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71" r:id="rId9"/>
    <p:sldId id="272" r:id="rId10"/>
    <p:sldId id="273" r:id="rId11"/>
    <p:sldId id="274" r:id="rId12"/>
    <p:sldId id="275" r:id="rId13"/>
    <p:sldId id="276" r:id="rId14"/>
    <p:sldId id="267" r:id="rId15"/>
    <p:sldId id="268" r:id="rId16"/>
    <p:sldId id="266" r:id="rId17"/>
    <p:sldId id="278" r:id="rId18"/>
    <p:sldId id="264" r:id="rId19"/>
    <p:sldId id="265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FA14A-2BF0-4CDB-8303-64AEB984AB55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E4CDD5-32A3-407E-B10C-E228A4803332}">
      <dgm:prSet phldrT="[Text]"/>
      <dgm:spPr/>
      <dgm:t>
        <a:bodyPr/>
        <a:lstStyle/>
        <a:p>
          <a:r>
            <a:rPr lang="id-ID" dirty="0" smtClean="0"/>
            <a:t>Worst Case</a:t>
          </a:r>
          <a:endParaRPr lang="en-US" dirty="0"/>
        </a:p>
      </dgm:t>
    </dgm:pt>
    <dgm:pt modelId="{A4AC05FA-E740-481C-81C7-90DEACBD73C7}" type="parTrans" cxnId="{9B1A10CE-9D38-4A94-9E76-52890EAA8061}">
      <dgm:prSet/>
      <dgm:spPr/>
      <dgm:t>
        <a:bodyPr/>
        <a:lstStyle/>
        <a:p>
          <a:endParaRPr lang="en-US"/>
        </a:p>
      </dgm:t>
    </dgm:pt>
    <dgm:pt modelId="{1254F955-F28A-4C3C-A422-26C4736E2855}" type="sibTrans" cxnId="{9B1A10CE-9D38-4A94-9E76-52890EAA8061}">
      <dgm:prSet/>
      <dgm:spPr/>
      <dgm:t>
        <a:bodyPr/>
        <a:lstStyle/>
        <a:p>
          <a:r>
            <a:rPr lang="id-ID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i="1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worst</a:t>
          </a:r>
          <a:r>
            <a:rPr lang="id-ID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dirty="0"/>
        </a:p>
      </dgm:t>
    </dgm:pt>
    <dgm:pt modelId="{FB839C34-D255-48EF-85E2-3FC8DCFE5651}">
      <dgm:prSet phldrT="[Text]"/>
      <dgm:spPr/>
      <dgm:t>
        <a:bodyPr/>
        <a:lstStyle/>
        <a:p>
          <a:r>
            <a:rPr lang="id-ID" dirty="0" smtClean="0"/>
            <a:t>Kasus algoritma dengan runtime paling lama</a:t>
          </a:r>
          <a:endParaRPr lang="en-US" dirty="0"/>
        </a:p>
      </dgm:t>
    </dgm:pt>
    <dgm:pt modelId="{739851E9-401E-499D-913E-34A23341E2EE}" type="parTrans" cxnId="{F0AF8F85-BE41-4A97-88DC-9D2534D45CC3}">
      <dgm:prSet/>
      <dgm:spPr/>
      <dgm:t>
        <a:bodyPr/>
        <a:lstStyle/>
        <a:p>
          <a:endParaRPr lang="en-US"/>
        </a:p>
      </dgm:t>
    </dgm:pt>
    <dgm:pt modelId="{2CA396E6-B970-4FA7-8E4B-02ADB5816F41}" type="sibTrans" cxnId="{F0AF8F85-BE41-4A97-88DC-9D2534D45CC3}">
      <dgm:prSet/>
      <dgm:spPr/>
      <dgm:t>
        <a:bodyPr/>
        <a:lstStyle/>
        <a:p>
          <a:endParaRPr lang="en-US"/>
        </a:p>
      </dgm:t>
    </dgm:pt>
    <dgm:pt modelId="{29F40ECF-D619-4AF4-BF97-EBA79B6E9FE3}">
      <dgm:prSet phldrT="[Text]"/>
      <dgm:spPr/>
      <dgm:t>
        <a:bodyPr/>
        <a:lstStyle/>
        <a:p>
          <a:r>
            <a:rPr lang="id-ID" dirty="0" smtClean="0"/>
            <a:t>Base Case</a:t>
          </a:r>
          <a:endParaRPr lang="en-US" dirty="0"/>
        </a:p>
      </dgm:t>
    </dgm:pt>
    <dgm:pt modelId="{EF89C2ED-B760-420D-9300-0B163F5F7925}" type="parTrans" cxnId="{08D196BD-25CF-4E45-9D5A-9BEFB34D38A2}">
      <dgm:prSet/>
      <dgm:spPr/>
      <dgm:t>
        <a:bodyPr/>
        <a:lstStyle/>
        <a:p>
          <a:endParaRPr lang="en-US"/>
        </a:p>
      </dgm:t>
    </dgm:pt>
    <dgm:pt modelId="{5DC093D2-1B25-4F7B-A3AA-34A83B2081C8}" type="sibTrans" cxnId="{08D196BD-25CF-4E45-9D5A-9BEFB34D38A2}">
      <dgm:prSet custT="1"/>
      <dgm:spPr/>
      <dgm:t>
        <a:bodyPr/>
        <a:lstStyle/>
        <a:p>
          <a:r>
            <a:rPr lang="id-ID" sz="2400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best</a:t>
          </a:r>
          <a:r>
            <a:rPr lang="id-ID" sz="24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dirty="0"/>
        </a:p>
      </dgm:t>
    </dgm:pt>
    <dgm:pt modelId="{D01F6A4D-D1DC-49F7-A1ED-69F110DD93AD}">
      <dgm:prSet phldrT="[Text]"/>
      <dgm:spPr/>
      <dgm:t>
        <a:bodyPr/>
        <a:lstStyle/>
        <a:p>
          <a:r>
            <a:rPr lang="id-ID" dirty="0" smtClean="0"/>
            <a:t>Kasus algoritma dengan runtime paling cepat</a:t>
          </a:r>
          <a:endParaRPr lang="en-US" dirty="0"/>
        </a:p>
      </dgm:t>
    </dgm:pt>
    <dgm:pt modelId="{36E3BF7F-DCD4-4B4F-BE46-EB40CBCDEACA}" type="parTrans" cxnId="{82C5650D-C3D8-439E-9648-A5BC188E80A3}">
      <dgm:prSet/>
      <dgm:spPr/>
      <dgm:t>
        <a:bodyPr/>
        <a:lstStyle/>
        <a:p>
          <a:endParaRPr lang="en-US"/>
        </a:p>
      </dgm:t>
    </dgm:pt>
    <dgm:pt modelId="{A5EFEA3F-A956-4AA3-888D-495DF546A227}" type="sibTrans" cxnId="{82C5650D-C3D8-439E-9648-A5BC188E80A3}">
      <dgm:prSet/>
      <dgm:spPr/>
      <dgm:t>
        <a:bodyPr/>
        <a:lstStyle/>
        <a:p>
          <a:endParaRPr lang="en-US"/>
        </a:p>
      </dgm:t>
    </dgm:pt>
    <dgm:pt modelId="{33E1787C-E8D6-4857-96BA-C764BD3E74CE}">
      <dgm:prSet phldrT="[Text]"/>
      <dgm:spPr/>
      <dgm:t>
        <a:bodyPr/>
        <a:lstStyle/>
        <a:p>
          <a:r>
            <a:rPr lang="id-ID" dirty="0" smtClean="0"/>
            <a:t>Average Case</a:t>
          </a:r>
          <a:endParaRPr lang="en-US" dirty="0"/>
        </a:p>
      </dgm:t>
    </dgm:pt>
    <dgm:pt modelId="{616F0B15-4171-4D20-A4E2-4795954458D0}" type="parTrans" cxnId="{B4B004E7-9AC9-4750-B73D-5AE363225BEC}">
      <dgm:prSet/>
      <dgm:spPr/>
      <dgm:t>
        <a:bodyPr/>
        <a:lstStyle/>
        <a:p>
          <a:endParaRPr lang="en-US"/>
        </a:p>
      </dgm:t>
    </dgm:pt>
    <dgm:pt modelId="{9D11880F-BB4B-4133-B85A-4E594587CD19}" type="sibTrans" cxnId="{B4B004E7-9AC9-4750-B73D-5AE363225BEC}">
      <dgm:prSet custT="1"/>
      <dgm:spPr/>
      <dgm:t>
        <a:bodyPr/>
        <a:lstStyle/>
        <a:p>
          <a:r>
            <a:rPr lang="id-ID" sz="2400" i="1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baseline="-250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avg</a:t>
          </a:r>
          <a:r>
            <a:rPr lang="id-ID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dirty="0">
            <a:solidFill>
              <a:srgbClr val="0070C0"/>
            </a:solidFill>
          </a:endParaRPr>
        </a:p>
      </dgm:t>
    </dgm:pt>
    <dgm:pt modelId="{9F516506-D4BC-4E73-B73F-E304FA04B335}">
      <dgm:prSet phldrT="[Text]"/>
      <dgm:spPr/>
      <dgm:t>
        <a:bodyPr/>
        <a:lstStyle/>
        <a:p>
          <a:r>
            <a:rPr lang="id-ID" dirty="0" smtClean="0"/>
            <a:t>Kasus algoritma dengan runtime “wajar”</a:t>
          </a:r>
          <a:endParaRPr lang="en-US" dirty="0"/>
        </a:p>
      </dgm:t>
    </dgm:pt>
    <dgm:pt modelId="{9950DD9F-41B4-4CE4-845C-E12A95C17B19}" type="parTrans" cxnId="{903DEA0F-65F5-42FB-8C6C-6AC1C989D52B}">
      <dgm:prSet/>
      <dgm:spPr/>
      <dgm:t>
        <a:bodyPr/>
        <a:lstStyle/>
        <a:p>
          <a:endParaRPr lang="en-US"/>
        </a:p>
      </dgm:t>
    </dgm:pt>
    <dgm:pt modelId="{2104C36B-BAC1-452A-87AC-C658477D1C22}" type="sibTrans" cxnId="{903DEA0F-65F5-42FB-8C6C-6AC1C989D52B}">
      <dgm:prSet/>
      <dgm:spPr/>
      <dgm:t>
        <a:bodyPr/>
        <a:lstStyle/>
        <a:p>
          <a:endParaRPr lang="en-US"/>
        </a:p>
      </dgm:t>
    </dgm:pt>
    <dgm:pt modelId="{AB7BFBD2-A635-4044-BB01-5FBCFAAFD1A1}" type="pres">
      <dgm:prSet presAssocID="{FDCFA14A-2BF0-4CDB-8303-64AEB984AB5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443545-1D0D-4327-B45B-D70CEC22179A}" type="pres">
      <dgm:prSet presAssocID="{69E4CDD5-32A3-407E-B10C-E228A4803332}" presName="composite" presStyleCnt="0"/>
      <dgm:spPr/>
    </dgm:pt>
    <dgm:pt modelId="{1F18B0F5-049F-46EE-BD2E-E8B2C5A2A97F}" type="pres">
      <dgm:prSet presAssocID="{69E4CDD5-32A3-407E-B10C-E228A480333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59E30-F909-46A3-8DCC-BE89B652A5AF}" type="pres">
      <dgm:prSet presAssocID="{69E4CDD5-32A3-407E-B10C-E228A480333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D8492-C20D-4AE2-8E85-1DAB8DEC3D0B}" type="pres">
      <dgm:prSet presAssocID="{69E4CDD5-32A3-407E-B10C-E228A4803332}" presName="BalanceSpacing" presStyleCnt="0"/>
      <dgm:spPr/>
    </dgm:pt>
    <dgm:pt modelId="{59B98179-099E-4BD8-8003-065B2EAF9CCC}" type="pres">
      <dgm:prSet presAssocID="{69E4CDD5-32A3-407E-B10C-E228A4803332}" presName="BalanceSpacing1" presStyleCnt="0"/>
      <dgm:spPr/>
    </dgm:pt>
    <dgm:pt modelId="{C2D2BB50-D84F-4E6E-A085-BA25F3429F6D}" type="pres">
      <dgm:prSet presAssocID="{1254F955-F28A-4C3C-A422-26C4736E2855}" presName="Accent1Text" presStyleLbl="node1" presStyleIdx="1" presStyleCnt="6"/>
      <dgm:spPr/>
      <dgm:t>
        <a:bodyPr/>
        <a:lstStyle/>
        <a:p>
          <a:endParaRPr lang="en-US"/>
        </a:p>
      </dgm:t>
    </dgm:pt>
    <dgm:pt modelId="{FECE65BA-54F1-4E98-9977-BA91265CE07F}" type="pres">
      <dgm:prSet presAssocID="{1254F955-F28A-4C3C-A422-26C4736E2855}" presName="spaceBetweenRectangles" presStyleCnt="0"/>
      <dgm:spPr/>
    </dgm:pt>
    <dgm:pt modelId="{8E717C3B-5471-49F8-B627-B2E57BF3E7BC}" type="pres">
      <dgm:prSet presAssocID="{29F40ECF-D619-4AF4-BF97-EBA79B6E9FE3}" presName="composite" presStyleCnt="0"/>
      <dgm:spPr/>
    </dgm:pt>
    <dgm:pt modelId="{6CA5DDA6-E58C-45DB-A09D-34CA29103C3D}" type="pres">
      <dgm:prSet presAssocID="{29F40ECF-D619-4AF4-BF97-EBA79B6E9FE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3FB13-538A-4230-9692-EDE36119B652}" type="pres">
      <dgm:prSet presAssocID="{29F40ECF-D619-4AF4-BF97-EBA79B6E9FE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97C4-E651-4DFD-96B8-F46299D9CAED}" type="pres">
      <dgm:prSet presAssocID="{29F40ECF-D619-4AF4-BF97-EBA79B6E9FE3}" presName="BalanceSpacing" presStyleCnt="0"/>
      <dgm:spPr/>
    </dgm:pt>
    <dgm:pt modelId="{02CB9FCC-F3F7-42D5-B924-C0143A8CBA8F}" type="pres">
      <dgm:prSet presAssocID="{29F40ECF-D619-4AF4-BF97-EBA79B6E9FE3}" presName="BalanceSpacing1" presStyleCnt="0"/>
      <dgm:spPr/>
    </dgm:pt>
    <dgm:pt modelId="{3F102F2A-F7D1-4FF5-8753-E17B8561EA12}" type="pres">
      <dgm:prSet presAssocID="{5DC093D2-1B25-4F7B-A3AA-34A83B2081C8}" presName="Accent1Text" presStyleLbl="node1" presStyleIdx="3" presStyleCnt="6"/>
      <dgm:spPr/>
      <dgm:t>
        <a:bodyPr/>
        <a:lstStyle/>
        <a:p>
          <a:endParaRPr lang="en-US"/>
        </a:p>
      </dgm:t>
    </dgm:pt>
    <dgm:pt modelId="{564C6F85-BA8D-4DF4-B3BB-B9CCE8776106}" type="pres">
      <dgm:prSet presAssocID="{5DC093D2-1B25-4F7B-A3AA-34A83B2081C8}" presName="spaceBetweenRectangles" presStyleCnt="0"/>
      <dgm:spPr/>
    </dgm:pt>
    <dgm:pt modelId="{F425CC36-9F0E-4256-97F7-6CB38D6ECBBC}" type="pres">
      <dgm:prSet presAssocID="{33E1787C-E8D6-4857-96BA-C764BD3E74CE}" presName="composite" presStyleCnt="0"/>
      <dgm:spPr/>
    </dgm:pt>
    <dgm:pt modelId="{EE53E427-63FD-4BDD-9141-0C4E3A6DD7B5}" type="pres">
      <dgm:prSet presAssocID="{33E1787C-E8D6-4857-96BA-C764BD3E74C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92BBC-F55A-44AB-8385-A233F282DF96}" type="pres">
      <dgm:prSet presAssocID="{33E1787C-E8D6-4857-96BA-C764BD3E74C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A3BDB-869E-4A57-8317-9F7E86E1B1FB}" type="pres">
      <dgm:prSet presAssocID="{33E1787C-E8D6-4857-96BA-C764BD3E74CE}" presName="BalanceSpacing" presStyleCnt="0"/>
      <dgm:spPr/>
    </dgm:pt>
    <dgm:pt modelId="{7B4EA3CC-E0F3-4197-AB2E-833AC0AD6336}" type="pres">
      <dgm:prSet presAssocID="{33E1787C-E8D6-4857-96BA-C764BD3E74CE}" presName="BalanceSpacing1" presStyleCnt="0"/>
      <dgm:spPr/>
    </dgm:pt>
    <dgm:pt modelId="{EF4F57B2-1433-4314-88E6-0C900732672A}" type="pres">
      <dgm:prSet presAssocID="{9D11880F-BB4B-4133-B85A-4E594587CD1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8D196BD-25CF-4E45-9D5A-9BEFB34D38A2}" srcId="{FDCFA14A-2BF0-4CDB-8303-64AEB984AB55}" destId="{29F40ECF-D619-4AF4-BF97-EBA79B6E9FE3}" srcOrd="1" destOrd="0" parTransId="{EF89C2ED-B760-420D-9300-0B163F5F7925}" sibTransId="{5DC093D2-1B25-4F7B-A3AA-34A83B2081C8}"/>
    <dgm:cxn modelId="{DD414C00-0B04-4CE5-8907-DBB599A6ABD4}" type="presOf" srcId="{9D11880F-BB4B-4133-B85A-4E594587CD19}" destId="{EF4F57B2-1433-4314-88E6-0C900732672A}" srcOrd="0" destOrd="0" presId="urn:microsoft.com/office/officeart/2008/layout/AlternatingHexagons"/>
    <dgm:cxn modelId="{F0AF8F85-BE41-4A97-88DC-9D2534D45CC3}" srcId="{69E4CDD5-32A3-407E-B10C-E228A4803332}" destId="{FB839C34-D255-48EF-85E2-3FC8DCFE5651}" srcOrd="0" destOrd="0" parTransId="{739851E9-401E-499D-913E-34A23341E2EE}" sibTransId="{2CA396E6-B970-4FA7-8E4B-02ADB5816F41}"/>
    <dgm:cxn modelId="{B4B004E7-9AC9-4750-B73D-5AE363225BEC}" srcId="{FDCFA14A-2BF0-4CDB-8303-64AEB984AB55}" destId="{33E1787C-E8D6-4857-96BA-C764BD3E74CE}" srcOrd="2" destOrd="0" parTransId="{616F0B15-4171-4D20-A4E2-4795954458D0}" sibTransId="{9D11880F-BB4B-4133-B85A-4E594587CD19}"/>
    <dgm:cxn modelId="{ED72BF71-3CAF-46EC-B9D0-A4B16324B47C}" type="presOf" srcId="{5DC093D2-1B25-4F7B-A3AA-34A83B2081C8}" destId="{3F102F2A-F7D1-4FF5-8753-E17B8561EA12}" srcOrd="0" destOrd="0" presId="urn:microsoft.com/office/officeart/2008/layout/AlternatingHexagons"/>
    <dgm:cxn modelId="{D8D7FBDA-069D-4E30-8183-8C9F2C05BF0D}" type="presOf" srcId="{29F40ECF-D619-4AF4-BF97-EBA79B6E9FE3}" destId="{6CA5DDA6-E58C-45DB-A09D-34CA29103C3D}" srcOrd="0" destOrd="0" presId="urn:microsoft.com/office/officeart/2008/layout/AlternatingHexagons"/>
    <dgm:cxn modelId="{E53E8D8C-0ED8-4EB7-99AA-6D410ABCCAB6}" type="presOf" srcId="{FB839C34-D255-48EF-85E2-3FC8DCFE5651}" destId="{94859E30-F909-46A3-8DCC-BE89B652A5AF}" srcOrd="0" destOrd="0" presId="urn:microsoft.com/office/officeart/2008/layout/AlternatingHexagons"/>
    <dgm:cxn modelId="{60A6D938-6F78-47DC-85E5-DAC15527BE84}" type="presOf" srcId="{33E1787C-E8D6-4857-96BA-C764BD3E74CE}" destId="{EE53E427-63FD-4BDD-9141-0C4E3A6DD7B5}" srcOrd="0" destOrd="0" presId="urn:microsoft.com/office/officeart/2008/layout/AlternatingHexagons"/>
    <dgm:cxn modelId="{3DEE092A-6E1C-4693-AAE3-D367569E013C}" type="presOf" srcId="{FDCFA14A-2BF0-4CDB-8303-64AEB984AB55}" destId="{AB7BFBD2-A635-4044-BB01-5FBCFAAFD1A1}" srcOrd="0" destOrd="0" presId="urn:microsoft.com/office/officeart/2008/layout/AlternatingHexagons"/>
    <dgm:cxn modelId="{C87B2B83-90D6-46FE-B6FD-07E70C98F197}" type="presOf" srcId="{9F516506-D4BC-4E73-B73F-E304FA04B335}" destId="{A4492BBC-F55A-44AB-8385-A233F282DF96}" srcOrd="0" destOrd="0" presId="urn:microsoft.com/office/officeart/2008/layout/AlternatingHexagons"/>
    <dgm:cxn modelId="{82C5650D-C3D8-439E-9648-A5BC188E80A3}" srcId="{29F40ECF-D619-4AF4-BF97-EBA79B6E9FE3}" destId="{D01F6A4D-D1DC-49F7-A1ED-69F110DD93AD}" srcOrd="0" destOrd="0" parTransId="{36E3BF7F-DCD4-4B4F-BE46-EB40CBCDEACA}" sibTransId="{A5EFEA3F-A956-4AA3-888D-495DF546A227}"/>
    <dgm:cxn modelId="{903DEA0F-65F5-42FB-8C6C-6AC1C989D52B}" srcId="{33E1787C-E8D6-4857-96BA-C764BD3E74CE}" destId="{9F516506-D4BC-4E73-B73F-E304FA04B335}" srcOrd="0" destOrd="0" parTransId="{9950DD9F-41B4-4CE4-845C-E12A95C17B19}" sibTransId="{2104C36B-BAC1-452A-87AC-C658477D1C22}"/>
    <dgm:cxn modelId="{9B1A10CE-9D38-4A94-9E76-52890EAA8061}" srcId="{FDCFA14A-2BF0-4CDB-8303-64AEB984AB55}" destId="{69E4CDD5-32A3-407E-B10C-E228A4803332}" srcOrd="0" destOrd="0" parTransId="{A4AC05FA-E740-481C-81C7-90DEACBD73C7}" sibTransId="{1254F955-F28A-4C3C-A422-26C4736E2855}"/>
    <dgm:cxn modelId="{3C09A70E-79EF-478A-9446-B4EAE88CC18E}" type="presOf" srcId="{1254F955-F28A-4C3C-A422-26C4736E2855}" destId="{C2D2BB50-D84F-4E6E-A085-BA25F3429F6D}" srcOrd="0" destOrd="0" presId="urn:microsoft.com/office/officeart/2008/layout/AlternatingHexagons"/>
    <dgm:cxn modelId="{A4BC9FCE-33FF-4AB6-B76D-3E95AF2DA986}" type="presOf" srcId="{69E4CDD5-32A3-407E-B10C-E228A4803332}" destId="{1F18B0F5-049F-46EE-BD2E-E8B2C5A2A97F}" srcOrd="0" destOrd="0" presId="urn:microsoft.com/office/officeart/2008/layout/AlternatingHexagons"/>
    <dgm:cxn modelId="{3D845151-D970-4633-A87E-E72F4B7BE0AE}" type="presOf" srcId="{D01F6A4D-D1DC-49F7-A1ED-69F110DD93AD}" destId="{6C43FB13-538A-4230-9692-EDE36119B652}" srcOrd="0" destOrd="0" presId="urn:microsoft.com/office/officeart/2008/layout/AlternatingHexagons"/>
    <dgm:cxn modelId="{60376919-F078-405E-8561-4BEB09ADBEEB}" type="presParOf" srcId="{AB7BFBD2-A635-4044-BB01-5FBCFAAFD1A1}" destId="{AA443545-1D0D-4327-B45B-D70CEC22179A}" srcOrd="0" destOrd="0" presId="urn:microsoft.com/office/officeart/2008/layout/AlternatingHexagons"/>
    <dgm:cxn modelId="{9E7C8DFB-889F-468C-89F4-9CBC0491417B}" type="presParOf" srcId="{AA443545-1D0D-4327-B45B-D70CEC22179A}" destId="{1F18B0F5-049F-46EE-BD2E-E8B2C5A2A97F}" srcOrd="0" destOrd="0" presId="urn:microsoft.com/office/officeart/2008/layout/AlternatingHexagons"/>
    <dgm:cxn modelId="{B9C0347D-9DA1-47C0-8684-E35DE2D3110A}" type="presParOf" srcId="{AA443545-1D0D-4327-B45B-D70CEC22179A}" destId="{94859E30-F909-46A3-8DCC-BE89B652A5AF}" srcOrd="1" destOrd="0" presId="urn:microsoft.com/office/officeart/2008/layout/AlternatingHexagons"/>
    <dgm:cxn modelId="{7E86C382-271C-4811-AD0F-8A5637F1CAAB}" type="presParOf" srcId="{AA443545-1D0D-4327-B45B-D70CEC22179A}" destId="{754D8492-C20D-4AE2-8E85-1DAB8DEC3D0B}" srcOrd="2" destOrd="0" presId="urn:microsoft.com/office/officeart/2008/layout/AlternatingHexagons"/>
    <dgm:cxn modelId="{2DDB04FA-57D2-4F2E-979B-2F52622E878A}" type="presParOf" srcId="{AA443545-1D0D-4327-B45B-D70CEC22179A}" destId="{59B98179-099E-4BD8-8003-065B2EAF9CCC}" srcOrd="3" destOrd="0" presId="urn:microsoft.com/office/officeart/2008/layout/AlternatingHexagons"/>
    <dgm:cxn modelId="{AD79956E-9DB0-4773-BD94-87936A6BEEFF}" type="presParOf" srcId="{AA443545-1D0D-4327-B45B-D70CEC22179A}" destId="{C2D2BB50-D84F-4E6E-A085-BA25F3429F6D}" srcOrd="4" destOrd="0" presId="urn:microsoft.com/office/officeart/2008/layout/AlternatingHexagons"/>
    <dgm:cxn modelId="{66ADA5E6-508F-4208-B03C-AF69172F9D52}" type="presParOf" srcId="{AB7BFBD2-A635-4044-BB01-5FBCFAAFD1A1}" destId="{FECE65BA-54F1-4E98-9977-BA91265CE07F}" srcOrd="1" destOrd="0" presId="urn:microsoft.com/office/officeart/2008/layout/AlternatingHexagons"/>
    <dgm:cxn modelId="{E12AF0DC-DA8C-4DA0-A1D0-2CD6A965E959}" type="presParOf" srcId="{AB7BFBD2-A635-4044-BB01-5FBCFAAFD1A1}" destId="{8E717C3B-5471-49F8-B627-B2E57BF3E7BC}" srcOrd="2" destOrd="0" presId="urn:microsoft.com/office/officeart/2008/layout/AlternatingHexagons"/>
    <dgm:cxn modelId="{A4BD0A95-E3C2-475F-9496-733AD39248EE}" type="presParOf" srcId="{8E717C3B-5471-49F8-B627-B2E57BF3E7BC}" destId="{6CA5DDA6-E58C-45DB-A09D-34CA29103C3D}" srcOrd="0" destOrd="0" presId="urn:microsoft.com/office/officeart/2008/layout/AlternatingHexagons"/>
    <dgm:cxn modelId="{28DA4920-CB5F-4044-992C-3EA5BC9D5B97}" type="presParOf" srcId="{8E717C3B-5471-49F8-B627-B2E57BF3E7BC}" destId="{6C43FB13-538A-4230-9692-EDE36119B652}" srcOrd="1" destOrd="0" presId="urn:microsoft.com/office/officeart/2008/layout/AlternatingHexagons"/>
    <dgm:cxn modelId="{703743D9-596A-4E9C-B6B6-0BF156C6F953}" type="presParOf" srcId="{8E717C3B-5471-49F8-B627-B2E57BF3E7BC}" destId="{46B997C4-E651-4DFD-96B8-F46299D9CAED}" srcOrd="2" destOrd="0" presId="urn:microsoft.com/office/officeart/2008/layout/AlternatingHexagons"/>
    <dgm:cxn modelId="{95CEB9A6-8A86-404E-AE9A-0486DE23AD0E}" type="presParOf" srcId="{8E717C3B-5471-49F8-B627-B2E57BF3E7BC}" destId="{02CB9FCC-F3F7-42D5-B924-C0143A8CBA8F}" srcOrd="3" destOrd="0" presId="urn:microsoft.com/office/officeart/2008/layout/AlternatingHexagons"/>
    <dgm:cxn modelId="{4FD2B993-AA94-430B-8B54-F8907D4DFD88}" type="presParOf" srcId="{8E717C3B-5471-49F8-B627-B2E57BF3E7BC}" destId="{3F102F2A-F7D1-4FF5-8753-E17B8561EA12}" srcOrd="4" destOrd="0" presId="urn:microsoft.com/office/officeart/2008/layout/AlternatingHexagons"/>
    <dgm:cxn modelId="{297980B6-FC37-4DEF-9986-67F276E14527}" type="presParOf" srcId="{AB7BFBD2-A635-4044-BB01-5FBCFAAFD1A1}" destId="{564C6F85-BA8D-4DF4-B3BB-B9CCE8776106}" srcOrd="3" destOrd="0" presId="urn:microsoft.com/office/officeart/2008/layout/AlternatingHexagons"/>
    <dgm:cxn modelId="{64BA6DCA-66C1-4BCB-AE8A-B8DC58E746A6}" type="presParOf" srcId="{AB7BFBD2-A635-4044-BB01-5FBCFAAFD1A1}" destId="{F425CC36-9F0E-4256-97F7-6CB38D6ECBBC}" srcOrd="4" destOrd="0" presId="urn:microsoft.com/office/officeart/2008/layout/AlternatingHexagons"/>
    <dgm:cxn modelId="{8C98C149-9B57-490F-9207-B16296EA623B}" type="presParOf" srcId="{F425CC36-9F0E-4256-97F7-6CB38D6ECBBC}" destId="{EE53E427-63FD-4BDD-9141-0C4E3A6DD7B5}" srcOrd="0" destOrd="0" presId="urn:microsoft.com/office/officeart/2008/layout/AlternatingHexagons"/>
    <dgm:cxn modelId="{B19435B8-6E10-414D-B95E-50C38A860214}" type="presParOf" srcId="{F425CC36-9F0E-4256-97F7-6CB38D6ECBBC}" destId="{A4492BBC-F55A-44AB-8385-A233F282DF96}" srcOrd="1" destOrd="0" presId="urn:microsoft.com/office/officeart/2008/layout/AlternatingHexagons"/>
    <dgm:cxn modelId="{5E1F274B-CDC0-4B7A-85E2-9EAC79E75420}" type="presParOf" srcId="{F425CC36-9F0E-4256-97F7-6CB38D6ECBBC}" destId="{7FBA3BDB-869E-4A57-8317-9F7E86E1B1FB}" srcOrd="2" destOrd="0" presId="urn:microsoft.com/office/officeart/2008/layout/AlternatingHexagons"/>
    <dgm:cxn modelId="{CF6B0725-84B2-482B-9FF1-20F54D7DECE8}" type="presParOf" srcId="{F425CC36-9F0E-4256-97F7-6CB38D6ECBBC}" destId="{7B4EA3CC-E0F3-4197-AB2E-833AC0AD6336}" srcOrd="3" destOrd="0" presId="urn:microsoft.com/office/officeart/2008/layout/AlternatingHexagons"/>
    <dgm:cxn modelId="{234D1C30-5909-4290-A4BC-AF5A69234719}" type="presParOf" srcId="{F425CC36-9F0E-4256-97F7-6CB38D6ECBBC}" destId="{EF4F57B2-1433-4314-88E6-0C900732672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8B0F5-049F-46EE-BD2E-E8B2C5A2A97F}">
      <dsp:nvSpPr>
        <dsp:cNvPr id="0" name=""/>
        <dsp:cNvSpPr/>
      </dsp:nvSpPr>
      <dsp:spPr>
        <a:xfrm rot="5400000">
          <a:off x="3131354" y="125188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Worst Case</a:t>
          </a:r>
          <a:endParaRPr lang="en-US" sz="2200" kern="1200" dirty="0"/>
        </a:p>
      </dsp:txBody>
      <dsp:txXfrm rot="-5400000">
        <a:off x="3511857" y="297506"/>
        <a:ext cx="1136056" cy="1305811"/>
      </dsp:txXfrm>
    </dsp:sp>
    <dsp:sp modelId="{94859E30-F909-46A3-8DCC-BE89B652A5AF}">
      <dsp:nvSpPr>
        <dsp:cNvPr id="0" name=""/>
        <dsp:cNvSpPr/>
      </dsp:nvSpPr>
      <dsp:spPr>
        <a:xfrm>
          <a:off x="4955190" y="381292"/>
          <a:ext cx="2117121" cy="113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Kasus algoritma dengan runtime paling lama</a:t>
          </a:r>
          <a:endParaRPr lang="en-US" sz="2200" kern="1200" dirty="0"/>
        </a:p>
      </dsp:txBody>
      <dsp:txXfrm>
        <a:off x="4955190" y="381292"/>
        <a:ext cx="2117121" cy="1138237"/>
      </dsp:txXfrm>
    </dsp:sp>
    <dsp:sp modelId="{C2D2BB50-D84F-4E6E-A085-BA25F3429F6D}">
      <dsp:nvSpPr>
        <dsp:cNvPr id="0" name=""/>
        <dsp:cNvSpPr/>
      </dsp:nvSpPr>
      <dsp:spPr>
        <a:xfrm rot="5400000">
          <a:off x="1348874" y="125188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kern="1200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worst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kern="1200" dirty="0"/>
        </a:p>
      </dsp:txBody>
      <dsp:txXfrm rot="-5400000">
        <a:off x="1729377" y="297506"/>
        <a:ext cx="1136056" cy="1305811"/>
      </dsp:txXfrm>
    </dsp:sp>
    <dsp:sp modelId="{6CA5DDA6-E58C-45DB-A09D-34CA29103C3D}">
      <dsp:nvSpPr>
        <dsp:cNvPr id="0" name=""/>
        <dsp:cNvSpPr/>
      </dsp:nvSpPr>
      <dsp:spPr>
        <a:xfrm rot="5400000">
          <a:off x="2236700" y="1735415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Base Case</a:t>
          </a:r>
          <a:endParaRPr lang="en-US" sz="2200" kern="1200" dirty="0"/>
        </a:p>
      </dsp:txBody>
      <dsp:txXfrm rot="-5400000">
        <a:off x="2617203" y="1907733"/>
        <a:ext cx="1136056" cy="1305811"/>
      </dsp:txXfrm>
    </dsp:sp>
    <dsp:sp modelId="{6C43FB13-538A-4230-9692-EDE36119B652}">
      <dsp:nvSpPr>
        <dsp:cNvPr id="0" name=""/>
        <dsp:cNvSpPr/>
      </dsp:nvSpPr>
      <dsp:spPr>
        <a:xfrm>
          <a:off x="242887" y="1991518"/>
          <a:ext cx="2048827" cy="113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Kasus algoritma dengan runtime paling cepat</a:t>
          </a:r>
          <a:endParaRPr lang="en-US" sz="2200" kern="1200" dirty="0"/>
        </a:p>
      </dsp:txBody>
      <dsp:txXfrm>
        <a:off x="242887" y="1991518"/>
        <a:ext cx="2048827" cy="1138237"/>
      </dsp:txXfrm>
    </dsp:sp>
    <dsp:sp modelId="{3F102F2A-F7D1-4FF5-8753-E17B8561EA12}">
      <dsp:nvSpPr>
        <dsp:cNvPr id="0" name=""/>
        <dsp:cNvSpPr/>
      </dsp:nvSpPr>
      <dsp:spPr>
        <a:xfrm rot="5400000">
          <a:off x="4019180" y="1735415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kern="1200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best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kern="12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kern="1200" dirty="0"/>
        </a:p>
      </dsp:txBody>
      <dsp:txXfrm rot="-5400000">
        <a:off x="4399683" y="1907733"/>
        <a:ext cx="1136056" cy="1305811"/>
      </dsp:txXfrm>
    </dsp:sp>
    <dsp:sp modelId="{EE53E427-63FD-4BDD-9141-0C4E3A6DD7B5}">
      <dsp:nvSpPr>
        <dsp:cNvPr id="0" name=""/>
        <dsp:cNvSpPr/>
      </dsp:nvSpPr>
      <dsp:spPr>
        <a:xfrm rot="5400000">
          <a:off x="3131354" y="3345641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Average Case</a:t>
          </a:r>
          <a:endParaRPr lang="en-US" sz="2200" kern="1200" dirty="0"/>
        </a:p>
      </dsp:txBody>
      <dsp:txXfrm rot="-5400000">
        <a:off x="3511857" y="3517959"/>
        <a:ext cx="1136056" cy="1305811"/>
      </dsp:txXfrm>
    </dsp:sp>
    <dsp:sp modelId="{A4492BBC-F55A-44AB-8385-A233F282DF96}">
      <dsp:nvSpPr>
        <dsp:cNvPr id="0" name=""/>
        <dsp:cNvSpPr/>
      </dsp:nvSpPr>
      <dsp:spPr>
        <a:xfrm>
          <a:off x="4955190" y="3601745"/>
          <a:ext cx="2117121" cy="113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Kasus algoritma dengan runtime “wajar”</a:t>
          </a:r>
          <a:endParaRPr lang="en-US" sz="2200" kern="1200" dirty="0"/>
        </a:p>
      </dsp:txBody>
      <dsp:txXfrm>
        <a:off x="4955190" y="3601745"/>
        <a:ext cx="2117121" cy="1138237"/>
      </dsp:txXfrm>
    </dsp:sp>
    <dsp:sp modelId="{EF4F57B2-1433-4314-88E6-0C900732672A}">
      <dsp:nvSpPr>
        <dsp:cNvPr id="0" name=""/>
        <dsp:cNvSpPr/>
      </dsp:nvSpPr>
      <dsp:spPr>
        <a:xfrm rot="5400000">
          <a:off x="1348874" y="3345641"/>
          <a:ext cx="1897062" cy="165044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i="1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C</a:t>
          </a:r>
          <a:r>
            <a:rPr lang="id-ID" sz="2400" i="1" kern="1200" baseline="-250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avg</a:t>
          </a:r>
          <a:r>
            <a:rPr lang="id-ID" sz="2400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(</a:t>
          </a:r>
          <a:r>
            <a:rPr lang="id-ID" sz="2400" i="1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n</a:t>
          </a:r>
          <a:r>
            <a:rPr lang="id-ID" sz="2400" kern="12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</a:t>
          </a:r>
          <a:endParaRPr lang="en-US" sz="2400" kern="1200" dirty="0">
            <a:solidFill>
              <a:srgbClr val="0070C0"/>
            </a:solidFill>
          </a:endParaRPr>
        </a:p>
      </dsp:txBody>
      <dsp:txXfrm rot="-5400000">
        <a:off x="1729377" y="3517959"/>
        <a:ext cx="1136056" cy="1305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F9CC-FDA7-429A-9DEF-9308351BD751}" type="datetimeFigureOut">
              <a:rPr lang="id-ID" smtClean="0"/>
              <a:t>14/08/2017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E92C-F3B1-477F-9DB8-2131FCED35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38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5829-13D9-44B8-AF65-76530B3A31AC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C646-3837-4E6B-A4E6-9BCF02033CF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5266-D7F8-4A5D-9A1C-9D1263D1762D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C7CF-AE9E-4872-BB94-134761D132D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41D4-3E48-4D38-BB1F-69316B27E4DB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B640-6C65-4400-A753-A13EE16F4B5F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9DB1-CD89-4B58-B874-C8C52BB56430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31C0-E223-44BA-8F15-20926CFEE26A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2DA3-78F0-41D5-984A-5DC4421B5FC1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8D6F-D596-4EEF-8B87-12CF260F35BC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110-BC3B-4391-BF14-3A558C92ACC4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A2A454-E638-41E6-BA1B-913566A93553}" type="datetime1">
              <a:rPr lang="en-US" smtClean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Kompleksitas Algoritma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708693" y="4868744"/>
            <a:ext cx="5448300" cy="1049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93" y="2250048"/>
            <a:ext cx="5381625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693" y="3568921"/>
            <a:ext cx="534352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27971" y="910098"/>
                <a:ext cx="23722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 smtClean="0"/>
                  <a:t>Initial state</a:t>
                </a:r>
              </a:p>
              <a:p>
                <a:r>
                  <a:rPr lang="id-ID" i="1" dirty="0" smtClean="0"/>
                  <a:t>n</a:t>
                </a:r>
                <a:r>
                  <a:rPr lang="id-ID" dirty="0" smtClean="0"/>
                  <a:t> buah cincin di tiang A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910098"/>
                <a:ext cx="2372252" cy="1200329"/>
              </a:xfrm>
              <a:prstGeom prst="rect">
                <a:avLst/>
              </a:prstGeom>
              <a:blipFill>
                <a:blip r:embed="rId5"/>
                <a:stretch>
                  <a:fillRect l="-2314" t="-2538" r="-128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27971" y="4869450"/>
                <a:ext cx="24123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-1 cincin ke tiang C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4869450"/>
                <a:ext cx="2412327" cy="1200329"/>
              </a:xfrm>
              <a:prstGeom prst="rect">
                <a:avLst/>
              </a:prstGeom>
              <a:blipFill>
                <a:blip r:embed="rId6"/>
                <a:stretch>
                  <a:fillRect l="-2278" t="-30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427971" y="2190781"/>
                <a:ext cx="24123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-1 buah cincin ke tiang B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2190781"/>
                <a:ext cx="2412327" cy="1200329"/>
              </a:xfrm>
              <a:prstGeom prst="rect">
                <a:avLst/>
              </a:prstGeom>
              <a:blipFill>
                <a:blip r:embed="rId7"/>
                <a:stretch>
                  <a:fillRect l="-2278" t="-2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427971" y="3483106"/>
                <a:ext cx="24123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Memindahkan cincin 1 ke tiang C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971" y="3483106"/>
                <a:ext cx="2412327" cy="1200329"/>
              </a:xfrm>
              <a:prstGeom prst="rect">
                <a:avLst/>
              </a:prstGeom>
              <a:blipFill>
                <a:blip r:embed="rId8"/>
                <a:stretch>
                  <a:fillRect l="-2278" t="-2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637255" y="2375185"/>
            <a:ext cx="5448300" cy="104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0411" y="3982971"/>
                <a:ext cx="81530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Jadi untuk 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 buah cincin dari tiang A ke tiang C pada Tower of Hanoi dibutuhkan waktu: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11" y="3982971"/>
                <a:ext cx="8153016" cy="1200329"/>
              </a:xfrm>
              <a:prstGeom prst="rect">
                <a:avLst/>
              </a:prstGeom>
              <a:blipFill>
                <a:blip r:embed="rId3"/>
                <a:stretch>
                  <a:fillRect l="-673" t="-25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Telescoping Tower of Hanoi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67912" y="350061"/>
                <a:ext cx="3474720" cy="1080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67912" y="350061"/>
                <a:ext cx="3474720" cy="1080000"/>
              </a:xfrm>
              <a:blipFill>
                <a:blip r:embed="rId2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818120" y="350061"/>
                <a:ext cx="3946250" cy="1080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id-ID" b="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18120" y="350061"/>
                <a:ext cx="3946250" cy="1080000"/>
              </a:xfrm>
              <a:blipFill>
                <a:blip r:embed="rId3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3867912" y="1508999"/>
                <a:ext cx="3474720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1508999"/>
                <a:ext cx="3474720" cy="540000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7807659" y="1451457"/>
                <a:ext cx="4229665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id-ID" b="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id-ID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+4+2+1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59" y="1451457"/>
                <a:ext cx="4229665" cy="1080000"/>
              </a:xfrm>
              <a:prstGeom prst="rect">
                <a:avLst/>
              </a:prstGeom>
              <a:blipFill>
                <a:blip r:embed="rId5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867912" y="2531457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Generalisasi:</a:t>
            </a:r>
            <a:endParaRPr lang="id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/>
              <p:cNvSpPr txBox="1">
                <a:spLocks/>
              </p:cNvSpPr>
              <p:nvPr/>
            </p:nvSpPr>
            <p:spPr>
              <a:xfrm>
                <a:off x="3867912" y="2843247"/>
                <a:ext cx="3939747" cy="108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1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2843247"/>
                <a:ext cx="3939747" cy="1080000"/>
              </a:xfrm>
              <a:prstGeom prst="rect">
                <a:avLst/>
              </a:prstGeom>
              <a:blipFill>
                <a:blip r:embed="rId6"/>
                <a:stretch>
                  <a:fillRect l="-1238" t="-35393" b="-146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3867912" y="3881892"/>
                <a:ext cx="4047789" cy="23551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Jika hanya ada 1 cincin di tiang A, berapa langkah yang dibutuhkan untuk memindahkan cincin itu ke tiang B?</a:t>
                </a:r>
              </a:p>
              <a:p>
                <a:pPr lvl="1"/>
                <a:r>
                  <a:rPr lang="id-ID" dirty="0" smtClean="0"/>
                  <a:t>1 langkah saja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dirty="0" smtClean="0"/>
              </a:p>
              <a:p>
                <a:pPr lvl="1"/>
                <a:r>
                  <a:rPr lang="id-ID" b="0" dirty="0" smtClean="0"/>
                  <a:t>Maka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3881892"/>
                <a:ext cx="4047789" cy="2355135"/>
              </a:xfrm>
              <a:prstGeom prst="rect">
                <a:avLst/>
              </a:prstGeom>
              <a:blipFill>
                <a:blip r:embed="rId7"/>
                <a:stretch>
                  <a:fillRect l="-1205" b="-15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/>
              <p:cNvSpPr txBox="1">
                <a:spLocks/>
              </p:cNvSpPr>
              <p:nvPr/>
            </p:nvSpPr>
            <p:spPr>
              <a:xfrm>
                <a:off x="7847460" y="3196558"/>
                <a:ext cx="4121623" cy="14573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id-ID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60" y="3196558"/>
                <a:ext cx="4121623" cy="1457328"/>
              </a:xfrm>
              <a:prstGeom prst="rect">
                <a:avLst/>
              </a:prstGeom>
              <a:blipFill>
                <a:blip r:embed="rId8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637255" y="2375185"/>
            <a:ext cx="5448300" cy="104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0411" y="3982971"/>
                <a:ext cx="8153016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Jadi untuk memindahkan </a:t>
                </a:r>
                <a:r>
                  <a:rPr lang="id-ID" i="1" dirty="0" smtClean="0"/>
                  <a:t>n</a:t>
                </a:r>
                <a:r>
                  <a:rPr lang="id-ID" dirty="0" smtClean="0"/>
                  <a:t> buah cincin dari tiang A ke tiang C pada Tower of Hanoi dibutuhkan waktu:</a:t>
                </a:r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11" y="3982971"/>
                <a:ext cx="8153016" cy="1415772"/>
              </a:xfrm>
              <a:prstGeom prst="rect">
                <a:avLst/>
              </a:prstGeom>
              <a:blipFill>
                <a:blip r:embed="rId3"/>
                <a:stretch>
                  <a:fillRect l="-673" t="-21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37255" y="5433020"/>
                <a:ext cx="82077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 smtClean="0"/>
                  <a:t>Jika seseorang bisa memindahkan 1 buah cincin per detik, berapa waktu yang dibutuhkan oleh orang tersebut untuk memindahakan </a:t>
                </a:r>
                <a:r>
                  <a:rPr lang="id-ID" b="1" dirty="0" smtClean="0">
                    <a:solidFill>
                      <a:srgbClr val="FF0000"/>
                    </a:solidFill>
                  </a:rPr>
                  <a:t>64</a:t>
                </a:r>
                <a:r>
                  <a:rPr lang="id-ID" dirty="0" smtClean="0"/>
                  <a:t> buah cincin dari tiang A ke tiang C? </a:t>
                </a:r>
                <a:r>
                  <a:rPr lang="id-ID" b="1" dirty="0" smtClean="0"/>
                  <a:t>(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id-ID" b="1" dirty="0" smtClean="0"/>
                  <a:t>)</a:t>
                </a:r>
                <a:endParaRPr lang="id-ID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55" y="5433020"/>
                <a:ext cx="8207742" cy="923330"/>
              </a:xfrm>
              <a:prstGeom prst="rect">
                <a:avLst/>
              </a:prstGeom>
              <a:blipFill>
                <a:blip r:embed="rId4"/>
                <a:stretch>
                  <a:fillRect l="-669" t="-3289" b="-92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5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Empat buah algoritma masing-masing memiliki formulasi running time sebagai berikut: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Hitunglah waktu yang dibutuhkan oleh masing-masing algoritma jika input size-nya bernilai 10, 100, 1000, 10.000!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89362"/>
                  </p:ext>
                </p:extLst>
              </p:nvPr>
            </p:nvGraphicFramePr>
            <p:xfrm>
              <a:off x="3869268" y="2766818"/>
              <a:ext cx="7315200" cy="97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B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C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89362"/>
                  </p:ext>
                </p:extLst>
              </p:nvPr>
            </p:nvGraphicFramePr>
            <p:xfrm>
              <a:off x="3869268" y="2766818"/>
              <a:ext cx="7315200" cy="975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8400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B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C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50" t="-66000" r="-201250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000" r="-100748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00500" t="-66000" r="-1000" b="-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41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Pembahasan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12900"/>
                  </p:ext>
                </p:extLst>
              </p:nvPr>
            </p:nvGraphicFramePr>
            <p:xfrm>
              <a:off x="3623607" y="1829928"/>
              <a:ext cx="8031580" cy="3274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7449">
                      <a:extLst>
                        <a:ext uri="{9D8B030D-6E8A-4147-A177-3AD203B41FA5}">
                          <a16:colId xmlns:a16="http://schemas.microsoft.com/office/drawing/2014/main" val="3577582767"/>
                        </a:ext>
                      </a:extLst>
                    </a:gridCol>
                    <a:gridCol w="2279176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83706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007895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490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i="1" dirty="0" smtClean="0"/>
                            <a:t>n</a:t>
                          </a:r>
                          <a:endParaRPr lang="id-ID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A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B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C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820116">
                    <a:tc>
                      <a:txBody>
                        <a:bodyPr/>
                        <a:lstStyle/>
                        <a:p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d-ID" sz="20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45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226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694138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4.950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20.296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3048302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499.500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2.002.996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06082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49.995.000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200.029.996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00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12900"/>
                  </p:ext>
                </p:extLst>
              </p:nvPr>
            </p:nvGraphicFramePr>
            <p:xfrm>
              <a:off x="3623607" y="1829928"/>
              <a:ext cx="8031580" cy="32743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7449">
                      <a:extLst>
                        <a:ext uri="{9D8B030D-6E8A-4147-A177-3AD203B41FA5}">
                          <a16:colId xmlns:a16="http://schemas.microsoft.com/office/drawing/2014/main" val="3577582767"/>
                        </a:ext>
                      </a:extLst>
                    </a:gridCol>
                    <a:gridCol w="2279176">
                      <a:extLst>
                        <a:ext uri="{9D8B030D-6E8A-4147-A177-3AD203B41FA5}">
                          <a16:colId xmlns:a16="http://schemas.microsoft.com/office/drawing/2014/main" val="1637403831"/>
                        </a:ext>
                      </a:extLst>
                    </a:gridCol>
                    <a:gridCol w="2837060">
                      <a:extLst>
                        <a:ext uri="{9D8B030D-6E8A-4147-A177-3AD203B41FA5}">
                          <a16:colId xmlns:a16="http://schemas.microsoft.com/office/drawing/2014/main" val="985833184"/>
                        </a:ext>
                      </a:extLst>
                    </a:gridCol>
                    <a:gridCol w="2007895">
                      <a:extLst>
                        <a:ext uri="{9D8B030D-6E8A-4147-A177-3AD203B41FA5}">
                          <a16:colId xmlns:a16="http://schemas.microsoft.com/office/drawing/2014/main" val="1563762223"/>
                        </a:ext>
                      </a:extLst>
                    </a:gridCol>
                  </a:tblGrid>
                  <a:tr h="490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i="1" dirty="0" smtClean="0"/>
                            <a:t>n</a:t>
                          </a:r>
                          <a:endParaRPr lang="id-ID" sz="2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A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B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sz="2000" dirty="0" smtClean="0"/>
                            <a:t>C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909814"/>
                      </a:ext>
                    </a:extLst>
                  </a:tr>
                  <a:tr h="820116">
                    <a:tc>
                      <a:txBody>
                        <a:bodyPr/>
                        <a:lstStyle/>
                        <a:p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40107" t="-64179" r="-213904" b="-242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112446" t="-64179" r="-71674" b="-242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300912" t="-64179" r="-1520" b="-2425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09655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45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226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694138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4.950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20.296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3048302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499.500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2.002.996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060821"/>
                      </a:ext>
                    </a:extLst>
                  </a:tr>
                  <a:tr h="4908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10.000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49.995.000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200.029.996</a:t>
                          </a:r>
                          <a:endParaRPr lang="id-ID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id-ID" sz="2000" dirty="0" smtClean="0"/>
                            <a:t>999.999.999.990</a:t>
                          </a:r>
                          <a:endParaRPr lang="id-ID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800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67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 of Growth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Seberapa cepat suatu fungsi tumbuh?</a:t>
            </a:r>
          </a:p>
          <a:p>
            <a:pPr lvl="1"/>
            <a:r>
              <a:rPr lang="id-ID" dirty="0" smtClean="0"/>
              <a:t>Linear, kuadratik, faktorial, atau konstan?</a:t>
            </a:r>
          </a:p>
          <a:p>
            <a:r>
              <a:rPr lang="id-ID" dirty="0" smtClean="0"/>
              <a:t>Analisis </a:t>
            </a:r>
            <a:r>
              <a:rPr lang="id-ID" dirty="0"/>
              <a:t>efisiensi tidak menghiraukan konstanta pengali dan hanya fokus pada </a:t>
            </a:r>
            <a:r>
              <a:rPr lang="id-ID" dirty="0" smtClean="0"/>
              <a:t>order </a:t>
            </a:r>
            <a:r>
              <a:rPr lang="id-ID" dirty="0"/>
              <a:t>of growth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45" y="123073"/>
            <a:ext cx="6641910" cy="60932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3819" y="6107119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Input size (</a:t>
            </a:r>
            <a:r>
              <a:rPr lang="id-ID" sz="1200" i="1" dirty="0" smtClean="0"/>
              <a:t>n</a:t>
            </a:r>
            <a:r>
              <a:rPr lang="id-ID" sz="1200" dirty="0" smtClean="0"/>
              <a:t>)</a:t>
            </a:r>
            <a:endParaRPr lang="id-ID" sz="1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70232" y="2818008"/>
            <a:ext cx="93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Runtime (</a:t>
            </a:r>
            <a:r>
              <a:rPr lang="id-ID" sz="1200" i="1" dirty="0" smtClean="0"/>
              <a:t>T</a:t>
            </a:r>
            <a:r>
              <a:rPr lang="id-ID" sz="1200" dirty="0" smtClean="0"/>
              <a:t>)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3699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Kasus Efisiensi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9740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18B0F5-049F-46EE-BD2E-E8B2C5A2A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F18B0F5-049F-46EE-BD2E-E8B2C5A2A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859E30-F909-46A3-8DCC-BE89B652A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4859E30-F909-46A3-8DCC-BE89B652A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D2BB50-D84F-4E6E-A085-BA25F3429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C2D2BB50-D84F-4E6E-A085-BA25F3429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A5DDA6-E58C-45DB-A09D-34CA29103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6CA5DDA6-E58C-45DB-A09D-34CA29103C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43FB13-538A-4230-9692-EDE36119B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6C43FB13-538A-4230-9692-EDE36119B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102F2A-F7D1-4FF5-8753-E17B8561EA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3F102F2A-F7D1-4FF5-8753-E17B8561EA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53E427-63FD-4BDD-9141-0C4E3A6DD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EE53E427-63FD-4BDD-9141-0C4E3A6DD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492BBC-F55A-44AB-8385-A233F282D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4492BBC-F55A-44AB-8385-A233F282D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4F57B2-1433-4314-88E6-0C9007326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EF4F57B2-1433-4314-88E6-0C9007326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Notasi Asimtotik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1374125"/>
          </a:xfrm>
        </p:spPr>
        <p:txBody>
          <a:bodyPr>
            <a:normAutofit/>
          </a:bodyPr>
          <a:lstStyle/>
          <a:p>
            <a:r>
              <a:rPr lang="id-ID" dirty="0" smtClean="0"/>
              <a:t>Asimtot = pendekatan</a:t>
            </a:r>
          </a:p>
          <a:p>
            <a:r>
              <a:rPr lang="id-ID" dirty="0" smtClean="0"/>
              <a:t>Notasi yang menunjukkan pendekatan besaran kompleksitas suatu algoritma</a:t>
            </a:r>
          </a:p>
          <a:p>
            <a:pPr lvl="1"/>
            <a:r>
              <a:rPr lang="id-ID" dirty="0" smtClean="0"/>
              <a:t>Bukan nilai kompleksitas sebenarnya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672262"/>
                  </p:ext>
                </p:extLst>
              </p:nvPr>
            </p:nvGraphicFramePr>
            <p:xfrm>
              <a:off x="3869268" y="2251881"/>
              <a:ext cx="60799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201">
                      <a:extLst>
                        <a:ext uri="{9D8B030D-6E8A-4147-A177-3AD203B41FA5}">
                          <a16:colId xmlns:a16="http://schemas.microsoft.com/office/drawing/2014/main" val="3836177862"/>
                        </a:ext>
                      </a:extLst>
                    </a:gridCol>
                    <a:gridCol w="1515777">
                      <a:extLst>
                        <a:ext uri="{9D8B030D-6E8A-4147-A177-3AD203B41FA5}">
                          <a16:colId xmlns:a16="http://schemas.microsoft.com/office/drawing/2014/main" val="3877814972"/>
                        </a:ext>
                      </a:extLst>
                    </a:gridCol>
                    <a:gridCol w="3455972">
                      <a:extLst>
                        <a:ext uri="{9D8B030D-6E8A-4147-A177-3AD203B41FA5}">
                          <a16:colId xmlns:a16="http://schemas.microsoft.com/office/drawing/2014/main" val="40651348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Notasi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Nama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Fungsi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483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Oh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atas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888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Omega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bawah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366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Theta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Standar/rata-rata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097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672262"/>
                  </p:ext>
                </p:extLst>
              </p:nvPr>
            </p:nvGraphicFramePr>
            <p:xfrm>
              <a:off x="3869268" y="2251881"/>
              <a:ext cx="607995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201">
                      <a:extLst>
                        <a:ext uri="{9D8B030D-6E8A-4147-A177-3AD203B41FA5}">
                          <a16:colId xmlns:a16="http://schemas.microsoft.com/office/drawing/2014/main" val="3836177862"/>
                        </a:ext>
                      </a:extLst>
                    </a:gridCol>
                    <a:gridCol w="1515777">
                      <a:extLst>
                        <a:ext uri="{9D8B030D-6E8A-4147-A177-3AD203B41FA5}">
                          <a16:colId xmlns:a16="http://schemas.microsoft.com/office/drawing/2014/main" val="3877814972"/>
                        </a:ext>
                      </a:extLst>
                    </a:gridCol>
                    <a:gridCol w="3455972">
                      <a:extLst>
                        <a:ext uri="{9D8B030D-6E8A-4147-A177-3AD203B41FA5}">
                          <a16:colId xmlns:a16="http://schemas.microsoft.com/office/drawing/2014/main" val="40651348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Notasi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Nama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Fungsi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483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49" t="-108197" r="-4510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Oh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atas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888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49" t="-208197" r="-4510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Omega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Batas bawah 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366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549" t="-308197" r="-4510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Big Theta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Standar/rata-rata </a:t>
                          </a:r>
                          <a:r>
                            <a:rPr lang="id-ID" dirty="0" smtClean="0"/>
                            <a:t>order of growth</a:t>
                          </a:r>
                          <a:endParaRPr lang="id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097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9268" y="4339494"/>
                <a:ext cx="1237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4339494"/>
                <a:ext cx="1237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04453" y="4339494"/>
                <a:ext cx="2026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53" y="4339494"/>
                <a:ext cx="20264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flipH="1">
            <a:off x="3869268" y="3803482"/>
            <a:ext cx="101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8315" y="4218692"/>
                <a:ext cx="213705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315" y="4218692"/>
                <a:ext cx="2137059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69268" y="4920763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4920763"/>
                <a:ext cx="13451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04453" y="4920763"/>
                <a:ext cx="2165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0,00001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53" y="4920763"/>
                <a:ext cx="21658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0375" y="4916159"/>
                <a:ext cx="2165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+1∉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75" y="4916159"/>
                <a:ext cx="21650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69268" y="5502032"/>
                <a:ext cx="1345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5502032"/>
                <a:ext cx="1345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33243" y="5381230"/>
                <a:ext cx="213705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43" y="5381230"/>
                <a:ext cx="2137059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28315" y="5502032"/>
                <a:ext cx="2026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+5∉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315" y="5502032"/>
                <a:ext cx="20264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Lets Think!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Apakah usaha yang dibutuhkan untuk memindahkan seember kecil air lebih besar dibandingkan usaha untuk memindahkan segelas air dengan asal dan tujuan yang sama?</a:t>
            </a:r>
          </a:p>
          <a:p>
            <a:r>
              <a:rPr lang="id-ID" dirty="0" smtClean="0"/>
              <a:t>Apakah energi yang dibutuhkan untuk bepergian dari Banyuwangi ke Rogojampi sama besar dengan usaha yang dibutuhkan untuk bepergian dari Banyuwangi ke Srono?</a:t>
            </a:r>
          </a:p>
          <a:p>
            <a:r>
              <a:rPr lang="id-ID" dirty="0" smtClean="0"/>
              <a:t>Apakah THR yang diberikan saat lebaran ke keluarga dekat lebih sedikit dibandingkan dengan yang diberikan ke keluarga besar?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5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7" y="1813086"/>
            <a:ext cx="10334983" cy="33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Basic Asymptotic Eficiency Classes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3487470"/>
                  </p:ext>
                </p:extLst>
              </p:nvPr>
            </p:nvGraphicFramePr>
            <p:xfrm>
              <a:off x="3998793" y="863598"/>
              <a:ext cx="6469039" cy="4861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4211">
                      <a:extLst>
                        <a:ext uri="{9D8B030D-6E8A-4147-A177-3AD203B41FA5}">
                          <a16:colId xmlns:a16="http://schemas.microsoft.com/office/drawing/2014/main" val="3789404589"/>
                        </a:ext>
                      </a:extLst>
                    </a:gridCol>
                    <a:gridCol w="3964828">
                      <a:extLst>
                        <a:ext uri="{9D8B030D-6E8A-4147-A177-3AD203B41FA5}">
                          <a16:colId xmlns:a16="http://schemas.microsoft.com/office/drawing/2014/main" val="1335843406"/>
                        </a:ext>
                      </a:extLst>
                    </a:gridCol>
                  </a:tblGrid>
                  <a:tr h="540158"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Class</a:t>
                          </a:r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Nama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64140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Konstan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788537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24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Logaritmik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2036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Linear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48842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N-log-N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889213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Kuadratik</a:t>
                          </a:r>
                          <a:r>
                            <a:rPr lang="id-ID" sz="2400" baseline="0" dirty="0" smtClean="0"/>
                            <a:t>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805666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Kubik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33465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id-ID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Eksponensial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57847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Faktorial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64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3487470"/>
                  </p:ext>
                </p:extLst>
              </p:nvPr>
            </p:nvGraphicFramePr>
            <p:xfrm>
              <a:off x="3998793" y="863598"/>
              <a:ext cx="6469039" cy="4861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4211">
                      <a:extLst>
                        <a:ext uri="{9D8B030D-6E8A-4147-A177-3AD203B41FA5}">
                          <a16:colId xmlns:a16="http://schemas.microsoft.com/office/drawing/2014/main" val="3789404589"/>
                        </a:ext>
                      </a:extLst>
                    </a:gridCol>
                    <a:gridCol w="3964828">
                      <a:extLst>
                        <a:ext uri="{9D8B030D-6E8A-4147-A177-3AD203B41FA5}">
                          <a16:colId xmlns:a16="http://schemas.microsoft.com/office/drawing/2014/main" val="1335843406"/>
                        </a:ext>
                      </a:extLst>
                    </a:gridCol>
                  </a:tblGrid>
                  <a:tr h="540158"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Class</a:t>
                          </a:r>
                          <a:endParaRPr lang="id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Nama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64140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107865" r="-159611" b="-707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Konstan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788537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210227" r="-159611" b="-6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Logaritmik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20369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306742" r="-159611" b="-508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Linear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48842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406742" r="-159611" b="-408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N-log-N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889213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506742" r="-159611" b="-308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Kuadratik</a:t>
                          </a:r>
                          <a:r>
                            <a:rPr lang="id-ID" sz="2400" baseline="0" dirty="0" smtClean="0"/>
                            <a:t> 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805666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613636" r="-159611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Kubik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233465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705618" r="-159611" b="-1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Eksponensial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578472"/>
                      </a:ext>
                    </a:extLst>
                  </a:tr>
                  <a:tr h="54015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43" t="-805618" r="-159611" b="-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400" dirty="0" smtClean="0"/>
                            <a:t>Faktorial</a:t>
                          </a:r>
                          <a:endParaRPr lang="id-ID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64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Umumnya...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</a:t>
            </a:r>
            <a:r>
              <a:rPr lang="id-ID" b="1" dirty="0" smtClean="0"/>
              <a:t>besar</a:t>
            </a:r>
            <a:r>
              <a:rPr lang="id-ID" dirty="0" smtClean="0"/>
              <a:t> ukuran masalah, semakin </a:t>
            </a:r>
            <a:r>
              <a:rPr lang="id-ID" b="1" dirty="0" smtClean="0"/>
              <a:t>besar</a:t>
            </a:r>
            <a:r>
              <a:rPr lang="id-ID" dirty="0" smtClean="0"/>
              <a:t> energi yang dibutuhkan untuk menyelesaikannya</a:t>
            </a:r>
          </a:p>
          <a:p>
            <a:r>
              <a:rPr lang="id-ID" dirty="0" smtClean="0"/>
              <a:t>Masalah tidak dapat dikecilkan, namun energi bisa diakali</a:t>
            </a:r>
          </a:p>
          <a:p>
            <a:pPr lvl="1"/>
            <a:r>
              <a:rPr lang="id-ID" dirty="0" smtClean="0"/>
              <a:t>Temukan cara terbaik menghadapi masalah itu </a:t>
            </a:r>
            <a:r>
              <a:rPr lang="id-ID" dirty="0" smtClean="0">
                <a:sym typeface="Wingdings" panose="05000000000000000000" pitchFamily="2" charset="2"/>
              </a:rPr>
              <a:t> </a:t>
            </a:r>
            <a:r>
              <a:rPr lang="id-ID" b="1" dirty="0" smtClean="0">
                <a:sym typeface="Wingdings" panose="05000000000000000000" pitchFamily="2" charset="2"/>
              </a:rPr>
              <a:t>efisiensi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Efisiensi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Efisiensi waktu </a:t>
            </a:r>
            <a:r>
              <a:rPr lang="id-ID" dirty="0" smtClean="0">
                <a:sym typeface="Wingdings" panose="05000000000000000000" pitchFamily="2" charset="2"/>
              </a:rPr>
              <a:t> runtime</a:t>
            </a:r>
            <a:endParaRPr lang="id-ID" dirty="0" smtClean="0"/>
          </a:p>
          <a:p>
            <a:r>
              <a:rPr lang="id-ID" dirty="0" smtClean="0"/>
              <a:t>Efisiensi ruang </a:t>
            </a:r>
            <a:r>
              <a:rPr lang="id-ID" dirty="0" smtClean="0">
                <a:sym typeface="Wingdings" panose="05000000000000000000" pitchFamily="2" charset="2"/>
              </a:rPr>
              <a:t> memory usage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Mengukur Runtime</a:t>
            </a:r>
            <a:br>
              <a:rPr lang="id-ID" dirty="0" smtClean="0"/>
            </a:br>
            <a:r>
              <a:rPr lang="id-ID" dirty="0" smtClean="0"/>
              <a:t>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Dapat menggunakan satuan waktu pada umumnya</a:t>
            </a:r>
          </a:p>
          <a:p>
            <a:pPr lvl="1"/>
            <a:r>
              <a:rPr lang="id-ID" dirty="0" smtClean="0"/>
              <a:t>Milidetik, detik, menit, dsb</a:t>
            </a:r>
          </a:p>
          <a:p>
            <a:r>
              <a:rPr lang="id-ID" dirty="0" smtClean="0"/>
              <a:t>Kekurangannya?</a:t>
            </a:r>
          </a:p>
          <a:p>
            <a:pPr lvl="1"/>
            <a:r>
              <a:rPr lang="id-ID" dirty="0"/>
              <a:t>Bergantung kepada kecepatan komputer, compiler, </a:t>
            </a:r>
            <a:r>
              <a:rPr lang="id-ID" dirty="0" smtClean="0"/>
              <a:t>dll</a:t>
            </a:r>
          </a:p>
          <a:p>
            <a:r>
              <a:rPr lang="id-ID" dirty="0" smtClean="0"/>
              <a:t>Solusi?</a:t>
            </a:r>
          </a:p>
          <a:p>
            <a:pPr lvl="1"/>
            <a:r>
              <a:rPr lang="id-ID" dirty="0"/>
              <a:t>Hitung </a:t>
            </a:r>
            <a:r>
              <a:rPr lang="id-ID" b="1" dirty="0">
                <a:solidFill>
                  <a:srgbClr val="0070C0"/>
                </a:solidFill>
              </a:rPr>
              <a:t>jumlah eksekusi </a:t>
            </a:r>
            <a:r>
              <a:rPr lang="id-ID" dirty="0"/>
              <a:t>tiap langkah dalam </a:t>
            </a:r>
            <a:r>
              <a:rPr lang="id-ID" dirty="0" smtClean="0"/>
              <a:t>algoritma</a:t>
            </a:r>
          </a:p>
          <a:p>
            <a:r>
              <a:rPr lang="id-ID" dirty="0" smtClean="0"/>
              <a:t>Sulit?</a:t>
            </a:r>
          </a:p>
          <a:p>
            <a:pPr lvl="1"/>
            <a:r>
              <a:rPr lang="id-ID" dirty="0" smtClean="0"/>
              <a:t>Batasi pada </a:t>
            </a:r>
            <a:r>
              <a:rPr lang="id-ID" b="1" dirty="0" smtClean="0">
                <a:solidFill>
                  <a:srgbClr val="0070C0"/>
                </a:solidFill>
              </a:rPr>
              <a:t>basic operation</a:t>
            </a:r>
            <a:r>
              <a:rPr lang="id-ID" dirty="0" smtClean="0"/>
              <a:t>-nya saja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991" y="1296252"/>
            <a:ext cx="7206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Basic Operation</a:t>
            </a:r>
          </a:p>
          <a:p>
            <a:r>
              <a:rPr lang="id-ID" sz="2000" dirty="0" smtClean="0"/>
              <a:t>Operasi/prosedur di dalam algoritma yang paling banyak/paling sering dijalankan dan menghabiskan waktu</a:t>
            </a:r>
            <a:endParaRPr lang="id-ID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39991" y="3222796"/>
            <a:ext cx="10275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Basic operation kasus pengurutan sekumpulan data adalah </a:t>
            </a:r>
            <a:r>
              <a:rPr lang="id-ID" b="1" dirty="0" smtClean="0"/>
              <a:t>pembandingan</a:t>
            </a:r>
            <a:r>
              <a:rPr lang="id-ID" dirty="0" smtClean="0"/>
              <a:t> 2 elemen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Basic operation kasus pencarian suatu data adalah </a:t>
            </a:r>
            <a:r>
              <a:rPr lang="id-ID" b="1" dirty="0" smtClean="0"/>
              <a:t>pembandingan</a:t>
            </a:r>
            <a:r>
              <a:rPr lang="id-ID" dirty="0" smtClean="0"/>
              <a:t> data yang dicari dengan data lainnya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Basic operation perkalian matriks adalah proses </a:t>
            </a:r>
            <a:r>
              <a:rPr lang="id-ID" b="1" dirty="0" smtClean="0"/>
              <a:t>perkalian</a:t>
            </a:r>
            <a:r>
              <a:rPr lang="id-ID" dirty="0" smtClean="0"/>
              <a:t> dan </a:t>
            </a:r>
            <a:r>
              <a:rPr lang="id-ID" b="1" dirty="0" smtClean="0"/>
              <a:t>penjumlahan</a:t>
            </a:r>
            <a:r>
              <a:rPr lang="id-ID" dirty="0" smtClean="0"/>
              <a:t> tiap elemen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01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Running Time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Jika:</a:t>
                </a: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d-ID" dirty="0" smtClean="0"/>
                  <a:t> </a:t>
                </a:r>
                <a:r>
                  <a:rPr lang="id-ID" dirty="0">
                    <a:sym typeface="Wingdings" panose="05000000000000000000" pitchFamily="2" charset="2"/>
                  </a:rPr>
                  <a:t> </a:t>
                </a:r>
                <a:r>
                  <a:rPr lang="id-ID" dirty="0" smtClean="0">
                    <a:sym typeface="Wingdings" panose="05000000000000000000" pitchFamily="2" charset="2"/>
                  </a:rPr>
                  <a:t>input size</a:t>
                </a:r>
                <a:endParaRPr lang="id-ID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id-ID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</a:t>
                </a:r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 waktu eksekusi suatu basic operation</a:t>
                </a: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id-ID" dirty="0" smtClean="0">
                    <a:sym typeface="Wingdings" panose="05000000000000000000" pitchFamily="2" charset="2"/>
                  </a:rPr>
                  <a:t>  jumlah eksekusi</a:t>
                </a:r>
              </a:p>
              <a:p>
                <a:pPr lvl="1"/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id-ID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id-ID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id-ID" dirty="0" smtClean="0">
                    <a:sym typeface="Wingdings" panose="05000000000000000000" pitchFamily="2" charset="2"/>
                  </a:rPr>
                  <a:t>  running time</a:t>
                </a:r>
                <a:endParaRPr lang="id-ID" dirty="0" smtClean="0"/>
              </a:p>
              <a:p>
                <a:r>
                  <a:rPr lang="id-ID" dirty="0" smtClean="0"/>
                  <a:t>Maka: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d-ID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d-ID" sz="4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br>
              <a:rPr lang="id-ID" dirty="0" smtClean="0"/>
            </a:br>
            <a:r>
              <a:rPr lang="id-ID" dirty="0" smtClean="0"/>
              <a:t>Tower of Hanoi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4203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Tower of Hanoi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71"/>
          <a:stretch/>
        </p:blipFill>
        <p:spPr>
          <a:xfrm>
            <a:off x="3637256" y="929682"/>
            <a:ext cx="5448300" cy="10492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1 - Kompleksitas Algoritma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/>
          <a:srcRect b="3371"/>
          <a:stretch/>
        </p:blipFill>
        <p:spPr>
          <a:xfrm flipH="1">
            <a:off x="3708693" y="4868744"/>
            <a:ext cx="5448300" cy="1049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27971" y="910098"/>
            <a:ext cx="237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Initial state</a:t>
            </a:r>
          </a:p>
          <a:p>
            <a:r>
              <a:rPr lang="id-ID" i="1" dirty="0" smtClean="0"/>
              <a:t>n</a:t>
            </a:r>
            <a:r>
              <a:rPr lang="id-ID" dirty="0" smtClean="0"/>
              <a:t> buah cincin di tiang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4453" y="3324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083" y="33245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91713" y="33245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id-ID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7971" y="5064025"/>
            <a:ext cx="241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Final state</a:t>
            </a:r>
          </a:p>
          <a:p>
            <a:r>
              <a:rPr lang="id-ID" i="1" dirty="0" smtClean="0"/>
              <a:t>n</a:t>
            </a:r>
            <a:r>
              <a:rPr lang="id-ID" dirty="0" smtClean="0"/>
              <a:t> buah cincin di tiang 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25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321</TotalTime>
  <Words>776</Words>
  <Application>Microsoft Office PowerPoint</Application>
  <PresentationFormat>Widescreen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Wingdings</vt:lpstr>
      <vt:lpstr>Wingdings 2</vt:lpstr>
      <vt:lpstr>Frame</vt:lpstr>
      <vt:lpstr>Kompleksitas Algoritma</vt:lpstr>
      <vt:lpstr>Lets Think!</vt:lpstr>
      <vt:lpstr>Umumnya...</vt:lpstr>
      <vt:lpstr>Efisiensi</vt:lpstr>
      <vt:lpstr>Mengukur Runtime Algoritma</vt:lpstr>
      <vt:lpstr>PowerPoint Presentation</vt:lpstr>
      <vt:lpstr>Formulasi Running Time</vt:lpstr>
      <vt:lpstr>Contoh Kasus Tower of Hanoi</vt:lpstr>
      <vt:lpstr>Analisis Tower of Hanoi</vt:lpstr>
      <vt:lpstr>Analisis Tower of Hanoi</vt:lpstr>
      <vt:lpstr>Analisis Tower of Hanoi</vt:lpstr>
      <vt:lpstr>Telescoping Tower of Hanoi</vt:lpstr>
      <vt:lpstr>Analisis Tower of Hanoi</vt:lpstr>
      <vt:lpstr>Latihan!</vt:lpstr>
      <vt:lpstr>Pembahasan</vt:lpstr>
      <vt:lpstr>Order of Growth</vt:lpstr>
      <vt:lpstr>PowerPoint Presentation</vt:lpstr>
      <vt:lpstr>Kasus Efisiensi</vt:lpstr>
      <vt:lpstr>Notasi Asimtotik</vt:lpstr>
      <vt:lpstr>PowerPoint Presentation</vt:lpstr>
      <vt:lpstr>Basic Asymptotic Eficiency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Kompleksitas Algoritma</dc:title>
  <dc:creator>Khoirul Umam</dc:creator>
  <cp:lastModifiedBy>Khoirul Umam</cp:lastModifiedBy>
  <cp:revision>59</cp:revision>
  <dcterms:created xsi:type="dcterms:W3CDTF">2017-08-10T13:14:23Z</dcterms:created>
  <dcterms:modified xsi:type="dcterms:W3CDTF">2017-08-14T05:11:47Z</dcterms:modified>
</cp:coreProperties>
</file>