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10" r:id="rId55"/>
    <p:sldId id="311" r:id="rId56"/>
    <p:sldId id="312" r:id="rId5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5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5650" y="357886"/>
            <a:ext cx="2491104" cy="314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37075" y="1147190"/>
            <a:ext cx="3698240" cy="4763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30234" y="6464680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9450" y="3415029"/>
            <a:ext cx="2704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Data</a:t>
            </a:r>
            <a:r>
              <a:rPr sz="2400" spc="-50" dirty="0"/>
              <a:t> </a:t>
            </a:r>
            <a:r>
              <a:rPr sz="2400" spc="-5" dirty="0"/>
              <a:t>Representation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307958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8422" y="548640"/>
            <a:ext cx="5186900" cy="5367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31998" y="6153099"/>
            <a:ext cx="3079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latin typeface="Times New Roman"/>
                <a:cs typeface="Times New Roman"/>
              </a:rPr>
              <a:t>Table </a:t>
            </a:r>
            <a:r>
              <a:rPr sz="1400" b="1" dirty="0">
                <a:latin typeface="Times New Roman"/>
                <a:cs typeface="Times New Roman"/>
              </a:rPr>
              <a:t>1.1 Binary-Coded Octal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Numbers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0890" y="481583"/>
            <a:ext cx="5153575" cy="5296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64917" y="6153099"/>
            <a:ext cx="36125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Times New Roman"/>
                <a:cs typeface="Times New Roman"/>
              </a:rPr>
              <a:t>Table </a:t>
            </a:r>
            <a:r>
              <a:rPr sz="1400" b="1" dirty="0">
                <a:latin typeface="Times New Roman"/>
                <a:cs typeface="Times New Roman"/>
              </a:rPr>
              <a:t>1.2 Binary-Coded hexadecimal</a:t>
            </a:r>
            <a:r>
              <a:rPr sz="1400" b="1" spc="-1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Numbers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93064" y="620242"/>
            <a:ext cx="8009255" cy="4142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885" marR="68580" indent="-287020" algn="just">
              <a:lnSpc>
                <a:spcPct val="150100"/>
              </a:lnSpc>
              <a:spcBef>
                <a:spcPts val="100"/>
              </a:spcBef>
              <a:buFont typeface="Arial"/>
              <a:buChar char="•"/>
              <a:tabLst>
                <a:tab pos="350520" algn="l"/>
              </a:tabLst>
            </a:pPr>
            <a:r>
              <a:rPr sz="2000" dirty="0">
                <a:latin typeface="Times New Roman"/>
                <a:cs typeface="Times New Roman"/>
              </a:rPr>
              <a:t>A binary code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group of </a:t>
            </a:r>
            <a:r>
              <a:rPr sz="2000" dirty="0">
                <a:latin typeface="Times New Roman"/>
                <a:cs typeface="Times New Roman"/>
              </a:rPr>
              <a:t>n </a:t>
            </a:r>
            <a:r>
              <a:rPr sz="2000" spc="-10" dirty="0">
                <a:latin typeface="Times New Roman"/>
                <a:cs typeface="Times New Roman"/>
              </a:rPr>
              <a:t>bits </a:t>
            </a:r>
            <a:r>
              <a:rPr sz="2000" spc="-5" dirty="0">
                <a:latin typeface="Times New Roman"/>
                <a:cs typeface="Times New Roman"/>
              </a:rPr>
              <a:t>that </a:t>
            </a:r>
            <a:r>
              <a:rPr sz="2000" spc="-10" dirty="0">
                <a:latin typeface="Times New Roman"/>
                <a:cs typeface="Times New Roman"/>
              </a:rPr>
              <a:t>assume </a:t>
            </a:r>
            <a:r>
              <a:rPr sz="2000" dirty="0">
                <a:latin typeface="Times New Roman"/>
                <a:cs typeface="Times New Roman"/>
              </a:rPr>
              <a:t>up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2</a:t>
            </a:r>
            <a:r>
              <a:rPr sz="1950" baseline="25641" dirty="0">
                <a:latin typeface="Times New Roman"/>
                <a:cs typeface="Times New Roman"/>
              </a:rPr>
              <a:t>n </a:t>
            </a:r>
            <a:r>
              <a:rPr sz="2000" spc="-5" dirty="0">
                <a:latin typeface="Times New Roman"/>
                <a:cs typeface="Times New Roman"/>
              </a:rPr>
              <a:t>distinct combina-  tions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1's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0's </a:t>
            </a:r>
            <a:r>
              <a:rPr sz="2000" dirty="0">
                <a:latin typeface="Times New Roman"/>
                <a:cs typeface="Times New Roman"/>
              </a:rPr>
              <a:t>with </a:t>
            </a:r>
            <a:r>
              <a:rPr sz="2000" spc="-5" dirty="0">
                <a:latin typeface="Times New Roman"/>
                <a:cs typeface="Times New Roman"/>
              </a:rPr>
              <a:t>each combination representing </a:t>
            </a:r>
            <a:r>
              <a:rPr sz="2000" dirty="0">
                <a:latin typeface="Times New Roman"/>
                <a:cs typeface="Times New Roman"/>
              </a:rPr>
              <a:t>one </a:t>
            </a:r>
            <a:r>
              <a:rPr sz="2000" spc="-5" dirty="0">
                <a:latin typeface="Times New Roman"/>
                <a:cs typeface="Times New Roman"/>
              </a:rPr>
              <a:t>element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 </a:t>
            </a:r>
            <a:r>
              <a:rPr sz="2000" dirty="0">
                <a:latin typeface="Times New Roman"/>
                <a:cs typeface="Times New Roman"/>
              </a:rPr>
              <a:t>set that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being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coded.</a:t>
            </a:r>
            <a:endParaRPr sz="2000">
              <a:latin typeface="Times New Roman"/>
              <a:cs typeface="Times New Roman"/>
            </a:endParaRPr>
          </a:p>
          <a:p>
            <a:pPr marL="349885" marR="69215" indent="-287020" algn="just">
              <a:lnSpc>
                <a:spcPct val="150000"/>
              </a:lnSpc>
              <a:buFont typeface="Arial"/>
              <a:buChar char="•"/>
              <a:tabLst>
                <a:tab pos="350520" algn="l"/>
              </a:tabLst>
            </a:pP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example, </a:t>
            </a:r>
            <a:r>
              <a:rPr sz="2000" dirty="0">
                <a:latin typeface="Times New Roman"/>
                <a:cs typeface="Times New Roman"/>
              </a:rPr>
              <a:t>a set of </a:t>
            </a:r>
            <a:r>
              <a:rPr sz="2000" spc="-5" dirty="0">
                <a:latin typeface="Times New Roman"/>
                <a:cs typeface="Times New Roman"/>
              </a:rPr>
              <a:t>four elements can be coded </a:t>
            </a:r>
            <a:r>
              <a:rPr sz="2000" dirty="0">
                <a:latin typeface="Times New Roman"/>
                <a:cs typeface="Times New Roman"/>
              </a:rPr>
              <a:t>by a 2-bit </a:t>
            </a:r>
            <a:r>
              <a:rPr sz="2000" spc="-5" dirty="0">
                <a:latin typeface="Times New Roman"/>
                <a:cs typeface="Times New Roman"/>
              </a:rPr>
              <a:t>code </a:t>
            </a:r>
            <a:r>
              <a:rPr sz="2000" spc="-10" dirty="0">
                <a:latin typeface="Times New Roman"/>
                <a:cs typeface="Times New Roman"/>
              </a:rPr>
              <a:t>with  </a:t>
            </a:r>
            <a:r>
              <a:rPr sz="2000" spc="-5" dirty="0">
                <a:latin typeface="Times New Roman"/>
                <a:cs typeface="Times New Roman"/>
              </a:rPr>
              <a:t>each element assigned one of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following </a:t>
            </a:r>
            <a:r>
              <a:rPr sz="2000" dirty="0">
                <a:latin typeface="Times New Roman"/>
                <a:cs typeface="Times New Roman"/>
              </a:rPr>
              <a:t>bit </a:t>
            </a:r>
            <a:r>
              <a:rPr sz="2000" spc="-5" dirty="0">
                <a:latin typeface="Times New Roman"/>
                <a:cs typeface="Times New Roman"/>
              </a:rPr>
              <a:t>combinations; 00, 01, </a:t>
            </a:r>
            <a:r>
              <a:rPr sz="2000" dirty="0">
                <a:latin typeface="Times New Roman"/>
                <a:cs typeface="Times New Roman"/>
              </a:rPr>
              <a:t>10,  or </a:t>
            </a:r>
            <a:r>
              <a:rPr sz="2000" spc="-25" dirty="0">
                <a:latin typeface="Times New Roman"/>
                <a:cs typeface="Times New Roman"/>
              </a:rPr>
              <a:t>11. </a:t>
            </a:r>
            <a:r>
              <a:rPr sz="2000" dirty="0">
                <a:latin typeface="Times New Roman"/>
                <a:cs typeface="Times New Roman"/>
              </a:rPr>
              <a:t>A set </a:t>
            </a:r>
            <a:r>
              <a:rPr sz="2000" spc="-5" dirty="0">
                <a:latin typeface="Times New Roman"/>
                <a:cs typeface="Times New Roman"/>
              </a:rPr>
              <a:t>of eight elements requires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3-bit code, </a:t>
            </a:r>
            <a:r>
              <a:rPr sz="2000" dirty="0">
                <a:latin typeface="Times New Roman"/>
                <a:cs typeface="Times New Roman"/>
              </a:rPr>
              <a:t>a set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16 </a:t>
            </a:r>
            <a:r>
              <a:rPr sz="2000" spc="-5" dirty="0">
                <a:latin typeface="Times New Roman"/>
                <a:cs typeface="Times New Roman"/>
              </a:rPr>
              <a:t>elements  </a:t>
            </a:r>
            <a:r>
              <a:rPr sz="2000" dirty="0">
                <a:latin typeface="Times New Roman"/>
                <a:cs typeface="Times New Roman"/>
              </a:rPr>
              <a:t>requires a 4-bit code, and so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on.</a:t>
            </a:r>
            <a:endParaRPr sz="2000">
              <a:latin typeface="Times New Roman"/>
              <a:cs typeface="Times New Roman"/>
            </a:endParaRPr>
          </a:p>
          <a:p>
            <a:pPr marL="349885" indent="-287020" algn="just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0520" algn="l"/>
              </a:tabLst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binary </a:t>
            </a:r>
            <a:r>
              <a:rPr sz="2000" dirty="0">
                <a:latin typeface="Times New Roman"/>
                <a:cs typeface="Times New Roman"/>
              </a:rPr>
              <a:t>code that </a:t>
            </a:r>
            <a:r>
              <a:rPr sz="2000" spc="-5" dirty="0">
                <a:latin typeface="Times New Roman"/>
                <a:cs typeface="Times New Roman"/>
              </a:rPr>
              <a:t>distinguishes among </a:t>
            </a:r>
            <a:r>
              <a:rPr sz="2000" dirty="0">
                <a:latin typeface="Times New Roman"/>
                <a:cs typeface="Times New Roman"/>
              </a:rPr>
              <a:t>10 </a:t>
            </a:r>
            <a:r>
              <a:rPr sz="2000" spc="-5" dirty="0">
                <a:latin typeface="Times New Roman"/>
                <a:cs typeface="Times New Roman"/>
              </a:rPr>
              <a:t>elements must contain </a:t>
            </a:r>
            <a:r>
              <a:rPr sz="2000" spc="-10" dirty="0">
                <a:latin typeface="Times New Roman"/>
                <a:cs typeface="Times New Roman"/>
              </a:rPr>
              <a:t>at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least</a:t>
            </a:r>
            <a:endParaRPr sz="2000">
              <a:latin typeface="Times New Roman"/>
              <a:cs typeface="Times New Roman"/>
            </a:endParaRPr>
          </a:p>
          <a:p>
            <a:pPr marL="34988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four bits, </a:t>
            </a:r>
            <a:r>
              <a:rPr sz="2000" spc="5" dirty="0">
                <a:latin typeface="Times New Roman"/>
                <a:cs typeface="Times New Roman"/>
              </a:rPr>
              <a:t>but </a:t>
            </a:r>
            <a:r>
              <a:rPr sz="2000" dirty="0">
                <a:latin typeface="Times New Roman"/>
                <a:cs typeface="Times New Roman"/>
              </a:rPr>
              <a:t>six </a:t>
            </a:r>
            <a:r>
              <a:rPr sz="2000" spc="-5" dirty="0">
                <a:latin typeface="Times New Roman"/>
                <a:cs typeface="Times New Roman"/>
              </a:rPr>
              <a:t>combinations </a:t>
            </a:r>
            <a:r>
              <a:rPr sz="2000" dirty="0">
                <a:latin typeface="Times New Roman"/>
                <a:cs typeface="Times New Roman"/>
              </a:rPr>
              <a:t>will </a:t>
            </a:r>
            <a:r>
              <a:rPr sz="2000" spc="-5" dirty="0">
                <a:latin typeface="Times New Roman"/>
                <a:cs typeface="Times New Roman"/>
              </a:rPr>
              <a:t>remain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unassigned.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2900" y="571322"/>
            <a:ext cx="32143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Binary-coded Decimal</a:t>
            </a:r>
            <a:r>
              <a:rPr sz="2000" spc="-110" dirty="0"/>
              <a:t> </a:t>
            </a:r>
            <a:r>
              <a:rPr sz="2000" dirty="0"/>
              <a:t>(BCD)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42950" y="877290"/>
            <a:ext cx="7896225" cy="36836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Also </a:t>
            </a:r>
            <a:r>
              <a:rPr sz="1800" b="1" spc="-5" dirty="0">
                <a:latin typeface="Carlito"/>
                <a:cs typeface="Carlito"/>
              </a:rPr>
              <a:t>8421 Code</a:t>
            </a:r>
            <a:r>
              <a:rPr sz="1800" b="1" spc="-1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most </a:t>
            </a:r>
            <a:r>
              <a:rPr sz="2000" dirty="0">
                <a:latin typeface="Times New Roman"/>
                <a:cs typeface="Times New Roman"/>
              </a:rPr>
              <a:t>popular </a:t>
            </a:r>
            <a:r>
              <a:rPr sz="2000" spc="-5" dirty="0">
                <a:latin typeface="Times New Roman"/>
                <a:cs typeface="Times New Roman"/>
              </a:rPr>
              <a:t>decimal </a:t>
            </a:r>
            <a:r>
              <a:rPr sz="2000" dirty="0">
                <a:latin typeface="Times New Roman"/>
                <a:cs typeface="Times New Roman"/>
              </a:rPr>
              <a:t>code </a:t>
            </a:r>
            <a:r>
              <a:rPr sz="2000" spc="-5" dirty="0">
                <a:latin typeface="Times New Roman"/>
                <a:cs typeface="Times New Roman"/>
              </a:rPr>
              <a:t>is called </a:t>
            </a:r>
            <a:r>
              <a:rPr sz="2000" b="1" dirty="0">
                <a:latin typeface="Times New Roman"/>
                <a:cs typeface="Times New Roman"/>
              </a:rPr>
              <a:t>binary-coded decimal (BCD)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720" algn="l"/>
              </a:tabLst>
            </a:pP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example,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converted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binary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number,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decimal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99</a:t>
            </a:r>
            <a:endParaRPr sz="2000">
              <a:latin typeface="Times New Roman"/>
              <a:cs typeface="Times New Roman"/>
            </a:endParaRPr>
          </a:p>
          <a:p>
            <a:pPr marL="299085" marR="6985" algn="just">
              <a:lnSpc>
                <a:spcPct val="150000"/>
              </a:lnSpc>
            </a:pPr>
            <a:r>
              <a:rPr sz="2000" spc="-5" dirty="0">
                <a:latin typeface="Times New Roman"/>
                <a:cs typeface="Times New Roman"/>
              </a:rPr>
              <a:t>is represented </a:t>
            </a:r>
            <a:r>
              <a:rPr sz="2000" dirty="0">
                <a:latin typeface="Times New Roman"/>
                <a:cs typeface="Times New Roman"/>
              </a:rPr>
              <a:t>by the </a:t>
            </a:r>
            <a:r>
              <a:rPr sz="2000" spc="-5" dirty="0">
                <a:latin typeface="Times New Roman"/>
                <a:cs typeface="Times New Roman"/>
              </a:rPr>
              <a:t>string of </a:t>
            </a:r>
            <a:r>
              <a:rPr sz="2000" dirty="0">
                <a:latin typeface="Times New Roman"/>
                <a:cs typeface="Times New Roman"/>
              </a:rPr>
              <a:t>bits </a:t>
            </a:r>
            <a:r>
              <a:rPr sz="2000" spc="-20" dirty="0">
                <a:latin typeface="Times New Roman"/>
                <a:cs typeface="Times New Roman"/>
              </a:rPr>
              <a:t>1100011, </a:t>
            </a:r>
            <a:r>
              <a:rPr sz="2000" dirty="0">
                <a:latin typeface="Times New Roman"/>
                <a:cs typeface="Times New Roman"/>
              </a:rPr>
              <a:t>but when </a:t>
            </a:r>
            <a:r>
              <a:rPr sz="2000" spc="-5" dirty="0">
                <a:latin typeface="Times New Roman"/>
                <a:cs typeface="Times New Roman"/>
              </a:rPr>
              <a:t>represented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BCD,  it becomes </a:t>
            </a:r>
            <a:r>
              <a:rPr sz="2000" spc="5" dirty="0">
                <a:latin typeface="Times New Roman"/>
                <a:cs typeface="Times New Roman"/>
              </a:rPr>
              <a:t>1001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1001.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000"/>
              </a:lnSpc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The only </a:t>
            </a:r>
            <a:r>
              <a:rPr sz="2000" spc="-10" dirty="0">
                <a:latin typeface="Times New Roman"/>
                <a:cs typeface="Times New Roman"/>
              </a:rPr>
              <a:t>difference </a:t>
            </a:r>
            <a:r>
              <a:rPr sz="2000" dirty="0">
                <a:latin typeface="Times New Roman"/>
                <a:cs typeface="Times New Roman"/>
              </a:rPr>
              <a:t>between a </a:t>
            </a:r>
            <a:r>
              <a:rPr sz="2000" spc="-5" dirty="0">
                <a:latin typeface="Times New Roman"/>
                <a:cs typeface="Times New Roman"/>
              </a:rPr>
              <a:t>decimal number represented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the familiar  digit symbols </a:t>
            </a:r>
            <a:r>
              <a:rPr sz="2000" dirty="0">
                <a:latin typeface="Times New Roman"/>
                <a:cs typeface="Times New Roman"/>
              </a:rPr>
              <a:t>0, </a:t>
            </a:r>
            <a:r>
              <a:rPr sz="2000" spc="-5" dirty="0">
                <a:latin typeface="Times New Roman"/>
                <a:cs typeface="Times New Roman"/>
              </a:rPr>
              <a:t>1, </a:t>
            </a:r>
            <a:r>
              <a:rPr sz="2000" dirty="0">
                <a:latin typeface="Times New Roman"/>
                <a:cs typeface="Times New Roman"/>
              </a:rPr>
              <a:t>2, ... 9 </a:t>
            </a:r>
            <a:r>
              <a:rPr sz="2000" spc="-5" dirty="0">
                <a:latin typeface="Times New Roman"/>
                <a:cs typeface="Times New Roman"/>
              </a:rPr>
              <a:t>and the BCD symbols 0001,0010, </a:t>
            </a:r>
            <a:r>
              <a:rPr sz="2000" dirty="0">
                <a:latin typeface="Times New Roman"/>
                <a:cs typeface="Times New Roman"/>
              </a:rPr>
              <a:t>…., </a:t>
            </a:r>
            <a:r>
              <a:rPr sz="2000" spc="-5" dirty="0">
                <a:latin typeface="Times New Roman"/>
                <a:cs typeface="Times New Roman"/>
              </a:rPr>
              <a:t>1001 </a:t>
            </a:r>
            <a:r>
              <a:rPr sz="2000" spc="-20" dirty="0">
                <a:latin typeface="Times New Roman"/>
                <a:cs typeface="Times New Roman"/>
              </a:rPr>
              <a:t>is 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symbols </a:t>
            </a:r>
            <a:r>
              <a:rPr sz="2000" dirty="0">
                <a:latin typeface="Times New Roman"/>
                <a:cs typeface="Times New Roman"/>
              </a:rPr>
              <a:t>used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represent the digits-the </a:t>
            </a:r>
            <a:r>
              <a:rPr sz="2000" spc="-5" dirty="0">
                <a:latin typeface="Times New Roman"/>
                <a:cs typeface="Times New Roman"/>
              </a:rPr>
              <a:t>number itself is </a:t>
            </a:r>
            <a:r>
              <a:rPr sz="2000" dirty="0">
                <a:latin typeface="Times New Roman"/>
                <a:cs typeface="Times New Roman"/>
              </a:rPr>
              <a:t>exactly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4537" y="531876"/>
            <a:ext cx="5100516" cy="5398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73857" y="6103416"/>
            <a:ext cx="37941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latin typeface="Times New Roman"/>
                <a:cs typeface="Times New Roman"/>
              </a:rPr>
              <a:t>Table </a:t>
            </a:r>
            <a:r>
              <a:rPr sz="1400" b="1" dirty="0">
                <a:latin typeface="Times New Roman"/>
                <a:cs typeface="Times New Roman"/>
              </a:rPr>
              <a:t>1.3 Binary-Coded </a:t>
            </a:r>
            <a:r>
              <a:rPr sz="1400" b="1" spc="-5" dirty="0">
                <a:latin typeface="Times New Roman"/>
                <a:cs typeface="Times New Roman"/>
              </a:rPr>
              <a:t>decimal (BCD)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Numbers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89228" y="577144"/>
            <a:ext cx="7843520" cy="597154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2248535" algn="just">
              <a:lnSpc>
                <a:spcPct val="100000"/>
              </a:lnSpc>
              <a:spcBef>
                <a:spcPts val="1305"/>
              </a:spcBef>
            </a:pPr>
            <a:r>
              <a:rPr sz="2000" b="1" dirty="0">
                <a:latin typeface="Times New Roman"/>
                <a:cs typeface="Times New Roman"/>
              </a:rPr>
              <a:t>Alphanumeric</a:t>
            </a:r>
            <a:r>
              <a:rPr sz="2000" b="1" spc="459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Representation</a:t>
            </a:r>
            <a:endParaRPr sz="2000">
              <a:latin typeface="Times New Roman"/>
              <a:cs typeface="Times New Roman"/>
            </a:endParaRPr>
          </a:p>
          <a:p>
            <a:pPr marL="299085" marR="7620" indent="-287020" algn="just">
              <a:lnSpc>
                <a:spcPct val="150000"/>
              </a:lnSpc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alphanumeric character set is </a:t>
            </a:r>
            <a:r>
              <a:rPr sz="2000" dirty="0">
                <a:latin typeface="Times New Roman"/>
                <a:cs typeface="Times New Roman"/>
              </a:rPr>
              <a:t>a set </a:t>
            </a:r>
            <a:r>
              <a:rPr sz="2000" spc="-5" dirty="0">
                <a:latin typeface="Times New Roman"/>
                <a:cs typeface="Times New Roman"/>
              </a:rPr>
              <a:t>of elements that includes the </a:t>
            </a:r>
            <a:r>
              <a:rPr sz="2000" spc="-10" dirty="0">
                <a:latin typeface="Times New Roman"/>
                <a:cs typeface="Times New Roman"/>
              </a:rPr>
              <a:t>10  </a:t>
            </a:r>
            <a:r>
              <a:rPr sz="2000" spc="-5" dirty="0">
                <a:latin typeface="Times New Roman"/>
                <a:cs typeface="Times New Roman"/>
              </a:rPr>
              <a:t>decimal digits, </a:t>
            </a:r>
            <a:r>
              <a:rPr sz="2000" dirty="0">
                <a:latin typeface="Times New Roman"/>
                <a:cs typeface="Times New Roman"/>
              </a:rPr>
              <a:t>the 26 </a:t>
            </a:r>
            <a:r>
              <a:rPr sz="2000" spc="-10" dirty="0">
                <a:latin typeface="Times New Roman"/>
                <a:cs typeface="Times New Roman"/>
              </a:rPr>
              <a:t>letters </a:t>
            </a:r>
            <a:r>
              <a:rPr sz="2000" dirty="0">
                <a:latin typeface="Times New Roman"/>
                <a:cs typeface="Times New Roman"/>
              </a:rPr>
              <a:t>of the </a:t>
            </a:r>
            <a:r>
              <a:rPr sz="2000" spc="-5" dirty="0">
                <a:latin typeface="Times New Roman"/>
                <a:cs typeface="Times New Roman"/>
              </a:rPr>
              <a:t>alphabet and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number of special  </a:t>
            </a:r>
            <a:r>
              <a:rPr sz="2000" dirty="0">
                <a:latin typeface="Times New Roman"/>
                <a:cs typeface="Times New Roman"/>
              </a:rPr>
              <a:t>characters, such as $, +, and =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Such </a:t>
            </a:r>
            <a:r>
              <a:rPr sz="2000" dirty="0">
                <a:latin typeface="Times New Roman"/>
                <a:cs typeface="Times New Roman"/>
              </a:rPr>
              <a:t>a set </a:t>
            </a:r>
            <a:r>
              <a:rPr sz="2000" spc="-5" dirty="0">
                <a:latin typeface="Times New Roman"/>
                <a:cs typeface="Times New Roman"/>
              </a:rPr>
              <a:t>contains between 32 and 64 elements (if </a:t>
            </a:r>
            <a:r>
              <a:rPr sz="2000" dirty="0">
                <a:latin typeface="Times New Roman"/>
                <a:cs typeface="Times New Roman"/>
              </a:rPr>
              <a:t>only </a:t>
            </a:r>
            <a:r>
              <a:rPr sz="2000" spc="-5" dirty="0">
                <a:latin typeface="Times New Roman"/>
                <a:cs typeface="Times New Roman"/>
              </a:rPr>
              <a:t>uppercase </a:t>
            </a:r>
            <a:r>
              <a:rPr sz="2000" spc="-10" dirty="0">
                <a:latin typeface="Times New Roman"/>
                <a:cs typeface="Times New Roman"/>
              </a:rPr>
              <a:t>letters 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included)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between 64 and </a:t>
            </a:r>
            <a:r>
              <a:rPr sz="2000" dirty="0">
                <a:latin typeface="Times New Roman"/>
                <a:cs typeface="Times New Roman"/>
              </a:rPr>
              <a:t>128 </a:t>
            </a:r>
            <a:r>
              <a:rPr sz="2000" spc="-5" dirty="0">
                <a:latin typeface="Times New Roman"/>
                <a:cs typeface="Times New Roman"/>
              </a:rPr>
              <a:t>(if both uppercase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lowercase  letters are included). In the first </a:t>
            </a:r>
            <a:r>
              <a:rPr sz="2000" dirty="0">
                <a:latin typeface="Times New Roman"/>
                <a:cs typeface="Times New Roman"/>
              </a:rPr>
              <a:t>case, </a:t>
            </a:r>
            <a:r>
              <a:rPr sz="2000" spc="-5" dirty="0">
                <a:latin typeface="Times New Roman"/>
                <a:cs typeface="Times New Roman"/>
              </a:rPr>
              <a:t>the binary code will require </a:t>
            </a:r>
            <a:r>
              <a:rPr sz="2000" spc="-10" dirty="0">
                <a:latin typeface="Times New Roman"/>
                <a:cs typeface="Times New Roman"/>
              </a:rPr>
              <a:t>six </a:t>
            </a:r>
            <a:r>
              <a:rPr sz="2000" dirty="0">
                <a:latin typeface="Times New Roman"/>
                <a:cs typeface="Times New Roman"/>
              </a:rPr>
              <a:t>bits  and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second case, seven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bits.</a:t>
            </a:r>
            <a:endParaRPr sz="200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standard alphanumeric </a:t>
            </a:r>
            <a:r>
              <a:rPr sz="2000" dirty="0">
                <a:latin typeface="Times New Roman"/>
                <a:cs typeface="Times New Roman"/>
              </a:rPr>
              <a:t>binary code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ASCII </a:t>
            </a:r>
            <a:r>
              <a:rPr sz="2000" spc="-5" dirty="0">
                <a:latin typeface="Times New Roman"/>
                <a:cs typeface="Times New Roman"/>
              </a:rPr>
              <a:t>(American Standard  </a:t>
            </a:r>
            <a:r>
              <a:rPr sz="2000" dirty="0">
                <a:latin typeface="Times New Roman"/>
                <a:cs typeface="Times New Roman"/>
              </a:rPr>
              <a:t>Code </a:t>
            </a:r>
            <a:r>
              <a:rPr sz="2000" spc="-5" dirty="0">
                <a:latin typeface="Times New Roman"/>
                <a:cs typeface="Times New Roman"/>
              </a:rPr>
              <a:t>for Information </a:t>
            </a:r>
            <a:r>
              <a:rPr sz="2000" dirty="0">
                <a:latin typeface="Times New Roman"/>
                <a:cs typeface="Times New Roman"/>
              </a:rPr>
              <a:t>Interchange), </a:t>
            </a:r>
            <a:r>
              <a:rPr sz="2000" spc="-5" dirty="0">
                <a:latin typeface="Times New Roman"/>
                <a:cs typeface="Times New Roman"/>
              </a:rPr>
              <a:t>which uses seven </a:t>
            </a:r>
            <a:r>
              <a:rPr sz="2000" spc="-10" dirty="0">
                <a:latin typeface="Times New Roman"/>
                <a:cs typeface="Times New Roman"/>
              </a:rPr>
              <a:t>bits to </a:t>
            </a:r>
            <a:r>
              <a:rPr sz="2000" spc="-5" dirty="0">
                <a:latin typeface="Times New Roman"/>
                <a:cs typeface="Times New Roman"/>
              </a:rPr>
              <a:t>code </a:t>
            </a:r>
            <a:r>
              <a:rPr sz="2000" dirty="0">
                <a:latin typeface="Times New Roman"/>
                <a:cs typeface="Times New Roman"/>
              </a:rPr>
              <a:t>128  characters.</a:t>
            </a:r>
            <a:endParaRPr sz="2000">
              <a:latin typeface="Times New Roman"/>
              <a:cs typeface="Times New Roman"/>
            </a:endParaRPr>
          </a:p>
          <a:p>
            <a:pPr marL="355600" marR="7620" indent="-34290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Binary </a:t>
            </a:r>
            <a:r>
              <a:rPr sz="2000" spc="-5" dirty="0">
                <a:latin typeface="Times New Roman"/>
                <a:cs typeface="Times New Roman"/>
              </a:rPr>
              <a:t>codes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required since registers can </a:t>
            </a:r>
            <a:r>
              <a:rPr sz="2000" dirty="0">
                <a:latin typeface="Times New Roman"/>
                <a:cs typeface="Times New Roman"/>
              </a:rPr>
              <a:t>hold </a:t>
            </a:r>
            <a:r>
              <a:rPr sz="2000" spc="-5" dirty="0">
                <a:latin typeface="Times New Roman"/>
                <a:cs typeface="Times New Roman"/>
              </a:rPr>
              <a:t>binary information  </a:t>
            </a:r>
            <a:r>
              <a:rPr sz="2000" spc="-25" dirty="0">
                <a:latin typeface="Times New Roman"/>
                <a:cs typeface="Times New Roman"/>
              </a:rPr>
              <a:t>only.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011" y="446531"/>
            <a:ext cx="7245096" cy="5621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98751" y="6282029"/>
            <a:ext cx="55454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latin typeface="Times New Roman"/>
                <a:cs typeface="Times New Roman"/>
              </a:rPr>
              <a:t>Table </a:t>
            </a:r>
            <a:r>
              <a:rPr sz="1400" b="1" dirty="0">
                <a:latin typeface="Times New Roman"/>
                <a:cs typeface="Times New Roman"/>
              </a:rPr>
              <a:t>1.4 </a:t>
            </a:r>
            <a:r>
              <a:rPr sz="1400" b="1" spc="-5" dirty="0">
                <a:latin typeface="Times New Roman"/>
                <a:cs typeface="Times New Roman"/>
              </a:rPr>
              <a:t>American </a:t>
            </a:r>
            <a:r>
              <a:rPr sz="1400" b="1" dirty="0">
                <a:latin typeface="Times New Roman"/>
                <a:cs typeface="Times New Roman"/>
              </a:rPr>
              <a:t>Standard </a:t>
            </a:r>
            <a:r>
              <a:rPr sz="1400" b="1" spc="-5" dirty="0">
                <a:latin typeface="Times New Roman"/>
                <a:cs typeface="Times New Roman"/>
              </a:rPr>
              <a:t>Code </a:t>
            </a:r>
            <a:r>
              <a:rPr sz="1400" b="1" dirty="0">
                <a:latin typeface="Times New Roman"/>
                <a:cs typeface="Times New Roman"/>
              </a:rPr>
              <a:t>for </a:t>
            </a:r>
            <a:r>
              <a:rPr sz="1400" b="1" spc="-5" dirty="0">
                <a:latin typeface="Times New Roman"/>
                <a:cs typeface="Times New Roman"/>
              </a:rPr>
              <a:t>Information Interchange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(ASCII)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13359" y="419156"/>
            <a:ext cx="7948295" cy="4142104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b="1" dirty="0">
                <a:latin typeface="Times New Roman"/>
                <a:cs typeface="Times New Roman"/>
              </a:rPr>
              <a:t>1.3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Complements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/>
                <a:cs typeface="Times New Roman"/>
              </a:rPr>
              <a:t>Complements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used in digital computers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simplifying subtraction and  </a:t>
            </a:r>
            <a:r>
              <a:rPr sz="2000" dirty="0">
                <a:latin typeface="Times New Roman"/>
                <a:cs typeface="Times New Roman"/>
              </a:rPr>
              <a:t>logical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manipulation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0" dirty="0">
                <a:latin typeface="Times New Roman"/>
                <a:cs typeface="Times New Roman"/>
              </a:rPr>
              <a:t>Two </a:t>
            </a:r>
            <a:r>
              <a:rPr sz="2000" spc="-5" dirty="0">
                <a:latin typeface="Times New Roman"/>
                <a:cs typeface="Times New Roman"/>
              </a:rPr>
              <a:t>types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complements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each </a:t>
            </a:r>
            <a:r>
              <a:rPr sz="2000" dirty="0">
                <a:latin typeface="Times New Roman"/>
                <a:cs typeface="Times New Roman"/>
              </a:rPr>
              <a:t>base </a:t>
            </a:r>
            <a:r>
              <a:rPr sz="2000" i="1" dirty="0">
                <a:latin typeface="Times New Roman"/>
                <a:cs typeface="Times New Roman"/>
              </a:rPr>
              <a:t>r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system:</a:t>
            </a:r>
            <a:endParaRPr sz="2000">
              <a:latin typeface="Times New Roman"/>
              <a:cs typeface="Times New Roman"/>
            </a:endParaRPr>
          </a:p>
          <a:p>
            <a:pPr marL="812800" lvl="1" indent="-343535" algn="just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813435" algn="l"/>
              </a:tabLst>
            </a:pPr>
            <a:r>
              <a:rPr sz="2000" i="1" spc="-35" dirty="0">
                <a:latin typeface="Times New Roman"/>
                <a:cs typeface="Times New Roman"/>
              </a:rPr>
              <a:t>r</a:t>
            </a:r>
            <a:r>
              <a:rPr sz="2000" spc="-35" dirty="0">
                <a:latin typeface="Times New Roman"/>
                <a:cs typeface="Times New Roman"/>
              </a:rPr>
              <a:t>’s </a:t>
            </a:r>
            <a:r>
              <a:rPr sz="2000" spc="-5" dirty="0">
                <a:latin typeface="Times New Roman"/>
                <a:cs typeface="Times New Roman"/>
              </a:rPr>
              <a:t>complement </a:t>
            </a:r>
            <a:r>
              <a:rPr sz="2000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812800" lvl="1" indent="-343535" algn="just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r </a:t>
            </a: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spc="-25" dirty="0">
                <a:latin typeface="Times New Roman"/>
                <a:cs typeface="Times New Roman"/>
              </a:rPr>
              <a:t>1)’s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complement</a:t>
            </a:r>
            <a:endParaRPr sz="20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When the value of the </a:t>
            </a:r>
            <a:r>
              <a:rPr sz="2000" dirty="0">
                <a:latin typeface="Times New Roman"/>
                <a:cs typeface="Times New Roman"/>
              </a:rPr>
              <a:t>base r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substituted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name, </a:t>
            </a:r>
            <a:r>
              <a:rPr sz="2000" dirty="0">
                <a:latin typeface="Times New Roman"/>
                <a:cs typeface="Times New Roman"/>
              </a:rPr>
              <a:t>the two  </a:t>
            </a:r>
            <a:r>
              <a:rPr sz="2000" spc="-5" dirty="0">
                <a:latin typeface="Times New Roman"/>
                <a:cs typeface="Times New Roman"/>
              </a:rPr>
              <a:t>types are referred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as the </a:t>
            </a:r>
            <a:r>
              <a:rPr sz="2000" spc="-5" dirty="0">
                <a:latin typeface="Times New Roman"/>
                <a:cs typeface="Times New Roman"/>
              </a:rPr>
              <a:t>2's and 1's complement for </a:t>
            </a:r>
            <a:r>
              <a:rPr sz="2000" dirty="0">
                <a:latin typeface="Times New Roman"/>
                <a:cs typeface="Times New Roman"/>
              </a:rPr>
              <a:t>binary </a:t>
            </a:r>
            <a:r>
              <a:rPr sz="2000" spc="-5" dirty="0">
                <a:latin typeface="Times New Roman"/>
                <a:cs typeface="Times New Roman"/>
              </a:rPr>
              <a:t>numbers  </a:t>
            </a:r>
            <a:r>
              <a:rPr sz="2000" dirty="0">
                <a:latin typeface="Times New Roman"/>
                <a:cs typeface="Times New Roman"/>
              </a:rPr>
              <a:t>and the 10's and </a:t>
            </a:r>
            <a:r>
              <a:rPr sz="2000" spc="-5" dirty="0">
                <a:latin typeface="Times New Roman"/>
                <a:cs typeface="Times New Roman"/>
              </a:rPr>
              <a:t>9's complement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decimal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numbers.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96646" y="363702"/>
            <a:ext cx="8472805" cy="55130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R="46990" algn="ctr"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latin typeface="Times New Roman"/>
                <a:cs typeface="Times New Roman"/>
              </a:rPr>
              <a:t>(</a:t>
            </a:r>
            <a:r>
              <a:rPr sz="2000" b="1" i="1" dirty="0">
                <a:latin typeface="Times New Roman"/>
                <a:cs typeface="Times New Roman"/>
              </a:rPr>
              <a:t>r </a:t>
            </a:r>
            <a:r>
              <a:rPr sz="2000" b="1" dirty="0">
                <a:latin typeface="Times New Roman"/>
                <a:cs typeface="Times New Roman"/>
              </a:rPr>
              <a:t>– </a:t>
            </a:r>
            <a:r>
              <a:rPr sz="2000" b="1" spc="-15" dirty="0">
                <a:latin typeface="Times New Roman"/>
                <a:cs typeface="Times New Roman"/>
              </a:rPr>
              <a:t>1)’s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Complement</a:t>
            </a:r>
            <a:endParaRPr sz="2000">
              <a:latin typeface="Times New Roman"/>
              <a:cs typeface="Times New Roman"/>
            </a:endParaRPr>
          </a:p>
          <a:p>
            <a:pPr marL="431800" indent="-342900" algn="just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431800" algn="l"/>
              </a:tabLst>
            </a:pPr>
            <a:r>
              <a:rPr sz="2000" spc="-5" dirty="0">
                <a:latin typeface="Times New Roman"/>
                <a:cs typeface="Times New Roman"/>
              </a:rPr>
              <a:t>Given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base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having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digits,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(r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1)'s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complement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 marL="431800" algn="just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defined as </a:t>
            </a:r>
            <a:r>
              <a:rPr sz="2000" spc="5" dirty="0">
                <a:latin typeface="Times New Roman"/>
                <a:cs typeface="Times New Roman"/>
              </a:rPr>
              <a:t>(r</a:t>
            </a:r>
            <a:r>
              <a:rPr sz="1950" spc="7" baseline="25641" dirty="0">
                <a:latin typeface="Times New Roman"/>
                <a:cs typeface="Times New Roman"/>
              </a:rPr>
              <a:t>n </a:t>
            </a:r>
            <a:r>
              <a:rPr sz="2000" dirty="0">
                <a:latin typeface="Times New Roman"/>
                <a:cs typeface="Times New Roman"/>
              </a:rPr>
              <a:t>-1) -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N.</a:t>
            </a:r>
            <a:endParaRPr sz="2000">
              <a:latin typeface="Times New Roman"/>
              <a:cs typeface="Times New Roman"/>
            </a:endParaRPr>
          </a:p>
          <a:p>
            <a:pPr marL="431800" marR="132080" indent="-342900" algn="just">
              <a:lnSpc>
                <a:spcPct val="150000"/>
              </a:lnSpc>
              <a:buFont typeface="Arial"/>
              <a:buChar char="•"/>
              <a:tabLst>
                <a:tab pos="431800" algn="l"/>
              </a:tabLst>
            </a:pP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decimal numbers </a:t>
            </a:r>
            <a:r>
              <a:rPr sz="2000" dirty="0">
                <a:latin typeface="Times New Roman"/>
                <a:cs typeface="Times New Roman"/>
              </a:rPr>
              <a:t>r = 10 and r - 1 = </a:t>
            </a:r>
            <a:r>
              <a:rPr sz="2000" spc="-5" dirty="0">
                <a:latin typeface="Times New Roman"/>
                <a:cs typeface="Times New Roman"/>
              </a:rPr>
              <a:t>9, </a:t>
            </a:r>
            <a:r>
              <a:rPr sz="2000" spc="-10" dirty="0">
                <a:latin typeface="Times New Roman"/>
                <a:cs typeface="Times New Roman"/>
              </a:rPr>
              <a:t>so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b="1" spc="-25" dirty="0">
                <a:latin typeface="Times New Roman"/>
                <a:cs typeface="Times New Roman"/>
              </a:rPr>
              <a:t>9’s </a:t>
            </a:r>
            <a:r>
              <a:rPr sz="2000" b="1" spc="-5" dirty="0">
                <a:latin typeface="Times New Roman"/>
                <a:cs typeface="Times New Roman"/>
              </a:rPr>
              <a:t>complement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N </a:t>
            </a:r>
            <a:r>
              <a:rPr sz="2000" spc="-5" dirty="0">
                <a:latin typeface="Times New Roman"/>
                <a:cs typeface="Times New Roman"/>
              </a:rPr>
              <a:t>is  </a:t>
            </a:r>
            <a:r>
              <a:rPr sz="2000" dirty="0">
                <a:latin typeface="Times New Roman"/>
                <a:cs typeface="Times New Roman"/>
              </a:rPr>
              <a:t>(10</a:t>
            </a:r>
            <a:r>
              <a:rPr sz="1950" baseline="25641" dirty="0">
                <a:latin typeface="Times New Roman"/>
                <a:cs typeface="Times New Roman"/>
              </a:rPr>
              <a:t>n </a:t>
            </a:r>
            <a:r>
              <a:rPr sz="2000" dirty="0">
                <a:latin typeface="Times New Roman"/>
                <a:cs typeface="Times New Roman"/>
              </a:rPr>
              <a:t>- 1) - N. </a:t>
            </a:r>
            <a:r>
              <a:rPr sz="2000" spc="-35" dirty="0">
                <a:latin typeface="Times New Roman"/>
                <a:cs typeface="Times New Roman"/>
              </a:rPr>
              <a:t>Now, </a:t>
            </a:r>
            <a:r>
              <a:rPr sz="2000" dirty="0">
                <a:latin typeface="Times New Roman"/>
                <a:cs typeface="Times New Roman"/>
              </a:rPr>
              <a:t>10</a:t>
            </a:r>
            <a:r>
              <a:rPr sz="1950" baseline="25641" dirty="0">
                <a:latin typeface="Times New Roman"/>
                <a:cs typeface="Times New Roman"/>
              </a:rPr>
              <a:t>n </a:t>
            </a:r>
            <a:r>
              <a:rPr sz="2000" spc="-5" dirty="0">
                <a:latin typeface="Times New Roman"/>
                <a:cs typeface="Times New Roman"/>
              </a:rPr>
              <a:t>represents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number that consists of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single </a:t>
            </a:r>
            <a:r>
              <a:rPr sz="2000" dirty="0">
                <a:latin typeface="Times New Roman"/>
                <a:cs typeface="Times New Roman"/>
              </a:rPr>
              <a:t>1  followed by n</a:t>
            </a:r>
            <a:r>
              <a:rPr sz="2000" spc="4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0's.</a:t>
            </a:r>
            <a:endParaRPr sz="2000">
              <a:latin typeface="Times New Roman"/>
              <a:cs typeface="Times New Roman"/>
            </a:endParaRPr>
          </a:p>
          <a:p>
            <a:pPr marL="431800" marR="130810" indent="-342900" algn="just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431800" algn="l"/>
              </a:tabLst>
            </a:pPr>
            <a:r>
              <a:rPr sz="2000" spc="5" dirty="0">
                <a:latin typeface="Times New Roman"/>
                <a:cs typeface="Times New Roman"/>
              </a:rPr>
              <a:t>10</a:t>
            </a:r>
            <a:r>
              <a:rPr sz="1950" spc="7" baseline="25641" dirty="0">
                <a:latin typeface="Times New Roman"/>
                <a:cs typeface="Times New Roman"/>
              </a:rPr>
              <a:t>n </a:t>
            </a:r>
            <a:r>
              <a:rPr sz="2000" dirty="0">
                <a:latin typeface="Times New Roman"/>
                <a:cs typeface="Times New Roman"/>
              </a:rPr>
              <a:t>- 1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number represented </a:t>
            </a:r>
            <a:r>
              <a:rPr sz="2000" dirty="0">
                <a:latin typeface="Times New Roman"/>
                <a:cs typeface="Times New Roman"/>
              </a:rPr>
              <a:t>by n </a:t>
            </a:r>
            <a:r>
              <a:rPr sz="2000" spc="-5" dirty="0">
                <a:latin typeface="Times New Roman"/>
                <a:cs typeface="Times New Roman"/>
              </a:rPr>
              <a:t>9's. For example, with </a:t>
            </a:r>
            <a:r>
              <a:rPr sz="2000" dirty="0">
                <a:latin typeface="Times New Roman"/>
                <a:cs typeface="Times New Roman"/>
              </a:rPr>
              <a:t>n = 4 we </a:t>
            </a:r>
            <a:r>
              <a:rPr sz="2000" spc="-5" dirty="0">
                <a:latin typeface="Times New Roman"/>
                <a:cs typeface="Times New Roman"/>
              </a:rPr>
              <a:t>have  </a:t>
            </a:r>
            <a:r>
              <a:rPr sz="2000" spc="10" dirty="0">
                <a:latin typeface="Times New Roman"/>
                <a:cs typeface="Times New Roman"/>
              </a:rPr>
              <a:t>10</a:t>
            </a:r>
            <a:r>
              <a:rPr sz="1950" spc="15" baseline="25641" dirty="0">
                <a:latin typeface="Times New Roman"/>
                <a:cs typeface="Times New Roman"/>
              </a:rPr>
              <a:t>4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5" dirty="0">
                <a:latin typeface="Times New Roman"/>
                <a:cs typeface="Times New Roman"/>
              </a:rPr>
              <a:t>10000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10" dirty="0">
                <a:latin typeface="Times New Roman"/>
                <a:cs typeface="Times New Roman"/>
              </a:rPr>
              <a:t>10</a:t>
            </a:r>
            <a:r>
              <a:rPr sz="1950" spc="15" baseline="25641" dirty="0">
                <a:latin typeface="Times New Roman"/>
                <a:cs typeface="Times New Roman"/>
              </a:rPr>
              <a:t>4 </a:t>
            </a:r>
            <a:r>
              <a:rPr sz="2000" dirty="0">
                <a:latin typeface="Times New Roman"/>
                <a:cs typeface="Times New Roman"/>
              </a:rPr>
              <a:t>- 1 =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9999.</a:t>
            </a:r>
            <a:endParaRPr sz="2000">
              <a:latin typeface="Times New Roman"/>
              <a:cs typeface="Times New Roman"/>
            </a:endParaRPr>
          </a:p>
          <a:p>
            <a:pPr marL="431800" indent="-342900" algn="just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431800" algn="l"/>
              </a:tabLst>
            </a:pP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shows that </a:t>
            </a:r>
            <a:r>
              <a:rPr sz="2000" dirty="0">
                <a:latin typeface="Times New Roman"/>
                <a:cs typeface="Times New Roman"/>
              </a:rPr>
              <a:t>the 9' s </a:t>
            </a:r>
            <a:r>
              <a:rPr sz="2000" spc="-5" dirty="0">
                <a:latin typeface="Times New Roman"/>
                <a:cs typeface="Times New Roman"/>
              </a:rPr>
              <a:t>complement of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decimal number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obtained</a:t>
            </a:r>
            <a:r>
              <a:rPr sz="2000" spc="43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by</a:t>
            </a:r>
            <a:endParaRPr sz="2000">
              <a:latin typeface="Times New Roman"/>
              <a:cs typeface="Times New Roman"/>
            </a:endParaRPr>
          </a:p>
          <a:p>
            <a:pPr marL="431800" algn="just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subtracting each </a:t>
            </a:r>
            <a:r>
              <a:rPr sz="2000" dirty="0">
                <a:latin typeface="Times New Roman"/>
                <a:cs typeface="Times New Roman"/>
              </a:rPr>
              <a:t>digit from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9.</a:t>
            </a:r>
            <a:endParaRPr sz="2000">
              <a:latin typeface="Times New Roman"/>
              <a:cs typeface="Times New Roman"/>
            </a:endParaRPr>
          </a:p>
          <a:p>
            <a:pPr marL="375285" marR="131445" indent="-287020">
              <a:lnSpc>
                <a:spcPct val="150000"/>
              </a:lnSpc>
              <a:buFont typeface="Arial"/>
              <a:buChar char="•"/>
              <a:tabLst>
                <a:tab pos="375285" algn="l"/>
                <a:tab pos="375920" algn="l"/>
                <a:tab pos="7570470" algn="l"/>
              </a:tabLst>
            </a:pP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exa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ple,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he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9</a:t>
            </a:r>
            <a:r>
              <a:rPr sz="2000" spc="-15" dirty="0">
                <a:latin typeface="Times New Roman"/>
                <a:cs typeface="Times New Roman"/>
              </a:rPr>
              <a:t>'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pl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ent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</a:t>
            </a:r>
            <a:r>
              <a:rPr sz="2000" spc="-15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6700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9</a:t>
            </a:r>
            <a:r>
              <a:rPr sz="2000" spc="-15" dirty="0">
                <a:latin typeface="Times New Roman"/>
                <a:cs typeface="Times New Roman"/>
              </a:rPr>
              <a:t>9</a:t>
            </a:r>
            <a:r>
              <a:rPr sz="2000" dirty="0">
                <a:latin typeface="Times New Roman"/>
                <a:cs typeface="Times New Roman"/>
              </a:rPr>
              <a:t>9999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546700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	4</a:t>
            </a:r>
            <a:r>
              <a:rPr sz="2000" spc="-15" dirty="0">
                <a:latin typeface="Times New Roman"/>
                <a:cs typeface="Times New Roman"/>
              </a:rPr>
              <a:t>5</a:t>
            </a:r>
            <a:r>
              <a:rPr sz="2000" dirty="0">
                <a:latin typeface="Times New Roman"/>
                <a:cs typeface="Times New Roman"/>
              </a:rPr>
              <a:t>3299  and the </a:t>
            </a:r>
            <a:r>
              <a:rPr sz="2000" spc="-5" dirty="0">
                <a:latin typeface="Times New Roman"/>
                <a:cs typeface="Times New Roman"/>
              </a:rPr>
              <a:t>9's complement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5" dirty="0">
                <a:latin typeface="Times New Roman"/>
                <a:cs typeface="Times New Roman"/>
              </a:rPr>
              <a:t>12389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spc="5" dirty="0">
                <a:latin typeface="Times New Roman"/>
                <a:cs typeface="Times New Roman"/>
              </a:rPr>
              <a:t>99999 </a:t>
            </a:r>
            <a:r>
              <a:rPr sz="2000" dirty="0">
                <a:latin typeface="Times New Roman"/>
                <a:cs typeface="Times New Roman"/>
              </a:rPr>
              <a:t>- </a:t>
            </a:r>
            <a:r>
              <a:rPr sz="2000" spc="5" dirty="0">
                <a:latin typeface="Times New Roman"/>
                <a:cs typeface="Times New Roman"/>
              </a:rPr>
              <a:t>12389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87610.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03529" y="455732"/>
            <a:ext cx="8152130" cy="459930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62585" indent="-287020">
              <a:lnSpc>
                <a:spcPct val="100000"/>
              </a:lnSpc>
              <a:spcBef>
                <a:spcPts val="1305"/>
              </a:spcBef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binary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numbers,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1's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complement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(2</a:t>
            </a:r>
            <a:r>
              <a:rPr sz="1950" baseline="25641" dirty="0">
                <a:latin typeface="Times New Roman"/>
                <a:cs typeface="Times New Roman"/>
              </a:rPr>
              <a:t>n</a:t>
            </a:r>
            <a:r>
              <a:rPr sz="1950" spc="337" baseline="2564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endParaRPr sz="2000">
              <a:latin typeface="Times New Roman"/>
              <a:cs typeface="Times New Roman"/>
            </a:endParaRPr>
          </a:p>
          <a:p>
            <a:pPr marL="362585" marR="81915" lvl="1">
              <a:lnSpc>
                <a:spcPct val="150000"/>
              </a:lnSpc>
              <a:buAutoNum type="arabicParenR"/>
              <a:tabLst>
                <a:tab pos="673735" algn="l"/>
              </a:tabLst>
            </a:pPr>
            <a:r>
              <a:rPr sz="2000" dirty="0">
                <a:latin typeface="Times New Roman"/>
                <a:cs typeface="Times New Roman"/>
              </a:rPr>
              <a:t>- N. </a:t>
            </a:r>
            <a:r>
              <a:rPr sz="2000" spc="-5" dirty="0">
                <a:latin typeface="Times New Roman"/>
                <a:cs typeface="Times New Roman"/>
              </a:rPr>
              <a:t>Again, </a:t>
            </a:r>
            <a:r>
              <a:rPr sz="2000" dirty="0">
                <a:latin typeface="Times New Roman"/>
                <a:cs typeface="Times New Roman"/>
              </a:rPr>
              <a:t>2</a:t>
            </a:r>
            <a:r>
              <a:rPr sz="1950" baseline="25641" dirty="0">
                <a:latin typeface="Times New Roman"/>
                <a:cs typeface="Times New Roman"/>
              </a:rPr>
              <a:t>n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represented </a:t>
            </a:r>
            <a:r>
              <a:rPr sz="2000" dirty="0">
                <a:latin typeface="Times New Roman"/>
                <a:cs typeface="Times New Roman"/>
              </a:rPr>
              <a:t>by a </a:t>
            </a:r>
            <a:r>
              <a:rPr sz="2000" spc="-5" dirty="0">
                <a:latin typeface="Times New Roman"/>
                <a:cs typeface="Times New Roman"/>
              </a:rPr>
              <a:t>binary number that consists of </a:t>
            </a:r>
            <a:r>
              <a:rPr sz="2000" dirty="0">
                <a:latin typeface="Times New Roman"/>
                <a:cs typeface="Times New Roman"/>
              </a:rPr>
              <a:t>a 1  followed by n </a:t>
            </a:r>
            <a:r>
              <a:rPr sz="2000" spc="-5" dirty="0">
                <a:latin typeface="Times New Roman"/>
                <a:cs typeface="Times New Roman"/>
              </a:rPr>
              <a:t>0's. </a:t>
            </a:r>
            <a:r>
              <a:rPr sz="2000" spc="10" dirty="0">
                <a:latin typeface="Times New Roman"/>
                <a:cs typeface="Times New Roman"/>
              </a:rPr>
              <a:t>2</a:t>
            </a:r>
            <a:r>
              <a:rPr sz="1950" spc="15" baseline="25641" dirty="0">
                <a:latin typeface="Times New Roman"/>
                <a:cs typeface="Times New Roman"/>
              </a:rPr>
              <a:t>n </a:t>
            </a:r>
            <a:r>
              <a:rPr sz="2000" dirty="0">
                <a:latin typeface="Times New Roman"/>
                <a:cs typeface="Times New Roman"/>
              </a:rPr>
              <a:t>- 1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 binary </a:t>
            </a:r>
            <a:r>
              <a:rPr sz="2000" spc="-5" dirty="0">
                <a:latin typeface="Times New Roman"/>
                <a:cs typeface="Times New Roman"/>
              </a:rPr>
              <a:t>number </a:t>
            </a:r>
            <a:r>
              <a:rPr sz="2000" dirty="0">
                <a:latin typeface="Times New Roman"/>
                <a:cs typeface="Times New Roman"/>
              </a:rPr>
              <a:t>represented by n</a:t>
            </a:r>
            <a:r>
              <a:rPr sz="2000" spc="-3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1’s.</a:t>
            </a:r>
            <a:endParaRPr sz="2000">
              <a:latin typeface="Times New Roman"/>
              <a:cs typeface="Times New Roman"/>
            </a:endParaRPr>
          </a:p>
          <a:p>
            <a:pPr marL="3625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example, </a:t>
            </a:r>
            <a:r>
              <a:rPr sz="2000" dirty="0">
                <a:latin typeface="Times New Roman"/>
                <a:cs typeface="Times New Roman"/>
              </a:rPr>
              <a:t>with n = 4, we have </a:t>
            </a:r>
            <a:r>
              <a:rPr sz="2000" spc="10" dirty="0">
                <a:latin typeface="Times New Roman"/>
                <a:cs typeface="Times New Roman"/>
              </a:rPr>
              <a:t>2</a:t>
            </a:r>
            <a:r>
              <a:rPr sz="1950" spc="15" baseline="25641" dirty="0">
                <a:latin typeface="Times New Roman"/>
                <a:cs typeface="Times New Roman"/>
              </a:rPr>
              <a:t>n </a:t>
            </a:r>
            <a:r>
              <a:rPr sz="2000" dirty="0">
                <a:latin typeface="Times New Roman"/>
                <a:cs typeface="Times New Roman"/>
              </a:rPr>
              <a:t>= (10000)</a:t>
            </a:r>
            <a:r>
              <a:rPr sz="1950" baseline="-21367" dirty="0">
                <a:latin typeface="Times New Roman"/>
                <a:cs typeface="Times New Roman"/>
              </a:rPr>
              <a:t>2,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10" dirty="0">
                <a:latin typeface="Times New Roman"/>
                <a:cs typeface="Times New Roman"/>
              </a:rPr>
              <a:t>2</a:t>
            </a:r>
            <a:r>
              <a:rPr sz="1950" spc="15" baseline="25641" dirty="0">
                <a:latin typeface="Times New Roman"/>
                <a:cs typeface="Times New Roman"/>
              </a:rPr>
              <a:t>4 </a:t>
            </a:r>
            <a:r>
              <a:rPr sz="2000" dirty="0">
                <a:latin typeface="Times New Roman"/>
                <a:cs typeface="Times New Roman"/>
              </a:rPr>
              <a:t>- 1 =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(1111</a:t>
            </a:r>
            <a:r>
              <a:rPr sz="1950" spc="-44" baseline="-21367" dirty="0">
                <a:latin typeface="Times New Roman"/>
                <a:cs typeface="Times New Roman"/>
              </a:rPr>
              <a:t>)2 </a:t>
            </a:r>
            <a:r>
              <a:rPr sz="1950" spc="7" baseline="-21367" dirty="0">
                <a:latin typeface="Times New Roman"/>
                <a:cs typeface="Times New Roman"/>
              </a:rPr>
              <a:t>.</a:t>
            </a:r>
            <a:endParaRPr sz="1950" baseline="-21367">
              <a:latin typeface="Times New Roman"/>
              <a:cs typeface="Times New Roman"/>
            </a:endParaRPr>
          </a:p>
          <a:p>
            <a:pPr marL="3625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z="2000" dirty="0">
                <a:latin typeface="Times New Roman"/>
                <a:cs typeface="Times New Roman"/>
              </a:rPr>
              <a:t>Thus,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b="1" spc="-30" dirty="0">
                <a:latin typeface="Times New Roman"/>
                <a:cs typeface="Times New Roman"/>
              </a:rPr>
              <a:t>1’s </a:t>
            </a:r>
            <a:r>
              <a:rPr sz="2000" b="1" spc="-5" dirty="0">
                <a:latin typeface="Times New Roman"/>
                <a:cs typeface="Times New Roman"/>
              </a:rPr>
              <a:t>complement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binary number is obtained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subtracting</a:t>
            </a:r>
            <a:endParaRPr sz="200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  <a:spcBef>
                <a:spcPts val="1205"/>
              </a:spcBef>
            </a:pPr>
            <a:r>
              <a:rPr sz="2000" spc="-5" dirty="0">
                <a:latin typeface="Times New Roman"/>
                <a:cs typeface="Times New Roman"/>
              </a:rPr>
              <a:t>each </a:t>
            </a:r>
            <a:r>
              <a:rPr sz="2000" dirty="0">
                <a:latin typeface="Times New Roman"/>
                <a:cs typeface="Times New Roman"/>
              </a:rPr>
              <a:t>digit from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1.</a:t>
            </a:r>
            <a:endParaRPr sz="2000">
              <a:latin typeface="Times New Roman"/>
              <a:cs typeface="Times New Roman"/>
            </a:endParaRPr>
          </a:p>
          <a:p>
            <a:pPr marL="3625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z="2000" spc="-10" dirty="0">
                <a:latin typeface="Times New Roman"/>
                <a:cs typeface="Times New Roman"/>
              </a:rPr>
              <a:t>However,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subtraction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binary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digit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from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causes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bit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change</a:t>
            </a:r>
            <a:endParaRPr sz="200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from 0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1 or from 1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0.</a:t>
            </a:r>
            <a:endParaRPr sz="2000">
              <a:latin typeface="Times New Roman"/>
              <a:cs typeface="Times New Roman"/>
            </a:endParaRPr>
          </a:p>
          <a:p>
            <a:pPr marL="362585" marR="81280" indent="-287020">
              <a:lnSpc>
                <a:spcPct val="150000"/>
              </a:lnSpc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example,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1's complement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1011001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spc="-10" dirty="0">
                <a:latin typeface="Times New Roman"/>
                <a:cs typeface="Times New Roman"/>
              </a:rPr>
              <a:t>0100110 </a:t>
            </a:r>
            <a:r>
              <a:rPr sz="2000" spc="-5" dirty="0">
                <a:latin typeface="Times New Roman"/>
                <a:cs typeface="Times New Roman"/>
              </a:rPr>
              <a:t>and the </a:t>
            </a:r>
            <a:r>
              <a:rPr sz="2000" dirty="0">
                <a:latin typeface="Times New Roman"/>
                <a:cs typeface="Times New Roman"/>
              </a:rPr>
              <a:t>1' s  </a:t>
            </a:r>
            <a:r>
              <a:rPr sz="2000" spc="-5" dirty="0">
                <a:latin typeface="Times New Roman"/>
                <a:cs typeface="Times New Roman"/>
              </a:rPr>
              <a:t>complement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30" dirty="0">
                <a:latin typeface="Times New Roman"/>
                <a:cs typeface="Times New Roman"/>
              </a:rPr>
              <a:t>0001111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1110000.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5317" y="1843207"/>
            <a:ext cx="7976234" cy="3710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 algn="just">
              <a:lnSpc>
                <a:spcPct val="150000"/>
              </a:lnSpc>
              <a:spcBef>
                <a:spcPts val="105"/>
              </a:spcBef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5" dirty="0">
                <a:latin typeface="Times New Roman"/>
                <a:cs typeface="Times New Roman"/>
              </a:rPr>
              <a:t>Representation: Binary Representation, BCD, Alphanumeric  Representation, Complements, Fixed Point representation, Representing  Negative Numbers, Floating Point Representation, Arithmetic with  Complements, </a:t>
            </a:r>
            <a:r>
              <a:rPr sz="2000" spc="-15" dirty="0">
                <a:latin typeface="Times New Roman"/>
                <a:cs typeface="Times New Roman"/>
              </a:rPr>
              <a:t>Overflow, </a:t>
            </a:r>
            <a:r>
              <a:rPr sz="2000" dirty="0">
                <a:latin typeface="Times New Roman"/>
                <a:cs typeface="Times New Roman"/>
              </a:rPr>
              <a:t>Detecting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Overflow</a:t>
            </a:r>
            <a:endParaRPr sz="2000">
              <a:latin typeface="Times New Roman"/>
              <a:cs typeface="Times New Roman"/>
            </a:endParaRPr>
          </a:p>
          <a:p>
            <a:pPr marL="299085" marR="6985" indent="-287020" algn="just">
              <a:lnSpc>
                <a:spcPct val="150000"/>
              </a:lnSpc>
              <a:spcBef>
                <a:spcPts val="95"/>
              </a:spcBef>
              <a:buFont typeface="Arial"/>
              <a:buChar char="•"/>
              <a:tabLst>
                <a:tab pos="299720" algn="l"/>
              </a:tabLst>
            </a:pPr>
            <a:r>
              <a:rPr sz="2000" spc="-5" dirty="0">
                <a:latin typeface="Times New Roman"/>
                <a:cs typeface="Times New Roman"/>
              </a:rPr>
              <a:t>Other Binary </a:t>
            </a:r>
            <a:r>
              <a:rPr sz="2000" dirty="0">
                <a:latin typeface="Times New Roman"/>
                <a:cs typeface="Times New Roman"/>
              </a:rPr>
              <a:t>Codes: </a:t>
            </a:r>
            <a:r>
              <a:rPr sz="2000" spc="-5" dirty="0">
                <a:latin typeface="Times New Roman"/>
                <a:cs typeface="Times New Roman"/>
              </a:rPr>
              <a:t>Gray </a:t>
            </a:r>
            <a:r>
              <a:rPr sz="2000" dirty="0">
                <a:latin typeface="Times New Roman"/>
                <a:cs typeface="Times New Roman"/>
              </a:rPr>
              <a:t>Code, </a:t>
            </a:r>
            <a:r>
              <a:rPr sz="2000" spc="-5" dirty="0">
                <a:latin typeface="Times New Roman"/>
                <a:cs typeface="Times New Roman"/>
              </a:rPr>
              <a:t>self Complementing </a:t>
            </a:r>
            <a:r>
              <a:rPr sz="2000" dirty="0">
                <a:latin typeface="Times New Roman"/>
                <a:cs typeface="Times New Roman"/>
              </a:rPr>
              <a:t>Code, </a:t>
            </a:r>
            <a:r>
              <a:rPr sz="2000" spc="-25" dirty="0">
                <a:latin typeface="Times New Roman"/>
                <a:cs typeface="Times New Roman"/>
              </a:rPr>
              <a:t>Weighted  </a:t>
            </a:r>
            <a:r>
              <a:rPr sz="2000" dirty="0">
                <a:latin typeface="Times New Roman"/>
                <a:cs typeface="Times New Roman"/>
              </a:rPr>
              <a:t>Code, Excess-3 Code,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EBCDIC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100"/>
              </a:lnSpc>
              <a:spcBef>
                <a:spcPts val="105"/>
              </a:spcBef>
              <a:buFont typeface="Arial"/>
              <a:buChar char="•"/>
              <a:tabLst>
                <a:tab pos="299720" algn="l"/>
              </a:tabLst>
            </a:pPr>
            <a:r>
              <a:rPr sz="2000" spc="-5" dirty="0">
                <a:latin typeface="Times New Roman"/>
                <a:cs typeface="Times New Roman"/>
              </a:rPr>
              <a:t>Error Detection Codes: Parity Bit, Odd </a:t>
            </a:r>
            <a:r>
              <a:rPr sz="2000" spc="-25" dirty="0">
                <a:latin typeface="Times New Roman"/>
                <a:cs typeface="Times New Roman"/>
              </a:rPr>
              <a:t>Parity, </a:t>
            </a:r>
            <a:r>
              <a:rPr sz="2000" spc="-5" dirty="0">
                <a:latin typeface="Times New Roman"/>
                <a:cs typeface="Times New Roman"/>
              </a:rPr>
              <a:t>Even </a:t>
            </a:r>
            <a:r>
              <a:rPr sz="2000" spc="-25" dirty="0">
                <a:latin typeface="Times New Roman"/>
                <a:cs typeface="Times New Roman"/>
              </a:rPr>
              <a:t>parity, </a:t>
            </a:r>
            <a:r>
              <a:rPr sz="2000" spc="-5" dirty="0">
                <a:latin typeface="Times New Roman"/>
                <a:cs typeface="Times New Roman"/>
              </a:rPr>
              <a:t>Parity  </a:t>
            </a:r>
            <a:r>
              <a:rPr sz="2000" dirty="0">
                <a:latin typeface="Times New Roman"/>
                <a:cs typeface="Times New Roman"/>
              </a:rPr>
              <a:t>Generator &amp;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Checker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07958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4689" y="1075182"/>
            <a:ext cx="1193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Contents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90194" y="495991"/>
            <a:ext cx="7995284" cy="459930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039745">
              <a:lnSpc>
                <a:spcPct val="100000"/>
              </a:lnSpc>
              <a:spcBef>
                <a:spcPts val="1305"/>
              </a:spcBef>
            </a:pPr>
            <a:r>
              <a:rPr sz="2000" b="1" dirty="0">
                <a:latin typeface="Times New Roman"/>
                <a:cs typeface="Times New Roman"/>
              </a:rPr>
              <a:t>(r's)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Complement</a:t>
            </a:r>
            <a:endParaRPr sz="20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50000"/>
              </a:lnSpc>
              <a:buFont typeface="Arial"/>
              <a:buChar char="•"/>
              <a:tabLst>
                <a:tab pos="354965" algn="l"/>
                <a:tab pos="355600" algn="l"/>
                <a:tab pos="1026160" algn="l"/>
                <a:tab pos="763079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r's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complement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n-digit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defined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r'	- N  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	≠ 0 and 0 for N =</a:t>
            </a:r>
            <a:r>
              <a:rPr sz="2000" spc="43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  <a:tab pos="3312160" algn="l"/>
                <a:tab pos="4757420" algn="l"/>
              </a:tabLst>
            </a:pPr>
            <a:r>
              <a:rPr sz="2000" dirty="0">
                <a:latin typeface="Times New Roman"/>
                <a:cs typeface="Times New Roman"/>
              </a:rPr>
              <a:t>Comparing </a:t>
            </a:r>
            <a:r>
              <a:rPr sz="2000" spc="-10" dirty="0">
                <a:latin typeface="Times New Roman"/>
                <a:cs typeface="Times New Roman"/>
              </a:rPr>
              <a:t>with </a:t>
            </a:r>
            <a:r>
              <a:rPr sz="2000" spc="-5" dirty="0">
                <a:latin typeface="Times New Roman"/>
                <a:cs typeface="Times New Roman"/>
              </a:rPr>
              <a:t>the (r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1)'s	complement,	we </a:t>
            </a:r>
            <a:r>
              <a:rPr sz="2000" dirty="0">
                <a:latin typeface="Times New Roman"/>
                <a:cs typeface="Times New Roman"/>
              </a:rPr>
              <a:t>note </a:t>
            </a:r>
            <a:r>
              <a:rPr sz="2000" spc="-5" dirty="0">
                <a:latin typeface="Times New Roman"/>
                <a:cs typeface="Times New Roman"/>
              </a:rPr>
              <a:t>that the r's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complement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1200"/>
              </a:spcBef>
              <a:tabLst>
                <a:tab pos="1922145" algn="l"/>
                <a:tab pos="6904990" algn="l"/>
                <a:tab pos="7182484" algn="l"/>
                <a:tab pos="7616825" algn="l"/>
              </a:tabLst>
            </a:pP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obtained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	</a:t>
            </a:r>
            <a:r>
              <a:rPr sz="2000" spc="-5" dirty="0">
                <a:latin typeface="Times New Roman"/>
                <a:cs typeface="Times New Roman"/>
              </a:rPr>
              <a:t>adding </a:t>
            </a:r>
            <a:r>
              <a:rPr sz="2000" dirty="0">
                <a:latin typeface="Times New Roman"/>
                <a:cs typeface="Times New Roman"/>
              </a:rPr>
              <a:t>1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the (r </a:t>
            </a:r>
            <a:r>
              <a:rPr sz="2000" dirty="0">
                <a:latin typeface="Times New Roman"/>
                <a:cs typeface="Times New Roman"/>
              </a:rPr>
              <a:t>- </a:t>
            </a:r>
            <a:r>
              <a:rPr sz="2000" spc="-5" dirty="0">
                <a:latin typeface="Times New Roman"/>
                <a:cs typeface="Times New Roman"/>
              </a:rPr>
              <a:t>1)'s complement since </a:t>
            </a:r>
            <a:r>
              <a:rPr sz="2000" dirty="0">
                <a:latin typeface="Times New Roman"/>
                <a:cs typeface="Times New Roman"/>
              </a:rPr>
              <a:t>r'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	=	</a:t>
            </a:r>
            <a:r>
              <a:rPr sz="2000" spc="-5" dirty="0">
                <a:latin typeface="Times New Roman"/>
                <a:cs typeface="Times New Roman"/>
              </a:rPr>
              <a:t>[(r'	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- N] +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  <a:tab pos="1369060" algn="l"/>
                <a:tab pos="1898014" algn="l"/>
                <a:tab pos="5606415" algn="l"/>
                <a:tab pos="6246495" algn="l"/>
                <a:tab pos="6518909" algn="l"/>
                <a:tab pos="6778625" algn="l"/>
                <a:tab pos="7051675" algn="l"/>
              </a:tabLst>
            </a:pPr>
            <a:r>
              <a:rPr sz="2000" dirty="0">
                <a:latin typeface="Times New Roman"/>
                <a:cs typeface="Times New Roman"/>
              </a:rPr>
              <a:t>Thus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	</a:t>
            </a:r>
            <a:r>
              <a:rPr sz="2000" dirty="0">
                <a:latin typeface="Times New Roman"/>
                <a:cs typeface="Times New Roman"/>
              </a:rPr>
              <a:t>10's	</a:t>
            </a:r>
            <a:r>
              <a:rPr sz="2000" spc="-5" dirty="0">
                <a:latin typeface="Times New Roman"/>
                <a:cs typeface="Times New Roman"/>
              </a:rPr>
              <a:t>complement of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decimal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2389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	</a:t>
            </a:r>
            <a:r>
              <a:rPr sz="2000" dirty="0">
                <a:latin typeface="Times New Roman"/>
                <a:cs typeface="Times New Roman"/>
              </a:rPr>
              <a:t>7610	+	1	=	</a:t>
            </a:r>
            <a:r>
              <a:rPr sz="2000" spc="-25" dirty="0">
                <a:latin typeface="Times New Roman"/>
                <a:cs typeface="Times New Roman"/>
              </a:rPr>
              <a:t>7611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obtained by adding 1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the 9' s </a:t>
            </a:r>
            <a:r>
              <a:rPr sz="2000" spc="-5" dirty="0">
                <a:latin typeface="Times New Roman"/>
                <a:cs typeface="Times New Roman"/>
              </a:rPr>
              <a:t>complement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value.</a:t>
            </a:r>
            <a:endParaRPr sz="2000">
              <a:latin typeface="Times New Roman"/>
              <a:cs typeface="Times New Roman"/>
            </a:endParaRPr>
          </a:p>
          <a:p>
            <a:pPr marL="354965" marR="5715" indent="-342900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  <a:tab pos="897890" algn="l"/>
                <a:tab pos="1339850" algn="l"/>
                <a:tab pos="2809240" algn="l"/>
                <a:tab pos="3041015" algn="l"/>
                <a:tab pos="3888740" algn="l"/>
                <a:tab pos="5028565" algn="l"/>
                <a:tab pos="6142990" algn="l"/>
                <a:tab pos="6415405" algn="l"/>
                <a:tab pos="6705600" algn="l"/>
                <a:tab pos="7615555" algn="l"/>
              </a:tabLst>
            </a:pP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e	</a:t>
            </a:r>
            <a:r>
              <a:rPr sz="2000" b="1" spc="5" dirty="0">
                <a:latin typeface="Times New Roman"/>
                <a:cs typeface="Times New Roman"/>
              </a:rPr>
              <a:t>2</a:t>
            </a:r>
            <a:r>
              <a:rPr sz="2000" b="1" spc="-20" dirty="0">
                <a:latin typeface="Times New Roman"/>
                <a:cs typeface="Times New Roman"/>
              </a:rPr>
              <a:t>'</a:t>
            </a:r>
            <a:r>
              <a:rPr sz="2000" b="1" dirty="0">
                <a:latin typeface="Times New Roman"/>
                <a:cs typeface="Times New Roman"/>
              </a:rPr>
              <a:t>s	</a:t>
            </a:r>
            <a:r>
              <a:rPr sz="2000" b="1" spc="-15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ple</a:t>
            </a:r>
            <a:r>
              <a:rPr sz="2000" b="1" spc="-1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15" dirty="0">
                <a:latin typeface="Times New Roman"/>
                <a:cs typeface="Times New Roman"/>
              </a:rPr>
              <a:t>n</a:t>
            </a:r>
            <a:r>
              <a:rPr sz="2000" b="1" dirty="0">
                <a:latin typeface="Times New Roman"/>
                <a:cs typeface="Times New Roman"/>
              </a:rPr>
              <a:t>t	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ry	10</a:t>
            </a:r>
            <a:r>
              <a:rPr sz="2000" spc="-8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100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	010</a:t>
            </a:r>
            <a:r>
              <a:rPr sz="2000" spc="-15" dirty="0">
                <a:latin typeface="Times New Roman"/>
                <a:cs typeface="Times New Roman"/>
              </a:rPr>
              <a:t>0</a:t>
            </a:r>
            <a:r>
              <a:rPr sz="2000" spc="-8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	1	=	010</a:t>
            </a:r>
            <a:r>
              <a:rPr sz="2000" spc="-1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00	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nd 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obtained  by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adding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	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1's complement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00659" y="476710"/>
            <a:ext cx="7615555" cy="41408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R="45720" algn="ctr">
              <a:lnSpc>
                <a:spcPct val="100000"/>
              </a:lnSpc>
              <a:spcBef>
                <a:spcPts val="1295"/>
              </a:spcBef>
            </a:pPr>
            <a:r>
              <a:rPr sz="2000" b="1" dirty="0">
                <a:latin typeface="Times New Roman"/>
                <a:cs typeface="Times New Roman"/>
              </a:rPr>
              <a:t>Subtraction of Unsigned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Numbers</a:t>
            </a:r>
            <a:endParaRPr sz="20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Subtraction </a:t>
            </a:r>
            <a:r>
              <a:rPr sz="2000" dirty="0">
                <a:latin typeface="Times New Roman"/>
                <a:cs typeface="Times New Roman"/>
              </a:rPr>
              <a:t>of unsigned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-digit numbers: </a:t>
            </a:r>
            <a:r>
              <a:rPr sz="2000" i="1" spc="5" dirty="0">
                <a:latin typeface="Times New Roman"/>
                <a:cs typeface="Times New Roman"/>
              </a:rPr>
              <a:t>M </a:t>
            </a:r>
            <a:r>
              <a:rPr sz="2000" i="1" dirty="0">
                <a:latin typeface="Times New Roman"/>
                <a:cs typeface="Times New Roman"/>
              </a:rPr>
              <a:t>–</a:t>
            </a:r>
            <a:r>
              <a:rPr sz="2000" i="1" spc="-19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825500" indent="-343535" algn="just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26135" algn="l"/>
              </a:tabLst>
            </a:pPr>
            <a:r>
              <a:rPr sz="2000" dirty="0">
                <a:latin typeface="Times New Roman"/>
                <a:cs typeface="Times New Roman"/>
              </a:rPr>
              <a:t>Add </a:t>
            </a:r>
            <a:r>
              <a:rPr sz="2000" i="1" dirty="0">
                <a:latin typeface="Times New Roman"/>
                <a:cs typeface="Times New Roman"/>
              </a:rPr>
              <a:t>M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i="1" spc="-40" dirty="0">
                <a:latin typeface="Times New Roman"/>
                <a:cs typeface="Times New Roman"/>
              </a:rPr>
              <a:t>r</a:t>
            </a:r>
            <a:r>
              <a:rPr sz="2000" spc="-40" dirty="0">
                <a:latin typeface="Times New Roman"/>
                <a:cs typeface="Times New Roman"/>
              </a:rPr>
              <a:t>’s </a:t>
            </a:r>
            <a:r>
              <a:rPr sz="2000" spc="-5" dirty="0">
                <a:latin typeface="Times New Roman"/>
                <a:cs typeface="Times New Roman"/>
              </a:rPr>
              <a:t>complement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i="1" dirty="0">
                <a:latin typeface="Times New Roman"/>
                <a:cs typeface="Times New Roman"/>
              </a:rPr>
              <a:t>N </a:t>
            </a: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spc="-10" dirty="0">
                <a:latin typeface="Times New Roman"/>
                <a:cs typeface="Times New Roman"/>
              </a:rPr>
              <a:t>this </a:t>
            </a:r>
            <a:r>
              <a:rPr sz="2000" dirty="0">
                <a:latin typeface="Times New Roman"/>
                <a:cs typeface="Times New Roman"/>
              </a:rPr>
              <a:t>results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i="1" dirty="0">
                <a:latin typeface="Times New Roman"/>
                <a:cs typeface="Times New Roman"/>
              </a:rPr>
              <a:t>M </a:t>
            </a:r>
            <a:r>
              <a:rPr sz="2000" dirty="0">
                <a:latin typeface="Times New Roman"/>
                <a:cs typeface="Times New Roman"/>
              </a:rPr>
              <a:t>+ 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1950" i="1" spc="-7" baseline="25641" dirty="0">
                <a:latin typeface="Times New Roman"/>
                <a:cs typeface="Times New Roman"/>
              </a:rPr>
              <a:t>n </a:t>
            </a: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i="1" spc="-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  <a:p>
            <a:pPr marL="825500" algn="just">
              <a:lnSpc>
                <a:spcPct val="100000"/>
              </a:lnSpc>
              <a:spcBef>
                <a:spcPts val="1200"/>
              </a:spcBef>
            </a:pPr>
            <a:r>
              <a:rPr sz="2000" i="1" dirty="0">
                <a:latin typeface="Times New Roman"/>
                <a:cs typeface="Times New Roman"/>
              </a:rPr>
              <a:t>M – N +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r</a:t>
            </a:r>
            <a:r>
              <a:rPr sz="1950" i="1" spc="7" baseline="25641" dirty="0">
                <a:latin typeface="Times New Roman"/>
                <a:cs typeface="Times New Roman"/>
              </a:rPr>
              <a:t>n</a:t>
            </a:r>
            <a:endParaRPr sz="1950" baseline="25641">
              <a:latin typeface="Times New Roman"/>
              <a:cs typeface="Times New Roman"/>
            </a:endParaRPr>
          </a:p>
          <a:p>
            <a:pPr marL="825500" indent="-343535" algn="just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26135" algn="l"/>
              </a:tabLst>
            </a:pPr>
            <a:r>
              <a:rPr sz="2000" dirty="0">
                <a:latin typeface="Times New Roman"/>
                <a:cs typeface="Times New Roman"/>
              </a:rPr>
              <a:t>If </a:t>
            </a:r>
            <a:r>
              <a:rPr sz="2000" i="1" spc="5" dirty="0">
                <a:latin typeface="Times New Roman"/>
                <a:cs typeface="Times New Roman"/>
              </a:rPr>
              <a:t>M </a:t>
            </a:r>
            <a:r>
              <a:rPr sz="2000" dirty="0">
                <a:latin typeface="Symbol"/>
                <a:cs typeface="Symbol"/>
              </a:rPr>
              <a:t>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dirty="0">
                <a:latin typeface="Times New Roman"/>
                <a:cs typeface="Times New Roman"/>
              </a:rPr>
              <a:t>the sum will produce an end carry </a:t>
            </a:r>
            <a:r>
              <a:rPr sz="2000" i="1" spc="5" dirty="0">
                <a:latin typeface="Times New Roman"/>
                <a:cs typeface="Times New Roman"/>
              </a:rPr>
              <a:t>r</a:t>
            </a:r>
            <a:r>
              <a:rPr sz="1950" i="1" spc="7" baseline="25641" dirty="0">
                <a:latin typeface="Times New Roman"/>
                <a:cs typeface="Times New Roman"/>
              </a:rPr>
              <a:t>n </a:t>
            </a:r>
            <a:r>
              <a:rPr sz="2000" dirty="0">
                <a:latin typeface="Times New Roman"/>
                <a:cs typeface="Times New Roman"/>
              </a:rPr>
              <a:t>which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3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discarded</a:t>
            </a:r>
            <a:endParaRPr sz="2000">
              <a:latin typeface="Times New Roman"/>
              <a:cs typeface="Times New Roman"/>
            </a:endParaRPr>
          </a:p>
          <a:p>
            <a:pPr marL="825500" indent="-343535" algn="just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826135" algn="l"/>
              </a:tabLst>
            </a:pPr>
            <a:r>
              <a:rPr sz="2000" spc="-5" dirty="0">
                <a:latin typeface="Times New Roman"/>
                <a:cs typeface="Times New Roman"/>
              </a:rPr>
              <a:t>If </a:t>
            </a:r>
            <a:r>
              <a:rPr sz="2000" i="1" dirty="0">
                <a:latin typeface="Times New Roman"/>
                <a:cs typeface="Times New Roman"/>
              </a:rPr>
              <a:t>M </a:t>
            </a:r>
            <a:r>
              <a:rPr sz="2000" dirty="0">
                <a:latin typeface="Times New Roman"/>
                <a:cs typeface="Times New Roman"/>
              </a:rPr>
              <a:t>&lt; </a:t>
            </a:r>
            <a:r>
              <a:rPr sz="2000" i="1" spc="-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, the sum </a:t>
            </a:r>
            <a:r>
              <a:rPr sz="2000" dirty="0">
                <a:latin typeface="Times New Roman"/>
                <a:cs typeface="Times New Roman"/>
              </a:rPr>
              <a:t>does not </a:t>
            </a:r>
            <a:r>
              <a:rPr sz="2000" spc="-5" dirty="0">
                <a:latin typeface="Times New Roman"/>
                <a:cs typeface="Times New Roman"/>
              </a:rPr>
              <a:t>produce </a:t>
            </a:r>
            <a:r>
              <a:rPr sz="2000" spc="-10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end carry and is equal to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r</a:t>
            </a:r>
            <a:r>
              <a:rPr sz="1950" i="1" baseline="25641" dirty="0">
                <a:latin typeface="Times New Roman"/>
                <a:cs typeface="Times New Roman"/>
              </a:rPr>
              <a:t>n</a:t>
            </a:r>
            <a:endParaRPr sz="1950" baseline="25641">
              <a:latin typeface="Times New Roman"/>
              <a:cs typeface="Times New Roman"/>
            </a:endParaRPr>
          </a:p>
          <a:p>
            <a:pPr marL="825500" marR="68580" algn="just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– (</a:t>
            </a:r>
            <a:r>
              <a:rPr sz="2000" i="1" dirty="0">
                <a:latin typeface="Times New Roman"/>
                <a:cs typeface="Times New Roman"/>
              </a:rPr>
              <a:t>N – </a:t>
            </a:r>
            <a:r>
              <a:rPr sz="2000" i="1" spc="-5" dirty="0">
                <a:latin typeface="Times New Roman"/>
                <a:cs typeface="Times New Roman"/>
              </a:rPr>
              <a:t>M</a:t>
            </a:r>
            <a:r>
              <a:rPr sz="2000" spc="-5" dirty="0">
                <a:latin typeface="Times New Roman"/>
                <a:cs typeface="Times New Roman"/>
              </a:rPr>
              <a:t>), which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i="1" spc="-45" dirty="0">
                <a:latin typeface="Times New Roman"/>
                <a:cs typeface="Times New Roman"/>
              </a:rPr>
              <a:t>r</a:t>
            </a:r>
            <a:r>
              <a:rPr sz="2000" spc="-45" dirty="0">
                <a:latin typeface="Times New Roman"/>
                <a:cs typeface="Times New Roman"/>
              </a:rPr>
              <a:t>’s </a:t>
            </a:r>
            <a:r>
              <a:rPr sz="2000" spc="-10" dirty="0">
                <a:latin typeface="Times New Roman"/>
                <a:cs typeface="Times New Roman"/>
              </a:rPr>
              <a:t>complement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N </a:t>
            </a:r>
            <a:r>
              <a:rPr sz="2000" i="1" dirty="0">
                <a:latin typeface="Times New Roman"/>
                <a:cs typeface="Times New Roman"/>
              </a:rPr>
              <a:t>– </a:t>
            </a:r>
            <a:r>
              <a:rPr sz="2000" i="1" spc="-5" dirty="0">
                <a:latin typeface="Times New Roman"/>
                <a:cs typeface="Times New Roman"/>
              </a:rPr>
              <a:t>M</a:t>
            </a:r>
            <a:r>
              <a:rPr sz="2000" spc="-5" dirty="0">
                <a:latin typeface="Times New Roman"/>
                <a:cs typeface="Times New Roman"/>
              </a:rPr>
              <a:t>). </a:t>
            </a:r>
            <a:r>
              <a:rPr sz="2000" spc="-8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obtain </a:t>
            </a:r>
            <a:r>
              <a:rPr sz="2000" spc="-5" dirty="0">
                <a:latin typeface="Times New Roman"/>
                <a:cs typeface="Times New Roman"/>
              </a:rPr>
              <a:t>the  </a:t>
            </a:r>
            <a:r>
              <a:rPr sz="2000" dirty="0">
                <a:latin typeface="Times New Roman"/>
                <a:cs typeface="Times New Roman"/>
              </a:rPr>
              <a:t>answer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familiar form, </a:t>
            </a:r>
            <a:r>
              <a:rPr sz="2000" spc="-5" dirty="0">
                <a:latin typeface="Times New Roman"/>
                <a:cs typeface="Times New Roman"/>
              </a:rPr>
              <a:t>take the </a:t>
            </a:r>
            <a:r>
              <a:rPr sz="2000" i="1" spc="-45" dirty="0">
                <a:latin typeface="Times New Roman"/>
                <a:cs typeface="Times New Roman"/>
              </a:rPr>
              <a:t>r</a:t>
            </a:r>
            <a:r>
              <a:rPr sz="2000" spc="-45" dirty="0">
                <a:latin typeface="Times New Roman"/>
                <a:cs typeface="Times New Roman"/>
              </a:rPr>
              <a:t>’s </a:t>
            </a:r>
            <a:r>
              <a:rPr sz="2000" spc="-5" dirty="0">
                <a:latin typeface="Times New Roman"/>
                <a:cs typeface="Times New Roman"/>
              </a:rPr>
              <a:t>complement of the </a:t>
            </a:r>
            <a:r>
              <a:rPr sz="2000" dirty="0">
                <a:latin typeface="Times New Roman"/>
                <a:cs typeface="Times New Roman"/>
              </a:rPr>
              <a:t>sum </a:t>
            </a:r>
            <a:r>
              <a:rPr sz="2000" spc="-5" dirty="0">
                <a:latin typeface="Times New Roman"/>
                <a:cs typeface="Times New Roman"/>
              </a:rPr>
              <a:t>and  </a:t>
            </a:r>
            <a:r>
              <a:rPr sz="2000" dirty="0">
                <a:latin typeface="Times New Roman"/>
                <a:cs typeface="Times New Roman"/>
              </a:rPr>
              <a:t>place a negative sign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front.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74065" y="273868"/>
            <a:ext cx="8196580" cy="617855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05"/>
              </a:spcBef>
              <a:buFont typeface="Arial"/>
              <a:buChar char="•"/>
              <a:tabLst>
                <a:tab pos="299085" algn="l"/>
                <a:tab pos="299720" algn="l"/>
                <a:tab pos="1605280" algn="l"/>
              </a:tabLst>
            </a:pPr>
            <a:r>
              <a:rPr sz="2000" spc="-5" dirty="0">
                <a:latin typeface="Times New Roman"/>
                <a:cs typeface="Times New Roman"/>
              </a:rPr>
              <a:t>Example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1:	</a:t>
            </a:r>
            <a:r>
              <a:rPr sz="2000" spc="-5" dirty="0">
                <a:latin typeface="Times New Roman"/>
                <a:cs typeface="Times New Roman"/>
              </a:rPr>
              <a:t>the subtraction 72532 </a:t>
            </a:r>
            <a:r>
              <a:rPr sz="2000" dirty="0">
                <a:latin typeface="Times New Roman"/>
                <a:cs typeface="Times New Roman"/>
              </a:rPr>
              <a:t>- 13250 = 59282. </a:t>
            </a:r>
            <a:r>
              <a:rPr sz="2000" spc="-5" dirty="0">
                <a:latin typeface="Times New Roman"/>
                <a:cs typeface="Times New Roman"/>
              </a:rPr>
              <a:t>The 10's complement</a:t>
            </a:r>
            <a:r>
              <a:rPr sz="2000" spc="4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sz="2000" spc="5" dirty="0">
                <a:latin typeface="Times New Roman"/>
                <a:cs typeface="Times New Roman"/>
              </a:rPr>
              <a:t>13250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86750.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Therefore:</a:t>
            </a:r>
            <a:endParaRPr sz="2000">
              <a:latin typeface="Times New Roman"/>
              <a:cs typeface="Times New Roman"/>
            </a:endParaRPr>
          </a:p>
          <a:p>
            <a:pPr marL="2298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M =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72532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  <a:tabLst>
                <a:tab pos="2897505" algn="l"/>
              </a:tabLst>
            </a:pPr>
            <a:r>
              <a:rPr sz="2000" dirty="0">
                <a:latin typeface="Times New Roman"/>
                <a:cs typeface="Times New Roman"/>
              </a:rPr>
              <a:t>10's </a:t>
            </a:r>
            <a:r>
              <a:rPr sz="2000" spc="-5" dirty="0">
                <a:latin typeface="Times New Roman"/>
                <a:cs typeface="Times New Roman"/>
              </a:rPr>
              <a:t>complement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	=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+86750</a:t>
            </a:r>
            <a:endParaRPr sz="2000">
              <a:latin typeface="Times New Roman"/>
              <a:cs typeface="Times New Roman"/>
            </a:endParaRPr>
          </a:p>
          <a:p>
            <a:pPr marL="229870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Times New Roman"/>
                <a:cs typeface="Times New Roman"/>
              </a:rPr>
              <a:t>Sum =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159282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Discard end carry =</a:t>
            </a:r>
            <a:r>
              <a:rPr sz="2000" spc="4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-100000</a:t>
            </a:r>
            <a:endParaRPr sz="20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Answer =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59282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Note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Both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numbers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must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same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digits;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if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.eg.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5" dirty="0">
                <a:latin typeface="Times New Roman"/>
                <a:cs typeface="Times New Roman"/>
              </a:rPr>
              <a:t>72532 </a:t>
            </a:r>
            <a:r>
              <a:rPr sz="2000" dirty="0">
                <a:latin typeface="Times New Roman"/>
                <a:cs typeface="Times New Roman"/>
              </a:rPr>
              <a:t>- </a:t>
            </a:r>
            <a:r>
              <a:rPr sz="2000" spc="5" dirty="0">
                <a:latin typeface="Times New Roman"/>
                <a:cs typeface="Times New Roman"/>
              </a:rPr>
              <a:t>3250 </a:t>
            </a:r>
            <a:r>
              <a:rPr sz="2000" dirty="0">
                <a:latin typeface="Times New Roman"/>
                <a:cs typeface="Times New Roman"/>
              </a:rPr>
              <a:t>then </a:t>
            </a:r>
            <a:r>
              <a:rPr sz="2000" spc="5" dirty="0">
                <a:latin typeface="Times New Roman"/>
                <a:cs typeface="Times New Roman"/>
              </a:rPr>
              <a:t>72532 </a:t>
            </a:r>
            <a:r>
              <a:rPr sz="2000" dirty="0">
                <a:latin typeface="Times New Roman"/>
                <a:cs typeface="Times New Roman"/>
              </a:rPr>
              <a:t>- </a:t>
            </a:r>
            <a:r>
              <a:rPr sz="2000" spc="5" dirty="0">
                <a:latin typeface="Times New Roman"/>
                <a:cs typeface="Times New Roman"/>
              </a:rPr>
              <a:t>03250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/>
                <a:cs typeface="Times New Roman"/>
              </a:rPr>
              <a:t>Example </a:t>
            </a:r>
            <a:r>
              <a:rPr sz="2000" dirty="0">
                <a:latin typeface="Times New Roman"/>
                <a:cs typeface="Times New Roman"/>
              </a:rPr>
              <a:t>for M &lt; N: </a:t>
            </a:r>
            <a:r>
              <a:rPr sz="2000" spc="5" dirty="0">
                <a:latin typeface="Times New Roman"/>
                <a:cs typeface="Times New Roman"/>
              </a:rPr>
              <a:t>13250 </a:t>
            </a: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spc="5" dirty="0">
                <a:latin typeface="Times New Roman"/>
                <a:cs typeface="Times New Roman"/>
              </a:rPr>
              <a:t>72532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-59282</a:t>
            </a:r>
            <a:endParaRPr sz="2000">
              <a:latin typeface="Times New Roman"/>
              <a:cs typeface="Times New Roman"/>
            </a:endParaRPr>
          </a:p>
          <a:p>
            <a:pPr marR="4171950" algn="r">
              <a:lnSpc>
                <a:spcPct val="100000"/>
              </a:lnSpc>
              <a:spcBef>
                <a:spcPts val="434"/>
              </a:spcBef>
              <a:tabLst>
                <a:tab pos="622300" algn="l"/>
              </a:tabLst>
            </a:pPr>
            <a:r>
              <a:rPr sz="2000" dirty="0">
                <a:latin typeface="Times New Roman"/>
                <a:cs typeface="Times New Roman"/>
              </a:rPr>
              <a:t>M =	13</a:t>
            </a:r>
            <a:r>
              <a:rPr sz="2000" spc="10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  <a:p>
            <a:pPr marR="4130675" algn="r">
              <a:lnSpc>
                <a:spcPct val="100000"/>
              </a:lnSpc>
              <a:tabLst>
                <a:tab pos="1828800" algn="l"/>
                <a:tab pos="2346960" algn="l"/>
              </a:tabLst>
            </a:pP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5" dirty="0">
                <a:latin typeface="Times New Roman"/>
                <a:cs typeface="Times New Roman"/>
              </a:rPr>
              <a:t>0</a:t>
            </a:r>
            <a:r>
              <a:rPr sz="2000" spc="-105" dirty="0">
                <a:latin typeface="Times New Roman"/>
                <a:cs typeface="Times New Roman"/>
              </a:rPr>
              <a:t>’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p.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	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	+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27468</a:t>
            </a:r>
            <a:endParaRPr sz="2000">
              <a:latin typeface="Times New Roman"/>
              <a:cs typeface="Times New Roman"/>
            </a:endParaRPr>
          </a:p>
          <a:p>
            <a:pPr marR="1899285" algn="ctr">
              <a:lnSpc>
                <a:spcPct val="100000"/>
              </a:lnSpc>
              <a:tabLst>
                <a:tab pos="924560" algn="l"/>
              </a:tabLst>
            </a:pPr>
            <a:r>
              <a:rPr sz="2000" dirty="0">
                <a:latin typeface="Times New Roman"/>
                <a:cs typeface="Times New Roman"/>
              </a:rPr>
              <a:t>Sum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	</a:t>
            </a:r>
            <a:r>
              <a:rPr sz="2000" spc="5" dirty="0">
                <a:latin typeface="Times New Roman"/>
                <a:cs typeface="Times New Roman"/>
              </a:rPr>
              <a:t>40718</a:t>
            </a:r>
            <a:endParaRPr sz="2000">
              <a:latin typeface="Times New Roman"/>
              <a:cs typeface="Times New Roman"/>
            </a:endParaRPr>
          </a:p>
          <a:p>
            <a:pPr marR="2178685" algn="ctr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(There is no end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carry)</a:t>
            </a:r>
            <a:endParaRPr sz="2000">
              <a:latin typeface="Times New Roman"/>
              <a:cs typeface="Times New Roman"/>
            </a:endParaRPr>
          </a:p>
          <a:p>
            <a:pPr marR="2168525" algn="ctr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 = </a:t>
            </a:r>
            <a:r>
              <a:rPr sz="2000" spc="5" dirty="0">
                <a:latin typeface="Times New Roman"/>
                <a:cs typeface="Times New Roman"/>
              </a:rPr>
              <a:t>-59282 </a:t>
            </a:r>
            <a:r>
              <a:rPr sz="2000" spc="-20" dirty="0">
                <a:latin typeface="Times New Roman"/>
                <a:cs typeface="Times New Roman"/>
              </a:rPr>
              <a:t>(10’s </a:t>
            </a:r>
            <a:r>
              <a:rPr sz="2000" spc="-5" dirty="0">
                <a:latin typeface="Times New Roman"/>
                <a:cs typeface="Times New Roman"/>
              </a:rPr>
              <a:t>comp.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40718)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66140" y="341731"/>
            <a:ext cx="8164195" cy="597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Times New Roman"/>
                <a:cs typeface="Times New Roman"/>
              </a:rPr>
              <a:t>Example for </a:t>
            </a:r>
            <a:r>
              <a:rPr sz="2000" dirty="0">
                <a:latin typeface="Times New Roman"/>
                <a:cs typeface="Times New Roman"/>
              </a:rPr>
              <a:t>X = 1010100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Y = </a:t>
            </a:r>
            <a:r>
              <a:rPr sz="2000" spc="-15" dirty="0">
                <a:latin typeface="Times New Roman"/>
                <a:cs typeface="Times New Roman"/>
              </a:rPr>
              <a:t>1000011 </a:t>
            </a:r>
            <a:r>
              <a:rPr sz="2000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perform the subtraction </a:t>
            </a:r>
            <a:r>
              <a:rPr sz="2000" dirty="0">
                <a:latin typeface="Times New Roman"/>
                <a:cs typeface="Times New Roman"/>
              </a:rPr>
              <a:t>X –  Y and Y -X using </a:t>
            </a:r>
            <a:r>
              <a:rPr sz="2000" spc="-5" dirty="0">
                <a:latin typeface="Times New Roman"/>
                <a:cs typeface="Times New Roman"/>
              </a:rPr>
              <a:t>2's</a:t>
            </a:r>
            <a:r>
              <a:rPr sz="2000" spc="-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complements:</a:t>
            </a:r>
            <a:endParaRPr sz="2000">
              <a:latin typeface="Times New Roman"/>
              <a:cs typeface="Times New Roman"/>
            </a:endParaRPr>
          </a:p>
          <a:p>
            <a:pPr marL="2298700">
              <a:lnSpc>
                <a:spcPct val="100000"/>
              </a:lnSpc>
              <a:spcBef>
                <a:spcPts val="1200"/>
              </a:spcBef>
              <a:tabLst>
                <a:tab pos="2879725" algn="l"/>
              </a:tabLst>
            </a:pP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	1010100</a:t>
            </a:r>
            <a:endParaRPr sz="2000">
              <a:latin typeface="Times New Roman"/>
              <a:cs typeface="Times New Roman"/>
            </a:endParaRPr>
          </a:p>
          <a:p>
            <a:pPr marR="4397375" algn="r">
              <a:lnSpc>
                <a:spcPct val="100000"/>
              </a:lnSpc>
              <a:spcBef>
                <a:spcPts val="1200"/>
              </a:spcBef>
            </a:pPr>
            <a:r>
              <a:rPr sz="2000" spc="-35" dirty="0">
                <a:latin typeface="Times New Roman"/>
                <a:cs typeface="Times New Roman"/>
              </a:rPr>
              <a:t>2’s </a:t>
            </a:r>
            <a:r>
              <a:rPr sz="2000" spc="-5" dirty="0">
                <a:latin typeface="Times New Roman"/>
                <a:cs typeface="Times New Roman"/>
              </a:rPr>
              <a:t>comp. </a:t>
            </a:r>
            <a:r>
              <a:rPr sz="2000" dirty="0">
                <a:latin typeface="Times New Roman"/>
                <a:cs typeface="Times New Roman"/>
              </a:rPr>
              <a:t>of Y = +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0111101</a:t>
            </a:r>
            <a:endParaRPr sz="2000">
              <a:latin typeface="Times New Roman"/>
              <a:cs typeface="Times New Roman"/>
            </a:endParaRPr>
          </a:p>
          <a:p>
            <a:pPr marR="4368165" algn="r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Sum =</a:t>
            </a:r>
            <a:r>
              <a:rPr sz="2000" spc="4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10010001</a:t>
            </a:r>
            <a:endParaRPr sz="2000">
              <a:latin typeface="Times New Roman"/>
              <a:cs typeface="Times New Roman"/>
            </a:endParaRPr>
          </a:p>
          <a:p>
            <a:pPr marR="3987165" algn="r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Discard end carry =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10000000</a:t>
            </a:r>
            <a:endParaRPr sz="2000">
              <a:latin typeface="Times New Roman"/>
              <a:cs typeface="Times New Roman"/>
            </a:endParaRPr>
          </a:p>
          <a:p>
            <a:pPr marR="4023360" algn="r">
              <a:lnSpc>
                <a:spcPct val="100000"/>
              </a:lnSpc>
              <a:spcBef>
                <a:spcPts val="1205"/>
              </a:spcBef>
              <a:tabLst>
                <a:tab pos="1854835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swer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	0</a:t>
            </a:r>
            <a:r>
              <a:rPr sz="2000" spc="1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1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001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R="1313815" algn="ctr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Y =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1000011</a:t>
            </a:r>
            <a:endParaRPr sz="20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1200"/>
              </a:spcBef>
              <a:tabLst>
                <a:tab pos="3227070" algn="l"/>
              </a:tabLst>
            </a:pPr>
            <a:r>
              <a:rPr sz="2000" spc="-35" dirty="0">
                <a:latin typeface="Times New Roman"/>
                <a:cs typeface="Times New Roman"/>
              </a:rPr>
              <a:t>2’s </a:t>
            </a:r>
            <a:r>
              <a:rPr sz="2000" spc="-5" dirty="0">
                <a:latin typeface="Times New Roman"/>
                <a:cs typeface="Times New Roman"/>
              </a:rPr>
              <a:t>comp.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 =	</a:t>
            </a:r>
            <a:r>
              <a:rPr sz="2000" spc="-10" dirty="0">
                <a:latin typeface="Times New Roman"/>
                <a:cs typeface="Times New Roman"/>
              </a:rPr>
              <a:t>+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0101100</a:t>
            </a:r>
            <a:endParaRPr sz="2000">
              <a:latin typeface="Times New Roman"/>
              <a:cs typeface="Times New Roman"/>
            </a:endParaRPr>
          </a:p>
          <a:p>
            <a:pPr marL="229870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Times New Roman"/>
                <a:cs typeface="Times New Roman"/>
              </a:rPr>
              <a:t>Sum =</a:t>
            </a:r>
            <a:r>
              <a:rPr sz="2000" spc="-40" dirty="0">
                <a:latin typeface="Times New Roman"/>
                <a:cs typeface="Times New Roman"/>
              </a:rPr>
              <a:t> 1101111</a:t>
            </a:r>
            <a:endParaRPr sz="2000">
              <a:latin typeface="Times New Roman"/>
              <a:cs typeface="Times New Roman"/>
            </a:endParaRPr>
          </a:p>
          <a:p>
            <a:pPr marL="2298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No end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carry</a:t>
            </a:r>
            <a:endParaRPr sz="20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Answer = -0010001 </a:t>
            </a:r>
            <a:r>
              <a:rPr sz="2000" spc="-25" dirty="0">
                <a:latin typeface="Times New Roman"/>
                <a:cs typeface="Times New Roman"/>
              </a:rPr>
              <a:t>(2’s </a:t>
            </a:r>
            <a:r>
              <a:rPr sz="2000" dirty="0">
                <a:latin typeface="Times New Roman"/>
                <a:cs typeface="Times New Roman"/>
              </a:rPr>
              <a:t>comp. of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1101111)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642" y="287502"/>
            <a:ext cx="8072755" cy="59702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latin typeface="Times New Roman"/>
                <a:cs typeface="Times New Roman"/>
              </a:rPr>
              <a:t>Fixed-point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representation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Fixed </a:t>
            </a:r>
            <a:r>
              <a:rPr sz="2000" spc="-5" dirty="0">
                <a:latin typeface="Times New Roman"/>
                <a:cs typeface="Times New Roman"/>
              </a:rPr>
              <a:t>number </a:t>
            </a:r>
            <a:r>
              <a:rPr sz="2000" dirty="0">
                <a:latin typeface="Times New Roman"/>
                <a:cs typeface="Times New Roman"/>
              </a:rPr>
              <a:t>of bits for integer part and for fractional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The fixed-point numbers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binary uses a sign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bit.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Unsigned </a:t>
            </a:r>
            <a:r>
              <a:rPr sz="2000" spc="-5" dirty="0">
                <a:latin typeface="Times New Roman"/>
                <a:cs typeface="Times New Roman"/>
              </a:rPr>
              <a:t>Notation </a:t>
            </a:r>
            <a:r>
              <a:rPr sz="2000" dirty="0">
                <a:latin typeface="Times New Roman"/>
                <a:cs typeface="Times New Roman"/>
              </a:rPr>
              <a:t>: A </a:t>
            </a:r>
            <a:r>
              <a:rPr sz="2000" spc="-5" dirty="0">
                <a:latin typeface="Times New Roman"/>
                <a:cs typeface="Times New Roman"/>
              </a:rPr>
              <a:t>positive number has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sign </a:t>
            </a:r>
            <a:r>
              <a:rPr sz="2000" dirty="0">
                <a:latin typeface="Times New Roman"/>
                <a:cs typeface="Times New Roman"/>
              </a:rPr>
              <a:t>bit 0</a:t>
            </a:r>
            <a:r>
              <a:rPr sz="2000" b="1" dirty="0">
                <a:latin typeface="Times New Roman"/>
                <a:cs typeface="Times New Roman"/>
              </a:rPr>
              <a:t>, </a:t>
            </a:r>
            <a:r>
              <a:rPr sz="2000" spc="-5" dirty="0">
                <a:latin typeface="Times New Roman"/>
                <a:cs typeface="Times New Roman"/>
              </a:rPr>
              <a:t>while Signed  </a:t>
            </a:r>
            <a:r>
              <a:rPr sz="2000" dirty="0">
                <a:latin typeface="Times New Roman"/>
                <a:cs typeface="Times New Roman"/>
              </a:rPr>
              <a:t>Notation: the negative </a:t>
            </a:r>
            <a:r>
              <a:rPr sz="2000" spc="-5" dirty="0">
                <a:latin typeface="Times New Roman"/>
                <a:cs typeface="Times New Roman"/>
              </a:rPr>
              <a:t>number </a:t>
            </a:r>
            <a:r>
              <a:rPr sz="2000" dirty="0">
                <a:latin typeface="Times New Roman"/>
                <a:cs typeface="Times New Roman"/>
              </a:rPr>
              <a:t>has a sign bit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0" dirty="0">
                <a:latin typeface="Times New Roman"/>
                <a:cs typeface="Times New Roman"/>
              </a:rPr>
              <a:t>Two </a:t>
            </a:r>
            <a:r>
              <a:rPr sz="2000" dirty="0">
                <a:latin typeface="Times New Roman"/>
                <a:cs typeface="Times New Roman"/>
              </a:rPr>
              <a:t>ways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designate binary point position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register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Fixed point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position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Floating-point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representation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Less hardware required for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processing.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Fixed point position usually uses one of the two following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positions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A binary point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extreme left </a:t>
            </a:r>
            <a:r>
              <a:rPr sz="2000" dirty="0">
                <a:latin typeface="Times New Roman"/>
                <a:cs typeface="Times New Roman"/>
              </a:rPr>
              <a:t>of the register </a:t>
            </a:r>
            <a:r>
              <a:rPr sz="2000" spc="-5" dirty="0">
                <a:latin typeface="Times New Roman"/>
                <a:cs typeface="Times New Roman"/>
              </a:rPr>
              <a:t>to make it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fraction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A binary point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extreme </a:t>
            </a:r>
            <a:r>
              <a:rPr sz="2000" dirty="0">
                <a:latin typeface="Times New Roman"/>
                <a:cs typeface="Times New Roman"/>
              </a:rPr>
              <a:t>right of the register </a:t>
            </a:r>
            <a:r>
              <a:rPr sz="2000" spc="-5" dirty="0">
                <a:latin typeface="Times New Roman"/>
                <a:cs typeface="Times New Roman"/>
              </a:rPr>
              <a:t>to make it an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integer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In both cases, a binary point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actually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present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74820" y="3189732"/>
            <a:ext cx="4869180" cy="1051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78307" y="105765"/>
            <a:ext cx="7239000" cy="642810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374900">
              <a:lnSpc>
                <a:spcPct val="100000"/>
              </a:lnSpc>
              <a:spcBef>
                <a:spcPts val="1300"/>
              </a:spcBef>
            </a:pPr>
            <a:r>
              <a:rPr sz="2000" b="1" spc="-5" dirty="0">
                <a:latin typeface="Times New Roman"/>
                <a:cs typeface="Times New Roman"/>
              </a:rPr>
              <a:t>Representing </a:t>
            </a:r>
            <a:r>
              <a:rPr sz="2000" b="1" dirty="0">
                <a:latin typeface="Times New Roman"/>
                <a:cs typeface="Times New Roman"/>
              </a:rPr>
              <a:t>Negative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Numbers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A negative </a:t>
            </a:r>
            <a:r>
              <a:rPr sz="2000" spc="-5" dirty="0">
                <a:latin typeface="Times New Roman"/>
                <a:cs typeface="Times New Roman"/>
              </a:rPr>
              <a:t>number can </a:t>
            </a:r>
            <a:r>
              <a:rPr sz="2000" dirty="0">
                <a:latin typeface="Times New Roman"/>
                <a:cs typeface="Times New Roman"/>
              </a:rPr>
              <a:t>be represented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of the following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ways: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Signed </a:t>
            </a:r>
            <a:r>
              <a:rPr sz="2000" spc="-5" dirty="0">
                <a:latin typeface="Times New Roman"/>
                <a:cs typeface="Times New Roman"/>
              </a:rPr>
              <a:t>magnitude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representation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Signed 1 </a:t>
            </a:r>
            <a:r>
              <a:rPr sz="2000" spc="-10" dirty="0">
                <a:latin typeface="Times New Roman"/>
                <a:cs typeface="Times New Roman"/>
              </a:rPr>
              <a:t>'s </a:t>
            </a:r>
            <a:r>
              <a:rPr sz="2000" spc="-5" dirty="0">
                <a:latin typeface="Times New Roman"/>
                <a:cs typeface="Times New Roman"/>
              </a:rPr>
              <a:t>complement </a:t>
            </a:r>
            <a:r>
              <a:rPr sz="2000" dirty="0">
                <a:latin typeface="Times New Roman"/>
                <a:cs typeface="Times New Roman"/>
              </a:rPr>
              <a:t>representation,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Signed </a:t>
            </a:r>
            <a:r>
              <a:rPr sz="2000" spc="-5" dirty="0">
                <a:latin typeface="Times New Roman"/>
                <a:cs typeface="Times New Roman"/>
              </a:rPr>
              <a:t>2's complement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representation.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Examples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Assumption: </a:t>
            </a:r>
            <a:r>
              <a:rPr sz="2000" spc="-5" dirty="0">
                <a:latin typeface="Times New Roman"/>
                <a:cs typeface="Times New Roman"/>
              </a:rPr>
              <a:t>size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register=8bits </a:t>
            </a:r>
            <a:r>
              <a:rPr sz="2000" dirty="0">
                <a:latin typeface="Times New Roman"/>
                <a:cs typeface="Times New Roman"/>
              </a:rPr>
              <a:t>including the sign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bit.</a:t>
            </a:r>
            <a:endParaRPr sz="20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Signed </a:t>
            </a:r>
            <a:r>
              <a:rPr sz="2000" spc="-5" dirty="0">
                <a:latin typeface="Times New Roman"/>
                <a:cs typeface="Times New Roman"/>
              </a:rPr>
              <a:t>magnitude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representation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05"/>
              </a:spcBef>
              <a:tabLst>
                <a:tab pos="2524125" algn="l"/>
              </a:tabLst>
            </a:pPr>
            <a:r>
              <a:rPr sz="2000" spc="-5" dirty="0">
                <a:latin typeface="Times New Roman"/>
                <a:cs typeface="Times New Roman"/>
              </a:rPr>
              <a:t>+6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0000110	</a:t>
            </a:r>
            <a:r>
              <a:rPr sz="2000" spc="-5" dirty="0">
                <a:latin typeface="Times New Roman"/>
                <a:cs typeface="Times New Roman"/>
              </a:rPr>
              <a:t>=&gt;( </a:t>
            </a:r>
            <a:r>
              <a:rPr sz="2000" dirty="0">
                <a:latin typeface="Times New Roman"/>
                <a:cs typeface="Times New Roman"/>
              </a:rPr>
              <a:t>sign bit(1 bit) and (7 bits)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magnitude)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-6= 1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0000110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No change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magnitude, </a:t>
            </a:r>
            <a:r>
              <a:rPr sz="2000" dirty="0">
                <a:latin typeface="Times New Roman"/>
                <a:cs typeface="Times New Roman"/>
              </a:rPr>
              <a:t>only sign bit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changes</a:t>
            </a:r>
            <a:endParaRPr sz="20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Signed 1 </a:t>
            </a:r>
            <a:r>
              <a:rPr sz="2000" spc="-10" dirty="0">
                <a:latin typeface="Times New Roman"/>
                <a:cs typeface="Times New Roman"/>
              </a:rPr>
              <a:t>'s </a:t>
            </a:r>
            <a:r>
              <a:rPr sz="2000" spc="-5" dirty="0">
                <a:latin typeface="Times New Roman"/>
                <a:cs typeface="Times New Roman"/>
              </a:rPr>
              <a:t>complement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representation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+6= 0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0000110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-6= 1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1111001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86841" y="358749"/>
            <a:ext cx="8086725" cy="459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1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  <a:tab pos="3402329" algn="l"/>
              </a:tabLst>
            </a:pP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negative number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take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1’s	</a:t>
            </a:r>
            <a:r>
              <a:rPr sz="2000" spc="-5" dirty="0">
                <a:latin typeface="Times New Roman"/>
                <a:cs typeface="Times New Roman"/>
              </a:rPr>
              <a:t>complement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all the bits( including sign bit)  </a:t>
            </a:r>
            <a:r>
              <a:rPr sz="2000" dirty="0">
                <a:latin typeface="Times New Roman"/>
                <a:cs typeface="Times New Roman"/>
              </a:rPr>
              <a:t>of the positive </a:t>
            </a:r>
            <a:r>
              <a:rPr sz="2000" spc="-5" dirty="0">
                <a:latin typeface="Times New Roman"/>
                <a:cs typeface="Times New Roman"/>
              </a:rPr>
              <a:t>number </a:t>
            </a:r>
            <a:r>
              <a:rPr sz="2000" dirty="0">
                <a:latin typeface="Times New Roman"/>
                <a:cs typeface="Times New Roman"/>
              </a:rPr>
              <a:t>then add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1.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Signed </a:t>
            </a:r>
            <a:r>
              <a:rPr sz="2000" spc="-5" dirty="0">
                <a:latin typeface="Times New Roman"/>
                <a:cs typeface="Times New Roman"/>
              </a:rPr>
              <a:t>2's complement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representation.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+6= 0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0000110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-6= </a:t>
            </a:r>
            <a:r>
              <a:rPr sz="2000" spc="-35" dirty="0">
                <a:latin typeface="Times New Roman"/>
                <a:cs typeface="Times New Roman"/>
              </a:rPr>
              <a:t>11111010 </a:t>
            </a:r>
            <a:r>
              <a:rPr sz="2000" spc="-25" dirty="0">
                <a:latin typeface="Times New Roman"/>
                <a:cs typeface="Times New Roman"/>
              </a:rPr>
              <a:t>(1’s </a:t>
            </a:r>
            <a:r>
              <a:rPr sz="2000" spc="-5" dirty="0">
                <a:latin typeface="Times New Roman"/>
                <a:cs typeface="Times New Roman"/>
              </a:rPr>
              <a:t>complement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+1)</a:t>
            </a:r>
            <a:endParaRPr sz="2000">
              <a:latin typeface="Times New Roman"/>
              <a:cs typeface="Times New Roman"/>
            </a:endParaRPr>
          </a:p>
          <a:p>
            <a:pPr marL="469900" marR="6985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negative number take </a:t>
            </a:r>
            <a:r>
              <a:rPr sz="2000" spc="-40" dirty="0">
                <a:latin typeface="Times New Roman"/>
                <a:cs typeface="Times New Roman"/>
              </a:rPr>
              <a:t>2’s </a:t>
            </a:r>
            <a:r>
              <a:rPr sz="2000" spc="-5" dirty="0">
                <a:latin typeface="Times New Roman"/>
                <a:cs typeface="Times New Roman"/>
              </a:rPr>
              <a:t>complement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bits (including sign  </a:t>
            </a:r>
            <a:r>
              <a:rPr sz="2000" dirty="0">
                <a:latin typeface="Times New Roman"/>
                <a:cs typeface="Times New Roman"/>
              </a:rPr>
              <a:t>bit) the positive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number.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Example </a:t>
            </a:r>
            <a:r>
              <a:rPr sz="2000" spc="5" dirty="0">
                <a:latin typeface="Times New Roman"/>
                <a:cs typeface="Times New Roman"/>
              </a:rPr>
              <a:t>2: </a:t>
            </a:r>
            <a:r>
              <a:rPr sz="2000" dirty="0">
                <a:latin typeface="Times New Roman"/>
                <a:cs typeface="Times New Roman"/>
              </a:rPr>
              <a:t>Consider an 8-bit register and the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+14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The only way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represent </a:t>
            </a:r>
            <a:r>
              <a:rPr sz="2000" spc="-5" dirty="0">
                <a:latin typeface="Times New Roman"/>
                <a:cs typeface="Times New Roman"/>
              </a:rPr>
              <a:t>it is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00001110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Consider </a:t>
            </a:r>
            <a:r>
              <a:rPr sz="2000" spc="-5" dirty="0">
                <a:latin typeface="Times New Roman"/>
                <a:cs typeface="Times New Roman"/>
              </a:rPr>
              <a:t>an </a:t>
            </a:r>
            <a:r>
              <a:rPr sz="2000" dirty="0">
                <a:latin typeface="Times New Roman"/>
                <a:cs typeface="Times New Roman"/>
              </a:rPr>
              <a:t>8-bit register and the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–14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24991" y="5120618"/>
          <a:ext cx="4393565" cy="120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16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696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503">
                <a:tc>
                  <a:txBody>
                    <a:bodyPr/>
                    <a:lstStyle/>
                    <a:p>
                      <a:pPr marL="318135" indent="-287020">
                        <a:lnSpc>
                          <a:spcPts val="2215"/>
                        </a:lnSpc>
                        <a:buFont typeface="Arial"/>
                        <a:buChar char="•"/>
                        <a:tabLst>
                          <a:tab pos="318135" algn="l"/>
                          <a:tab pos="318770" algn="l"/>
                        </a:tabLst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Signed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magnitude: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221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ts val="2215"/>
                        </a:lnSpc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0001110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377">
                <a:tc>
                  <a:txBody>
                    <a:bodyPr/>
                    <a:lstStyle/>
                    <a:p>
                      <a:pPr marL="318135" indent="-287020">
                        <a:lnSpc>
                          <a:spcPct val="100000"/>
                        </a:lnSpc>
                        <a:spcBef>
                          <a:spcPts val="490"/>
                        </a:spcBef>
                        <a:buFont typeface="Arial"/>
                        <a:buChar char="•"/>
                        <a:tabLst>
                          <a:tab pos="318135" algn="l"/>
                          <a:tab pos="318770" algn="l"/>
                        </a:tabLst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Signed 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1’s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complement: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1110001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325">
                <a:tc>
                  <a:txBody>
                    <a:bodyPr/>
                    <a:lstStyle/>
                    <a:p>
                      <a:pPr marL="318135" indent="-287020">
                        <a:lnSpc>
                          <a:spcPts val="2335"/>
                        </a:lnSpc>
                        <a:spcBef>
                          <a:spcPts val="490"/>
                        </a:spcBef>
                        <a:buFont typeface="Arial"/>
                        <a:buChar char="•"/>
                        <a:tabLst>
                          <a:tab pos="318135" algn="l"/>
                          <a:tab pos="318770" algn="l"/>
                        </a:tabLst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Signed 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2’s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complement: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2335"/>
                        </a:lnSpc>
                        <a:spcBef>
                          <a:spcPts val="49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2335"/>
                        </a:lnSpc>
                        <a:spcBef>
                          <a:spcPts val="490"/>
                        </a:spcBef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1110010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15874" y="273741"/>
            <a:ext cx="8277225" cy="459930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305"/>
              </a:spcBef>
            </a:pPr>
            <a:r>
              <a:rPr sz="2000" b="1" dirty="0">
                <a:latin typeface="Times New Roman"/>
                <a:cs typeface="Times New Roman"/>
              </a:rPr>
              <a:t>Arithmetic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Addition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Addition of two </a:t>
            </a:r>
            <a:r>
              <a:rPr sz="2000" spc="-5" dirty="0">
                <a:latin typeface="Times New Roman"/>
                <a:cs typeface="Times New Roman"/>
              </a:rPr>
              <a:t>signed-magnitude </a:t>
            </a:r>
            <a:r>
              <a:rPr sz="2000" dirty="0">
                <a:latin typeface="Times New Roman"/>
                <a:cs typeface="Times New Roman"/>
              </a:rPr>
              <a:t>numbers follow the normal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rules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If </a:t>
            </a:r>
            <a:r>
              <a:rPr sz="2000" spc="-5" dirty="0">
                <a:latin typeface="Times New Roman"/>
                <a:cs typeface="Times New Roman"/>
              </a:rPr>
              <a:t>same </a:t>
            </a:r>
            <a:r>
              <a:rPr sz="2000" dirty="0">
                <a:latin typeface="Times New Roman"/>
                <a:cs typeface="Times New Roman"/>
              </a:rPr>
              <a:t>signs, add the two </a:t>
            </a:r>
            <a:r>
              <a:rPr sz="2000" spc="-5" dirty="0">
                <a:latin typeface="Times New Roman"/>
                <a:cs typeface="Times New Roman"/>
              </a:rPr>
              <a:t>magnitudes </a:t>
            </a:r>
            <a:r>
              <a:rPr sz="2000" dirty="0">
                <a:latin typeface="Times New Roman"/>
                <a:cs typeface="Times New Roman"/>
              </a:rPr>
              <a:t>and use the </a:t>
            </a:r>
            <a:r>
              <a:rPr sz="2000" spc="-10" dirty="0">
                <a:latin typeface="Times New Roman"/>
                <a:cs typeface="Times New Roman"/>
              </a:rPr>
              <a:t>common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sign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10" dirty="0">
                <a:latin typeface="Times New Roman"/>
                <a:cs typeface="Times New Roman"/>
              </a:rPr>
              <a:t>Different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signs,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subtract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smaller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from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larger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sign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marL="756285" algn="just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larger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magnitude</a:t>
            </a:r>
            <a:endParaRPr sz="2000">
              <a:latin typeface="Times New Roman"/>
              <a:cs typeface="Times New Roman"/>
            </a:endParaRPr>
          </a:p>
          <a:p>
            <a:pPr marL="469900" marR="289560" lvl="1" algn="just">
              <a:lnSpc>
                <a:spcPct val="150000"/>
              </a:lnSpc>
              <a:buFont typeface="Arial"/>
              <a:buChar char="•"/>
              <a:tabLst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Must </a:t>
            </a:r>
            <a:r>
              <a:rPr sz="2000" spc="-5" dirty="0">
                <a:latin typeface="Times New Roman"/>
                <a:cs typeface="Times New Roman"/>
              </a:rPr>
              <a:t>compare </a:t>
            </a:r>
            <a:r>
              <a:rPr sz="2000" dirty="0">
                <a:latin typeface="Times New Roman"/>
                <a:cs typeface="Times New Roman"/>
              </a:rPr>
              <a:t>the signs and </a:t>
            </a:r>
            <a:r>
              <a:rPr sz="2000" spc="-5" dirty="0">
                <a:latin typeface="Times New Roman"/>
                <a:cs typeface="Times New Roman"/>
              </a:rPr>
              <a:t>magnitudes </a:t>
            </a:r>
            <a:r>
              <a:rPr sz="2000" dirty="0">
                <a:latin typeface="Times New Roman"/>
                <a:cs typeface="Times New Roman"/>
              </a:rPr>
              <a:t>and then </a:t>
            </a:r>
            <a:r>
              <a:rPr sz="2000" spc="-5" dirty="0">
                <a:latin typeface="Times New Roman"/>
                <a:cs typeface="Times New Roman"/>
              </a:rPr>
              <a:t>either </a:t>
            </a:r>
            <a:r>
              <a:rPr sz="2000" dirty="0">
                <a:latin typeface="Times New Roman"/>
                <a:cs typeface="Times New Roman"/>
              </a:rPr>
              <a:t>add or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subtract  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example,</a:t>
            </a:r>
            <a:endParaRPr sz="2000">
              <a:latin typeface="Times New Roman"/>
              <a:cs typeface="Times New Roman"/>
            </a:endParaRPr>
          </a:p>
          <a:p>
            <a:pPr marL="469900" marR="5080" algn="just">
              <a:lnSpc>
                <a:spcPct val="150000"/>
              </a:lnSpc>
            </a:pPr>
            <a:r>
              <a:rPr sz="2000" spc="-5" dirty="0">
                <a:latin typeface="Times New Roman"/>
                <a:cs typeface="Times New Roman"/>
              </a:rPr>
              <a:t>(+25) </a:t>
            </a:r>
            <a:r>
              <a:rPr sz="2000" dirty="0">
                <a:latin typeface="Times New Roman"/>
                <a:cs typeface="Times New Roman"/>
              </a:rPr>
              <a:t>+ </a:t>
            </a:r>
            <a:r>
              <a:rPr sz="2000" spc="-5" dirty="0">
                <a:latin typeface="Times New Roman"/>
                <a:cs typeface="Times New Roman"/>
              </a:rPr>
              <a:t>(-37)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-10" dirty="0">
                <a:latin typeface="Times New Roman"/>
                <a:cs typeface="Times New Roman"/>
              </a:rPr>
              <a:t>-(37 </a:t>
            </a:r>
            <a:r>
              <a:rPr sz="2000" dirty="0">
                <a:latin typeface="Times New Roman"/>
                <a:cs typeface="Times New Roman"/>
              </a:rPr>
              <a:t>- </a:t>
            </a:r>
            <a:r>
              <a:rPr sz="2000" spc="-5" dirty="0">
                <a:latin typeface="Times New Roman"/>
                <a:cs typeface="Times New Roman"/>
              </a:rPr>
              <a:t>25)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-5" dirty="0">
                <a:latin typeface="Times New Roman"/>
                <a:cs typeface="Times New Roman"/>
              </a:rPr>
              <a:t>-12 and is </a:t>
            </a:r>
            <a:r>
              <a:rPr sz="2000" dirty="0">
                <a:latin typeface="Times New Roman"/>
                <a:cs typeface="Times New Roman"/>
              </a:rPr>
              <a:t>done by </a:t>
            </a:r>
            <a:r>
              <a:rPr sz="2000" spc="-5" dirty="0">
                <a:latin typeface="Times New Roman"/>
                <a:cs typeface="Times New Roman"/>
              </a:rPr>
              <a:t>subtracting the smaller  magnitude </a:t>
            </a:r>
            <a:r>
              <a:rPr sz="2000" dirty="0">
                <a:latin typeface="Times New Roman"/>
                <a:cs typeface="Times New Roman"/>
              </a:rPr>
              <a:t>25 from the </a:t>
            </a:r>
            <a:r>
              <a:rPr sz="2000" spc="-15" dirty="0">
                <a:latin typeface="Times New Roman"/>
                <a:cs typeface="Times New Roman"/>
              </a:rPr>
              <a:t>larger </a:t>
            </a:r>
            <a:r>
              <a:rPr sz="2000" spc="-5" dirty="0">
                <a:latin typeface="Times New Roman"/>
                <a:cs typeface="Times New Roman"/>
              </a:rPr>
              <a:t>magnitude 37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using the sign of 37 </a:t>
            </a:r>
            <a:r>
              <a:rPr sz="2000" dirty="0">
                <a:latin typeface="Times New Roman"/>
                <a:cs typeface="Times New Roman"/>
              </a:rPr>
              <a:t>for  the sign of the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result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5634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28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1205" y="308584"/>
            <a:ext cx="832802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  <a:tab pos="1382395" algn="l"/>
                <a:tab pos="1777364" algn="l"/>
                <a:tab pos="2339975" algn="l"/>
                <a:tab pos="3182620" algn="l"/>
                <a:tab pos="3661410" algn="l"/>
                <a:tab pos="5095875" algn="l"/>
                <a:tab pos="6150610" algn="l"/>
                <a:tab pos="6797040" algn="l"/>
                <a:tab pos="7302500" algn="l"/>
                <a:tab pos="8201659" algn="l"/>
              </a:tabLst>
            </a:pPr>
            <a:r>
              <a:rPr sz="2000" dirty="0">
                <a:latin typeface="Times New Roman"/>
                <a:cs typeface="Times New Roman"/>
              </a:rPr>
              <a:t>Addit</a:t>
            </a:r>
            <a:r>
              <a:rPr sz="2000" spc="-2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	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f	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wo	s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gned	</a:t>
            </a:r>
            <a:r>
              <a:rPr sz="2000" spc="-10" dirty="0">
                <a:latin typeface="Times New Roman"/>
                <a:cs typeface="Times New Roman"/>
              </a:rPr>
              <a:t>2</a:t>
            </a:r>
            <a:r>
              <a:rPr sz="2000" spc="-114" dirty="0">
                <a:latin typeface="Times New Roman"/>
                <a:cs typeface="Times New Roman"/>
              </a:rPr>
              <a:t>’</a:t>
            </a:r>
            <a:r>
              <a:rPr sz="2000" dirty="0">
                <a:latin typeface="Times New Roman"/>
                <a:cs typeface="Times New Roman"/>
              </a:rPr>
              <a:t>s	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ple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ent	nu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bers	d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es	not	r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qu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	a  comparison or subtraction – only addition and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complementation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5" dirty="0">
                <a:latin typeface="Times New Roman"/>
                <a:cs typeface="Times New Roman"/>
              </a:rPr>
              <a:t>Add </a:t>
            </a:r>
            <a:r>
              <a:rPr sz="2000" dirty="0">
                <a:latin typeface="Times New Roman"/>
                <a:cs typeface="Times New Roman"/>
              </a:rPr>
              <a:t>the two numbers, including their sign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bits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Discard any carry out of the sign bit(leftmost)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position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All negative numbers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35" dirty="0">
                <a:latin typeface="Times New Roman"/>
                <a:cs typeface="Times New Roman"/>
              </a:rPr>
              <a:t>2’s </a:t>
            </a:r>
            <a:r>
              <a:rPr sz="2000" spc="-5" dirty="0">
                <a:latin typeface="Times New Roman"/>
                <a:cs typeface="Times New Roman"/>
              </a:rPr>
              <a:t>complement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form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If the sum obtained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negative, then </a:t>
            </a:r>
            <a:r>
              <a:rPr sz="2000" spc="-5" dirty="0">
                <a:latin typeface="Times New Roman"/>
                <a:cs typeface="Times New Roman"/>
              </a:rPr>
              <a:t>it is in </a:t>
            </a:r>
            <a:r>
              <a:rPr sz="2000" spc="-35" dirty="0">
                <a:latin typeface="Times New Roman"/>
                <a:cs typeface="Times New Roman"/>
              </a:rPr>
              <a:t>2’s </a:t>
            </a:r>
            <a:r>
              <a:rPr sz="2000" spc="-5" dirty="0">
                <a:latin typeface="Times New Roman"/>
                <a:cs typeface="Times New Roman"/>
              </a:rPr>
              <a:t>complement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8710" y="3051231"/>
            <a:ext cx="2663190" cy="941069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spc="-5" dirty="0">
                <a:latin typeface="Times New Roman"/>
                <a:cs typeface="Times New Roman"/>
              </a:rPr>
              <a:t>Examples:</a:t>
            </a:r>
            <a:endParaRPr sz="2000">
              <a:latin typeface="Times New Roman"/>
              <a:cs typeface="Times New Roman"/>
            </a:endParaRPr>
          </a:p>
          <a:p>
            <a:pPr marL="978535">
              <a:lnSpc>
                <a:spcPct val="100000"/>
              </a:lnSpc>
              <a:spcBef>
                <a:spcPts val="1200"/>
              </a:spcBef>
              <a:tabLst>
                <a:tab pos="1638300" algn="l"/>
              </a:tabLst>
            </a:pPr>
            <a:r>
              <a:rPr sz="2000" spc="-5" dirty="0">
                <a:latin typeface="Times New Roman"/>
                <a:cs typeface="Times New Roman"/>
              </a:rPr>
              <a:t>+6	</a:t>
            </a:r>
            <a:r>
              <a:rPr sz="2000" spc="-10" dirty="0">
                <a:latin typeface="Times New Roman"/>
                <a:cs typeface="Times New Roman"/>
              </a:rPr>
              <a:t>00000110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9465" y="3509619"/>
            <a:ext cx="1748155" cy="1397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724535" algn="l"/>
              </a:tabLst>
            </a:pPr>
            <a:r>
              <a:rPr sz="2000" dirty="0">
                <a:latin typeface="Times New Roman"/>
                <a:cs typeface="Times New Roman"/>
              </a:rPr>
              <a:t>-6	</a:t>
            </a:r>
            <a:r>
              <a:rPr sz="2000" spc="-35" dirty="0">
                <a:latin typeface="Times New Roman"/>
                <a:cs typeface="Times New Roman"/>
              </a:rPr>
              <a:t>11111010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724535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+13	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00001101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724535" algn="l"/>
              </a:tabLst>
            </a:pPr>
            <a:r>
              <a:rPr sz="2000" spc="-5" dirty="0">
                <a:latin typeface="Times New Roman"/>
                <a:cs typeface="Times New Roman"/>
              </a:rPr>
              <a:t>+7	</a:t>
            </a:r>
            <a:r>
              <a:rPr sz="2000" spc="-15" dirty="0">
                <a:latin typeface="Times New Roman"/>
                <a:cs typeface="Times New Roman"/>
              </a:rPr>
              <a:t>00000111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3085" y="3966819"/>
            <a:ext cx="174942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723900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+13	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00001101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723900" algn="l"/>
              </a:tabLst>
            </a:pPr>
            <a:r>
              <a:rPr sz="2000" dirty="0">
                <a:latin typeface="Times New Roman"/>
                <a:cs typeface="Times New Roman"/>
              </a:rPr>
              <a:t>+19	</a:t>
            </a:r>
            <a:r>
              <a:rPr sz="2000" spc="5" dirty="0">
                <a:latin typeface="Times New Roman"/>
                <a:cs typeface="Times New Roman"/>
              </a:rPr>
              <a:t>0001</a:t>
            </a:r>
            <a:r>
              <a:rPr sz="2000" dirty="0">
                <a:latin typeface="Times New Roman"/>
                <a:cs typeface="Times New Roman"/>
              </a:rPr>
              <a:t>00</a:t>
            </a:r>
            <a:r>
              <a:rPr sz="2000" spc="-7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3085" y="5338673"/>
            <a:ext cx="1951989" cy="13976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300"/>
              </a:spcBef>
              <a:tabLst>
                <a:tab pos="927100" algn="l"/>
              </a:tabLst>
            </a:pPr>
            <a:r>
              <a:rPr sz="2000" spc="-5" dirty="0">
                <a:latin typeface="Times New Roman"/>
                <a:cs typeface="Times New Roman"/>
              </a:rPr>
              <a:t>+</a:t>
            </a:r>
            <a:r>
              <a:rPr sz="2000" dirty="0">
                <a:latin typeface="Times New Roman"/>
                <a:cs typeface="Times New Roman"/>
              </a:rPr>
              <a:t>6	0</a:t>
            </a:r>
            <a:r>
              <a:rPr sz="2000" spc="1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1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-7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10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927100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-13	</a:t>
            </a:r>
            <a:r>
              <a:rPr sz="200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11110011</a:t>
            </a:r>
            <a:endParaRPr sz="2000" dirty="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200"/>
              </a:spcBef>
              <a:tabLst>
                <a:tab pos="927100" algn="l"/>
              </a:tabLst>
            </a:pPr>
            <a:r>
              <a:rPr sz="2000" dirty="0">
                <a:latin typeface="Times New Roman"/>
                <a:cs typeface="Times New Roman"/>
              </a:rPr>
              <a:t>-7	</a:t>
            </a:r>
            <a:r>
              <a:rPr sz="2000" spc="-35" dirty="0">
                <a:latin typeface="Times New Roman"/>
                <a:cs typeface="Times New Roman"/>
              </a:rPr>
              <a:t>11111001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66665" y="5338673"/>
            <a:ext cx="1593850" cy="13976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596265" algn="l"/>
              </a:tabLst>
            </a:pPr>
            <a:r>
              <a:rPr sz="2000" spc="5" dirty="0">
                <a:latin typeface="Times New Roman"/>
                <a:cs typeface="Times New Roman"/>
              </a:rPr>
              <a:t>-</a:t>
            </a:r>
            <a:r>
              <a:rPr sz="2000" dirty="0">
                <a:latin typeface="Times New Roman"/>
                <a:cs typeface="Times New Roman"/>
              </a:rPr>
              <a:t>6	</a:t>
            </a:r>
            <a:r>
              <a:rPr sz="2000" spc="-70" dirty="0">
                <a:latin typeface="Times New Roman"/>
                <a:cs typeface="Times New Roman"/>
              </a:rPr>
              <a:t>1111</a:t>
            </a:r>
            <a:r>
              <a:rPr sz="2000" dirty="0">
                <a:latin typeface="Times New Roman"/>
                <a:cs typeface="Times New Roman"/>
              </a:rPr>
              <a:t>1010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96265" algn="l"/>
              </a:tabLst>
            </a:pPr>
            <a:r>
              <a:rPr sz="20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-1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	</a:t>
            </a:r>
            <a:r>
              <a:rPr sz="2000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111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100</a:t>
            </a:r>
            <a:r>
              <a:rPr sz="2000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-19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lang="en-US" sz="2000" spc="375" dirty="0" smtClean="0">
                <a:latin typeface="Times New Roman"/>
                <a:cs typeface="Times New Roman"/>
              </a:rPr>
              <a:t> </a:t>
            </a:r>
            <a:r>
              <a:rPr sz="2000" spc="-25" dirty="0" smtClean="0">
                <a:latin typeface="Times New Roman"/>
                <a:cs typeface="Times New Roman"/>
              </a:rPr>
              <a:t>11101101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15874" y="105765"/>
            <a:ext cx="8245475" cy="642810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latin typeface="Times New Roman"/>
                <a:cs typeface="Times New Roman"/>
              </a:rPr>
              <a:t>Arithmetic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Subtraction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Subtraction of two signed </a:t>
            </a:r>
            <a:r>
              <a:rPr sz="2000" spc="-35" dirty="0">
                <a:latin typeface="Times New Roman"/>
                <a:cs typeface="Times New Roman"/>
              </a:rPr>
              <a:t>2’s </a:t>
            </a:r>
            <a:r>
              <a:rPr sz="2000" spc="-5" dirty="0">
                <a:latin typeface="Times New Roman"/>
                <a:cs typeface="Times New Roman"/>
              </a:rPr>
              <a:t>complement </a:t>
            </a:r>
            <a:r>
              <a:rPr sz="2000" dirty="0">
                <a:latin typeface="Times New Roman"/>
                <a:cs typeface="Times New Roman"/>
              </a:rPr>
              <a:t>numbers </a:t>
            </a:r>
            <a:r>
              <a:rPr sz="2000" spc="-5" dirty="0">
                <a:latin typeface="Times New Roman"/>
                <a:cs typeface="Times New Roman"/>
              </a:rPr>
              <a:t>is as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follows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35" dirty="0">
                <a:latin typeface="Times New Roman"/>
                <a:cs typeface="Times New Roman"/>
              </a:rPr>
              <a:t>Take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35" dirty="0">
                <a:latin typeface="Times New Roman"/>
                <a:cs typeface="Times New Roman"/>
              </a:rPr>
              <a:t>2’s </a:t>
            </a:r>
            <a:r>
              <a:rPr sz="2000" spc="-5" dirty="0">
                <a:latin typeface="Times New Roman"/>
                <a:cs typeface="Times New Roman"/>
              </a:rPr>
              <a:t>complement </a:t>
            </a:r>
            <a:r>
              <a:rPr sz="2000" dirty="0">
                <a:latin typeface="Times New Roman"/>
                <a:cs typeface="Times New Roman"/>
              </a:rPr>
              <a:t>form of the subtrahend (including sign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bit)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5" dirty="0">
                <a:latin typeface="Times New Roman"/>
                <a:cs typeface="Times New Roman"/>
              </a:rPr>
              <a:t>Add </a:t>
            </a:r>
            <a:r>
              <a:rPr sz="2000" spc="-5" dirty="0">
                <a:latin typeface="Times New Roman"/>
                <a:cs typeface="Times New Roman"/>
              </a:rPr>
              <a:t>it to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minuend </a:t>
            </a:r>
            <a:r>
              <a:rPr sz="2000" dirty="0">
                <a:latin typeface="Times New Roman"/>
                <a:cs typeface="Times New Roman"/>
              </a:rPr>
              <a:t>(including the sign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bit)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A carry out of the sign bit position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3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discarded</a:t>
            </a:r>
            <a:endParaRPr sz="2000">
              <a:latin typeface="Times New Roman"/>
              <a:cs typeface="Times New Roman"/>
            </a:endParaRPr>
          </a:p>
          <a:p>
            <a:pPr marL="355600" marR="6350" indent="-342900">
              <a:lnSpc>
                <a:spcPct val="150000"/>
              </a:lnSpc>
              <a:buFont typeface="Arial"/>
              <a:buChar char="•"/>
              <a:tabLst>
                <a:tab pos="354965" algn="l"/>
                <a:tab pos="355600" algn="l"/>
                <a:tab pos="1053465" algn="l"/>
              </a:tabLst>
            </a:pPr>
            <a:r>
              <a:rPr sz="2000" dirty="0">
                <a:latin typeface="Times New Roman"/>
                <a:cs typeface="Times New Roman"/>
              </a:rPr>
              <a:t>This	procedure </a:t>
            </a:r>
            <a:r>
              <a:rPr sz="2000" spc="-10" dirty="0">
                <a:latin typeface="Times New Roman"/>
                <a:cs typeface="Times New Roman"/>
              </a:rPr>
              <a:t>stems </a:t>
            </a:r>
            <a:r>
              <a:rPr sz="2000" spc="-5" dirty="0">
                <a:latin typeface="Times New Roman"/>
                <a:cs typeface="Times New Roman"/>
              </a:rPr>
              <a:t>from </a:t>
            </a:r>
            <a:r>
              <a:rPr sz="2000" dirty="0">
                <a:latin typeface="Times New Roman"/>
                <a:cs typeface="Times New Roman"/>
              </a:rPr>
              <a:t>the fact </a:t>
            </a:r>
            <a:r>
              <a:rPr sz="2000" spc="-5" dirty="0">
                <a:latin typeface="Times New Roman"/>
                <a:cs typeface="Times New Roman"/>
              </a:rPr>
              <a:t>that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subtraction operation can </a:t>
            </a:r>
            <a:r>
              <a:rPr sz="2000" spc="5" dirty="0">
                <a:latin typeface="Times New Roman"/>
                <a:cs typeface="Times New Roman"/>
              </a:rPr>
              <a:t>be  </a:t>
            </a:r>
            <a:r>
              <a:rPr sz="2000" dirty="0">
                <a:latin typeface="Times New Roman"/>
                <a:cs typeface="Times New Roman"/>
              </a:rPr>
              <a:t>changed </a:t>
            </a:r>
            <a:r>
              <a:rPr sz="2000" spc="-5" dirty="0">
                <a:latin typeface="Times New Roman"/>
                <a:cs typeface="Times New Roman"/>
              </a:rPr>
              <a:t>to an </a:t>
            </a:r>
            <a:r>
              <a:rPr sz="2000" dirty="0">
                <a:latin typeface="Times New Roman"/>
                <a:cs typeface="Times New Roman"/>
              </a:rPr>
              <a:t>addition operation </a:t>
            </a:r>
            <a:r>
              <a:rPr sz="2000" spc="-5" dirty="0">
                <a:latin typeface="Times New Roman"/>
                <a:cs typeface="Times New Roman"/>
              </a:rPr>
              <a:t>if </a:t>
            </a:r>
            <a:r>
              <a:rPr sz="2000" dirty="0">
                <a:latin typeface="Times New Roman"/>
                <a:cs typeface="Times New Roman"/>
              </a:rPr>
              <a:t>the sign of the subtrahend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changed.</a:t>
            </a:r>
            <a:endParaRPr sz="20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1200"/>
              </a:spcBef>
              <a:tabLst>
                <a:tab pos="3728720" algn="l"/>
              </a:tabLst>
            </a:pPr>
            <a:r>
              <a:rPr sz="2000" dirty="0">
                <a:latin typeface="Times New Roman"/>
                <a:cs typeface="Times New Roman"/>
              </a:rPr>
              <a:t>(±A) - (+B) =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(±A)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	</a:t>
            </a:r>
            <a:r>
              <a:rPr sz="2000" spc="-5" dirty="0">
                <a:latin typeface="Times New Roman"/>
                <a:cs typeface="Times New Roman"/>
              </a:rPr>
              <a:t>(-B)</a:t>
            </a:r>
            <a:endParaRPr sz="20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Times New Roman"/>
                <a:cs typeface="Times New Roman"/>
              </a:rPr>
              <a:t>(±A) - (-B) =  (±A) +</a:t>
            </a:r>
            <a:r>
              <a:rPr sz="2000" spc="3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(+B)</a:t>
            </a:r>
            <a:endParaRPr sz="2000">
              <a:latin typeface="Times New Roman"/>
              <a:cs typeface="Times New Roman"/>
            </a:endParaRPr>
          </a:p>
          <a:p>
            <a:pPr marL="299085" marR="7620" indent="-287020">
              <a:lnSpc>
                <a:spcPct val="150000"/>
              </a:lnSpc>
              <a:buFont typeface="Arial"/>
              <a:buChar char="•"/>
              <a:tabLst>
                <a:tab pos="299085" algn="l"/>
                <a:tab pos="299720" algn="l"/>
                <a:tab pos="3132455" algn="l"/>
              </a:tabLst>
            </a:pPr>
            <a:r>
              <a:rPr sz="2000" spc="-5" dirty="0">
                <a:latin typeface="Times New Roman"/>
                <a:cs typeface="Times New Roman"/>
              </a:rPr>
              <a:t>Example:  (-6) 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(-13)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	</a:t>
            </a:r>
            <a:r>
              <a:rPr sz="2000" spc="-5" dirty="0">
                <a:latin typeface="Times New Roman"/>
                <a:cs typeface="Times New Roman"/>
              </a:rPr>
              <a:t>+7. In </a:t>
            </a:r>
            <a:r>
              <a:rPr sz="2000" dirty="0">
                <a:latin typeface="Times New Roman"/>
                <a:cs typeface="Times New Roman"/>
              </a:rPr>
              <a:t>binary with </a:t>
            </a:r>
            <a:r>
              <a:rPr sz="2000" spc="-5" dirty="0">
                <a:latin typeface="Times New Roman"/>
                <a:cs typeface="Times New Roman"/>
              </a:rPr>
              <a:t>eight bits this is written </a:t>
            </a:r>
            <a:r>
              <a:rPr sz="2000" spc="-15" dirty="0">
                <a:latin typeface="Times New Roman"/>
                <a:cs typeface="Times New Roman"/>
              </a:rPr>
              <a:t>as  </a:t>
            </a:r>
            <a:r>
              <a:rPr sz="2000" spc="-40" dirty="0">
                <a:latin typeface="Times New Roman"/>
                <a:cs typeface="Times New Roman"/>
              </a:rPr>
              <a:t>11111010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11110011.The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subtraction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changed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addition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taking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2's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complement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subtrahend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(-13)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(+13).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binary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11111010</a:t>
            </a:r>
            <a:endParaRPr sz="2000">
              <a:latin typeface="Times New Roman"/>
              <a:cs typeface="Times New Roman"/>
            </a:endParaRPr>
          </a:p>
          <a:p>
            <a:pPr marL="299085" marR="5715">
              <a:lnSpc>
                <a:spcPct val="150000"/>
              </a:lnSpc>
              <a:tabLst>
                <a:tab pos="614045" algn="l"/>
                <a:tab pos="2021205" algn="l"/>
                <a:tab pos="6028690" algn="l"/>
              </a:tabLst>
            </a:pPr>
            <a:r>
              <a:rPr sz="2000" dirty="0">
                <a:latin typeface="Times New Roman"/>
                <a:cs typeface="Times New Roman"/>
              </a:rPr>
              <a:t>+	</a:t>
            </a:r>
            <a:r>
              <a:rPr sz="2000" spc="-10" dirty="0">
                <a:latin typeface="Times New Roman"/>
                <a:cs typeface="Times New Roman"/>
              </a:rPr>
              <a:t>00001101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	</a:t>
            </a:r>
            <a:r>
              <a:rPr sz="2000" spc="-20" dirty="0">
                <a:latin typeface="Times New Roman"/>
                <a:cs typeface="Times New Roman"/>
              </a:rPr>
              <a:t>100000111. </a:t>
            </a:r>
            <a:r>
              <a:rPr sz="2000" spc="-5" dirty="0">
                <a:latin typeface="Times New Roman"/>
                <a:cs typeface="Times New Roman"/>
              </a:rPr>
              <a:t>Removing the 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end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carry,	</a:t>
            </a:r>
            <a:r>
              <a:rPr sz="2000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obtain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correct  </a:t>
            </a:r>
            <a:r>
              <a:rPr sz="2000" dirty="0">
                <a:latin typeface="Times New Roman"/>
                <a:cs typeface="Times New Roman"/>
              </a:rPr>
              <a:t>answer </a:t>
            </a:r>
            <a:r>
              <a:rPr sz="2000" spc="-15" dirty="0">
                <a:latin typeface="Times New Roman"/>
                <a:cs typeface="Times New Roman"/>
              </a:rPr>
              <a:t>00000111 </a:t>
            </a:r>
            <a:r>
              <a:rPr sz="2000" dirty="0">
                <a:latin typeface="Times New Roman"/>
                <a:cs typeface="Times New Roman"/>
              </a:rPr>
              <a:t>( +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7).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07958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36828" y="651738"/>
            <a:ext cx="7965440" cy="55130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latin typeface="Times New Roman"/>
                <a:cs typeface="Times New Roman"/>
              </a:rPr>
              <a:t>1.1 </a:t>
            </a:r>
            <a:r>
              <a:rPr sz="2000" b="1" spc="5" dirty="0">
                <a:latin typeface="Times New Roman"/>
                <a:cs typeface="Times New Roman"/>
              </a:rPr>
              <a:t>Data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spc="-30" dirty="0">
                <a:latin typeface="Times New Roman"/>
                <a:cs typeface="Times New Roman"/>
              </a:rPr>
              <a:t>Types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600"/>
              </a:lnSpc>
              <a:spcBef>
                <a:spcPts val="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Binary </a:t>
            </a:r>
            <a:r>
              <a:rPr sz="2000" spc="-10" dirty="0">
                <a:latin typeface="Times New Roman"/>
                <a:cs typeface="Times New Roman"/>
              </a:rPr>
              <a:t>information in </a:t>
            </a:r>
            <a:r>
              <a:rPr sz="2000" spc="-5" dirty="0">
                <a:latin typeface="Times New Roman"/>
                <a:cs typeface="Times New Roman"/>
              </a:rPr>
              <a:t>digital computer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stored in </a:t>
            </a:r>
            <a:r>
              <a:rPr sz="2000" spc="-10" dirty="0">
                <a:latin typeface="Times New Roman"/>
                <a:cs typeface="Times New Roman"/>
              </a:rPr>
              <a:t>memory </a:t>
            </a:r>
            <a:r>
              <a:rPr sz="2000" spc="-5" dirty="0">
                <a:latin typeface="Times New Roman"/>
                <a:cs typeface="Times New Roman"/>
              </a:rPr>
              <a:t>or processor  registers. </a:t>
            </a:r>
            <a:r>
              <a:rPr sz="2000" dirty="0">
                <a:latin typeface="Times New Roman"/>
                <a:cs typeface="Times New Roman"/>
              </a:rPr>
              <a:t>Registers contain </a:t>
            </a:r>
            <a:r>
              <a:rPr sz="2000" spc="-5" dirty="0">
                <a:latin typeface="Times New Roman"/>
                <a:cs typeface="Times New Roman"/>
              </a:rPr>
              <a:t>either </a:t>
            </a:r>
            <a:r>
              <a:rPr sz="2000" dirty="0">
                <a:latin typeface="Times New Roman"/>
                <a:cs typeface="Times New Roman"/>
              </a:rPr>
              <a:t>data or control information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5600" marR="5715" indent="-342900">
              <a:lnSpc>
                <a:spcPts val="36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Control information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 bit </a:t>
            </a:r>
            <a:r>
              <a:rPr sz="2000" spc="-5" dirty="0">
                <a:latin typeface="Times New Roman"/>
                <a:cs typeface="Times New Roman"/>
              </a:rPr>
              <a:t>or group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bits </a:t>
            </a:r>
            <a:r>
              <a:rPr sz="2000" spc="-5" dirty="0">
                <a:latin typeface="Times New Roman"/>
                <a:cs typeface="Times New Roman"/>
              </a:rPr>
              <a:t>used to specify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sequence 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command </a:t>
            </a:r>
            <a:r>
              <a:rPr sz="2000" dirty="0">
                <a:latin typeface="Times New Roman"/>
                <a:cs typeface="Times New Roman"/>
              </a:rPr>
              <a:t>signals needed for data </a:t>
            </a:r>
            <a:r>
              <a:rPr sz="2000" spc="-5" dirty="0">
                <a:latin typeface="Times New Roman"/>
                <a:cs typeface="Times New Roman"/>
              </a:rPr>
              <a:t>manipulation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Data are numbers and other binary-coded information that are operated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Possible data </a:t>
            </a:r>
            <a:r>
              <a:rPr sz="2000" spc="-5" dirty="0">
                <a:latin typeface="Times New Roman"/>
                <a:cs typeface="Times New Roman"/>
              </a:rPr>
              <a:t>types in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registers: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Numbers used </a:t>
            </a:r>
            <a:r>
              <a:rPr sz="2000" spc="-5" dirty="0">
                <a:latin typeface="Times New Roman"/>
                <a:cs typeface="Times New Roman"/>
              </a:rPr>
              <a:t>in arithmetic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computations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Letters </a:t>
            </a:r>
            <a:r>
              <a:rPr sz="2000" dirty="0">
                <a:latin typeface="Times New Roman"/>
                <a:cs typeface="Times New Roman"/>
              </a:rPr>
              <a:t>of the alphabet used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processing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Other discrete </a:t>
            </a:r>
            <a:r>
              <a:rPr sz="2000" spc="-5" dirty="0">
                <a:latin typeface="Times New Roman"/>
                <a:cs typeface="Times New Roman"/>
              </a:rPr>
              <a:t>symbols </a:t>
            </a:r>
            <a:r>
              <a:rPr sz="2000" dirty="0">
                <a:latin typeface="Times New Roman"/>
                <a:cs typeface="Times New Roman"/>
              </a:rPr>
              <a:t>used for specific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purposes</a:t>
            </a:r>
            <a:endParaRPr sz="2000"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15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All </a:t>
            </a:r>
            <a:r>
              <a:rPr sz="2000" spc="-5" dirty="0">
                <a:latin typeface="Times New Roman"/>
                <a:cs typeface="Times New Roman"/>
              </a:rPr>
              <a:t>types of data, except binary numbers, are represented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binary-coded  form.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32943" y="105765"/>
            <a:ext cx="8482330" cy="642810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729990"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latin typeface="Times New Roman"/>
                <a:cs typeface="Times New Roman"/>
              </a:rPr>
              <a:t>Overflow</a:t>
            </a:r>
            <a:endParaRPr sz="2000">
              <a:latin typeface="Times New Roman"/>
              <a:cs typeface="Times New Roman"/>
            </a:endParaRPr>
          </a:p>
          <a:p>
            <a:pPr marL="299085" marR="8255" indent="-287020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overflow occurs when </a:t>
            </a:r>
            <a:r>
              <a:rPr sz="2000" spc="-10" dirty="0">
                <a:latin typeface="Times New Roman"/>
                <a:cs typeface="Times New Roman"/>
              </a:rPr>
              <a:t>two </a:t>
            </a:r>
            <a:r>
              <a:rPr sz="2000" spc="-5" dirty="0">
                <a:latin typeface="Times New Roman"/>
                <a:cs typeface="Times New Roman"/>
              </a:rPr>
              <a:t>numbers of </a:t>
            </a:r>
            <a:r>
              <a:rPr sz="2000" dirty="0">
                <a:latin typeface="Times New Roman"/>
                <a:cs typeface="Times New Roman"/>
              </a:rPr>
              <a:t>n </a:t>
            </a:r>
            <a:r>
              <a:rPr sz="2000" spc="-5" dirty="0">
                <a:latin typeface="Times New Roman"/>
                <a:cs typeface="Times New Roman"/>
              </a:rPr>
              <a:t>digits each are added and the sum  </a:t>
            </a:r>
            <a:r>
              <a:rPr sz="2000" dirty="0">
                <a:latin typeface="Times New Roman"/>
                <a:cs typeface="Times New Roman"/>
              </a:rPr>
              <a:t>occupies n + 1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digits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overflow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problem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digital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computers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because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width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registers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finite.</a:t>
            </a:r>
            <a:endParaRPr sz="2000">
              <a:latin typeface="Times New Roman"/>
              <a:cs typeface="Times New Roman"/>
            </a:endParaRPr>
          </a:p>
          <a:p>
            <a:pPr marL="299085" marR="7620" indent="-287020">
              <a:lnSpc>
                <a:spcPct val="15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/>
                <a:cs typeface="Times New Roman"/>
              </a:rPr>
              <a:t>Therefore, </a:t>
            </a:r>
            <a:r>
              <a:rPr sz="2000" dirty="0">
                <a:latin typeface="Times New Roman"/>
                <a:cs typeface="Times New Roman"/>
              </a:rPr>
              <a:t>when </a:t>
            </a:r>
            <a:r>
              <a:rPr sz="2000" spc="-5" dirty="0">
                <a:latin typeface="Times New Roman"/>
                <a:cs typeface="Times New Roman"/>
              </a:rPr>
              <a:t>it </a:t>
            </a:r>
            <a:r>
              <a:rPr sz="2000" dirty="0">
                <a:latin typeface="Times New Roman"/>
                <a:cs typeface="Times New Roman"/>
              </a:rPr>
              <a:t>occurs, a </a:t>
            </a:r>
            <a:r>
              <a:rPr sz="2000" spc="-5" dirty="0">
                <a:latin typeface="Times New Roman"/>
                <a:cs typeface="Times New Roman"/>
              </a:rPr>
              <a:t>corresponding flip-flop is set which can </a:t>
            </a:r>
            <a:r>
              <a:rPr sz="2000" spc="-10" dirty="0">
                <a:latin typeface="Times New Roman"/>
                <a:cs typeface="Times New Roman"/>
              </a:rPr>
              <a:t>then be  </a:t>
            </a:r>
            <a:r>
              <a:rPr sz="2000" dirty="0">
                <a:latin typeface="Times New Roman"/>
                <a:cs typeface="Times New Roman"/>
              </a:rPr>
              <a:t>checked by 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Detection of an overflow depends on </a:t>
            </a:r>
            <a:r>
              <a:rPr sz="2000" spc="-5" dirty="0">
                <a:latin typeface="Times New Roman"/>
                <a:cs typeface="Times New Roman"/>
              </a:rPr>
              <a:t>if </a:t>
            </a:r>
            <a:r>
              <a:rPr sz="2000" dirty="0">
                <a:latin typeface="Times New Roman"/>
                <a:cs typeface="Times New Roman"/>
              </a:rPr>
              <a:t>the numbers are signed or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unsigned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unsigned numbers addition, </a:t>
            </a:r>
            <a:r>
              <a:rPr sz="2000" spc="-10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overflow is detected from </a:t>
            </a:r>
            <a:r>
              <a:rPr sz="2000" dirty="0">
                <a:latin typeface="Times New Roman"/>
                <a:cs typeface="Times New Roman"/>
              </a:rPr>
              <a:t>the end </a:t>
            </a:r>
            <a:r>
              <a:rPr sz="2000" spc="-10" dirty="0">
                <a:latin typeface="Times New Roman"/>
                <a:cs typeface="Times New Roman"/>
              </a:rPr>
              <a:t>carry </a:t>
            </a:r>
            <a:r>
              <a:rPr sz="2000" spc="5" dirty="0">
                <a:latin typeface="Times New Roman"/>
                <a:cs typeface="Times New Roman"/>
              </a:rPr>
              <a:t>out  </a:t>
            </a:r>
            <a:r>
              <a:rPr sz="2000" dirty="0">
                <a:latin typeface="Times New Roman"/>
                <a:cs typeface="Times New Roman"/>
              </a:rPr>
              <a:t>of 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MSB</a:t>
            </a:r>
            <a:endParaRPr sz="2000">
              <a:latin typeface="Times New Roman"/>
              <a:cs typeface="Times New Roman"/>
            </a:endParaRPr>
          </a:p>
          <a:p>
            <a:pPr marL="299085" marR="6985" indent="-287020">
              <a:lnSpc>
                <a:spcPts val="3600"/>
              </a:lnSpc>
              <a:spcBef>
                <a:spcPts val="32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addition of </a:t>
            </a:r>
            <a:r>
              <a:rPr sz="2000" dirty="0">
                <a:latin typeface="Times New Roman"/>
                <a:cs typeface="Times New Roman"/>
              </a:rPr>
              <a:t>signed </a:t>
            </a:r>
            <a:r>
              <a:rPr sz="2000" spc="-5" dirty="0">
                <a:latin typeface="Times New Roman"/>
                <a:cs typeface="Times New Roman"/>
              </a:rPr>
              <a:t>numbers, </a:t>
            </a:r>
            <a:r>
              <a:rPr sz="2000" spc="-10" dirty="0">
                <a:latin typeface="Times New Roman"/>
                <a:cs typeface="Times New Roman"/>
              </a:rPr>
              <a:t>an </a:t>
            </a:r>
            <a:r>
              <a:rPr sz="2000" dirty="0">
                <a:latin typeface="Times New Roman"/>
                <a:cs typeface="Times New Roman"/>
              </a:rPr>
              <a:t>overflow cannot </a:t>
            </a:r>
            <a:r>
              <a:rPr sz="2000" spc="-5" dirty="0">
                <a:latin typeface="Times New Roman"/>
                <a:cs typeface="Times New Roman"/>
              </a:rPr>
              <a:t>occur </a:t>
            </a:r>
            <a:r>
              <a:rPr sz="2000" spc="-10" dirty="0">
                <a:latin typeface="Times New Roman"/>
                <a:cs typeface="Times New Roman"/>
              </a:rPr>
              <a:t>if </a:t>
            </a:r>
            <a:r>
              <a:rPr sz="2000" dirty="0">
                <a:latin typeface="Times New Roman"/>
                <a:cs typeface="Times New Roman"/>
              </a:rPr>
              <a:t>one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positive </a:t>
            </a:r>
            <a:r>
              <a:rPr sz="2000" dirty="0">
                <a:latin typeface="Times New Roman"/>
                <a:cs typeface="Times New Roman"/>
              </a:rPr>
              <a:t>and 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negative – both have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have the </a:t>
            </a:r>
            <a:r>
              <a:rPr sz="2000" spc="-5" dirty="0">
                <a:latin typeface="Times New Roman"/>
                <a:cs typeface="Times New Roman"/>
              </a:rPr>
              <a:t>same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sign</a:t>
            </a:r>
            <a:endParaRPr sz="2000">
              <a:latin typeface="Times New Roman"/>
              <a:cs typeface="Times New Roman"/>
            </a:endParaRPr>
          </a:p>
          <a:p>
            <a:pPr marL="299085" marR="6985" indent="-287020">
              <a:lnSpc>
                <a:spcPts val="36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overflow can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detected if the </a:t>
            </a:r>
            <a:r>
              <a:rPr sz="2000" dirty="0">
                <a:latin typeface="Times New Roman"/>
                <a:cs typeface="Times New Roman"/>
              </a:rPr>
              <a:t>carry </a:t>
            </a:r>
            <a:r>
              <a:rPr sz="2000" spc="-10" dirty="0">
                <a:latin typeface="Times New Roman"/>
                <a:cs typeface="Times New Roman"/>
              </a:rPr>
              <a:t>into </a:t>
            </a:r>
            <a:r>
              <a:rPr sz="2000" spc="-5" dirty="0">
                <a:latin typeface="Times New Roman"/>
                <a:cs typeface="Times New Roman"/>
              </a:rPr>
              <a:t>the sign </a:t>
            </a:r>
            <a:r>
              <a:rPr sz="2000" dirty="0">
                <a:latin typeface="Times New Roman"/>
                <a:cs typeface="Times New Roman"/>
              </a:rPr>
              <a:t>bit </a:t>
            </a:r>
            <a:r>
              <a:rPr sz="2000" spc="-5" dirty="0">
                <a:latin typeface="Times New Roman"/>
                <a:cs typeface="Times New Roman"/>
              </a:rPr>
              <a:t>position and the carry  </a:t>
            </a:r>
            <a:r>
              <a:rPr sz="2000" spc="5" dirty="0">
                <a:latin typeface="Times New Roman"/>
                <a:cs typeface="Times New Roman"/>
              </a:rPr>
              <a:t>out </a:t>
            </a:r>
            <a:r>
              <a:rPr sz="2000" dirty="0">
                <a:latin typeface="Times New Roman"/>
                <a:cs typeface="Times New Roman"/>
              </a:rPr>
              <a:t>of the sign bit position are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equal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544525"/>
            <a:ext cx="9988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-5" dirty="0">
                <a:latin typeface="Times New Roman"/>
                <a:cs typeface="Times New Roman"/>
              </a:rPr>
              <a:t>Example: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850493"/>
            <a:ext cx="8058784" cy="181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  <a:tab pos="2484755" algn="l"/>
                <a:tab pos="3635375" algn="l"/>
                <a:tab pos="4246880" algn="l"/>
                <a:tab pos="4827270" algn="l"/>
                <a:tab pos="5502910" algn="l"/>
                <a:tab pos="6025515" algn="l"/>
              </a:tabLst>
            </a:pPr>
            <a:r>
              <a:rPr sz="2000" spc="-50" dirty="0">
                <a:latin typeface="Times New Roman"/>
                <a:cs typeface="Times New Roman"/>
              </a:rPr>
              <a:t>Two</a:t>
            </a:r>
            <a:r>
              <a:rPr sz="2000" spc="3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signed</a:t>
            </a:r>
            <a:r>
              <a:rPr sz="2000" spc="3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binary	numbers,	+70	and	+80,	</a:t>
            </a:r>
            <a:r>
              <a:rPr sz="2000" dirty="0">
                <a:latin typeface="Times New Roman"/>
                <a:cs typeface="Times New Roman"/>
              </a:rPr>
              <a:t>are	</a:t>
            </a:r>
            <a:r>
              <a:rPr sz="2000" spc="-5" dirty="0">
                <a:latin typeface="Times New Roman"/>
                <a:cs typeface="Times New Roman"/>
              </a:rPr>
              <a:t>stored in two </a:t>
            </a:r>
            <a:r>
              <a:rPr sz="2000" dirty="0">
                <a:latin typeface="Times New Roman"/>
                <a:cs typeface="Times New Roman"/>
              </a:rPr>
              <a:t>8 </a:t>
            </a:r>
            <a:r>
              <a:rPr sz="2000" spc="-5" dirty="0">
                <a:latin typeface="Times New Roman"/>
                <a:cs typeface="Times New Roman"/>
              </a:rPr>
              <a:t>bit  registers. </a:t>
            </a:r>
            <a:r>
              <a:rPr sz="2000" dirty="0">
                <a:latin typeface="Times New Roman"/>
                <a:cs typeface="Times New Roman"/>
              </a:rPr>
              <a:t>Range from binary </a:t>
            </a:r>
            <a:r>
              <a:rPr sz="2000" spc="5" dirty="0">
                <a:latin typeface="Times New Roman"/>
                <a:cs typeface="Times New Roman"/>
              </a:rPr>
              <a:t>127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binary -128.since sum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+150</a:t>
            </a:r>
            <a:endParaRPr sz="2000">
              <a:latin typeface="Times New Roman"/>
              <a:cs typeface="Times New Roman"/>
            </a:endParaRPr>
          </a:p>
          <a:p>
            <a:pPr marL="299085" marR="1687195" indent="-299085">
              <a:lnSpc>
                <a:spcPct val="147400"/>
              </a:lnSpc>
              <a:spcBef>
                <a:spcPts val="60"/>
              </a:spcBef>
              <a:buFont typeface="Arial"/>
              <a:buChar char="•"/>
              <a:tabLst>
                <a:tab pos="299085" algn="l"/>
                <a:tab pos="299720" algn="l"/>
                <a:tab pos="3213100" algn="l"/>
              </a:tabLst>
            </a:pPr>
            <a:r>
              <a:rPr sz="2000" dirty="0">
                <a:latin typeface="Times New Roman"/>
                <a:cs typeface="Times New Roman"/>
              </a:rPr>
              <a:t>Overflow occurred </a:t>
            </a:r>
            <a:r>
              <a:rPr sz="2000" spc="-5" dirty="0">
                <a:latin typeface="Times New Roman"/>
                <a:cs typeface="Times New Roman"/>
              </a:rPr>
              <a:t>if </a:t>
            </a:r>
            <a:r>
              <a:rPr sz="2000" dirty="0">
                <a:latin typeface="Times New Roman"/>
                <a:cs typeface="Times New Roman"/>
              </a:rPr>
              <a:t>the numbers are </a:t>
            </a:r>
            <a:r>
              <a:rPr sz="2000" spc="5" dirty="0">
                <a:latin typeface="Times New Roman"/>
                <a:cs typeface="Times New Roman"/>
              </a:rPr>
              <a:t>both </a:t>
            </a:r>
            <a:r>
              <a:rPr sz="2000" dirty="0">
                <a:latin typeface="Times New Roman"/>
                <a:cs typeface="Times New Roman"/>
              </a:rPr>
              <a:t>+ve or both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–ve</a:t>
            </a:r>
            <a:r>
              <a:rPr sz="1800" dirty="0">
                <a:latin typeface="Times New Roman"/>
                <a:cs typeface="Times New Roman"/>
              </a:rPr>
              <a:t>.  Carries: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	Carries: 1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5394" y="2633827"/>
            <a:ext cx="442023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926465" algn="l"/>
                <a:tab pos="1181100" algn="l"/>
                <a:tab pos="2755900" algn="l"/>
                <a:tab pos="3277235" algn="l"/>
                <a:tab pos="3531870" algn="l"/>
              </a:tabLst>
            </a:pPr>
            <a:r>
              <a:rPr sz="2000" spc="-5" dirty="0">
                <a:latin typeface="Times New Roman"/>
                <a:cs typeface="Times New Roman"/>
              </a:rPr>
              <a:t>+</a:t>
            </a:r>
            <a:r>
              <a:rPr sz="2000" spc="5" dirty="0">
                <a:latin typeface="Times New Roman"/>
                <a:cs typeface="Times New Roman"/>
              </a:rPr>
              <a:t>7</a:t>
            </a:r>
            <a:r>
              <a:rPr sz="2000" dirty="0">
                <a:latin typeface="Times New Roman"/>
                <a:cs typeface="Times New Roman"/>
              </a:rPr>
              <a:t>0	0	</a:t>
            </a:r>
            <a:r>
              <a:rPr sz="2000" spc="5" dirty="0">
                <a:latin typeface="Times New Roman"/>
                <a:cs typeface="Times New Roman"/>
              </a:rPr>
              <a:t>1000</a:t>
            </a:r>
            <a:r>
              <a:rPr sz="2000" spc="-8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10	-</a:t>
            </a:r>
            <a:r>
              <a:rPr sz="2000" spc="5" dirty="0">
                <a:latin typeface="Times New Roman"/>
                <a:cs typeface="Times New Roman"/>
              </a:rPr>
              <a:t>7</a:t>
            </a:r>
            <a:r>
              <a:rPr sz="2000" dirty="0">
                <a:latin typeface="Times New Roman"/>
                <a:cs typeface="Times New Roman"/>
              </a:rPr>
              <a:t>0	1	0</a:t>
            </a:r>
            <a:r>
              <a:rPr sz="2000" spc="-65" dirty="0">
                <a:latin typeface="Times New Roman"/>
                <a:cs typeface="Times New Roman"/>
              </a:rPr>
              <a:t>1</a:t>
            </a:r>
            <a:r>
              <a:rPr sz="2000" spc="-7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1010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914400" algn="l"/>
                <a:tab pos="1169035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+80	0	1010000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8975" y="3091513"/>
            <a:ext cx="1692275" cy="9398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533400" algn="l"/>
                <a:tab pos="788035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-80	1	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0110000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795655" algn="l"/>
              </a:tabLst>
            </a:pPr>
            <a:r>
              <a:rPr sz="2000" dirty="0">
                <a:latin typeface="Times New Roman"/>
                <a:cs typeface="Times New Roman"/>
              </a:rPr>
              <a:t>-150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	</a:t>
            </a:r>
            <a:r>
              <a:rPr sz="2000" spc="-7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5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10</a:t>
            </a:r>
            <a:r>
              <a:rPr sz="2000" spc="-1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5394" y="3699713"/>
            <a:ext cx="20796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26465" algn="l"/>
                <a:tab pos="1181100" algn="l"/>
              </a:tabLst>
            </a:pPr>
            <a:r>
              <a:rPr sz="2000" dirty="0">
                <a:latin typeface="Times New Roman"/>
                <a:cs typeface="Times New Roman"/>
              </a:rPr>
              <a:t>+150	1	</a:t>
            </a:r>
            <a:r>
              <a:rPr sz="2000" spc="-10" dirty="0">
                <a:latin typeface="Times New Roman"/>
                <a:cs typeface="Times New Roman"/>
              </a:rPr>
              <a:t>0010110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00608" y="325834"/>
            <a:ext cx="8194040" cy="597027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95"/>
              </a:spcBef>
            </a:pPr>
            <a:r>
              <a:rPr sz="2000" b="1" dirty="0">
                <a:latin typeface="Times New Roman"/>
                <a:cs typeface="Times New Roman"/>
              </a:rPr>
              <a:t>Decimal Fixed-Point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Representation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representation of decimal numbers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registers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function of the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binary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code used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represent a </a:t>
            </a:r>
            <a:r>
              <a:rPr sz="2000" spc="-5" dirty="0">
                <a:latin typeface="Times New Roman"/>
                <a:cs typeface="Times New Roman"/>
              </a:rPr>
              <a:t>decimal </a:t>
            </a:r>
            <a:r>
              <a:rPr sz="2000" dirty="0">
                <a:latin typeface="Times New Roman"/>
                <a:cs typeface="Times New Roman"/>
              </a:rPr>
              <a:t>digit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A 4-bit </a:t>
            </a:r>
            <a:r>
              <a:rPr sz="2000" spc="-5" dirty="0">
                <a:latin typeface="Times New Roman"/>
                <a:cs typeface="Times New Roman"/>
              </a:rPr>
              <a:t>decimal </a:t>
            </a:r>
            <a:r>
              <a:rPr sz="2000" dirty="0">
                <a:latin typeface="Times New Roman"/>
                <a:cs typeface="Times New Roman"/>
              </a:rPr>
              <a:t>code requires four flip-flops for </a:t>
            </a:r>
            <a:r>
              <a:rPr sz="2000" spc="-5" dirty="0">
                <a:latin typeface="Times New Roman"/>
                <a:cs typeface="Times New Roman"/>
              </a:rPr>
              <a:t>each decimal </a:t>
            </a:r>
            <a:r>
              <a:rPr sz="2000" dirty="0">
                <a:latin typeface="Times New Roman"/>
                <a:cs typeface="Times New Roman"/>
              </a:rPr>
              <a:t>digit</a:t>
            </a:r>
            <a:r>
              <a:rPr sz="2000" spc="-3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  <a:tab pos="4925060" algn="l"/>
                <a:tab pos="638683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representation of </a:t>
            </a:r>
            <a:r>
              <a:rPr sz="2000" dirty="0">
                <a:latin typeface="Times New Roman"/>
                <a:cs typeface="Times New Roman"/>
              </a:rPr>
              <a:t>4385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BCD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requires	</a:t>
            </a:r>
            <a:r>
              <a:rPr sz="2000" dirty="0">
                <a:latin typeface="Times New Roman"/>
                <a:cs typeface="Times New Roman"/>
              </a:rPr>
              <a:t>16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flip-flops,	</a:t>
            </a:r>
            <a:r>
              <a:rPr sz="2000" dirty="0">
                <a:latin typeface="Times New Roman"/>
                <a:cs typeface="Times New Roman"/>
              </a:rPr>
              <a:t>four </a:t>
            </a:r>
            <a:r>
              <a:rPr sz="2000" spc="-5" dirty="0">
                <a:latin typeface="Times New Roman"/>
                <a:cs typeface="Times New Roman"/>
              </a:rPr>
              <a:t>flip-flops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for</a:t>
            </a:r>
            <a:endParaRPr sz="2000">
              <a:latin typeface="Times New Roman"/>
              <a:cs typeface="Times New Roman"/>
            </a:endParaRPr>
          </a:p>
          <a:p>
            <a:pPr marL="299085" marR="8255">
              <a:lnSpc>
                <a:spcPct val="150000"/>
              </a:lnSpc>
              <a:spcBef>
                <a:spcPts val="5"/>
              </a:spcBef>
              <a:tabLst>
                <a:tab pos="1490980" algn="l"/>
                <a:tab pos="2016760" algn="l"/>
              </a:tabLst>
            </a:pPr>
            <a:r>
              <a:rPr sz="2000" spc="-5" dirty="0">
                <a:latin typeface="Times New Roman"/>
                <a:cs typeface="Times New Roman"/>
              </a:rPr>
              <a:t>each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digit.	The	number will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represented in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register with 16 flip-flops </a:t>
            </a:r>
            <a:r>
              <a:rPr sz="2000" spc="-15" dirty="0">
                <a:latin typeface="Times New Roman"/>
                <a:cs typeface="Times New Roman"/>
              </a:rPr>
              <a:t>as  </a:t>
            </a:r>
            <a:r>
              <a:rPr sz="2000" dirty="0">
                <a:latin typeface="Times New Roman"/>
                <a:cs typeface="Times New Roman"/>
              </a:rPr>
              <a:t>follows: </a:t>
            </a:r>
            <a:r>
              <a:rPr sz="2000" spc="5" dirty="0">
                <a:latin typeface="Times New Roman"/>
                <a:cs typeface="Times New Roman"/>
              </a:rPr>
              <a:t>0100 </a:t>
            </a:r>
            <a:r>
              <a:rPr sz="2000" spc="-15" dirty="0">
                <a:latin typeface="Times New Roman"/>
                <a:cs typeface="Times New Roman"/>
              </a:rPr>
              <a:t>0011 </a:t>
            </a:r>
            <a:r>
              <a:rPr sz="2000" spc="5" dirty="0">
                <a:latin typeface="Times New Roman"/>
                <a:cs typeface="Times New Roman"/>
              </a:rPr>
              <a:t>1000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0101</a:t>
            </a:r>
            <a:endParaRPr sz="2000">
              <a:latin typeface="Times New Roman"/>
              <a:cs typeface="Times New Roman"/>
            </a:endParaRPr>
          </a:p>
          <a:p>
            <a:pPr marL="299085" marR="6985" indent="-287020">
              <a:lnSpc>
                <a:spcPts val="3600"/>
              </a:lnSpc>
              <a:spcBef>
                <a:spcPts val="32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takes </a:t>
            </a:r>
            <a:r>
              <a:rPr sz="2000" spc="-10" dirty="0">
                <a:latin typeface="Times New Roman"/>
                <a:cs typeface="Times New Roman"/>
              </a:rPr>
              <a:t>much </a:t>
            </a:r>
            <a:r>
              <a:rPr sz="2000" spc="-5" dirty="0">
                <a:latin typeface="Times New Roman"/>
                <a:cs typeface="Times New Roman"/>
              </a:rPr>
              <a:t>more space than the equivalent binary representation and the  circuits </a:t>
            </a:r>
            <a:r>
              <a:rPr sz="2000" dirty="0">
                <a:latin typeface="Times New Roman"/>
                <a:cs typeface="Times New Roman"/>
              </a:rPr>
              <a:t>required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perform </a:t>
            </a:r>
            <a:r>
              <a:rPr sz="2000" spc="-5" dirty="0">
                <a:latin typeface="Times New Roman"/>
                <a:cs typeface="Times New Roman"/>
              </a:rPr>
              <a:t>decimal arithmetic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more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complex.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eliminates </a:t>
            </a:r>
            <a:r>
              <a:rPr sz="2000" dirty="0">
                <a:latin typeface="Times New Roman"/>
                <a:cs typeface="Times New Roman"/>
              </a:rPr>
              <a:t>the need for conversion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binary and back </a:t>
            </a:r>
            <a:r>
              <a:rPr sz="2000" spc="-5" dirty="0">
                <a:latin typeface="Times New Roman"/>
                <a:cs typeface="Times New Roman"/>
              </a:rPr>
              <a:t>to decimal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  <a:tab pos="1992630" algn="l"/>
                <a:tab pos="2374900" algn="l"/>
                <a:tab pos="3206750" algn="l"/>
                <a:tab pos="4179570" algn="l"/>
                <a:tab pos="5224780" algn="l"/>
                <a:tab pos="5594350" algn="l"/>
                <a:tab pos="6289040" algn="l"/>
                <a:tab pos="6628765" algn="l"/>
                <a:tab pos="7502525" algn="l"/>
                <a:tab pos="7868284" algn="l"/>
              </a:tabLst>
            </a:pP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sent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	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f	s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gned	d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al	n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b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rs	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	</a:t>
            </a:r>
            <a:r>
              <a:rPr sz="2000" spc="-5" dirty="0">
                <a:latin typeface="Times New Roman"/>
                <a:cs typeface="Times New Roman"/>
              </a:rPr>
              <a:t>BC</a:t>
            </a:r>
            <a:r>
              <a:rPr sz="2000" dirty="0">
                <a:latin typeface="Times New Roman"/>
                <a:cs typeface="Times New Roman"/>
              </a:rPr>
              <a:t>D	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	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ar	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	the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representation </a:t>
            </a:r>
            <a:r>
              <a:rPr sz="2000" dirty="0">
                <a:latin typeface="Times New Roman"/>
                <a:cs typeface="Times New Roman"/>
              </a:rPr>
              <a:t>of signed numbers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binary.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Either signed </a:t>
            </a:r>
            <a:r>
              <a:rPr sz="2000" spc="-5" dirty="0">
                <a:latin typeface="Times New Roman"/>
                <a:cs typeface="Times New Roman"/>
              </a:rPr>
              <a:t>magnitude </a:t>
            </a:r>
            <a:r>
              <a:rPr sz="2000" dirty="0">
                <a:latin typeface="Times New Roman"/>
                <a:cs typeface="Times New Roman"/>
              </a:rPr>
              <a:t>or signed </a:t>
            </a:r>
            <a:r>
              <a:rPr sz="2000" spc="-5" dirty="0">
                <a:latin typeface="Times New Roman"/>
                <a:cs typeface="Times New Roman"/>
              </a:rPr>
              <a:t>complement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5634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705" y="291925"/>
            <a:ext cx="8340090" cy="597027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62585" indent="-287020">
              <a:lnSpc>
                <a:spcPct val="100000"/>
              </a:lnSpc>
              <a:spcBef>
                <a:spcPts val="1295"/>
              </a:spcBef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z="2000" b="1" dirty="0">
                <a:latin typeface="Times New Roman"/>
                <a:cs typeface="Times New Roman"/>
              </a:rPr>
              <a:t>It</a:t>
            </a:r>
            <a:r>
              <a:rPr sz="2000" b="1" spc="9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is</a:t>
            </a:r>
            <a:r>
              <a:rPr sz="2000" b="1" spc="9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customary</a:t>
            </a:r>
            <a:r>
              <a:rPr sz="2000" b="1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designate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plus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four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0'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minus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BCD</a:t>
            </a:r>
            <a:endParaRPr sz="200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equivalent of 9, which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1001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62585" marR="2903855" indent="-362585">
              <a:lnSpc>
                <a:spcPct val="150000"/>
              </a:lnSpc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z="2000" dirty="0">
                <a:latin typeface="Times New Roman"/>
                <a:cs typeface="Times New Roman"/>
              </a:rPr>
              <a:t>The sign of a </a:t>
            </a:r>
            <a:r>
              <a:rPr sz="2000" spc="-5" dirty="0">
                <a:latin typeface="Times New Roman"/>
                <a:cs typeface="Times New Roman"/>
              </a:rPr>
              <a:t>number is </a:t>
            </a:r>
            <a:r>
              <a:rPr sz="2000" dirty="0">
                <a:latin typeface="Times New Roman"/>
                <a:cs typeface="Times New Roman"/>
              </a:rPr>
              <a:t>represented with four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bits  </a:t>
            </a:r>
            <a:r>
              <a:rPr sz="2000" spc="5" dirty="0">
                <a:latin typeface="Times New Roman"/>
                <a:cs typeface="Times New Roman"/>
              </a:rPr>
              <a:t>0000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  <a:p>
            <a:pPr marL="533400">
              <a:lnSpc>
                <a:spcPct val="100000"/>
              </a:lnSpc>
              <a:spcBef>
                <a:spcPts val="1200"/>
              </a:spcBef>
            </a:pPr>
            <a:r>
              <a:rPr sz="2000" spc="5" dirty="0">
                <a:latin typeface="Times New Roman"/>
                <a:cs typeface="Times New Roman"/>
              </a:rPr>
              <a:t>1001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endParaRPr sz="2000">
              <a:latin typeface="Times New Roman"/>
              <a:cs typeface="Times New Roman"/>
            </a:endParaRPr>
          </a:p>
          <a:p>
            <a:pPr marL="362585" marR="70485" indent="-287020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362585" algn="l"/>
                <a:tab pos="363220" algn="l"/>
                <a:tab pos="788035" algn="l"/>
                <a:tab pos="1581785" algn="l"/>
                <a:tab pos="2051050" algn="l"/>
                <a:tab pos="2635250" algn="l"/>
                <a:tab pos="4046220" algn="l"/>
                <a:tab pos="4420235" algn="l"/>
                <a:tab pos="4692650" algn="l"/>
                <a:tab pos="5374005" algn="l"/>
                <a:tab pos="6363335" algn="l"/>
                <a:tab pos="6930390" algn="l"/>
                <a:tab pos="7512684" algn="l"/>
                <a:tab pos="7980680" algn="l"/>
              </a:tabLst>
            </a:pPr>
            <a:r>
              <a:rPr sz="2000" spc="-14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	obt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	the	</a:t>
            </a:r>
            <a:r>
              <a:rPr sz="2000" spc="5" dirty="0">
                <a:latin typeface="Times New Roman"/>
                <a:cs typeface="Times New Roman"/>
              </a:rPr>
              <a:t>1</a:t>
            </a:r>
            <a:r>
              <a:rPr sz="2000" spc="-10" dirty="0">
                <a:latin typeface="Times New Roman"/>
                <a:cs typeface="Times New Roman"/>
              </a:rPr>
              <a:t>0</a:t>
            </a:r>
            <a:r>
              <a:rPr sz="2000" spc="-114" dirty="0">
                <a:latin typeface="Times New Roman"/>
                <a:cs typeface="Times New Roman"/>
              </a:rPr>
              <a:t>’</a:t>
            </a:r>
            <a:r>
              <a:rPr sz="2000" dirty="0">
                <a:latin typeface="Times New Roman"/>
                <a:cs typeface="Times New Roman"/>
              </a:rPr>
              <a:t>s	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ple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ent	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f	a	</a:t>
            </a:r>
            <a:r>
              <a:rPr sz="2000" spc="-20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CD	n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7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,	f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rst	t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ke	the	</a:t>
            </a:r>
            <a:r>
              <a:rPr sz="2000" spc="-10" dirty="0">
                <a:latin typeface="Times New Roman"/>
                <a:cs typeface="Times New Roman"/>
              </a:rPr>
              <a:t>9</a:t>
            </a:r>
            <a:r>
              <a:rPr sz="2000" spc="-114" dirty="0">
                <a:latin typeface="Times New Roman"/>
                <a:cs typeface="Times New Roman"/>
              </a:rPr>
              <a:t>’s  </a:t>
            </a:r>
            <a:r>
              <a:rPr sz="2000" spc="-5" dirty="0">
                <a:latin typeface="Times New Roman"/>
                <a:cs typeface="Times New Roman"/>
              </a:rPr>
              <a:t>complement </a:t>
            </a:r>
            <a:r>
              <a:rPr sz="2000" dirty="0">
                <a:latin typeface="Times New Roman"/>
                <a:cs typeface="Times New Roman"/>
              </a:rPr>
              <a:t>and then add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least </a:t>
            </a:r>
            <a:r>
              <a:rPr sz="2000" dirty="0">
                <a:latin typeface="Times New Roman"/>
                <a:cs typeface="Times New Roman"/>
              </a:rPr>
              <a:t>significant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digit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Example: </a:t>
            </a:r>
            <a:r>
              <a:rPr sz="2000" dirty="0">
                <a:latin typeface="Times New Roman"/>
                <a:cs typeface="Times New Roman"/>
              </a:rPr>
              <a:t>(+375) + </a:t>
            </a:r>
            <a:r>
              <a:rPr sz="2000" spc="5" dirty="0">
                <a:latin typeface="Times New Roman"/>
                <a:cs typeface="Times New Roman"/>
              </a:rPr>
              <a:t>(-240)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+135</a:t>
            </a:r>
            <a:endParaRPr sz="2000">
              <a:latin typeface="Times New Roman"/>
              <a:cs typeface="Times New Roman"/>
            </a:endParaRPr>
          </a:p>
          <a:p>
            <a:pPr marL="1116965">
              <a:lnSpc>
                <a:spcPct val="100000"/>
              </a:lnSpc>
              <a:spcBef>
                <a:spcPts val="1200"/>
              </a:spcBef>
              <a:tabLst>
                <a:tab pos="1435735" algn="l"/>
                <a:tab pos="2362200" algn="l"/>
              </a:tabLst>
            </a:pPr>
            <a:r>
              <a:rPr sz="2000" dirty="0">
                <a:latin typeface="Times New Roman"/>
                <a:cs typeface="Times New Roman"/>
              </a:rPr>
              <a:t>0	375	(0000  </a:t>
            </a:r>
            <a:r>
              <a:rPr sz="2000" spc="-15" dirty="0">
                <a:latin typeface="Times New Roman"/>
                <a:cs typeface="Times New Roman"/>
              </a:rPr>
              <a:t>0011  </a:t>
            </a:r>
            <a:r>
              <a:rPr sz="2000" spc="-35" dirty="0">
                <a:latin typeface="Times New Roman"/>
                <a:cs typeface="Times New Roman"/>
              </a:rPr>
              <a:t>0111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0101)</a:t>
            </a:r>
            <a:r>
              <a:rPr sz="1950" spc="7" baseline="-21367" dirty="0">
                <a:latin typeface="Times New Roman"/>
                <a:cs typeface="Times New Roman"/>
              </a:rPr>
              <a:t>BCD</a:t>
            </a:r>
            <a:endParaRPr sz="1950" baseline="-21367">
              <a:latin typeface="Times New Roman"/>
              <a:cs typeface="Times New Roman"/>
            </a:endParaRPr>
          </a:p>
          <a:p>
            <a:pPr marL="990600">
              <a:lnSpc>
                <a:spcPct val="100000"/>
              </a:lnSpc>
              <a:spcBef>
                <a:spcPts val="1200"/>
              </a:spcBef>
              <a:tabLst>
                <a:tab pos="1388110" algn="l"/>
                <a:tab pos="2362200" algn="l"/>
              </a:tabLst>
            </a:pP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+9	</a:t>
            </a:r>
            <a:r>
              <a:rPr sz="20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760	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(1001  </a:t>
            </a:r>
            <a:r>
              <a:rPr sz="200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0111  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0110</a:t>
            </a:r>
            <a:r>
              <a:rPr sz="2000" u="sng" spc="4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0000)</a:t>
            </a:r>
            <a:r>
              <a:rPr sz="1950" spc="7" baseline="-21367" dirty="0">
                <a:latin typeface="Times New Roman"/>
                <a:cs typeface="Times New Roman"/>
              </a:rPr>
              <a:t>BCD</a:t>
            </a:r>
            <a:endParaRPr sz="1950" baseline="-21367">
              <a:latin typeface="Times New Roman"/>
              <a:cs typeface="Times New Roman"/>
            </a:endParaRPr>
          </a:p>
          <a:p>
            <a:pPr marL="1054735">
              <a:lnSpc>
                <a:spcPct val="100000"/>
              </a:lnSpc>
              <a:spcBef>
                <a:spcPts val="1200"/>
              </a:spcBef>
              <a:tabLst>
                <a:tab pos="1371600" algn="l"/>
                <a:tab pos="2362200" algn="l"/>
              </a:tabLst>
            </a:pPr>
            <a:r>
              <a:rPr sz="2000" dirty="0">
                <a:latin typeface="Times New Roman"/>
                <a:cs typeface="Times New Roman"/>
              </a:rPr>
              <a:t>0	</a:t>
            </a:r>
            <a:r>
              <a:rPr sz="2000" spc="5" dirty="0">
                <a:latin typeface="Times New Roman"/>
                <a:cs typeface="Times New Roman"/>
              </a:rPr>
              <a:t>135	</a:t>
            </a:r>
            <a:r>
              <a:rPr sz="2000" dirty="0">
                <a:latin typeface="Times New Roman"/>
                <a:cs typeface="Times New Roman"/>
              </a:rPr>
              <a:t>(0000 </a:t>
            </a:r>
            <a:r>
              <a:rPr sz="2000" spc="5" dirty="0">
                <a:latin typeface="Times New Roman"/>
                <a:cs typeface="Times New Roman"/>
              </a:rPr>
              <a:t>0001 </a:t>
            </a:r>
            <a:r>
              <a:rPr sz="2000" spc="-15" dirty="0">
                <a:latin typeface="Times New Roman"/>
                <a:cs typeface="Times New Roman"/>
              </a:rPr>
              <a:t>0011 </a:t>
            </a:r>
            <a:r>
              <a:rPr sz="2000" spc="10" dirty="0">
                <a:latin typeface="Times New Roman"/>
                <a:cs typeface="Times New Roman"/>
              </a:rPr>
              <a:t>0101)</a:t>
            </a:r>
            <a:r>
              <a:rPr sz="1950" spc="15" baseline="-21367" dirty="0">
                <a:latin typeface="Times New Roman"/>
                <a:cs typeface="Times New Roman"/>
              </a:rPr>
              <a:t>BCD </a:t>
            </a:r>
            <a:r>
              <a:rPr sz="2000" dirty="0">
                <a:latin typeface="Times New Roman"/>
                <a:cs typeface="Times New Roman"/>
              </a:rPr>
              <a:t>(End carry discarded)</a:t>
            </a:r>
            <a:endParaRPr sz="2000">
              <a:latin typeface="Times New Roman"/>
              <a:cs typeface="Times New Roman"/>
            </a:endParaRPr>
          </a:p>
          <a:p>
            <a:pPr marL="76200" marR="55880">
              <a:lnSpc>
                <a:spcPts val="3600"/>
              </a:lnSpc>
              <a:spcBef>
                <a:spcPts val="320"/>
              </a:spcBef>
            </a:pPr>
            <a:r>
              <a:rPr sz="2000" dirty="0">
                <a:latin typeface="Times New Roman"/>
                <a:cs typeface="Times New Roman"/>
              </a:rPr>
              <a:t>The 9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the leftmost position of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second number indicates that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number </a:t>
            </a:r>
            <a:r>
              <a:rPr sz="2000" spc="-20" dirty="0">
                <a:latin typeface="Times New Roman"/>
                <a:cs typeface="Times New Roman"/>
              </a:rPr>
              <a:t>is  </a:t>
            </a:r>
            <a:r>
              <a:rPr sz="2000" spc="-5" dirty="0">
                <a:latin typeface="Times New Roman"/>
                <a:cs typeface="Times New Roman"/>
              </a:rPr>
              <a:t>negative. </a:t>
            </a:r>
            <a:r>
              <a:rPr sz="2000" dirty="0">
                <a:latin typeface="Times New Roman"/>
                <a:cs typeface="Times New Roman"/>
              </a:rPr>
              <a:t>9 760 </a:t>
            </a:r>
            <a:r>
              <a:rPr sz="2000" spc="-5" dirty="0">
                <a:latin typeface="Times New Roman"/>
                <a:cs typeface="Times New Roman"/>
              </a:rPr>
              <a:t>is the 10's complement of </a:t>
            </a:r>
            <a:r>
              <a:rPr sz="2000" dirty="0">
                <a:latin typeface="Times New Roman"/>
                <a:cs typeface="Times New Roman"/>
              </a:rPr>
              <a:t>0240.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two </a:t>
            </a:r>
            <a:r>
              <a:rPr sz="2000" spc="-5" dirty="0">
                <a:latin typeface="Times New Roman"/>
                <a:cs typeface="Times New Roman"/>
              </a:rPr>
              <a:t>numbers are added</a:t>
            </a:r>
            <a:r>
              <a:rPr sz="2000" spc="3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1205" y="6388100"/>
            <a:ext cx="42919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the end carry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discarded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obtain +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135.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829" y="377799"/>
            <a:ext cx="7806690" cy="59702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1590" algn="ctr"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latin typeface="Times New Roman"/>
                <a:cs typeface="Times New Roman"/>
              </a:rPr>
              <a:t>Floating-Point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Representation</a:t>
            </a:r>
            <a:endParaRPr sz="2000">
              <a:latin typeface="Times New Roman"/>
              <a:cs typeface="Times New Roman"/>
            </a:endParaRPr>
          </a:p>
          <a:p>
            <a:pPr marL="3371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floating-point </a:t>
            </a:r>
            <a:r>
              <a:rPr sz="2000" dirty="0">
                <a:latin typeface="Times New Roman"/>
                <a:cs typeface="Times New Roman"/>
              </a:rPr>
              <a:t>representation of a </a:t>
            </a:r>
            <a:r>
              <a:rPr sz="2000" spc="-5" dirty="0">
                <a:latin typeface="Times New Roman"/>
                <a:cs typeface="Times New Roman"/>
              </a:rPr>
              <a:t>number </a:t>
            </a:r>
            <a:r>
              <a:rPr sz="2000" dirty="0">
                <a:latin typeface="Times New Roman"/>
                <a:cs typeface="Times New Roman"/>
              </a:rPr>
              <a:t>has two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parts</a:t>
            </a:r>
            <a:endParaRPr sz="2000">
              <a:latin typeface="Times New Roman"/>
              <a:cs typeface="Times New Roman"/>
            </a:endParaRPr>
          </a:p>
          <a:p>
            <a:pPr marL="3371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2000" dirty="0">
                <a:latin typeface="Times New Roman"/>
                <a:cs typeface="Times New Roman"/>
              </a:rPr>
              <a:t>The first part represents a signed, fixed-point </a:t>
            </a:r>
            <a:r>
              <a:rPr sz="2000" spc="-5" dirty="0">
                <a:latin typeface="Times New Roman"/>
                <a:cs typeface="Times New Roman"/>
              </a:rPr>
              <a:t>number </a:t>
            </a:r>
            <a:r>
              <a:rPr sz="2000" dirty="0">
                <a:latin typeface="Times New Roman"/>
                <a:cs typeface="Times New Roman"/>
              </a:rPr>
              <a:t>– the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mantissa</a:t>
            </a:r>
            <a:endParaRPr sz="2000">
              <a:latin typeface="Times New Roman"/>
              <a:cs typeface="Times New Roman"/>
            </a:endParaRPr>
          </a:p>
          <a:p>
            <a:pPr marL="3371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37185" algn="l"/>
                <a:tab pos="337820" algn="l"/>
                <a:tab pos="882650" algn="l"/>
                <a:tab pos="1736089" algn="l"/>
                <a:tab pos="2279015" algn="l"/>
                <a:tab pos="3484879" algn="l"/>
                <a:tab pos="3943350" algn="l"/>
                <a:tab pos="4908550" algn="l"/>
                <a:tab pos="5269230" algn="l"/>
                <a:tab pos="5726430" algn="l"/>
                <a:tab pos="6523990" algn="l"/>
                <a:tab pos="7194550" algn="l"/>
                <a:tab pos="7472045" algn="l"/>
              </a:tabLst>
            </a:pPr>
            <a:r>
              <a:rPr sz="2000" dirty="0">
                <a:latin typeface="Times New Roman"/>
                <a:cs typeface="Times New Roman"/>
              </a:rPr>
              <a:t>The	</a:t>
            </a:r>
            <a:r>
              <a:rPr sz="2000" spc="-5" dirty="0">
                <a:latin typeface="Times New Roman"/>
                <a:cs typeface="Times New Roman"/>
              </a:rPr>
              <a:t>second	part	designates	</a:t>
            </a:r>
            <a:r>
              <a:rPr sz="2000" dirty="0">
                <a:latin typeface="Times New Roman"/>
                <a:cs typeface="Times New Roman"/>
              </a:rPr>
              <a:t>the	</a:t>
            </a:r>
            <a:r>
              <a:rPr sz="2000" spc="-5" dirty="0">
                <a:latin typeface="Times New Roman"/>
                <a:cs typeface="Times New Roman"/>
              </a:rPr>
              <a:t>position	of	the	binary	point	</a:t>
            </a:r>
            <a:r>
              <a:rPr sz="2000" dirty="0">
                <a:latin typeface="Times New Roman"/>
                <a:cs typeface="Times New Roman"/>
              </a:rPr>
              <a:t>–	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R="6203315" algn="ctr">
              <a:lnSpc>
                <a:spcPct val="100000"/>
              </a:lnSpc>
              <a:spcBef>
                <a:spcPts val="1200"/>
              </a:spcBef>
            </a:pPr>
            <a:r>
              <a:rPr sz="2000" i="1" dirty="0">
                <a:latin typeface="Times New Roman"/>
                <a:cs typeface="Times New Roman"/>
              </a:rPr>
              <a:t>exponent</a:t>
            </a:r>
            <a:endParaRPr sz="2000">
              <a:latin typeface="Times New Roman"/>
              <a:cs typeface="Times New Roman"/>
            </a:endParaRPr>
          </a:p>
          <a:p>
            <a:pPr marL="3371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mantissa may </a:t>
            </a:r>
            <a:r>
              <a:rPr sz="2000" dirty="0">
                <a:latin typeface="Times New Roman"/>
                <a:cs typeface="Times New Roman"/>
              </a:rPr>
              <a:t>be a fraction or an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integer</a:t>
            </a:r>
            <a:endParaRPr sz="2000">
              <a:latin typeface="Times New Roman"/>
              <a:cs typeface="Times New Roman"/>
            </a:endParaRPr>
          </a:p>
          <a:p>
            <a:pPr marR="6136005" algn="ctr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Times New Roman"/>
                <a:cs typeface="Times New Roman"/>
              </a:rPr>
              <a:t>Decimal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spc="-35" dirty="0">
                <a:latin typeface="Times New Roman"/>
                <a:cs typeface="Times New Roman"/>
              </a:rPr>
              <a:t>Value</a:t>
            </a:r>
            <a:endParaRPr sz="200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N = m *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1950" spc="7" baseline="25641" dirty="0">
                <a:latin typeface="Times New Roman"/>
                <a:cs typeface="Times New Roman"/>
              </a:rPr>
              <a:t>e</a:t>
            </a:r>
            <a:endParaRPr sz="1950" baseline="25641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200"/>
              </a:spcBef>
            </a:pPr>
            <a:r>
              <a:rPr sz="2000" spc="5" dirty="0">
                <a:latin typeface="Times New Roman"/>
                <a:cs typeface="Times New Roman"/>
              </a:rPr>
              <a:t>Where 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5" dirty="0">
                <a:latin typeface="Times New Roman"/>
                <a:cs typeface="Times New Roman"/>
              </a:rPr>
              <a:t>m </a:t>
            </a:r>
            <a:r>
              <a:rPr sz="2000" spc="-5" dirty="0">
                <a:latin typeface="Times New Roman"/>
                <a:cs typeface="Times New Roman"/>
              </a:rPr>
              <a:t>is mantissa, </a:t>
            </a:r>
            <a:r>
              <a:rPr sz="2000" dirty="0">
                <a:latin typeface="Times New Roman"/>
                <a:cs typeface="Times New Roman"/>
              </a:rPr>
              <a:t>r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base ,e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exponent</a:t>
            </a:r>
            <a:endParaRPr sz="20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205"/>
              </a:spcBef>
            </a:pPr>
            <a:r>
              <a:rPr sz="2000" spc="-35" dirty="0">
                <a:latin typeface="Times New Roman"/>
                <a:cs typeface="Times New Roman"/>
              </a:rPr>
              <a:t>11 </a:t>
            </a:r>
            <a:r>
              <a:rPr sz="2000" dirty="0">
                <a:latin typeface="Times New Roman"/>
                <a:cs typeface="Times New Roman"/>
              </a:rPr>
              <a:t>* </a:t>
            </a:r>
            <a:r>
              <a:rPr sz="2000" spc="10" dirty="0">
                <a:latin typeface="Times New Roman"/>
                <a:cs typeface="Times New Roman"/>
              </a:rPr>
              <a:t>10</a:t>
            </a:r>
            <a:r>
              <a:rPr sz="1950" spc="15" baseline="25641" dirty="0">
                <a:latin typeface="Times New Roman"/>
                <a:cs typeface="Times New Roman"/>
              </a:rPr>
              <a:t>8 </a:t>
            </a:r>
            <a:r>
              <a:rPr sz="2000" spc="-5" dirty="0">
                <a:latin typeface="Times New Roman"/>
                <a:cs typeface="Times New Roman"/>
              </a:rPr>
              <a:t>=&gt; </a:t>
            </a:r>
            <a:r>
              <a:rPr sz="2000" spc="-20" dirty="0">
                <a:latin typeface="Times New Roman"/>
                <a:cs typeface="Times New Roman"/>
              </a:rPr>
              <a:t>m=11, </a:t>
            </a:r>
            <a:r>
              <a:rPr sz="2000" dirty="0">
                <a:latin typeface="Times New Roman"/>
                <a:cs typeface="Times New Roman"/>
              </a:rPr>
              <a:t>r=10,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e=8</a:t>
            </a:r>
            <a:endParaRPr sz="2000">
              <a:latin typeface="Times New Roman"/>
              <a:cs typeface="Times New Roman"/>
            </a:endParaRPr>
          </a:p>
          <a:p>
            <a:pPr marL="507365" marR="2727325" indent="-457200">
              <a:lnSpc>
                <a:spcPct val="150000"/>
              </a:lnSpc>
            </a:pPr>
            <a:r>
              <a:rPr sz="2000" spc="-5" dirty="0">
                <a:latin typeface="Times New Roman"/>
                <a:cs typeface="Times New Roman"/>
              </a:rPr>
              <a:t>Example </a:t>
            </a:r>
            <a:r>
              <a:rPr sz="2000" dirty="0">
                <a:latin typeface="Times New Roman"/>
                <a:cs typeface="Times New Roman"/>
              </a:rPr>
              <a:t>1: the </a:t>
            </a:r>
            <a:r>
              <a:rPr sz="2000" spc="-5" dirty="0">
                <a:latin typeface="Times New Roman"/>
                <a:cs typeface="Times New Roman"/>
              </a:rPr>
              <a:t>decimal </a:t>
            </a:r>
            <a:r>
              <a:rPr sz="2000" dirty="0">
                <a:latin typeface="Times New Roman"/>
                <a:cs typeface="Times New Roman"/>
              </a:rPr>
              <a:t>number N= +6132.789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 </a:t>
            </a:r>
            <a:r>
              <a:rPr sz="2000" dirty="0">
                <a:latin typeface="Times New Roman"/>
                <a:cs typeface="Times New Roman"/>
              </a:rPr>
              <a:t>Fraction </a:t>
            </a:r>
            <a:r>
              <a:rPr sz="2000" spc="-5" dirty="0">
                <a:latin typeface="Times New Roman"/>
                <a:cs typeface="Times New Roman"/>
              </a:rPr>
              <a:t>(m):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+6132789</a:t>
            </a:r>
            <a:endParaRPr sz="2000">
              <a:latin typeface="Times New Roman"/>
              <a:cs typeface="Times New Roman"/>
            </a:endParaRPr>
          </a:p>
          <a:p>
            <a:pPr marL="507365">
              <a:lnSpc>
                <a:spcPct val="100000"/>
              </a:lnSpc>
              <a:spcBef>
                <a:spcPts val="1200"/>
              </a:spcBef>
            </a:pPr>
            <a:r>
              <a:rPr sz="2000" spc="5" dirty="0">
                <a:latin typeface="Times New Roman"/>
                <a:cs typeface="Times New Roman"/>
              </a:rPr>
              <a:t>Exponent </a:t>
            </a:r>
            <a:r>
              <a:rPr sz="2000" dirty="0">
                <a:latin typeface="Times New Roman"/>
                <a:cs typeface="Times New Roman"/>
              </a:rPr>
              <a:t>(e): +04 ,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r=10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59615" y="3367892"/>
            <a:ext cx="3011075" cy="547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4517" y="419156"/>
            <a:ext cx="7955280" cy="551370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5"/>
              </a:spcBef>
            </a:pPr>
            <a:r>
              <a:rPr sz="2000" dirty="0">
                <a:latin typeface="Times New Roman"/>
                <a:cs typeface="Times New Roman"/>
              </a:rPr>
              <a:t>Equivalent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the scientific notation N = </a:t>
            </a:r>
            <a:r>
              <a:rPr sz="2000" spc="5" dirty="0">
                <a:latin typeface="Times New Roman"/>
                <a:cs typeface="Times New Roman"/>
              </a:rPr>
              <a:t>m </a:t>
            </a:r>
            <a:r>
              <a:rPr sz="2000" dirty="0">
                <a:latin typeface="Times New Roman"/>
                <a:cs typeface="Times New Roman"/>
              </a:rPr>
              <a:t>* 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1950" spc="7" baseline="25641" dirty="0">
                <a:latin typeface="Times New Roman"/>
                <a:cs typeface="Times New Roman"/>
              </a:rPr>
              <a:t>e </a:t>
            </a:r>
            <a:r>
              <a:rPr sz="2000" dirty="0">
                <a:latin typeface="Times New Roman"/>
                <a:cs typeface="Times New Roman"/>
              </a:rPr>
              <a:t>= +0.6132789 x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10</a:t>
            </a:r>
            <a:r>
              <a:rPr sz="1950" spc="15" baseline="25641" dirty="0">
                <a:latin typeface="Times New Roman"/>
                <a:cs typeface="Times New Roman"/>
              </a:rPr>
              <a:t>+4</a:t>
            </a:r>
            <a:endParaRPr sz="1950" baseline="25641">
              <a:latin typeface="Times New Roman"/>
              <a:cs typeface="Times New Roman"/>
            </a:endParaRPr>
          </a:p>
          <a:p>
            <a:pPr marL="398780" indent="-33528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98145" algn="l"/>
                <a:tab pos="398780" algn="l"/>
              </a:tabLst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floating-point number is </a:t>
            </a:r>
            <a:r>
              <a:rPr sz="2000" dirty="0">
                <a:latin typeface="Times New Roman"/>
                <a:cs typeface="Times New Roman"/>
              </a:rPr>
              <a:t>always interpreted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represent </a:t>
            </a:r>
            <a:r>
              <a:rPr sz="2000" i="1" dirty="0">
                <a:latin typeface="Times New Roman"/>
                <a:cs typeface="Times New Roman"/>
              </a:rPr>
              <a:t>m ×</a:t>
            </a:r>
            <a:r>
              <a:rPr sz="2000" i="1" spc="-220" dirty="0">
                <a:latin typeface="Times New Roman"/>
                <a:cs typeface="Times New Roman"/>
              </a:rPr>
              <a:t> </a:t>
            </a:r>
            <a:r>
              <a:rPr sz="2000" i="1" spc="-30" dirty="0">
                <a:latin typeface="Times New Roman"/>
                <a:cs typeface="Times New Roman"/>
              </a:rPr>
              <a:t>r</a:t>
            </a:r>
            <a:r>
              <a:rPr sz="1950" i="1" spc="-44" baseline="25641" dirty="0">
                <a:latin typeface="Times New Roman"/>
                <a:cs typeface="Times New Roman"/>
              </a:rPr>
              <a:t>e</a:t>
            </a:r>
            <a:endParaRPr sz="1950" baseline="2564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  <a:tabLst>
                <a:tab pos="1040765" algn="l"/>
                <a:tab pos="1377315" algn="l"/>
                <a:tab pos="1825625" algn="l"/>
                <a:tab pos="2611755" algn="l"/>
                <a:tab pos="3526790" algn="l"/>
                <a:tab pos="4624070" algn="l"/>
                <a:tab pos="5297805" algn="l"/>
                <a:tab pos="5915025" algn="l"/>
                <a:tab pos="6843395" algn="l"/>
                <a:tab pos="7347584" algn="l"/>
              </a:tabLst>
            </a:pPr>
            <a:r>
              <a:rPr sz="2000" spc="-5" dirty="0">
                <a:latin typeface="Times New Roman"/>
                <a:cs typeface="Times New Roman"/>
              </a:rPr>
              <a:t>Example	</a:t>
            </a:r>
            <a:r>
              <a:rPr sz="2000" dirty="0">
                <a:latin typeface="Times New Roman"/>
                <a:cs typeface="Times New Roman"/>
              </a:rPr>
              <a:t>2:	</a:t>
            </a:r>
            <a:r>
              <a:rPr sz="2000" spc="-5" dirty="0">
                <a:latin typeface="Times New Roman"/>
                <a:cs typeface="Times New Roman"/>
              </a:rPr>
              <a:t>the	binary	number	</a:t>
            </a:r>
            <a:r>
              <a:rPr sz="2000" spc="-15" dirty="0">
                <a:latin typeface="Times New Roman"/>
                <a:cs typeface="Times New Roman"/>
              </a:rPr>
              <a:t>+1001.11	</a:t>
            </a:r>
            <a:r>
              <a:rPr sz="2000" dirty="0">
                <a:latin typeface="Times New Roman"/>
                <a:cs typeface="Times New Roman"/>
              </a:rPr>
              <a:t>(with	</a:t>
            </a:r>
            <a:r>
              <a:rPr sz="2000" spc="-5" dirty="0">
                <a:latin typeface="Times New Roman"/>
                <a:cs typeface="Times New Roman"/>
              </a:rPr>
              <a:t>8-bit	fraction	</a:t>
            </a:r>
            <a:r>
              <a:rPr sz="2000" spc="-10" dirty="0">
                <a:latin typeface="Times New Roman"/>
                <a:cs typeface="Times New Roman"/>
              </a:rPr>
              <a:t>and	</a:t>
            </a:r>
            <a:r>
              <a:rPr sz="2000" spc="-5" dirty="0">
                <a:latin typeface="Times New Roman"/>
                <a:cs typeface="Times New Roman"/>
              </a:rPr>
              <a:t>6-bit</a:t>
            </a:r>
            <a:endParaRPr sz="20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exponent)</a:t>
            </a:r>
            <a:endParaRPr sz="2000">
              <a:latin typeface="Times New Roman"/>
              <a:cs typeface="Times New Roman"/>
            </a:endParaRPr>
          </a:p>
          <a:p>
            <a:pPr marL="5200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Fraction </a:t>
            </a:r>
            <a:r>
              <a:rPr sz="2000" spc="-5" dirty="0">
                <a:latin typeface="Times New Roman"/>
                <a:cs typeface="Times New Roman"/>
              </a:rPr>
              <a:t>(m):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01001110</a:t>
            </a:r>
            <a:endParaRPr sz="2000">
              <a:latin typeface="Times New Roman"/>
              <a:cs typeface="Times New Roman"/>
            </a:endParaRPr>
          </a:p>
          <a:p>
            <a:pPr marL="520065" marR="4732655">
              <a:lnSpc>
                <a:spcPts val="3600"/>
              </a:lnSpc>
              <a:spcBef>
                <a:spcPts val="320"/>
              </a:spcBef>
            </a:pPr>
            <a:r>
              <a:rPr sz="2000" dirty="0">
                <a:latin typeface="Times New Roman"/>
                <a:cs typeface="Times New Roman"/>
              </a:rPr>
              <a:t>Exponent (e): </a:t>
            </a:r>
            <a:r>
              <a:rPr sz="2000" spc="-5" dirty="0">
                <a:latin typeface="Times New Roman"/>
                <a:cs typeface="Times New Roman"/>
              </a:rPr>
              <a:t>+4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=000100  r=2</a:t>
            </a:r>
            <a:endParaRPr sz="2000">
              <a:latin typeface="Times New Roman"/>
              <a:cs typeface="Times New Roman"/>
            </a:endParaRPr>
          </a:p>
          <a:p>
            <a:pPr marL="520065">
              <a:lnSpc>
                <a:spcPct val="100000"/>
              </a:lnSpc>
              <a:spcBef>
                <a:spcPts val="885"/>
              </a:spcBef>
            </a:pPr>
            <a:r>
              <a:rPr sz="2000" dirty="0">
                <a:latin typeface="Times New Roman"/>
                <a:cs typeface="Times New Roman"/>
              </a:rPr>
              <a:t>Sign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bit=0</a:t>
            </a:r>
            <a:endParaRPr sz="2000">
              <a:latin typeface="Times New Roman"/>
              <a:cs typeface="Times New Roman"/>
            </a:endParaRPr>
          </a:p>
          <a:p>
            <a:pPr marL="5200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Equivalent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spc="-15" dirty="0">
                <a:latin typeface="Times New Roman"/>
                <a:cs typeface="Times New Roman"/>
              </a:rPr>
              <a:t>+(.1001110)</a:t>
            </a:r>
            <a:r>
              <a:rPr sz="1950" spc="-22" baseline="-21367" dirty="0">
                <a:latin typeface="Times New Roman"/>
                <a:cs typeface="Times New Roman"/>
              </a:rPr>
              <a:t>2 </a:t>
            </a:r>
            <a:r>
              <a:rPr sz="2000" dirty="0">
                <a:latin typeface="Times New Roman"/>
                <a:cs typeface="Times New Roman"/>
              </a:rPr>
              <a:t>×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2</a:t>
            </a:r>
            <a:r>
              <a:rPr sz="1950" spc="15" baseline="25641" dirty="0">
                <a:latin typeface="Times New Roman"/>
                <a:cs typeface="Times New Roman"/>
              </a:rPr>
              <a:t>+4</a:t>
            </a:r>
            <a:endParaRPr sz="1950" baseline="25641">
              <a:latin typeface="Times New Roman"/>
              <a:cs typeface="Times New Roman"/>
            </a:endParaRPr>
          </a:p>
          <a:p>
            <a:pPr marL="3498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floating-point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said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normalized</a:t>
            </a:r>
            <a:r>
              <a:rPr sz="2000" b="1" spc="1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if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most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significant</a:t>
            </a:r>
            <a:endParaRPr sz="2000">
              <a:latin typeface="Times New Roman"/>
              <a:cs typeface="Times New Roman"/>
            </a:endParaRPr>
          </a:p>
          <a:p>
            <a:pPr marL="34988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digit of the </a:t>
            </a:r>
            <a:r>
              <a:rPr sz="2000" spc="-5" dirty="0">
                <a:latin typeface="Times New Roman"/>
                <a:cs typeface="Times New Roman"/>
              </a:rPr>
              <a:t>mantissa is </a:t>
            </a:r>
            <a:r>
              <a:rPr sz="2000" dirty="0">
                <a:latin typeface="Times New Roman"/>
                <a:cs typeface="Times New Roman"/>
              </a:rPr>
              <a:t>nonzero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digit.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88416" y="317347"/>
            <a:ext cx="8369934" cy="23120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decimal </a:t>
            </a:r>
            <a:r>
              <a:rPr sz="2000" dirty="0">
                <a:latin typeface="Times New Roman"/>
                <a:cs typeface="Times New Roman"/>
              </a:rPr>
              <a:t>number </a:t>
            </a:r>
            <a:r>
              <a:rPr sz="2000" spc="5" dirty="0">
                <a:latin typeface="Times New Roman"/>
                <a:cs typeface="Times New Roman"/>
              </a:rPr>
              <a:t>350 </a:t>
            </a:r>
            <a:r>
              <a:rPr sz="2000" spc="-5" dirty="0">
                <a:latin typeface="Times New Roman"/>
                <a:cs typeface="Times New Roman"/>
              </a:rPr>
              <a:t>is normalized, </a:t>
            </a:r>
            <a:r>
              <a:rPr sz="2000" spc="5" dirty="0">
                <a:latin typeface="Times New Roman"/>
                <a:cs typeface="Times New Roman"/>
              </a:rPr>
              <a:t>00350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The 8-bit </a:t>
            </a:r>
            <a:r>
              <a:rPr sz="2000" spc="-5" dirty="0">
                <a:latin typeface="Times New Roman"/>
                <a:cs typeface="Times New Roman"/>
              </a:rPr>
              <a:t>number 00011010 is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normalized because the three leading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0’s.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/>
                <a:cs typeface="Times New Roman"/>
              </a:rPr>
              <a:t>Normalize it </a:t>
            </a:r>
            <a:r>
              <a:rPr sz="2000" dirty="0">
                <a:latin typeface="Times New Roman"/>
                <a:cs typeface="Times New Roman"/>
              </a:rPr>
              <a:t>by fraction = </a:t>
            </a:r>
            <a:r>
              <a:rPr sz="2000" spc="-10" dirty="0">
                <a:latin typeface="Times New Roman"/>
                <a:cs typeface="Times New Roman"/>
              </a:rPr>
              <a:t>11010000 </a:t>
            </a:r>
            <a:r>
              <a:rPr sz="2000" dirty="0">
                <a:latin typeface="Times New Roman"/>
                <a:cs typeface="Times New Roman"/>
              </a:rPr>
              <a:t>and exponent =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-3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/>
                <a:cs typeface="Times New Roman"/>
              </a:rPr>
              <a:t>Normalized numbers provide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maximum possible precision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the floating-  </a:t>
            </a:r>
            <a:r>
              <a:rPr sz="2000" dirty="0">
                <a:latin typeface="Times New Roman"/>
                <a:cs typeface="Times New Roman"/>
              </a:rPr>
              <a:t>point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number.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5634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1147" y="363093"/>
            <a:ext cx="25895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1.4 Other Binary</a:t>
            </a:r>
            <a:r>
              <a:rPr sz="2000" spc="-140" dirty="0"/>
              <a:t> </a:t>
            </a:r>
            <a:r>
              <a:rPr sz="2000" dirty="0"/>
              <a:t>Codes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441147" y="668988"/>
            <a:ext cx="8194040" cy="597027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2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Digital </a:t>
            </a:r>
            <a:r>
              <a:rPr sz="2000" spc="-5" dirty="0">
                <a:latin typeface="Times New Roman"/>
                <a:cs typeface="Times New Roman"/>
              </a:rPr>
              <a:t>systems can </a:t>
            </a:r>
            <a:r>
              <a:rPr sz="2000" dirty="0">
                <a:latin typeface="Times New Roman"/>
                <a:cs typeface="Times New Roman"/>
              </a:rPr>
              <a:t>process data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discrete form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only.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/>
                <a:cs typeface="Times New Roman"/>
              </a:rPr>
              <a:t>Continuous,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analog,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information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converted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into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digital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form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means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an analog-to-digital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converter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reflected </a:t>
            </a:r>
            <a:r>
              <a:rPr sz="2000" dirty="0">
                <a:latin typeface="Times New Roman"/>
                <a:cs typeface="Times New Roman"/>
              </a:rPr>
              <a:t>binary </a:t>
            </a:r>
            <a:r>
              <a:rPr sz="2000" spc="-5" dirty="0">
                <a:latin typeface="Times New Roman"/>
                <a:cs typeface="Times New Roman"/>
              </a:rPr>
              <a:t>or </a:t>
            </a:r>
            <a:r>
              <a:rPr sz="2000" b="1" spc="-5" dirty="0">
                <a:latin typeface="Times New Roman"/>
                <a:cs typeface="Times New Roman"/>
              </a:rPr>
              <a:t>Gray code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spc="-10" dirty="0">
                <a:latin typeface="Times New Roman"/>
                <a:cs typeface="Times New Roman"/>
              </a:rPr>
              <a:t>is sometimes </a:t>
            </a:r>
            <a:r>
              <a:rPr sz="2000" spc="-5" dirty="0">
                <a:latin typeface="Times New Roman"/>
                <a:cs typeface="Times New Roman"/>
              </a:rPr>
              <a:t>used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converted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digital data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99085" marR="5715" indent="-287020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advantage </a:t>
            </a:r>
            <a:r>
              <a:rPr sz="2000" dirty="0">
                <a:latin typeface="Times New Roman"/>
                <a:cs typeface="Times New Roman"/>
              </a:rPr>
              <a:t>of the Gray </a:t>
            </a:r>
            <a:r>
              <a:rPr sz="2000" spc="-5" dirty="0">
                <a:latin typeface="Times New Roman"/>
                <a:cs typeface="Times New Roman"/>
              </a:rPr>
              <a:t>code over straight </a:t>
            </a:r>
            <a:r>
              <a:rPr sz="2000" dirty="0">
                <a:latin typeface="Times New Roman"/>
                <a:cs typeface="Times New Roman"/>
              </a:rPr>
              <a:t>binary </a:t>
            </a:r>
            <a:r>
              <a:rPr sz="2000" spc="-5" dirty="0">
                <a:latin typeface="Times New Roman"/>
                <a:cs typeface="Times New Roman"/>
              </a:rPr>
              <a:t>numbers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that the Gray  </a:t>
            </a:r>
            <a:r>
              <a:rPr sz="2000" dirty="0">
                <a:latin typeface="Times New Roman"/>
                <a:cs typeface="Times New Roman"/>
              </a:rPr>
              <a:t>code changes by only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bit </a:t>
            </a:r>
            <a:r>
              <a:rPr sz="2000" spc="-5" dirty="0">
                <a:latin typeface="Times New Roman"/>
                <a:cs typeface="Times New Roman"/>
              </a:rPr>
              <a:t>as it </a:t>
            </a:r>
            <a:r>
              <a:rPr sz="2000" dirty="0">
                <a:latin typeface="Times New Roman"/>
                <a:cs typeface="Times New Roman"/>
              </a:rPr>
              <a:t>sequences from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spc="-5" dirty="0">
                <a:latin typeface="Times New Roman"/>
                <a:cs typeface="Times New Roman"/>
              </a:rPr>
              <a:t>number to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next.</a:t>
            </a:r>
            <a:endParaRPr sz="2000">
              <a:latin typeface="Times New Roman"/>
              <a:cs typeface="Times New Roman"/>
            </a:endParaRPr>
          </a:p>
          <a:p>
            <a:pPr marL="299085" marR="5715" indent="-287020">
              <a:lnSpc>
                <a:spcPts val="3600"/>
              </a:lnSpc>
              <a:spcBef>
                <a:spcPts val="32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other words, the change </a:t>
            </a:r>
            <a:r>
              <a:rPr sz="2000" dirty="0">
                <a:latin typeface="Times New Roman"/>
                <a:cs typeface="Times New Roman"/>
              </a:rPr>
              <a:t>from any </a:t>
            </a:r>
            <a:r>
              <a:rPr sz="2000" spc="-5" dirty="0">
                <a:latin typeface="Times New Roman"/>
                <a:cs typeface="Times New Roman"/>
              </a:rPr>
              <a:t>number to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next in sequence is  </a:t>
            </a:r>
            <a:r>
              <a:rPr sz="2000" dirty="0">
                <a:latin typeface="Times New Roman"/>
                <a:cs typeface="Times New Roman"/>
              </a:rPr>
              <a:t>recognized by a change of only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bit from 0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1 or from 1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0.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36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Gray </a:t>
            </a:r>
            <a:r>
              <a:rPr sz="2000" spc="-5" dirty="0">
                <a:latin typeface="Times New Roman"/>
                <a:cs typeface="Times New Roman"/>
              </a:rPr>
              <a:t>code counters are </a:t>
            </a:r>
            <a:r>
              <a:rPr sz="2000" spc="-10" dirty="0">
                <a:latin typeface="Times New Roman"/>
                <a:cs typeface="Times New Roman"/>
              </a:rPr>
              <a:t>sometimes </a:t>
            </a:r>
            <a:r>
              <a:rPr sz="2000" spc="-5" dirty="0">
                <a:latin typeface="Times New Roman"/>
                <a:cs typeface="Times New Roman"/>
              </a:rPr>
              <a:t>used to provide the </a:t>
            </a:r>
            <a:r>
              <a:rPr sz="2000" spc="-10" dirty="0">
                <a:latin typeface="Times New Roman"/>
                <a:cs typeface="Times New Roman"/>
              </a:rPr>
              <a:t>timing </a:t>
            </a:r>
            <a:r>
              <a:rPr sz="2000" spc="-5" dirty="0">
                <a:latin typeface="Times New Roman"/>
                <a:cs typeface="Times New Roman"/>
              </a:rPr>
              <a:t>sequences that  </a:t>
            </a:r>
            <a:r>
              <a:rPr sz="2000" dirty="0">
                <a:latin typeface="Times New Roman"/>
                <a:cs typeface="Times New Roman"/>
              </a:rPr>
              <a:t>control the operations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a digital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Binary codes for </a:t>
            </a:r>
            <a:r>
              <a:rPr sz="2000" spc="-5" dirty="0">
                <a:latin typeface="Times New Roman"/>
                <a:cs typeface="Times New Roman"/>
              </a:rPr>
              <a:t>decimal </a:t>
            </a:r>
            <a:r>
              <a:rPr sz="2000" dirty="0">
                <a:latin typeface="Times New Roman"/>
                <a:cs typeface="Times New Roman"/>
              </a:rPr>
              <a:t>digits require a </a:t>
            </a:r>
            <a:r>
              <a:rPr sz="2000" spc="-5" dirty="0">
                <a:latin typeface="Times New Roman"/>
                <a:cs typeface="Times New Roman"/>
              </a:rPr>
              <a:t>minimum </a:t>
            </a:r>
            <a:r>
              <a:rPr sz="2000" dirty="0">
                <a:latin typeface="Times New Roman"/>
                <a:cs typeface="Times New Roman"/>
              </a:rPr>
              <a:t>of four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bits.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Other codes besides </a:t>
            </a:r>
            <a:r>
              <a:rPr sz="2000" spc="-5" dirty="0">
                <a:latin typeface="Times New Roman"/>
                <a:cs typeface="Times New Roman"/>
              </a:rPr>
              <a:t>BCD </a:t>
            </a:r>
            <a:r>
              <a:rPr sz="2000" dirty="0">
                <a:latin typeface="Times New Roman"/>
                <a:cs typeface="Times New Roman"/>
              </a:rPr>
              <a:t>exist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represent </a:t>
            </a:r>
            <a:r>
              <a:rPr sz="2000" spc="-5" dirty="0">
                <a:latin typeface="Times New Roman"/>
                <a:cs typeface="Times New Roman"/>
              </a:rPr>
              <a:t>decimal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digits.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18339" y="3294888"/>
            <a:ext cx="4297264" cy="2681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60573" y="6221679"/>
            <a:ext cx="20929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latin typeface="Times New Roman"/>
                <a:cs typeface="Times New Roman"/>
              </a:rPr>
              <a:t>Table </a:t>
            </a:r>
            <a:r>
              <a:rPr sz="1400" b="1" dirty="0">
                <a:latin typeface="Times New Roman"/>
                <a:cs typeface="Times New Roman"/>
              </a:rPr>
              <a:t>1.5 : 4-bit Gray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Code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53059" y="182604"/>
            <a:ext cx="8417560" cy="306768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245"/>
              </a:spcBef>
              <a:buFont typeface="Arial"/>
              <a:buChar char="•"/>
              <a:tabLst>
                <a:tab pos="299085" algn="l"/>
                <a:tab pos="299720" algn="l"/>
                <a:tab pos="935990" algn="l"/>
                <a:tab pos="1637030" algn="l"/>
                <a:tab pos="2085339" algn="l"/>
                <a:tab pos="2679700" algn="l"/>
                <a:tab pos="3021330" algn="l"/>
                <a:tab pos="3469640" algn="l"/>
                <a:tab pos="4331970" algn="l"/>
                <a:tab pos="5367020" algn="l"/>
                <a:tab pos="5721985" algn="l"/>
                <a:tab pos="7787640" algn="l"/>
              </a:tabLst>
            </a:pPr>
            <a:r>
              <a:rPr sz="1900" spc="-5" dirty="0">
                <a:latin typeface="Times New Roman"/>
                <a:cs typeface="Times New Roman"/>
              </a:rPr>
              <a:t>Gray	cod</a:t>
            </a:r>
            <a:r>
              <a:rPr sz="1900" spc="-15" dirty="0">
                <a:latin typeface="Times New Roman"/>
                <a:cs typeface="Times New Roman"/>
              </a:rPr>
              <a:t>e</a:t>
            </a:r>
            <a:r>
              <a:rPr sz="1900" spc="-5" dirty="0">
                <a:latin typeface="Times New Roman"/>
                <a:cs typeface="Times New Roman"/>
              </a:rPr>
              <a:t>s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5" dirty="0">
                <a:latin typeface="Times New Roman"/>
                <a:cs typeface="Times New Roman"/>
              </a:rPr>
              <a:t>are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5" dirty="0">
                <a:latin typeface="Times New Roman"/>
                <a:cs typeface="Times New Roman"/>
              </a:rPr>
              <a:t>u</a:t>
            </a:r>
            <a:r>
              <a:rPr sz="1900" spc="-15" dirty="0">
                <a:latin typeface="Times New Roman"/>
                <a:cs typeface="Times New Roman"/>
              </a:rPr>
              <a:t>s</a:t>
            </a:r>
            <a:r>
              <a:rPr sz="1900" spc="-5" dirty="0">
                <a:latin typeface="Times New Roman"/>
                <a:cs typeface="Times New Roman"/>
              </a:rPr>
              <a:t>ed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5" dirty="0">
                <a:latin typeface="Times New Roman"/>
                <a:cs typeface="Times New Roman"/>
              </a:rPr>
              <a:t>in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5" dirty="0">
                <a:latin typeface="Times New Roman"/>
                <a:cs typeface="Times New Roman"/>
              </a:rPr>
              <a:t>gen</a:t>
            </a:r>
            <a:r>
              <a:rPr sz="1900" spc="-15" dirty="0">
                <a:latin typeface="Times New Roman"/>
                <a:cs typeface="Times New Roman"/>
              </a:rPr>
              <a:t>e</a:t>
            </a:r>
            <a:r>
              <a:rPr sz="1900" spc="-5" dirty="0">
                <a:latin typeface="Times New Roman"/>
                <a:cs typeface="Times New Roman"/>
              </a:rPr>
              <a:t>ral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15" dirty="0">
                <a:latin typeface="Times New Roman"/>
                <a:cs typeface="Times New Roman"/>
              </a:rPr>
              <a:t>s</a:t>
            </a:r>
            <a:r>
              <a:rPr sz="1900" spc="-5" dirty="0">
                <a:latin typeface="Times New Roman"/>
                <a:cs typeface="Times New Roman"/>
              </a:rPr>
              <a:t>equ</a:t>
            </a:r>
            <a:r>
              <a:rPr sz="1900" spc="-15" dirty="0">
                <a:latin typeface="Times New Roman"/>
                <a:cs typeface="Times New Roman"/>
              </a:rPr>
              <a:t>e</a:t>
            </a:r>
            <a:r>
              <a:rPr sz="1900" spc="-5" dirty="0">
                <a:latin typeface="Times New Roman"/>
                <a:cs typeface="Times New Roman"/>
              </a:rPr>
              <a:t>nce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10" dirty="0">
                <a:latin typeface="Times New Roman"/>
                <a:cs typeface="Times New Roman"/>
              </a:rPr>
              <a:t>o</a:t>
            </a:r>
            <a:r>
              <a:rPr sz="1900" spc="-5" dirty="0">
                <a:latin typeface="Times New Roman"/>
                <a:cs typeface="Times New Roman"/>
              </a:rPr>
              <a:t>f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5" dirty="0">
                <a:latin typeface="Times New Roman"/>
                <a:cs typeface="Times New Roman"/>
              </a:rPr>
              <a:t>hardw</a:t>
            </a:r>
            <a:r>
              <a:rPr sz="1900" spc="-15" dirty="0">
                <a:latin typeface="Times New Roman"/>
                <a:cs typeface="Times New Roman"/>
              </a:rPr>
              <a:t>a</a:t>
            </a:r>
            <a:r>
              <a:rPr sz="1900" spc="-5" dirty="0">
                <a:latin typeface="Times New Roman"/>
                <a:cs typeface="Times New Roman"/>
              </a:rPr>
              <a:t>re-gene</a:t>
            </a:r>
            <a:r>
              <a:rPr sz="1900" dirty="0">
                <a:latin typeface="Times New Roman"/>
                <a:cs typeface="Times New Roman"/>
              </a:rPr>
              <a:t>r</a:t>
            </a:r>
            <a:r>
              <a:rPr sz="1900" spc="-5" dirty="0">
                <a:latin typeface="Times New Roman"/>
                <a:cs typeface="Times New Roman"/>
              </a:rPr>
              <a:t>ated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5" dirty="0">
                <a:latin typeface="Times New Roman"/>
                <a:cs typeface="Times New Roman"/>
              </a:rPr>
              <a:t>binary</a:t>
            </a:r>
            <a:endParaRPr sz="19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140"/>
              </a:spcBef>
            </a:pPr>
            <a:r>
              <a:rPr sz="1900" spc="-10" dirty="0">
                <a:latin typeface="Times New Roman"/>
                <a:cs typeface="Times New Roman"/>
              </a:rPr>
              <a:t>numbers.</a:t>
            </a:r>
            <a:endParaRPr sz="19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latin typeface="Times New Roman"/>
                <a:cs typeface="Times New Roman"/>
              </a:rPr>
              <a:t>Cause ambiguities or errors </a:t>
            </a:r>
            <a:r>
              <a:rPr sz="1900" spc="-10" dirty="0">
                <a:latin typeface="Times New Roman"/>
                <a:cs typeface="Times New Roman"/>
              </a:rPr>
              <a:t>when </a:t>
            </a:r>
            <a:r>
              <a:rPr sz="1900" spc="-5" dirty="0">
                <a:latin typeface="Times New Roman"/>
                <a:cs typeface="Times New Roman"/>
              </a:rPr>
              <a:t>the transition </a:t>
            </a:r>
            <a:r>
              <a:rPr sz="1900" dirty="0">
                <a:latin typeface="Times New Roman"/>
                <a:cs typeface="Times New Roman"/>
              </a:rPr>
              <a:t>from </a:t>
            </a:r>
            <a:r>
              <a:rPr sz="1900" spc="-5" dirty="0">
                <a:latin typeface="Times New Roman"/>
                <a:cs typeface="Times New Roman"/>
              </a:rPr>
              <a:t>one number to its successive  is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done.</a:t>
            </a:r>
            <a:endParaRPr sz="19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latin typeface="Times New Roman"/>
                <a:cs typeface="Times New Roman"/>
              </a:rPr>
              <a:t>This code simply solves this problem by changing only one </a:t>
            </a:r>
            <a:r>
              <a:rPr sz="1900" spc="-10" dirty="0">
                <a:latin typeface="Times New Roman"/>
                <a:cs typeface="Times New Roman"/>
              </a:rPr>
              <a:t>bit when </a:t>
            </a:r>
            <a:r>
              <a:rPr sz="1900" spc="-5" dirty="0">
                <a:latin typeface="Times New Roman"/>
                <a:cs typeface="Times New Roman"/>
              </a:rPr>
              <a:t>the transition  is between </a:t>
            </a:r>
            <a:r>
              <a:rPr sz="1900" spc="-10" dirty="0">
                <a:latin typeface="Times New Roman"/>
                <a:cs typeface="Times New Roman"/>
              </a:rPr>
              <a:t>numbers </a:t>
            </a:r>
            <a:r>
              <a:rPr sz="1900" spc="-5" dirty="0">
                <a:latin typeface="Times New Roman"/>
                <a:cs typeface="Times New Roman"/>
              </a:rPr>
              <a:t>is</a:t>
            </a:r>
            <a:r>
              <a:rPr sz="1900" spc="2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done.</a:t>
            </a:r>
            <a:endParaRPr sz="19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latin typeface="Times New Roman"/>
                <a:cs typeface="Times New Roman"/>
              </a:rPr>
              <a:t>Exclusive –OR operation used during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conversion.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6130" y="634870"/>
            <a:ext cx="4889640" cy="5890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07958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9459" y="574395"/>
            <a:ext cx="7745095" cy="551370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300"/>
              </a:spcBef>
            </a:pPr>
            <a:r>
              <a:rPr sz="2000" b="1" spc="5" dirty="0">
                <a:latin typeface="Times New Roman"/>
                <a:cs typeface="Times New Roman"/>
              </a:rPr>
              <a:t>1.2 </a:t>
            </a:r>
            <a:r>
              <a:rPr sz="2000" b="1" dirty="0">
                <a:latin typeface="Times New Roman"/>
                <a:cs typeface="Times New Roman"/>
              </a:rPr>
              <a:t>Number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Systems</a:t>
            </a:r>
            <a:endParaRPr sz="2000">
              <a:latin typeface="Times New Roman"/>
              <a:cs typeface="Times New Roman"/>
            </a:endParaRPr>
          </a:p>
          <a:p>
            <a:pPr marL="406400" marR="70485" indent="-343535">
              <a:lnSpc>
                <a:spcPct val="150000"/>
              </a:lnSpc>
              <a:buFont typeface="Arial"/>
              <a:buChar char="•"/>
              <a:tabLst>
                <a:tab pos="406400" algn="l"/>
                <a:tab pos="407034" algn="l"/>
              </a:tabLst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number system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base,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radix, </a:t>
            </a:r>
            <a:r>
              <a:rPr sz="2000" dirty="0">
                <a:latin typeface="Times New Roman"/>
                <a:cs typeface="Times New Roman"/>
              </a:rPr>
              <a:t>r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 system that uses </a:t>
            </a:r>
            <a:r>
              <a:rPr sz="2000" spc="-5" dirty="0">
                <a:latin typeface="Times New Roman"/>
                <a:cs typeface="Times New Roman"/>
              </a:rPr>
              <a:t>distinct  symbols </a:t>
            </a:r>
            <a:r>
              <a:rPr sz="2000" dirty="0">
                <a:latin typeface="Times New Roman"/>
                <a:cs typeface="Times New Roman"/>
              </a:rPr>
              <a:t>for 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digits.</a:t>
            </a:r>
            <a:endParaRPr sz="2000">
              <a:latin typeface="Times New Roman"/>
              <a:cs typeface="Times New Roman"/>
            </a:endParaRPr>
          </a:p>
          <a:p>
            <a:pPr marL="406400" indent="-34353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406400" algn="l"/>
                <a:tab pos="407034" algn="l"/>
                <a:tab pos="3442335" algn="l"/>
                <a:tab pos="5180330" algn="l"/>
                <a:tab pos="6239510" algn="l"/>
                <a:tab pos="6652895" algn="l"/>
              </a:tabLst>
            </a:pPr>
            <a:r>
              <a:rPr sz="2000" spc="-5" dirty="0">
                <a:latin typeface="Times New Roman"/>
                <a:cs typeface="Times New Roman"/>
              </a:rPr>
              <a:t>Numbers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represented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	a </a:t>
            </a:r>
            <a:r>
              <a:rPr sz="2000" spc="-5" dirty="0">
                <a:latin typeface="Times New Roman"/>
                <a:cs typeface="Times New Roman"/>
              </a:rPr>
              <a:t>string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digit	symbols.	</a:t>
            </a:r>
            <a:r>
              <a:rPr sz="2000" spc="-80" dirty="0">
                <a:latin typeface="Times New Roman"/>
                <a:cs typeface="Times New Roman"/>
              </a:rPr>
              <a:t>To	</a:t>
            </a:r>
            <a:r>
              <a:rPr sz="2000" spc="-5" dirty="0">
                <a:latin typeface="Times New Roman"/>
                <a:cs typeface="Times New Roman"/>
              </a:rPr>
              <a:t>determine</a:t>
            </a:r>
            <a:endParaRPr sz="20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1200"/>
              </a:spcBef>
              <a:tabLst>
                <a:tab pos="4875530" algn="l"/>
              </a:tabLst>
            </a:pPr>
            <a:r>
              <a:rPr sz="2000" dirty="0">
                <a:latin typeface="Times New Roman"/>
                <a:cs typeface="Times New Roman"/>
              </a:rPr>
              <a:t>the  </a:t>
            </a:r>
            <a:r>
              <a:rPr sz="2000" spc="-5" dirty="0">
                <a:latin typeface="Times New Roman"/>
                <a:cs typeface="Times New Roman"/>
              </a:rPr>
              <a:t>quantity  </a:t>
            </a:r>
            <a:r>
              <a:rPr sz="2000" spc="-10" dirty="0">
                <a:latin typeface="Times New Roman"/>
                <a:cs typeface="Times New Roman"/>
              </a:rPr>
              <a:t>that 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3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represents,	</a:t>
            </a:r>
            <a:r>
              <a:rPr sz="2000" spc="-1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is necessary 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multiply</a:t>
            </a:r>
            <a:endParaRPr sz="2000">
              <a:latin typeface="Times New Roman"/>
              <a:cs typeface="Times New Roman"/>
            </a:endParaRPr>
          </a:p>
          <a:p>
            <a:pPr marL="406400" marR="68580">
              <a:lnSpc>
                <a:spcPct val="150000"/>
              </a:lnSpc>
              <a:spcBef>
                <a:spcPts val="5"/>
              </a:spcBef>
              <a:tabLst>
                <a:tab pos="1915160" algn="l"/>
                <a:tab pos="2319020" algn="l"/>
                <a:tab pos="3901440" algn="l"/>
                <a:tab pos="5407025" algn="l"/>
                <a:tab pos="6062345" algn="l"/>
                <a:tab pos="6536690" algn="l"/>
                <a:tab pos="7120255" algn="l"/>
              </a:tabLst>
            </a:pPr>
            <a:r>
              <a:rPr sz="2000" spc="-5" dirty="0">
                <a:latin typeface="Times New Roman"/>
                <a:cs typeface="Times New Roman"/>
              </a:rPr>
              <a:t>each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digit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	</a:t>
            </a:r>
            <a:r>
              <a:rPr sz="2000" spc="-5" dirty="0">
                <a:latin typeface="Times New Roman"/>
                <a:cs typeface="Times New Roman"/>
              </a:rPr>
              <a:t>an	integer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power	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then	form	</a:t>
            </a:r>
            <a:r>
              <a:rPr sz="2000" dirty="0">
                <a:latin typeface="Times New Roman"/>
                <a:cs typeface="Times New Roman"/>
              </a:rPr>
              <a:t>the	</a:t>
            </a:r>
            <a:r>
              <a:rPr sz="2000" spc="-5" dirty="0">
                <a:latin typeface="Times New Roman"/>
                <a:cs typeface="Times New Roman"/>
              </a:rPr>
              <a:t>sum	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all  </a:t>
            </a:r>
            <a:r>
              <a:rPr sz="2000" dirty="0">
                <a:latin typeface="Times New Roman"/>
                <a:cs typeface="Times New Roman"/>
              </a:rPr>
              <a:t>weighted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digits.</a:t>
            </a:r>
            <a:endParaRPr sz="2000">
              <a:latin typeface="Times New Roman"/>
              <a:cs typeface="Times New Roman"/>
            </a:endParaRPr>
          </a:p>
          <a:p>
            <a:pPr marL="406400" indent="-34353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406400" algn="l"/>
                <a:tab pos="407034" algn="l"/>
                <a:tab pos="1878330" algn="l"/>
                <a:tab pos="5012690" algn="l"/>
                <a:tab pos="5341620" algn="l"/>
                <a:tab pos="6402705" algn="l"/>
              </a:tabLst>
            </a:pP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example,	the </a:t>
            </a:r>
            <a:r>
              <a:rPr sz="2000" b="1" dirty="0">
                <a:latin typeface="Times New Roman"/>
                <a:cs typeface="Times New Roman"/>
              </a:rPr>
              <a:t>decimal</a:t>
            </a:r>
            <a:r>
              <a:rPr sz="2000" b="1" spc="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number</a:t>
            </a:r>
            <a:r>
              <a:rPr sz="2000" b="1" spc="49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system	</a:t>
            </a:r>
            <a:r>
              <a:rPr sz="2000" spc="-5" dirty="0">
                <a:latin typeface="Times New Roman"/>
                <a:cs typeface="Times New Roman"/>
              </a:rPr>
              <a:t>in	everyday	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employs</a:t>
            </a:r>
            <a:endParaRPr sz="20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the radix 10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system.</a:t>
            </a:r>
            <a:endParaRPr sz="2000">
              <a:latin typeface="Times New Roman"/>
              <a:cs typeface="Times New Roman"/>
            </a:endParaRPr>
          </a:p>
          <a:p>
            <a:pPr marL="406400" indent="-34353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406400" algn="l"/>
                <a:tab pos="407034" algn="l"/>
              </a:tabLst>
            </a:pPr>
            <a:r>
              <a:rPr sz="2000" dirty="0">
                <a:latin typeface="Times New Roman"/>
                <a:cs typeface="Times New Roman"/>
              </a:rPr>
              <a:t>The 10 </a:t>
            </a:r>
            <a:r>
              <a:rPr sz="2000" spc="-5" dirty="0">
                <a:latin typeface="Times New Roman"/>
                <a:cs typeface="Times New Roman"/>
              </a:rPr>
              <a:t>symbols </a:t>
            </a:r>
            <a:r>
              <a:rPr sz="2000" dirty="0">
                <a:latin typeface="Times New Roman"/>
                <a:cs typeface="Times New Roman"/>
              </a:rPr>
              <a:t>are 0, 1, 2, 3, 4, 5, 6, 7, 8, and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9.</a:t>
            </a:r>
            <a:endParaRPr sz="2000">
              <a:latin typeface="Times New Roman"/>
              <a:cs typeface="Times New Roman"/>
            </a:endParaRPr>
          </a:p>
          <a:p>
            <a:pPr marL="406400" marR="844550" indent="-406400">
              <a:lnSpc>
                <a:spcPts val="3600"/>
              </a:lnSpc>
              <a:spcBef>
                <a:spcPts val="320"/>
              </a:spcBef>
              <a:buFont typeface="Arial"/>
              <a:buChar char="•"/>
              <a:tabLst>
                <a:tab pos="406400" algn="l"/>
                <a:tab pos="407034" algn="l"/>
              </a:tabLst>
            </a:pPr>
            <a:r>
              <a:rPr sz="2000" dirty="0">
                <a:latin typeface="Times New Roman"/>
                <a:cs typeface="Times New Roman"/>
              </a:rPr>
              <a:t>The string of </a:t>
            </a:r>
            <a:r>
              <a:rPr sz="2000" spc="-5" dirty="0">
                <a:latin typeface="Times New Roman"/>
                <a:cs typeface="Times New Roman"/>
              </a:rPr>
              <a:t>digits </a:t>
            </a:r>
            <a:r>
              <a:rPr sz="2000" dirty="0">
                <a:latin typeface="Times New Roman"/>
                <a:cs typeface="Times New Roman"/>
              </a:rPr>
              <a:t>724.5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interpreted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represent the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quantity  (724.5)</a:t>
            </a:r>
            <a:r>
              <a:rPr sz="1950" baseline="-21367" dirty="0">
                <a:latin typeface="Times New Roman"/>
                <a:cs typeface="Times New Roman"/>
              </a:rPr>
              <a:t>10 </a:t>
            </a:r>
            <a:r>
              <a:rPr sz="2000" spc="-5" dirty="0">
                <a:latin typeface="Times New Roman"/>
                <a:cs typeface="Times New Roman"/>
              </a:rPr>
              <a:t>=7 </a:t>
            </a:r>
            <a:r>
              <a:rPr sz="2000" dirty="0">
                <a:latin typeface="Times New Roman"/>
                <a:cs typeface="Times New Roman"/>
              </a:rPr>
              <a:t>x </a:t>
            </a:r>
            <a:r>
              <a:rPr sz="2000" spc="10" dirty="0">
                <a:latin typeface="Times New Roman"/>
                <a:cs typeface="Times New Roman"/>
              </a:rPr>
              <a:t>10</a:t>
            </a:r>
            <a:r>
              <a:rPr sz="1950" spc="15" baseline="25641" dirty="0">
                <a:latin typeface="Times New Roman"/>
                <a:cs typeface="Times New Roman"/>
              </a:rPr>
              <a:t>2 </a:t>
            </a:r>
            <a:r>
              <a:rPr sz="2000" dirty="0">
                <a:latin typeface="Times New Roman"/>
                <a:cs typeface="Times New Roman"/>
              </a:rPr>
              <a:t>+ 2 x </a:t>
            </a:r>
            <a:r>
              <a:rPr sz="2000" spc="10" dirty="0">
                <a:latin typeface="Times New Roman"/>
                <a:cs typeface="Times New Roman"/>
              </a:rPr>
              <a:t>10</a:t>
            </a:r>
            <a:r>
              <a:rPr sz="1950" spc="15" baseline="25641" dirty="0">
                <a:latin typeface="Times New Roman"/>
                <a:cs typeface="Times New Roman"/>
              </a:rPr>
              <a:t>1 </a:t>
            </a:r>
            <a:r>
              <a:rPr sz="2000" dirty="0">
                <a:latin typeface="Times New Roman"/>
                <a:cs typeface="Times New Roman"/>
              </a:rPr>
              <a:t>+ 4 x </a:t>
            </a:r>
            <a:r>
              <a:rPr sz="2000" spc="10" dirty="0">
                <a:latin typeface="Times New Roman"/>
                <a:cs typeface="Times New Roman"/>
              </a:rPr>
              <a:t>10</a:t>
            </a:r>
            <a:r>
              <a:rPr sz="1950" spc="15" baseline="25641" dirty="0">
                <a:latin typeface="Times New Roman"/>
                <a:cs typeface="Times New Roman"/>
              </a:rPr>
              <a:t>0 </a:t>
            </a:r>
            <a:r>
              <a:rPr sz="2000" dirty="0">
                <a:latin typeface="Times New Roman"/>
                <a:cs typeface="Times New Roman"/>
              </a:rPr>
              <a:t>+ 5 x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10</a:t>
            </a:r>
            <a:r>
              <a:rPr sz="1950" spc="7" baseline="25641" dirty="0">
                <a:latin typeface="Times New Roman"/>
                <a:cs typeface="Times New Roman"/>
              </a:rPr>
              <a:t>-1</a:t>
            </a:r>
            <a:endParaRPr sz="1950" baseline="2564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391" y="684402"/>
            <a:ext cx="23558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/>
              <a:t>Weighted </a:t>
            </a:r>
            <a:r>
              <a:rPr sz="2000" dirty="0"/>
              <a:t>code</a:t>
            </a:r>
            <a:r>
              <a:rPr sz="2000" spc="-75" dirty="0"/>
              <a:t> </a:t>
            </a:r>
            <a:r>
              <a:rPr sz="2000" dirty="0"/>
              <a:t>(2421)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1049527" y="990298"/>
            <a:ext cx="3230245" cy="36836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2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2421  </a:t>
            </a:r>
            <a:r>
              <a:rPr sz="2000" spc="-5" dirty="0">
                <a:latin typeface="Times New Roman"/>
                <a:cs typeface="Times New Roman"/>
              </a:rPr>
              <a:t>code  is  another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BCD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code.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weighed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code.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4 bit </a:t>
            </a:r>
            <a:r>
              <a:rPr sz="2000" spc="-5" dirty="0">
                <a:latin typeface="Times New Roman"/>
                <a:cs typeface="Times New Roman"/>
              </a:rPr>
              <a:t>application </a:t>
            </a:r>
            <a:r>
              <a:rPr sz="2000" dirty="0">
                <a:latin typeface="Times New Roman"/>
                <a:cs typeface="Times New Roman"/>
              </a:rPr>
              <a:t>code </a:t>
            </a:r>
            <a:r>
              <a:rPr sz="2000" spc="-5" dirty="0">
                <a:latin typeface="Times New Roman"/>
                <a:cs typeface="Times New Roman"/>
              </a:rPr>
              <a:t>where 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binary weights carry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2,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Times New Roman"/>
                <a:cs typeface="Times New Roman"/>
              </a:rPr>
              <a:t>4, 2, 1 from </a:t>
            </a:r>
            <a:r>
              <a:rPr sz="2000" spc="-5" dirty="0">
                <a:latin typeface="Times New Roman"/>
                <a:cs typeface="Times New Roman"/>
              </a:rPr>
              <a:t>left to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right.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example, </a:t>
            </a:r>
            <a:r>
              <a:rPr sz="2000" dirty="0">
                <a:latin typeface="Times New Roman"/>
                <a:cs typeface="Times New Roman"/>
              </a:rPr>
              <a:t>6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spc="-20" dirty="0">
                <a:latin typeface="Times New Roman"/>
                <a:cs typeface="Times New Roman"/>
              </a:rPr>
              <a:t>1100 </a:t>
            </a:r>
            <a:r>
              <a:rPr sz="2000" spc="-5" dirty="0">
                <a:latin typeface="Times New Roman"/>
                <a:cs typeface="Times New Roman"/>
              </a:rPr>
              <a:t>and  </a:t>
            </a:r>
            <a:r>
              <a:rPr sz="2000" dirty="0">
                <a:latin typeface="Times New Roman"/>
                <a:cs typeface="Times New Roman"/>
              </a:rPr>
              <a:t>3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0011.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37075" y="1147190"/>
          <a:ext cx="3698239" cy="4763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6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8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632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22195">
                <a:tc>
                  <a:txBody>
                    <a:bodyPr/>
                    <a:lstStyle/>
                    <a:p>
                      <a:pPr marL="127000">
                        <a:lnSpc>
                          <a:spcPts val="1964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Decimal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Number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7660">
                        <a:lnSpc>
                          <a:spcPts val="1964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Binary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2766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Number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7660">
                        <a:lnSpc>
                          <a:spcPts val="1964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2421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2766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Code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5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32766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R="168275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125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32766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R="168275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0001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32766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R="168275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0010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164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32766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00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148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32766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R="168275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0100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151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32766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157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32766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110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157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32766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111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101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2151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32766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R="187325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11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7334">
                <a:tc>
                  <a:txBody>
                    <a:bodyPr/>
                    <a:lstStyle/>
                    <a:p>
                      <a:pPr marL="127000">
                        <a:lnSpc>
                          <a:spcPts val="2090"/>
                        </a:lnSpc>
                        <a:spcBef>
                          <a:spcPts val="4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327660">
                        <a:lnSpc>
                          <a:spcPts val="2090"/>
                        </a:lnSpc>
                        <a:spcBef>
                          <a:spcPts val="4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1001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R="205104" algn="r">
                        <a:lnSpc>
                          <a:spcPts val="2090"/>
                        </a:lnSpc>
                        <a:spcBef>
                          <a:spcPts val="465"/>
                        </a:spcBef>
                      </a:pP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1111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304790" y="6010147"/>
            <a:ext cx="16052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latin typeface="Times New Roman"/>
                <a:cs typeface="Times New Roman"/>
              </a:rPr>
              <a:t>Table </a:t>
            </a:r>
            <a:r>
              <a:rPr sz="1400" b="1" dirty="0">
                <a:latin typeface="Times New Roman"/>
                <a:cs typeface="Times New Roman"/>
              </a:rPr>
              <a:t>1.6 : 2421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code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8334" y="6477380"/>
            <a:ext cx="15557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4047" y="137160"/>
            <a:ext cx="8351520" cy="6583680"/>
          </a:xfrm>
          <a:custGeom>
            <a:avLst/>
            <a:gdLst/>
            <a:ahLst/>
            <a:cxnLst/>
            <a:rect l="l" t="t" r="r" b="b"/>
            <a:pathLst>
              <a:path w="8351520" h="6583680">
                <a:moveTo>
                  <a:pt x="8351520" y="0"/>
                </a:moveTo>
                <a:lnTo>
                  <a:pt x="0" y="0"/>
                </a:lnTo>
                <a:lnTo>
                  <a:pt x="0" y="6583680"/>
                </a:lnTo>
                <a:lnTo>
                  <a:pt x="8351520" y="6583680"/>
                </a:lnTo>
                <a:lnTo>
                  <a:pt x="8351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3092" y="179679"/>
            <a:ext cx="8196580" cy="642810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627630" algn="just"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latin typeface="Times New Roman"/>
                <a:cs typeface="Times New Roman"/>
              </a:rPr>
              <a:t>Self Complementing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Codes</a:t>
            </a:r>
            <a:endParaRPr sz="20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Self-complementing </a:t>
            </a:r>
            <a:r>
              <a:rPr sz="2000" dirty="0">
                <a:latin typeface="Times New Roman"/>
                <a:cs typeface="Times New Roman"/>
              </a:rPr>
              <a:t>binary </a:t>
            </a:r>
            <a:r>
              <a:rPr sz="2000" spc="-5" dirty="0">
                <a:latin typeface="Times New Roman"/>
                <a:cs typeface="Times New Roman"/>
              </a:rPr>
              <a:t>codes are those </a:t>
            </a:r>
            <a:r>
              <a:rPr sz="2000" dirty="0">
                <a:latin typeface="Times New Roman"/>
                <a:cs typeface="Times New Roman"/>
              </a:rPr>
              <a:t>whose </a:t>
            </a:r>
            <a:r>
              <a:rPr sz="2000" spc="-5" dirty="0">
                <a:latin typeface="Times New Roman"/>
                <a:cs typeface="Times New Roman"/>
              </a:rPr>
              <a:t>members complement </a:t>
            </a:r>
            <a:r>
              <a:rPr sz="2000" spc="-10" dirty="0">
                <a:latin typeface="Times New Roman"/>
                <a:cs typeface="Times New Roman"/>
              </a:rPr>
              <a:t>on  </a:t>
            </a:r>
            <a:r>
              <a:rPr sz="2000" spc="-5" dirty="0">
                <a:latin typeface="Times New Roman"/>
                <a:cs typeface="Times New Roman"/>
              </a:rPr>
              <a:t>themselves. For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binary code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become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self-complementing code, </a:t>
            </a:r>
            <a:r>
              <a:rPr sz="2000" dirty="0">
                <a:latin typeface="Times New Roman"/>
                <a:cs typeface="Times New Roman"/>
              </a:rPr>
              <a:t>the  following two conditions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satisfied:</a:t>
            </a:r>
            <a:endParaRPr sz="2000">
              <a:latin typeface="Times New Roman"/>
              <a:cs typeface="Times New Roman"/>
            </a:endParaRPr>
          </a:p>
          <a:p>
            <a:pPr marL="812165" lvl="1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  <a:tab pos="812800" algn="l"/>
                <a:tab pos="1339850" algn="l"/>
                <a:tab pos="2724150" algn="l"/>
                <a:tab pos="3067050" algn="l"/>
                <a:tab pos="3308985" algn="l"/>
                <a:tab pos="4088129" algn="l"/>
                <a:tab pos="4996180" algn="l"/>
                <a:tab pos="5803265" algn="l"/>
                <a:tab pos="6173470" algn="l"/>
                <a:tab pos="7179309" algn="l"/>
                <a:tab pos="7800975" algn="l"/>
              </a:tabLst>
            </a:pPr>
            <a:r>
              <a:rPr dirty="0"/>
              <a:t>	</a:t>
            </a:r>
            <a:r>
              <a:rPr sz="2000" dirty="0">
                <a:latin typeface="Times New Roman"/>
                <a:cs typeface="Times New Roman"/>
              </a:rPr>
              <a:t>The	co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le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ent	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f	a	</a:t>
            </a:r>
            <a:r>
              <a:rPr sz="2000" spc="5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ry	n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ber	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ho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-1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d	be	o</a:t>
            </a:r>
            <a:r>
              <a:rPr sz="2000" spc="5" dirty="0">
                <a:latin typeface="Times New Roman"/>
                <a:cs typeface="Times New Roman"/>
              </a:rPr>
              <a:t>b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ed	</a:t>
            </a:r>
            <a:r>
              <a:rPr sz="2000" spc="-10" dirty="0">
                <a:latin typeface="Times New Roman"/>
                <a:cs typeface="Times New Roman"/>
              </a:rPr>
              <a:t>fr</a:t>
            </a:r>
            <a:r>
              <a:rPr sz="2000" dirty="0">
                <a:latin typeface="Times New Roman"/>
                <a:cs typeface="Times New Roman"/>
              </a:rPr>
              <a:t>om	that</a:t>
            </a:r>
            <a:endParaRPr sz="2000">
              <a:latin typeface="Times New Roman"/>
              <a:cs typeface="Times New Roman"/>
            </a:endParaRPr>
          </a:p>
          <a:p>
            <a:pPr marL="812165" marR="7620">
              <a:lnSpc>
                <a:spcPct val="150000"/>
              </a:lnSpc>
              <a:spcBef>
                <a:spcPts val="5"/>
              </a:spcBef>
              <a:tabLst>
                <a:tab pos="1727200" algn="l"/>
                <a:tab pos="2118995" algn="l"/>
                <a:tab pos="3201035" algn="l"/>
                <a:tab pos="3635375" algn="l"/>
                <a:tab pos="4224020" algn="l"/>
                <a:tab pos="4659630" algn="l"/>
                <a:tab pos="5163820" algn="l"/>
                <a:tab pos="5598795" algn="l"/>
                <a:tab pos="6188710" algn="l"/>
                <a:tab pos="6621145" algn="l"/>
                <a:tab pos="7590790" algn="l"/>
              </a:tabLst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b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	</a:t>
            </a:r>
            <a:r>
              <a:rPr sz="2000" spc="5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y	r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plac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ng	</a:t>
            </a:r>
            <a:r>
              <a:rPr sz="2000" spc="-10" dirty="0">
                <a:latin typeface="Times New Roman"/>
                <a:cs typeface="Times New Roman"/>
              </a:rPr>
              <a:t>1</a:t>
            </a:r>
            <a:r>
              <a:rPr sz="2000" spc="-114" dirty="0">
                <a:latin typeface="Times New Roman"/>
                <a:cs typeface="Times New Roman"/>
              </a:rPr>
              <a:t>’</a:t>
            </a:r>
            <a:r>
              <a:rPr sz="2000" dirty="0">
                <a:latin typeface="Times New Roman"/>
                <a:cs typeface="Times New Roman"/>
              </a:rPr>
              <a:t>s	</a:t>
            </a:r>
            <a:r>
              <a:rPr sz="2000" spc="-10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	</a:t>
            </a:r>
            <a:r>
              <a:rPr sz="2000" spc="-10" dirty="0">
                <a:latin typeface="Times New Roman"/>
                <a:cs typeface="Times New Roman"/>
              </a:rPr>
              <a:t>0</a:t>
            </a:r>
            <a:r>
              <a:rPr sz="2000" spc="-105" dirty="0">
                <a:latin typeface="Times New Roman"/>
                <a:cs typeface="Times New Roman"/>
              </a:rPr>
              <a:t>’</a:t>
            </a:r>
            <a:r>
              <a:rPr sz="2000" dirty="0">
                <a:latin typeface="Times New Roman"/>
                <a:cs typeface="Times New Roman"/>
              </a:rPr>
              <a:t>s	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nd	</a:t>
            </a:r>
            <a:r>
              <a:rPr sz="2000" spc="-10" dirty="0">
                <a:latin typeface="Times New Roman"/>
                <a:cs typeface="Times New Roman"/>
              </a:rPr>
              <a:t>0</a:t>
            </a:r>
            <a:r>
              <a:rPr sz="2000" spc="-114" dirty="0">
                <a:latin typeface="Times New Roman"/>
                <a:cs typeface="Times New Roman"/>
              </a:rPr>
              <a:t>’</a:t>
            </a:r>
            <a:r>
              <a:rPr sz="2000" dirty="0">
                <a:latin typeface="Times New Roman"/>
                <a:cs typeface="Times New Roman"/>
              </a:rPr>
              <a:t>s	wi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	</a:t>
            </a:r>
            <a:r>
              <a:rPr sz="2000" spc="-10" dirty="0">
                <a:latin typeface="Times New Roman"/>
                <a:cs typeface="Times New Roman"/>
              </a:rPr>
              <a:t>1</a:t>
            </a:r>
            <a:r>
              <a:rPr sz="2000" spc="-114" dirty="0">
                <a:latin typeface="Times New Roman"/>
                <a:cs typeface="Times New Roman"/>
              </a:rPr>
              <a:t>’</a:t>
            </a:r>
            <a:r>
              <a:rPr sz="2000" dirty="0">
                <a:latin typeface="Times New Roman"/>
                <a:cs typeface="Times New Roman"/>
              </a:rPr>
              <a:t>s	(a</a:t>
            </a:r>
            <a:r>
              <a:rPr sz="2000" spc="-1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re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dy	st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d  procedure).</a:t>
            </a:r>
            <a:endParaRPr sz="2000">
              <a:latin typeface="Times New Roman"/>
              <a:cs typeface="Times New Roman"/>
            </a:endParaRPr>
          </a:p>
          <a:p>
            <a:pPr marL="812165" lvl="1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sum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binary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its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complement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should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equal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  <a:p>
            <a:pPr marL="81216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decimal </a:t>
            </a:r>
            <a:r>
              <a:rPr sz="2000" dirty="0">
                <a:latin typeface="Times New Roman"/>
                <a:cs typeface="Times New Roman"/>
              </a:rPr>
              <a:t>9.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Times New Roman"/>
                <a:cs typeface="Times New Roman"/>
              </a:rPr>
              <a:t>The Excess-3 (Xs-3)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Code</a:t>
            </a:r>
            <a:endParaRPr sz="20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ts val="3600"/>
              </a:lnSpc>
              <a:spcBef>
                <a:spcPts val="32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non-weighted code used to express </a:t>
            </a:r>
            <a:r>
              <a:rPr sz="2000" dirty="0">
                <a:latin typeface="Times New Roman"/>
                <a:cs typeface="Times New Roman"/>
              </a:rPr>
              <a:t>code </a:t>
            </a:r>
            <a:r>
              <a:rPr sz="2000" spc="-5" dirty="0">
                <a:latin typeface="Times New Roman"/>
                <a:cs typeface="Times New Roman"/>
              </a:rPr>
              <a:t>used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express </a:t>
            </a:r>
            <a:r>
              <a:rPr sz="2000" spc="-5" dirty="0">
                <a:latin typeface="Times New Roman"/>
                <a:cs typeface="Times New Roman"/>
              </a:rPr>
              <a:t>decimal  </a:t>
            </a:r>
            <a:r>
              <a:rPr sz="2000" dirty="0">
                <a:latin typeface="Times New Roman"/>
                <a:cs typeface="Times New Roman"/>
              </a:rPr>
              <a:t>numbers.</a:t>
            </a:r>
            <a:endParaRPr sz="2000">
              <a:latin typeface="Times New Roman"/>
              <a:cs typeface="Times New Roman"/>
            </a:endParaRPr>
          </a:p>
          <a:p>
            <a:pPr marL="756285" marR="5715" lvl="1" indent="-287020">
              <a:lnSpc>
                <a:spcPts val="36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  <a:tab pos="1063625" algn="l"/>
                <a:tab pos="1384300" algn="l"/>
                <a:tab pos="1649730" algn="l"/>
                <a:tab pos="3825875" algn="l"/>
                <a:tab pos="4627880" algn="l"/>
                <a:tab pos="5384800" algn="l"/>
                <a:tab pos="6339205" algn="l"/>
                <a:tab pos="7185025" algn="l"/>
                <a:tab pos="7816215" algn="l"/>
              </a:tabLst>
            </a:pPr>
            <a:r>
              <a:rPr sz="2000" dirty="0">
                <a:latin typeface="Times New Roman"/>
                <a:cs typeface="Times New Roman"/>
              </a:rPr>
              <a:t>It	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	a	s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ple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entary	b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na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y	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oded	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eci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al	(BCD)	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ode	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nd  numerical system which has biased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representation.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21919" y="268811"/>
            <a:ext cx="8193405" cy="32264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Xs-3 equivalent of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given binary number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obtained using the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following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steps:</a:t>
            </a:r>
            <a:endParaRPr sz="20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Find the </a:t>
            </a:r>
            <a:r>
              <a:rPr sz="2000" spc="-5" dirty="0">
                <a:latin typeface="Times New Roman"/>
                <a:cs typeface="Times New Roman"/>
              </a:rPr>
              <a:t>decimal </a:t>
            </a:r>
            <a:r>
              <a:rPr sz="2000" dirty="0">
                <a:latin typeface="Times New Roman"/>
                <a:cs typeface="Times New Roman"/>
              </a:rPr>
              <a:t>equivalent of the given binary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number.</a:t>
            </a:r>
            <a:endParaRPr sz="20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spc="5" dirty="0">
                <a:latin typeface="Times New Roman"/>
                <a:cs typeface="Times New Roman"/>
              </a:rPr>
              <a:t>Add </a:t>
            </a:r>
            <a:r>
              <a:rPr sz="2000" spc="-5" dirty="0">
                <a:latin typeface="Times New Roman"/>
                <a:cs typeface="Times New Roman"/>
              </a:rPr>
              <a:t>+3 to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decimal </a:t>
            </a:r>
            <a:r>
              <a:rPr sz="2000" dirty="0">
                <a:latin typeface="Times New Roman"/>
                <a:cs typeface="Times New Roman"/>
              </a:rPr>
              <a:t>equivalent obtained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1.</a:t>
            </a:r>
            <a:endParaRPr sz="2000">
              <a:latin typeface="Times New Roman"/>
              <a:cs typeface="Times New Roman"/>
            </a:endParaRPr>
          </a:p>
          <a:p>
            <a:pPr marL="812800" marR="8255" lvl="1" indent="-343535">
              <a:lnSpc>
                <a:spcPts val="3600"/>
              </a:lnSpc>
              <a:spcBef>
                <a:spcPts val="32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Convert </a:t>
            </a:r>
            <a:r>
              <a:rPr sz="2000" spc="-5" dirty="0">
                <a:latin typeface="Times New Roman"/>
                <a:cs typeface="Times New Roman"/>
              </a:rPr>
              <a:t>the newly obtained decimal number back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binary number </a:t>
            </a:r>
            <a:r>
              <a:rPr sz="2000" spc="-20" dirty="0">
                <a:latin typeface="Times New Roman"/>
                <a:cs typeface="Times New Roman"/>
              </a:rPr>
              <a:t>to  </a:t>
            </a:r>
            <a:r>
              <a:rPr sz="2000" dirty="0">
                <a:latin typeface="Times New Roman"/>
                <a:cs typeface="Times New Roman"/>
              </a:rPr>
              <a:t>get the desired Xs-3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equivalent.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 codes </a:t>
            </a:r>
            <a:r>
              <a:rPr sz="2000" spc="5" dirty="0">
                <a:latin typeface="Times New Roman"/>
                <a:cs typeface="Times New Roman"/>
              </a:rPr>
              <a:t>0000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5" dirty="0">
                <a:latin typeface="Times New Roman"/>
                <a:cs typeface="Times New Roman"/>
              </a:rPr>
              <a:t>1111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used for any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digit.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8049" y="725002"/>
            <a:ext cx="7205376" cy="4724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27577" y="6007709"/>
            <a:ext cx="19532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latin typeface="Times New Roman"/>
                <a:cs typeface="Times New Roman"/>
              </a:rPr>
              <a:t>Table </a:t>
            </a:r>
            <a:r>
              <a:rPr sz="1400" b="1" dirty="0">
                <a:latin typeface="Times New Roman"/>
                <a:cs typeface="Times New Roman"/>
              </a:rPr>
              <a:t>1.7 : Excess-3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Code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05079" y="105765"/>
            <a:ext cx="8420100" cy="6428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2460625">
              <a:lnSpc>
                <a:spcPct val="1501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Example </a:t>
            </a:r>
            <a:r>
              <a:rPr sz="2000" dirty="0">
                <a:latin typeface="Times New Roman"/>
                <a:cs typeface="Times New Roman"/>
              </a:rPr>
              <a:t>1: Convert </a:t>
            </a:r>
            <a:r>
              <a:rPr sz="2000" spc="-5" dirty="0">
                <a:latin typeface="Times New Roman"/>
                <a:cs typeface="Times New Roman"/>
              </a:rPr>
              <a:t>decimal number </a:t>
            </a:r>
            <a:r>
              <a:rPr sz="2000" dirty="0">
                <a:latin typeface="Times New Roman"/>
                <a:cs typeface="Times New Roman"/>
              </a:rPr>
              <a:t>23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Excess-3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code.  Solution:</a:t>
            </a:r>
            <a:endParaRPr sz="2000">
              <a:latin typeface="Times New Roman"/>
              <a:cs typeface="Times New Roman"/>
            </a:endParaRPr>
          </a:p>
          <a:p>
            <a:pPr marL="38100" marR="31750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add 3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both digit in the decimal number then convert </a:t>
            </a:r>
            <a:r>
              <a:rPr sz="2000" spc="-10" dirty="0">
                <a:latin typeface="Times New Roman"/>
                <a:cs typeface="Times New Roman"/>
              </a:rPr>
              <a:t>into </a:t>
            </a:r>
            <a:r>
              <a:rPr sz="2000" spc="-5" dirty="0">
                <a:latin typeface="Times New Roman"/>
                <a:cs typeface="Times New Roman"/>
              </a:rPr>
              <a:t>4-bit binary number  </a:t>
            </a:r>
            <a:r>
              <a:rPr sz="2000" dirty="0">
                <a:latin typeface="Times New Roman"/>
                <a:cs typeface="Times New Roman"/>
              </a:rPr>
              <a:t>for result of </a:t>
            </a:r>
            <a:r>
              <a:rPr sz="2000" spc="-5" dirty="0">
                <a:latin typeface="Times New Roman"/>
                <a:cs typeface="Times New Roman"/>
              </a:rPr>
              <a:t>each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digit.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So, 23+33=56 =0101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0110</a:t>
            </a:r>
            <a:endParaRPr sz="2000">
              <a:latin typeface="Times New Roman"/>
              <a:cs typeface="Times New Roman"/>
            </a:endParaRPr>
          </a:p>
          <a:p>
            <a:pPr marL="38100" marR="1946910">
              <a:lnSpc>
                <a:spcPct val="150000"/>
              </a:lnSpc>
            </a:pPr>
            <a:r>
              <a:rPr sz="2000" spc="-5" dirty="0">
                <a:latin typeface="Times New Roman"/>
                <a:cs typeface="Times New Roman"/>
              </a:rPr>
              <a:t>Example </a:t>
            </a:r>
            <a:r>
              <a:rPr sz="2000" dirty="0">
                <a:latin typeface="Times New Roman"/>
                <a:cs typeface="Times New Roman"/>
              </a:rPr>
              <a:t>2: Convert </a:t>
            </a:r>
            <a:r>
              <a:rPr sz="2000" spc="-5" dirty="0">
                <a:latin typeface="Times New Roman"/>
                <a:cs typeface="Times New Roman"/>
              </a:rPr>
              <a:t>decimal number </a:t>
            </a:r>
            <a:r>
              <a:rPr sz="2000" dirty="0">
                <a:latin typeface="Times New Roman"/>
                <a:cs typeface="Times New Roman"/>
              </a:rPr>
              <a:t>15.46 into Excess-3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code.  Solution: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-5" dirty="0">
                <a:latin typeface="Times New Roman"/>
                <a:cs typeface="Times New Roman"/>
              </a:rPr>
              <a:t>15.46+33.33=48.79 </a:t>
            </a:r>
            <a:r>
              <a:rPr sz="2000" dirty="0">
                <a:latin typeface="Times New Roman"/>
                <a:cs typeface="Times New Roman"/>
              </a:rPr>
              <a:t>=0100 </a:t>
            </a:r>
            <a:r>
              <a:rPr sz="2000" spc="-15" dirty="0">
                <a:latin typeface="Times New Roman"/>
                <a:cs typeface="Times New Roman"/>
              </a:rPr>
              <a:t>1000.0111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1001</a:t>
            </a:r>
            <a:endParaRPr sz="2000">
              <a:latin typeface="Times New Roman"/>
              <a:cs typeface="Times New Roman"/>
            </a:endParaRPr>
          </a:p>
          <a:p>
            <a:pPr marL="38100" marR="4120515">
              <a:lnSpc>
                <a:spcPct val="150000"/>
              </a:lnSpc>
            </a:pPr>
            <a:r>
              <a:rPr sz="2000" spc="-5" dirty="0">
                <a:latin typeface="Times New Roman"/>
                <a:cs typeface="Times New Roman"/>
              </a:rPr>
              <a:t>Example </a:t>
            </a:r>
            <a:r>
              <a:rPr sz="2000" dirty="0">
                <a:latin typeface="Times New Roman"/>
                <a:cs typeface="Times New Roman"/>
              </a:rPr>
              <a:t>3: Convert </a:t>
            </a:r>
            <a:r>
              <a:rPr sz="2000" spc="-30" dirty="0">
                <a:latin typeface="Times New Roman"/>
                <a:cs typeface="Times New Roman"/>
              </a:rPr>
              <a:t>(11110)2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Excess-3  Solution: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2000" spc="-30" dirty="0">
                <a:latin typeface="Times New Roman"/>
                <a:cs typeface="Times New Roman"/>
              </a:rPr>
              <a:t>(11110)2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=((1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×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24)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×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23)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(1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×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22)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×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21)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(0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×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20))</a:t>
            </a:r>
            <a:r>
              <a:rPr sz="1950" baseline="-21367" dirty="0">
                <a:latin typeface="Times New Roman"/>
                <a:cs typeface="Times New Roman"/>
              </a:rPr>
              <a:t>10</a:t>
            </a:r>
            <a:r>
              <a:rPr sz="1950" spc="337" baseline="-21367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=(16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8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Times New Roman"/>
                <a:cs typeface="Times New Roman"/>
              </a:rPr>
              <a:t>2 + </a:t>
            </a:r>
            <a:r>
              <a:rPr sz="2000" spc="10" dirty="0">
                <a:latin typeface="Times New Roman"/>
                <a:cs typeface="Times New Roman"/>
              </a:rPr>
              <a:t>0)</a:t>
            </a:r>
            <a:r>
              <a:rPr sz="1950" spc="15" baseline="-21367" dirty="0">
                <a:latin typeface="Times New Roman"/>
                <a:cs typeface="Times New Roman"/>
              </a:rPr>
              <a:t>10</a:t>
            </a:r>
            <a:r>
              <a:rPr sz="1950" spc="442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=(30)</a:t>
            </a:r>
            <a:r>
              <a:rPr sz="1950" baseline="-21367" dirty="0">
                <a:latin typeface="Times New Roman"/>
                <a:cs typeface="Times New Roman"/>
              </a:rPr>
              <a:t>10</a:t>
            </a:r>
            <a:endParaRPr sz="1950" baseline="-21367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So,=30+33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63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5634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Binary Coding</a:t>
            </a:r>
            <a:r>
              <a:rPr spc="-20" dirty="0"/>
              <a:t> </a:t>
            </a:r>
            <a:r>
              <a:rPr spc="-5" dirty="0"/>
              <a:t>Schemes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3105" y="646455"/>
            <a:ext cx="8319770" cy="5673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6350" indent="-287020">
              <a:lnSpc>
                <a:spcPct val="1501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latin typeface="Times New Roman"/>
                <a:cs typeface="Times New Roman"/>
              </a:rPr>
              <a:t>Binary Coding </a:t>
            </a:r>
            <a:r>
              <a:rPr sz="1900" spc="-10" dirty="0">
                <a:latin typeface="Times New Roman"/>
                <a:cs typeface="Times New Roman"/>
              </a:rPr>
              <a:t>schemes </a:t>
            </a:r>
            <a:r>
              <a:rPr sz="1900" spc="-5" dirty="0">
                <a:latin typeface="Times New Roman"/>
                <a:cs typeface="Times New Roman"/>
              </a:rPr>
              <a:t>represent the data such as alphabets, digits 0−9, and  </a:t>
            </a:r>
            <a:r>
              <a:rPr sz="1900" spc="-10" dirty="0">
                <a:latin typeface="Times New Roman"/>
                <a:cs typeface="Times New Roman"/>
              </a:rPr>
              <a:t>symbols </a:t>
            </a:r>
            <a:r>
              <a:rPr sz="1900" spc="-5" dirty="0">
                <a:latin typeface="Times New Roman"/>
                <a:cs typeface="Times New Roman"/>
              </a:rPr>
              <a:t>in a standard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code.</a:t>
            </a:r>
            <a:endParaRPr sz="19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latin typeface="Times New Roman"/>
                <a:cs typeface="Times New Roman"/>
              </a:rPr>
              <a:t>The binary coding </a:t>
            </a:r>
            <a:r>
              <a:rPr sz="1900" spc="-10" dirty="0">
                <a:latin typeface="Times New Roman"/>
                <a:cs typeface="Times New Roman"/>
              </a:rPr>
              <a:t>schemes </a:t>
            </a:r>
            <a:r>
              <a:rPr sz="1900" spc="-5" dirty="0">
                <a:latin typeface="Times New Roman"/>
                <a:cs typeface="Times New Roman"/>
              </a:rPr>
              <a:t>that are </a:t>
            </a:r>
            <a:r>
              <a:rPr sz="1900" spc="-10" dirty="0">
                <a:latin typeface="Times New Roman"/>
                <a:cs typeface="Times New Roman"/>
              </a:rPr>
              <a:t>most commonly </a:t>
            </a:r>
            <a:r>
              <a:rPr sz="1900" spc="-5" dirty="0">
                <a:latin typeface="Times New Roman"/>
                <a:cs typeface="Times New Roman"/>
              </a:rPr>
              <a:t>used</a:t>
            </a:r>
            <a:r>
              <a:rPr sz="1900" spc="13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are:</a:t>
            </a:r>
            <a:endParaRPr sz="1900">
              <a:latin typeface="Times New Roman"/>
              <a:cs typeface="Times New Roman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756920" algn="l"/>
              </a:tabLst>
            </a:pPr>
            <a:r>
              <a:rPr sz="1900" spc="-5" dirty="0">
                <a:latin typeface="Times New Roman"/>
                <a:cs typeface="Times New Roman"/>
              </a:rPr>
              <a:t>Extended Binary Coded </a:t>
            </a:r>
            <a:r>
              <a:rPr sz="1900" spc="-10" dirty="0">
                <a:latin typeface="Times New Roman"/>
                <a:cs typeface="Times New Roman"/>
              </a:rPr>
              <a:t>Decimal </a:t>
            </a:r>
            <a:r>
              <a:rPr sz="1900" spc="-5" dirty="0">
                <a:latin typeface="Times New Roman"/>
                <a:cs typeface="Times New Roman"/>
              </a:rPr>
              <a:t>Interchange Code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(EBCDIC),</a:t>
            </a:r>
            <a:endParaRPr sz="1900">
              <a:latin typeface="Times New Roman"/>
              <a:cs typeface="Times New Roman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756920" algn="l"/>
              </a:tabLst>
            </a:pPr>
            <a:r>
              <a:rPr sz="1900" spc="-5" dirty="0">
                <a:latin typeface="Times New Roman"/>
                <a:cs typeface="Times New Roman"/>
              </a:rPr>
              <a:t>American Standard Code for Information Interchange (ASCII),</a:t>
            </a:r>
            <a:r>
              <a:rPr sz="1900" spc="114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and</a:t>
            </a:r>
            <a:endParaRPr sz="1900">
              <a:latin typeface="Times New Roman"/>
              <a:cs typeface="Times New Roman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756920" algn="l"/>
              </a:tabLst>
            </a:pPr>
            <a:r>
              <a:rPr sz="1900" spc="-5" dirty="0">
                <a:latin typeface="Times New Roman"/>
                <a:cs typeface="Times New Roman"/>
              </a:rPr>
              <a:t>Unicode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900" b="1" spc="-5" dirty="0">
                <a:latin typeface="Times New Roman"/>
                <a:cs typeface="Times New Roman"/>
              </a:rPr>
              <a:t>EBCDIC</a:t>
            </a:r>
            <a:endParaRPr sz="190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ts val="3420"/>
              </a:lnSpc>
              <a:spcBef>
                <a:spcPts val="305"/>
              </a:spcBef>
              <a:buFont typeface="Arial"/>
              <a:buChar char="•"/>
              <a:tabLst>
                <a:tab pos="813435" algn="l"/>
              </a:tabLst>
            </a:pPr>
            <a:r>
              <a:rPr dirty="0"/>
              <a:t>	</a:t>
            </a:r>
            <a:r>
              <a:rPr sz="1900" spc="-5" dirty="0">
                <a:latin typeface="Times New Roman"/>
                <a:cs typeface="Times New Roman"/>
              </a:rPr>
              <a:t>The Extended Binary Coded Decimal Interchange Code (EBCDIC) uses 8  bits (4 bits for zone, 4 bits for digit) to represent a </a:t>
            </a:r>
            <a:r>
              <a:rPr sz="1900" spc="-10" dirty="0">
                <a:latin typeface="Times New Roman"/>
                <a:cs typeface="Times New Roman"/>
              </a:rPr>
              <a:t>symbol </a:t>
            </a:r>
            <a:r>
              <a:rPr sz="1900" spc="-5" dirty="0">
                <a:latin typeface="Times New Roman"/>
                <a:cs typeface="Times New Roman"/>
              </a:rPr>
              <a:t>in the</a:t>
            </a:r>
            <a:r>
              <a:rPr sz="1900" spc="13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data.</a:t>
            </a:r>
            <a:endParaRPr sz="1900">
              <a:latin typeface="Times New Roman"/>
              <a:cs typeface="Times New Roman"/>
            </a:endParaRPr>
          </a:p>
          <a:p>
            <a:pPr marL="817244" lvl="1" indent="-347980" algn="just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817880" algn="l"/>
              </a:tabLst>
            </a:pPr>
            <a:r>
              <a:rPr sz="1900" spc="-5" dirty="0">
                <a:latin typeface="Times New Roman"/>
                <a:cs typeface="Times New Roman"/>
              </a:rPr>
              <a:t>EBCDIC allows 28 = 256 combinations of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bits.</a:t>
            </a:r>
            <a:endParaRPr sz="190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50000"/>
              </a:lnSpc>
              <a:buFont typeface="Arial"/>
              <a:buChar char="•"/>
              <a:tabLst>
                <a:tab pos="756920" algn="l"/>
              </a:tabLst>
            </a:pPr>
            <a:r>
              <a:rPr sz="1900" spc="-5" dirty="0">
                <a:latin typeface="Times New Roman"/>
                <a:cs typeface="Times New Roman"/>
              </a:rPr>
              <a:t>256 unique symbols are represented using EBCDIC code. It represents  </a:t>
            </a:r>
            <a:r>
              <a:rPr sz="1900" spc="-10" dirty="0">
                <a:latin typeface="Times New Roman"/>
                <a:cs typeface="Times New Roman"/>
              </a:rPr>
              <a:t>decimal </a:t>
            </a:r>
            <a:r>
              <a:rPr sz="1900" spc="-5" dirty="0">
                <a:latin typeface="Times New Roman"/>
                <a:cs typeface="Times New Roman"/>
              </a:rPr>
              <a:t>numbers (0−9), lower </a:t>
            </a:r>
            <a:r>
              <a:rPr sz="1900" spc="-10" dirty="0">
                <a:latin typeface="Times New Roman"/>
                <a:cs typeface="Times New Roman"/>
              </a:rPr>
              <a:t>case </a:t>
            </a:r>
            <a:r>
              <a:rPr sz="1900" spc="-5" dirty="0">
                <a:latin typeface="Times New Roman"/>
                <a:cs typeface="Times New Roman"/>
              </a:rPr>
              <a:t>letters (a−z), uppercase letters (A−Z),  Special characters, and Control characters (printable and</a:t>
            </a:r>
            <a:r>
              <a:rPr sz="1900" spc="-12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non−printable,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7122" y="6439915"/>
            <a:ext cx="53994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Times New Roman"/>
                <a:cs typeface="Times New Roman"/>
              </a:rPr>
              <a:t>e.g., for cursor </a:t>
            </a:r>
            <a:r>
              <a:rPr sz="1900" spc="-10" dirty="0">
                <a:latin typeface="Times New Roman"/>
                <a:cs typeface="Times New Roman"/>
              </a:rPr>
              <a:t>movement, </a:t>
            </a:r>
            <a:r>
              <a:rPr sz="1900" spc="-5" dirty="0">
                <a:latin typeface="Times New Roman"/>
                <a:cs typeface="Times New Roman"/>
              </a:rPr>
              <a:t>printer vertical spacing,</a:t>
            </a:r>
            <a:r>
              <a:rPr sz="1900" spc="13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etc.)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8334" y="6477380"/>
            <a:ext cx="15557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4819" y="289559"/>
            <a:ext cx="8201025" cy="6499860"/>
          </a:xfrm>
          <a:custGeom>
            <a:avLst/>
            <a:gdLst/>
            <a:ahLst/>
            <a:cxnLst/>
            <a:rect l="l" t="t" r="r" b="b"/>
            <a:pathLst>
              <a:path w="8201025" h="6499859">
                <a:moveTo>
                  <a:pt x="8200644" y="0"/>
                </a:moveTo>
                <a:lnTo>
                  <a:pt x="0" y="0"/>
                </a:lnTo>
                <a:lnTo>
                  <a:pt x="0" y="6499860"/>
                </a:lnTo>
                <a:lnTo>
                  <a:pt x="8200644" y="6499860"/>
                </a:lnTo>
                <a:lnTo>
                  <a:pt x="82006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7550" y="291036"/>
            <a:ext cx="8098155" cy="597027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10185" indent="-172720">
              <a:lnSpc>
                <a:spcPct val="100000"/>
              </a:lnSpc>
              <a:spcBef>
                <a:spcPts val="1295"/>
              </a:spcBef>
              <a:buFont typeface="Arial"/>
              <a:buChar char="•"/>
              <a:tabLst>
                <a:tab pos="210820" algn="l"/>
              </a:tabLst>
            </a:pPr>
            <a:r>
              <a:rPr sz="2000" dirty="0">
                <a:latin typeface="Times New Roman"/>
                <a:cs typeface="Times New Roman"/>
              </a:rPr>
              <a:t>EBCDIC codes are </a:t>
            </a:r>
            <a:r>
              <a:rPr sz="2000" spc="-5" dirty="0">
                <a:latin typeface="Times New Roman"/>
                <a:cs typeface="Times New Roman"/>
              </a:rPr>
              <a:t>mainly </a:t>
            </a:r>
            <a:r>
              <a:rPr sz="2000" dirty="0">
                <a:latin typeface="Times New Roman"/>
                <a:cs typeface="Times New Roman"/>
              </a:rPr>
              <a:t>used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mainframe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computers.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Times New Roman"/>
                <a:cs typeface="Times New Roman"/>
              </a:rPr>
              <a:t>ASCII</a:t>
            </a:r>
            <a:endParaRPr sz="2000">
              <a:latin typeface="Times New Roman"/>
              <a:cs typeface="Times New Roman"/>
            </a:endParaRPr>
          </a:p>
          <a:p>
            <a:pPr marL="210185" marR="30480" indent="-172720" algn="just">
              <a:lnSpc>
                <a:spcPct val="150000"/>
              </a:lnSpc>
              <a:buFont typeface="Arial"/>
              <a:buChar char="•"/>
              <a:tabLst>
                <a:tab pos="2108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American Standard Code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Information Interchange (ASCII)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widely  used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computers of all types. ASCII codes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two </a:t>
            </a:r>
            <a:r>
              <a:rPr sz="2000" spc="-5" dirty="0">
                <a:latin typeface="Times New Roman"/>
                <a:cs typeface="Times New Roman"/>
              </a:rPr>
              <a:t>types—ASCII−7 and  </a:t>
            </a:r>
            <a:r>
              <a:rPr sz="2000" dirty="0">
                <a:latin typeface="Times New Roman"/>
                <a:cs typeface="Times New Roman"/>
              </a:rPr>
              <a:t>ASCII−8.</a:t>
            </a:r>
            <a:endParaRPr sz="2000">
              <a:latin typeface="Times New Roman"/>
              <a:cs typeface="Times New Roman"/>
            </a:endParaRPr>
          </a:p>
          <a:p>
            <a:pPr marL="667385" marR="31115" lvl="1" indent="-172720" algn="just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668020" algn="l"/>
              </a:tabLst>
            </a:pPr>
            <a:r>
              <a:rPr sz="2000" b="1" i="1" spc="-5" dirty="0">
                <a:latin typeface="Times New Roman"/>
                <a:cs typeface="Times New Roman"/>
              </a:rPr>
              <a:t>ASCII-7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7-bit standard </a:t>
            </a:r>
            <a:r>
              <a:rPr sz="2000" dirty="0">
                <a:latin typeface="Times New Roman"/>
                <a:cs typeface="Times New Roman"/>
              </a:rPr>
              <a:t>ASCII code. </a:t>
            </a:r>
            <a:r>
              <a:rPr sz="2000" spc="-5" dirty="0">
                <a:latin typeface="Times New Roman"/>
                <a:cs typeface="Times New Roman"/>
              </a:rPr>
              <a:t>In ASCII-7,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first </a:t>
            </a:r>
            <a:r>
              <a:rPr sz="2000" dirty="0">
                <a:latin typeface="Times New Roman"/>
                <a:cs typeface="Times New Roman"/>
              </a:rPr>
              <a:t>3 </a:t>
            </a:r>
            <a:r>
              <a:rPr sz="2000" spc="-5" dirty="0">
                <a:latin typeface="Times New Roman"/>
                <a:cs typeface="Times New Roman"/>
              </a:rPr>
              <a:t>bits are 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zone bits and the next </a:t>
            </a:r>
            <a:r>
              <a:rPr sz="2000" dirty="0">
                <a:latin typeface="Times New Roman"/>
                <a:cs typeface="Times New Roman"/>
              </a:rPr>
              <a:t>4 bits </a:t>
            </a:r>
            <a:r>
              <a:rPr sz="2000" spc="-5" dirty="0">
                <a:latin typeface="Times New Roman"/>
                <a:cs typeface="Times New Roman"/>
              </a:rPr>
              <a:t>are for the digits. ASCII-7 allows </a:t>
            </a:r>
            <a:r>
              <a:rPr sz="2000" dirty="0">
                <a:latin typeface="Times New Roman"/>
                <a:cs typeface="Times New Roman"/>
              </a:rPr>
              <a:t>2</a:t>
            </a:r>
            <a:r>
              <a:rPr sz="1950" baseline="25641" dirty="0">
                <a:latin typeface="Times New Roman"/>
                <a:cs typeface="Times New Roman"/>
              </a:rPr>
              <a:t>7 </a:t>
            </a:r>
            <a:r>
              <a:rPr sz="2000" dirty="0">
                <a:latin typeface="Times New Roman"/>
                <a:cs typeface="Times New Roman"/>
              </a:rPr>
              <a:t>=  128 </a:t>
            </a:r>
            <a:r>
              <a:rPr sz="2000" spc="-5" dirty="0">
                <a:latin typeface="Times New Roman"/>
                <a:cs typeface="Times New Roman"/>
              </a:rPr>
              <a:t>combinations. 128 unique symbols are represented using ASCII-7.  </a:t>
            </a:r>
            <a:r>
              <a:rPr sz="2000" dirty="0">
                <a:latin typeface="Times New Roman"/>
                <a:cs typeface="Times New Roman"/>
              </a:rPr>
              <a:t>ASCII-7 has been </a:t>
            </a:r>
            <a:r>
              <a:rPr sz="2000" spc="-5" dirty="0">
                <a:latin typeface="Times New Roman"/>
                <a:cs typeface="Times New Roman"/>
              </a:rPr>
              <a:t>modified </a:t>
            </a:r>
            <a:r>
              <a:rPr sz="2000" dirty="0">
                <a:latin typeface="Times New Roman"/>
                <a:cs typeface="Times New Roman"/>
              </a:rPr>
              <a:t>by IBM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ASCII-8.</a:t>
            </a:r>
            <a:endParaRPr sz="2000">
              <a:latin typeface="Times New Roman"/>
              <a:cs typeface="Times New Roman"/>
            </a:endParaRPr>
          </a:p>
          <a:p>
            <a:pPr marL="667385" marR="31115" lvl="1" indent="-172720" algn="just">
              <a:lnSpc>
                <a:spcPct val="150000"/>
              </a:lnSpc>
              <a:buFont typeface="Arial"/>
              <a:buChar char="•"/>
              <a:tabLst>
                <a:tab pos="668020" algn="l"/>
              </a:tabLst>
            </a:pPr>
            <a:r>
              <a:rPr sz="2000" b="1" i="1" spc="-5" dirty="0">
                <a:latin typeface="Times New Roman"/>
                <a:cs typeface="Times New Roman"/>
              </a:rPr>
              <a:t>ASCII-8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spc="-10" dirty="0">
                <a:latin typeface="Times New Roman"/>
                <a:cs typeface="Times New Roman"/>
              </a:rPr>
              <a:t>an </a:t>
            </a:r>
            <a:r>
              <a:rPr sz="2000" dirty="0">
                <a:latin typeface="Times New Roman"/>
                <a:cs typeface="Times New Roman"/>
              </a:rPr>
              <a:t>extended </a:t>
            </a:r>
            <a:r>
              <a:rPr sz="2000" spc="-10" dirty="0">
                <a:latin typeface="Times New Roman"/>
                <a:cs typeface="Times New Roman"/>
              </a:rPr>
              <a:t>version </a:t>
            </a:r>
            <a:r>
              <a:rPr sz="2000" spc="-5" dirty="0">
                <a:latin typeface="Times New Roman"/>
                <a:cs typeface="Times New Roman"/>
              </a:rPr>
              <a:t>of ASCII-7. ASCII-8 is an 8-bit code  </a:t>
            </a:r>
            <a:r>
              <a:rPr sz="2000" dirty="0">
                <a:latin typeface="Times New Roman"/>
                <a:cs typeface="Times New Roman"/>
              </a:rPr>
              <a:t>having 4 </a:t>
            </a:r>
            <a:r>
              <a:rPr sz="2000" spc="-5" dirty="0">
                <a:latin typeface="Times New Roman"/>
                <a:cs typeface="Times New Roman"/>
              </a:rPr>
              <a:t>bits for zone and </a:t>
            </a:r>
            <a:r>
              <a:rPr sz="2000" dirty="0">
                <a:latin typeface="Times New Roman"/>
                <a:cs typeface="Times New Roman"/>
              </a:rPr>
              <a:t>4 bits </a:t>
            </a:r>
            <a:r>
              <a:rPr sz="2000" spc="-5" dirty="0">
                <a:latin typeface="Times New Roman"/>
                <a:cs typeface="Times New Roman"/>
              </a:rPr>
              <a:t>for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digit. ASCII-8 allows </a:t>
            </a:r>
            <a:r>
              <a:rPr sz="2000" dirty="0">
                <a:latin typeface="Times New Roman"/>
                <a:cs typeface="Times New Roman"/>
              </a:rPr>
              <a:t>2</a:t>
            </a:r>
            <a:r>
              <a:rPr sz="1950" baseline="25641" dirty="0">
                <a:latin typeface="Times New Roman"/>
                <a:cs typeface="Times New Roman"/>
              </a:rPr>
              <a:t>8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-10" dirty="0">
                <a:latin typeface="Times New Roman"/>
                <a:cs typeface="Times New Roman"/>
              </a:rPr>
              <a:t>256  </a:t>
            </a:r>
            <a:r>
              <a:rPr sz="2000" spc="-5" dirty="0">
                <a:latin typeface="Times New Roman"/>
                <a:cs typeface="Times New Roman"/>
              </a:rPr>
              <a:t>combinations. </a:t>
            </a:r>
            <a:r>
              <a:rPr sz="2000" dirty="0">
                <a:latin typeface="Times New Roman"/>
                <a:cs typeface="Times New Roman"/>
              </a:rPr>
              <a:t>ASCII-8 </a:t>
            </a:r>
            <a:r>
              <a:rPr sz="2000" spc="-5" dirty="0">
                <a:latin typeface="Times New Roman"/>
                <a:cs typeface="Times New Roman"/>
              </a:rPr>
              <a:t>represents 256 unique symbols. </a:t>
            </a:r>
            <a:r>
              <a:rPr sz="2000" dirty="0">
                <a:latin typeface="Times New Roman"/>
                <a:cs typeface="Times New Roman"/>
              </a:rPr>
              <a:t>ASCII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used  </a:t>
            </a:r>
            <a:r>
              <a:rPr sz="2000" dirty="0">
                <a:latin typeface="Times New Roman"/>
                <a:cs typeface="Times New Roman"/>
              </a:rPr>
              <a:t>widely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represent data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computers.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45160" y="501094"/>
            <a:ext cx="8370570" cy="32264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 ASCII-8 code represents </a:t>
            </a:r>
            <a:r>
              <a:rPr sz="2000" spc="5" dirty="0">
                <a:latin typeface="Times New Roman"/>
                <a:cs typeface="Times New Roman"/>
              </a:rPr>
              <a:t>256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symbols.</a:t>
            </a:r>
            <a:endParaRPr sz="20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Codes 0 to 31 </a:t>
            </a:r>
            <a:r>
              <a:rPr sz="2000" spc="-5" dirty="0">
                <a:latin typeface="Times New Roman"/>
                <a:cs typeface="Times New Roman"/>
              </a:rPr>
              <a:t>represent control characters (non−printable), </a:t>
            </a:r>
            <a:r>
              <a:rPr sz="2000" dirty="0">
                <a:latin typeface="Times New Roman"/>
                <a:cs typeface="Times New Roman"/>
              </a:rPr>
              <a:t>because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endParaRPr sz="20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are used for actions </a:t>
            </a:r>
            <a:r>
              <a:rPr sz="2000" spc="-5" dirty="0">
                <a:latin typeface="Times New Roman"/>
                <a:cs typeface="Times New Roman"/>
              </a:rPr>
              <a:t>like, Carriage </a:t>
            </a:r>
            <a:r>
              <a:rPr sz="2000" dirty="0">
                <a:latin typeface="Times New Roman"/>
                <a:cs typeface="Times New Roman"/>
              </a:rPr>
              <a:t>return (CR), </a:t>
            </a:r>
            <a:r>
              <a:rPr sz="2000" spc="-5" dirty="0">
                <a:latin typeface="Times New Roman"/>
                <a:cs typeface="Times New Roman"/>
              </a:rPr>
              <a:t>Bell </a:t>
            </a:r>
            <a:r>
              <a:rPr sz="2000" dirty="0">
                <a:latin typeface="Times New Roman"/>
                <a:cs typeface="Times New Roman"/>
              </a:rPr>
              <a:t>(BEL),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Codes 48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57 </a:t>
            </a:r>
            <a:r>
              <a:rPr sz="2000" spc="-5" dirty="0">
                <a:latin typeface="Times New Roman"/>
                <a:cs typeface="Times New Roman"/>
              </a:rPr>
              <a:t>stand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numeric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0−9.</a:t>
            </a:r>
            <a:endParaRPr sz="20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Codes 65 to 90 stand for uppercase </a:t>
            </a:r>
            <a:r>
              <a:rPr sz="2000" spc="-5" dirty="0">
                <a:latin typeface="Times New Roman"/>
                <a:cs typeface="Times New Roman"/>
              </a:rPr>
              <a:t>letters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A−Z.</a:t>
            </a:r>
            <a:endParaRPr sz="20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Codes 97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spc="5" dirty="0">
                <a:latin typeface="Times New Roman"/>
                <a:cs typeface="Times New Roman"/>
              </a:rPr>
              <a:t>122 </a:t>
            </a:r>
            <a:r>
              <a:rPr sz="2000" spc="-5" dirty="0">
                <a:latin typeface="Times New Roman"/>
                <a:cs typeface="Times New Roman"/>
              </a:rPr>
              <a:t>stand </a:t>
            </a:r>
            <a:r>
              <a:rPr sz="2000" dirty="0">
                <a:latin typeface="Times New Roman"/>
                <a:cs typeface="Times New Roman"/>
              </a:rPr>
              <a:t>for lowercase </a:t>
            </a:r>
            <a:r>
              <a:rPr sz="2000" spc="-5" dirty="0">
                <a:latin typeface="Times New Roman"/>
                <a:cs typeface="Times New Roman"/>
              </a:rPr>
              <a:t>letters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a−z.</a:t>
            </a:r>
            <a:endParaRPr sz="20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Codes </a:t>
            </a:r>
            <a:r>
              <a:rPr sz="2000" spc="5" dirty="0">
                <a:latin typeface="Times New Roman"/>
                <a:cs typeface="Times New Roman"/>
              </a:rPr>
              <a:t>128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spc="5" dirty="0">
                <a:latin typeface="Times New Roman"/>
                <a:cs typeface="Times New Roman"/>
              </a:rPr>
              <a:t>255 </a:t>
            </a:r>
            <a:r>
              <a:rPr sz="2000" dirty="0">
                <a:latin typeface="Times New Roman"/>
                <a:cs typeface="Times New Roman"/>
              </a:rPr>
              <a:t>are the extended ASCII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80288" y="316839"/>
            <a:ext cx="7599680" cy="59702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latin typeface="Times New Roman"/>
                <a:cs typeface="Times New Roman"/>
              </a:rPr>
              <a:t>Unicode</a:t>
            </a:r>
            <a:endParaRPr sz="2000">
              <a:latin typeface="Times New Roman"/>
              <a:cs typeface="Times New Roman"/>
            </a:endParaRPr>
          </a:p>
          <a:p>
            <a:pPr marL="406400" marR="95885" indent="-342900" algn="just">
              <a:lnSpc>
                <a:spcPct val="150000"/>
              </a:lnSpc>
              <a:buFont typeface="Arial"/>
              <a:buChar char="•"/>
              <a:tabLst>
                <a:tab pos="406400" algn="l"/>
              </a:tabLst>
            </a:pPr>
            <a:r>
              <a:rPr sz="2000" dirty="0">
                <a:latin typeface="Times New Roman"/>
                <a:cs typeface="Times New Roman"/>
              </a:rPr>
              <a:t>Unicode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universal character encoding standard for the  representation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text which includes letters, numbers and symbols </a:t>
            </a:r>
            <a:r>
              <a:rPr sz="2000" spc="-15" dirty="0">
                <a:latin typeface="Times New Roman"/>
                <a:cs typeface="Times New Roman"/>
              </a:rPr>
              <a:t>in  </a:t>
            </a:r>
            <a:r>
              <a:rPr sz="2000" spc="-5" dirty="0">
                <a:latin typeface="Times New Roman"/>
                <a:cs typeface="Times New Roman"/>
              </a:rPr>
              <a:t>multi−lingual environments. </a:t>
            </a:r>
            <a:r>
              <a:rPr sz="2000" dirty="0">
                <a:latin typeface="Times New Roman"/>
                <a:cs typeface="Times New Roman"/>
              </a:rPr>
              <a:t>Unicode </a:t>
            </a:r>
            <a:r>
              <a:rPr sz="2000" spc="-5" dirty="0">
                <a:latin typeface="Times New Roman"/>
                <a:cs typeface="Times New Roman"/>
              </a:rPr>
              <a:t>uses  </a:t>
            </a:r>
            <a:r>
              <a:rPr sz="2000" dirty="0">
                <a:latin typeface="Times New Roman"/>
                <a:cs typeface="Times New Roman"/>
              </a:rPr>
              <a:t>32 bits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represent </a:t>
            </a:r>
            <a:r>
              <a:rPr sz="2000" dirty="0">
                <a:latin typeface="Times New Roman"/>
                <a:cs typeface="Times New Roman"/>
              </a:rPr>
              <a:t>a  </a:t>
            </a:r>
            <a:r>
              <a:rPr sz="2000" spc="-5" dirty="0">
                <a:latin typeface="Times New Roman"/>
                <a:cs typeface="Times New Roman"/>
              </a:rPr>
              <a:t>symbol in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406400" indent="-342900" algn="just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406400" algn="l"/>
              </a:tabLst>
            </a:pPr>
            <a:r>
              <a:rPr sz="2000" dirty="0">
                <a:latin typeface="Times New Roman"/>
                <a:cs typeface="Times New Roman"/>
              </a:rPr>
              <a:t>Unicode allows </a:t>
            </a:r>
            <a:r>
              <a:rPr sz="2000" spc="10" dirty="0">
                <a:latin typeface="Times New Roman"/>
                <a:cs typeface="Times New Roman"/>
              </a:rPr>
              <a:t>2</a:t>
            </a:r>
            <a:r>
              <a:rPr sz="1950" spc="15" baseline="25641" dirty="0">
                <a:latin typeface="Times New Roman"/>
                <a:cs typeface="Times New Roman"/>
              </a:rPr>
              <a:t>32</a:t>
            </a:r>
            <a:r>
              <a:rPr sz="2000" spc="10" dirty="0">
                <a:latin typeface="Times New Roman"/>
                <a:cs typeface="Times New Roman"/>
              </a:rPr>
              <a:t>= </a:t>
            </a:r>
            <a:r>
              <a:rPr sz="2000" dirty="0">
                <a:latin typeface="Times New Roman"/>
                <a:cs typeface="Times New Roman"/>
              </a:rPr>
              <a:t>4164895296 (~ 4 billion)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combinations.</a:t>
            </a:r>
            <a:endParaRPr sz="2000">
              <a:latin typeface="Times New Roman"/>
              <a:cs typeface="Times New Roman"/>
            </a:endParaRPr>
          </a:p>
          <a:p>
            <a:pPr marL="406400" marR="93980" indent="-342900" algn="just">
              <a:lnSpc>
                <a:spcPct val="150000"/>
              </a:lnSpc>
              <a:buFont typeface="Arial"/>
              <a:buChar char="•"/>
              <a:tabLst>
                <a:tab pos="406400" algn="l"/>
                <a:tab pos="5003165" algn="l"/>
              </a:tabLst>
            </a:pPr>
            <a:r>
              <a:rPr sz="2000" dirty="0">
                <a:latin typeface="Times New Roman"/>
                <a:cs typeface="Times New Roman"/>
              </a:rPr>
              <a:t>Unicode </a:t>
            </a:r>
            <a:r>
              <a:rPr sz="2000" spc="-5" dirty="0">
                <a:latin typeface="Times New Roman"/>
                <a:cs typeface="Times New Roman"/>
              </a:rPr>
              <a:t>can uniquely represent any character </a:t>
            </a:r>
            <a:r>
              <a:rPr sz="2000" spc="5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symbol present </a:t>
            </a:r>
            <a:r>
              <a:rPr sz="2000" spc="-20" dirty="0">
                <a:latin typeface="Times New Roman"/>
                <a:cs typeface="Times New Roman"/>
              </a:rPr>
              <a:t>in  </a:t>
            </a:r>
            <a:r>
              <a:rPr sz="2000" dirty="0">
                <a:latin typeface="Times New Roman"/>
                <a:cs typeface="Times New Roman"/>
              </a:rPr>
              <a:t>any </a:t>
            </a:r>
            <a:r>
              <a:rPr sz="2000" spc="-5" dirty="0">
                <a:latin typeface="Times New Roman"/>
                <a:cs typeface="Times New Roman"/>
              </a:rPr>
              <a:t>language like Chinese, Japanese, etc. In addition to the letters;  mathematical 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scientific 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symbols	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also represented </a:t>
            </a:r>
            <a:r>
              <a:rPr sz="2000" spc="-15" dirty="0">
                <a:latin typeface="Times New Roman"/>
                <a:cs typeface="Times New Roman"/>
              </a:rPr>
              <a:t>in  </a:t>
            </a:r>
            <a:r>
              <a:rPr sz="2000" dirty="0">
                <a:latin typeface="Times New Roman"/>
                <a:cs typeface="Times New Roman"/>
              </a:rPr>
              <a:t>Unicode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codes.</a:t>
            </a:r>
            <a:endParaRPr sz="2000">
              <a:latin typeface="Times New Roman"/>
              <a:cs typeface="Times New Roman"/>
            </a:endParaRPr>
          </a:p>
          <a:p>
            <a:pPr marL="406400" marR="95250" indent="-342900" algn="just">
              <a:lnSpc>
                <a:spcPct val="150000"/>
              </a:lnSpc>
              <a:buFont typeface="Arial"/>
              <a:buChar char="•"/>
              <a:tabLst>
                <a:tab pos="406400" algn="l"/>
              </a:tabLst>
            </a:pPr>
            <a:r>
              <a:rPr sz="2000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advantage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Unicode is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1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is compatible with the ASCII−8  </a:t>
            </a:r>
            <a:r>
              <a:rPr sz="2000" dirty="0">
                <a:latin typeface="Times New Roman"/>
                <a:cs typeface="Times New Roman"/>
              </a:rPr>
              <a:t>codes. The </a:t>
            </a:r>
            <a:r>
              <a:rPr sz="2000" spc="-5" dirty="0">
                <a:latin typeface="Times New Roman"/>
                <a:cs typeface="Times New Roman"/>
              </a:rPr>
              <a:t>first </a:t>
            </a:r>
            <a:r>
              <a:rPr sz="2000" dirty="0">
                <a:latin typeface="Times New Roman"/>
                <a:cs typeface="Times New Roman"/>
              </a:rPr>
              <a:t>256 </a:t>
            </a:r>
            <a:r>
              <a:rPr sz="2000" spc="-5" dirty="0">
                <a:latin typeface="Times New Roman"/>
                <a:cs typeface="Times New Roman"/>
              </a:rPr>
              <a:t>codes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Unicode are identical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the ASCII-8  </a:t>
            </a:r>
            <a:r>
              <a:rPr sz="2000" dirty="0">
                <a:latin typeface="Times New Roman"/>
                <a:cs typeface="Times New Roman"/>
              </a:rPr>
              <a:t>codes.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5634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4172" y="451104"/>
            <a:ext cx="7901940" cy="5750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58542" y="6424980"/>
            <a:ext cx="41808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latin typeface="Times New Roman"/>
                <a:cs typeface="Times New Roman"/>
              </a:rPr>
              <a:t>Table </a:t>
            </a:r>
            <a:r>
              <a:rPr sz="1400" b="1" dirty="0">
                <a:latin typeface="Times New Roman"/>
                <a:cs typeface="Times New Roman"/>
              </a:rPr>
              <a:t>1.8 : ASCII and EBCDIC binary coding</a:t>
            </a:r>
            <a:r>
              <a:rPr sz="1400" b="1" spc="-1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schemes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07958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49681" y="379577"/>
            <a:ext cx="8284845" cy="597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marR="119380" indent="-28702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75285" algn="l"/>
                <a:tab pos="3759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b="1" spc="-5" dirty="0">
                <a:latin typeface="Times New Roman"/>
                <a:cs typeface="Times New Roman"/>
              </a:rPr>
              <a:t>binary </a:t>
            </a:r>
            <a:r>
              <a:rPr sz="2000" b="1" dirty="0">
                <a:latin typeface="Times New Roman"/>
                <a:cs typeface="Times New Roman"/>
              </a:rPr>
              <a:t>number </a:t>
            </a:r>
            <a:r>
              <a:rPr sz="2000" b="1" spc="-5" dirty="0">
                <a:latin typeface="Times New Roman"/>
                <a:cs typeface="Times New Roman"/>
              </a:rPr>
              <a:t>system </a:t>
            </a:r>
            <a:r>
              <a:rPr sz="2000" spc="-5" dirty="0">
                <a:latin typeface="Times New Roman"/>
                <a:cs typeface="Times New Roman"/>
              </a:rPr>
              <a:t>uses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radix </a:t>
            </a:r>
            <a:r>
              <a:rPr sz="2000" dirty="0">
                <a:latin typeface="Times New Roman"/>
                <a:cs typeface="Times New Roman"/>
              </a:rPr>
              <a:t>2. The </a:t>
            </a:r>
            <a:r>
              <a:rPr sz="2000" spc="-5" dirty="0">
                <a:latin typeface="Times New Roman"/>
                <a:cs typeface="Times New Roman"/>
              </a:rPr>
              <a:t>two digit symbols used  </a:t>
            </a:r>
            <a:r>
              <a:rPr sz="2000" dirty="0">
                <a:latin typeface="Times New Roman"/>
                <a:cs typeface="Times New Roman"/>
              </a:rPr>
              <a:t>are 0 and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1.</a:t>
            </a:r>
            <a:endParaRPr sz="2000">
              <a:latin typeface="Times New Roman"/>
              <a:cs typeface="Times New Roman"/>
            </a:endParaRPr>
          </a:p>
          <a:p>
            <a:pPr marL="375285" marR="1136650" indent="-375285">
              <a:lnSpc>
                <a:spcPts val="3600"/>
              </a:lnSpc>
              <a:spcBef>
                <a:spcPts val="320"/>
              </a:spcBef>
              <a:buFont typeface="Arial"/>
              <a:buChar char="•"/>
              <a:tabLst>
                <a:tab pos="375285" algn="l"/>
                <a:tab pos="375920" algn="l"/>
              </a:tabLst>
            </a:pPr>
            <a:r>
              <a:rPr sz="2000" dirty="0">
                <a:latin typeface="Times New Roman"/>
                <a:cs typeface="Times New Roman"/>
              </a:rPr>
              <a:t>The string of </a:t>
            </a:r>
            <a:r>
              <a:rPr sz="2000" spc="-5" dirty="0">
                <a:latin typeface="Times New Roman"/>
                <a:cs typeface="Times New Roman"/>
              </a:rPr>
              <a:t>digits </a:t>
            </a:r>
            <a:r>
              <a:rPr sz="2000" spc="-10" dirty="0">
                <a:latin typeface="Times New Roman"/>
                <a:cs typeface="Times New Roman"/>
              </a:rPr>
              <a:t>101101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interpreted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represent the quantity  </a:t>
            </a:r>
            <a:r>
              <a:rPr sz="2000" spc="-10" dirty="0">
                <a:latin typeface="Times New Roman"/>
                <a:cs typeface="Times New Roman"/>
              </a:rPr>
              <a:t>101101 </a:t>
            </a:r>
            <a:r>
              <a:rPr sz="2000" spc="-5" dirty="0">
                <a:latin typeface="Times New Roman"/>
                <a:cs typeface="Times New Roman"/>
              </a:rPr>
              <a:t>=&gt;1 </a:t>
            </a:r>
            <a:r>
              <a:rPr sz="2000" dirty="0">
                <a:latin typeface="Times New Roman"/>
                <a:cs typeface="Times New Roman"/>
              </a:rPr>
              <a:t>x </a:t>
            </a:r>
            <a:r>
              <a:rPr sz="2000" spc="10" dirty="0">
                <a:latin typeface="Times New Roman"/>
                <a:cs typeface="Times New Roman"/>
              </a:rPr>
              <a:t>2</a:t>
            </a:r>
            <a:r>
              <a:rPr sz="1950" spc="15" baseline="25641" dirty="0">
                <a:latin typeface="Times New Roman"/>
                <a:cs typeface="Times New Roman"/>
              </a:rPr>
              <a:t>5 </a:t>
            </a:r>
            <a:r>
              <a:rPr sz="2000" dirty="0">
                <a:latin typeface="Times New Roman"/>
                <a:cs typeface="Times New Roman"/>
              </a:rPr>
              <a:t>+ 0 x </a:t>
            </a:r>
            <a:r>
              <a:rPr sz="2000" spc="10" dirty="0">
                <a:latin typeface="Times New Roman"/>
                <a:cs typeface="Times New Roman"/>
              </a:rPr>
              <a:t>2</a:t>
            </a:r>
            <a:r>
              <a:rPr sz="1950" spc="15" baseline="25641" dirty="0">
                <a:latin typeface="Times New Roman"/>
                <a:cs typeface="Times New Roman"/>
              </a:rPr>
              <a:t>4 </a:t>
            </a:r>
            <a:r>
              <a:rPr sz="2000" dirty="0">
                <a:latin typeface="Times New Roman"/>
                <a:cs typeface="Times New Roman"/>
              </a:rPr>
              <a:t>+ 1 x </a:t>
            </a:r>
            <a:r>
              <a:rPr sz="2000" spc="10" dirty="0">
                <a:latin typeface="Times New Roman"/>
                <a:cs typeface="Times New Roman"/>
              </a:rPr>
              <a:t>2</a:t>
            </a:r>
            <a:r>
              <a:rPr sz="1950" spc="15" baseline="25641" dirty="0">
                <a:latin typeface="Times New Roman"/>
                <a:cs typeface="Times New Roman"/>
              </a:rPr>
              <a:t>3 </a:t>
            </a:r>
            <a:r>
              <a:rPr sz="2000" dirty="0">
                <a:latin typeface="Times New Roman"/>
                <a:cs typeface="Times New Roman"/>
              </a:rPr>
              <a:t>+ 1 x </a:t>
            </a:r>
            <a:r>
              <a:rPr sz="2000" spc="10" dirty="0">
                <a:latin typeface="Times New Roman"/>
                <a:cs typeface="Times New Roman"/>
              </a:rPr>
              <a:t>2</a:t>
            </a:r>
            <a:r>
              <a:rPr sz="1950" spc="15" baseline="25641" dirty="0">
                <a:latin typeface="Times New Roman"/>
                <a:cs typeface="Times New Roman"/>
              </a:rPr>
              <a:t>2 </a:t>
            </a:r>
            <a:r>
              <a:rPr sz="2000" dirty="0">
                <a:latin typeface="Times New Roman"/>
                <a:cs typeface="Times New Roman"/>
              </a:rPr>
              <a:t>+ 0 x </a:t>
            </a:r>
            <a:r>
              <a:rPr sz="2000" spc="10" dirty="0">
                <a:latin typeface="Times New Roman"/>
                <a:cs typeface="Times New Roman"/>
              </a:rPr>
              <a:t>2</a:t>
            </a:r>
            <a:r>
              <a:rPr sz="1950" spc="15" baseline="25641" dirty="0">
                <a:latin typeface="Times New Roman"/>
                <a:cs typeface="Times New Roman"/>
              </a:rPr>
              <a:t>1 </a:t>
            </a:r>
            <a:r>
              <a:rPr sz="2000" dirty="0">
                <a:latin typeface="Times New Roman"/>
                <a:cs typeface="Times New Roman"/>
              </a:rPr>
              <a:t>+ 1 x </a:t>
            </a:r>
            <a:r>
              <a:rPr sz="2000" spc="10" dirty="0">
                <a:latin typeface="Times New Roman"/>
                <a:cs typeface="Times New Roman"/>
              </a:rPr>
              <a:t>2</a:t>
            </a:r>
            <a:r>
              <a:rPr sz="1950" spc="15" baseline="25641" dirty="0">
                <a:latin typeface="Times New Roman"/>
                <a:cs typeface="Times New Roman"/>
              </a:rPr>
              <a:t>0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45</a:t>
            </a:r>
            <a:endParaRPr sz="2000">
              <a:latin typeface="Times New Roman"/>
              <a:cs typeface="Times New Roman"/>
            </a:endParaRPr>
          </a:p>
          <a:p>
            <a:pPr marL="431800" marR="119380" indent="-342900">
              <a:lnSpc>
                <a:spcPts val="3600"/>
              </a:lnSpc>
              <a:buFont typeface="Arial"/>
              <a:buChar char="•"/>
              <a:tabLst>
                <a:tab pos="431165" algn="l"/>
                <a:tab pos="431800" algn="l"/>
                <a:tab pos="844550" algn="l"/>
                <a:tab pos="1529080" algn="l"/>
                <a:tab pos="1984375" algn="l"/>
                <a:tab pos="2947670" algn="l"/>
                <a:tab pos="3942079" algn="l"/>
                <a:tab pos="4891405" algn="l"/>
                <a:tab pos="5406390" algn="l"/>
                <a:tab pos="6200775" algn="l"/>
                <a:tab pos="7317740" algn="l"/>
                <a:tab pos="7762875" algn="l"/>
              </a:tabLst>
            </a:pPr>
            <a:r>
              <a:rPr sz="2000" spc="-14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	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w	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he	eq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ty	bet</a:t>
            </a:r>
            <a:r>
              <a:rPr sz="2000" spc="-10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een	deci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al	and	b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ry	</a:t>
            </a:r>
            <a:r>
              <a:rPr sz="2000" spc="-10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0" dirty="0">
                <a:latin typeface="Times New Roman"/>
                <a:cs typeface="Times New Roman"/>
              </a:rPr>
              <a:t>ty-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ve	</a:t>
            </a:r>
            <a:r>
              <a:rPr sz="2000" spc="5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e	</a:t>
            </a:r>
            <a:r>
              <a:rPr sz="2000" spc="-10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l  write </a:t>
            </a:r>
            <a:r>
              <a:rPr sz="2000" spc="-5" dirty="0">
                <a:latin typeface="Times New Roman"/>
                <a:cs typeface="Times New Roman"/>
              </a:rPr>
              <a:t>(101101)</a:t>
            </a:r>
            <a:r>
              <a:rPr sz="1950" spc="-7" baseline="-21367" dirty="0">
                <a:latin typeface="Times New Roman"/>
                <a:cs typeface="Times New Roman"/>
              </a:rPr>
              <a:t>2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(45)</a:t>
            </a:r>
            <a:r>
              <a:rPr sz="1950" baseline="-21367" dirty="0">
                <a:latin typeface="Times New Roman"/>
                <a:cs typeface="Times New Roman"/>
              </a:rPr>
              <a:t>10</a:t>
            </a:r>
            <a:endParaRPr sz="1950" baseline="-213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610"/>
              </a:spcBef>
            </a:pPr>
            <a:r>
              <a:rPr sz="2000" b="1" dirty="0">
                <a:latin typeface="Times New Roman"/>
                <a:cs typeface="Times New Roman"/>
              </a:rPr>
              <a:t>Octal and Hexadecimal Number</a:t>
            </a:r>
            <a:r>
              <a:rPr sz="2000" b="1" spc="-1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375285" indent="-287020" algn="just">
              <a:lnSpc>
                <a:spcPct val="100000"/>
              </a:lnSpc>
              <a:buFont typeface="Arial"/>
              <a:buChar char="•"/>
              <a:tabLst>
                <a:tab pos="375920" algn="l"/>
              </a:tabLst>
            </a:pPr>
            <a:r>
              <a:rPr sz="2000" b="1" dirty="0">
                <a:latin typeface="Times New Roman"/>
                <a:cs typeface="Times New Roman"/>
              </a:rPr>
              <a:t>Octal (radix 8)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b="1" dirty="0">
                <a:latin typeface="Times New Roman"/>
                <a:cs typeface="Times New Roman"/>
              </a:rPr>
              <a:t>hexadecimal (radix </a:t>
            </a:r>
            <a:r>
              <a:rPr sz="2000" b="1" spc="5" dirty="0">
                <a:latin typeface="Times New Roman"/>
                <a:cs typeface="Times New Roman"/>
              </a:rPr>
              <a:t>16) </a:t>
            </a:r>
            <a:r>
              <a:rPr sz="2000" dirty="0">
                <a:latin typeface="Times New Roman"/>
                <a:cs typeface="Times New Roman"/>
              </a:rPr>
              <a:t>number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systems</a:t>
            </a:r>
            <a:endParaRPr sz="2000">
              <a:latin typeface="Times New Roman"/>
              <a:cs typeface="Times New Roman"/>
            </a:endParaRPr>
          </a:p>
          <a:p>
            <a:pPr marL="375285" marR="118745" indent="-287020" algn="just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3759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eight symbols of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octal </a:t>
            </a:r>
            <a:r>
              <a:rPr sz="2000" dirty="0">
                <a:latin typeface="Times New Roman"/>
                <a:cs typeface="Times New Roman"/>
              </a:rPr>
              <a:t>system </a:t>
            </a:r>
            <a:r>
              <a:rPr sz="2000" spc="-5" dirty="0">
                <a:latin typeface="Times New Roman"/>
                <a:cs typeface="Times New Roman"/>
              </a:rPr>
              <a:t>are 0, 1, </a:t>
            </a:r>
            <a:r>
              <a:rPr sz="2000" dirty="0">
                <a:latin typeface="Times New Roman"/>
                <a:cs typeface="Times New Roman"/>
              </a:rPr>
              <a:t>2, 3, 4, </a:t>
            </a:r>
            <a:r>
              <a:rPr sz="2000" spc="-5" dirty="0">
                <a:latin typeface="Times New Roman"/>
                <a:cs typeface="Times New Roman"/>
              </a:rPr>
              <a:t>5, 6, </a:t>
            </a:r>
            <a:r>
              <a:rPr sz="2000" dirty="0">
                <a:latin typeface="Times New Roman"/>
                <a:cs typeface="Times New Roman"/>
              </a:rPr>
              <a:t>and 7. </a:t>
            </a:r>
            <a:r>
              <a:rPr sz="2000" spc="-5" dirty="0">
                <a:latin typeface="Times New Roman"/>
                <a:cs typeface="Times New Roman"/>
              </a:rPr>
              <a:t>The  </a:t>
            </a:r>
            <a:r>
              <a:rPr sz="2000" dirty="0">
                <a:latin typeface="Times New Roman"/>
                <a:cs typeface="Times New Roman"/>
              </a:rPr>
              <a:t>16 </a:t>
            </a:r>
            <a:r>
              <a:rPr sz="2000" spc="-5" dirty="0">
                <a:latin typeface="Times New Roman"/>
                <a:cs typeface="Times New Roman"/>
              </a:rPr>
              <a:t>symbols </a:t>
            </a:r>
            <a:r>
              <a:rPr sz="2000" dirty="0">
                <a:latin typeface="Times New Roman"/>
                <a:cs typeface="Times New Roman"/>
              </a:rPr>
              <a:t>of the </a:t>
            </a:r>
            <a:r>
              <a:rPr sz="2000" spc="-5" dirty="0">
                <a:latin typeface="Times New Roman"/>
                <a:cs typeface="Times New Roman"/>
              </a:rPr>
              <a:t>hexadecimal </a:t>
            </a:r>
            <a:r>
              <a:rPr sz="2000" dirty="0">
                <a:latin typeface="Times New Roman"/>
                <a:cs typeface="Times New Roman"/>
              </a:rPr>
              <a:t>system are </a:t>
            </a:r>
            <a:r>
              <a:rPr sz="2000" spc="-5" dirty="0">
                <a:latin typeface="Times New Roman"/>
                <a:cs typeface="Times New Roman"/>
              </a:rPr>
              <a:t>0, </a:t>
            </a:r>
            <a:r>
              <a:rPr sz="2000" dirty="0">
                <a:latin typeface="Times New Roman"/>
                <a:cs typeface="Times New Roman"/>
              </a:rPr>
              <a:t>1, 2, 3, 4, 5, </a:t>
            </a:r>
            <a:r>
              <a:rPr sz="2000" spc="-5" dirty="0">
                <a:latin typeface="Times New Roman"/>
                <a:cs typeface="Times New Roman"/>
              </a:rPr>
              <a:t>6, </a:t>
            </a:r>
            <a:r>
              <a:rPr sz="2000" dirty="0">
                <a:latin typeface="Times New Roman"/>
                <a:cs typeface="Times New Roman"/>
              </a:rPr>
              <a:t>7, 8, 9, A, </a:t>
            </a:r>
            <a:r>
              <a:rPr sz="2000" spc="-5" dirty="0">
                <a:latin typeface="Times New Roman"/>
                <a:cs typeface="Times New Roman"/>
              </a:rPr>
              <a:t>B, C,  </a:t>
            </a:r>
            <a:r>
              <a:rPr sz="2000" dirty="0">
                <a:latin typeface="Times New Roman"/>
                <a:cs typeface="Times New Roman"/>
              </a:rPr>
              <a:t>D, </a:t>
            </a:r>
            <a:r>
              <a:rPr sz="2000" spc="-5" dirty="0">
                <a:latin typeface="Times New Roman"/>
                <a:cs typeface="Times New Roman"/>
              </a:rPr>
              <a:t>E,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F.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43813" y="385905"/>
            <a:ext cx="7804150" cy="55124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95"/>
              </a:spcBef>
            </a:pPr>
            <a:r>
              <a:rPr sz="2000" b="1" dirty="0">
                <a:latin typeface="Times New Roman"/>
                <a:cs typeface="Times New Roman"/>
              </a:rPr>
              <a:t>1.5 </a:t>
            </a:r>
            <a:r>
              <a:rPr sz="2000" b="1" spc="-10" dirty="0">
                <a:latin typeface="Times New Roman"/>
                <a:cs typeface="Times New Roman"/>
              </a:rPr>
              <a:t>Error </a:t>
            </a:r>
            <a:r>
              <a:rPr sz="2000" b="1" dirty="0">
                <a:latin typeface="Times New Roman"/>
                <a:cs typeface="Times New Roman"/>
              </a:rPr>
              <a:t>detection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codes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Binary </a:t>
            </a:r>
            <a:r>
              <a:rPr sz="2000" spc="-5" dirty="0">
                <a:latin typeface="Times New Roman"/>
                <a:cs typeface="Times New Roman"/>
              </a:rPr>
              <a:t>information </a:t>
            </a:r>
            <a:r>
              <a:rPr sz="2000" spc="-10" dirty="0">
                <a:latin typeface="Times New Roman"/>
                <a:cs typeface="Times New Roman"/>
              </a:rPr>
              <a:t>transmitted </a:t>
            </a:r>
            <a:r>
              <a:rPr sz="2000" spc="-5" dirty="0">
                <a:latin typeface="Times New Roman"/>
                <a:cs typeface="Times New Roman"/>
              </a:rPr>
              <a:t>through some </a:t>
            </a:r>
            <a:r>
              <a:rPr sz="2000" dirty="0">
                <a:latin typeface="Times New Roman"/>
                <a:cs typeface="Times New Roman"/>
              </a:rPr>
              <a:t>form </a:t>
            </a:r>
            <a:r>
              <a:rPr sz="2000" spc="-5" dirty="0">
                <a:latin typeface="Times New Roman"/>
                <a:cs typeface="Times New Roman"/>
              </a:rPr>
              <a:t>of communication  medium is </a:t>
            </a:r>
            <a:r>
              <a:rPr sz="2000" dirty="0">
                <a:latin typeface="Times New Roman"/>
                <a:cs typeface="Times New Roman"/>
              </a:rPr>
              <a:t>subject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external noise that could </a:t>
            </a:r>
            <a:r>
              <a:rPr sz="2000" dirty="0">
                <a:latin typeface="Times New Roman"/>
                <a:cs typeface="Times New Roman"/>
              </a:rPr>
              <a:t>change </a:t>
            </a:r>
            <a:r>
              <a:rPr sz="2000" spc="-5" dirty="0">
                <a:latin typeface="Times New Roman"/>
                <a:cs typeface="Times New Roman"/>
              </a:rPr>
              <a:t>bits </a:t>
            </a:r>
            <a:r>
              <a:rPr sz="2000" dirty="0">
                <a:latin typeface="Times New Roman"/>
                <a:cs typeface="Times New Roman"/>
              </a:rPr>
              <a:t>from 1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0,  </a:t>
            </a:r>
            <a:r>
              <a:rPr sz="2000" dirty="0">
                <a:latin typeface="Times New Roman"/>
                <a:cs typeface="Times New Roman"/>
              </a:rPr>
              <a:t>and vice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versa.</a:t>
            </a:r>
            <a:endParaRPr sz="20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error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detection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binary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detects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digital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errors</a:t>
            </a:r>
            <a:endParaRPr sz="20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during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transmission.</a:t>
            </a:r>
            <a:endParaRPr sz="20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most </a:t>
            </a:r>
            <a:r>
              <a:rPr sz="2000" spc="-10" dirty="0">
                <a:latin typeface="Times New Roman"/>
                <a:cs typeface="Times New Roman"/>
              </a:rPr>
              <a:t>common </a:t>
            </a:r>
            <a:r>
              <a:rPr sz="2000" dirty="0">
                <a:latin typeface="Times New Roman"/>
                <a:cs typeface="Times New Roman"/>
              </a:rPr>
              <a:t>error detection code used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the parity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bit.</a:t>
            </a:r>
            <a:endParaRPr sz="20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parity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bit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extra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bit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included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binary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message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make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355600" marR="5080" algn="just">
              <a:lnSpc>
                <a:spcPct val="15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total </a:t>
            </a:r>
            <a:r>
              <a:rPr sz="2000" spc="-5" dirty="0">
                <a:latin typeface="Times New Roman"/>
                <a:cs typeface="Times New Roman"/>
              </a:rPr>
              <a:t>number of 1's either </a:t>
            </a:r>
            <a:r>
              <a:rPr sz="2000" dirty="0">
                <a:latin typeface="Times New Roman"/>
                <a:cs typeface="Times New Roman"/>
              </a:rPr>
              <a:t>odd or </a:t>
            </a:r>
            <a:r>
              <a:rPr sz="2000" spc="-5" dirty="0">
                <a:latin typeface="Times New Roman"/>
                <a:cs typeface="Times New Roman"/>
              </a:rPr>
              <a:t>even. Or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parity </a:t>
            </a:r>
            <a:r>
              <a:rPr sz="2000" spc="-10" dirty="0">
                <a:latin typeface="Times New Roman"/>
                <a:cs typeface="Times New Roman"/>
              </a:rPr>
              <a:t>bit(s) </a:t>
            </a:r>
            <a:r>
              <a:rPr sz="2000" spc="-5" dirty="0">
                <a:latin typeface="Times New Roman"/>
                <a:cs typeface="Times New Roman"/>
              </a:rPr>
              <a:t>is an extra </a:t>
            </a:r>
            <a:r>
              <a:rPr sz="2000" spc="-10" dirty="0">
                <a:latin typeface="Times New Roman"/>
                <a:cs typeface="Times New Roman"/>
              </a:rPr>
              <a:t>bit 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added with original message to </a:t>
            </a:r>
            <a:r>
              <a:rPr sz="2000" dirty="0">
                <a:latin typeface="Times New Roman"/>
                <a:cs typeface="Times New Roman"/>
              </a:rPr>
              <a:t>detect </a:t>
            </a:r>
            <a:r>
              <a:rPr sz="2000" spc="-5" dirty="0">
                <a:latin typeface="Times New Roman"/>
                <a:cs typeface="Times New Roman"/>
              </a:rPr>
              <a:t>error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the message during 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transmission.</a:t>
            </a:r>
            <a:endParaRPr sz="2000">
              <a:latin typeface="Times New Roman"/>
              <a:cs typeface="Times New Roman"/>
            </a:endParaRPr>
          </a:p>
          <a:p>
            <a:pPr marL="414655" indent="-402590" algn="just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415290" algn="l"/>
              </a:tabLst>
            </a:pPr>
            <a:r>
              <a:rPr sz="2000" spc="-50" dirty="0">
                <a:latin typeface="Times New Roman"/>
                <a:cs typeface="Times New Roman"/>
              </a:rPr>
              <a:t>Two </a:t>
            </a:r>
            <a:r>
              <a:rPr sz="2000" dirty="0">
                <a:latin typeface="Times New Roman"/>
                <a:cs typeface="Times New Roman"/>
              </a:rPr>
              <a:t>possible parity bits: </a:t>
            </a:r>
            <a:r>
              <a:rPr sz="2000" b="1" dirty="0">
                <a:latin typeface="Times New Roman"/>
                <a:cs typeface="Times New Roman"/>
              </a:rPr>
              <a:t>Even Parity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b="1" dirty="0">
                <a:latin typeface="Times New Roman"/>
                <a:cs typeface="Times New Roman"/>
              </a:rPr>
              <a:t>Odd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Parity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00887" y="404932"/>
            <a:ext cx="8232775" cy="139827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b="1" dirty="0">
                <a:latin typeface="Times New Roman"/>
                <a:cs typeface="Times New Roman"/>
              </a:rPr>
              <a:t>Even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Parity: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buFont typeface="Arial"/>
              <a:buChar char="•"/>
              <a:tabLst>
                <a:tab pos="299085" algn="l"/>
                <a:tab pos="299720" algn="l"/>
                <a:tab pos="5412740" algn="l"/>
              </a:tabLst>
            </a:pP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spc="-10" dirty="0">
                <a:latin typeface="Times New Roman"/>
                <a:cs typeface="Times New Roman"/>
              </a:rPr>
              <a:t>bit </a:t>
            </a:r>
            <a:r>
              <a:rPr sz="2000" spc="-5" dirty="0">
                <a:latin typeface="Times New Roman"/>
                <a:cs typeface="Times New Roman"/>
              </a:rPr>
              <a:t>is attached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the information </a:t>
            </a:r>
            <a:r>
              <a:rPr sz="2000" dirty="0">
                <a:latin typeface="Times New Roman"/>
                <a:cs typeface="Times New Roman"/>
              </a:rPr>
              <a:t>so 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	total number of </a:t>
            </a:r>
            <a:r>
              <a:rPr sz="2000" spc="-40" dirty="0">
                <a:latin typeface="Times New Roman"/>
                <a:cs typeface="Times New Roman"/>
              </a:rPr>
              <a:t>1’s </a:t>
            </a:r>
            <a:r>
              <a:rPr sz="2000" spc="-10" dirty="0">
                <a:latin typeface="Times New Roman"/>
                <a:cs typeface="Times New Roman"/>
              </a:rPr>
              <a:t>an even 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01541" y="1777466"/>
            <a:ext cx="635000" cy="13976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Times New Roman"/>
                <a:cs typeface="Times New Roman"/>
              </a:rPr>
              <a:t>Pa</a:t>
            </a:r>
            <a:r>
              <a:rPr sz="2000" spc="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ity</a:t>
            </a:r>
            <a:endParaRPr sz="2000">
              <a:latin typeface="Times New Roman"/>
              <a:cs typeface="Times New Roman"/>
            </a:endParaRPr>
          </a:p>
          <a:p>
            <a:pPr marR="29209" algn="r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marR="29209" algn="r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887" y="1777466"/>
            <a:ext cx="1960880" cy="1854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14604">
              <a:lnSpc>
                <a:spcPct val="1501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Message  1</a:t>
            </a:r>
            <a:r>
              <a:rPr sz="2000" spc="10" dirty="0">
                <a:latin typeface="Times New Roman"/>
                <a:cs typeface="Times New Roman"/>
              </a:rPr>
              <a:t>0</a:t>
            </a:r>
            <a:r>
              <a:rPr sz="2000" spc="-7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10100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10010010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Times New Roman"/>
                <a:cs typeface="Times New Roman"/>
              </a:rPr>
              <a:t>Odd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Parity: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887" y="3605967"/>
            <a:ext cx="8232140" cy="941069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05"/>
              </a:spcBef>
              <a:buFont typeface="Arial"/>
              <a:buChar char="•"/>
              <a:tabLst>
                <a:tab pos="299085" algn="l"/>
                <a:tab pos="299720" algn="l"/>
                <a:tab pos="5478145" algn="l"/>
              </a:tabLst>
            </a:pPr>
            <a:r>
              <a:rPr sz="2000" spc="5" dirty="0">
                <a:latin typeface="Times New Roman"/>
                <a:cs typeface="Times New Roman"/>
              </a:rPr>
              <a:t>One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bit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attached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information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that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	total number of </a:t>
            </a:r>
            <a:r>
              <a:rPr sz="2000" spc="-40" dirty="0">
                <a:latin typeface="Times New Roman"/>
                <a:cs typeface="Times New Roman"/>
              </a:rPr>
              <a:t>1’s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odd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5288" y="4521555"/>
            <a:ext cx="104648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604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Message  1</a:t>
            </a:r>
            <a:r>
              <a:rPr sz="2000" spc="10" dirty="0">
                <a:latin typeface="Times New Roman"/>
                <a:cs typeface="Times New Roman"/>
              </a:rPr>
              <a:t>0</a:t>
            </a:r>
            <a:r>
              <a:rPr sz="2000" spc="-7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10100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10010010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1541" y="4521555"/>
            <a:ext cx="635000" cy="13976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Times New Roman"/>
                <a:cs typeface="Times New Roman"/>
              </a:rPr>
              <a:t>Pa</a:t>
            </a:r>
            <a:r>
              <a:rPr sz="2000" spc="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ity</a:t>
            </a:r>
            <a:endParaRPr sz="2000">
              <a:latin typeface="Times New Roman"/>
              <a:cs typeface="Times New Roman"/>
            </a:endParaRPr>
          </a:p>
          <a:p>
            <a:pPr marR="29209" algn="r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R="29209" algn="r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27710" y="105765"/>
            <a:ext cx="8201659" cy="32270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070100" algn="just"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latin typeface="Times New Roman"/>
                <a:cs typeface="Times New Roman"/>
              </a:rPr>
              <a:t>Parity Generator and Parity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Checker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Parity Generator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combinational </a:t>
            </a:r>
            <a:r>
              <a:rPr sz="2000" spc="-10" dirty="0">
                <a:latin typeface="Times New Roman"/>
                <a:cs typeface="Times New Roman"/>
              </a:rPr>
              <a:t>logic </a:t>
            </a:r>
            <a:r>
              <a:rPr sz="2000" spc="-5" dirty="0">
                <a:latin typeface="Times New Roman"/>
                <a:cs typeface="Times New Roman"/>
              </a:rPr>
              <a:t>circuit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generates the parity  </a:t>
            </a:r>
            <a:r>
              <a:rPr sz="2000" dirty="0">
                <a:latin typeface="Times New Roman"/>
                <a:cs typeface="Times New Roman"/>
              </a:rPr>
              <a:t>bit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transmitter </a:t>
            </a:r>
            <a:r>
              <a:rPr sz="2000" dirty="0">
                <a:latin typeface="Times New Roman"/>
                <a:cs typeface="Times New Roman"/>
              </a:rPr>
              <a:t>(sender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end).</a:t>
            </a:r>
            <a:endParaRPr sz="200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A circuit that checks the parity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receiver end </a:t>
            </a:r>
            <a:r>
              <a:rPr sz="2000" spc="-5" dirty="0">
                <a:latin typeface="Times New Roman"/>
                <a:cs typeface="Times New Roman"/>
              </a:rPr>
              <a:t>is called </a:t>
            </a:r>
            <a:r>
              <a:rPr sz="2000" dirty="0">
                <a:latin typeface="Times New Roman"/>
                <a:cs typeface="Times New Roman"/>
              </a:rPr>
              <a:t>Parity</a:t>
            </a:r>
            <a:r>
              <a:rPr sz="2000" spc="-28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Checker.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000"/>
              </a:lnSpc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combined circuit or device of parity generators and parity checkers </a:t>
            </a:r>
            <a:r>
              <a:rPr sz="2000" dirty="0">
                <a:latin typeface="Times New Roman"/>
                <a:cs typeface="Times New Roman"/>
              </a:rPr>
              <a:t>are  </a:t>
            </a:r>
            <a:r>
              <a:rPr sz="2000" spc="-5" dirty="0">
                <a:latin typeface="Times New Roman"/>
                <a:cs typeface="Times New Roman"/>
              </a:rPr>
              <a:t>commonly used in digital </a:t>
            </a:r>
            <a:r>
              <a:rPr sz="2000" spc="-10" dirty="0">
                <a:latin typeface="Times New Roman"/>
                <a:cs typeface="Times New Roman"/>
              </a:rPr>
              <a:t>systems </a:t>
            </a:r>
            <a:r>
              <a:rPr sz="2000" spc="-5" dirty="0">
                <a:latin typeface="Times New Roman"/>
                <a:cs typeface="Times New Roman"/>
              </a:rPr>
              <a:t>to detect the single </a:t>
            </a:r>
            <a:r>
              <a:rPr sz="2000" dirty="0">
                <a:latin typeface="Times New Roman"/>
                <a:cs typeface="Times New Roman"/>
              </a:rPr>
              <a:t>bit </a:t>
            </a:r>
            <a:r>
              <a:rPr sz="2000" spc="-5" dirty="0">
                <a:latin typeface="Times New Roman"/>
                <a:cs typeface="Times New Roman"/>
              </a:rPr>
              <a:t>errors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 </a:t>
            </a:r>
            <a:r>
              <a:rPr sz="2000" spc="-5" dirty="0">
                <a:latin typeface="Times New Roman"/>
                <a:cs typeface="Times New Roman"/>
              </a:rPr>
              <a:t>transmitted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21179" y="720878"/>
          <a:ext cx="4541517" cy="43975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44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97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772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26850">
                <a:tc>
                  <a:txBody>
                    <a:bodyPr/>
                    <a:lstStyle/>
                    <a:p>
                      <a:pPr marL="31750">
                        <a:lnSpc>
                          <a:spcPts val="2185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Message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x y</a:t>
                      </a: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z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2625">
                        <a:lnSpc>
                          <a:spcPts val="2185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p(odd)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ts val="2185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P(even)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32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0 0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L="6826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L="78168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0 0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L="6826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L="78168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06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0 1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L="6826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L="78168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4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0 1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L="6826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L="78168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72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1 0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L="6826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L="78168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706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1 0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L="6826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L="78168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75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1 1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L="6826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L="78168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9681">
                <a:tc>
                  <a:txBody>
                    <a:bodyPr/>
                    <a:lstStyle/>
                    <a:p>
                      <a:pPr marL="31750">
                        <a:lnSpc>
                          <a:spcPts val="2335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1 1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L="682625">
                        <a:lnSpc>
                          <a:spcPts val="2335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/>
                </a:tc>
                <a:tc>
                  <a:txBody>
                    <a:bodyPr/>
                    <a:lstStyle/>
                    <a:p>
                      <a:pPr marL="781685">
                        <a:lnSpc>
                          <a:spcPts val="2335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155" y="320731"/>
            <a:ext cx="7698740" cy="538353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299085" indent="-287020" algn="just">
              <a:lnSpc>
                <a:spcPct val="100000"/>
              </a:lnSpc>
              <a:spcBef>
                <a:spcPts val="1305"/>
              </a:spcBef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Parity </a:t>
            </a:r>
            <a:r>
              <a:rPr sz="2000" spc="-5" dirty="0">
                <a:latin typeface="Times New Roman"/>
                <a:cs typeface="Times New Roman"/>
              </a:rPr>
              <a:t>generator and checker networks </a:t>
            </a:r>
            <a:r>
              <a:rPr sz="2000" spc="-1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logic circuits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constructed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with exclusive-OR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 x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315" dirty="0">
                <a:latin typeface="DejaVu Sans"/>
                <a:cs typeface="DejaVu Sans"/>
              </a:rPr>
              <a:t>⊕</a:t>
            </a:r>
            <a:r>
              <a:rPr sz="2000" spc="-150" dirty="0">
                <a:latin typeface="DejaVu Sans"/>
                <a:cs typeface="DejaVu Sans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315" dirty="0">
                <a:latin typeface="DejaVu Sans"/>
                <a:cs typeface="DejaVu Sans"/>
              </a:rPr>
              <a:t>⊕</a:t>
            </a:r>
            <a:r>
              <a:rPr sz="2000" spc="-150" dirty="0">
                <a:latin typeface="DejaVu Sans"/>
                <a:cs typeface="DejaVu Sans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z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Times New Roman"/>
                <a:cs typeface="Times New Roman"/>
              </a:rPr>
              <a:t>Parity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Checker:</a:t>
            </a:r>
            <a:endParaRPr sz="2000">
              <a:latin typeface="Times New Roman"/>
              <a:cs typeface="Times New Roman"/>
            </a:endParaRPr>
          </a:p>
          <a:p>
            <a:pPr marL="12700" marR="2853690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Considers original </a:t>
            </a:r>
            <a:r>
              <a:rPr sz="2000" spc="-5" dirty="0">
                <a:latin typeface="Times New Roman"/>
                <a:cs typeface="Times New Roman"/>
              </a:rPr>
              <a:t>message as </a:t>
            </a:r>
            <a:r>
              <a:rPr sz="2000" dirty="0">
                <a:latin typeface="Times New Roman"/>
                <a:cs typeface="Times New Roman"/>
              </a:rPr>
              <a:t>well </a:t>
            </a:r>
            <a:r>
              <a:rPr sz="2000" spc="-5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parity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bit  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315" dirty="0">
                <a:latin typeface="DejaVu Sans"/>
                <a:cs typeface="DejaVu Sans"/>
              </a:rPr>
              <a:t>⊕</a:t>
            </a:r>
            <a:r>
              <a:rPr sz="2000" spc="-155" dirty="0">
                <a:latin typeface="DejaVu Sans"/>
                <a:cs typeface="DejaVu Sans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315" dirty="0">
                <a:latin typeface="DejaVu Sans"/>
                <a:cs typeface="DejaVu Sans"/>
              </a:rPr>
              <a:t>⊕</a:t>
            </a:r>
            <a:r>
              <a:rPr sz="2000" spc="-135" dirty="0">
                <a:latin typeface="DejaVu Sans"/>
                <a:cs typeface="DejaVu Sans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315" dirty="0">
                <a:latin typeface="DejaVu Sans"/>
                <a:cs typeface="DejaVu Sans"/>
              </a:rPr>
              <a:t>⊕</a:t>
            </a:r>
            <a:r>
              <a:rPr sz="2000" spc="-145" dirty="0">
                <a:latin typeface="DejaVu Sans"/>
                <a:cs typeface="DejaVu Sans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z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e= </a:t>
            </a:r>
            <a:r>
              <a:rPr sz="2000" dirty="0">
                <a:latin typeface="Times New Roman"/>
                <a:cs typeface="Times New Roman"/>
              </a:rPr>
              <a:t>1 </a:t>
            </a:r>
            <a:r>
              <a:rPr sz="2000" spc="-5" dirty="0">
                <a:latin typeface="Times New Roman"/>
                <a:cs typeface="Times New Roman"/>
              </a:rPr>
              <a:t>=&gt; </a:t>
            </a:r>
            <a:r>
              <a:rPr sz="2000" spc="5" dirty="0">
                <a:latin typeface="Times New Roman"/>
                <a:cs typeface="Times New Roman"/>
              </a:rPr>
              <a:t>No.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35" dirty="0">
                <a:latin typeface="Times New Roman"/>
                <a:cs typeface="Times New Roman"/>
              </a:rPr>
              <a:t>1’s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pxyz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even </a:t>
            </a:r>
            <a:r>
              <a:rPr sz="2000" spc="-5" dirty="0">
                <a:latin typeface="Times New Roman"/>
                <a:cs typeface="Times New Roman"/>
              </a:rPr>
              <a:t>=&gt; </a:t>
            </a:r>
            <a:r>
              <a:rPr sz="2000" dirty="0">
                <a:latin typeface="Times New Roman"/>
                <a:cs typeface="Times New Roman"/>
              </a:rPr>
              <a:t>Error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e= 0 =&gt; No. of </a:t>
            </a:r>
            <a:r>
              <a:rPr sz="2000" spc="-35" dirty="0">
                <a:latin typeface="Times New Roman"/>
                <a:cs typeface="Times New Roman"/>
              </a:rPr>
              <a:t>1’s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pxyz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odd =&gt; Data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error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free</a:t>
            </a:r>
            <a:endParaRPr sz="20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This circuit consists of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exclusive-OR and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exclusive-NOR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gate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50100"/>
              </a:lnSpc>
              <a:spcBef>
                <a:spcPts val="55"/>
              </a:spcBef>
              <a:buFont typeface="Arial"/>
              <a:buChar char="•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even-parity generators </a:t>
            </a:r>
            <a:r>
              <a:rPr sz="1800" dirty="0">
                <a:latin typeface="Times New Roman"/>
                <a:cs typeface="Times New Roman"/>
              </a:rPr>
              <a:t>and checkers can be </a:t>
            </a:r>
            <a:r>
              <a:rPr sz="1800" spc="-5" dirty="0">
                <a:latin typeface="Times New Roman"/>
                <a:cs typeface="Times New Roman"/>
              </a:rPr>
              <a:t>implemented with exclusive-OR  </a:t>
            </a:r>
            <a:r>
              <a:rPr sz="1800" dirty="0">
                <a:latin typeface="Times New Roman"/>
                <a:cs typeface="Times New Roman"/>
              </a:rPr>
              <a:t>functions. </a:t>
            </a:r>
            <a:r>
              <a:rPr sz="1800" spc="-5" dirty="0">
                <a:latin typeface="Times New Roman"/>
                <a:cs typeface="Times New Roman"/>
              </a:rPr>
              <a:t>Odd-parity </a:t>
            </a:r>
            <a:r>
              <a:rPr sz="1800" dirty="0">
                <a:latin typeface="Times New Roman"/>
                <a:cs typeface="Times New Roman"/>
              </a:rPr>
              <a:t>net </a:t>
            </a:r>
            <a:r>
              <a:rPr sz="1800" spc="-5" dirty="0">
                <a:latin typeface="Times New Roman"/>
                <a:cs typeface="Times New Roman"/>
              </a:rPr>
              <a:t>works </a:t>
            </a:r>
            <a:r>
              <a:rPr sz="1800" dirty="0">
                <a:latin typeface="Times New Roman"/>
                <a:cs typeface="Times New Roman"/>
              </a:rPr>
              <a:t>need an </a:t>
            </a:r>
            <a:r>
              <a:rPr sz="1800" spc="-5" dirty="0">
                <a:latin typeface="Times New Roman"/>
                <a:cs typeface="Times New Roman"/>
              </a:rPr>
              <a:t>exclusive-NOR </a:t>
            </a:r>
            <a:r>
              <a:rPr sz="1800" dirty="0">
                <a:latin typeface="Times New Roman"/>
                <a:cs typeface="Times New Roman"/>
              </a:rPr>
              <a:t>at </a:t>
            </a:r>
            <a:r>
              <a:rPr sz="1800" spc="-5" dirty="0">
                <a:latin typeface="Times New Roman"/>
                <a:cs typeface="Times New Roman"/>
              </a:rPr>
              <a:t>the output </a:t>
            </a:r>
            <a:r>
              <a:rPr sz="1800" dirty="0">
                <a:latin typeface="Times New Roman"/>
                <a:cs typeface="Times New Roman"/>
              </a:rPr>
              <a:t>to  complement 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10055" y="2770632"/>
            <a:ext cx="1491615" cy="0"/>
          </a:xfrm>
          <a:custGeom>
            <a:avLst/>
            <a:gdLst/>
            <a:ahLst/>
            <a:cxnLst/>
            <a:rect l="l" t="t" r="r" b="b"/>
            <a:pathLst>
              <a:path w="1491614">
                <a:moveTo>
                  <a:pt x="0" y="0"/>
                </a:moveTo>
                <a:lnTo>
                  <a:pt x="1491233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0055" y="1389888"/>
            <a:ext cx="1125855" cy="0"/>
          </a:xfrm>
          <a:custGeom>
            <a:avLst/>
            <a:gdLst/>
            <a:ahLst/>
            <a:cxnLst/>
            <a:rect l="l" t="t" r="r" b="b"/>
            <a:pathLst>
              <a:path w="1125855">
                <a:moveTo>
                  <a:pt x="0" y="0"/>
                </a:moveTo>
                <a:lnTo>
                  <a:pt x="1125474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3" y="1048511"/>
            <a:ext cx="7280457" cy="4395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86480" y="5780633"/>
            <a:ext cx="32721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Figure: Error </a:t>
            </a:r>
            <a:r>
              <a:rPr sz="1400" b="1" dirty="0">
                <a:latin typeface="Times New Roman"/>
                <a:cs typeface="Times New Roman"/>
              </a:rPr>
              <a:t>detection </a:t>
            </a:r>
            <a:r>
              <a:rPr sz="1400" b="1" spc="5" dirty="0">
                <a:latin typeface="Times New Roman"/>
                <a:cs typeface="Times New Roman"/>
              </a:rPr>
              <a:t>with </a:t>
            </a:r>
            <a:r>
              <a:rPr sz="1400" b="1" dirty="0">
                <a:latin typeface="Times New Roman"/>
                <a:cs typeface="Times New Roman"/>
              </a:rPr>
              <a:t>odd parity</a:t>
            </a:r>
            <a:r>
              <a:rPr sz="1400" b="1" spc="-2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bit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778" y="270128"/>
            <a:ext cx="21653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Circuit </a:t>
            </a:r>
            <a:r>
              <a:rPr sz="2000" dirty="0"/>
              <a:t>diagram</a:t>
            </a:r>
            <a:r>
              <a:rPr sz="2000" spc="-105" dirty="0"/>
              <a:t> </a:t>
            </a:r>
            <a:r>
              <a:rPr sz="2000" dirty="0"/>
              <a:t>for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3013710" y="270128"/>
            <a:ext cx="39147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parity generator and parity</a:t>
            </a:r>
            <a:r>
              <a:rPr sz="2000" b="1" spc="-1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checker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76655" y="370712"/>
            <a:ext cx="8015605" cy="537591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180"/>
              </a:spcBef>
            </a:pPr>
            <a:r>
              <a:rPr sz="1800" spc="-5" dirty="0">
                <a:latin typeface="Times New Roman"/>
                <a:cs typeface="Times New Roman"/>
              </a:rPr>
              <a:t>Questions</a:t>
            </a:r>
            <a:endParaRPr sz="1800">
              <a:latin typeface="Times New Roman"/>
              <a:cs typeface="Times New Roman"/>
            </a:endParaRPr>
          </a:p>
          <a:p>
            <a:pPr marL="362585" indent="-2870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z="1800" dirty="0">
                <a:latin typeface="Times New Roman"/>
                <a:cs typeface="Times New Roman"/>
              </a:rPr>
              <a:t>Find the signed magnitude of – (63)</a:t>
            </a:r>
            <a:r>
              <a:rPr sz="1800" baseline="-20833" dirty="0">
                <a:latin typeface="Times New Roman"/>
                <a:cs typeface="Times New Roman"/>
              </a:rPr>
              <a:t>10 </a:t>
            </a:r>
            <a:r>
              <a:rPr sz="1800" dirty="0">
                <a:latin typeface="Times New Roman"/>
                <a:cs typeface="Times New Roman"/>
              </a:rPr>
              <a:t>using 8-bit binary</a:t>
            </a:r>
            <a:r>
              <a:rPr sz="1800" spc="-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sequence?</a:t>
            </a:r>
            <a:endParaRPr sz="1800">
              <a:latin typeface="Times New Roman"/>
              <a:cs typeface="Times New Roman"/>
            </a:endParaRPr>
          </a:p>
          <a:p>
            <a:pPr marL="362585" marR="82550" indent="-287020">
              <a:lnSpc>
                <a:spcPts val="3240"/>
              </a:lnSpc>
              <a:spcBef>
                <a:spcPts val="285"/>
              </a:spcBef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z="1800" dirty="0">
                <a:latin typeface="Times New Roman"/>
                <a:cs typeface="Times New Roman"/>
              </a:rPr>
              <a:t>Derive </a:t>
            </a:r>
            <a:r>
              <a:rPr sz="1800" spc="-5" dirty="0">
                <a:latin typeface="Times New Roman"/>
                <a:cs typeface="Times New Roman"/>
              </a:rPr>
              <a:t>the circuit </a:t>
            </a:r>
            <a:r>
              <a:rPr sz="1800" dirty="0">
                <a:latin typeface="Times New Roman"/>
                <a:cs typeface="Times New Roman"/>
              </a:rPr>
              <a:t>for a </a:t>
            </a:r>
            <a:r>
              <a:rPr sz="1800" spc="-5" dirty="0">
                <a:latin typeface="Times New Roman"/>
                <a:cs typeface="Times New Roman"/>
              </a:rPr>
              <a:t>3-bit parity generator </a:t>
            </a:r>
            <a:r>
              <a:rPr sz="1800" dirty="0">
                <a:latin typeface="Times New Roman"/>
                <a:cs typeface="Times New Roman"/>
              </a:rPr>
              <a:t>and a 4-bit </a:t>
            </a:r>
            <a:r>
              <a:rPr sz="1800" spc="-5" dirty="0">
                <a:latin typeface="Times New Roman"/>
                <a:cs typeface="Times New Roman"/>
              </a:rPr>
              <a:t>parity checker </a:t>
            </a:r>
            <a:r>
              <a:rPr sz="1800" dirty="0">
                <a:latin typeface="Times New Roman"/>
                <a:cs typeface="Times New Roman"/>
              </a:rPr>
              <a:t>using </a:t>
            </a:r>
            <a:r>
              <a:rPr sz="1800" spc="-5" dirty="0">
                <a:latin typeface="Times New Roman"/>
                <a:cs typeface="Times New Roman"/>
              </a:rPr>
              <a:t>even  </a:t>
            </a:r>
            <a:r>
              <a:rPr sz="1800" dirty="0">
                <a:latin typeface="Times New Roman"/>
                <a:cs typeface="Times New Roman"/>
              </a:rPr>
              <a:t>parity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bit.</a:t>
            </a:r>
            <a:endParaRPr sz="1800">
              <a:latin typeface="Times New Roman"/>
              <a:cs typeface="Times New Roman"/>
            </a:endParaRPr>
          </a:p>
          <a:p>
            <a:pPr marL="362585" indent="-28702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z="1800" spc="-5" dirty="0">
                <a:latin typeface="Times New Roman"/>
                <a:cs typeface="Times New Roman"/>
              </a:rPr>
              <a:t>Differentiate </a:t>
            </a:r>
            <a:r>
              <a:rPr sz="1800" dirty="0">
                <a:latin typeface="Times New Roman"/>
                <a:cs typeface="Times New Roman"/>
              </a:rPr>
              <a:t>between parity checker and parity </a:t>
            </a:r>
            <a:r>
              <a:rPr sz="1800" spc="-10" dirty="0">
                <a:latin typeface="Times New Roman"/>
                <a:cs typeface="Times New Roman"/>
              </a:rPr>
              <a:t>generator. </a:t>
            </a:r>
            <a:r>
              <a:rPr sz="1800" spc="-30" dirty="0">
                <a:latin typeface="Times New Roman"/>
                <a:cs typeface="Times New Roman"/>
              </a:rPr>
              <a:t>(T.U.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2066)</a:t>
            </a:r>
            <a:endParaRPr sz="1800">
              <a:latin typeface="Times New Roman"/>
              <a:cs typeface="Times New Roman"/>
            </a:endParaRPr>
          </a:p>
          <a:p>
            <a:pPr marL="362585" indent="-2870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z="1800" dirty="0">
                <a:latin typeface="Times New Roman"/>
                <a:cs typeface="Times New Roman"/>
              </a:rPr>
              <a:t>Explain the error detection code with example. </a:t>
            </a:r>
            <a:r>
              <a:rPr sz="1800" spc="-30" dirty="0">
                <a:latin typeface="Times New Roman"/>
                <a:cs typeface="Times New Roman"/>
              </a:rPr>
              <a:t>(T.U.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2068)</a:t>
            </a:r>
            <a:endParaRPr sz="1800">
              <a:latin typeface="Times New Roman"/>
              <a:cs typeface="Times New Roman"/>
            </a:endParaRPr>
          </a:p>
          <a:p>
            <a:pPr marL="362585" indent="-2870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z="1800" dirty="0">
                <a:latin typeface="Times New Roman"/>
                <a:cs typeface="Times New Roman"/>
              </a:rPr>
              <a:t>Explain the subtraction algorithm with signed </a:t>
            </a:r>
            <a:r>
              <a:rPr sz="1800" spc="-35" dirty="0">
                <a:latin typeface="Times New Roman"/>
                <a:cs typeface="Times New Roman"/>
              </a:rPr>
              <a:t>2’s </a:t>
            </a:r>
            <a:r>
              <a:rPr sz="1800" spc="-5" dirty="0">
                <a:latin typeface="Times New Roman"/>
                <a:cs typeface="Times New Roman"/>
              </a:rPr>
              <a:t>compliment. </a:t>
            </a:r>
            <a:r>
              <a:rPr sz="1800" spc="-30" dirty="0">
                <a:latin typeface="Times New Roman"/>
                <a:cs typeface="Times New Roman"/>
              </a:rPr>
              <a:t>(T.U.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2067)</a:t>
            </a:r>
            <a:endParaRPr sz="1800">
              <a:latin typeface="Times New Roman"/>
              <a:cs typeface="Times New Roman"/>
            </a:endParaRPr>
          </a:p>
          <a:p>
            <a:pPr marL="362585" indent="-287020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z="1800" spc="-5" dirty="0">
                <a:latin typeface="Times New Roman"/>
                <a:cs typeface="Times New Roman"/>
              </a:rPr>
              <a:t>What is </a:t>
            </a:r>
            <a:r>
              <a:rPr sz="1800" dirty="0">
                <a:latin typeface="Times New Roman"/>
                <a:cs typeface="Times New Roman"/>
              </a:rPr>
              <a:t>an error detection code? Explain with example. </a:t>
            </a:r>
            <a:r>
              <a:rPr sz="1800" spc="-30" dirty="0">
                <a:latin typeface="Times New Roman"/>
                <a:cs typeface="Times New Roman"/>
              </a:rPr>
              <a:t>(T.U.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2070)</a:t>
            </a:r>
            <a:endParaRPr sz="1800">
              <a:latin typeface="Times New Roman"/>
              <a:cs typeface="Times New Roman"/>
            </a:endParaRPr>
          </a:p>
          <a:p>
            <a:pPr marL="362585" marR="81280" indent="-287020">
              <a:lnSpc>
                <a:spcPct val="150000"/>
              </a:lnSpc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z="1800" spc="-5" dirty="0">
                <a:latin typeface="Times New Roman"/>
                <a:cs typeface="Times New Roman"/>
              </a:rPr>
              <a:t>Differentiate between fixed point representation and floating point representation.  </a:t>
            </a:r>
            <a:r>
              <a:rPr sz="1800" spc="-15" dirty="0">
                <a:latin typeface="Times New Roman"/>
                <a:cs typeface="Times New Roman"/>
              </a:rPr>
              <a:t>(T.U.2069)</a:t>
            </a:r>
            <a:endParaRPr sz="1800">
              <a:latin typeface="Times New Roman"/>
              <a:cs typeface="Times New Roman"/>
            </a:endParaRPr>
          </a:p>
          <a:p>
            <a:pPr marL="362585" indent="-2870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z="1800" spc="-20" dirty="0">
                <a:latin typeface="Times New Roman"/>
                <a:cs typeface="Times New Roman"/>
              </a:rPr>
              <a:t>Write </a:t>
            </a:r>
            <a:r>
              <a:rPr sz="1800" spc="-5" dirty="0">
                <a:latin typeface="Times New Roman"/>
                <a:cs typeface="Times New Roman"/>
              </a:rPr>
              <a:t>short </a:t>
            </a:r>
            <a:r>
              <a:rPr sz="1800" dirty="0">
                <a:latin typeface="Times New Roman"/>
                <a:cs typeface="Times New Roman"/>
              </a:rPr>
              <a:t>notes </a:t>
            </a:r>
            <a:r>
              <a:rPr sz="1800" spc="-5" dirty="0">
                <a:latin typeface="Times New Roman"/>
                <a:cs typeface="Times New Roman"/>
              </a:rPr>
              <a:t>on: </a:t>
            </a:r>
            <a:r>
              <a:rPr sz="1800" spc="-30" dirty="0">
                <a:latin typeface="Times New Roman"/>
                <a:cs typeface="Times New Roman"/>
              </a:rPr>
              <a:t>(T.U.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2069)</a:t>
            </a:r>
            <a:endParaRPr sz="1800">
              <a:latin typeface="Times New Roman"/>
              <a:cs typeface="Times New Roman"/>
            </a:endParaRPr>
          </a:p>
          <a:p>
            <a:pPr marL="5334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-Alphanumeric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Representation</a:t>
            </a:r>
            <a:endParaRPr sz="1800">
              <a:latin typeface="Times New Roman"/>
              <a:cs typeface="Times New Roman"/>
            </a:endParaRPr>
          </a:p>
          <a:p>
            <a:pPr marL="5334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-Parity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Generator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3358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2762" y="238966"/>
            <a:ext cx="8299450" cy="41408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75285" indent="-287020">
              <a:lnSpc>
                <a:spcPct val="100000"/>
              </a:lnSpc>
              <a:spcBef>
                <a:spcPts val="1295"/>
              </a:spcBef>
              <a:buFont typeface="Arial"/>
              <a:buChar char="•"/>
              <a:tabLst>
                <a:tab pos="375285" algn="l"/>
                <a:tab pos="375920" algn="l"/>
                <a:tab pos="5199380" algn="l"/>
                <a:tab pos="792607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symbols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A,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B,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C,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D,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E,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correspond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	the  decimal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numbers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10,	</a:t>
            </a:r>
            <a:r>
              <a:rPr sz="2000" spc="-25" dirty="0">
                <a:latin typeface="Times New Roman"/>
                <a:cs typeface="Times New Roman"/>
              </a:rPr>
              <a:t>11,</a:t>
            </a:r>
            <a:endParaRPr sz="2000">
              <a:latin typeface="Times New Roman"/>
              <a:cs typeface="Times New Roman"/>
            </a:endParaRPr>
          </a:p>
          <a:p>
            <a:pPr marL="37528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12, 13, 14, 15,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respectively.</a:t>
            </a:r>
            <a:endParaRPr sz="2000">
              <a:latin typeface="Times New Roman"/>
              <a:cs typeface="Times New Roman"/>
            </a:endParaRPr>
          </a:p>
          <a:p>
            <a:pPr marL="375285" marR="1664335" indent="-375285">
              <a:lnSpc>
                <a:spcPct val="150000"/>
              </a:lnSpc>
              <a:buFont typeface="Arial"/>
              <a:buChar char="•"/>
              <a:tabLst>
                <a:tab pos="375285" algn="l"/>
                <a:tab pos="375920" algn="l"/>
                <a:tab pos="1873250" algn="l"/>
                <a:tab pos="2127885" algn="l"/>
                <a:tab pos="3243580" algn="l"/>
                <a:tab pos="4106545" algn="l"/>
                <a:tab pos="5222240" algn="l"/>
                <a:tab pos="5476240" algn="l"/>
              </a:tabLst>
            </a:pP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example, </a:t>
            </a:r>
            <a:r>
              <a:rPr sz="2000" dirty="0">
                <a:latin typeface="Times New Roman"/>
                <a:cs typeface="Times New Roman"/>
              </a:rPr>
              <a:t>octal 736.4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converted </a:t>
            </a:r>
            <a:r>
              <a:rPr sz="2000" spc="-5" dirty="0">
                <a:latin typeface="Times New Roman"/>
                <a:cs typeface="Times New Roman"/>
              </a:rPr>
              <a:t>to decimal as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follows:  (736.4)</a:t>
            </a:r>
            <a:r>
              <a:rPr sz="1950" baseline="-21367" dirty="0">
                <a:latin typeface="Times New Roman"/>
                <a:cs typeface="Times New Roman"/>
              </a:rPr>
              <a:t>8</a:t>
            </a:r>
            <a:r>
              <a:rPr sz="1950" spc="-30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7	x	</a:t>
            </a:r>
            <a:r>
              <a:rPr sz="2000" spc="10" dirty="0">
                <a:latin typeface="Times New Roman"/>
                <a:cs typeface="Times New Roman"/>
              </a:rPr>
              <a:t>8</a:t>
            </a:r>
            <a:r>
              <a:rPr sz="1950" spc="15" baseline="25641" dirty="0">
                <a:latin typeface="Times New Roman"/>
                <a:cs typeface="Times New Roman"/>
              </a:rPr>
              <a:t>2  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	</a:t>
            </a:r>
            <a:r>
              <a:rPr sz="2000" spc="10" dirty="0">
                <a:latin typeface="Times New Roman"/>
                <a:cs typeface="Times New Roman"/>
              </a:rPr>
              <a:t>8</a:t>
            </a:r>
            <a:r>
              <a:rPr sz="1950" spc="15" baseline="25641" dirty="0">
                <a:latin typeface="Times New Roman"/>
                <a:cs typeface="Times New Roman"/>
              </a:rPr>
              <a:t>1 </a:t>
            </a:r>
            <a:r>
              <a:rPr sz="1950" spc="502" baseline="2564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6	x  </a:t>
            </a:r>
            <a:r>
              <a:rPr sz="2000" spc="10" dirty="0">
                <a:latin typeface="Times New Roman"/>
                <a:cs typeface="Times New Roman"/>
              </a:rPr>
              <a:t>8</a:t>
            </a:r>
            <a:r>
              <a:rPr sz="1950" spc="15" baseline="25641" dirty="0">
                <a:latin typeface="Times New Roman"/>
                <a:cs typeface="Times New Roman"/>
              </a:rPr>
              <a:t>0 </a:t>
            </a:r>
            <a:r>
              <a:rPr sz="1950" spc="487" baseline="2564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	x	</a:t>
            </a:r>
            <a:r>
              <a:rPr sz="2000" spc="10" dirty="0">
                <a:latin typeface="Times New Roman"/>
                <a:cs typeface="Times New Roman"/>
              </a:rPr>
              <a:t>8</a:t>
            </a:r>
            <a:r>
              <a:rPr sz="1950" spc="15" baseline="25641" dirty="0">
                <a:latin typeface="Times New Roman"/>
                <a:cs typeface="Times New Roman"/>
              </a:rPr>
              <a:t>-1</a:t>
            </a:r>
            <a:endParaRPr sz="1950" baseline="25641">
              <a:latin typeface="Times New Roman"/>
              <a:cs typeface="Times New Roman"/>
            </a:endParaRPr>
          </a:p>
          <a:p>
            <a:pPr marL="1460500">
              <a:lnSpc>
                <a:spcPct val="100000"/>
              </a:lnSpc>
              <a:spcBef>
                <a:spcPts val="1200"/>
              </a:spcBef>
              <a:tabLst>
                <a:tab pos="1985010" algn="l"/>
                <a:tab pos="2239010" algn="l"/>
                <a:tab pos="3144520" algn="l"/>
                <a:tab pos="3652520" algn="l"/>
                <a:tab pos="4176395" algn="l"/>
                <a:tab pos="4683760" algn="l"/>
              </a:tabLst>
            </a:pP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7	x	64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	x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8	+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6	x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	+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4/8</a:t>
            </a:r>
            <a:endParaRPr sz="2000">
              <a:latin typeface="Times New Roman"/>
              <a:cs typeface="Times New Roman"/>
            </a:endParaRPr>
          </a:p>
          <a:p>
            <a:pPr marL="1524635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(478.5)</a:t>
            </a:r>
            <a:r>
              <a:rPr sz="1950" baseline="-21367" dirty="0">
                <a:latin typeface="Times New Roman"/>
                <a:cs typeface="Times New Roman"/>
              </a:rPr>
              <a:t>10</a:t>
            </a:r>
            <a:endParaRPr sz="1950" baseline="-21367">
              <a:latin typeface="Times New Roman"/>
              <a:cs typeface="Times New Roman"/>
            </a:endParaRPr>
          </a:p>
          <a:p>
            <a:pPr marL="431165" marR="2343785" indent="-431165">
              <a:lnSpc>
                <a:spcPct val="150000"/>
              </a:lnSpc>
              <a:buFont typeface="Arial"/>
              <a:buChar char="•"/>
              <a:tabLst>
                <a:tab pos="431165" algn="l"/>
                <a:tab pos="431800" algn="l"/>
                <a:tab pos="4340860" algn="l"/>
              </a:tabLst>
            </a:pPr>
            <a:r>
              <a:rPr sz="2000" dirty="0">
                <a:latin typeface="Times New Roman"/>
                <a:cs typeface="Times New Roman"/>
              </a:rPr>
              <a:t>The equivalent </a:t>
            </a:r>
            <a:r>
              <a:rPr sz="2000" spc="-5" dirty="0">
                <a:latin typeface="Times New Roman"/>
                <a:cs typeface="Times New Roman"/>
              </a:rPr>
              <a:t>decimal number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hexadecimal </a:t>
            </a:r>
            <a:r>
              <a:rPr sz="2000" dirty="0">
                <a:latin typeface="Times New Roman"/>
                <a:cs typeface="Times New Roman"/>
              </a:rPr>
              <a:t>F3 </a:t>
            </a:r>
            <a:r>
              <a:rPr sz="2000" spc="-5" dirty="0">
                <a:latin typeface="Times New Roman"/>
                <a:cs typeface="Times New Roman"/>
              </a:rPr>
              <a:t>as:  </a:t>
            </a:r>
            <a:r>
              <a:rPr sz="2000" dirty="0">
                <a:latin typeface="Times New Roman"/>
                <a:cs typeface="Times New Roman"/>
              </a:rPr>
              <a:t>(F </a:t>
            </a:r>
            <a:r>
              <a:rPr sz="2000" spc="10" dirty="0">
                <a:latin typeface="Times New Roman"/>
                <a:cs typeface="Times New Roman"/>
              </a:rPr>
              <a:t>3)</a:t>
            </a:r>
            <a:r>
              <a:rPr sz="1950" spc="15" baseline="-21367" dirty="0">
                <a:latin typeface="Times New Roman"/>
                <a:cs typeface="Times New Roman"/>
              </a:rPr>
              <a:t>16  </a:t>
            </a:r>
            <a:r>
              <a:rPr sz="2000" dirty="0">
                <a:latin typeface="Times New Roman"/>
                <a:cs typeface="Times New Roman"/>
              </a:rPr>
              <a:t>=  F x 16 +  3 =  15 x 16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	=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(243)</a:t>
            </a:r>
            <a:r>
              <a:rPr sz="1950" baseline="-21367" dirty="0">
                <a:latin typeface="Times New Roman"/>
                <a:cs typeface="Times New Roman"/>
              </a:rPr>
              <a:t>10</a:t>
            </a:r>
            <a:endParaRPr sz="1950" baseline="-21367">
              <a:latin typeface="Times New Roman"/>
              <a:cs typeface="Times New Roman"/>
            </a:endParaRPr>
          </a:p>
          <a:p>
            <a:pPr marL="4318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431165" algn="l"/>
                <a:tab pos="431800" algn="l"/>
              </a:tabLst>
            </a:pPr>
            <a:r>
              <a:rPr sz="2000" spc="-5" dirty="0">
                <a:latin typeface="Times New Roman"/>
                <a:cs typeface="Times New Roman"/>
              </a:rPr>
              <a:t>Decimal to </a:t>
            </a:r>
            <a:r>
              <a:rPr sz="2000" dirty="0">
                <a:latin typeface="Times New Roman"/>
                <a:cs typeface="Times New Roman"/>
              </a:rPr>
              <a:t>binary </a:t>
            </a:r>
            <a:r>
              <a:rPr sz="2000" spc="-5" dirty="0">
                <a:latin typeface="Times New Roman"/>
                <a:cs typeface="Times New Roman"/>
              </a:rPr>
              <a:t>conversion(float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numbers)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962" y="4505959"/>
            <a:ext cx="37045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Example: </a:t>
            </a:r>
            <a:r>
              <a:rPr sz="2000" spc="5" dirty="0">
                <a:latin typeface="Times New Roman"/>
                <a:cs typeface="Times New Roman"/>
              </a:rPr>
              <a:t>28.125 </a:t>
            </a:r>
            <a:r>
              <a:rPr sz="2000" dirty="0">
                <a:latin typeface="Times New Roman"/>
                <a:cs typeface="Times New Roman"/>
              </a:rPr>
              <a:t>and 28 and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0.125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8962" y="4811855"/>
            <a:ext cx="1982470" cy="13970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1841500" algn="l"/>
              </a:tabLst>
            </a:pPr>
            <a:r>
              <a:rPr sz="2000" spc="5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5" dirty="0">
                <a:latin typeface="Times New Roman"/>
                <a:cs typeface="Times New Roman"/>
              </a:rPr>
              <a:t>125</a:t>
            </a:r>
            <a:r>
              <a:rPr sz="2000" spc="-10" dirty="0">
                <a:latin typeface="Times New Roman"/>
                <a:cs typeface="Times New Roman"/>
              </a:rPr>
              <a:t>*</a:t>
            </a:r>
            <a:r>
              <a:rPr sz="2000" spc="5" dirty="0">
                <a:latin typeface="Times New Roman"/>
                <a:cs typeface="Times New Roman"/>
              </a:rPr>
              <a:t>2</a:t>
            </a:r>
            <a:r>
              <a:rPr sz="2000" spc="-15" dirty="0">
                <a:latin typeface="Times New Roman"/>
                <a:cs typeface="Times New Roman"/>
              </a:rPr>
              <a:t>=</a:t>
            </a:r>
            <a:r>
              <a:rPr sz="2000" dirty="0">
                <a:latin typeface="Times New Roman"/>
                <a:cs typeface="Times New Roman"/>
              </a:rPr>
              <a:t>.250	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1841500" algn="l"/>
              </a:tabLst>
            </a:pPr>
            <a:r>
              <a:rPr sz="2000" dirty="0">
                <a:latin typeface="Times New Roman"/>
                <a:cs typeface="Times New Roman"/>
              </a:rPr>
              <a:t>.250*</a:t>
            </a:r>
            <a:r>
              <a:rPr sz="2000" spc="-10" dirty="0">
                <a:latin typeface="Times New Roman"/>
                <a:cs typeface="Times New Roman"/>
              </a:rPr>
              <a:t>2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10" dirty="0">
                <a:latin typeface="Times New Roman"/>
                <a:cs typeface="Times New Roman"/>
              </a:rPr>
              <a:t>50</a:t>
            </a:r>
            <a:r>
              <a:rPr sz="2000" dirty="0">
                <a:latin typeface="Times New Roman"/>
                <a:cs typeface="Times New Roman"/>
              </a:rPr>
              <a:t>0	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1841500" algn="l"/>
              </a:tabLst>
            </a:pP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5" dirty="0">
                <a:latin typeface="Times New Roman"/>
                <a:cs typeface="Times New Roman"/>
              </a:rPr>
              <a:t>500*</a:t>
            </a:r>
            <a:r>
              <a:rPr sz="2000" spc="-10" dirty="0">
                <a:latin typeface="Times New Roman"/>
                <a:cs typeface="Times New Roman"/>
              </a:rPr>
              <a:t>2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-1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1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0	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8962" y="6335064"/>
            <a:ext cx="34429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0.125=001 so,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28.125=11100.001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47772" y="5033771"/>
            <a:ext cx="76200" cy="1080770"/>
          </a:xfrm>
          <a:custGeom>
            <a:avLst/>
            <a:gdLst/>
            <a:ahLst/>
            <a:cxnLst/>
            <a:rect l="l" t="t" r="r" b="b"/>
            <a:pathLst>
              <a:path w="76200" h="1080770">
                <a:moveTo>
                  <a:pt x="31750" y="1004125"/>
                </a:moveTo>
                <a:lnTo>
                  <a:pt x="0" y="1004125"/>
                </a:lnTo>
                <a:lnTo>
                  <a:pt x="38100" y="1080325"/>
                </a:lnTo>
                <a:lnTo>
                  <a:pt x="69850" y="1016825"/>
                </a:lnTo>
                <a:lnTo>
                  <a:pt x="31750" y="1016825"/>
                </a:lnTo>
                <a:lnTo>
                  <a:pt x="31750" y="1004125"/>
                </a:lnTo>
                <a:close/>
              </a:path>
              <a:path w="76200" h="1080770">
                <a:moveTo>
                  <a:pt x="44450" y="0"/>
                </a:moveTo>
                <a:lnTo>
                  <a:pt x="31750" y="0"/>
                </a:lnTo>
                <a:lnTo>
                  <a:pt x="31750" y="1016825"/>
                </a:lnTo>
                <a:lnTo>
                  <a:pt x="44450" y="1016825"/>
                </a:lnTo>
                <a:lnTo>
                  <a:pt x="44450" y="0"/>
                </a:lnTo>
                <a:close/>
              </a:path>
              <a:path w="76200" h="1080770">
                <a:moveTo>
                  <a:pt x="76200" y="1004125"/>
                </a:moveTo>
                <a:lnTo>
                  <a:pt x="44450" y="1004125"/>
                </a:lnTo>
                <a:lnTo>
                  <a:pt x="44450" y="1016825"/>
                </a:lnTo>
                <a:lnTo>
                  <a:pt x="69850" y="1016825"/>
                </a:lnTo>
                <a:lnTo>
                  <a:pt x="76200" y="1004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67427" y="4584319"/>
            <a:ext cx="304609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division = quotient + remainder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;</a:t>
            </a:r>
            <a:endParaRPr sz="1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28 ÷ 2 = 14 +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0;</a:t>
            </a:r>
            <a:endParaRPr sz="1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14 ÷ 2 = 7 +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0;</a:t>
            </a:r>
            <a:endParaRPr sz="1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7 ÷ 2 = 3 +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1;</a:t>
            </a:r>
            <a:endParaRPr sz="1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3 ÷ 2 = 1 +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1;</a:t>
            </a:r>
            <a:endParaRPr sz="1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1 ÷ 2 = 0 +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1;</a:t>
            </a:r>
            <a:endParaRPr sz="1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So,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28=11100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53400" y="4809744"/>
            <a:ext cx="76200" cy="1503045"/>
          </a:xfrm>
          <a:custGeom>
            <a:avLst/>
            <a:gdLst/>
            <a:ahLst/>
            <a:cxnLst/>
            <a:rect l="l" t="t" r="r" b="b"/>
            <a:pathLst>
              <a:path w="76200" h="1503045">
                <a:moveTo>
                  <a:pt x="44450" y="63499"/>
                </a:moveTo>
                <a:lnTo>
                  <a:pt x="31750" y="63499"/>
                </a:lnTo>
                <a:lnTo>
                  <a:pt x="31750" y="1503044"/>
                </a:lnTo>
                <a:lnTo>
                  <a:pt x="44450" y="1503044"/>
                </a:lnTo>
                <a:lnTo>
                  <a:pt x="44450" y="63499"/>
                </a:lnTo>
                <a:close/>
              </a:path>
              <a:path w="76200" h="1503045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503045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58712" y="2695129"/>
            <a:ext cx="4821651" cy="2875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56738" y="6097320"/>
            <a:ext cx="3430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Figure </a:t>
            </a:r>
            <a:r>
              <a:rPr sz="1200" b="1" dirty="0">
                <a:latin typeface="Times New Roman"/>
                <a:cs typeface="Times New Roman"/>
              </a:rPr>
              <a:t>1. </a:t>
            </a:r>
            <a:r>
              <a:rPr sz="1200" b="1" spc="-5" dirty="0">
                <a:latin typeface="Times New Roman"/>
                <a:cs typeface="Times New Roman"/>
              </a:rPr>
              <a:t>Conversion </a:t>
            </a:r>
            <a:r>
              <a:rPr sz="1200" b="1" dirty="0">
                <a:latin typeface="Times New Roman"/>
                <a:cs typeface="Times New Roman"/>
              </a:rPr>
              <a:t>of </a:t>
            </a:r>
            <a:r>
              <a:rPr sz="1200" b="1" spc="-5" dirty="0">
                <a:latin typeface="Times New Roman"/>
                <a:cs typeface="Times New Roman"/>
              </a:rPr>
              <a:t>decimal </a:t>
            </a:r>
            <a:r>
              <a:rPr sz="1200" b="1" dirty="0">
                <a:latin typeface="Times New Roman"/>
                <a:cs typeface="Times New Roman"/>
              </a:rPr>
              <a:t>41.6875 into</a:t>
            </a:r>
            <a:r>
              <a:rPr sz="1200" b="1" spc="5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binary.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58520" y="483695"/>
            <a:ext cx="8266430" cy="18542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Conversion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from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decimal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radix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r</a:t>
            </a:r>
            <a:r>
              <a:rPr sz="2000" i="1" spc="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carried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separating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number </a:t>
            </a:r>
            <a:r>
              <a:rPr sz="2000" dirty="0">
                <a:latin typeface="Times New Roman"/>
                <a:cs typeface="Times New Roman"/>
              </a:rPr>
              <a:t>into </a:t>
            </a:r>
            <a:r>
              <a:rPr sz="2000" spc="-5" dirty="0">
                <a:latin typeface="Times New Roman"/>
                <a:cs typeface="Times New Roman"/>
              </a:rPr>
              <a:t>its </a:t>
            </a:r>
            <a:r>
              <a:rPr sz="2000" dirty="0">
                <a:latin typeface="Times New Roman"/>
                <a:cs typeface="Times New Roman"/>
              </a:rPr>
              <a:t>integer and fraction parts and converting </a:t>
            </a:r>
            <a:r>
              <a:rPr sz="2000" spc="-5" dirty="0">
                <a:latin typeface="Times New Roman"/>
                <a:cs typeface="Times New Roman"/>
              </a:rPr>
              <a:t>each </a:t>
            </a:r>
            <a:r>
              <a:rPr sz="2000" dirty="0">
                <a:latin typeface="Times New Roman"/>
                <a:cs typeface="Times New Roman"/>
              </a:rPr>
              <a:t>part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separately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Divide the integer successively by </a:t>
            </a:r>
            <a:r>
              <a:rPr sz="2000" i="1" dirty="0">
                <a:latin typeface="Times New Roman"/>
                <a:cs typeface="Times New Roman"/>
              </a:rPr>
              <a:t>r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accumulate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remainders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Multiply the fraction successively by </a:t>
            </a:r>
            <a:r>
              <a:rPr sz="2000" i="1" dirty="0">
                <a:latin typeface="Times New Roman"/>
                <a:cs typeface="Times New Roman"/>
              </a:rPr>
              <a:t>r </a:t>
            </a:r>
            <a:r>
              <a:rPr sz="2000" dirty="0">
                <a:latin typeface="Times New Roman"/>
                <a:cs typeface="Times New Roman"/>
              </a:rPr>
              <a:t>until the fraction </a:t>
            </a:r>
            <a:r>
              <a:rPr sz="2000" spc="-5" dirty="0">
                <a:latin typeface="Times New Roman"/>
                <a:cs typeface="Times New Roman"/>
              </a:rPr>
              <a:t>becomes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zero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7230" y="419687"/>
            <a:ext cx="7941309" cy="18542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Each octal digit corresponds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three binary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digits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Each hexadecimal </a:t>
            </a:r>
            <a:r>
              <a:rPr sz="2000" dirty="0">
                <a:latin typeface="Times New Roman"/>
                <a:cs typeface="Times New Roman"/>
              </a:rPr>
              <a:t>digit corresponds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four binary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digits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Rather </a:t>
            </a:r>
            <a:r>
              <a:rPr sz="2000" spc="-10" dirty="0">
                <a:latin typeface="Times New Roman"/>
                <a:cs typeface="Times New Roman"/>
              </a:rPr>
              <a:t>than </a:t>
            </a:r>
            <a:r>
              <a:rPr sz="2000" spc="-5" dirty="0">
                <a:latin typeface="Times New Roman"/>
                <a:cs typeface="Times New Roman"/>
              </a:rPr>
              <a:t>specifying numbers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binary form, refer to them in octal </a:t>
            </a:r>
            <a:r>
              <a:rPr sz="2000" spc="-10" dirty="0">
                <a:latin typeface="Times New Roman"/>
                <a:cs typeface="Times New Roman"/>
              </a:rPr>
              <a:t>or  </a:t>
            </a:r>
            <a:r>
              <a:rPr sz="2000" spc="-5" dirty="0">
                <a:latin typeface="Times New Roman"/>
                <a:cs typeface="Times New Roman"/>
              </a:rPr>
              <a:t>hexadecimal </a:t>
            </a:r>
            <a:r>
              <a:rPr sz="2000" dirty="0">
                <a:latin typeface="Times New Roman"/>
                <a:cs typeface="Times New Roman"/>
              </a:rPr>
              <a:t>and reduce the </a:t>
            </a:r>
            <a:r>
              <a:rPr sz="2000" spc="-5" dirty="0">
                <a:latin typeface="Times New Roman"/>
                <a:cs typeface="Times New Roman"/>
              </a:rPr>
              <a:t>number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digits </a:t>
            </a:r>
            <a:r>
              <a:rPr sz="2000" dirty="0">
                <a:latin typeface="Times New Roman"/>
                <a:cs typeface="Times New Roman"/>
              </a:rPr>
              <a:t>by 1/3 or 1/4,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respectively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96638" y="3498073"/>
            <a:ext cx="4740411" cy="1343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71977" y="5352033"/>
            <a:ext cx="33978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Figure </a:t>
            </a:r>
            <a:r>
              <a:rPr sz="1200" b="1" dirty="0">
                <a:latin typeface="Times New Roman"/>
                <a:cs typeface="Times New Roman"/>
              </a:rPr>
              <a:t>2. Binary </a:t>
            </a:r>
            <a:r>
              <a:rPr sz="1200" b="1" spc="-5" dirty="0">
                <a:latin typeface="Times New Roman"/>
                <a:cs typeface="Times New Roman"/>
              </a:rPr>
              <a:t>,octal and hexadecimal</a:t>
            </a:r>
            <a:r>
              <a:rPr sz="1200" b="1" spc="8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conversion.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52297" y="502237"/>
            <a:ext cx="6178550" cy="597027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latin typeface="Times New Roman"/>
                <a:cs typeface="Times New Roman"/>
              </a:rPr>
              <a:t>Q. Convert </a:t>
            </a:r>
            <a:r>
              <a:rPr sz="2000" spc="5" dirty="0">
                <a:latin typeface="Times New Roman"/>
                <a:cs typeface="Times New Roman"/>
              </a:rPr>
              <a:t>(761)</a:t>
            </a:r>
            <a:r>
              <a:rPr sz="1950" spc="7" baseline="-21367" dirty="0">
                <a:latin typeface="Times New Roman"/>
                <a:cs typeface="Times New Roman"/>
              </a:rPr>
              <a:t>8 </a:t>
            </a:r>
            <a:r>
              <a:rPr sz="2000" spc="-5" dirty="0">
                <a:latin typeface="Times New Roman"/>
                <a:cs typeface="Times New Roman"/>
              </a:rPr>
              <a:t>=( </a:t>
            </a:r>
            <a:r>
              <a:rPr sz="2000" spc="5" dirty="0">
                <a:latin typeface="Times New Roman"/>
                <a:cs typeface="Times New Roman"/>
              </a:rPr>
              <a:t>)</a:t>
            </a:r>
            <a:r>
              <a:rPr sz="1950" spc="7" baseline="-21367" dirty="0">
                <a:latin typeface="Times New Roman"/>
                <a:cs typeface="Times New Roman"/>
              </a:rPr>
              <a:t>2</a:t>
            </a:r>
            <a:r>
              <a:rPr sz="1950" spc="502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(71.3)</a:t>
            </a:r>
            <a:r>
              <a:rPr sz="1950" baseline="-21367" dirty="0">
                <a:latin typeface="Times New Roman"/>
                <a:cs typeface="Times New Roman"/>
              </a:rPr>
              <a:t>8</a:t>
            </a:r>
            <a:r>
              <a:rPr sz="2000" dirty="0">
                <a:latin typeface="Times New Roman"/>
                <a:cs typeface="Times New Roman"/>
              </a:rPr>
              <a:t>=( </a:t>
            </a:r>
            <a:r>
              <a:rPr sz="2000" spc="5" dirty="0">
                <a:latin typeface="Times New Roman"/>
                <a:cs typeface="Times New Roman"/>
              </a:rPr>
              <a:t>)</a:t>
            </a:r>
            <a:r>
              <a:rPr sz="1950" spc="7" baseline="-21367" dirty="0">
                <a:latin typeface="Times New Roman"/>
                <a:cs typeface="Times New Roman"/>
              </a:rPr>
              <a:t>2</a:t>
            </a:r>
            <a:r>
              <a:rPr sz="1950" spc="-217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Solution: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7=111,6=110,1=001,3=011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(761)</a:t>
            </a:r>
            <a:r>
              <a:rPr sz="1950" baseline="-21367" dirty="0">
                <a:latin typeface="Times New Roman"/>
                <a:cs typeface="Times New Roman"/>
              </a:rPr>
              <a:t>8</a:t>
            </a:r>
            <a:r>
              <a:rPr sz="2000" dirty="0">
                <a:latin typeface="Times New Roman"/>
                <a:cs typeface="Times New Roman"/>
              </a:rPr>
              <a:t>=( </a:t>
            </a:r>
            <a:r>
              <a:rPr sz="2000" spc="-25" dirty="0">
                <a:latin typeface="Times New Roman"/>
                <a:cs typeface="Times New Roman"/>
              </a:rPr>
              <a:t>111110001)</a:t>
            </a:r>
            <a:r>
              <a:rPr sz="1950" spc="-37" baseline="-21367" dirty="0">
                <a:latin typeface="Times New Roman"/>
                <a:cs typeface="Times New Roman"/>
              </a:rPr>
              <a:t>2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(71.3)</a:t>
            </a:r>
            <a:r>
              <a:rPr sz="1950" spc="-15" baseline="-21367" dirty="0">
                <a:latin typeface="Times New Roman"/>
                <a:cs typeface="Times New Roman"/>
              </a:rPr>
              <a:t>8</a:t>
            </a:r>
            <a:r>
              <a:rPr sz="2000" spc="-10" dirty="0">
                <a:latin typeface="Times New Roman"/>
                <a:cs typeface="Times New Roman"/>
              </a:rPr>
              <a:t>=(111001.011)</a:t>
            </a:r>
            <a:r>
              <a:rPr sz="1950" spc="-15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Q. Convert </a:t>
            </a:r>
            <a:r>
              <a:rPr sz="2000" spc="-10" dirty="0">
                <a:latin typeface="Times New Roman"/>
                <a:cs typeface="Times New Roman"/>
              </a:rPr>
              <a:t>(10011)</a:t>
            </a:r>
            <a:r>
              <a:rPr sz="1950" spc="-15" baseline="-21367" dirty="0">
                <a:latin typeface="Times New Roman"/>
                <a:cs typeface="Times New Roman"/>
              </a:rPr>
              <a:t>2 </a:t>
            </a:r>
            <a:r>
              <a:rPr sz="2000" spc="-5" dirty="0">
                <a:latin typeface="Times New Roman"/>
                <a:cs typeface="Times New Roman"/>
              </a:rPr>
              <a:t>=( </a:t>
            </a:r>
            <a:r>
              <a:rPr sz="2000" spc="5" dirty="0">
                <a:latin typeface="Times New Roman"/>
                <a:cs typeface="Times New Roman"/>
              </a:rPr>
              <a:t>)</a:t>
            </a:r>
            <a:r>
              <a:rPr sz="1950" spc="7" baseline="-21367" dirty="0">
                <a:latin typeface="Times New Roman"/>
                <a:cs typeface="Times New Roman"/>
              </a:rPr>
              <a:t>8</a:t>
            </a:r>
            <a:r>
              <a:rPr sz="1950" spc="502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10" dirty="0">
                <a:latin typeface="Times New Roman"/>
                <a:cs typeface="Times New Roman"/>
              </a:rPr>
              <a:t>(10.11)</a:t>
            </a:r>
            <a:r>
              <a:rPr sz="1950" spc="-15" baseline="-21367" dirty="0">
                <a:latin typeface="Times New Roman"/>
                <a:cs typeface="Times New Roman"/>
              </a:rPr>
              <a:t>2 </a:t>
            </a:r>
            <a:r>
              <a:rPr sz="2000" spc="-5" dirty="0">
                <a:latin typeface="Times New Roman"/>
                <a:cs typeface="Times New Roman"/>
              </a:rPr>
              <a:t>=(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)</a:t>
            </a:r>
            <a:r>
              <a:rPr sz="1950" spc="7" baseline="-21367" dirty="0">
                <a:latin typeface="Times New Roman"/>
                <a:cs typeface="Times New Roman"/>
              </a:rPr>
              <a:t>8</a:t>
            </a:r>
            <a:endParaRPr sz="1950" baseline="-21367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Solution: </a:t>
            </a:r>
            <a:r>
              <a:rPr sz="2000" spc="5" dirty="0">
                <a:latin typeface="Times New Roman"/>
                <a:cs typeface="Times New Roman"/>
              </a:rPr>
              <a:t>Group </a:t>
            </a:r>
            <a:r>
              <a:rPr sz="2000" dirty="0">
                <a:latin typeface="Times New Roman"/>
                <a:cs typeface="Times New Roman"/>
              </a:rPr>
              <a:t>3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bits,</a:t>
            </a:r>
            <a:endParaRPr sz="20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1205"/>
              </a:spcBef>
            </a:pPr>
            <a:r>
              <a:rPr sz="2000" spc="-10" dirty="0">
                <a:latin typeface="Times New Roman"/>
                <a:cs typeface="Times New Roman"/>
              </a:rPr>
              <a:t>(10011)</a:t>
            </a:r>
            <a:r>
              <a:rPr sz="1950" spc="-15" baseline="-21367" dirty="0">
                <a:latin typeface="Times New Roman"/>
                <a:cs typeface="Times New Roman"/>
              </a:rPr>
              <a:t>2 </a:t>
            </a:r>
            <a:r>
              <a:rPr sz="2000" spc="-5" dirty="0">
                <a:latin typeface="Times New Roman"/>
                <a:cs typeface="Times New Roman"/>
              </a:rPr>
              <a:t>=&gt; </a:t>
            </a:r>
            <a:r>
              <a:rPr sz="2000" dirty="0">
                <a:latin typeface="Times New Roman"/>
                <a:cs typeface="Times New Roman"/>
              </a:rPr>
              <a:t>010=2 and </a:t>
            </a:r>
            <a:r>
              <a:rPr sz="2000" spc="-15" dirty="0">
                <a:latin typeface="Times New Roman"/>
                <a:cs typeface="Times New Roman"/>
              </a:rPr>
              <a:t>011=3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so,(23)</a:t>
            </a:r>
            <a:r>
              <a:rPr sz="1950" baseline="-21367" dirty="0">
                <a:latin typeface="Times New Roman"/>
                <a:cs typeface="Times New Roman"/>
              </a:rPr>
              <a:t>8</a:t>
            </a:r>
            <a:endParaRPr sz="1950" baseline="-21367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Times New Roman"/>
                <a:cs typeface="Times New Roman"/>
              </a:rPr>
              <a:t>(10.11)</a:t>
            </a:r>
            <a:r>
              <a:rPr sz="1950" spc="-15" baseline="-21367" dirty="0">
                <a:latin typeface="Times New Roman"/>
                <a:cs typeface="Times New Roman"/>
              </a:rPr>
              <a:t>2 </a:t>
            </a:r>
            <a:r>
              <a:rPr sz="2000" spc="-5" dirty="0">
                <a:latin typeface="Times New Roman"/>
                <a:cs typeface="Times New Roman"/>
              </a:rPr>
              <a:t>=&gt;010=2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15" dirty="0">
                <a:latin typeface="Times New Roman"/>
                <a:cs typeface="Times New Roman"/>
              </a:rPr>
              <a:t>110=6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so,(2.6)</a:t>
            </a:r>
            <a:r>
              <a:rPr sz="1950" baseline="-21367" dirty="0">
                <a:latin typeface="Times New Roman"/>
                <a:cs typeface="Times New Roman"/>
              </a:rPr>
              <a:t>8</a:t>
            </a:r>
            <a:endParaRPr sz="1950" baseline="-21367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Q. Convert </a:t>
            </a:r>
            <a:r>
              <a:rPr sz="2000" spc="5" dirty="0">
                <a:latin typeface="Times New Roman"/>
                <a:cs typeface="Times New Roman"/>
              </a:rPr>
              <a:t>(61)</a:t>
            </a:r>
            <a:r>
              <a:rPr sz="1950" spc="7" baseline="-21367" dirty="0">
                <a:latin typeface="Times New Roman"/>
                <a:cs typeface="Times New Roman"/>
              </a:rPr>
              <a:t>16 </a:t>
            </a:r>
            <a:r>
              <a:rPr sz="2000" spc="-5" dirty="0">
                <a:latin typeface="Times New Roman"/>
                <a:cs typeface="Times New Roman"/>
              </a:rPr>
              <a:t>=( </a:t>
            </a:r>
            <a:r>
              <a:rPr sz="2000" spc="5" dirty="0">
                <a:latin typeface="Times New Roman"/>
                <a:cs typeface="Times New Roman"/>
              </a:rPr>
              <a:t>)</a:t>
            </a:r>
            <a:r>
              <a:rPr sz="1950" spc="7" baseline="-21367" dirty="0">
                <a:latin typeface="Times New Roman"/>
                <a:cs typeface="Times New Roman"/>
              </a:rPr>
              <a:t>2</a:t>
            </a:r>
            <a:r>
              <a:rPr sz="1950" spc="502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5" dirty="0">
                <a:latin typeface="Times New Roman"/>
                <a:cs typeface="Times New Roman"/>
              </a:rPr>
              <a:t>(8A.D)</a:t>
            </a:r>
            <a:r>
              <a:rPr sz="1950" spc="7" baseline="-21367" dirty="0">
                <a:latin typeface="Times New Roman"/>
                <a:cs typeface="Times New Roman"/>
              </a:rPr>
              <a:t>16 </a:t>
            </a:r>
            <a:r>
              <a:rPr sz="2000" spc="5" dirty="0">
                <a:latin typeface="Times New Roman"/>
                <a:cs typeface="Times New Roman"/>
              </a:rPr>
              <a:t>=()</a:t>
            </a:r>
            <a:r>
              <a:rPr sz="1950" spc="7" baseline="-21367" dirty="0">
                <a:latin typeface="Times New Roman"/>
                <a:cs typeface="Times New Roman"/>
              </a:rPr>
              <a:t>2</a:t>
            </a:r>
            <a:r>
              <a:rPr sz="1950" spc="22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Solution: </a:t>
            </a:r>
            <a:r>
              <a:rPr sz="2000" spc="5" dirty="0">
                <a:latin typeface="Times New Roman"/>
                <a:cs typeface="Times New Roman"/>
              </a:rPr>
              <a:t>Group </a:t>
            </a:r>
            <a:r>
              <a:rPr sz="2000" dirty="0">
                <a:latin typeface="Times New Roman"/>
                <a:cs typeface="Times New Roman"/>
              </a:rPr>
              <a:t>4 </a:t>
            </a:r>
            <a:r>
              <a:rPr sz="2000" spc="-10" dirty="0">
                <a:latin typeface="Times New Roman"/>
                <a:cs typeface="Times New Roman"/>
              </a:rPr>
              <a:t>bits,6=0110 </a:t>
            </a:r>
            <a:r>
              <a:rPr sz="2000" dirty="0">
                <a:latin typeface="Times New Roman"/>
                <a:cs typeface="Times New Roman"/>
              </a:rPr>
              <a:t>and 1=0001 </a:t>
            </a:r>
            <a:r>
              <a:rPr sz="2000" spc="-10" dirty="0">
                <a:latin typeface="Times New Roman"/>
                <a:cs typeface="Times New Roman"/>
              </a:rPr>
              <a:t>So,(0110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0001)</a:t>
            </a:r>
            <a:r>
              <a:rPr sz="1950" spc="7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8=1000 A=1010 and </a:t>
            </a:r>
            <a:r>
              <a:rPr sz="2000" spc="-10" dirty="0">
                <a:latin typeface="Times New Roman"/>
                <a:cs typeface="Times New Roman"/>
              </a:rPr>
              <a:t>D=1101 </a:t>
            </a:r>
            <a:r>
              <a:rPr sz="2000" dirty="0">
                <a:latin typeface="Times New Roman"/>
                <a:cs typeface="Times New Roman"/>
              </a:rPr>
              <a:t>S0, (1000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10101.1101)</a:t>
            </a:r>
            <a:r>
              <a:rPr sz="1950" spc="-7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Q. Convert </a:t>
            </a:r>
            <a:r>
              <a:rPr sz="2000" spc="5" dirty="0">
                <a:latin typeface="Times New Roman"/>
                <a:cs typeface="Times New Roman"/>
              </a:rPr>
              <a:t>(7A.c)</a:t>
            </a:r>
            <a:r>
              <a:rPr sz="1950" spc="7" baseline="-21367" dirty="0">
                <a:latin typeface="Times New Roman"/>
                <a:cs typeface="Times New Roman"/>
              </a:rPr>
              <a:t>16 </a:t>
            </a:r>
            <a:r>
              <a:rPr sz="2000" spc="5" dirty="0">
                <a:latin typeface="Times New Roman"/>
                <a:cs typeface="Times New Roman"/>
              </a:rPr>
              <a:t>=()</a:t>
            </a:r>
            <a:r>
              <a:rPr sz="1950" spc="7" baseline="-21367" dirty="0">
                <a:latin typeface="Times New Roman"/>
                <a:cs typeface="Times New Roman"/>
              </a:rPr>
              <a:t>8</a:t>
            </a:r>
            <a:r>
              <a:rPr sz="1950" spc="97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Solution: </a:t>
            </a:r>
            <a:r>
              <a:rPr sz="2000" spc="-25" dirty="0">
                <a:latin typeface="Times New Roman"/>
                <a:cs typeface="Times New Roman"/>
              </a:rPr>
              <a:t>7=0111 </a:t>
            </a:r>
            <a:r>
              <a:rPr sz="2000" dirty="0">
                <a:latin typeface="Times New Roman"/>
                <a:cs typeface="Times New Roman"/>
              </a:rPr>
              <a:t>A=1010 and </a:t>
            </a:r>
            <a:r>
              <a:rPr sz="2000" spc="-10" dirty="0">
                <a:latin typeface="Times New Roman"/>
                <a:cs typeface="Times New Roman"/>
              </a:rPr>
              <a:t>C=1100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so,(01111010.1100)</a:t>
            </a:r>
            <a:r>
              <a:rPr sz="1950" spc="-22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05"/>
              </a:spcBef>
            </a:pPr>
            <a:r>
              <a:rPr sz="2000" spc="5" dirty="0">
                <a:latin typeface="Times New Roman"/>
                <a:cs typeface="Times New Roman"/>
              </a:rPr>
              <a:t>Group </a:t>
            </a:r>
            <a:r>
              <a:rPr sz="2000" dirty="0">
                <a:latin typeface="Times New Roman"/>
                <a:cs typeface="Times New Roman"/>
              </a:rPr>
              <a:t>3 bits using </a:t>
            </a:r>
            <a:r>
              <a:rPr sz="2000" spc="-5" dirty="0">
                <a:latin typeface="Times New Roman"/>
                <a:cs typeface="Times New Roman"/>
              </a:rPr>
              <a:t>table </a:t>
            </a:r>
            <a:r>
              <a:rPr sz="2000" spc="-30" dirty="0">
                <a:latin typeface="Times New Roman"/>
                <a:cs typeface="Times New Roman"/>
              </a:rPr>
              <a:t>now,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(172.60)</a:t>
            </a:r>
            <a:r>
              <a:rPr sz="1950" baseline="-21367" dirty="0">
                <a:latin typeface="Times New Roman"/>
                <a:cs typeface="Times New Roman"/>
              </a:rPr>
              <a:t>8</a:t>
            </a:r>
            <a:endParaRPr sz="1950" baseline="-213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3581</Words>
  <Application>Microsoft Office PowerPoint</Application>
  <PresentationFormat>On-screen Show (4:3)</PresentationFormat>
  <Paragraphs>553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Carlito</vt:lpstr>
      <vt:lpstr>DejaVu Sans</vt:lpstr>
      <vt:lpstr>Symbol</vt:lpstr>
      <vt:lpstr>Times New Roman</vt:lpstr>
      <vt:lpstr>Office Theme</vt:lpstr>
      <vt:lpstr>Data Representation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Binary-coded Decimal (BCD)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1.4 Other Binary Codes</vt:lpstr>
      <vt:lpstr>PowerPoint Presentation</vt:lpstr>
      <vt:lpstr>PowerPoint Presentation</vt:lpstr>
      <vt:lpstr>Weighted code (2421)</vt:lpstr>
      <vt:lpstr>PowerPoint Presentation</vt:lpstr>
      <vt:lpstr>PowerPoint Presentation</vt:lpstr>
      <vt:lpstr>PowerPoint Presentation</vt:lpstr>
      <vt:lpstr>PowerPoint Presentation</vt:lpstr>
      <vt:lpstr>Binary Coding Schemes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Circuit diagram for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Nabaraj</dc:creator>
  <cp:lastModifiedBy>Microsoft account</cp:lastModifiedBy>
  <cp:revision>8</cp:revision>
  <dcterms:created xsi:type="dcterms:W3CDTF">2022-07-06T15:35:09Z</dcterms:created>
  <dcterms:modified xsi:type="dcterms:W3CDTF">2024-12-09T01:01:40Z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2022-07-06T00:00:00Z</vt:filetime>
  </property>
</Properties>
</file>