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6757" y="333939"/>
            <a:ext cx="7440930" cy="1398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3957" y="1706047"/>
            <a:ext cx="7490459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0234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3405962"/>
            <a:ext cx="346138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spc="-5" dirty="0">
                <a:latin typeface="Times New Roman"/>
                <a:cs typeface="Times New Roman"/>
              </a:rPr>
              <a:t>Microprogrammed</a:t>
            </a:r>
            <a:r>
              <a:rPr sz="2300" b="1" spc="-90" dirty="0">
                <a:latin typeface="Times New Roman"/>
                <a:cs typeface="Times New Roman"/>
              </a:rPr>
              <a:t> </a:t>
            </a:r>
            <a:r>
              <a:rPr sz="2300" b="1" spc="-5" dirty="0">
                <a:latin typeface="Times New Roman"/>
                <a:cs typeface="Times New Roman"/>
              </a:rPr>
              <a:t>Control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83209" y="373437"/>
            <a:ext cx="795782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Thus a </a:t>
            </a:r>
            <a:r>
              <a:rPr sz="2000" spc="-5" dirty="0">
                <a:latin typeface="Times New Roman"/>
                <a:cs typeface="Times New Roman"/>
              </a:rPr>
              <a:t>microinstruction contains bits for initiating microoperations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processor part and </a:t>
            </a:r>
            <a:r>
              <a:rPr sz="2000" dirty="0">
                <a:latin typeface="Times New Roman"/>
                <a:cs typeface="Times New Roman"/>
              </a:rPr>
              <a:t>bits that </a:t>
            </a:r>
            <a:r>
              <a:rPr sz="2000" spc="-5" dirty="0">
                <a:latin typeface="Times New Roman"/>
                <a:cs typeface="Times New Roman"/>
              </a:rPr>
              <a:t>determine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address sequence for the 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next </a:t>
            </a:r>
            <a:r>
              <a:rPr sz="2000" spc="-5" dirty="0">
                <a:latin typeface="Times New Roman"/>
                <a:cs typeface="Times New Roman"/>
              </a:rPr>
              <a:t>address generator is </a:t>
            </a:r>
            <a:r>
              <a:rPr sz="2000" spc="-10" dirty="0">
                <a:latin typeface="Times New Roman"/>
                <a:cs typeface="Times New Roman"/>
              </a:rPr>
              <a:t>sometimes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micro-program</a:t>
            </a:r>
            <a:endParaRPr sz="2000">
              <a:latin typeface="Times New Roman"/>
              <a:cs typeface="Times New Roman"/>
            </a:endParaRPr>
          </a:p>
          <a:p>
            <a:pPr marL="355600" marR="6985" algn="just">
              <a:lnSpc>
                <a:spcPct val="150000"/>
              </a:lnSpc>
            </a:pPr>
            <a:r>
              <a:rPr sz="2000" b="1" spc="-20" dirty="0">
                <a:latin typeface="Times New Roman"/>
                <a:cs typeface="Times New Roman"/>
              </a:rPr>
              <a:t>sequencer, </a:t>
            </a:r>
            <a:r>
              <a:rPr sz="2000" spc="-10" dirty="0">
                <a:latin typeface="Times New Roman"/>
                <a:cs typeface="Times New Roman"/>
              </a:rPr>
              <a:t>as it </a:t>
            </a:r>
            <a:r>
              <a:rPr sz="2000" spc="-5" dirty="0">
                <a:latin typeface="Times New Roman"/>
                <a:cs typeface="Times New Roman"/>
              </a:rPr>
              <a:t>determines the address sequence that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read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control 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25" dirty="0">
                <a:latin typeface="Times New Roman"/>
                <a:cs typeface="Times New Roman"/>
              </a:rPr>
              <a:t>Typical </a:t>
            </a:r>
            <a:r>
              <a:rPr sz="2000" spc="-5" dirty="0">
                <a:latin typeface="Times New Roman"/>
                <a:cs typeface="Times New Roman"/>
              </a:rPr>
              <a:t>functions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micro-program sequencer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incrementing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control address register </a:t>
            </a:r>
            <a:r>
              <a:rPr sz="2000" dirty="0">
                <a:latin typeface="Times New Roman"/>
                <a:cs typeface="Times New Roman"/>
              </a:rPr>
              <a:t>by one, </a:t>
            </a:r>
            <a:r>
              <a:rPr sz="2000" spc="-5" dirty="0">
                <a:latin typeface="Times New Roman"/>
                <a:cs typeface="Times New Roman"/>
              </a:rPr>
              <a:t>loading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address register </a:t>
            </a:r>
            <a:r>
              <a:rPr sz="2000" spc="-15" dirty="0">
                <a:latin typeface="Times New Roman"/>
                <a:cs typeface="Times New Roman"/>
              </a:rPr>
              <a:t>an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from control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transferring </a:t>
            </a:r>
            <a:r>
              <a:rPr sz="2000" spc="-1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external address, or loading  an initial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to start </a:t>
            </a:r>
            <a:r>
              <a:rPr sz="2000" dirty="0">
                <a:latin typeface="Times New Roman"/>
                <a:cs typeface="Times New Roman"/>
              </a:rPr>
              <a:t>the control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holds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present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microinstruction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5" dirty="0">
                <a:latin typeface="Times New Roman"/>
                <a:cs typeface="Times New Roman"/>
              </a:rPr>
              <a:t>is computed </a:t>
            </a:r>
            <a:r>
              <a:rPr sz="2000" dirty="0">
                <a:latin typeface="Times New Roman"/>
                <a:cs typeface="Times New Roman"/>
              </a:rPr>
              <a:t>and read from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300" y="327736"/>
            <a:ext cx="21761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Address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sequencing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1034" y="1151382"/>
            <a:ext cx="1737360" cy="2946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45"/>
              </a:spcBef>
            </a:pPr>
            <a:r>
              <a:rPr sz="1200" b="1" dirty="0">
                <a:latin typeface="Arial"/>
                <a:cs typeface="Arial"/>
              </a:rPr>
              <a:t>Instruction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2221" y="1712214"/>
            <a:ext cx="899160" cy="4394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380"/>
              </a:lnSpc>
            </a:pPr>
            <a:r>
              <a:rPr sz="1200" b="1" spc="-5" dirty="0">
                <a:latin typeface="Arial"/>
                <a:cs typeface="Arial"/>
              </a:rPr>
              <a:t>Mapping</a:t>
            </a:r>
            <a:endParaRPr sz="1200">
              <a:latin typeface="Arial"/>
              <a:cs typeface="Arial"/>
            </a:endParaRPr>
          </a:p>
          <a:p>
            <a:pPr marL="267335">
              <a:lnSpc>
                <a:spcPct val="100000"/>
              </a:lnSpc>
              <a:spcBef>
                <a:spcPts val="280"/>
              </a:spcBef>
            </a:pPr>
            <a:r>
              <a:rPr sz="1000" b="1" spc="-5" dirty="0">
                <a:latin typeface="Arial"/>
                <a:cs typeface="Arial"/>
              </a:rPr>
              <a:t>logic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50841" y="1445513"/>
            <a:ext cx="76200" cy="279400"/>
          </a:xfrm>
          <a:custGeom>
            <a:avLst/>
            <a:gdLst/>
            <a:ahLst/>
            <a:cxnLst/>
            <a:rect l="l" t="t" r="r" b="b"/>
            <a:pathLst>
              <a:path w="76200" h="279400">
                <a:moveTo>
                  <a:pt x="0" y="202691"/>
                </a:moveTo>
                <a:lnTo>
                  <a:pt x="38100" y="278891"/>
                </a:lnTo>
                <a:lnTo>
                  <a:pt x="63500" y="228091"/>
                </a:lnTo>
                <a:lnTo>
                  <a:pt x="25400" y="228091"/>
                </a:lnTo>
                <a:lnTo>
                  <a:pt x="25400" y="219625"/>
                </a:lnTo>
                <a:lnTo>
                  <a:pt x="0" y="202691"/>
                </a:lnTo>
                <a:close/>
              </a:path>
              <a:path w="76200" h="279400">
                <a:moveTo>
                  <a:pt x="25400" y="219625"/>
                </a:moveTo>
                <a:lnTo>
                  <a:pt x="25400" y="228091"/>
                </a:lnTo>
                <a:lnTo>
                  <a:pt x="38100" y="228091"/>
                </a:lnTo>
                <a:lnTo>
                  <a:pt x="25400" y="219625"/>
                </a:lnTo>
                <a:close/>
              </a:path>
              <a:path w="76200" h="279400">
                <a:moveTo>
                  <a:pt x="50800" y="0"/>
                </a:moveTo>
                <a:lnTo>
                  <a:pt x="25400" y="0"/>
                </a:lnTo>
                <a:lnTo>
                  <a:pt x="25400" y="219625"/>
                </a:lnTo>
                <a:lnTo>
                  <a:pt x="38100" y="228091"/>
                </a:lnTo>
                <a:lnTo>
                  <a:pt x="50800" y="219625"/>
                </a:lnTo>
                <a:lnTo>
                  <a:pt x="50800" y="0"/>
                </a:lnTo>
                <a:close/>
              </a:path>
              <a:path w="76200" h="279400">
                <a:moveTo>
                  <a:pt x="50800" y="219625"/>
                </a:moveTo>
                <a:lnTo>
                  <a:pt x="38100" y="228091"/>
                </a:lnTo>
                <a:lnTo>
                  <a:pt x="50800" y="228091"/>
                </a:lnTo>
                <a:lnTo>
                  <a:pt x="50800" y="219625"/>
                </a:lnTo>
                <a:close/>
              </a:path>
              <a:path w="76200" h="279400">
                <a:moveTo>
                  <a:pt x="76200" y="202691"/>
                </a:moveTo>
                <a:lnTo>
                  <a:pt x="50800" y="219625"/>
                </a:lnTo>
                <a:lnTo>
                  <a:pt x="50800" y="228091"/>
                </a:lnTo>
                <a:lnTo>
                  <a:pt x="63500" y="228091"/>
                </a:lnTo>
                <a:lnTo>
                  <a:pt x="76200" y="2026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93185" y="2562605"/>
            <a:ext cx="2315210" cy="3308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19760">
              <a:lnSpc>
                <a:spcPct val="100000"/>
              </a:lnSpc>
              <a:spcBef>
                <a:spcPts val="350"/>
              </a:spcBef>
            </a:pPr>
            <a:r>
              <a:rPr sz="1200" b="1" spc="-5" dirty="0">
                <a:latin typeface="Arial"/>
                <a:cs typeface="Arial"/>
              </a:rPr>
              <a:t>Multiplexers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50841" y="2181605"/>
            <a:ext cx="76200" cy="356870"/>
          </a:xfrm>
          <a:custGeom>
            <a:avLst/>
            <a:gdLst/>
            <a:ahLst/>
            <a:cxnLst/>
            <a:rect l="l" t="t" r="r" b="b"/>
            <a:pathLst>
              <a:path w="76200" h="356869">
                <a:moveTo>
                  <a:pt x="0" y="280416"/>
                </a:moveTo>
                <a:lnTo>
                  <a:pt x="38100" y="356616"/>
                </a:lnTo>
                <a:lnTo>
                  <a:pt x="63500" y="305816"/>
                </a:lnTo>
                <a:lnTo>
                  <a:pt x="25400" y="305816"/>
                </a:lnTo>
                <a:lnTo>
                  <a:pt x="25400" y="297349"/>
                </a:lnTo>
                <a:lnTo>
                  <a:pt x="0" y="280416"/>
                </a:lnTo>
                <a:close/>
              </a:path>
              <a:path w="76200" h="356869">
                <a:moveTo>
                  <a:pt x="25400" y="297349"/>
                </a:moveTo>
                <a:lnTo>
                  <a:pt x="25400" y="305816"/>
                </a:lnTo>
                <a:lnTo>
                  <a:pt x="38100" y="305816"/>
                </a:lnTo>
                <a:lnTo>
                  <a:pt x="25400" y="297349"/>
                </a:lnTo>
                <a:close/>
              </a:path>
              <a:path w="76200" h="356869">
                <a:moveTo>
                  <a:pt x="50800" y="0"/>
                </a:moveTo>
                <a:lnTo>
                  <a:pt x="25400" y="0"/>
                </a:lnTo>
                <a:lnTo>
                  <a:pt x="25400" y="297349"/>
                </a:lnTo>
                <a:lnTo>
                  <a:pt x="38100" y="305816"/>
                </a:lnTo>
                <a:lnTo>
                  <a:pt x="50800" y="297349"/>
                </a:lnTo>
                <a:lnTo>
                  <a:pt x="50800" y="0"/>
                </a:lnTo>
                <a:close/>
              </a:path>
              <a:path w="76200" h="356869">
                <a:moveTo>
                  <a:pt x="50800" y="297349"/>
                </a:moveTo>
                <a:lnTo>
                  <a:pt x="38100" y="305816"/>
                </a:lnTo>
                <a:lnTo>
                  <a:pt x="50800" y="305816"/>
                </a:lnTo>
                <a:lnTo>
                  <a:pt x="50800" y="297349"/>
                </a:lnTo>
                <a:close/>
              </a:path>
              <a:path w="76200" h="356869">
                <a:moveTo>
                  <a:pt x="76200" y="280416"/>
                </a:moveTo>
                <a:lnTo>
                  <a:pt x="50800" y="297349"/>
                </a:lnTo>
                <a:lnTo>
                  <a:pt x="50800" y="305816"/>
                </a:lnTo>
                <a:lnTo>
                  <a:pt x="63500" y="305816"/>
                </a:lnTo>
                <a:lnTo>
                  <a:pt x="76200" y="280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29605" y="2244089"/>
            <a:ext cx="76200" cy="334010"/>
          </a:xfrm>
          <a:custGeom>
            <a:avLst/>
            <a:gdLst/>
            <a:ahLst/>
            <a:cxnLst/>
            <a:rect l="l" t="t" r="r" b="b"/>
            <a:pathLst>
              <a:path w="76200" h="334010">
                <a:moveTo>
                  <a:pt x="0" y="257556"/>
                </a:moveTo>
                <a:lnTo>
                  <a:pt x="38100" y="333756"/>
                </a:lnTo>
                <a:lnTo>
                  <a:pt x="63500" y="282956"/>
                </a:lnTo>
                <a:lnTo>
                  <a:pt x="25400" y="282956"/>
                </a:lnTo>
                <a:lnTo>
                  <a:pt x="25400" y="274489"/>
                </a:lnTo>
                <a:lnTo>
                  <a:pt x="0" y="257556"/>
                </a:lnTo>
                <a:close/>
              </a:path>
              <a:path w="76200" h="334010">
                <a:moveTo>
                  <a:pt x="25400" y="274489"/>
                </a:moveTo>
                <a:lnTo>
                  <a:pt x="25400" y="282956"/>
                </a:lnTo>
                <a:lnTo>
                  <a:pt x="38100" y="282956"/>
                </a:lnTo>
                <a:lnTo>
                  <a:pt x="25400" y="274489"/>
                </a:lnTo>
                <a:close/>
              </a:path>
              <a:path w="76200" h="334010">
                <a:moveTo>
                  <a:pt x="50800" y="0"/>
                </a:moveTo>
                <a:lnTo>
                  <a:pt x="25400" y="0"/>
                </a:lnTo>
                <a:lnTo>
                  <a:pt x="25400" y="274489"/>
                </a:lnTo>
                <a:lnTo>
                  <a:pt x="38100" y="282956"/>
                </a:lnTo>
                <a:lnTo>
                  <a:pt x="50800" y="274489"/>
                </a:lnTo>
                <a:lnTo>
                  <a:pt x="50800" y="0"/>
                </a:lnTo>
                <a:close/>
              </a:path>
              <a:path w="76200" h="334010">
                <a:moveTo>
                  <a:pt x="50800" y="274489"/>
                </a:moveTo>
                <a:lnTo>
                  <a:pt x="38100" y="282956"/>
                </a:lnTo>
                <a:lnTo>
                  <a:pt x="50800" y="282956"/>
                </a:lnTo>
                <a:lnTo>
                  <a:pt x="50800" y="274489"/>
                </a:lnTo>
                <a:close/>
              </a:path>
              <a:path w="76200" h="334010">
                <a:moveTo>
                  <a:pt x="76200" y="257556"/>
                </a:moveTo>
                <a:lnTo>
                  <a:pt x="50800" y="274489"/>
                </a:lnTo>
                <a:lnTo>
                  <a:pt x="50800" y="282956"/>
                </a:lnTo>
                <a:lnTo>
                  <a:pt x="63500" y="282956"/>
                </a:lnTo>
                <a:lnTo>
                  <a:pt x="76200" y="257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22141" y="4822697"/>
            <a:ext cx="2316480" cy="5613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Control memory (ROM)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64558" y="2896361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0" y="428243"/>
                </a:moveTo>
                <a:lnTo>
                  <a:pt x="38100" y="504443"/>
                </a:lnTo>
                <a:lnTo>
                  <a:pt x="63500" y="453643"/>
                </a:lnTo>
                <a:lnTo>
                  <a:pt x="25400" y="453643"/>
                </a:lnTo>
                <a:lnTo>
                  <a:pt x="25400" y="445177"/>
                </a:lnTo>
                <a:lnTo>
                  <a:pt x="0" y="428243"/>
                </a:lnTo>
                <a:close/>
              </a:path>
              <a:path w="76200" h="504825">
                <a:moveTo>
                  <a:pt x="25400" y="445177"/>
                </a:moveTo>
                <a:lnTo>
                  <a:pt x="25400" y="453643"/>
                </a:lnTo>
                <a:lnTo>
                  <a:pt x="38100" y="453643"/>
                </a:lnTo>
                <a:lnTo>
                  <a:pt x="25400" y="445177"/>
                </a:lnTo>
                <a:close/>
              </a:path>
              <a:path w="76200" h="504825">
                <a:moveTo>
                  <a:pt x="50800" y="0"/>
                </a:moveTo>
                <a:lnTo>
                  <a:pt x="25400" y="0"/>
                </a:lnTo>
                <a:lnTo>
                  <a:pt x="25400" y="445177"/>
                </a:lnTo>
                <a:lnTo>
                  <a:pt x="38100" y="453643"/>
                </a:lnTo>
                <a:lnTo>
                  <a:pt x="50800" y="445177"/>
                </a:lnTo>
                <a:lnTo>
                  <a:pt x="50800" y="0"/>
                </a:lnTo>
                <a:close/>
              </a:path>
              <a:path w="76200" h="504825">
                <a:moveTo>
                  <a:pt x="50800" y="445177"/>
                </a:moveTo>
                <a:lnTo>
                  <a:pt x="38100" y="453643"/>
                </a:lnTo>
                <a:lnTo>
                  <a:pt x="50800" y="453643"/>
                </a:lnTo>
                <a:lnTo>
                  <a:pt x="50800" y="445177"/>
                </a:lnTo>
                <a:close/>
              </a:path>
              <a:path w="76200" h="504825">
                <a:moveTo>
                  <a:pt x="76200" y="428243"/>
                </a:moveTo>
                <a:lnTo>
                  <a:pt x="50800" y="445177"/>
                </a:lnTo>
                <a:lnTo>
                  <a:pt x="50800" y="453643"/>
                </a:lnTo>
                <a:lnTo>
                  <a:pt x="63500" y="453643"/>
                </a:lnTo>
                <a:lnTo>
                  <a:pt x="76200" y="428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58761" y="3128010"/>
            <a:ext cx="1103630" cy="6203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67640" marR="123189" algn="ctr">
              <a:lnSpc>
                <a:spcPct val="80100"/>
              </a:lnSpc>
              <a:spcBef>
                <a:spcPts val="325"/>
              </a:spcBef>
            </a:pPr>
            <a:r>
              <a:rPr sz="1200" b="1" dirty="0">
                <a:latin typeface="Arial"/>
                <a:cs typeface="Arial"/>
              </a:rPr>
              <a:t>Subr</a:t>
            </a:r>
            <a:r>
              <a:rPr sz="1200" b="1" spc="-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u</a:t>
            </a:r>
            <a:r>
              <a:rPr sz="1200" b="1" spc="-1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ine  register  </a:t>
            </a:r>
            <a:r>
              <a:rPr sz="1200" b="1" spc="-5" dirty="0">
                <a:latin typeface="Arial"/>
                <a:cs typeface="Arial"/>
              </a:rPr>
              <a:t>(SBR)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22470" y="2233422"/>
            <a:ext cx="2818130" cy="2385060"/>
          </a:xfrm>
          <a:custGeom>
            <a:avLst/>
            <a:gdLst/>
            <a:ahLst/>
            <a:cxnLst/>
            <a:rect l="l" t="t" r="r" b="b"/>
            <a:pathLst>
              <a:path w="2818129" h="2385060">
                <a:moveTo>
                  <a:pt x="2817876" y="0"/>
                </a:moveTo>
                <a:lnTo>
                  <a:pt x="2817876" y="906779"/>
                </a:lnTo>
              </a:path>
              <a:path w="2818129" h="2385060">
                <a:moveTo>
                  <a:pt x="0" y="2385060"/>
                </a:moveTo>
                <a:lnTo>
                  <a:pt x="2039111" y="2385060"/>
                </a:lnTo>
              </a:path>
              <a:path w="2818129" h="2385060">
                <a:moveTo>
                  <a:pt x="1054607" y="102107"/>
                </a:moveTo>
                <a:lnTo>
                  <a:pt x="1830324" y="1021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42922" y="2538222"/>
            <a:ext cx="626745" cy="49403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17475" marR="153670" indent="-88900">
              <a:lnSpc>
                <a:spcPct val="125800"/>
              </a:lnSpc>
              <a:spcBef>
                <a:spcPts val="165"/>
              </a:spcBef>
            </a:pPr>
            <a:r>
              <a:rPr sz="1000" b="1" spc="-5" dirty="0">
                <a:latin typeface="Arial"/>
                <a:cs typeface="Arial"/>
              </a:rPr>
              <a:t>Br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5" dirty="0">
                <a:latin typeface="Arial"/>
                <a:cs typeface="Arial"/>
              </a:rPr>
              <a:t>nch  logic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8286" y="2301494"/>
            <a:ext cx="2889250" cy="3754754"/>
            <a:chOff x="1018286" y="2301494"/>
            <a:chExt cx="2889250" cy="3754754"/>
          </a:xfrm>
        </p:grpSpPr>
        <p:sp>
          <p:nvSpPr>
            <p:cNvPr id="15" name="object 15"/>
            <p:cNvSpPr/>
            <p:nvPr/>
          </p:nvSpPr>
          <p:spPr>
            <a:xfrm>
              <a:off x="1030986" y="2314194"/>
              <a:ext cx="2571115" cy="0"/>
            </a:xfrm>
            <a:custGeom>
              <a:avLst/>
              <a:gdLst/>
              <a:ahLst/>
              <a:cxnLst/>
              <a:rect l="l" t="t" r="r" b="b"/>
              <a:pathLst>
                <a:path w="2571115">
                  <a:moveTo>
                    <a:pt x="0" y="0"/>
                  </a:moveTo>
                  <a:lnTo>
                    <a:pt x="257098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46347" y="2464308"/>
              <a:ext cx="97790" cy="99060"/>
            </a:xfrm>
            <a:custGeom>
              <a:avLst/>
              <a:gdLst/>
              <a:ahLst/>
              <a:cxnLst/>
              <a:rect l="l" t="t" r="r" b="b"/>
              <a:pathLst>
                <a:path w="97789" h="99060">
                  <a:moveTo>
                    <a:pt x="49656" y="0"/>
                  </a:moveTo>
                  <a:lnTo>
                    <a:pt x="36861" y="545"/>
                  </a:lnTo>
                  <a:lnTo>
                    <a:pt x="24256" y="2174"/>
                  </a:lnTo>
                  <a:lnTo>
                    <a:pt x="11937" y="4875"/>
                  </a:lnTo>
                  <a:lnTo>
                    <a:pt x="0" y="8636"/>
                  </a:lnTo>
                  <a:lnTo>
                    <a:pt x="49656" y="99059"/>
                  </a:lnTo>
                  <a:lnTo>
                    <a:pt x="97536" y="8000"/>
                  </a:lnTo>
                  <a:lnTo>
                    <a:pt x="85982" y="4500"/>
                  </a:lnTo>
                  <a:lnTo>
                    <a:pt x="74072" y="2000"/>
                  </a:lnTo>
                  <a:lnTo>
                    <a:pt x="61924" y="500"/>
                  </a:lnTo>
                  <a:lnTo>
                    <a:pt x="496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8606" y="2314194"/>
              <a:ext cx="2555875" cy="3729354"/>
            </a:xfrm>
            <a:custGeom>
              <a:avLst/>
              <a:gdLst/>
              <a:ahLst/>
              <a:cxnLst/>
              <a:rect l="l" t="t" r="r" b="b"/>
              <a:pathLst>
                <a:path w="2555875" h="3729354">
                  <a:moveTo>
                    <a:pt x="2555747" y="0"/>
                  </a:moveTo>
                  <a:lnTo>
                    <a:pt x="2555747" y="173735"/>
                  </a:lnTo>
                </a:path>
                <a:path w="2555875" h="3729354">
                  <a:moveTo>
                    <a:pt x="0" y="9143"/>
                  </a:moveTo>
                  <a:lnTo>
                    <a:pt x="0" y="372922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90572" y="3009900"/>
              <a:ext cx="97535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38577" y="3097530"/>
              <a:ext cx="1556385" cy="2575560"/>
            </a:xfrm>
            <a:custGeom>
              <a:avLst/>
              <a:gdLst/>
              <a:ahLst/>
              <a:cxnLst/>
              <a:rect l="l" t="t" r="r" b="b"/>
              <a:pathLst>
                <a:path w="1556385" h="2575560">
                  <a:moveTo>
                    <a:pt x="1524" y="0"/>
                  </a:moveTo>
                  <a:lnTo>
                    <a:pt x="1524" y="2569464"/>
                  </a:lnTo>
                </a:path>
                <a:path w="1556385" h="2575560">
                  <a:moveTo>
                    <a:pt x="0" y="2575560"/>
                  </a:moveTo>
                  <a:lnTo>
                    <a:pt x="1556004" y="2575560"/>
                  </a:lnTo>
                </a:path>
                <a:path w="1556385" h="2575560">
                  <a:moveTo>
                    <a:pt x="1537716" y="2564892"/>
                  </a:moveTo>
                  <a:lnTo>
                    <a:pt x="1537716" y="22981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1824" y="2511044"/>
            <a:ext cx="491490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09855" marR="5080" indent="-97790">
              <a:lnSpc>
                <a:spcPts val="1300"/>
              </a:lnSpc>
              <a:spcBef>
                <a:spcPts val="260"/>
              </a:spcBef>
            </a:pPr>
            <a:r>
              <a:rPr sz="1200" b="1" dirty="0">
                <a:latin typeface="Arial"/>
                <a:cs typeface="Arial"/>
              </a:rPr>
              <a:t>Status  bits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95138" y="5372861"/>
            <a:ext cx="76200" cy="559435"/>
          </a:xfrm>
          <a:custGeom>
            <a:avLst/>
            <a:gdLst/>
            <a:ahLst/>
            <a:cxnLst/>
            <a:rect l="l" t="t" r="r" b="b"/>
            <a:pathLst>
              <a:path w="76200" h="559435">
                <a:moveTo>
                  <a:pt x="0" y="483107"/>
                </a:moveTo>
                <a:lnTo>
                  <a:pt x="38100" y="559307"/>
                </a:lnTo>
                <a:lnTo>
                  <a:pt x="63500" y="508507"/>
                </a:lnTo>
                <a:lnTo>
                  <a:pt x="25400" y="508507"/>
                </a:lnTo>
                <a:lnTo>
                  <a:pt x="25400" y="500041"/>
                </a:lnTo>
                <a:lnTo>
                  <a:pt x="0" y="483107"/>
                </a:lnTo>
                <a:close/>
              </a:path>
              <a:path w="76200" h="559435">
                <a:moveTo>
                  <a:pt x="25400" y="500041"/>
                </a:moveTo>
                <a:lnTo>
                  <a:pt x="25400" y="508507"/>
                </a:lnTo>
                <a:lnTo>
                  <a:pt x="38100" y="508507"/>
                </a:lnTo>
                <a:lnTo>
                  <a:pt x="25400" y="500041"/>
                </a:lnTo>
                <a:close/>
              </a:path>
              <a:path w="76200" h="559435">
                <a:moveTo>
                  <a:pt x="50800" y="0"/>
                </a:moveTo>
                <a:lnTo>
                  <a:pt x="25400" y="0"/>
                </a:lnTo>
                <a:lnTo>
                  <a:pt x="25400" y="500041"/>
                </a:lnTo>
                <a:lnTo>
                  <a:pt x="38100" y="508507"/>
                </a:lnTo>
                <a:lnTo>
                  <a:pt x="50800" y="500041"/>
                </a:lnTo>
                <a:lnTo>
                  <a:pt x="50800" y="0"/>
                </a:lnTo>
                <a:close/>
              </a:path>
              <a:path w="76200" h="559435">
                <a:moveTo>
                  <a:pt x="50800" y="500041"/>
                </a:moveTo>
                <a:lnTo>
                  <a:pt x="38100" y="508507"/>
                </a:lnTo>
                <a:lnTo>
                  <a:pt x="50800" y="508507"/>
                </a:lnTo>
                <a:lnTo>
                  <a:pt x="50800" y="500041"/>
                </a:lnTo>
                <a:close/>
              </a:path>
              <a:path w="76200" h="559435">
                <a:moveTo>
                  <a:pt x="76200" y="483107"/>
                </a:moveTo>
                <a:lnTo>
                  <a:pt x="50800" y="500041"/>
                </a:lnTo>
                <a:lnTo>
                  <a:pt x="50800" y="508507"/>
                </a:lnTo>
                <a:lnTo>
                  <a:pt x="63500" y="508507"/>
                </a:lnTo>
                <a:lnTo>
                  <a:pt x="76200" y="483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767198" y="5943396"/>
            <a:ext cx="1212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rooper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dirty="0">
                <a:latin typeface="Arial"/>
                <a:cs typeface="Arial"/>
              </a:rPr>
              <a:t>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06902" y="3396234"/>
            <a:ext cx="2316480" cy="4603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35"/>
              </a:spcBef>
            </a:pPr>
            <a:r>
              <a:rPr sz="1200" b="1" spc="-5" dirty="0">
                <a:latin typeface="Arial"/>
                <a:cs typeface="Arial"/>
              </a:rPr>
              <a:t>Control </a:t>
            </a:r>
            <a:r>
              <a:rPr sz="1200" b="1" dirty="0">
                <a:latin typeface="Arial"/>
                <a:cs typeface="Arial"/>
              </a:rPr>
              <a:t>address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register</a:t>
            </a:r>
            <a:endParaRPr sz="1200">
              <a:latin typeface="Arial"/>
              <a:cs typeface="Arial"/>
            </a:endParaRPr>
          </a:p>
          <a:p>
            <a:pPr marL="10795" algn="ctr">
              <a:lnSpc>
                <a:spcPct val="100000"/>
              </a:lnSpc>
              <a:spcBef>
                <a:spcPts val="155"/>
              </a:spcBef>
            </a:pPr>
            <a:r>
              <a:rPr sz="1000" b="1" spc="-10" dirty="0">
                <a:latin typeface="Arial"/>
                <a:cs typeface="Arial"/>
              </a:rPr>
              <a:t>(CAR)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72940" y="3841115"/>
            <a:ext cx="76200" cy="981710"/>
          </a:xfrm>
          <a:custGeom>
            <a:avLst/>
            <a:gdLst/>
            <a:ahLst/>
            <a:cxnLst/>
            <a:rect l="l" t="t" r="r" b="b"/>
            <a:pathLst>
              <a:path w="76200" h="981710">
                <a:moveTo>
                  <a:pt x="0" y="905764"/>
                </a:moveTo>
                <a:lnTo>
                  <a:pt x="38862" y="981583"/>
                </a:lnTo>
                <a:lnTo>
                  <a:pt x="63568" y="930910"/>
                </a:lnTo>
                <a:lnTo>
                  <a:pt x="25654" y="930910"/>
                </a:lnTo>
                <a:lnTo>
                  <a:pt x="25575" y="922447"/>
                </a:lnTo>
                <a:lnTo>
                  <a:pt x="0" y="905764"/>
                </a:lnTo>
                <a:close/>
              </a:path>
              <a:path w="76200" h="981710">
                <a:moveTo>
                  <a:pt x="25575" y="922447"/>
                </a:moveTo>
                <a:lnTo>
                  <a:pt x="25654" y="930910"/>
                </a:lnTo>
                <a:lnTo>
                  <a:pt x="38353" y="930783"/>
                </a:lnTo>
                <a:lnTo>
                  <a:pt x="25575" y="922447"/>
                </a:lnTo>
                <a:close/>
              </a:path>
              <a:path w="76200" h="981710">
                <a:moveTo>
                  <a:pt x="76200" y="905002"/>
                </a:moveTo>
                <a:lnTo>
                  <a:pt x="50975" y="922185"/>
                </a:lnTo>
                <a:lnTo>
                  <a:pt x="51054" y="930656"/>
                </a:lnTo>
                <a:lnTo>
                  <a:pt x="25654" y="930910"/>
                </a:lnTo>
                <a:lnTo>
                  <a:pt x="63568" y="930910"/>
                </a:lnTo>
                <a:lnTo>
                  <a:pt x="76200" y="905002"/>
                </a:lnTo>
                <a:close/>
              </a:path>
              <a:path w="76200" h="981710">
                <a:moveTo>
                  <a:pt x="42418" y="0"/>
                </a:moveTo>
                <a:lnTo>
                  <a:pt x="17018" y="254"/>
                </a:lnTo>
                <a:lnTo>
                  <a:pt x="25575" y="922447"/>
                </a:lnTo>
                <a:lnTo>
                  <a:pt x="38354" y="930783"/>
                </a:lnTo>
                <a:lnTo>
                  <a:pt x="50975" y="922185"/>
                </a:lnTo>
                <a:lnTo>
                  <a:pt x="42418" y="0"/>
                </a:lnTo>
                <a:close/>
              </a:path>
              <a:path w="76200" h="981710">
                <a:moveTo>
                  <a:pt x="50975" y="922185"/>
                </a:moveTo>
                <a:lnTo>
                  <a:pt x="38354" y="930783"/>
                </a:lnTo>
                <a:lnTo>
                  <a:pt x="51054" y="930656"/>
                </a:lnTo>
                <a:lnTo>
                  <a:pt x="50975" y="922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36741" y="4187190"/>
            <a:ext cx="1146175" cy="220979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590">
              <a:lnSpc>
                <a:spcPts val="1380"/>
              </a:lnSpc>
            </a:pPr>
            <a:r>
              <a:rPr sz="1200" b="1" spc="-5" dirty="0">
                <a:latin typeface="Arial"/>
                <a:cs typeface="Arial"/>
              </a:rPr>
              <a:t>Incrementer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64658" y="2222245"/>
            <a:ext cx="2106295" cy="2379980"/>
            <a:chOff x="5264658" y="2222245"/>
            <a:chExt cx="2106295" cy="2379980"/>
          </a:xfrm>
        </p:grpSpPr>
        <p:sp>
          <p:nvSpPr>
            <p:cNvPr id="27" name="object 27"/>
            <p:cNvSpPr/>
            <p:nvPr/>
          </p:nvSpPr>
          <p:spPr>
            <a:xfrm>
              <a:off x="5264658" y="2234945"/>
              <a:ext cx="2068195" cy="1943100"/>
            </a:xfrm>
            <a:custGeom>
              <a:avLst/>
              <a:gdLst/>
              <a:ahLst/>
              <a:cxnLst/>
              <a:rect l="l" t="t" r="r" b="b"/>
              <a:pathLst>
                <a:path w="2068195" h="1943100">
                  <a:moveTo>
                    <a:pt x="0" y="0"/>
                  </a:moveTo>
                  <a:lnTo>
                    <a:pt x="2068067" y="0"/>
                  </a:lnTo>
                </a:path>
                <a:path w="2068195" h="1943100">
                  <a:moveTo>
                    <a:pt x="1088136" y="85343"/>
                  </a:moveTo>
                  <a:lnTo>
                    <a:pt x="1088136" y="1943099"/>
                  </a:lnTo>
                </a:path>
                <a:path w="2068195" h="1943100">
                  <a:moveTo>
                    <a:pt x="1088136" y="1744979"/>
                  </a:moveTo>
                  <a:lnTo>
                    <a:pt x="2060447" y="174497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4626" y="3734561"/>
              <a:ext cx="76200" cy="254635"/>
            </a:xfrm>
            <a:custGeom>
              <a:avLst/>
              <a:gdLst/>
              <a:ahLst/>
              <a:cxnLst/>
              <a:rect l="l" t="t" r="r" b="b"/>
              <a:pathLst>
                <a:path w="76200" h="254635">
                  <a:moveTo>
                    <a:pt x="38100" y="50800"/>
                  </a:moveTo>
                  <a:lnTo>
                    <a:pt x="25400" y="59266"/>
                  </a:lnTo>
                  <a:lnTo>
                    <a:pt x="25400" y="254507"/>
                  </a:lnTo>
                  <a:lnTo>
                    <a:pt x="50800" y="254507"/>
                  </a:lnTo>
                  <a:lnTo>
                    <a:pt x="50800" y="59266"/>
                  </a:lnTo>
                  <a:lnTo>
                    <a:pt x="38100" y="50800"/>
                  </a:lnTo>
                  <a:close/>
                </a:path>
                <a:path w="76200" h="254635">
                  <a:moveTo>
                    <a:pt x="38100" y="0"/>
                  </a:moveTo>
                  <a:lnTo>
                    <a:pt x="0" y="76200"/>
                  </a:lnTo>
                  <a:lnTo>
                    <a:pt x="25400" y="59266"/>
                  </a:lnTo>
                  <a:lnTo>
                    <a:pt x="2540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254635">
                  <a:moveTo>
                    <a:pt x="63500" y="50800"/>
                  </a:moveTo>
                  <a:lnTo>
                    <a:pt x="50800" y="50800"/>
                  </a:lnTo>
                  <a:lnTo>
                    <a:pt x="50800" y="59266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254635">
                  <a:moveTo>
                    <a:pt x="38100" y="50800"/>
                  </a:moveTo>
                  <a:lnTo>
                    <a:pt x="25400" y="50800"/>
                  </a:lnTo>
                  <a:lnTo>
                    <a:pt x="25400" y="59266"/>
                  </a:lnTo>
                  <a:lnTo>
                    <a:pt x="38100" y="50800"/>
                  </a:lnTo>
                  <a:close/>
                </a:path>
                <a:path w="76200" h="254635">
                  <a:moveTo>
                    <a:pt x="50800" y="50800"/>
                  </a:moveTo>
                  <a:lnTo>
                    <a:pt x="38100" y="50800"/>
                  </a:lnTo>
                  <a:lnTo>
                    <a:pt x="50800" y="59266"/>
                  </a:lnTo>
                  <a:lnTo>
                    <a:pt x="50800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57266" y="2355341"/>
              <a:ext cx="76200" cy="2087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03670" y="4409694"/>
              <a:ext cx="76200" cy="192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89986" y="2414396"/>
            <a:ext cx="459740" cy="5803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845"/>
              </a:spcBef>
            </a:pPr>
            <a:r>
              <a:rPr sz="1200" b="1" spc="-5" dirty="0">
                <a:latin typeface="Arial"/>
                <a:cs typeface="Arial"/>
              </a:rPr>
              <a:t>MUX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200" b="1" spc="-5" dirty="0">
                <a:latin typeface="Arial"/>
                <a:cs typeface="Arial"/>
              </a:rPr>
              <a:t>se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5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dirty="0">
                <a:latin typeface="Arial"/>
                <a:cs typeface="Arial"/>
              </a:rPr>
              <a:t>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86050" y="2743961"/>
            <a:ext cx="676910" cy="76200"/>
          </a:xfrm>
          <a:custGeom>
            <a:avLst/>
            <a:gdLst/>
            <a:ahLst/>
            <a:cxnLst/>
            <a:rect l="l" t="t" r="r" b="b"/>
            <a:pathLst>
              <a:path w="676910" h="76200">
                <a:moveTo>
                  <a:pt x="625855" y="38100"/>
                </a:moveTo>
                <a:lnTo>
                  <a:pt x="600455" y="76200"/>
                </a:lnTo>
                <a:lnTo>
                  <a:pt x="651255" y="50800"/>
                </a:lnTo>
                <a:lnTo>
                  <a:pt x="625855" y="50800"/>
                </a:lnTo>
                <a:lnTo>
                  <a:pt x="625855" y="38100"/>
                </a:lnTo>
                <a:close/>
              </a:path>
              <a:path w="676910" h="76200">
                <a:moveTo>
                  <a:pt x="617389" y="25400"/>
                </a:moveTo>
                <a:lnTo>
                  <a:pt x="0" y="25400"/>
                </a:lnTo>
                <a:lnTo>
                  <a:pt x="0" y="50800"/>
                </a:lnTo>
                <a:lnTo>
                  <a:pt x="617389" y="50800"/>
                </a:lnTo>
                <a:lnTo>
                  <a:pt x="625855" y="38100"/>
                </a:lnTo>
                <a:lnTo>
                  <a:pt x="617389" y="25400"/>
                </a:lnTo>
                <a:close/>
              </a:path>
              <a:path w="676910" h="76200">
                <a:moveTo>
                  <a:pt x="651255" y="25400"/>
                </a:moveTo>
                <a:lnTo>
                  <a:pt x="625855" y="25400"/>
                </a:lnTo>
                <a:lnTo>
                  <a:pt x="625855" y="50800"/>
                </a:lnTo>
                <a:lnTo>
                  <a:pt x="651255" y="50800"/>
                </a:lnTo>
                <a:lnTo>
                  <a:pt x="676655" y="38100"/>
                </a:lnTo>
                <a:lnTo>
                  <a:pt x="651255" y="25400"/>
                </a:lnTo>
                <a:close/>
              </a:path>
              <a:path w="676910" h="76200">
                <a:moveTo>
                  <a:pt x="600455" y="0"/>
                </a:moveTo>
                <a:lnTo>
                  <a:pt x="625855" y="38100"/>
                </a:lnTo>
                <a:lnTo>
                  <a:pt x="625855" y="25400"/>
                </a:lnTo>
                <a:lnTo>
                  <a:pt x="651255" y="25400"/>
                </a:lnTo>
                <a:lnTo>
                  <a:pt x="600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52877" y="5344566"/>
            <a:ext cx="1074420" cy="5422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200" b="1" dirty="0">
                <a:latin typeface="Arial"/>
                <a:cs typeface="Arial"/>
              </a:rPr>
              <a:t>select </a:t>
            </a:r>
            <a:r>
              <a:rPr sz="1200" b="1" spc="-5" dirty="0">
                <a:latin typeface="Arial"/>
                <a:cs typeface="Arial"/>
              </a:rPr>
              <a:t>a</a:t>
            </a:r>
            <a:r>
              <a:rPr sz="1200" b="1" spc="-114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status</a:t>
            </a:r>
            <a:endParaRPr sz="1200">
              <a:latin typeface="Arial"/>
              <a:cs typeface="Arial"/>
            </a:endParaRPr>
          </a:p>
          <a:p>
            <a:pPr marL="130810" algn="ctr">
              <a:lnSpc>
                <a:spcPct val="100000"/>
              </a:lnSpc>
              <a:spcBef>
                <a:spcPts val="595"/>
              </a:spcBef>
            </a:pPr>
            <a:r>
              <a:rPr sz="1200" b="1" dirty="0">
                <a:latin typeface="Arial"/>
                <a:cs typeface="Arial"/>
              </a:rPr>
              <a:t>bit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39622" y="2721101"/>
            <a:ext cx="3478529" cy="3359785"/>
            <a:chOff x="1039622" y="2721101"/>
            <a:chExt cx="3478529" cy="3359785"/>
          </a:xfrm>
        </p:grpSpPr>
        <p:sp>
          <p:nvSpPr>
            <p:cNvPr id="35" name="object 35"/>
            <p:cNvSpPr/>
            <p:nvPr/>
          </p:nvSpPr>
          <p:spPr>
            <a:xfrm>
              <a:off x="1052322" y="5406389"/>
              <a:ext cx="3453129" cy="661670"/>
            </a:xfrm>
            <a:custGeom>
              <a:avLst/>
              <a:gdLst/>
              <a:ahLst/>
              <a:cxnLst/>
              <a:rect l="l" t="t" r="r" b="b"/>
              <a:pathLst>
                <a:path w="3453129" h="661670">
                  <a:moveTo>
                    <a:pt x="3453003" y="0"/>
                  </a:moveTo>
                  <a:lnTo>
                    <a:pt x="3453003" y="661301"/>
                  </a:lnTo>
                  <a:lnTo>
                    <a:pt x="0" y="6613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6786" y="2721101"/>
              <a:ext cx="326390" cy="76200"/>
            </a:xfrm>
            <a:custGeom>
              <a:avLst/>
              <a:gdLst/>
              <a:ahLst/>
              <a:cxnLst/>
              <a:rect l="l" t="t" r="r" b="b"/>
              <a:pathLst>
                <a:path w="326389" h="76200">
                  <a:moveTo>
                    <a:pt x="275336" y="38100"/>
                  </a:moveTo>
                  <a:lnTo>
                    <a:pt x="249936" y="76200"/>
                  </a:lnTo>
                  <a:lnTo>
                    <a:pt x="300736" y="50800"/>
                  </a:lnTo>
                  <a:lnTo>
                    <a:pt x="275336" y="50800"/>
                  </a:lnTo>
                  <a:lnTo>
                    <a:pt x="275336" y="38100"/>
                  </a:lnTo>
                  <a:close/>
                </a:path>
                <a:path w="326389" h="76200">
                  <a:moveTo>
                    <a:pt x="266869" y="25400"/>
                  </a:moveTo>
                  <a:lnTo>
                    <a:pt x="0" y="25400"/>
                  </a:lnTo>
                  <a:lnTo>
                    <a:pt x="0" y="50800"/>
                  </a:lnTo>
                  <a:lnTo>
                    <a:pt x="266869" y="50800"/>
                  </a:lnTo>
                  <a:lnTo>
                    <a:pt x="275336" y="38100"/>
                  </a:lnTo>
                  <a:lnTo>
                    <a:pt x="266869" y="25400"/>
                  </a:lnTo>
                  <a:close/>
                </a:path>
                <a:path w="326389" h="76200">
                  <a:moveTo>
                    <a:pt x="300736" y="25400"/>
                  </a:moveTo>
                  <a:lnTo>
                    <a:pt x="275336" y="25400"/>
                  </a:lnTo>
                  <a:lnTo>
                    <a:pt x="275336" y="50800"/>
                  </a:lnTo>
                  <a:lnTo>
                    <a:pt x="300736" y="50800"/>
                  </a:lnTo>
                  <a:lnTo>
                    <a:pt x="326136" y="38100"/>
                  </a:lnTo>
                  <a:lnTo>
                    <a:pt x="300736" y="25400"/>
                  </a:lnTo>
                  <a:close/>
                </a:path>
                <a:path w="326389" h="76200">
                  <a:moveTo>
                    <a:pt x="249936" y="0"/>
                  </a:moveTo>
                  <a:lnTo>
                    <a:pt x="275336" y="38100"/>
                  </a:lnTo>
                  <a:lnTo>
                    <a:pt x="275336" y="25400"/>
                  </a:lnTo>
                  <a:lnTo>
                    <a:pt x="300736" y="25400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667380" y="6000209"/>
            <a:ext cx="3783965" cy="57975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200" b="1" dirty="0">
                <a:latin typeface="Arial"/>
                <a:cs typeface="Arial"/>
              </a:rPr>
              <a:t>Branch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address</a:t>
            </a:r>
            <a:endParaRPr sz="1200">
              <a:latin typeface="Arial"/>
              <a:cs typeface="Arial"/>
            </a:endParaRPr>
          </a:p>
          <a:p>
            <a:pPr marL="35560">
              <a:lnSpc>
                <a:spcPct val="100000"/>
              </a:lnSpc>
              <a:spcBef>
                <a:spcPts val="67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Selection of </a:t>
            </a:r>
            <a:r>
              <a:rPr sz="1400" b="1" spc="-5" dirty="0">
                <a:latin typeface="Times New Roman"/>
                <a:cs typeface="Times New Roman"/>
              </a:rPr>
              <a:t>Address </a:t>
            </a: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control</a:t>
            </a:r>
            <a:r>
              <a:rPr sz="1400" b="1" spc="-254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memory.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867" y="385698"/>
            <a:ext cx="21037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latin typeface="Times New Roman"/>
                <a:cs typeface="Times New Roman"/>
              </a:rPr>
              <a:t>Address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Sequencing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67" y="674903"/>
            <a:ext cx="8103234" cy="567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89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Microinstructions are stored </a:t>
            </a:r>
            <a:r>
              <a:rPr sz="1900" spc="-10" dirty="0">
                <a:latin typeface="Times New Roman"/>
                <a:cs typeface="Times New Roman"/>
              </a:rPr>
              <a:t>in </a:t>
            </a:r>
            <a:r>
              <a:rPr sz="1900" spc="-5" dirty="0">
                <a:latin typeface="Times New Roman"/>
                <a:cs typeface="Times New Roman"/>
              </a:rPr>
              <a:t>control </a:t>
            </a:r>
            <a:r>
              <a:rPr sz="1900" spc="-10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in groups, with </a:t>
            </a:r>
            <a:r>
              <a:rPr sz="1900" spc="-10" dirty="0">
                <a:latin typeface="Times New Roman"/>
                <a:cs typeface="Times New Roman"/>
              </a:rPr>
              <a:t>each </a:t>
            </a:r>
            <a:r>
              <a:rPr sz="1900" spc="-5" dirty="0">
                <a:latin typeface="Times New Roman"/>
                <a:cs typeface="Times New Roman"/>
              </a:rPr>
              <a:t>group  specifying a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routine</a:t>
            </a:r>
            <a:r>
              <a:rPr sz="1900" b="1" i="1" spc="-1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70" dirty="0">
                <a:latin typeface="Times New Roman"/>
                <a:cs typeface="Times New Roman"/>
              </a:rPr>
              <a:t>To</a:t>
            </a:r>
            <a:r>
              <a:rPr sz="1900" spc="3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appreciate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the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sequencing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3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micro-program</a:t>
            </a:r>
            <a:r>
              <a:rPr sz="1900" spc="3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control</a:t>
            </a:r>
            <a:r>
              <a:rPr sz="1900" spc="35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unit,</a:t>
            </a:r>
            <a:r>
              <a:rPr sz="1900" spc="3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let</a:t>
            </a:r>
            <a:r>
              <a:rPr sz="1900" spc="3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specify</a:t>
            </a:r>
            <a:r>
              <a:rPr sz="1900" spc="1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steps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that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control</a:t>
            </a:r>
            <a:r>
              <a:rPr sz="1900" spc="1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must</a:t>
            </a:r>
            <a:r>
              <a:rPr sz="1900" spc="1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undergo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during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execution</a:t>
            </a:r>
            <a:r>
              <a:rPr sz="1900" spc="1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single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computer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latin typeface="Times New Roman"/>
                <a:cs typeface="Times New Roman"/>
              </a:rPr>
              <a:t>Step-1: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10" dirty="0">
                <a:latin typeface="Times New Roman"/>
                <a:cs typeface="Times New Roman"/>
              </a:rPr>
              <a:t>An </a:t>
            </a:r>
            <a:r>
              <a:rPr sz="1900" spc="-5" dirty="0">
                <a:latin typeface="Times New Roman"/>
                <a:cs typeface="Times New Roman"/>
              </a:rPr>
              <a:t>initial address is loaded </a:t>
            </a:r>
            <a:r>
              <a:rPr sz="1900" spc="-10" dirty="0">
                <a:latin typeface="Times New Roman"/>
                <a:cs typeface="Times New Roman"/>
              </a:rPr>
              <a:t>into </a:t>
            </a:r>
            <a:r>
              <a:rPr sz="1900" spc="-5" dirty="0">
                <a:latin typeface="Times New Roman"/>
                <a:cs typeface="Times New Roman"/>
              </a:rPr>
              <a:t>the control address register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power is  turned on in the </a:t>
            </a:r>
            <a:r>
              <a:rPr sz="1900" spc="-20" dirty="0">
                <a:latin typeface="Times New Roman"/>
                <a:cs typeface="Times New Roman"/>
              </a:rPr>
              <a:t>computer.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42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This address is usually the address of the first microinstruction that activates the  instruction fetch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routine.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fetch routine </a:t>
            </a:r>
            <a:r>
              <a:rPr sz="1900" spc="-10" dirty="0">
                <a:latin typeface="Times New Roman"/>
                <a:cs typeface="Times New Roman"/>
              </a:rPr>
              <a:t>may </a:t>
            </a:r>
            <a:r>
              <a:rPr sz="1900" spc="-5" dirty="0">
                <a:latin typeface="Times New Roman"/>
                <a:cs typeface="Times New Roman"/>
              </a:rPr>
              <a:t>be sequenced </a:t>
            </a:r>
            <a:r>
              <a:rPr sz="1900" spc="-10" dirty="0">
                <a:latin typeface="Times New Roman"/>
                <a:cs typeface="Times New Roman"/>
              </a:rPr>
              <a:t>by </a:t>
            </a:r>
            <a:r>
              <a:rPr sz="1900" spc="-5" dirty="0">
                <a:latin typeface="Times New Roman"/>
                <a:cs typeface="Times New Roman"/>
              </a:rPr>
              <a:t>incrementing the control address</a:t>
            </a:r>
            <a:r>
              <a:rPr sz="1900" spc="2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register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through the rest of its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microinstructions.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At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end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fetch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routine,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is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register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379" y="6467652"/>
            <a:ext cx="97916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0" dirty="0">
                <a:latin typeface="Times New Roman"/>
                <a:cs typeface="Times New Roman"/>
              </a:rPr>
              <a:t>computer.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542" y="254888"/>
            <a:ext cx="7626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" dirty="0">
                <a:latin typeface="Times New Roman"/>
                <a:cs typeface="Times New Roman"/>
              </a:rPr>
              <a:t>Step-</a:t>
            </a:r>
            <a:r>
              <a:rPr sz="1900" b="1" spc="-10" dirty="0">
                <a:latin typeface="Times New Roman"/>
                <a:cs typeface="Times New Roman"/>
              </a:rPr>
              <a:t>2</a:t>
            </a:r>
            <a:r>
              <a:rPr sz="1900" b="1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42" y="544220"/>
            <a:ext cx="8122284" cy="567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control </a:t>
            </a:r>
            <a:r>
              <a:rPr sz="1900" spc="-10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next </a:t>
            </a:r>
            <a:r>
              <a:rPr sz="1900" spc="-10" dirty="0">
                <a:latin typeface="Times New Roman"/>
                <a:cs typeface="Times New Roman"/>
              </a:rPr>
              <a:t>must </a:t>
            </a:r>
            <a:r>
              <a:rPr sz="1900" spc="-5" dirty="0">
                <a:latin typeface="Times New Roman"/>
                <a:cs typeface="Times New Roman"/>
              </a:rPr>
              <a:t>go through the routine that determines the  </a:t>
            </a:r>
            <a:r>
              <a:rPr sz="1900" spc="-10" dirty="0">
                <a:latin typeface="Times New Roman"/>
                <a:cs typeface="Times New Roman"/>
              </a:rPr>
              <a:t>effective </a:t>
            </a:r>
            <a:r>
              <a:rPr sz="1900" spc="-5" dirty="0">
                <a:latin typeface="Times New Roman"/>
                <a:cs typeface="Times New Roman"/>
              </a:rPr>
              <a:t>address of 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operand.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A </a:t>
            </a:r>
            <a:r>
              <a:rPr sz="1900" spc="-10" dirty="0">
                <a:latin typeface="Times New Roman"/>
                <a:cs typeface="Times New Roman"/>
              </a:rPr>
              <a:t>machine </a:t>
            </a:r>
            <a:r>
              <a:rPr sz="1900" spc="-5" dirty="0">
                <a:latin typeface="Times New Roman"/>
                <a:cs typeface="Times New Roman"/>
              </a:rPr>
              <a:t>instruction </a:t>
            </a:r>
            <a:r>
              <a:rPr sz="1900" spc="-15" dirty="0">
                <a:latin typeface="Times New Roman"/>
                <a:cs typeface="Times New Roman"/>
              </a:rPr>
              <a:t>may </a:t>
            </a:r>
            <a:r>
              <a:rPr sz="1900" spc="-10" dirty="0">
                <a:latin typeface="Times New Roman"/>
                <a:cs typeface="Times New Roman"/>
              </a:rPr>
              <a:t>have </a:t>
            </a:r>
            <a:r>
              <a:rPr sz="1900" spc="-5" dirty="0">
                <a:latin typeface="Times New Roman"/>
                <a:cs typeface="Times New Roman"/>
              </a:rPr>
              <a:t>bits that specify various addressing</a:t>
            </a:r>
            <a:r>
              <a:rPr sz="1900" spc="-1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modes,</a:t>
            </a:r>
            <a:endParaRPr sz="19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such as indirect address and index registers.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10" dirty="0">
                <a:latin typeface="Times New Roman"/>
                <a:cs typeface="Times New Roman"/>
              </a:rPr>
              <a:t>effective </a:t>
            </a:r>
            <a:r>
              <a:rPr sz="1900" spc="-5" dirty="0">
                <a:latin typeface="Times New Roman"/>
                <a:cs typeface="Times New Roman"/>
              </a:rPr>
              <a:t>address computation routine in control </a:t>
            </a:r>
            <a:r>
              <a:rPr sz="1900" spc="-10" dirty="0">
                <a:latin typeface="Times New Roman"/>
                <a:cs typeface="Times New Roman"/>
              </a:rPr>
              <a:t>memory can </a:t>
            </a:r>
            <a:r>
              <a:rPr sz="1900" spc="-5" dirty="0">
                <a:latin typeface="Times New Roman"/>
                <a:cs typeface="Times New Roman"/>
              </a:rPr>
              <a:t>be reached  through a branch microinstruction, which is conditioned on the status of </a:t>
            </a:r>
            <a:r>
              <a:rPr sz="1900" spc="-10" dirty="0">
                <a:latin typeface="Times New Roman"/>
                <a:cs typeface="Times New Roman"/>
              </a:rPr>
              <a:t>the  mode </a:t>
            </a:r>
            <a:r>
              <a:rPr sz="1900" spc="-5" dirty="0">
                <a:latin typeface="Times New Roman"/>
                <a:cs typeface="Times New Roman"/>
              </a:rPr>
              <a:t>bits of the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instruction.</a:t>
            </a:r>
            <a:endParaRPr sz="19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When the </a:t>
            </a:r>
            <a:r>
              <a:rPr sz="1900" spc="-10" dirty="0">
                <a:latin typeface="Times New Roman"/>
                <a:cs typeface="Times New Roman"/>
              </a:rPr>
              <a:t>effective </a:t>
            </a:r>
            <a:r>
              <a:rPr sz="1900" spc="-5" dirty="0">
                <a:latin typeface="Times New Roman"/>
                <a:cs typeface="Times New Roman"/>
              </a:rPr>
              <a:t>address computation routine is completed, the address of the  operand is available in the </a:t>
            </a:r>
            <a:r>
              <a:rPr sz="1900" spc="-15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address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register.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latin typeface="Times New Roman"/>
                <a:cs typeface="Times New Roman"/>
              </a:rPr>
              <a:t>Step-3:</a:t>
            </a:r>
            <a:endParaRPr sz="1900">
              <a:latin typeface="Times New Roman"/>
              <a:cs typeface="Times New Roman"/>
            </a:endParaRPr>
          </a:p>
          <a:p>
            <a:pPr marL="299085" marR="6350" indent="-287020">
              <a:lnSpc>
                <a:spcPts val="3420"/>
              </a:lnSpc>
              <a:spcBef>
                <a:spcPts val="3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next step is to generate the microoperations that execute the instruction  fetched from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memory.</a:t>
            </a:r>
            <a:endParaRPr sz="1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microoperation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steps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be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generated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2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processor</a:t>
            </a:r>
            <a:r>
              <a:rPr sz="1900" spc="23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registers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depend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</a:t>
            </a:r>
            <a:r>
              <a:rPr sz="1900" spc="2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054" y="6336893"/>
            <a:ext cx="36525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operation code part of the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instruction.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1510" y="184810"/>
            <a:ext cx="8244840" cy="567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62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Each instruction has its own micro-program routine stored </a:t>
            </a:r>
            <a:r>
              <a:rPr sz="1900" spc="-10" dirty="0">
                <a:latin typeface="Times New Roman"/>
                <a:cs typeface="Times New Roman"/>
              </a:rPr>
              <a:t>in </a:t>
            </a:r>
            <a:r>
              <a:rPr sz="1900" spc="-5" dirty="0">
                <a:latin typeface="Times New Roman"/>
                <a:cs typeface="Times New Roman"/>
              </a:rPr>
              <a:t>a given location of  control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memory.</a:t>
            </a:r>
            <a:endParaRPr sz="1900">
              <a:latin typeface="Times New Roman"/>
              <a:cs typeface="Times New Roman"/>
            </a:endParaRPr>
          </a:p>
          <a:p>
            <a:pPr marL="299085" marR="9525" indent="-287020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transformation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the instruction code </a:t>
            </a:r>
            <a:r>
              <a:rPr sz="1900" spc="-10" dirty="0">
                <a:latin typeface="Times New Roman"/>
                <a:cs typeface="Times New Roman"/>
              </a:rPr>
              <a:t>bits </a:t>
            </a:r>
            <a:r>
              <a:rPr sz="1900" spc="-5" dirty="0">
                <a:latin typeface="Times New Roman"/>
                <a:cs typeface="Times New Roman"/>
              </a:rPr>
              <a:t>to an address in control </a:t>
            </a:r>
            <a:r>
              <a:rPr sz="1900" spc="-10" dirty="0">
                <a:latin typeface="Times New Roman"/>
                <a:cs typeface="Times New Roman"/>
              </a:rPr>
              <a:t>memory  </a:t>
            </a:r>
            <a:r>
              <a:rPr sz="1900" spc="-5" dirty="0">
                <a:latin typeface="Times New Roman"/>
                <a:cs typeface="Times New Roman"/>
              </a:rPr>
              <a:t>where the routine is located is referred to as a </a:t>
            </a:r>
            <a:r>
              <a:rPr sz="1900" b="1" spc="-5" dirty="0">
                <a:latin typeface="Times New Roman"/>
                <a:cs typeface="Times New Roman"/>
              </a:rPr>
              <a:t>mapping</a:t>
            </a:r>
            <a:r>
              <a:rPr sz="1900" b="1" spc="35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process</a:t>
            </a:r>
            <a:r>
              <a:rPr sz="1900" b="1" i="1" spc="-1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299085" marR="7620" indent="-287020">
              <a:lnSpc>
                <a:spcPts val="342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A mapping procedure is a rule that transforms the instruction code into a control  </a:t>
            </a:r>
            <a:r>
              <a:rPr sz="1900" spc="-10" dirty="0">
                <a:latin typeface="Times New Roman"/>
                <a:cs typeface="Times New Roman"/>
              </a:rPr>
              <a:t>memory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900" b="1" spc="-5" dirty="0">
                <a:latin typeface="Times New Roman"/>
                <a:cs typeface="Times New Roman"/>
              </a:rPr>
              <a:t>Step-4:</a:t>
            </a:r>
            <a:endParaRPr sz="19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1900" spc="-10" dirty="0">
                <a:latin typeface="Times New Roman"/>
                <a:cs typeface="Times New Roman"/>
              </a:rPr>
              <a:t>Once </a:t>
            </a:r>
            <a:r>
              <a:rPr sz="1900" spc="-5" dirty="0">
                <a:latin typeface="Times New Roman"/>
                <a:cs typeface="Times New Roman"/>
              </a:rPr>
              <a:t>the required routine is reached, the microinstructions that execute the  instruction </a:t>
            </a:r>
            <a:r>
              <a:rPr sz="1900" spc="-15" dirty="0">
                <a:latin typeface="Times New Roman"/>
                <a:cs typeface="Times New Roman"/>
              </a:rPr>
              <a:t>may </a:t>
            </a:r>
            <a:r>
              <a:rPr sz="1900" spc="-5" dirty="0">
                <a:latin typeface="Times New Roman"/>
                <a:cs typeface="Times New Roman"/>
              </a:rPr>
              <a:t>be sequenced by incrementing the control address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register.</a:t>
            </a:r>
            <a:endParaRPr sz="1900">
              <a:latin typeface="Times New Roman"/>
              <a:cs typeface="Times New Roman"/>
            </a:endParaRPr>
          </a:p>
          <a:p>
            <a:pPr marL="299085" marR="7620" indent="-287020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Micro-programs that </a:t>
            </a:r>
            <a:r>
              <a:rPr sz="1900" spc="-10" dirty="0">
                <a:latin typeface="Times New Roman"/>
                <a:cs typeface="Times New Roman"/>
              </a:rPr>
              <a:t>employ </a:t>
            </a:r>
            <a:r>
              <a:rPr sz="1900" spc="-5" dirty="0">
                <a:latin typeface="Times New Roman"/>
                <a:cs typeface="Times New Roman"/>
              </a:rPr>
              <a:t>subroutines </a:t>
            </a:r>
            <a:r>
              <a:rPr sz="1900" dirty="0">
                <a:latin typeface="Times New Roman"/>
                <a:cs typeface="Times New Roman"/>
              </a:rPr>
              <a:t>will </a:t>
            </a:r>
            <a:r>
              <a:rPr sz="1900" spc="-5" dirty="0">
                <a:latin typeface="Times New Roman"/>
                <a:cs typeface="Times New Roman"/>
              </a:rPr>
              <a:t>require an external register for  storing the return address.</a:t>
            </a:r>
            <a:endParaRPr sz="1900">
              <a:latin typeface="Times New Roman"/>
              <a:cs typeface="Times New Roman"/>
            </a:endParaRPr>
          </a:p>
          <a:p>
            <a:pPr marL="299085" marR="5715" indent="-287020">
              <a:lnSpc>
                <a:spcPts val="342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Return addresses cannot be stored in ROM because the </a:t>
            </a:r>
            <a:r>
              <a:rPr sz="1900" spc="-10" dirty="0">
                <a:latin typeface="Times New Roman"/>
                <a:cs typeface="Times New Roman"/>
              </a:rPr>
              <a:t>unit </a:t>
            </a:r>
            <a:r>
              <a:rPr sz="1900" spc="-5" dirty="0">
                <a:latin typeface="Times New Roman"/>
                <a:cs typeface="Times New Roman"/>
              </a:rPr>
              <a:t>has no writing  </a:t>
            </a:r>
            <a:r>
              <a:rPr sz="1900" spc="-15" dirty="0">
                <a:latin typeface="Times New Roman"/>
                <a:cs typeface="Times New Roman"/>
              </a:rPr>
              <a:t>capability.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8520" y="258318"/>
            <a:ext cx="797940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execution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instruction is </a:t>
            </a:r>
            <a:r>
              <a:rPr sz="1800" dirty="0">
                <a:latin typeface="Times New Roman"/>
                <a:cs typeface="Times New Roman"/>
              </a:rPr>
              <a:t>completed, </a:t>
            </a:r>
            <a:r>
              <a:rPr sz="1800" spc="-5" dirty="0">
                <a:latin typeface="Times New Roman"/>
                <a:cs typeface="Times New Roman"/>
              </a:rPr>
              <a:t>control must </a:t>
            </a:r>
            <a:r>
              <a:rPr sz="1800" dirty="0">
                <a:latin typeface="Times New Roman"/>
                <a:cs typeface="Times New Roman"/>
              </a:rPr>
              <a:t>return to the </a:t>
            </a:r>
            <a:r>
              <a:rPr sz="1800" spc="-5" dirty="0">
                <a:latin typeface="Times New Roman"/>
                <a:cs typeface="Times New Roman"/>
              </a:rPr>
              <a:t>fetch  </a:t>
            </a:r>
            <a:r>
              <a:rPr sz="1800" dirty="0">
                <a:latin typeface="Times New Roman"/>
                <a:cs typeface="Times New Roman"/>
              </a:rPr>
              <a:t>routine.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</a:t>
            </a:r>
            <a:r>
              <a:rPr sz="1800" spc="-5" dirty="0">
                <a:latin typeface="Times New Roman"/>
                <a:cs typeface="Times New Roman"/>
              </a:rPr>
              <a:t>is accomplished </a:t>
            </a:r>
            <a:r>
              <a:rPr sz="1800" spc="-1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executing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unconditional </a:t>
            </a:r>
            <a:r>
              <a:rPr sz="1800" dirty="0">
                <a:latin typeface="Times New Roman"/>
                <a:cs typeface="Times New Roman"/>
              </a:rPr>
              <a:t>branch </a:t>
            </a:r>
            <a:r>
              <a:rPr sz="1800" spc="-5" dirty="0">
                <a:latin typeface="Times New Roman"/>
                <a:cs typeface="Times New Roman"/>
              </a:rPr>
              <a:t>microinstruction </a:t>
            </a:r>
            <a:r>
              <a:rPr sz="1800" dirty="0">
                <a:latin typeface="Times New Roman"/>
                <a:cs typeface="Times New Roman"/>
              </a:rPr>
              <a:t>to the  </a:t>
            </a:r>
            <a:r>
              <a:rPr sz="1800" spc="-5" dirty="0">
                <a:latin typeface="Times New Roman"/>
                <a:cs typeface="Times New Roman"/>
              </a:rPr>
              <a:t>first address </a:t>
            </a:r>
            <a:r>
              <a:rPr sz="1800" dirty="0">
                <a:latin typeface="Times New Roman"/>
                <a:cs typeface="Times New Roman"/>
              </a:rPr>
              <a:t>of the fetch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routine.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07542" y="427075"/>
            <a:ext cx="7925434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In </a:t>
            </a:r>
            <a:r>
              <a:rPr sz="2000" b="1" spc="-20" dirty="0">
                <a:latin typeface="Times New Roman"/>
                <a:cs typeface="Times New Roman"/>
              </a:rPr>
              <a:t>summary,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10" dirty="0">
                <a:latin typeface="Times New Roman"/>
                <a:cs typeface="Times New Roman"/>
              </a:rPr>
              <a:t>address </a:t>
            </a:r>
            <a:r>
              <a:rPr sz="2000" b="1" spc="-5" dirty="0">
                <a:latin typeface="Times New Roman"/>
                <a:cs typeface="Times New Roman"/>
              </a:rPr>
              <a:t>sequencing capabilities </a:t>
            </a:r>
            <a:r>
              <a:rPr sz="2000" b="1" spc="-15" dirty="0">
                <a:latin typeface="Times New Roman"/>
                <a:cs typeface="Times New Roman"/>
              </a:rPr>
              <a:t>required </a:t>
            </a:r>
            <a:r>
              <a:rPr sz="2000" b="1" spc="-5" dirty="0">
                <a:latin typeface="Times New Roman"/>
                <a:cs typeface="Times New Roman"/>
              </a:rPr>
              <a:t>in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10" dirty="0">
                <a:latin typeface="Times New Roman"/>
                <a:cs typeface="Times New Roman"/>
              </a:rPr>
              <a:t>control  </a:t>
            </a:r>
            <a:r>
              <a:rPr sz="2000" b="1" dirty="0">
                <a:latin typeface="Times New Roman"/>
                <a:cs typeface="Times New Roman"/>
              </a:rPr>
              <a:t>memory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Incrementing of the control address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register.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  <a:tab pos="2050414" algn="l"/>
                <a:tab pos="2871470" algn="l"/>
                <a:tab pos="3213100" algn="l"/>
                <a:tab pos="5365115" algn="l"/>
                <a:tab pos="6938009" algn="l"/>
                <a:tab pos="7644130" algn="l"/>
              </a:tabLst>
            </a:pPr>
            <a:r>
              <a:rPr sz="2000" dirty="0">
                <a:latin typeface="Times New Roman"/>
                <a:cs typeface="Times New Roman"/>
              </a:rPr>
              <a:t>U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ondi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nal	b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ondi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al 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ra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ch,	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ep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nding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us	</a:t>
            </a:r>
            <a:r>
              <a:rPr sz="2000" spc="-1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process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bits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0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facility </a:t>
            </a:r>
            <a:r>
              <a:rPr sz="2000" dirty="0">
                <a:latin typeface="Times New Roman"/>
                <a:cs typeface="Times New Roman"/>
              </a:rPr>
              <a:t>for subroutine </a:t>
            </a:r>
            <a:r>
              <a:rPr sz="2000" spc="-5" dirty="0">
                <a:latin typeface="Times New Roman"/>
                <a:cs typeface="Times New Roman"/>
              </a:rPr>
              <a:t>call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348" y="438150"/>
            <a:ext cx="312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Steps </a:t>
            </a:r>
            <a:r>
              <a:rPr b="1" spc="-5" dirty="0">
                <a:latin typeface="Times New Roman"/>
                <a:cs typeface="Times New Roman"/>
              </a:rPr>
              <a:t>in </a:t>
            </a:r>
            <a:r>
              <a:rPr b="1" dirty="0">
                <a:latin typeface="Times New Roman"/>
                <a:cs typeface="Times New Roman"/>
              </a:rPr>
              <a:t>Selection of</a:t>
            </a:r>
            <a:r>
              <a:rPr b="1" spc="-2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Address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6348" y="1201013"/>
            <a:ext cx="8214995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Conditional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Branch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Branching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routine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another depending on </a:t>
            </a:r>
            <a:r>
              <a:rPr sz="2000" spc="-5" dirty="0">
                <a:latin typeface="Times New Roman"/>
                <a:cs typeface="Times New Roman"/>
              </a:rPr>
              <a:t>status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363220" indent="-3505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62585" algn="l"/>
                <a:tab pos="363220" algn="l"/>
                <a:tab pos="1768475" algn="l"/>
              </a:tabLst>
            </a:pP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Condition	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true,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Branch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(address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current </a:t>
            </a:r>
            <a:r>
              <a:rPr sz="2000" spc="-5" dirty="0">
                <a:latin typeface="Times New Roman"/>
                <a:cs typeface="Times New Roman"/>
              </a:rPr>
              <a:t>microinstruction) else Fall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Conditions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spc="-30" dirty="0">
                <a:latin typeface="Times New Roman"/>
                <a:cs typeface="Times New Roman"/>
              </a:rPr>
              <a:t>Test: </a:t>
            </a:r>
            <a:r>
              <a:rPr sz="2000" dirty="0">
                <a:latin typeface="Times New Roman"/>
                <a:cs typeface="Times New Roman"/>
              </a:rPr>
              <a:t>O(overflow), </a:t>
            </a:r>
            <a:r>
              <a:rPr sz="2000" spc="-5" dirty="0">
                <a:latin typeface="Times New Roman"/>
                <a:cs typeface="Times New Roman"/>
              </a:rPr>
              <a:t>N(negative),Z(zero), </a:t>
            </a:r>
            <a:r>
              <a:rPr sz="2000" dirty="0">
                <a:latin typeface="Times New Roman"/>
                <a:cs typeface="Times New Roman"/>
              </a:rPr>
              <a:t>C(carry),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Unconditional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Branch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Fixing the value of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status bit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the input of the </a:t>
            </a:r>
            <a:r>
              <a:rPr sz="2000" spc="-5" dirty="0">
                <a:latin typeface="Times New Roman"/>
                <a:cs typeface="Times New Roman"/>
              </a:rPr>
              <a:t>multiplexer to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59678" y="969517"/>
          <a:ext cx="1311910" cy="2063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884">
                <a:tc>
                  <a:txBody>
                    <a:bodyPr/>
                    <a:lstStyle/>
                    <a:p>
                      <a:pPr marL="59055">
                        <a:lnSpc>
                          <a:spcPts val="1545"/>
                        </a:lnSpc>
                        <a:spcBef>
                          <a:spcPts val="4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19">
                <a:tc>
                  <a:txBody>
                    <a:bodyPr/>
                    <a:lstStyle/>
                    <a:p>
                      <a:pPr marL="60960">
                        <a:lnSpc>
                          <a:spcPts val="146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0485">
                        <a:lnSpc>
                          <a:spcPts val="1545"/>
                        </a:lnSpc>
                        <a:spcBef>
                          <a:spcPts val="8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LDA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074">
                <a:tc>
                  <a:txBody>
                    <a:bodyPr/>
                    <a:lstStyle/>
                    <a:p>
                      <a:pPr marL="65405">
                        <a:lnSpc>
                          <a:spcPts val="1520"/>
                        </a:lnSpc>
                        <a:spcBef>
                          <a:spcPts val="45"/>
                        </a:spcBef>
                      </a:pP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57">
                <a:tc>
                  <a:txBody>
                    <a:bodyPr/>
                    <a:lstStyle/>
                    <a:p>
                      <a:pPr marL="65405">
                        <a:lnSpc>
                          <a:spcPts val="166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pPr marL="278130" marR="477520">
                        <a:lnSpc>
                          <a:spcPts val="1510"/>
                        </a:lnSpc>
                        <a:spcBef>
                          <a:spcPts val="11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  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98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6975" y="1576069"/>
          <a:ext cx="1489075" cy="1240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886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183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4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982">
                <a:tc>
                  <a:txBody>
                    <a:bodyPr/>
                    <a:lstStyle/>
                    <a:p>
                      <a:pPr marL="43815">
                        <a:lnSpc>
                          <a:spcPts val="184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LDA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43815">
                        <a:lnSpc>
                          <a:spcPts val="184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STA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184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22">
                <a:tc>
                  <a:txBody>
                    <a:bodyPr/>
                    <a:lstStyle/>
                    <a:p>
                      <a:pPr marL="43815">
                        <a:lnSpc>
                          <a:spcPts val="187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0100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91105" y="1387220"/>
            <a:ext cx="2948940" cy="569595"/>
          </a:xfrm>
          <a:custGeom>
            <a:avLst/>
            <a:gdLst/>
            <a:ahLst/>
            <a:cxnLst/>
            <a:rect l="l" t="t" r="r" b="b"/>
            <a:pathLst>
              <a:path w="2948940" h="569594">
                <a:moveTo>
                  <a:pt x="2936621" y="30861"/>
                </a:moveTo>
                <a:lnTo>
                  <a:pt x="2919298" y="24130"/>
                </a:lnTo>
                <a:lnTo>
                  <a:pt x="2857246" y="0"/>
                </a:lnTo>
                <a:lnTo>
                  <a:pt x="2859570" y="25311"/>
                </a:lnTo>
                <a:lnTo>
                  <a:pt x="17018" y="289433"/>
                </a:lnTo>
                <a:lnTo>
                  <a:pt x="19304" y="314833"/>
                </a:lnTo>
                <a:lnTo>
                  <a:pt x="2861894" y="50584"/>
                </a:lnTo>
                <a:lnTo>
                  <a:pt x="2864231" y="75819"/>
                </a:lnTo>
                <a:lnTo>
                  <a:pt x="2936621" y="30861"/>
                </a:lnTo>
                <a:close/>
              </a:path>
              <a:path w="2948940" h="569594">
                <a:moveTo>
                  <a:pt x="2948813" y="241173"/>
                </a:moveTo>
                <a:lnTo>
                  <a:pt x="2933103" y="235331"/>
                </a:lnTo>
                <a:lnTo>
                  <a:pt x="2868930" y="211455"/>
                </a:lnTo>
                <a:lnTo>
                  <a:pt x="2871635" y="236689"/>
                </a:lnTo>
                <a:lnTo>
                  <a:pt x="0" y="544068"/>
                </a:lnTo>
                <a:lnTo>
                  <a:pt x="2794" y="569214"/>
                </a:lnTo>
                <a:lnTo>
                  <a:pt x="2874353" y="261975"/>
                </a:lnTo>
                <a:lnTo>
                  <a:pt x="2877058" y="287147"/>
                </a:lnTo>
                <a:lnTo>
                  <a:pt x="2948813" y="241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7676" y="2224913"/>
            <a:ext cx="2995295" cy="471170"/>
          </a:xfrm>
          <a:custGeom>
            <a:avLst/>
            <a:gdLst/>
            <a:ahLst/>
            <a:cxnLst/>
            <a:rect l="l" t="t" r="r" b="b"/>
            <a:pathLst>
              <a:path w="2995295" h="471169">
                <a:moveTo>
                  <a:pt x="2917643" y="25060"/>
                </a:moveTo>
                <a:lnTo>
                  <a:pt x="0" y="445515"/>
                </a:lnTo>
                <a:lnTo>
                  <a:pt x="3556" y="470662"/>
                </a:lnTo>
                <a:lnTo>
                  <a:pt x="2921282" y="50194"/>
                </a:lnTo>
                <a:lnTo>
                  <a:pt x="2917643" y="25060"/>
                </a:lnTo>
                <a:close/>
              </a:path>
              <a:path w="2995295" h="471169">
                <a:moveTo>
                  <a:pt x="2984178" y="23240"/>
                </a:moveTo>
                <a:lnTo>
                  <a:pt x="2930271" y="23240"/>
                </a:lnTo>
                <a:lnTo>
                  <a:pt x="2933827" y="48387"/>
                </a:lnTo>
                <a:lnTo>
                  <a:pt x="2921282" y="50194"/>
                </a:lnTo>
                <a:lnTo>
                  <a:pt x="2924937" y="75437"/>
                </a:lnTo>
                <a:lnTo>
                  <a:pt x="2994914" y="26797"/>
                </a:lnTo>
                <a:lnTo>
                  <a:pt x="2984178" y="23240"/>
                </a:lnTo>
                <a:close/>
              </a:path>
              <a:path w="2995295" h="471169">
                <a:moveTo>
                  <a:pt x="2930271" y="23240"/>
                </a:moveTo>
                <a:lnTo>
                  <a:pt x="2917643" y="25060"/>
                </a:lnTo>
                <a:lnTo>
                  <a:pt x="2921282" y="50194"/>
                </a:lnTo>
                <a:lnTo>
                  <a:pt x="2933827" y="48387"/>
                </a:lnTo>
                <a:lnTo>
                  <a:pt x="2930271" y="23240"/>
                </a:lnTo>
                <a:close/>
              </a:path>
              <a:path w="2995295" h="471169">
                <a:moveTo>
                  <a:pt x="2914015" y="0"/>
                </a:moveTo>
                <a:lnTo>
                  <a:pt x="2917643" y="25060"/>
                </a:lnTo>
                <a:lnTo>
                  <a:pt x="2930271" y="23240"/>
                </a:lnTo>
                <a:lnTo>
                  <a:pt x="2984178" y="23240"/>
                </a:lnTo>
                <a:lnTo>
                  <a:pt x="2914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1009" y="1736852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1009" y="1901444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1009" y="2066035"/>
            <a:ext cx="8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28624" y="168237"/>
            <a:ext cx="3395345" cy="136398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385"/>
              </a:spcBef>
              <a:tabLst>
                <a:tab pos="1597660" algn="l"/>
                <a:tab pos="1971039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Mapping	</a:t>
            </a:r>
            <a:r>
              <a:rPr sz="2200" b="1" dirty="0">
                <a:latin typeface="Times New Roman"/>
                <a:cs typeface="Times New Roman"/>
              </a:rPr>
              <a:t>of	</a:t>
            </a:r>
            <a:r>
              <a:rPr sz="2200" b="1" spc="-5" dirty="0">
                <a:latin typeface="Times New Roman"/>
                <a:cs typeface="Times New Roman"/>
              </a:rPr>
              <a:t>instructions</a:t>
            </a:r>
            <a:endParaRPr sz="2200">
              <a:latin typeface="Times New Roman"/>
              <a:cs typeface="Times New Roman"/>
            </a:endParaRPr>
          </a:p>
          <a:p>
            <a:pPr marL="12700" marR="1100455" indent="654050">
              <a:lnSpc>
                <a:spcPts val="3400"/>
              </a:lnSpc>
              <a:spcBef>
                <a:spcPts val="135"/>
              </a:spcBef>
            </a:pPr>
            <a:r>
              <a:rPr sz="1800" spc="-5" dirty="0"/>
              <a:t>Direct </a:t>
            </a:r>
            <a:r>
              <a:rPr sz="1800" dirty="0"/>
              <a:t>Mapping  </a:t>
            </a:r>
            <a:r>
              <a:rPr sz="1800" spc="-5" dirty="0"/>
              <a:t>OP-codes </a:t>
            </a:r>
            <a:r>
              <a:rPr sz="1800" dirty="0"/>
              <a:t>of</a:t>
            </a:r>
            <a:r>
              <a:rPr sz="1800" spc="-5" dirty="0"/>
              <a:t> Instructions</a:t>
            </a:r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5196078" y="1002766"/>
            <a:ext cx="709930" cy="137350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dirty="0">
                <a:latin typeface="Times New Roman"/>
                <a:cs typeface="Times New Roman"/>
              </a:rPr>
              <a:t>Address</a:t>
            </a:r>
            <a:endParaRPr sz="14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  <a:spcBef>
                <a:spcPts val="265"/>
              </a:spcBef>
            </a:pPr>
            <a:r>
              <a:rPr sz="1400" spc="5" dirty="0">
                <a:latin typeface="Times New Roman"/>
                <a:cs typeface="Times New Roman"/>
              </a:rPr>
              <a:t>0000</a:t>
            </a:r>
            <a:endParaRPr sz="14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0001</a:t>
            </a:r>
            <a:endParaRPr sz="14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0010</a:t>
            </a:r>
            <a:endParaRPr sz="14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0011</a:t>
            </a:r>
            <a:endParaRPr sz="1400">
              <a:latin typeface="Times New Roman"/>
              <a:cs typeface="Times New Roman"/>
            </a:endParaRPr>
          </a:p>
          <a:p>
            <a:pPr marL="337185">
              <a:lnSpc>
                <a:spcPct val="100000"/>
              </a:lnSpc>
            </a:pPr>
            <a:r>
              <a:rPr sz="1400" spc="5" dirty="0">
                <a:latin typeface="Times New Roman"/>
                <a:cs typeface="Times New Roman"/>
              </a:rPr>
              <a:t>0100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9983" y="3330955"/>
            <a:ext cx="610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ddre</a:t>
            </a:r>
            <a:r>
              <a:rPr sz="1400" spc="5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6338" y="3589782"/>
            <a:ext cx="914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10 0000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6338" y="4099305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5794" y="4126229"/>
            <a:ext cx="380365" cy="17272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1355"/>
              </a:lnSpc>
            </a:pPr>
            <a:r>
              <a:rPr sz="1400" dirty="0">
                <a:latin typeface="Times New Roman"/>
                <a:cs typeface="Times New Roman"/>
              </a:rPr>
              <a:t>0001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86671" y="4099305"/>
            <a:ext cx="29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3882" y="4569333"/>
            <a:ext cx="957580" cy="126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10 0010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10 </a:t>
            </a:r>
            <a:r>
              <a:rPr sz="1400" spc="-10" dirty="0">
                <a:latin typeface="Times New Roman"/>
                <a:cs typeface="Times New Roman"/>
              </a:rPr>
              <a:t>0011</a:t>
            </a:r>
            <a:r>
              <a:rPr sz="1400" spc="-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10 0100</a:t>
            </a:r>
            <a:r>
              <a:rPr sz="1400" spc="-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0311" y="3292855"/>
            <a:ext cx="85090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Mapping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ts val="2050"/>
              </a:lnSpc>
            </a:pPr>
            <a:r>
              <a:rPr sz="1800" dirty="0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19452" y="3241929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46910" y="3309365"/>
            <a:ext cx="398145" cy="1466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85">
              <a:lnSpc>
                <a:spcPts val="1150"/>
              </a:lnSpc>
            </a:pPr>
            <a:r>
              <a:rPr sz="1400" dirty="0">
                <a:latin typeface="Times New Roman"/>
                <a:cs typeface="Times New Roman"/>
              </a:rPr>
              <a:t>xxxx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9786" y="3241929"/>
            <a:ext cx="294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010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042922" y="2900933"/>
            <a:ext cx="228600" cy="307975"/>
          </a:xfrm>
          <a:custGeom>
            <a:avLst/>
            <a:gdLst/>
            <a:ahLst/>
            <a:cxnLst/>
            <a:rect l="l" t="t" r="r" b="b"/>
            <a:pathLst>
              <a:path w="228600" h="307975">
                <a:moveTo>
                  <a:pt x="57150" y="0"/>
                </a:moveTo>
                <a:lnTo>
                  <a:pt x="57150" y="153796"/>
                </a:lnTo>
                <a:lnTo>
                  <a:pt x="0" y="153796"/>
                </a:lnTo>
                <a:lnTo>
                  <a:pt x="114300" y="307848"/>
                </a:lnTo>
                <a:lnTo>
                  <a:pt x="228600" y="153796"/>
                </a:lnTo>
                <a:lnTo>
                  <a:pt x="171450" y="153796"/>
                </a:lnTo>
                <a:lnTo>
                  <a:pt x="171450" y="0"/>
                </a:lnTo>
                <a:lnTo>
                  <a:pt x="5715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2479" y="3505708"/>
            <a:ext cx="1236218" cy="2254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134609" y="5357114"/>
            <a:ext cx="48260" cy="200660"/>
            <a:chOff x="5134609" y="5357114"/>
            <a:chExt cx="48260" cy="200660"/>
          </a:xfrm>
        </p:grpSpPr>
        <p:sp>
          <p:nvSpPr>
            <p:cNvPr id="24" name="object 24"/>
            <p:cNvSpPr/>
            <p:nvPr/>
          </p:nvSpPr>
          <p:spPr>
            <a:xfrm>
              <a:off x="5147309" y="552983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5079" y="15239"/>
                  </a:lnTo>
                  <a:lnTo>
                    <a:pt x="17779" y="15239"/>
                  </a:lnTo>
                  <a:lnTo>
                    <a:pt x="22860" y="11810"/>
                  </a:lnTo>
                  <a:lnTo>
                    <a:pt x="22860" y="3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47309" y="552983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19"/>
                  </a:moveTo>
                  <a:lnTo>
                    <a:pt x="0" y="3428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8"/>
                  </a:lnTo>
                  <a:lnTo>
                    <a:pt x="22860" y="7619"/>
                  </a:lnTo>
                  <a:lnTo>
                    <a:pt x="22860" y="11810"/>
                  </a:lnTo>
                  <a:lnTo>
                    <a:pt x="17779" y="15239"/>
                  </a:lnTo>
                  <a:lnTo>
                    <a:pt x="11429" y="15239"/>
                  </a:lnTo>
                  <a:lnTo>
                    <a:pt x="507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47309" y="5449062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5079" y="15240"/>
                  </a:lnTo>
                  <a:lnTo>
                    <a:pt x="17779" y="15240"/>
                  </a:lnTo>
                  <a:lnTo>
                    <a:pt x="22860" y="11810"/>
                  </a:lnTo>
                  <a:lnTo>
                    <a:pt x="22860" y="3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47309" y="5449062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19"/>
                  </a:moveTo>
                  <a:lnTo>
                    <a:pt x="0" y="3428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8"/>
                  </a:lnTo>
                  <a:lnTo>
                    <a:pt x="22860" y="7619"/>
                  </a:lnTo>
                  <a:lnTo>
                    <a:pt x="22860" y="11810"/>
                  </a:lnTo>
                  <a:lnTo>
                    <a:pt x="17779" y="15240"/>
                  </a:lnTo>
                  <a:lnTo>
                    <a:pt x="11429" y="15240"/>
                  </a:lnTo>
                  <a:lnTo>
                    <a:pt x="5079" y="15240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47309" y="536981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5079" y="15240"/>
                  </a:lnTo>
                  <a:lnTo>
                    <a:pt x="17779" y="15240"/>
                  </a:lnTo>
                  <a:lnTo>
                    <a:pt x="22860" y="11811"/>
                  </a:lnTo>
                  <a:lnTo>
                    <a:pt x="22860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7309" y="536981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20"/>
                  </a:moveTo>
                  <a:lnTo>
                    <a:pt x="0" y="342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9"/>
                  </a:lnTo>
                  <a:lnTo>
                    <a:pt x="22860" y="7620"/>
                  </a:lnTo>
                  <a:lnTo>
                    <a:pt x="22860" y="11811"/>
                  </a:lnTo>
                  <a:lnTo>
                    <a:pt x="17779" y="15240"/>
                  </a:lnTo>
                  <a:lnTo>
                    <a:pt x="11429" y="15240"/>
                  </a:lnTo>
                  <a:lnTo>
                    <a:pt x="507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107178" y="5864605"/>
            <a:ext cx="46990" cy="199390"/>
            <a:chOff x="5107178" y="5864605"/>
            <a:chExt cx="46990" cy="199390"/>
          </a:xfrm>
        </p:grpSpPr>
        <p:sp>
          <p:nvSpPr>
            <p:cNvPr id="31" name="object 31"/>
            <p:cNvSpPr/>
            <p:nvPr/>
          </p:nvSpPr>
          <p:spPr>
            <a:xfrm>
              <a:off x="5119878" y="6035801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16510" y="0"/>
                  </a:moveTo>
                  <a:lnTo>
                    <a:pt x="4825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4825" y="15240"/>
                  </a:lnTo>
                  <a:lnTo>
                    <a:pt x="16510" y="15240"/>
                  </a:lnTo>
                  <a:lnTo>
                    <a:pt x="21336" y="11823"/>
                  </a:lnTo>
                  <a:lnTo>
                    <a:pt x="21336" y="3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9878" y="6035801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0" y="7620"/>
                  </a:moveTo>
                  <a:lnTo>
                    <a:pt x="0" y="3416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16510" y="0"/>
                  </a:lnTo>
                  <a:lnTo>
                    <a:pt x="21336" y="3416"/>
                  </a:lnTo>
                  <a:lnTo>
                    <a:pt x="21336" y="7620"/>
                  </a:lnTo>
                  <a:lnTo>
                    <a:pt x="21336" y="11823"/>
                  </a:lnTo>
                  <a:lnTo>
                    <a:pt x="16510" y="15240"/>
                  </a:lnTo>
                  <a:lnTo>
                    <a:pt x="10668" y="15240"/>
                  </a:lnTo>
                  <a:lnTo>
                    <a:pt x="4825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19878" y="5956553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16510" y="0"/>
                  </a:moveTo>
                  <a:lnTo>
                    <a:pt x="4825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4825" y="15240"/>
                  </a:lnTo>
                  <a:lnTo>
                    <a:pt x="16510" y="15240"/>
                  </a:lnTo>
                  <a:lnTo>
                    <a:pt x="21336" y="11823"/>
                  </a:lnTo>
                  <a:lnTo>
                    <a:pt x="21336" y="3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19878" y="5956553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0" y="7620"/>
                  </a:moveTo>
                  <a:lnTo>
                    <a:pt x="0" y="3416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16510" y="0"/>
                  </a:lnTo>
                  <a:lnTo>
                    <a:pt x="21336" y="3416"/>
                  </a:lnTo>
                  <a:lnTo>
                    <a:pt x="21336" y="7620"/>
                  </a:lnTo>
                  <a:lnTo>
                    <a:pt x="21336" y="11823"/>
                  </a:lnTo>
                  <a:lnTo>
                    <a:pt x="16510" y="15240"/>
                  </a:lnTo>
                  <a:lnTo>
                    <a:pt x="10668" y="15240"/>
                  </a:lnTo>
                  <a:lnTo>
                    <a:pt x="4825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19878" y="5877305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16510" y="0"/>
                  </a:moveTo>
                  <a:lnTo>
                    <a:pt x="4825" y="0"/>
                  </a:lnTo>
                  <a:lnTo>
                    <a:pt x="0" y="3416"/>
                  </a:lnTo>
                  <a:lnTo>
                    <a:pt x="0" y="11823"/>
                  </a:lnTo>
                  <a:lnTo>
                    <a:pt x="4825" y="15240"/>
                  </a:lnTo>
                  <a:lnTo>
                    <a:pt x="16510" y="15240"/>
                  </a:lnTo>
                  <a:lnTo>
                    <a:pt x="21336" y="11823"/>
                  </a:lnTo>
                  <a:lnTo>
                    <a:pt x="21336" y="3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19878" y="5877305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0" y="7620"/>
                  </a:moveTo>
                  <a:lnTo>
                    <a:pt x="0" y="3416"/>
                  </a:lnTo>
                  <a:lnTo>
                    <a:pt x="4825" y="0"/>
                  </a:lnTo>
                  <a:lnTo>
                    <a:pt x="10668" y="0"/>
                  </a:lnTo>
                  <a:lnTo>
                    <a:pt x="16510" y="0"/>
                  </a:lnTo>
                  <a:lnTo>
                    <a:pt x="21336" y="3416"/>
                  </a:lnTo>
                  <a:lnTo>
                    <a:pt x="21336" y="7620"/>
                  </a:lnTo>
                  <a:lnTo>
                    <a:pt x="21336" y="11823"/>
                  </a:lnTo>
                  <a:lnTo>
                    <a:pt x="16510" y="15240"/>
                  </a:lnTo>
                  <a:lnTo>
                    <a:pt x="10668" y="15240"/>
                  </a:lnTo>
                  <a:lnTo>
                    <a:pt x="4825" y="15240"/>
                  </a:lnTo>
                  <a:lnTo>
                    <a:pt x="0" y="11823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122417" y="4864861"/>
            <a:ext cx="45720" cy="200660"/>
            <a:chOff x="5122417" y="4864861"/>
            <a:chExt cx="45720" cy="200660"/>
          </a:xfrm>
        </p:grpSpPr>
        <p:sp>
          <p:nvSpPr>
            <p:cNvPr id="38" name="object 38"/>
            <p:cNvSpPr/>
            <p:nvPr/>
          </p:nvSpPr>
          <p:spPr>
            <a:xfrm>
              <a:off x="5135117" y="5037581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15367" y="0"/>
                  </a:moveTo>
                  <a:lnTo>
                    <a:pt x="4445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4445" y="15240"/>
                  </a:lnTo>
                  <a:lnTo>
                    <a:pt x="15367" y="15240"/>
                  </a:lnTo>
                  <a:lnTo>
                    <a:pt x="19812" y="11811"/>
                  </a:lnTo>
                  <a:lnTo>
                    <a:pt x="19812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35117" y="5037581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7620"/>
                  </a:moveTo>
                  <a:lnTo>
                    <a:pt x="0" y="3429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15367" y="0"/>
                  </a:lnTo>
                  <a:lnTo>
                    <a:pt x="19812" y="3429"/>
                  </a:lnTo>
                  <a:lnTo>
                    <a:pt x="19812" y="7620"/>
                  </a:lnTo>
                  <a:lnTo>
                    <a:pt x="19812" y="11811"/>
                  </a:lnTo>
                  <a:lnTo>
                    <a:pt x="15367" y="15240"/>
                  </a:lnTo>
                  <a:lnTo>
                    <a:pt x="9906" y="15240"/>
                  </a:lnTo>
                  <a:lnTo>
                    <a:pt x="4445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35117" y="4956809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15367" y="0"/>
                  </a:moveTo>
                  <a:lnTo>
                    <a:pt x="4445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4445" y="15239"/>
                  </a:lnTo>
                  <a:lnTo>
                    <a:pt x="15367" y="15239"/>
                  </a:lnTo>
                  <a:lnTo>
                    <a:pt x="19812" y="11810"/>
                  </a:lnTo>
                  <a:lnTo>
                    <a:pt x="19812" y="3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5117" y="4956809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7619"/>
                  </a:moveTo>
                  <a:lnTo>
                    <a:pt x="0" y="3428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15367" y="0"/>
                  </a:lnTo>
                  <a:lnTo>
                    <a:pt x="19812" y="3428"/>
                  </a:lnTo>
                  <a:lnTo>
                    <a:pt x="19812" y="7619"/>
                  </a:lnTo>
                  <a:lnTo>
                    <a:pt x="19812" y="11810"/>
                  </a:lnTo>
                  <a:lnTo>
                    <a:pt x="15367" y="15239"/>
                  </a:lnTo>
                  <a:lnTo>
                    <a:pt x="9906" y="15239"/>
                  </a:lnTo>
                  <a:lnTo>
                    <a:pt x="4445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35117" y="4877561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15367" y="0"/>
                  </a:moveTo>
                  <a:lnTo>
                    <a:pt x="4445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4445" y="15239"/>
                  </a:lnTo>
                  <a:lnTo>
                    <a:pt x="15367" y="15239"/>
                  </a:lnTo>
                  <a:lnTo>
                    <a:pt x="19812" y="11811"/>
                  </a:lnTo>
                  <a:lnTo>
                    <a:pt x="19812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35117" y="4877561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7619"/>
                  </a:moveTo>
                  <a:lnTo>
                    <a:pt x="0" y="3429"/>
                  </a:lnTo>
                  <a:lnTo>
                    <a:pt x="4445" y="0"/>
                  </a:lnTo>
                  <a:lnTo>
                    <a:pt x="9906" y="0"/>
                  </a:lnTo>
                  <a:lnTo>
                    <a:pt x="15367" y="0"/>
                  </a:lnTo>
                  <a:lnTo>
                    <a:pt x="19812" y="3429"/>
                  </a:lnTo>
                  <a:lnTo>
                    <a:pt x="19812" y="7619"/>
                  </a:lnTo>
                  <a:lnTo>
                    <a:pt x="19812" y="11811"/>
                  </a:lnTo>
                  <a:lnTo>
                    <a:pt x="15367" y="15239"/>
                  </a:lnTo>
                  <a:lnTo>
                    <a:pt x="9906" y="15239"/>
                  </a:lnTo>
                  <a:lnTo>
                    <a:pt x="4445" y="15239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131561" y="4342129"/>
            <a:ext cx="46990" cy="200660"/>
            <a:chOff x="5131561" y="4342129"/>
            <a:chExt cx="46990" cy="200660"/>
          </a:xfrm>
        </p:grpSpPr>
        <p:sp>
          <p:nvSpPr>
            <p:cNvPr id="45" name="object 45"/>
            <p:cNvSpPr/>
            <p:nvPr/>
          </p:nvSpPr>
          <p:spPr>
            <a:xfrm>
              <a:off x="5144261" y="451484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16510" y="0"/>
                  </a:moveTo>
                  <a:lnTo>
                    <a:pt x="4825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4825" y="15239"/>
                  </a:lnTo>
                  <a:lnTo>
                    <a:pt x="16510" y="15239"/>
                  </a:lnTo>
                  <a:lnTo>
                    <a:pt x="21336" y="11811"/>
                  </a:lnTo>
                  <a:lnTo>
                    <a:pt x="21336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44261" y="451484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0" y="7619"/>
                  </a:moveTo>
                  <a:lnTo>
                    <a:pt x="0" y="3429"/>
                  </a:lnTo>
                  <a:lnTo>
                    <a:pt x="4825" y="0"/>
                  </a:lnTo>
                  <a:lnTo>
                    <a:pt x="10667" y="0"/>
                  </a:lnTo>
                  <a:lnTo>
                    <a:pt x="16510" y="0"/>
                  </a:lnTo>
                  <a:lnTo>
                    <a:pt x="21336" y="3429"/>
                  </a:lnTo>
                  <a:lnTo>
                    <a:pt x="21336" y="7619"/>
                  </a:lnTo>
                  <a:lnTo>
                    <a:pt x="21336" y="11811"/>
                  </a:lnTo>
                  <a:lnTo>
                    <a:pt x="16510" y="15239"/>
                  </a:lnTo>
                  <a:lnTo>
                    <a:pt x="10667" y="15239"/>
                  </a:lnTo>
                  <a:lnTo>
                    <a:pt x="4825" y="15239"/>
                  </a:lnTo>
                  <a:lnTo>
                    <a:pt x="0" y="11811"/>
                  </a:lnTo>
                  <a:lnTo>
                    <a:pt x="0" y="761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44261" y="4435601"/>
              <a:ext cx="21590" cy="13970"/>
            </a:xfrm>
            <a:custGeom>
              <a:avLst/>
              <a:gdLst/>
              <a:ahLst/>
              <a:cxnLst/>
              <a:rect l="l" t="t" r="r" b="b"/>
              <a:pathLst>
                <a:path w="21589" h="13970">
                  <a:moveTo>
                    <a:pt x="16510" y="0"/>
                  </a:moveTo>
                  <a:lnTo>
                    <a:pt x="4825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4825" y="13716"/>
                  </a:lnTo>
                  <a:lnTo>
                    <a:pt x="16510" y="13716"/>
                  </a:lnTo>
                  <a:lnTo>
                    <a:pt x="21336" y="10668"/>
                  </a:lnTo>
                  <a:lnTo>
                    <a:pt x="2133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44261" y="4435601"/>
              <a:ext cx="21590" cy="13970"/>
            </a:xfrm>
            <a:custGeom>
              <a:avLst/>
              <a:gdLst/>
              <a:ahLst/>
              <a:cxnLst/>
              <a:rect l="l" t="t" r="r" b="b"/>
              <a:pathLst>
                <a:path w="21589" h="13970">
                  <a:moveTo>
                    <a:pt x="0" y="6858"/>
                  </a:moveTo>
                  <a:lnTo>
                    <a:pt x="0" y="3048"/>
                  </a:lnTo>
                  <a:lnTo>
                    <a:pt x="4825" y="0"/>
                  </a:lnTo>
                  <a:lnTo>
                    <a:pt x="10667" y="0"/>
                  </a:lnTo>
                  <a:lnTo>
                    <a:pt x="16510" y="0"/>
                  </a:lnTo>
                  <a:lnTo>
                    <a:pt x="21336" y="3048"/>
                  </a:lnTo>
                  <a:lnTo>
                    <a:pt x="21336" y="6858"/>
                  </a:lnTo>
                  <a:lnTo>
                    <a:pt x="21336" y="10668"/>
                  </a:lnTo>
                  <a:lnTo>
                    <a:pt x="16510" y="13716"/>
                  </a:lnTo>
                  <a:lnTo>
                    <a:pt x="10667" y="13716"/>
                  </a:lnTo>
                  <a:lnTo>
                    <a:pt x="4825" y="13716"/>
                  </a:lnTo>
                  <a:lnTo>
                    <a:pt x="0" y="10668"/>
                  </a:lnTo>
                  <a:lnTo>
                    <a:pt x="0" y="68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4261" y="435482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16510" y="0"/>
                  </a:moveTo>
                  <a:lnTo>
                    <a:pt x="4825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4825" y="15240"/>
                  </a:lnTo>
                  <a:lnTo>
                    <a:pt x="16510" y="15240"/>
                  </a:lnTo>
                  <a:lnTo>
                    <a:pt x="21336" y="11811"/>
                  </a:lnTo>
                  <a:lnTo>
                    <a:pt x="21336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4261" y="4354829"/>
              <a:ext cx="21590" cy="15240"/>
            </a:xfrm>
            <a:custGeom>
              <a:avLst/>
              <a:gdLst/>
              <a:ahLst/>
              <a:cxnLst/>
              <a:rect l="l" t="t" r="r" b="b"/>
              <a:pathLst>
                <a:path w="21589" h="15239">
                  <a:moveTo>
                    <a:pt x="0" y="7620"/>
                  </a:moveTo>
                  <a:lnTo>
                    <a:pt x="0" y="3429"/>
                  </a:lnTo>
                  <a:lnTo>
                    <a:pt x="4825" y="0"/>
                  </a:lnTo>
                  <a:lnTo>
                    <a:pt x="10667" y="0"/>
                  </a:lnTo>
                  <a:lnTo>
                    <a:pt x="16510" y="0"/>
                  </a:lnTo>
                  <a:lnTo>
                    <a:pt x="21336" y="3429"/>
                  </a:lnTo>
                  <a:lnTo>
                    <a:pt x="21336" y="7620"/>
                  </a:lnTo>
                  <a:lnTo>
                    <a:pt x="21336" y="11811"/>
                  </a:lnTo>
                  <a:lnTo>
                    <a:pt x="16510" y="15240"/>
                  </a:lnTo>
                  <a:lnTo>
                    <a:pt x="10667" y="15240"/>
                  </a:lnTo>
                  <a:lnTo>
                    <a:pt x="4825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134609" y="3825494"/>
            <a:ext cx="48260" cy="199390"/>
            <a:chOff x="5134609" y="3825494"/>
            <a:chExt cx="48260" cy="199390"/>
          </a:xfrm>
        </p:grpSpPr>
        <p:sp>
          <p:nvSpPr>
            <p:cNvPr id="52" name="object 52"/>
            <p:cNvSpPr/>
            <p:nvPr/>
          </p:nvSpPr>
          <p:spPr>
            <a:xfrm>
              <a:off x="5147309" y="3996690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9"/>
                  </a:lnTo>
                  <a:lnTo>
                    <a:pt x="0" y="11811"/>
                  </a:lnTo>
                  <a:lnTo>
                    <a:pt x="5079" y="15240"/>
                  </a:lnTo>
                  <a:lnTo>
                    <a:pt x="17779" y="15240"/>
                  </a:lnTo>
                  <a:lnTo>
                    <a:pt x="22860" y="11811"/>
                  </a:lnTo>
                  <a:lnTo>
                    <a:pt x="22860" y="3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47309" y="3996690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20"/>
                  </a:moveTo>
                  <a:lnTo>
                    <a:pt x="0" y="3429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9"/>
                  </a:lnTo>
                  <a:lnTo>
                    <a:pt x="22860" y="7620"/>
                  </a:lnTo>
                  <a:lnTo>
                    <a:pt x="22860" y="11811"/>
                  </a:lnTo>
                  <a:lnTo>
                    <a:pt x="17779" y="15240"/>
                  </a:lnTo>
                  <a:lnTo>
                    <a:pt x="11429" y="15240"/>
                  </a:lnTo>
                  <a:lnTo>
                    <a:pt x="5079" y="15240"/>
                  </a:lnTo>
                  <a:lnTo>
                    <a:pt x="0" y="11811"/>
                  </a:lnTo>
                  <a:lnTo>
                    <a:pt x="0" y="762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47309" y="3917442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5079" y="15239"/>
                  </a:lnTo>
                  <a:lnTo>
                    <a:pt x="17779" y="15239"/>
                  </a:lnTo>
                  <a:lnTo>
                    <a:pt x="22860" y="11810"/>
                  </a:lnTo>
                  <a:lnTo>
                    <a:pt x="22860" y="3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147309" y="3917442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19"/>
                  </a:moveTo>
                  <a:lnTo>
                    <a:pt x="0" y="3428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8"/>
                  </a:lnTo>
                  <a:lnTo>
                    <a:pt x="22860" y="7619"/>
                  </a:lnTo>
                  <a:lnTo>
                    <a:pt x="22860" y="11810"/>
                  </a:lnTo>
                  <a:lnTo>
                    <a:pt x="17779" y="15239"/>
                  </a:lnTo>
                  <a:lnTo>
                    <a:pt x="11429" y="15239"/>
                  </a:lnTo>
                  <a:lnTo>
                    <a:pt x="507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147309" y="383819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17779" y="0"/>
                  </a:moveTo>
                  <a:lnTo>
                    <a:pt x="5079" y="0"/>
                  </a:lnTo>
                  <a:lnTo>
                    <a:pt x="0" y="3428"/>
                  </a:lnTo>
                  <a:lnTo>
                    <a:pt x="0" y="11810"/>
                  </a:lnTo>
                  <a:lnTo>
                    <a:pt x="5079" y="15239"/>
                  </a:lnTo>
                  <a:lnTo>
                    <a:pt x="17779" y="15239"/>
                  </a:lnTo>
                  <a:lnTo>
                    <a:pt x="22860" y="11810"/>
                  </a:lnTo>
                  <a:lnTo>
                    <a:pt x="22860" y="3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47309" y="3838194"/>
              <a:ext cx="22860" cy="15240"/>
            </a:xfrm>
            <a:custGeom>
              <a:avLst/>
              <a:gdLst/>
              <a:ahLst/>
              <a:cxnLst/>
              <a:rect l="l" t="t" r="r" b="b"/>
              <a:pathLst>
                <a:path w="22860" h="15239">
                  <a:moveTo>
                    <a:pt x="0" y="7619"/>
                  </a:moveTo>
                  <a:lnTo>
                    <a:pt x="0" y="3428"/>
                  </a:lnTo>
                  <a:lnTo>
                    <a:pt x="5079" y="0"/>
                  </a:lnTo>
                  <a:lnTo>
                    <a:pt x="11429" y="0"/>
                  </a:lnTo>
                  <a:lnTo>
                    <a:pt x="17779" y="0"/>
                  </a:lnTo>
                  <a:lnTo>
                    <a:pt x="22860" y="3428"/>
                  </a:lnTo>
                  <a:lnTo>
                    <a:pt x="22860" y="7619"/>
                  </a:lnTo>
                  <a:lnTo>
                    <a:pt x="22860" y="11810"/>
                  </a:lnTo>
                  <a:lnTo>
                    <a:pt x="17779" y="15239"/>
                  </a:lnTo>
                  <a:lnTo>
                    <a:pt x="11429" y="15239"/>
                  </a:lnTo>
                  <a:lnTo>
                    <a:pt x="5079" y="15239"/>
                  </a:lnTo>
                  <a:lnTo>
                    <a:pt x="0" y="11810"/>
                  </a:lnTo>
                  <a:lnTo>
                    <a:pt x="0" y="76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500626" y="3165601"/>
          <a:ext cx="1287780" cy="32247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448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827">
                <a:tc>
                  <a:txBody>
                    <a:bodyPr/>
                    <a:lstStyle/>
                    <a:p>
                      <a:pPr marL="80645">
                        <a:lnSpc>
                          <a:spcPts val="157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LDA</a:t>
                      </a:r>
                      <a:r>
                        <a:rPr sz="1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marL="69850">
                        <a:lnSpc>
                          <a:spcPts val="1614"/>
                        </a:lnSpc>
                      </a:pP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STA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968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BUN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Routine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object 59"/>
          <p:cNvSpPr/>
          <p:nvPr/>
        </p:nvSpPr>
        <p:spPr>
          <a:xfrm>
            <a:off x="3603497" y="5135117"/>
            <a:ext cx="440690" cy="198120"/>
          </a:xfrm>
          <a:custGeom>
            <a:avLst/>
            <a:gdLst/>
            <a:ahLst/>
            <a:cxnLst/>
            <a:rect l="l" t="t" r="r" b="b"/>
            <a:pathLst>
              <a:path w="440689" h="198120">
                <a:moveTo>
                  <a:pt x="0" y="198119"/>
                </a:moveTo>
                <a:lnTo>
                  <a:pt x="440436" y="198119"/>
                </a:lnTo>
                <a:lnTo>
                  <a:pt x="440436" y="0"/>
                </a:lnTo>
                <a:lnTo>
                  <a:pt x="0" y="0"/>
                </a:lnTo>
                <a:lnTo>
                  <a:pt x="0" y="19811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897" y="273177"/>
            <a:ext cx="5309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7615" algn="l"/>
                <a:tab pos="1610995" algn="l"/>
                <a:tab pos="3166110" algn="l"/>
                <a:tab pos="35382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Mapping	</a:t>
            </a:r>
            <a:r>
              <a:rPr sz="2200" b="1" dirty="0">
                <a:latin typeface="Times New Roman"/>
                <a:cs typeface="Times New Roman"/>
              </a:rPr>
              <a:t>of	</a:t>
            </a:r>
            <a:r>
              <a:rPr sz="2200" b="1" spc="-5" dirty="0">
                <a:latin typeface="Times New Roman"/>
                <a:cs typeface="Times New Roman"/>
              </a:rPr>
              <a:t>instructions	to	</a:t>
            </a:r>
            <a:r>
              <a:rPr sz="2200" b="1" spc="-10" dirty="0">
                <a:latin typeface="Times New Roman"/>
                <a:cs typeface="Times New Roman"/>
              </a:rPr>
              <a:t>micro-routines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925" y="2516632"/>
            <a:ext cx="5013325" cy="143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6469" marR="2430780" indent="393700">
              <a:lnSpc>
                <a:spcPct val="1232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Mapping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bits  </a:t>
            </a:r>
            <a:r>
              <a:rPr sz="1800" dirty="0">
                <a:latin typeface="Times New Roman"/>
                <a:cs typeface="Times New Roman"/>
              </a:rPr>
              <a:t>Microinstruction</a:t>
            </a:r>
            <a:endParaRPr sz="1800">
              <a:latin typeface="Times New Roman"/>
              <a:cs typeface="Times New Roman"/>
            </a:endParaRPr>
          </a:p>
          <a:p>
            <a:pPr marL="1766570">
              <a:lnSpc>
                <a:spcPts val="1945"/>
              </a:lnSpc>
            </a:pPr>
            <a:r>
              <a:rPr sz="1800" dirty="0">
                <a:latin typeface="Times New Roman"/>
                <a:cs typeface="Times New Roman"/>
              </a:rPr>
              <a:t>address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000" dirty="0">
                <a:latin typeface="Times New Roman"/>
                <a:cs typeface="Times New Roman"/>
              </a:rPr>
              <a:t>Mapping function </a:t>
            </a:r>
            <a:r>
              <a:rPr sz="2000" spc="-5" dirty="0">
                <a:latin typeface="Times New Roman"/>
                <a:cs typeface="Times New Roman"/>
              </a:rPr>
              <a:t>implemented </a:t>
            </a:r>
            <a:r>
              <a:rPr sz="2000" dirty="0">
                <a:latin typeface="Times New Roman"/>
                <a:cs typeface="Times New Roman"/>
              </a:rPr>
              <a:t>by ROM or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5901" y="4063746"/>
            <a:ext cx="1403985" cy="31559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Times New Roman"/>
                <a:cs typeface="Times New Roman"/>
              </a:rPr>
              <a:t>OP-code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6717" y="4604765"/>
            <a:ext cx="2010410" cy="6311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R="220979" algn="ctr">
              <a:lnSpc>
                <a:spcPts val="2025"/>
              </a:lnSpc>
              <a:spcBef>
                <a:spcPts val="509"/>
              </a:spcBef>
            </a:pPr>
            <a:r>
              <a:rPr sz="1800" spc="-5" dirty="0">
                <a:latin typeface="Times New Roman"/>
                <a:cs typeface="Times New Roman"/>
              </a:rPr>
              <a:t>Mapping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  <a:p>
            <a:pPr marR="180975" algn="ctr">
              <a:lnSpc>
                <a:spcPts val="2025"/>
              </a:lnSpc>
            </a:pPr>
            <a:r>
              <a:rPr sz="1800" spc="-5" dirty="0">
                <a:latin typeface="Times New Roman"/>
                <a:cs typeface="Times New Roman"/>
              </a:rPr>
              <a:t>(ROM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PLA)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954" y="5482590"/>
            <a:ext cx="2804160" cy="3371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Times New Roman"/>
                <a:cs typeface="Times New Roman"/>
              </a:rPr>
              <a:t>Control </a:t>
            </a:r>
            <a:r>
              <a:rPr sz="1800" spc="-5" dirty="0">
                <a:latin typeface="Times New Roman"/>
                <a:cs typeface="Times New Roman"/>
              </a:rPr>
              <a:t>address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register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5966" y="6057138"/>
            <a:ext cx="1971039" cy="32321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15"/>
              </a:spcBef>
            </a:pP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69690" y="2110994"/>
          <a:ext cx="2428874" cy="260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603">
                <a:tc>
                  <a:txBody>
                    <a:bodyPr/>
                    <a:lstStyle/>
                    <a:p>
                      <a:pPr marL="105410">
                        <a:lnSpc>
                          <a:spcPts val="19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9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9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5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23157" y="1854453"/>
            <a:ext cx="824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OP</a:t>
            </a:r>
            <a:r>
              <a:rPr sz="1800" dirty="0">
                <a:latin typeface="Times New Roman"/>
                <a:cs typeface="Times New Roman"/>
              </a:rPr>
              <a:t>-code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535934" y="2452877"/>
          <a:ext cx="2044064" cy="925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3316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085"/>
                        </a:spcBef>
                        <a:tabLst>
                          <a:tab pos="354965" algn="l"/>
                          <a:tab pos="87058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x	x  x	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7795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51">
                <a:tc gridSpan="3"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70"/>
                        </a:spcBef>
                        <a:tabLst>
                          <a:tab pos="659130" algn="l"/>
                          <a:tab pos="1172210" algn="l"/>
                          <a:tab pos="151511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	0</a:t>
                      </a:r>
                      <a:r>
                        <a:rPr sz="1800" spc="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	1	0</a:t>
                      </a:r>
                      <a:r>
                        <a:rPr sz="18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2073655" y="1910588"/>
            <a:ext cx="1054735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 indent="228600">
              <a:lnSpc>
                <a:spcPct val="70000"/>
              </a:lnSpc>
              <a:spcBef>
                <a:spcPts val="745"/>
              </a:spcBef>
            </a:pPr>
            <a:r>
              <a:rPr sz="1800" spc="-5" dirty="0">
                <a:latin typeface="Times New Roman"/>
                <a:cs typeface="Times New Roman"/>
              </a:rPr>
              <a:t>Machine  Instruction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2265" y="4380738"/>
            <a:ext cx="76200" cy="207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0741" y="5232653"/>
            <a:ext cx="76200" cy="230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50741" y="5823965"/>
            <a:ext cx="76200" cy="219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7840" y="866012"/>
            <a:ext cx="8216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Mapping from </a:t>
            </a:r>
            <a:r>
              <a:rPr sz="1800" spc="-5" dirty="0">
                <a:latin typeface="Times New Roman"/>
                <a:cs typeface="Times New Roman"/>
              </a:rPr>
              <a:t>the OP-code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an instruction </a:t>
            </a:r>
            <a:r>
              <a:rPr sz="1800" dirty="0">
                <a:latin typeface="Times New Roman"/>
                <a:cs typeface="Times New Roman"/>
              </a:rPr>
              <a:t>to the </a:t>
            </a:r>
            <a:r>
              <a:rPr sz="1800" spc="-5" dirty="0">
                <a:latin typeface="Times New Roman"/>
                <a:cs typeface="Times New Roman"/>
              </a:rPr>
              <a:t>address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Microinstruction 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starting microinstruction of </a:t>
            </a:r>
            <a:r>
              <a:rPr sz="1800" spc="-5" dirty="0">
                <a:latin typeface="Times New Roman"/>
                <a:cs typeface="Times New Roman"/>
              </a:rPr>
              <a:t>its </a:t>
            </a:r>
            <a:r>
              <a:rPr sz="1800" dirty="0">
                <a:latin typeface="Times New Roman"/>
                <a:cs typeface="Times New Roman"/>
              </a:rPr>
              <a:t>execution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microprogram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295401"/>
            <a:ext cx="7699628" cy="3214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lvl="1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556260" algn="l"/>
                <a:tab pos="556895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4.1 </a:t>
            </a:r>
            <a:r>
              <a:rPr sz="2000" b="1" spc="-5" dirty="0">
                <a:latin typeface="Times New Roman"/>
                <a:cs typeface="Times New Roman"/>
              </a:rPr>
              <a:t>Introduction: </a:t>
            </a:r>
            <a:r>
              <a:rPr sz="2000" spc="-5" dirty="0">
                <a:latin typeface="Times New Roman"/>
                <a:cs typeface="Times New Roman"/>
              </a:rPr>
              <a:t>Hardwired and Microprogrammed Control  Unit, Control </a:t>
            </a:r>
            <a:r>
              <a:rPr sz="2000" spc="-40" dirty="0">
                <a:latin typeface="Times New Roman"/>
                <a:cs typeface="Times New Roman"/>
              </a:rPr>
              <a:t>Word, </a:t>
            </a:r>
            <a:r>
              <a:rPr sz="2000" spc="-5" dirty="0">
                <a:latin typeface="Times New Roman"/>
                <a:cs typeface="Times New Roman"/>
              </a:rPr>
              <a:t>Microprogram, Control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Control  Address </a:t>
            </a:r>
            <a:r>
              <a:rPr sz="2000" spc="-15" dirty="0">
                <a:latin typeface="Times New Roman"/>
                <a:cs typeface="Times New Roman"/>
              </a:rPr>
              <a:t>Register,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Sequencer,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556260" algn="l"/>
                <a:tab pos="556895" algn="l"/>
              </a:tabLst>
            </a:pPr>
            <a:r>
              <a:rPr lang="en-US" sz="2000" b="1" spc="-10" dirty="0">
                <a:latin typeface="Times New Roman"/>
                <a:cs typeface="Times New Roman"/>
              </a:rPr>
              <a:t>4.2 </a:t>
            </a:r>
            <a:r>
              <a:rPr sz="2000" b="1" spc="-10" dirty="0">
                <a:latin typeface="Times New Roman"/>
                <a:cs typeface="Times New Roman"/>
              </a:rPr>
              <a:t>Address </a:t>
            </a:r>
            <a:r>
              <a:rPr sz="2000" b="1" spc="-5" dirty="0">
                <a:latin typeface="Times New Roman"/>
                <a:cs typeface="Times New Roman"/>
              </a:rPr>
              <a:t>Sequencing: </a:t>
            </a:r>
            <a:r>
              <a:rPr sz="2000" spc="-5" dirty="0">
                <a:latin typeface="Times New Roman"/>
                <a:cs typeface="Times New Roman"/>
              </a:rPr>
              <a:t>Conditional </a:t>
            </a:r>
            <a:r>
              <a:rPr sz="2000" dirty="0">
                <a:latin typeface="Times New Roman"/>
                <a:cs typeface="Times New Roman"/>
              </a:rPr>
              <a:t>Branch, </a:t>
            </a:r>
            <a:r>
              <a:rPr sz="2000" spc="-5" dirty="0">
                <a:latin typeface="Times New Roman"/>
                <a:cs typeface="Times New Roman"/>
              </a:rPr>
              <a:t>Mapping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Instructions, Subroutines, Microinstruction Format, Symbolic  Microinstructions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556260" algn="l"/>
                <a:tab pos="556895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4.3 </a:t>
            </a:r>
            <a:r>
              <a:rPr sz="2000" b="1" spc="-5" dirty="0">
                <a:latin typeface="Times New Roman"/>
                <a:cs typeface="Times New Roman"/>
              </a:rPr>
              <a:t>Design </a:t>
            </a:r>
            <a:r>
              <a:rPr sz="2000" b="1" dirty="0">
                <a:latin typeface="Times New Roman"/>
                <a:cs typeface="Times New Roman"/>
              </a:rPr>
              <a:t>of </a:t>
            </a:r>
            <a:r>
              <a:rPr sz="2000" b="1" spc="-10" dirty="0">
                <a:latin typeface="Times New Roman"/>
                <a:cs typeface="Times New Roman"/>
              </a:rPr>
              <a:t>Control </a:t>
            </a:r>
            <a:r>
              <a:rPr sz="2000" b="1" spc="-5" dirty="0">
                <a:latin typeface="Times New Roman"/>
                <a:cs typeface="Times New Roman"/>
              </a:rPr>
              <a:t>Unit</a:t>
            </a:r>
            <a:r>
              <a:rPr sz="2000" spc="-5" dirty="0">
                <a:latin typeface="Times New Roman"/>
                <a:cs typeface="Times New Roman"/>
              </a:rPr>
              <a:t>: Decoding, Microprogram </a:t>
            </a:r>
            <a:r>
              <a:rPr sz="2000" spc="-15" dirty="0">
                <a:latin typeface="Times New Roman"/>
                <a:cs typeface="Times New Roman"/>
              </a:rPr>
              <a:t>Sequencer.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098" y="648157"/>
            <a:ext cx="1096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Contents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99338" y="335635"/>
            <a:ext cx="7839709" cy="5970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Subroutines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Subroutines are programs that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other routines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accomplish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particular task.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subroutine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from any </a:t>
            </a:r>
            <a:r>
              <a:rPr sz="2000" spc="-5" dirty="0">
                <a:latin typeface="Times New Roman"/>
                <a:cs typeface="Times New Roman"/>
              </a:rPr>
              <a:t>point within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10" dirty="0">
                <a:latin typeface="Times New Roman"/>
                <a:cs typeface="Times New Roman"/>
              </a:rPr>
              <a:t>main </a:t>
            </a:r>
            <a:r>
              <a:rPr sz="2000" spc="5" dirty="0">
                <a:latin typeface="Times New Roman"/>
                <a:cs typeface="Times New Roman"/>
              </a:rPr>
              <a:t>body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sequence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microoperations </a:t>
            </a:r>
            <a:r>
              <a:rPr sz="2000" dirty="0">
                <a:latin typeface="Times New Roman"/>
                <a:cs typeface="Times New Roman"/>
              </a:rPr>
              <a:t>needed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generate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 of </a:t>
            </a:r>
            <a:r>
              <a:rPr sz="2000" dirty="0">
                <a:latin typeface="Times New Roman"/>
                <a:cs typeface="Times New Roman"/>
              </a:rPr>
              <a:t>the operand for </a:t>
            </a:r>
            <a:r>
              <a:rPr sz="2000" spc="-5" dirty="0">
                <a:latin typeface="Times New Roman"/>
                <a:cs typeface="Times New Roman"/>
              </a:rPr>
              <a:t>an instruction </a:t>
            </a:r>
            <a:r>
              <a:rPr sz="2000" spc="-10" dirty="0">
                <a:latin typeface="Times New Roman"/>
                <a:cs typeface="Times New Roman"/>
              </a:rPr>
              <a:t>is common to </a:t>
            </a:r>
            <a:r>
              <a:rPr sz="2000" spc="-5" dirty="0">
                <a:latin typeface="Times New Roman"/>
                <a:cs typeface="Times New Roman"/>
              </a:rPr>
              <a:t>all  memory reference instructions. This sequence could be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subroutine </a:t>
            </a:r>
            <a:r>
              <a:rPr sz="2000" spc="-10" dirty="0">
                <a:latin typeface="Times New Roman"/>
                <a:cs typeface="Times New Roman"/>
              </a:rPr>
              <a:t>that  </a:t>
            </a:r>
            <a:r>
              <a:rPr sz="2000" spc="-5" dirty="0">
                <a:latin typeface="Times New Roman"/>
                <a:cs typeface="Times New Roman"/>
              </a:rPr>
              <a:t>is called from within many other routines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execute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  </a:t>
            </a:r>
            <a:r>
              <a:rPr sz="2000" dirty="0">
                <a:latin typeface="Times New Roman"/>
                <a:cs typeface="Times New Roman"/>
              </a:rPr>
              <a:t>computation.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subroutine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become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source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transferring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address for the return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routine.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best </a:t>
            </a:r>
            <a:r>
              <a:rPr sz="2000" dirty="0">
                <a:latin typeface="Times New Roman"/>
                <a:cs typeface="Times New Roman"/>
              </a:rPr>
              <a:t>way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structure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register </a:t>
            </a:r>
            <a:r>
              <a:rPr sz="2000" dirty="0">
                <a:latin typeface="Times New Roman"/>
                <a:cs typeface="Times New Roman"/>
              </a:rPr>
              <a:t>file that </a:t>
            </a:r>
            <a:r>
              <a:rPr sz="2000" spc="-5" dirty="0">
                <a:latin typeface="Times New Roman"/>
                <a:cs typeface="Times New Roman"/>
              </a:rPr>
              <a:t>stores addresses for  </a:t>
            </a:r>
            <a:r>
              <a:rPr sz="2000" dirty="0">
                <a:latin typeface="Times New Roman"/>
                <a:cs typeface="Times New Roman"/>
              </a:rPr>
              <a:t>subroutines </a:t>
            </a:r>
            <a:r>
              <a:rPr sz="2000" spc="-5" dirty="0">
                <a:latin typeface="Times New Roman"/>
                <a:cs typeface="Times New Roman"/>
              </a:rPr>
              <a:t>is to organize </a:t>
            </a:r>
            <a:r>
              <a:rPr sz="2000" dirty="0">
                <a:latin typeface="Times New Roman"/>
                <a:cs typeface="Times New Roman"/>
              </a:rPr>
              <a:t>the registers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last-in, first-out (LIFO)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stack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29" y="695071"/>
            <a:ext cx="2923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Microprogram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Example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5357" y="1492052"/>
            <a:ext cx="7220584" cy="388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Once </a:t>
            </a:r>
            <a:r>
              <a:rPr sz="2000" spc="-5" dirty="0">
                <a:latin typeface="Times New Roman"/>
                <a:cs typeface="Times New Roman"/>
              </a:rPr>
              <a:t>the configuration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computer and its </a:t>
            </a:r>
            <a:r>
              <a:rPr sz="2000" spc="-10" dirty="0">
                <a:latin typeface="Times New Roman"/>
                <a:cs typeface="Times New Roman"/>
              </a:rPr>
              <a:t>microprogrammed 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is established, the designer's task is to generate the  microcode for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spc="-25" dirty="0">
                <a:latin typeface="Times New Roman"/>
                <a:cs typeface="Times New Roman"/>
              </a:rPr>
              <a:t>memory. </a:t>
            </a: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code generation is called  microprogramming and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process </a:t>
            </a:r>
            <a:r>
              <a:rPr sz="2000" spc="-10" dirty="0">
                <a:latin typeface="Times New Roman"/>
                <a:cs typeface="Times New Roman"/>
              </a:rPr>
              <a:t>similar </a:t>
            </a:r>
            <a:r>
              <a:rPr sz="2000" spc="-5" dirty="0">
                <a:latin typeface="Times New Roman"/>
                <a:cs typeface="Times New Roman"/>
              </a:rPr>
              <a:t>to conventional  machine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programming.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75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appreciate this </a:t>
            </a:r>
            <a:r>
              <a:rPr sz="2000" dirty="0">
                <a:latin typeface="Times New Roman"/>
                <a:cs typeface="Times New Roman"/>
              </a:rPr>
              <a:t>process, we </a:t>
            </a:r>
            <a:r>
              <a:rPr sz="2000" spc="-5" dirty="0">
                <a:latin typeface="Times New Roman"/>
                <a:cs typeface="Times New Roman"/>
              </a:rPr>
              <a:t>present here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simple digital  computer </a:t>
            </a:r>
            <a:r>
              <a:rPr sz="2000" dirty="0">
                <a:latin typeface="Times New Roman"/>
                <a:cs typeface="Times New Roman"/>
              </a:rPr>
              <a:t>and show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it is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microprogrammed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Computer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Configuration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5573" y="883158"/>
            <a:ext cx="866140" cy="2546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MUX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031492" y="579373"/>
            <a:ext cx="655320" cy="845819"/>
            <a:chOff x="2031492" y="579373"/>
            <a:chExt cx="655320" cy="845819"/>
          </a:xfrm>
        </p:grpSpPr>
        <p:sp>
          <p:nvSpPr>
            <p:cNvPr id="4" name="object 4"/>
            <p:cNvSpPr/>
            <p:nvPr/>
          </p:nvSpPr>
          <p:spPr>
            <a:xfrm>
              <a:off x="2031492" y="749807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80" h="116205">
                  <a:moveTo>
                    <a:pt x="60197" y="0"/>
                  </a:moveTo>
                  <a:lnTo>
                    <a:pt x="44719" y="636"/>
                  </a:lnTo>
                  <a:lnTo>
                    <a:pt x="29432" y="2524"/>
                  </a:lnTo>
                  <a:lnTo>
                    <a:pt x="14477" y="5625"/>
                  </a:lnTo>
                  <a:lnTo>
                    <a:pt x="0" y="9905"/>
                  </a:lnTo>
                  <a:lnTo>
                    <a:pt x="60197" y="115824"/>
                  </a:lnTo>
                  <a:lnTo>
                    <a:pt x="118871" y="9397"/>
                  </a:lnTo>
                  <a:lnTo>
                    <a:pt x="104721" y="5304"/>
                  </a:lnTo>
                  <a:lnTo>
                    <a:pt x="90154" y="2365"/>
                  </a:lnTo>
                  <a:lnTo>
                    <a:pt x="75277" y="593"/>
                  </a:lnTo>
                  <a:lnTo>
                    <a:pt x="60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1690" y="592073"/>
              <a:ext cx="0" cy="193675"/>
            </a:xfrm>
            <a:custGeom>
              <a:avLst/>
              <a:gdLst/>
              <a:ahLst/>
              <a:cxnLst/>
              <a:rect l="l" t="t" r="r" b="b"/>
              <a:pathLst>
                <a:path h="193675">
                  <a:moveTo>
                    <a:pt x="0" y="19354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4892" y="749807"/>
              <a:ext cx="121920" cy="116205"/>
            </a:xfrm>
            <a:custGeom>
              <a:avLst/>
              <a:gdLst/>
              <a:ahLst/>
              <a:cxnLst/>
              <a:rect l="l" t="t" r="r" b="b"/>
              <a:pathLst>
                <a:path w="121919" h="116205">
                  <a:moveTo>
                    <a:pt x="61849" y="0"/>
                  </a:moveTo>
                  <a:lnTo>
                    <a:pt x="45916" y="636"/>
                  </a:lnTo>
                  <a:lnTo>
                    <a:pt x="30210" y="2524"/>
                  </a:lnTo>
                  <a:lnTo>
                    <a:pt x="14860" y="5625"/>
                  </a:lnTo>
                  <a:lnTo>
                    <a:pt x="0" y="9905"/>
                  </a:lnTo>
                  <a:lnTo>
                    <a:pt x="61849" y="115824"/>
                  </a:lnTo>
                  <a:lnTo>
                    <a:pt x="121919" y="9397"/>
                  </a:lnTo>
                  <a:lnTo>
                    <a:pt x="107390" y="5304"/>
                  </a:lnTo>
                  <a:lnTo>
                    <a:pt x="92456" y="2365"/>
                  </a:lnTo>
                  <a:lnTo>
                    <a:pt x="77235" y="593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5090" y="592073"/>
              <a:ext cx="0" cy="193675"/>
            </a:xfrm>
            <a:custGeom>
              <a:avLst/>
              <a:gdLst/>
              <a:ahLst/>
              <a:cxnLst/>
              <a:rect l="l" t="t" r="r" b="b"/>
              <a:pathLst>
                <a:path h="193675">
                  <a:moveTo>
                    <a:pt x="0" y="19354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98192" y="1309115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80" h="116205">
                  <a:moveTo>
                    <a:pt x="60197" y="0"/>
                  </a:moveTo>
                  <a:lnTo>
                    <a:pt x="44719" y="636"/>
                  </a:lnTo>
                  <a:lnTo>
                    <a:pt x="29432" y="2524"/>
                  </a:lnTo>
                  <a:lnTo>
                    <a:pt x="14477" y="5625"/>
                  </a:lnTo>
                  <a:lnTo>
                    <a:pt x="0" y="9906"/>
                  </a:lnTo>
                  <a:lnTo>
                    <a:pt x="60197" y="115824"/>
                  </a:lnTo>
                  <a:lnTo>
                    <a:pt x="118871" y="9398"/>
                  </a:lnTo>
                  <a:lnTo>
                    <a:pt x="104721" y="5304"/>
                  </a:lnTo>
                  <a:lnTo>
                    <a:pt x="90154" y="2365"/>
                  </a:lnTo>
                  <a:lnTo>
                    <a:pt x="75277" y="593"/>
                  </a:lnTo>
                  <a:lnTo>
                    <a:pt x="60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8390" y="1137665"/>
              <a:ext cx="0" cy="207645"/>
            </a:xfrm>
            <a:custGeom>
              <a:avLst/>
              <a:gdLst/>
              <a:ahLst/>
              <a:cxnLst/>
              <a:rect l="l" t="t" r="r" b="b"/>
              <a:pathLst>
                <a:path h="207644">
                  <a:moveTo>
                    <a:pt x="0" y="20726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58873" y="1440941"/>
            <a:ext cx="1399540" cy="2425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140335" algn="ctr">
              <a:lnSpc>
                <a:spcPct val="100000"/>
              </a:lnSpc>
              <a:spcBef>
                <a:spcPts val="175"/>
              </a:spcBef>
            </a:pPr>
            <a:r>
              <a:rPr sz="1200" b="1" spc="-10" dirty="0">
                <a:latin typeface="Times New Roman"/>
                <a:cs typeface="Times New Roman"/>
              </a:rPr>
              <a:t>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1027" y="1201673"/>
            <a:ext cx="143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9375" algn="l"/>
              </a:tabLst>
            </a:pPr>
            <a:r>
              <a:rPr sz="1200" b="1" dirty="0">
                <a:latin typeface="Times New Roman"/>
                <a:cs typeface="Times New Roman"/>
              </a:rPr>
              <a:t>10	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98192" y="1670557"/>
            <a:ext cx="119380" cy="506095"/>
            <a:chOff x="2298192" y="1670557"/>
            <a:chExt cx="119380" cy="506095"/>
          </a:xfrm>
        </p:grpSpPr>
        <p:sp>
          <p:nvSpPr>
            <p:cNvPr id="13" name="object 13"/>
            <p:cNvSpPr/>
            <p:nvPr/>
          </p:nvSpPr>
          <p:spPr>
            <a:xfrm>
              <a:off x="2298192" y="2060447"/>
              <a:ext cx="118871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58390" y="1683257"/>
              <a:ext cx="0" cy="414655"/>
            </a:xfrm>
            <a:custGeom>
              <a:avLst/>
              <a:gdLst/>
              <a:ahLst/>
              <a:cxnLst/>
              <a:rect l="l" t="t" r="r" b="b"/>
              <a:pathLst>
                <a:path h="414655">
                  <a:moveTo>
                    <a:pt x="0" y="41452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8873" y="2193798"/>
            <a:ext cx="1399540" cy="25336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R="193040" algn="ctr">
              <a:lnSpc>
                <a:spcPct val="100000"/>
              </a:lnSpc>
              <a:spcBef>
                <a:spcPts val="270"/>
              </a:spcBef>
            </a:pPr>
            <a:r>
              <a:rPr sz="1200" b="1" spc="-20" dirty="0">
                <a:latin typeface="Times New Roman"/>
                <a:cs typeface="Times New Roman"/>
              </a:rPr>
              <a:t>PC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21027" y="1976120"/>
            <a:ext cx="143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9375" algn="l"/>
              </a:tabLst>
            </a:pPr>
            <a:r>
              <a:rPr sz="1200" b="1" dirty="0">
                <a:latin typeface="Times New Roman"/>
                <a:cs typeface="Times New Roman"/>
              </a:rPr>
              <a:t>10	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67026" y="1848611"/>
            <a:ext cx="2762885" cy="94615"/>
            <a:chOff x="2367026" y="1848611"/>
            <a:chExt cx="2762885" cy="94615"/>
          </a:xfrm>
        </p:grpSpPr>
        <p:sp>
          <p:nvSpPr>
            <p:cNvPr id="18" name="object 18"/>
            <p:cNvSpPr/>
            <p:nvPr/>
          </p:nvSpPr>
          <p:spPr>
            <a:xfrm>
              <a:off x="4981955" y="1848611"/>
              <a:ext cx="147828" cy="944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79726" y="1898141"/>
              <a:ext cx="2642870" cy="0"/>
            </a:xfrm>
            <a:custGeom>
              <a:avLst/>
              <a:gdLst/>
              <a:ahLst/>
              <a:cxnLst/>
              <a:rect l="l" t="t" r="r" b="b"/>
              <a:pathLst>
                <a:path w="2642870">
                  <a:moveTo>
                    <a:pt x="0" y="0"/>
                  </a:moveTo>
                  <a:lnTo>
                    <a:pt x="264261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97578" y="1668017"/>
            <a:ext cx="555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Ad</a:t>
            </a:r>
            <a:r>
              <a:rPr sz="1200" b="1" dirty="0">
                <a:latin typeface="Times New Roman"/>
                <a:cs typeface="Times New Roman"/>
              </a:rPr>
              <a:t>d</a:t>
            </a:r>
            <a:r>
              <a:rPr sz="1200" b="1" spc="-30" dirty="0">
                <a:latin typeface="Times New Roman"/>
                <a:cs typeface="Times New Roman"/>
              </a:rPr>
              <a:t>r</a:t>
            </a:r>
            <a:r>
              <a:rPr sz="1200" b="1" spc="-5" dirty="0">
                <a:latin typeface="Times New Roman"/>
                <a:cs typeface="Times New Roman"/>
              </a:rPr>
              <a:t>ess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298192" y="2434082"/>
            <a:ext cx="119380" cy="288290"/>
            <a:chOff x="2298192" y="2434082"/>
            <a:chExt cx="119380" cy="288290"/>
          </a:xfrm>
        </p:grpSpPr>
        <p:sp>
          <p:nvSpPr>
            <p:cNvPr id="22" name="object 22"/>
            <p:cNvSpPr/>
            <p:nvPr/>
          </p:nvSpPr>
          <p:spPr>
            <a:xfrm>
              <a:off x="2298192" y="2606040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80" h="116205">
                  <a:moveTo>
                    <a:pt x="60197" y="0"/>
                  </a:moveTo>
                  <a:lnTo>
                    <a:pt x="44719" y="636"/>
                  </a:lnTo>
                  <a:lnTo>
                    <a:pt x="29432" y="2524"/>
                  </a:lnTo>
                  <a:lnTo>
                    <a:pt x="14477" y="5625"/>
                  </a:lnTo>
                  <a:lnTo>
                    <a:pt x="0" y="9906"/>
                  </a:lnTo>
                  <a:lnTo>
                    <a:pt x="60197" y="115824"/>
                  </a:lnTo>
                  <a:lnTo>
                    <a:pt x="118871" y="9398"/>
                  </a:lnTo>
                  <a:lnTo>
                    <a:pt x="104721" y="5304"/>
                  </a:lnTo>
                  <a:lnTo>
                    <a:pt x="90154" y="2365"/>
                  </a:lnTo>
                  <a:lnTo>
                    <a:pt x="75277" y="593"/>
                  </a:lnTo>
                  <a:lnTo>
                    <a:pt x="601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58390" y="2446782"/>
              <a:ext cx="0" cy="196850"/>
            </a:xfrm>
            <a:custGeom>
              <a:avLst/>
              <a:gdLst/>
              <a:ahLst/>
              <a:cxnLst/>
              <a:rect l="l" t="t" r="r" b="b"/>
              <a:pathLst>
                <a:path h="196850">
                  <a:moveTo>
                    <a:pt x="0" y="19659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39690" y="1440941"/>
            <a:ext cx="1400810" cy="8610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 marL="200660" marR="577850" indent="59055">
              <a:lnSpc>
                <a:spcPct val="132600"/>
              </a:lnSpc>
            </a:pPr>
            <a:r>
              <a:rPr sz="1200" b="1" spc="-5" dirty="0">
                <a:latin typeface="Times New Roman"/>
                <a:cs typeface="Times New Roman"/>
              </a:rPr>
              <a:t>Me</a:t>
            </a:r>
            <a:r>
              <a:rPr sz="1200" b="1" spc="-20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o</a:t>
            </a:r>
            <a:r>
              <a:rPr sz="1200" b="1" spc="-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y  2048 x</a:t>
            </a:r>
            <a:r>
              <a:rPr sz="1200" b="1" spc="-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50517" y="582422"/>
            <a:ext cx="6029960" cy="2157730"/>
            <a:chOff x="1350517" y="582422"/>
            <a:chExt cx="6029960" cy="2157730"/>
          </a:xfrm>
        </p:grpSpPr>
        <p:sp>
          <p:nvSpPr>
            <p:cNvPr id="26" name="object 26"/>
            <p:cNvSpPr/>
            <p:nvPr/>
          </p:nvSpPr>
          <p:spPr>
            <a:xfrm>
              <a:off x="1373885" y="604266"/>
              <a:ext cx="4017010" cy="2123440"/>
            </a:xfrm>
            <a:custGeom>
              <a:avLst/>
              <a:gdLst/>
              <a:ahLst/>
              <a:cxnLst/>
              <a:rect l="l" t="t" r="r" b="b"/>
              <a:pathLst>
                <a:path w="4017010" h="2123440">
                  <a:moveTo>
                    <a:pt x="0" y="0"/>
                  </a:moveTo>
                  <a:lnTo>
                    <a:pt x="0" y="2122932"/>
                  </a:lnTo>
                  <a:lnTo>
                    <a:pt x="4016755" y="212293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63217" y="595122"/>
              <a:ext cx="6004560" cy="7620"/>
            </a:xfrm>
            <a:custGeom>
              <a:avLst/>
              <a:gdLst/>
              <a:ahLst/>
              <a:cxnLst/>
              <a:rect l="l" t="t" r="r" b="b"/>
              <a:pathLst>
                <a:path w="6004559" h="7620">
                  <a:moveTo>
                    <a:pt x="0" y="0"/>
                  </a:moveTo>
                  <a:lnTo>
                    <a:pt x="734568" y="0"/>
                  </a:lnTo>
                </a:path>
                <a:path w="6004559" h="7620">
                  <a:moveTo>
                    <a:pt x="1271015" y="7619"/>
                  </a:moveTo>
                  <a:lnTo>
                    <a:pt x="6004559" y="15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32653" y="3018282"/>
            <a:ext cx="1213485" cy="2565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MUX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219953" y="2289301"/>
            <a:ext cx="1238885" cy="998219"/>
            <a:chOff x="5219953" y="2289301"/>
            <a:chExt cx="1238885" cy="998219"/>
          </a:xfrm>
        </p:grpSpPr>
        <p:sp>
          <p:nvSpPr>
            <p:cNvPr id="30" name="object 30"/>
            <p:cNvSpPr/>
            <p:nvPr/>
          </p:nvSpPr>
          <p:spPr>
            <a:xfrm>
              <a:off x="5232653" y="3018281"/>
              <a:ext cx="1213485" cy="256540"/>
            </a:xfrm>
            <a:custGeom>
              <a:avLst/>
              <a:gdLst/>
              <a:ahLst/>
              <a:cxnLst/>
              <a:rect l="l" t="t" r="r" b="b"/>
              <a:pathLst>
                <a:path w="1213485" h="256539">
                  <a:moveTo>
                    <a:pt x="0" y="256032"/>
                  </a:moveTo>
                  <a:lnTo>
                    <a:pt x="1213103" y="256032"/>
                  </a:lnTo>
                  <a:lnTo>
                    <a:pt x="1213103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38571" y="2884931"/>
              <a:ext cx="119380" cy="116205"/>
            </a:xfrm>
            <a:custGeom>
              <a:avLst/>
              <a:gdLst/>
              <a:ahLst/>
              <a:cxnLst/>
              <a:rect l="l" t="t" r="r" b="b"/>
              <a:pathLst>
                <a:path w="119379" h="116205">
                  <a:moveTo>
                    <a:pt x="60198" y="0"/>
                  </a:moveTo>
                  <a:lnTo>
                    <a:pt x="44719" y="636"/>
                  </a:lnTo>
                  <a:lnTo>
                    <a:pt x="29432" y="2524"/>
                  </a:lnTo>
                  <a:lnTo>
                    <a:pt x="14477" y="5625"/>
                  </a:lnTo>
                  <a:lnTo>
                    <a:pt x="0" y="9905"/>
                  </a:lnTo>
                  <a:lnTo>
                    <a:pt x="60198" y="115823"/>
                  </a:lnTo>
                  <a:lnTo>
                    <a:pt x="118872" y="9397"/>
                  </a:lnTo>
                  <a:lnTo>
                    <a:pt x="104721" y="5304"/>
                  </a:lnTo>
                  <a:lnTo>
                    <a:pt x="90154" y="2365"/>
                  </a:lnTo>
                  <a:lnTo>
                    <a:pt x="75277" y="593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5053" y="2725673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80">
                  <a:moveTo>
                    <a:pt x="0" y="19507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79007" y="2884931"/>
              <a:ext cx="118871" cy="1158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39205" y="2302001"/>
              <a:ext cx="0" cy="619125"/>
            </a:xfrm>
            <a:custGeom>
              <a:avLst/>
              <a:gdLst/>
              <a:ahLst/>
              <a:cxnLst/>
              <a:rect l="l" t="t" r="r" b="b"/>
              <a:pathLst>
                <a:path h="619125">
                  <a:moveTo>
                    <a:pt x="0" y="618744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6207" y="2884931"/>
              <a:ext cx="120650" cy="116205"/>
            </a:xfrm>
            <a:custGeom>
              <a:avLst/>
              <a:gdLst/>
              <a:ahLst/>
              <a:cxnLst/>
              <a:rect l="l" t="t" r="r" b="b"/>
              <a:pathLst>
                <a:path w="120650" h="116205">
                  <a:moveTo>
                    <a:pt x="61087" y="0"/>
                  </a:moveTo>
                  <a:lnTo>
                    <a:pt x="45344" y="636"/>
                  </a:lnTo>
                  <a:lnTo>
                    <a:pt x="29829" y="2524"/>
                  </a:lnTo>
                  <a:lnTo>
                    <a:pt x="14670" y="5625"/>
                  </a:lnTo>
                  <a:lnTo>
                    <a:pt x="0" y="9905"/>
                  </a:lnTo>
                  <a:lnTo>
                    <a:pt x="61087" y="115823"/>
                  </a:lnTo>
                  <a:lnTo>
                    <a:pt x="120395" y="9397"/>
                  </a:lnTo>
                  <a:lnTo>
                    <a:pt x="106056" y="5304"/>
                  </a:lnTo>
                  <a:lnTo>
                    <a:pt x="91312" y="2365"/>
                  </a:lnTo>
                  <a:lnTo>
                    <a:pt x="76283" y="593"/>
                  </a:lnTo>
                  <a:lnTo>
                    <a:pt x="610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96405" y="2715005"/>
              <a:ext cx="0" cy="205740"/>
            </a:xfrm>
            <a:custGeom>
              <a:avLst/>
              <a:gdLst/>
              <a:ahLst/>
              <a:cxnLst/>
              <a:rect l="l" t="t" r="r" b="b"/>
              <a:pathLst>
                <a:path h="205739">
                  <a:moveTo>
                    <a:pt x="0" y="20574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39815" y="3697351"/>
            <a:ext cx="245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DR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39690" y="3710178"/>
            <a:ext cx="1400810" cy="242570"/>
          </a:xfrm>
          <a:custGeom>
            <a:avLst/>
            <a:gdLst/>
            <a:ahLst/>
            <a:cxnLst/>
            <a:rect l="l" t="t" r="r" b="b"/>
            <a:pathLst>
              <a:path w="1400809" h="242570">
                <a:moveTo>
                  <a:pt x="0" y="242316"/>
                </a:moveTo>
                <a:lnTo>
                  <a:pt x="1400556" y="242316"/>
                </a:lnTo>
                <a:lnTo>
                  <a:pt x="1400556" y="0"/>
                </a:lnTo>
                <a:lnTo>
                  <a:pt x="0" y="0"/>
                </a:lnTo>
                <a:lnTo>
                  <a:pt x="0" y="24231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00954" y="3490086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41694" y="3490086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79008" y="3261614"/>
            <a:ext cx="119380" cy="433070"/>
            <a:chOff x="5779008" y="3261614"/>
            <a:chExt cx="119380" cy="433070"/>
          </a:xfrm>
        </p:grpSpPr>
        <p:sp>
          <p:nvSpPr>
            <p:cNvPr id="42" name="object 42"/>
            <p:cNvSpPr/>
            <p:nvPr/>
          </p:nvSpPr>
          <p:spPr>
            <a:xfrm>
              <a:off x="5779008" y="3578352"/>
              <a:ext cx="118871" cy="115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39206" y="3274314"/>
              <a:ext cx="0" cy="338455"/>
            </a:xfrm>
            <a:custGeom>
              <a:avLst/>
              <a:gdLst/>
              <a:ahLst/>
              <a:cxnLst/>
              <a:rect l="l" t="t" r="r" b="b"/>
              <a:pathLst>
                <a:path h="338454">
                  <a:moveTo>
                    <a:pt x="0" y="33832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39690" y="4463034"/>
            <a:ext cx="1400810" cy="59436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401320" marR="340360" indent="-58419">
              <a:lnSpc>
                <a:spcPts val="1150"/>
              </a:lnSpc>
              <a:spcBef>
                <a:spcPts val="200"/>
              </a:spcBef>
            </a:pPr>
            <a:r>
              <a:rPr sz="1200" b="1" spc="-5" dirty="0">
                <a:latin typeface="Times New Roman"/>
                <a:cs typeface="Times New Roman"/>
              </a:rPr>
              <a:t>Arith</a:t>
            </a:r>
            <a:r>
              <a:rPr sz="1200" b="1" spc="-1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e</a:t>
            </a:r>
            <a:r>
              <a:rPr sz="1200" b="1" spc="-10" dirty="0">
                <a:latin typeface="Times New Roman"/>
                <a:cs typeface="Times New Roman"/>
              </a:rPr>
              <a:t>t</a:t>
            </a:r>
            <a:r>
              <a:rPr sz="1200" b="1" dirty="0">
                <a:latin typeface="Times New Roman"/>
                <a:cs typeface="Times New Roman"/>
              </a:rPr>
              <a:t>ic  logic and  shift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26990" y="3939794"/>
            <a:ext cx="1426210" cy="1822450"/>
            <a:chOff x="5126990" y="3939794"/>
            <a:chExt cx="1426210" cy="1822450"/>
          </a:xfrm>
        </p:grpSpPr>
        <p:sp>
          <p:nvSpPr>
            <p:cNvPr id="46" name="object 46"/>
            <p:cNvSpPr/>
            <p:nvPr/>
          </p:nvSpPr>
          <p:spPr>
            <a:xfrm>
              <a:off x="5139690" y="4463034"/>
              <a:ext cx="1400810" cy="594360"/>
            </a:xfrm>
            <a:custGeom>
              <a:avLst/>
              <a:gdLst/>
              <a:ahLst/>
              <a:cxnLst/>
              <a:rect l="l" t="t" r="r" b="b"/>
              <a:pathLst>
                <a:path w="1400809" h="594360">
                  <a:moveTo>
                    <a:pt x="0" y="594359"/>
                  </a:moveTo>
                  <a:lnTo>
                    <a:pt x="1400556" y="594359"/>
                  </a:lnTo>
                  <a:lnTo>
                    <a:pt x="1400556" y="0"/>
                  </a:lnTo>
                  <a:lnTo>
                    <a:pt x="0" y="0"/>
                  </a:lnTo>
                  <a:lnTo>
                    <a:pt x="0" y="59435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79008" y="4329684"/>
              <a:ext cx="118871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839206" y="3952494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41300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39690" y="5493258"/>
              <a:ext cx="1400810" cy="256540"/>
            </a:xfrm>
            <a:custGeom>
              <a:avLst/>
              <a:gdLst/>
              <a:ahLst/>
              <a:cxnLst/>
              <a:rect l="l" t="t" r="r" b="b"/>
              <a:pathLst>
                <a:path w="1400809" h="256539">
                  <a:moveTo>
                    <a:pt x="0" y="256031"/>
                  </a:moveTo>
                  <a:lnTo>
                    <a:pt x="1400556" y="256031"/>
                  </a:lnTo>
                  <a:lnTo>
                    <a:pt x="1400556" y="0"/>
                  </a:lnTo>
                  <a:lnTo>
                    <a:pt x="0" y="0"/>
                  </a:lnTo>
                  <a:lnTo>
                    <a:pt x="0" y="256031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100954" y="5225796"/>
            <a:ext cx="1404620" cy="4699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  <a:tabLst>
                <a:tab pos="1302385" algn="l"/>
              </a:tabLst>
            </a:pPr>
            <a:r>
              <a:rPr sz="1800" b="1" baseline="4629" dirty="0">
                <a:latin typeface="Times New Roman"/>
                <a:cs typeface="Times New Roman"/>
              </a:rPr>
              <a:t>15	</a:t>
            </a: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  <a:p>
            <a:pPr marR="43815" algn="ctr">
              <a:lnSpc>
                <a:spcPct val="100000"/>
              </a:lnSpc>
              <a:spcBef>
                <a:spcPts val="309"/>
              </a:spcBef>
            </a:pPr>
            <a:r>
              <a:rPr sz="1200" b="1" spc="-5" dirty="0">
                <a:latin typeface="Times New Roman"/>
                <a:cs typeface="Times New Roman"/>
              </a:rPr>
              <a:t>AC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590541" y="579373"/>
            <a:ext cx="2808605" cy="5400675"/>
            <a:chOff x="4590541" y="579373"/>
            <a:chExt cx="2808605" cy="5400675"/>
          </a:xfrm>
        </p:grpSpPr>
        <p:sp>
          <p:nvSpPr>
            <p:cNvPr id="52" name="object 52"/>
            <p:cNvSpPr/>
            <p:nvPr/>
          </p:nvSpPr>
          <p:spPr>
            <a:xfrm>
              <a:off x="5779007" y="5361432"/>
              <a:ext cx="118871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03241" y="4117085"/>
              <a:ext cx="2783205" cy="1278890"/>
            </a:xfrm>
            <a:custGeom>
              <a:avLst/>
              <a:gdLst/>
              <a:ahLst/>
              <a:cxnLst/>
              <a:rect l="l" t="t" r="r" b="b"/>
              <a:pathLst>
                <a:path w="2783204" h="1278889">
                  <a:moveTo>
                    <a:pt x="1235964" y="1278636"/>
                  </a:moveTo>
                  <a:lnTo>
                    <a:pt x="1235964" y="940307"/>
                  </a:lnTo>
                </a:path>
                <a:path w="2783204" h="1278889">
                  <a:moveTo>
                    <a:pt x="0" y="0"/>
                  </a:moveTo>
                  <a:lnTo>
                    <a:pt x="278282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236207" y="4329683"/>
              <a:ext cx="120395" cy="115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31585" y="2728722"/>
              <a:ext cx="1259840" cy="3239135"/>
            </a:xfrm>
            <a:custGeom>
              <a:avLst/>
              <a:gdLst/>
              <a:ahLst/>
              <a:cxnLst/>
              <a:rect l="l" t="t" r="r" b="b"/>
              <a:pathLst>
                <a:path w="1259840" h="3239135">
                  <a:moveTo>
                    <a:pt x="455675" y="1623059"/>
                  </a:moveTo>
                  <a:lnTo>
                    <a:pt x="455675" y="1514855"/>
                  </a:lnTo>
                  <a:lnTo>
                    <a:pt x="1259839" y="1514855"/>
                  </a:lnTo>
                </a:path>
                <a:path w="1259840" h="3239135">
                  <a:moveTo>
                    <a:pt x="0" y="3032315"/>
                  </a:moveTo>
                  <a:lnTo>
                    <a:pt x="0" y="3238512"/>
                  </a:lnTo>
                  <a:lnTo>
                    <a:pt x="1259839" y="3238512"/>
                  </a:lnTo>
                  <a:lnTo>
                    <a:pt x="12598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7929" y="592073"/>
              <a:ext cx="1069975" cy="3529965"/>
            </a:xfrm>
            <a:custGeom>
              <a:avLst/>
              <a:gdLst/>
              <a:ahLst/>
              <a:cxnLst/>
              <a:rect l="l" t="t" r="r" b="b"/>
              <a:pathLst>
                <a:path w="1069975" h="3529965">
                  <a:moveTo>
                    <a:pt x="0" y="2132076"/>
                  </a:moveTo>
                  <a:lnTo>
                    <a:pt x="795527" y="2132076"/>
                  </a:lnTo>
                </a:path>
                <a:path w="1069975" h="3529965">
                  <a:moveTo>
                    <a:pt x="1069848" y="3529583"/>
                  </a:moveTo>
                  <a:lnTo>
                    <a:pt x="106984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701800" y="3604641"/>
            <a:ext cx="827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7870" algn="l"/>
              </a:tabLst>
            </a:pPr>
            <a:r>
              <a:rPr sz="1200" b="1" dirty="0">
                <a:latin typeface="Times New Roman"/>
                <a:cs typeface="Times New Roman"/>
              </a:rPr>
              <a:t>6	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751838" y="3842765"/>
            <a:ext cx="1704975" cy="2546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280"/>
              </a:spcBef>
              <a:tabLst>
                <a:tab pos="1362710" algn="l"/>
              </a:tabLst>
            </a:pPr>
            <a:r>
              <a:rPr sz="1200" b="1" dirty="0">
                <a:latin typeface="Times New Roman"/>
                <a:cs typeface="Times New Roman"/>
              </a:rPr>
              <a:t>SBR	</a:t>
            </a:r>
            <a:r>
              <a:rPr sz="1800" b="1" spc="-15" baseline="2314" dirty="0">
                <a:latin typeface="Times New Roman"/>
                <a:cs typeface="Times New Roman"/>
              </a:rPr>
              <a:t>CAR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27426" y="3842765"/>
            <a:ext cx="771525" cy="254635"/>
          </a:xfrm>
          <a:custGeom>
            <a:avLst/>
            <a:gdLst/>
            <a:ahLst/>
            <a:cxnLst/>
            <a:rect l="l" t="t" r="r" b="b"/>
            <a:pathLst>
              <a:path w="771525" h="254635">
                <a:moveTo>
                  <a:pt x="0" y="254507"/>
                </a:moveTo>
                <a:lnTo>
                  <a:pt x="771144" y="254507"/>
                </a:lnTo>
                <a:lnTo>
                  <a:pt x="771144" y="0"/>
                </a:lnTo>
                <a:lnTo>
                  <a:pt x="0" y="0"/>
                </a:lnTo>
                <a:lnTo>
                  <a:pt x="0" y="2545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957829" y="360464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85794" y="3604641"/>
            <a:ext cx="10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51838" y="4414265"/>
            <a:ext cx="2014855" cy="38735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45185" algn="r">
              <a:lnSpc>
                <a:spcPts val="1375"/>
              </a:lnSpc>
            </a:pP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b="1" spc="-8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  <a:p>
            <a:pPr marR="876300" algn="r">
              <a:lnSpc>
                <a:spcPts val="1390"/>
              </a:lnSpc>
            </a:pPr>
            <a:r>
              <a:rPr sz="1200" b="1" dirty="0">
                <a:latin typeface="Times New Roman"/>
                <a:cs typeface="Times New Roman"/>
              </a:rPr>
              <a:t>128 x</a:t>
            </a:r>
            <a:r>
              <a:rPr sz="1200" b="1" spc="-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389125" y="3502914"/>
            <a:ext cx="2740660" cy="1831975"/>
          </a:xfrm>
          <a:custGeom>
            <a:avLst/>
            <a:gdLst/>
            <a:ahLst/>
            <a:cxnLst/>
            <a:rect l="l" t="t" r="r" b="b"/>
            <a:pathLst>
              <a:path w="2740660" h="1831975">
                <a:moveTo>
                  <a:pt x="0" y="1831848"/>
                </a:moveTo>
                <a:lnTo>
                  <a:pt x="2740152" y="1831848"/>
                </a:lnTo>
                <a:lnTo>
                  <a:pt x="2740152" y="0"/>
                </a:lnTo>
                <a:lnTo>
                  <a:pt x="0" y="0"/>
                </a:lnTo>
                <a:lnTo>
                  <a:pt x="0" y="1831848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81529" y="5079872"/>
            <a:ext cx="8331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unit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19782" y="570230"/>
            <a:ext cx="4817110" cy="3715385"/>
            <a:chOff x="2319782" y="570230"/>
            <a:chExt cx="4817110" cy="3715385"/>
          </a:xfrm>
        </p:grpSpPr>
        <p:sp>
          <p:nvSpPr>
            <p:cNvPr id="66" name="object 66"/>
            <p:cNvSpPr/>
            <p:nvPr/>
          </p:nvSpPr>
          <p:spPr>
            <a:xfrm>
              <a:off x="3369564" y="3710940"/>
              <a:ext cx="120396" cy="114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20618" y="3211830"/>
              <a:ext cx="1165860" cy="899160"/>
            </a:xfrm>
            <a:custGeom>
              <a:avLst/>
              <a:gdLst/>
              <a:ahLst/>
              <a:cxnLst/>
              <a:rect l="l" t="t" r="r" b="b"/>
              <a:pathLst>
                <a:path w="1165860" h="899160">
                  <a:moveTo>
                    <a:pt x="0" y="522478"/>
                  </a:moveTo>
                  <a:lnTo>
                    <a:pt x="0" y="0"/>
                  </a:lnTo>
                  <a:lnTo>
                    <a:pt x="1165352" y="0"/>
                  </a:lnTo>
                  <a:lnTo>
                    <a:pt x="1165352" y="899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139689" y="1440941"/>
              <a:ext cx="1400810" cy="861060"/>
            </a:xfrm>
            <a:custGeom>
              <a:avLst/>
              <a:gdLst/>
              <a:ahLst/>
              <a:cxnLst/>
              <a:rect l="l" t="t" r="r" b="b"/>
              <a:pathLst>
                <a:path w="1400809" h="861060">
                  <a:moveTo>
                    <a:pt x="0" y="861060"/>
                  </a:moveTo>
                  <a:lnTo>
                    <a:pt x="1400556" y="861060"/>
                  </a:lnTo>
                  <a:lnTo>
                    <a:pt x="1400556" y="0"/>
                  </a:lnTo>
                  <a:lnTo>
                    <a:pt x="0" y="0"/>
                  </a:lnTo>
                  <a:lnTo>
                    <a:pt x="0" y="86106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79008" y="1309116"/>
              <a:ext cx="118871" cy="115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39205" y="592074"/>
              <a:ext cx="0" cy="753110"/>
            </a:xfrm>
            <a:custGeom>
              <a:avLst/>
              <a:gdLst/>
              <a:ahLst/>
              <a:cxnLst/>
              <a:rect l="l" t="t" r="r" b="b"/>
              <a:pathLst>
                <a:path h="753110">
                  <a:moveTo>
                    <a:pt x="0" y="752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03646" y="4069333"/>
              <a:ext cx="72643" cy="741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94502" y="570230"/>
              <a:ext cx="75692" cy="726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062470" y="4211065"/>
              <a:ext cx="74168" cy="741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9782" y="1864105"/>
              <a:ext cx="74168" cy="726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049016" y="6248806"/>
            <a:ext cx="3305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Figure: Computer </a:t>
            </a: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8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configuration.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71296" y="373437"/>
            <a:ext cx="8039100" cy="59709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Consists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two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units: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data, and a control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for storing 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Four </a:t>
            </a:r>
            <a:r>
              <a:rPr sz="2000" spc="-5" dirty="0">
                <a:latin typeface="Times New Roman"/>
                <a:cs typeface="Times New Roman"/>
              </a:rPr>
              <a:t>register are associated with the processor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and two </a:t>
            </a:r>
            <a:r>
              <a:rPr sz="2000" dirty="0">
                <a:latin typeface="Times New Roman"/>
                <a:cs typeface="Times New Roman"/>
              </a:rPr>
              <a:t>with the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processor registers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program counter </a:t>
            </a:r>
            <a:r>
              <a:rPr sz="2000" dirty="0">
                <a:latin typeface="Times New Roman"/>
                <a:cs typeface="Times New Roman"/>
              </a:rPr>
              <a:t>PC, </a:t>
            </a:r>
            <a:r>
              <a:rPr sz="2000" spc="-5" dirty="0">
                <a:latin typeface="Times New Roman"/>
                <a:cs typeface="Times New Roman"/>
              </a:rPr>
              <a:t>address register </a:t>
            </a:r>
            <a:r>
              <a:rPr sz="2000" dirty="0">
                <a:latin typeface="Times New Roman"/>
                <a:cs typeface="Times New Roman"/>
              </a:rPr>
              <a:t>AR, </a:t>
            </a:r>
            <a:r>
              <a:rPr sz="2000" spc="-5" dirty="0">
                <a:latin typeface="Times New Roman"/>
                <a:cs typeface="Times New Roman"/>
              </a:rPr>
              <a:t>data  register </a:t>
            </a:r>
            <a:r>
              <a:rPr sz="2000" dirty="0">
                <a:latin typeface="Times New Roman"/>
                <a:cs typeface="Times New Roman"/>
              </a:rPr>
              <a:t>DR, </a:t>
            </a:r>
            <a:r>
              <a:rPr sz="2000" spc="-5" dirty="0">
                <a:latin typeface="Times New Roman"/>
                <a:cs typeface="Times New Roman"/>
              </a:rPr>
              <a:t>and accumulator register </a:t>
            </a:r>
            <a:r>
              <a:rPr sz="2000" dirty="0">
                <a:latin typeface="Times New Roman"/>
                <a:cs typeface="Times New Roman"/>
              </a:rPr>
              <a:t>DR, </a:t>
            </a:r>
            <a:r>
              <a:rPr sz="2000" spc="-5" dirty="0">
                <a:latin typeface="Times New Roman"/>
                <a:cs typeface="Times New Roman"/>
              </a:rPr>
              <a:t>and accumulator register AC.  </a:t>
            </a:r>
            <a:r>
              <a:rPr sz="2000" dirty="0">
                <a:latin typeface="Times New Roman"/>
                <a:cs typeface="Times New Roman"/>
              </a:rPr>
              <a:t>The function of these registers </a:t>
            </a:r>
            <a:r>
              <a:rPr sz="2000" spc="-5" dirty="0">
                <a:latin typeface="Times New Roman"/>
                <a:cs typeface="Times New Roman"/>
              </a:rPr>
              <a:t>is similar to </a:t>
            </a:r>
            <a:r>
              <a:rPr sz="2000" dirty="0">
                <a:latin typeface="Times New Roman"/>
                <a:cs typeface="Times New Roman"/>
              </a:rPr>
              <a:t>the basic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  <a:p>
            <a:pPr marL="299085" marR="825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unit has a </a:t>
            </a:r>
            <a:r>
              <a:rPr sz="2000" spc="-5" dirty="0">
                <a:latin typeface="Times New Roman"/>
                <a:cs typeface="Times New Roman"/>
              </a:rPr>
              <a:t>control address register </a:t>
            </a:r>
            <a:r>
              <a:rPr sz="2000" dirty="0">
                <a:latin typeface="Times New Roman"/>
                <a:cs typeface="Times New Roman"/>
              </a:rPr>
              <a:t>CAR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subroutine  </a:t>
            </a:r>
            <a:r>
              <a:rPr sz="2000" dirty="0">
                <a:latin typeface="Times New Roman"/>
                <a:cs typeface="Times New Roman"/>
              </a:rPr>
              <a:t>register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SBR.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its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micro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programmed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transfer of </a:t>
            </a:r>
            <a:r>
              <a:rPr sz="2000" spc="-1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among the register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processor is </a:t>
            </a:r>
            <a:r>
              <a:rPr sz="2000" dirty="0">
                <a:latin typeface="Times New Roman"/>
                <a:cs typeface="Times New Roman"/>
              </a:rPr>
              <a:t>done  through </a:t>
            </a:r>
            <a:r>
              <a:rPr sz="2000" spc="-5" dirty="0">
                <a:latin typeface="Times New Roman"/>
                <a:cs typeface="Times New Roman"/>
              </a:rPr>
              <a:t>multiplexers </a:t>
            </a:r>
            <a:r>
              <a:rPr sz="2000" dirty="0">
                <a:latin typeface="Times New Roman"/>
                <a:cs typeface="Times New Roman"/>
              </a:rPr>
              <a:t>rather than a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88670" y="549331"/>
            <a:ext cx="7850505" cy="32270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DR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receive information from AC, PC, or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299085" marR="6985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spc="-5" dirty="0">
                <a:latin typeface="Times New Roman"/>
                <a:cs typeface="Times New Roman"/>
              </a:rPr>
              <a:t>can receive information </a:t>
            </a:r>
            <a:r>
              <a:rPr sz="2000" dirty="0">
                <a:latin typeface="Times New Roman"/>
                <a:cs typeface="Times New Roman"/>
              </a:rPr>
              <a:t>from PC </a:t>
            </a:r>
            <a:r>
              <a:rPr sz="2000" spc="-5" dirty="0">
                <a:latin typeface="Times New Roman"/>
                <a:cs typeface="Times New Roman"/>
              </a:rPr>
              <a:t>or DR, </a:t>
            </a:r>
            <a:r>
              <a:rPr sz="2000" dirty="0">
                <a:latin typeface="Times New Roman"/>
                <a:cs typeface="Times New Roman"/>
              </a:rPr>
              <a:t>PC </a:t>
            </a:r>
            <a:r>
              <a:rPr sz="2000" spc="-5" dirty="0">
                <a:latin typeface="Times New Roman"/>
                <a:cs typeface="Times New Roman"/>
              </a:rPr>
              <a:t>can receive </a:t>
            </a:r>
            <a:r>
              <a:rPr sz="2000" spc="-10" dirty="0">
                <a:latin typeface="Times New Roman"/>
                <a:cs typeface="Times New Roman"/>
              </a:rPr>
              <a:t>information  </a:t>
            </a:r>
            <a:r>
              <a:rPr sz="2000" dirty="0">
                <a:latin typeface="Times New Roman"/>
                <a:cs typeface="Times New Roman"/>
              </a:rPr>
              <a:t>only from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arithmetic, logic, </a:t>
            </a:r>
            <a:r>
              <a:rPr sz="2000" spc="-1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shift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performs microoperations with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5" dirty="0">
                <a:latin typeface="Times New Roman"/>
                <a:cs typeface="Times New Roman"/>
              </a:rPr>
              <a:t>AC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DR </a:t>
            </a:r>
            <a:r>
              <a:rPr sz="2000" dirty="0">
                <a:latin typeface="Times New Roman"/>
                <a:cs typeface="Times New Roman"/>
              </a:rPr>
              <a:t>and places the result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AC.</a:t>
            </a:r>
            <a:endParaRPr sz="2000">
              <a:latin typeface="Times New Roman"/>
              <a:cs typeface="Times New Roman"/>
            </a:endParaRPr>
          </a:p>
          <a:p>
            <a:pPr marL="299085" marR="8255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Note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receive its address from </a:t>
            </a:r>
            <a:r>
              <a:rPr sz="2000" dirty="0">
                <a:latin typeface="Times New Roman"/>
                <a:cs typeface="Times New Roman"/>
              </a:rPr>
              <a:t>AR. Input data </a:t>
            </a:r>
            <a:r>
              <a:rPr sz="2000" spc="-5" dirty="0">
                <a:latin typeface="Times New Roman"/>
                <a:cs typeface="Times New Roman"/>
              </a:rPr>
              <a:t>written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come </a:t>
            </a:r>
            <a:r>
              <a:rPr sz="2000" dirty="0">
                <a:latin typeface="Times New Roman"/>
                <a:cs typeface="Times New Roman"/>
              </a:rPr>
              <a:t>from DR, and data read </a:t>
            </a:r>
            <a:r>
              <a:rPr sz="2000" spc="5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go only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885" y="491743"/>
            <a:ext cx="30213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Microinstruction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Format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48204" y="6081471"/>
            <a:ext cx="3756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Micro-instructions </a:t>
            </a:r>
            <a:r>
              <a:rPr sz="1400" b="1" dirty="0">
                <a:latin typeface="Times New Roman"/>
                <a:cs typeface="Times New Roman"/>
              </a:rPr>
              <a:t>code </a:t>
            </a:r>
            <a:r>
              <a:rPr sz="1400" b="1" spc="-5" dirty="0">
                <a:latin typeface="Times New Roman"/>
                <a:cs typeface="Times New Roman"/>
              </a:rPr>
              <a:t>format </a:t>
            </a:r>
            <a:r>
              <a:rPr sz="1400" b="1" dirty="0">
                <a:latin typeface="Times New Roman"/>
                <a:cs typeface="Times New Roman"/>
              </a:rPr>
              <a:t>(20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bits).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80413" y="2222245"/>
          <a:ext cx="5734048" cy="6659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5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27329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CD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BR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60070">
                        <a:lnSpc>
                          <a:spcPct val="10000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52142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1198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1209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1808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8534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0077" y="205168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8204" y="2995777"/>
            <a:ext cx="342201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F1, F2, F3: </a:t>
            </a:r>
            <a:r>
              <a:rPr sz="2000" spc="-5" dirty="0">
                <a:latin typeface="Times New Roman"/>
                <a:cs typeface="Times New Roman"/>
              </a:rPr>
              <a:t>Microoperation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fields  </a:t>
            </a:r>
            <a:r>
              <a:rPr sz="2000" dirty="0">
                <a:latin typeface="Times New Roman"/>
                <a:cs typeface="Times New Roman"/>
              </a:rPr>
              <a:t>CD: Condition for branching  </a:t>
            </a:r>
            <a:r>
              <a:rPr sz="2000" spc="-5" dirty="0">
                <a:latin typeface="Times New Roman"/>
                <a:cs typeface="Times New Roman"/>
              </a:rPr>
              <a:t>BR: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latin typeface="Times New Roman"/>
                <a:cs typeface="Times New Roman"/>
              </a:rPr>
              <a:t>AD: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field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6379" y="549331"/>
            <a:ext cx="754189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53975" indent="-342900" algn="just">
              <a:lnSpc>
                <a:spcPct val="150000"/>
              </a:lnSpc>
              <a:spcBef>
                <a:spcPts val="105"/>
              </a:spcBef>
              <a:buFont typeface="Arial"/>
              <a:buChar char="•"/>
              <a:tabLst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microinstruction format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control memory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shown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figure </a:t>
            </a:r>
            <a:r>
              <a:rPr sz="2000" dirty="0">
                <a:latin typeface="Times New Roman"/>
                <a:cs typeface="Times New Roman"/>
              </a:rPr>
              <a:t>. </a:t>
            </a:r>
            <a:r>
              <a:rPr sz="2000" spc="-5" dirty="0">
                <a:latin typeface="Times New Roman"/>
                <a:cs typeface="Times New Roman"/>
              </a:rPr>
              <a:t>The 20 bits of the microinstruction are divided into four  </a:t>
            </a:r>
            <a:r>
              <a:rPr sz="2000" dirty="0">
                <a:latin typeface="Times New Roman"/>
                <a:cs typeface="Times New Roman"/>
              </a:rPr>
              <a:t>functional parts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  <a:endParaRPr sz="2000">
              <a:latin typeface="Times New Roman"/>
              <a:cs typeface="Times New Roman"/>
            </a:endParaRPr>
          </a:p>
          <a:p>
            <a:pPr marL="825500" marR="53340" lvl="1" indent="-343535" algn="just">
              <a:lnSpc>
                <a:spcPct val="150000"/>
              </a:lnSpc>
              <a:buFont typeface="Arial"/>
              <a:buChar char="•"/>
              <a:tabLst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three fields F1, F2, and </a:t>
            </a:r>
            <a:r>
              <a:rPr sz="2000" dirty="0">
                <a:latin typeface="Times New Roman"/>
                <a:cs typeface="Times New Roman"/>
              </a:rPr>
              <a:t>F3 </a:t>
            </a:r>
            <a:r>
              <a:rPr sz="2000" spc="-5" dirty="0">
                <a:latin typeface="Times New Roman"/>
                <a:cs typeface="Times New Roman"/>
              </a:rPr>
              <a:t>specify microoperations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spc="-15" dirty="0">
                <a:latin typeface="Times New Roman"/>
                <a:cs typeface="Times New Roman"/>
              </a:rPr>
              <a:t>computer.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microoperations are subdivided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three fields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three bits each.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three bits in each field </a:t>
            </a:r>
            <a:r>
              <a:rPr sz="2000" spc="-10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encoded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specify  seven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distinct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This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gives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total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21</a:t>
            </a:r>
            <a:endParaRPr sz="200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microoperations.</a:t>
            </a:r>
            <a:endParaRPr sz="2000">
              <a:latin typeface="Times New Roman"/>
              <a:cs typeface="Times New Roman"/>
            </a:endParaRPr>
          </a:p>
          <a:p>
            <a:pPr marL="8255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5500" algn="l"/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The CD </a:t>
            </a:r>
            <a:r>
              <a:rPr sz="2000" spc="-5" dirty="0">
                <a:latin typeface="Times New Roman"/>
                <a:cs typeface="Times New Roman"/>
              </a:rPr>
              <a:t>field selects status </a:t>
            </a:r>
            <a:r>
              <a:rPr sz="2000" dirty="0">
                <a:latin typeface="Times New Roman"/>
                <a:cs typeface="Times New Roman"/>
              </a:rPr>
              <a:t>bit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conditions.</a:t>
            </a:r>
            <a:endParaRPr sz="2000">
              <a:latin typeface="Times New Roman"/>
              <a:cs typeface="Times New Roman"/>
            </a:endParaRPr>
          </a:p>
          <a:p>
            <a:pPr marL="8255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5500" algn="l"/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The BR </a:t>
            </a:r>
            <a:r>
              <a:rPr sz="2000" spc="-5" dirty="0">
                <a:latin typeface="Times New Roman"/>
                <a:cs typeface="Times New Roman"/>
              </a:rPr>
              <a:t>field </a:t>
            </a:r>
            <a:r>
              <a:rPr sz="2000" dirty="0">
                <a:latin typeface="Times New Roman"/>
                <a:cs typeface="Times New Roman"/>
              </a:rPr>
              <a:t>specifies the </a:t>
            </a:r>
            <a:r>
              <a:rPr sz="2000" spc="-5" dirty="0">
                <a:latin typeface="Times New Roman"/>
                <a:cs typeface="Times New Roman"/>
              </a:rPr>
              <a:t>type </a:t>
            </a:r>
            <a:r>
              <a:rPr sz="2000" dirty="0">
                <a:latin typeface="Times New Roman"/>
                <a:cs typeface="Times New Roman"/>
              </a:rPr>
              <a:t>of branch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825500" lvl="1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25500" algn="l"/>
                <a:tab pos="8261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 field contains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branch address.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address field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8255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seven bits wide, since the control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5" dirty="0">
                <a:latin typeface="Times New Roman"/>
                <a:cs typeface="Times New Roman"/>
              </a:rPr>
              <a:t>128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10" dirty="0">
                <a:latin typeface="Times New Roman"/>
                <a:cs typeface="Times New Roman"/>
              </a:rPr>
              <a:t>2</a:t>
            </a:r>
            <a:r>
              <a:rPr sz="1950" spc="15" baseline="25641" dirty="0">
                <a:latin typeface="Times New Roman"/>
                <a:cs typeface="Times New Roman"/>
              </a:rPr>
              <a:t>7</a:t>
            </a:r>
            <a:r>
              <a:rPr sz="1950" spc="22" baseline="25641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0" y="350266"/>
            <a:ext cx="56597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9320" algn="l"/>
                <a:tab pos="284607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Microinstruction	field	descriptions –</a:t>
            </a:r>
            <a:r>
              <a:rPr sz="2200" b="1" dirty="0">
                <a:latin typeface="Times New Roman"/>
                <a:cs typeface="Times New Roman"/>
              </a:rPr>
              <a:t> F1,F2,F3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3477" y="1054353"/>
          <a:ext cx="3293110" cy="2535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704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Microoperation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Symbol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96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CLRAC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INCAC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DRTAC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DR(0-10)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DRTAR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PCTAR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73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M[AR]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WRITE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62346" y="1075689"/>
          <a:ext cx="2666364" cy="2602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092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Microoperation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Symbol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7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9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1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SUB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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166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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3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M[AR]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3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ACTDR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INCDR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633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DR(0-10)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PCTDR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95345" y="3824985"/>
          <a:ext cx="2847340" cy="2839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995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Microoperation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Symbol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91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NOP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2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XOR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AC’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shl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shr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166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PC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INCPC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286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latin typeface="Arial"/>
                          <a:cs typeface="Arial"/>
                        </a:rPr>
                        <a:t>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PC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ARTPC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9168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Reserved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301574"/>
            <a:ext cx="49485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Microinstruction </a:t>
            </a:r>
            <a:r>
              <a:rPr b="1" dirty="0">
                <a:latin typeface="Times New Roman"/>
                <a:cs typeface="Times New Roman"/>
              </a:rPr>
              <a:t>field descriptions –</a:t>
            </a:r>
            <a:r>
              <a:rPr b="1" spc="-1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CD,BR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89429" y="1512061"/>
          <a:ext cx="4236081" cy="1476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562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Condition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Symbol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Comments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575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Always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Unconditional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branch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4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DR(15)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Indirect address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96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AC(15)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7620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bit of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AC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Z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Zero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value in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2873" y="3766058"/>
          <a:ext cx="4951093" cy="2186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1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69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BR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bol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44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Function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43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JMP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 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785" marR="525780" indent="-45720">
                        <a:lnSpc>
                          <a:spcPct val="15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SBR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 condition =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 CAR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0800" marR="748665" indent="17780">
                        <a:lnSpc>
                          <a:spcPct val="15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CAR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SBR (Return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subroutine)  CAR(2-5)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DR(11-14),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CAR(0,1,6) </a:t>
                      </a:r>
                      <a:r>
                        <a:rPr sz="1200" dirty="0">
                          <a:latin typeface="Symbol"/>
                          <a:cs typeface="Symbol"/>
                        </a:rPr>
                        <a:t>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22923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938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11">
                <a:tc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8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AP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302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150" y="337566"/>
            <a:ext cx="3402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476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</a:t>
            </a:r>
            <a:r>
              <a:rPr sz="2200" b="1" dirty="0">
                <a:latin typeface="Times New Roman"/>
                <a:cs typeface="Times New Roman"/>
              </a:rPr>
              <a:t>y</a:t>
            </a:r>
            <a:r>
              <a:rPr sz="2200" b="1" spc="-5" dirty="0">
                <a:latin typeface="Times New Roman"/>
                <a:cs typeface="Times New Roman"/>
              </a:rPr>
              <a:t>mbolic</a:t>
            </a:r>
            <a:r>
              <a:rPr sz="2200" b="1" dirty="0">
                <a:latin typeface="Times New Roman"/>
                <a:cs typeface="Times New Roman"/>
              </a:rPr>
              <a:t>	M</a:t>
            </a:r>
            <a:r>
              <a:rPr sz="2200" b="1" spc="-5" dirty="0">
                <a:latin typeface="Times New Roman"/>
                <a:cs typeface="Times New Roman"/>
              </a:rPr>
              <a:t>ic</a:t>
            </a: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oinstructions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0900" y="666597"/>
            <a:ext cx="7903209" cy="1398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are used </a:t>
            </a:r>
            <a:r>
              <a:rPr sz="2000" spc="-5" dirty="0">
                <a:latin typeface="Times New Roman"/>
                <a:cs typeface="Times New Roman"/>
              </a:rPr>
              <a:t>in microinstructions as in assembly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  <a:tab pos="7633334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am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transla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binary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ival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	</a:t>
            </a:r>
            <a:r>
              <a:rPr sz="2000" spc="5" dirty="0">
                <a:latin typeface="Times New Roman"/>
                <a:cs typeface="Times New Roman"/>
              </a:rPr>
              <a:t>by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microprogram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assembler.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900" y="2039445"/>
            <a:ext cx="174752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R="38100" algn="r">
              <a:lnSpc>
                <a:spcPct val="100000"/>
              </a:lnSpc>
              <a:spcBef>
                <a:spcPts val="1295"/>
              </a:spcBef>
            </a:pPr>
            <a:r>
              <a:rPr sz="2000" b="1" dirty="0">
                <a:latin typeface="Times New Roman"/>
                <a:cs typeface="Times New Roman"/>
              </a:rPr>
              <a:t>Sample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Format</a:t>
            </a:r>
            <a:endParaRPr sz="20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7230" y="2647645"/>
            <a:ext cx="3382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label ; </a:t>
            </a:r>
            <a:r>
              <a:rPr sz="2000" spc="-5" dirty="0">
                <a:latin typeface="Times New Roman"/>
                <a:cs typeface="Times New Roman"/>
              </a:rPr>
              <a:t>micro-ops </a:t>
            </a:r>
            <a:r>
              <a:rPr sz="2000" dirty="0">
                <a:latin typeface="Times New Roman"/>
                <a:cs typeface="Times New Roman"/>
              </a:rPr>
              <a:t>; </a:t>
            </a:r>
            <a:r>
              <a:rPr sz="2000" spc="-5" dirty="0">
                <a:latin typeface="Times New Roman"/>
                <a:cs typeface="Times New Roman"/>
              </a:rPr>
              <a:t>CD </a:t>
            </a:r>
            <a:r>
              <a:rPr sz="2000" dirty="0">
                <a:latin typeface="Times New Roman"/>
                <a:cs typeface="Times New Roman"/>
              </a:rPr>
              <a:t>; </a:t>
            </a:r>
            <a:r>
              <a:rPr sz="2000" spc="-5" dirty="0">
                <a:latin typeface="Times New Roman"/>
                <a:cs typeface="Times New Roman"/>
              </a:rPr>
              <a:t>BR </a:t>
            </a:r>
            <a:r>
              <a:rPr sz="2000" dirty="0">
                <a:latin typeface="Times New Roman"/>
                <a:cs typeface="Times New Roman"/>
              </a:rPr>
              <a:t>;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2900" y="3562603"/>
            <a:ext cx="675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La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7230" y="3410813"/>
            <a:ext cx="52330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empty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specify a </a:t>
            </a:r>
            <a:r>
              <a:rPr sz="2000" spc="-5" dirty="0">
                <a:latin typeface="Times New Roman"/>
                <a:cs typeface="Times New Roman"/>
              </a:rPr>
              <a:t>symbolic </a:t>
            </a:r>
            <a:r>
              <a:rPr sz="2000" dirty="0">
                <a:latin typeface="Times New Roman"/>
                <a:cs typeface="Times New Roman"/>
              </a:rPr>
              <a:t>address  </a:t>
            </a:r>
            <a:r>
              <a:rPr sz="2000" spc="-5" dirty="0">
                <a:latin typeface="Times New Roman"/>
                <a:cs typeface="Times New Roman"/>
              </a:rPr>
              <a:t>terminated </a:t>
            </a:r>
            <a:r>
              <a:rPr sz="2000" dirty="0">
                <a:latin typeface="Times New Roman"/>
                <a:cs typeface="Times New Roman"/>
              </a:rPr>
              <a:t>with a colon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(:).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612" y="4325467"/>
            <a:ext cx="731012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50000"/>
              </a:lnSpc>
              <a:spcBef>
                <a:spcPts val="100"/>
              </a:spcBef>
              <a:tabLst>
                <a:tab pos="793115" algn="l"/>
                <a:tab pos="3841115" algn="l"/>
              </a:tabLst>
            </a:pPr>
            <a:r>
              <a:rPr sz="2000" dirty="0">
                <a:latin typeface="Times New Roman"/>
                <a:cs typeface="Times New Roman"/>
              </a:rPr>
              <a:t>Micro-ops: consists of one, two, or three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dirty="0">
                <a:latin typeface="Times New Roman"/>
                <a:cs typeface="Times New Roman"/>
              </a:rPr>
              <a:t>separated by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commas  </a:t>
            </a:r>
            <a:r>
              <a:rPr sz="2000" dirty="0">
                <a:latin typeface="Times New Roman"/>
                <a:cs typeface="Times New Roman"/>
              </a:rPr>
              <a:t>CD:	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dirty="0">
                <a:latin typeface="Times New Roman"/>
                <a:cs typeface="Times New Roman"/>
              </a:rPr>
              <a:t>of {U, I, 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Z},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	U: Unconditional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endParaRPr sz="2000">
              <a:latin typeface="Times New Roman"/>
              <a:cs typeface="Times New Roman"/>
            </a:endParaRPr>
          </a:p>
          <a:p>
            <a:pPr marL="3841115">
              <a:lnSpc>
                <a:spcPct val="100000"/>
              </a:lnSpc>
              <a:spcBef>
                <a:spcPts val="1200"/>
              </a:spcBef>
              <a:tabLst>
                <a:tab pos="4185920" algn="l"/>
              </a:tabLst>
            </a:pPr>
            <a:r>
              <a:rPr sz="2000" dirty="0">
                <a:latin typeface="Times New Roman"/>
                <a:cs typeface="Times New Roman"/>
              </a:rPr>
              <a:t>I:	Indirect address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bit</a:t>
            </a:r>
            <a:endParaRPr sz="2000">
              <a:latin typeface="Times New Roman"/>
              <a:cs typeface="Times New Roman"/>
            </a:endParaRPr>
          </a:p>
          <a:p>
            <a:pPr marL="384111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S: Sign of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  <a:p>
            <a:pPr marL="384111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Z: </a:t>
            </a:r>
            <a:r>
              <a:rPr sz="2000" dirty="0">
                <a:latin typeface="Times New Roman"/>
                <a:cs typeface="Times New Roman"/>
              </a:rPr>
              <a:t>Zero value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AC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07958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396" y="567893"/>
            <a:ext cx="15494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Control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Unit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338" y="909040"/>
            <a:ext cx="796163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unit </a:t>
            </a:r>
            <a:r>
              <a:rPr sz="2000" spc="-5" dirty="0">
                <a:latin typeface="Times New Roman"/>
                <a:cs typeface="Times New Roman"/>
              </a:rPr>
              <a:t>generates </a:t>
            </a:r>
            <a:r>
              <a:rPr sz="2000" spc="-10" dirty="0">
                <a:latin typeface="Times New Roman"/>
                <a:cs typeface="Times New Roman"/>
              </a:rPr>
              <a:t>timing </a:t>
            </a:r>
            <a:r>
              <a:rPr sz="2000" spc="-5" dirty="0">
                <a:latin typeface="Times New Roman"/>
                <a:cs typeface="Times New Roman"/>
              </a:rPr>
              <a:t>and control signals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operations of the  </a:t>
            </a:r>
            <a:r>
              <a:rPr sz="2000" spc="-15" dirty="0">
                <a:latin typeface="Times New Roman"/>
                <a:cs typeface="Times New Roman"/>
              </a:rPr>
              <a:t>computer.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5" dirty="0">
                <a:latin typeface="Times New Roman"/>
                <a:cs typeface="Times New Roman"/>
              </a:rPr>
              <a:t>It’s </a:t>
            </a:r>
            <a:r>
              <a:rPr sz="2000" dirty="0">
                <a:latin typeface="Times New Roman"/>
                <a:cs typeface="Times New Roman"/>
              </a:rPr>
              <a:t>the part of the CPU that </a:t>
            </a:r>
            <a:r>
              <a:rPr sz="2000" spc="-5" dirty="0">
                <a:latin typeface="Times New Roman"/>
                <a:cs typeface="Times New Roman"/>
              </a:rPr>
              <a:t>initiates </a:t>
            </a:r>
            <a:r>
              <a:rPr sz="2000" dirty="0">
                <a:latin typeface="Times New Roman"/>
                <a:cs typeface="Times New Roman"/>
              </a:rPr>
              <a:t>sequences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tells </a:t>
            </a:r>
            <a:r>
              <a:rPr sz="2000" spc="-5" dirty="0">
                <a:latin typeface="Times New Roman"/>
                <a:cs typeface="Times New Roman"/>
              </a:rPr>
              <a:t>the computers memory ,arithmetic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logic unit </a:t>
            </a:r>
            <a:r>
              <a:rPr sz="2000" dirty="0">
                <a:latin typeface="Times New Roman"/>
                <a:cs typeface="Times New Roman"/>
              </a:rPr>
              <a:t>and I/O </a:t>
            </a:r>
            <a:r>
              <a:rPr sz="2000" spc="-5" dirty="0">
                <a:latin typeface="Times New Roman"/>
                <a:cs typeface="Times New Roman"/>
              </a:rPr>
              <a:t>devices 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respond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 programs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methods to implement </a:t>
            </a:r>
            <a:r>
              <a:rPr sz="2000" dirty="0">
                <a:latin typeface="Times New Roman"/>
                <a:cs typeface="Times New Roman"/>
              </a:rPr>
              <a:t>the control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unit: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  <a:tab pos="1634489" algn="l"/>
                <a:tab pos="2614295" algn="l"/>
                <a:tab pos="3837940" algn="l"/>
                <a:tab pos="4470400" algn="l"/>
                <a:tab pos="5854700" algn="l"/>
                <a:tab pos="74447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H</a:t>
            </a:r>
            <a:r>
              <a:rPr sz="2000" b="1" dirty="0">
                <a:latin typeface="Times New Roman"/>
                <a:cs typeface="Times New Roman"/>
              </a:rPr>
              <a:t>ard</a:t>
            </a:r>
            <a:r>
              <a:rPr sz="2000" b="1" spc="-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45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ed	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n</a:t>
            </a:r>
            <a:r>
              <a:rPr sz="2000" b="1" dirty="0">
                <a:latin typeface="Times New Roman"/>
                <a:cs typeface="Times New Roman"/>
              </a:rPr>
              <a:t>t</a:t>
            </a:r>
            <a:r>
              <a:rPr sz="2000" b="1" spc="-35" dirty="0">
                <a:latin typeface="Times New Roman"/>
                <a:cs typeface="Times New Roman"/>
              </a:rPr>
              <a:t>r</a:t>
            </a:r>
            <a:r>
              <a:rPr sz="2000" b="1" spc="-10" dirty="0">
                <a:latin typeface="Times New Roman"/>
                <a:cs typeface="Times New Roman"/>
              </a:rPr>
              <a:t>o</a:t>
            </a:r>
            <a:r>
              <a:rPr sz="2000" b="1" dirty="0">
                <a:latin typeface="Times New Roman"/>
                <a:cs typeface="Times New Roman"/>
              </a:rPr>
              <a:t>l	Un</a:t>
            </a:r>
            <a:r>
              <a:rPr sz="2000" b="1" spc="-15" dirty="0">
                <a:latin typeface="Times New Roman"/>
                <a:cs typeface="Times New Roman"/>
              </a:rPr>
              <a:t>i</a:t>
            </a:r>
            <a:r>
              <a:rPr sz="2000" b="1" spc="-10" dirty="0">
                <a:latin typeface="Times New Roman"/>
                <a:cs typeface="Times New Roman"/>
              </a:rPr>
              <a:t>t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us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xes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uct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ons,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nat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al	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-10" dirty="0">
                <a:latin typeface="Times New Roman"/>
                <a:cs typeface="Times New Roman"/>
              </a:rPr>
              <a:t>og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units of AND/OR(logic gates),encoders, decoders,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etc.)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Microprogrammed Control </a:t>
            </a:r>
            <a:r>
              <a:rPr sz="2000" b="1" spc="-5" dirty="0">
                <a:latin typeface="Times New Roman"/>
                <a:cs typeface="Times New Roman"/>
              </a:rPr>
              <a:t>Unit:(</a:t>
            </a:r>
            <a:r>
              <a:rPr sz="2000" spc="-5" dirty="0">
                <a:latin typeface="Times New Roman"/>
                <a:cs typeface="Times New Roman"/>
              </a:rPr>
              <a:t>the logic of the control unit is  specified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microprograms (consists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sequence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instructions </a:t>
            </a:r>
            <a:r>
              <a:rPr sz="2000" spc="-10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microoperations).</a:t>
            </a:r>
            <a:endParaRPr sz="20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Note: refer unit-3 for </a:t>
            </a: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details.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926465" algn="l"/>
              </a:tabLst>
            </a:pPr>
            <a:r>
              <a:rPr spc="-5" dirty="0"/>
              <a:t>BR:	</a:t>
            </a:r>
            <a:r>
              <a:rPr dirty="0"/>
              <a:t>contains one of </a:t>
            </a:r>
            <a:r>
              <a:rPr spc="-45" dirty="0"/>
              <a:t>{JMP, </a:t>
            </a:r>
            <a:r>
              <a:rPr dirty="0"/>
              <a:t>CALL, </a:t>
            </a:r>
            <a:r>
              <a:rPr spc="-40" dirty="0"/>
              <a:t>RET,</a:t>
            </a:r>
            <a:r>
              <a:rPr spc="-50" dirty="0"/>
              <a:t> </a:t>
            </a:r>
            <a:r>
              <a:rPr dirty="0"/>
              <a:t>MAP}</a:t>
            </a:r>
          </a:p>
          <a:p>
            <a:pPr marL="469900" marR="5080" indent="-457200">
              <a:lnSpc>
                <a:spcPct val="150000"/>
              </a:lnSpc>
              <a:tabLst>
                <a:tab pos="926465" algn="l"/>
              </a:tabLst>
            </a:pPr>
            <a:r>
              <a:rPr spc="5" dirty="0"/>
              <a:t>AD:		</a:t>
            </a:r>
            <a:r>
              <a:rPr dirty="0"/>
              <a:t>specifies a value for the address </a:t>
            </a:r>
            <a:r>
              <a:rPr spc="-5" dirty="0"/>
              <a:t>field </a:t>
            </a:r>
            <a:r>
              <a:rPr dirty="0"/>
              <a:t>of the </a:t>
            </a:r>
            <a:r>
              <a:rPr spc="-5" dirty="0"/>
              <a:t>microinstructions</a:t>
            </a:r>
            <a:r>
              <a:rPr spc="-165" dirty="0"/>
              <a:t> </a:t>
            </a:r>
            <a:r>
              <a:rPr spc="-5" dirty="0"/>
              <a:t>in  </a:t>
            </a:r>
            <a:r>
              <a:rPr spc="5" dirty="0"/>
              <a:t>one </a:t>
            </a:r>
            <a:r>
              <a:rPr dirty="0"/>
              <a:t>of three possible ways</a:t>
            </a:r>
            <a:r>
              <a:rPr spc="85" dirty="0"/>
              <a:t> </a:t>
            </a:r>
            <a:r>
              <a:rPr dirty="0"/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20" dirty="0"/>
              <a:t>With </a:t>
            </a:r>
            <a:r>
              <a:rPr dirty="0"/>
              <a:t>a </a:t>
            </a:r>
            <a:r>
              <a:rPr spc="-5" dirty="0"/>
              <a:t>symbolic </a:t>
            </a:r>
            <a:r>
              <a:rPr dirty="0"/>
              <a:t>address, which </a:t>
            </a:r>
            <a:r>
              <a:rPr spc="-5" dirty="0"/>
              <a:t>must </a:t>
            </a:r>
            <a:r>
              <a:rPr dirty="0"/>
              <a:t>also appear as a</a:t>
            </a:r>
            <a:r>
              <a:rPr spc="-125" dirty="0"/>
              <a:t> </a:t>
            </a:r>
            <a:r>
              <a:rPr spc="-5" dirty="0"/>
              <a:t>label.</a:t>
            </a: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20" dirty="0"/>
              <a:t>With </a:t>
            </a:r>
            <a:r>
              <a:rPr dirty="0"/>
              <a:t>the </a:t>
            </a:r>
            <a:r>
              <a:rPr spc="-5" dirty="0"/>
              <a:t>symbol </a:t>
            </a:r>
            <a:r>
              <a:rPr dirty="0"/>
              <a:t>NEXT </a:t>
            </a:r>
            <a:r>
              <a:rPr spc="-5" dirty="0"/>
              <a:t>to </a:t>
            </a:r>
            <a:r>
              <a:rPr dirty="0"/>
              <a:t>designate the next address </a:t>
            </a:r>
            <a:r>
              <a:rPr spc="-5" dirty="0"/>
              <a:t>in</a:t>
            </a:r>
            <a:r>
              <a:rPr spc="-150" dirty="0"/>
              <a:t> </a:t>
            </a:r>
            <a:r>
              <a:rPr dirty="0"/>
              <a:t>sequence.</a:t>
            </a:r>
          </a:p>
          <a:p>
            <a:pPr marL="355600" marR="5080" indent="-343535">
              <a:lnSpc>
                <a:spcPct val="15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pc="-5" dirty="0"/>
              <a:t>When the </a:t>
            </a:r>
            <a:r>
              <a:rPr dirty="0"/>
              <a:t>BR </a:t>
            </a:r>
            <a:r>
              <a:rPr spc="-5" dirty="0"/>
              <a:t>field contains </a:t>
            </a:r>
            <a:r>
              <a:rPr dirty="0"/>
              <a:t>a RET </a:t>
            </a:r>
            <a:r>
              <a:rPr spc="-5" dirty="0"/>
              <a:t>or MAP symbol, the </a:t>
            </a:r>
            <a:r>
              <a:rPr spc="5" dirty="0"/>
              <a:t>AD </a:t>
            </a:r>
            <a:r>
              <a:rPr spc="-5" dirty="0"/>
              <a:t>field </a:t>
            </a:r>
            <a:r>
              <a:rPr spc="-20" dirty="0"/>
              <a:t>is  </a:t>
            </a:r>
            <a:r>
              <a:rPr spc="-5" dirty="0"/>
              <a:t>left empty </a:t>
            </a:r>
            <a:r>
              <a:rPr dirty="0"/>
              <a:t>and </a:t>
            </a:r>
            <a:r>
              <a:rPr spc="-5" dirty="0"/>
              <a:t>is </a:t>
            </a:r>
            <a:r>
              <a:rPr dirty="0"/>
              <a:t>converted </a:t>
            </a:r>
            <a:r>
              <a:rPr spc="-5" dirty="0"/>
              <a:t>to </a:t>
            </a:r>
            <a:r>
              <a:rPr dirty="0"/>
              <a:t>seven zeros by the</a:t>
            </a:r>
            <a:r>
              <a:rPr spc="-114" dirty="0"/>
              <a:t> </a:t>
            </a:r>
            <a:r>
              <a:rPr spc="-15" dirty="0"/>
              <a:t>assembler.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989" y="338709"/>
            <a:ext cx="4839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4125" algn="l"/>
                <a:tab pos="314007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Symbolic	</a:t>
            </a:r>
            <a:r>
              <a:rPr sz="2200" b="1" spc="-10" dirty="0">
                <a:latin typeface="Times New Roman"/>
                <a:cs typeface="Times New Roman"/>
              </a:rPr>
              <a:t>microprogram	</a:t>
            </a:r>
            <a:r>
              <a:rPr sz="2200" b="1" spc="-5" dirty="0">
                <a:latin typeface="Times New Roman"/>
                <a:cs typeface="Times New Roman"/>
              </a:rPr>
              <a:t>- fetch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routine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7695565" cy="2782172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  <a:tab pos="1203960" algn="l"/>
                <a:tab pos="2204085" algn="l"/>
                <a:tab pos="2854960" algn="l"/>
                <a:tab pos="3223895" algn="l"/>
                <a:tab pos="4434205" algn="l"/>
                <a:tab pos="5055870" algn="l"/>
                <a:tab pos="6029960" algn="l"/>
                <a:tab pos="6525259" algn="l"/>
                <a:tab pos="7374255" algn="l"/>
              </a:tabLst>
            </a:pPr>
            <a:r>
              <a:rPr sz="2000" dirty="0">
                <a:latin typeface="Times New Roman"/>
                <a:cs typeface="Times New Roman"/>
              </a:rPr>
              <a:t>Duri</a:t>
            </a:r>
            <a:r>
              <a:rPr sz="2000" spc="-1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FET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H,	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ead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ns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uct</a:t>
            </a:r>
            <a:r>
              <a:rPr sz="2000" spc="-2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rom	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y	and	de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h</a:t>
            </a:r>
            <a:r>
              <a:rPr sz="2000" dirty="0">
                <a:latin typeface="Times New Roman"/>
                <a:cs typeface="Times New Roman"/>
              </a:rPr>
              <a:t>e</a:t>
            </a: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and update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Sequence of </a:t>
            </a:r>
            <a:r>
              <a:rPr sz="2000" spc="-5" dirty="0">
                <a:latin typeface="Times New Roman"/>
                <a:cs typeface="Times New Roman"/>
              </a:rPr>
              <a:t>microoperations in </a:t>
            </a:r>
            <a:r>
              <a:rPr sz="2000" dirty="0">
                <a:latin typeface="Times New Roman"/>
                <a:cs typeface="Times New Roman"/>
              </a:rPr>
              <a:t>the fetch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cycle: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PC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DR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M[AR], PC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PC +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AR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DR(0-10), CAR(2-5)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DR(11-14), </a:t>
            </a:r>
            <a:r>
              <a:rPr sz="2000" dirty="0">
                <a:latin typeface="Times New Roman"/>
                <a:cs typeface="Times New Roman"/>
              </a:rPr>
              <a:t>CAR(0,1,6) </a:t>
            </a:r>
            <a:r>
              <a:rPr sz="2000" dirty="0">
                <a:latin typeface="Symbol"/>
                <a:cs typeface="Symbol"/>
              </a:rPr>
              <a:t>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81685" y="3043275"/>
            <a:ext cx="8183245" cy="1392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  <a:tab pos="855344" algn="l"/>
                <a:tab pos="2082164" algn="l"/>
                <a:tab pos="2454275" algn="l"/>
                <a:tab pos="2923540" algn="l"/>
                <a:tab pos="4011929" algn="l"/>
                <a:tab pos="5619750" algn="l"/>
                <a:tab pos="5976620" algn="l"/>
                <a:tab pos="6784340" algn="l"/>
                <a:tab pos="7858759" algn="l"/>
              </a:tabLst>
            </a:pPr>
            <a:r>
              <a:rPr sz="2000" dirty="0">
                <a:latin typeface="Times New Roman"/>
                <a:cs typeface="Times New Roman"/>
              </a:rPr>
              <a:t>The	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sla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5" dirty="0">
                <a:latin typeface="Times New Roman"/>
                <a:cs typeface="Times New Roman"/>
              </a:rPr>
              <a:t>th</a:t>
            </a:r>
            <a:r>
              <a:rPr sz="2000" dirty="0">
                <a:latin typeface="Times New Roman"/>
                <a:cs typeface="Times New Roman"/>
              </a:rPr>
              <a:t>e	sy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ic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ro</a:t>
            </a:r>
            <a:r>
              <a:rPr sz="2000" spc="-10" dirty="0">
                <a:latin typeface="Times New Roman"/>
                <a:cs typeface="Times New Roman"/>
              </a:rPr>
              <a:t>pr</a:t>
            </a:r>
            <a:r>
              <a:rPr sz="2000" dirty="0">
                <a:latin typeface="Times New Roman"/>
                <a:cs typeface="Times New Roman"/>
              </a:rPr>
              <a:t>ogram	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b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ry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oduc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the  following binary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microprogram.</a:t>
            </a:r>
            <a:endParaRPr sz="2000">
              <a:latin typeface="Times New Roman"/>
              <a:cs typeface="Times New Roman"/>
            </a:endParaRPr>
          </a:p>
          <a:p>
            <a:pPr marL="982344">
              <a:lnSpc>
                <a:spcPct val="100000"/>
              </a:lnSpc>
              <a:spcBef>
                <a:spcPts val="1639"/>
              </a:spcBef>
            </a:pPr>
            <a:r>
              <a:rPr sz="1600" b="1" spc="-5" dirty="0">
                <a:latin typeface="Times New Roman"/>
                <a:cs typeface="Times New Roman"/>
              </a:rPr>
              <a:t>Binary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08430" y="4567273"/>
          <a:ext cx="5807706" cy="1328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3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7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8287">
                <a:tc>
                  <a:txBody>
                    <a:bodyPr/>
                    <a:lstStyle/>
                    <a:p>
                      <a:pPr marL="55244">
                        <a:lnSpc>
                          <a:spcPts val="1739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739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ts val="173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F2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ts val="1739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F3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ts val="1739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73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BR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ts val="1739"/>
                        </a:lnSpc>
                      </a:pPr>
                      <a:r>
                        <a:rPr sz="1600" b="1" spc="-5" dirty="0">
                          <a:latin typeface="Times New Roman"/>
                          <a:cs typeface="Times New Roman"/>
                        </a:rPr>
                        <a:t>AD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2352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295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1000001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1000001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2159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32194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1000010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327">
                <a:tc>
                  <a:txBody>
                    <a:bodyPr/>
                    <a:lstStyle/>
                    <a:p>
                      <a:pPr marL="31750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1000010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215900" algn="r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21945" algn="r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845"/>
                        </a:lnSpc>
                        <a:spcBef>
                          <a:spcPts val="38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0000000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1685" y="567308"/>
            <a:ext cx="48228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Symbolic microprogram </a:t>
            </a:r>
            <a:r>
              <a:rPr sz="2000" dirty="0">
                <a:latin typeface="Times New Roman"/>
                <a:cs typeface="Times New Roman"/>
              </a:rPr>
              <a:t>for the fetch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cycle: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2544" y="1897126"/>
            <a:ext cx="6775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FE</a:t>
            </a:r>
            <a:r>
              <a:rPr sz="1400" b="1" spc="-10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H</a:t>
            </a:r>
            <a:r>
              <a:rPr sz="1400" b="1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89276" y="1500489"/>
          <a:ext cx="2480945" cy="1157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615">
                <a:tc>
                  <a:txBody>
                    <a:bodyPr/>
                    <a:lstStyle/>
                    <a:p>
                      <a:pPr marL="31750">
                        <a:lnSpc>
                          <a:spcPts val="1530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ORG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PCTAR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JMP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3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INCPC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JMP</a:t>
                      </a:r>
                      <a:r>
                        <a:rPr sz="14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254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51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  <a:spcBef>
                          <a:spcPts val="330"/>
                        </a:spcBef>
                      </a:pP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DRTAR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1605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05"/>
                        </a:lnSpc>
                        <a:spcBef>
                          <a:spcPts val="330"/>
                        </a:spcBef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MAP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65403" y="547471"/>
            <a:ext cx="7502525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Control Storage: </a:t>
            </a:r>
            <a:r>
              <a:rPr sz="2000" spc="5" dirty="0">
                <a:latin typeface="Times New Roman"/>
                <a:cs typeface="Times New Roman"/>
              </a:rPr>
              <a:t>128 </a:t>
            </a:r>
            <a:r>
              <a:rPr sz="2000" dirty="0">
                <a:latin typeface="Times New Roman"/>
                <a:cs typeface="Times New Roman"/>
              </a:rPr>
              <a:t>20-bit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first 64 </a:t>
            </a:r>
            <a:r>
              <a:rPr sz="2000" spc="5" dirty="0">
                <a:latin typeface="Times New Roman"/>
                <a:cs typeface="Times New Roman"/>
              </a:rPr>
              <a:t>words: </a:t>
            </a:r>
            <a:r>
              <a:rPr sz="2000" dirty="0">
                <a:latin typeface="Times New Roman"/>
                <a:cs typeface="Times New Roman"/>
              </a:rPr>
              <a:t>Routines for the 16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6235" algn="l"/>
                <a:tab pos="2545715" algn="l"/>
              </a:tabLst>
            </a:pP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last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64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words:	Used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other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purpose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(e.g.,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fetch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routine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subroutines)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Mapping: OP-code </a:t>
            </a:r>
            <a:r>
              <a:rPr sz="2000" spc="5" dirty="0">
                <a:latin typeface="Times New Roman"/>
                <a:cs typeface="Times New Roman"/>
              </a:rPr>
              <a:t>XXXX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0XXXX00, the </a:t>
            </a:r>
            <a:r>
              <a:rPr sz="2000" spc="-5" dirty="0">
                <a:latin typeface="Times New Roman"/>
                <a:cs typeface="Times New Roman"/>
              </a:rPr>
              <a:t>first address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16 routines are 0(0 </a:t>
            </a:r>
            <a:r>
              <a:rPr sz="2000" spc="5" dirty="0">
                <a:latin typeface="Times New Roman"/>
                <a:cs typeface="Times New Roman"/>
              </a:rPr>
              <a:t>0000 </a:t>
            </a:r>
            <a:r>
              <a:rPr sz="2000" dirty="0">
                <a:latin typeface="Times New Roman"/>
                <a:cs typeface="Times New Roman"/>
              </a:rPr>
              <a:t>00), 4(0 </a:t>
            </a:r>
            <a:r>
              <a:rPr sz="2000" spc="5" dirty="0">
                <a:latin typeface="Times New Roman"/>
                <a:cs typeface="Times New Roman"/>
              </a:rPr>
              <a:t>0001 </a:t>
            </a:r>
            <a:r>
              <a:rPr sz="2000" dirty="0">
                <a:latin typeface="Times New Roman"/>
                <a:cs typeface="Times New Roman"/>
              </a:rPr>
              <a:t>00), 8, </a:t>
            </a:r>
            <a:r>
              <a:rPr sz="2000" spc="5" dirty="0">
                <a:latin typeface="Times New Roman"/>
                <a:cs typeface="Times New Roman"/>
              </a:rPr>
              <a:t>12, 16, 20, </a:t>
            </a:r>
            <a:r>
              <a:rPr sz="2000" dirty="0">
                <a:latin typeface="Times New Roman"/>
                <a:cs typeface="Times New Roman"/>
              </a:rPr>
              <a:t>...,</a:t>
            </a:r>
            <a:r>
              <a:rPr sz="2000" spc="-3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60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025" y="225678"/>
            <a:ext cx="3514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Partial Symbolic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Microprogram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9282" y="652018"/>
          <a:ext cx="6939278" cy="5541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79"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Label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Microops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32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65"/>
                        </a:lnSpc>
                        <a:spcBef>
                          <a:spcPts val="20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ORG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ADD: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9120" algn="r">
                        <a:lnSpc>
                          <a:spcPts val="885"/>
                        </a:lnSpc>
                        <a:spcBef>
                          <a:spcPts val="4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INDRCT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ADD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65"/>
                        </a:lnSpc>
                        <a:spcBef>
                          <a:spcPts val="6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ORG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BRANCH: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18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912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OVER: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91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INDRCT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41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ARTPC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8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65"/>
                        </a:lnSpc>
                        <a:spcBef>
                          <a:spcPts val="64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ORG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3206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STORE: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91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INDRCT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ACTDR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65"/>
                        </a:lnSpc>
                        <a:spcBef>
                          <a:spcPts val="64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ORG</a:t>
                      </a:r>
                      <a:r>
                        <a:rPr sz="1200" b="1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974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EXCHANGE: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91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CALL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INDRCT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ACTDR,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DRTAC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1280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58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65"/>
                        </a:lnSpc>
                        <a:spcBef>
                          <a:spcPts val="1019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ORG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64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FETCH: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PCTAR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READ,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INCPC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DRTAR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999">
                <a:tc>
                  <a:txBody>
                    <a:bodyPr/>
                    <a:lstStyle/>
                    <a:p>
                      <a:pPr marL="137795">
                        <a:lnSpc>
                          <a:spcPts val="1315"/>
                        </a:lnSpc>
                      </a:pPr>
                      <a:r>
                        <a:rPr sz="1200" b="1" spc="-15" dirty="0">
                          <a:latin typeface="Times New Roman"/>
                          <a:cs typeface="Times New Roman"/>
                        </a:rPr>
                        <a:t>INDRCT: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ts val="885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JMP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659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NEXT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76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1415"/>
                        </a:lnSpc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DRTAR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64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880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91341"/>
            <a:ext cx="8072755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dirty="0"/>
              <a:t>The </a:t>
            </a:r>
            <a:r>
              <a:rPr spc="-5" dirty="0"/>
              <a:t>execution </a:t>
            </a:r>
            <a:r>
              <a:rPr dirty="0"/>
              <a:t>of </a:t>
            </a:r>
            <a:r>
              <a:rPr spc="-5" dirty="0"/>
              <a:t>the </a:t>
            </a:r>
            <a:r>
              <a:rPr spc="5" dirty="0"/>
              <a:t>ADD </a:t>
            </a:r>
            <a:r>
              <a:rPr spc="-5" dirty="0"/>
              <a:t>instruction </a:t>
            </a:r>
            <a:r>
              <a:rPr spc="-10" dirty="0"/>
              <a:t>is </a:t>
            </a:r>
            <a:r>
              <a:rPr spc="-5" dirty="0"/>
              <a:t>carried </a:t>
            </a:r>
            <a:r>
              <a:rPr dirty="0"/>
              <a:t>out by </a:t>
            </a:r>
            <a:r>
              <a:rPr spc="-5" dirty="0"/>
              <a:t>the microinstructions </a:t>
            </a:r>
            <a:r>
              <a:rPr spc="-15" dirty="0"/>
              <a:t>at  </a:t>
            </a:r>
            <a:r>
              <a:rPr spc="-5" dirty="0"/>
              <a:t>addresses </a:t>
            </a:r>
            <a:r>
              <a:rPr dirty="0"/>
              <a:t>1 </a:t>
            </a:r>
            <a:r>
              <a:rPr spc="-10" dirty="0"/>
              <a:t>and </a:t>
            </a:r>
            <a:r>
              <a:rPr dirty="0"/>
              <a:t>2. </a:t>
            </a:r>
            <a:r>
              <a:rPr spc="-5" dirty="0"/>
              <a:t>The first microinstruction reads </a:t>
            </a:r>
            <a:r>
              <a:rPr dirty="0"/>
              <a:t>the </a:t>
            </a:r>
            <a:r>
              <a:rPr spc="-5" dirty="0"/>
              <a:t>operand from memory  into </a:t>
            </a:r>
            <a:r>
              <a:rPr spc="5" dirty="0"/>
              <a:t>DR </a:t>
            </a:r>
            <a:r>
              <a:rPr dirty="0"/>
              <a:t>. </a:t>
            </a:r>
            <a:r>
              <a:rPr spc="-5" dirty="0"/>
              <a:t>The </a:t>
            </a:r>
            <a:r>
              <a:rPr dirty="0"/>
              <a:t>second </a:t>
            </a:r>
            <a:r>
              <a:rPr spc="-5" dirty="0"/>
              <a:t>microinstruction performs </a:t>
            </a:r>
            <a:r>
              <a:rPr spc="-10" dirty="0"/>
              <a:t>an </a:t>
            </a:r>
            <a:r>
              <a:rPr spc="-5" dirty="0"/>
              <a:t>add microoperation with  </a:t>
            </a:r>
            <a:r>
              <a:rPr dirty="0"/>
              <a:t>the content of </a:t>
            </a:r>
            <a:r>
              <a:rPr spc="5" dirty="0"/>
              <a:t>DR </a:t>
            </a:r>
            <a:r>
              <a:rPr dirty="0"/>
              <a:t>and </a:t>
            </a:r>
            <a:r>
              <a:rPr spc="5" dirty="0"/>
              <a:t>AC </a:t>
            </a:r>
            <a:r>
              <a:rPr dirty="0"/>
              <a:t>and then </a:t>
            </a:r>
            <a:r>
              <a:rPr spc="-5" dirty="0"/>
              <a:t>jumps </a:t>
            </a:r>
            <a:r>
              <a:rPr dirty="0"/>
              <a:t>back </a:t>
            </a:r>
            <a:r>
              <a:rPr spc="-5" dirty="0"/>
              <a:t>to </a:t>
            </a:r>
            <a:r>
              <a:rPr dirty="0"/>
              <a:t>the beginning</a:t>
            </a:r>
            <a:r>
              <a:rPr spc="-295" dirty="0"/>
              <a:t> </a:t>
            </a:r>
            <a:r>
              <a:rPr spc="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171826"/>
            <a:ext cx="8073390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fetch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routine.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Binary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Microprogram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501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symbolic microprogram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convenient form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writing  microprograms in </a:t>
            </a:r>
            <a:r>
              <a:rPr sz="2000" dirty="0">
                <a:latin typeface="Times New Roman"/>
                <a:cs typeface="Times New Roman"/>
              </a:rPr>
              <a:t>a way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people </a:t>
            </a:r>
            <a:r>
              <a:rPr sz="2000" spc="-5" dirty="0">
                <a:latin typeface="Times New Roman"/>
                <a:cs typeface="Times New Roman"/>
              </a:rPr>
              <a:t>can read and understand.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10" dirty="0">
                <a:latin typeface="Times New Roman"/>
                <a:cs typeface="Times New Roman"/>
              </a:rPr>
              <a:t>this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the way that the microprogram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stored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3600"/>
              </a:lnSpc>
              <a:spcBef>
                <a:spcPts val="32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symbolic microprogram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translated to binary either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means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assembler program or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user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the microprogram 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simple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6287515"/>
            <a:ext cx="8426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enough.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08913" y="935989"/>
          <a:ext cx="7998457" cy="4672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4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0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469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06375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Micro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Routine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marL="539115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2831465" algn="l"/>
                        </a:tabLst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Address	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Binary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Microinstruction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3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Decimal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Binary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ts val="13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3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13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3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BR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315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AD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70">
                <a:tc>
                  <a:txBody>
                    <a:bodyPr/>
                    <a:lstStyle/>
                    <a:p>
                      <a:pPr marL="397510">
                        <a:lnSpc>
                          <a:spcPts val="143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ADD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3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3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3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143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1000011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0000010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397510">
                        <a:lnSpc>
                          <a:spcPts val="141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BRANCH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0000110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0000110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1000011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0000111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397510">
                        <a:lnSpc>
                          <a:spcPts val="141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STORE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0001000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1000011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18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0001001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0001010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3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0001010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415"/>
                        </a:lnSpc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1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415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0001011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397510">
                        <a:lnSpc>
                          <a:spcPts val="1410"/>
                        </a:lnSpc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EXCHANGE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0001100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1000011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0001101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ts val="141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0001110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0001110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 algn="ctr">
                        <a:lnSpc>
                          <a:spcPts val="1410"/>
                        </a:lnSpc>
                      </a:pPr>
                      <a:r>
                        <a:rPr sz="1200" b="1" spc="-35" dirty="0">
                          <a:latin typeface="Arial"/>
                          <a:cs typeface="Arial"/>
                        </a:rPr>
                        <a:t>0001111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1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0001111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255" algn="ctr">
                        <a:lnSpc>
                          <a:spcPts val="1410"/>
                        </a:lnSpc>
                      </a:pPr>
                      <a:r>
                        <a:rPr sz="1200" b="1" spc="-45" dirty="0">
                          <a:latin typeface="Arial"/>
                          <a:cs typeface="Arial"/>
                        </a:rPr>
                        <a:t>111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3959">
                <a:tc>
                  <a:txBody>
                    <a:bodyPr/>
                    <a:lstStyle/>
                    <a:p>
                      <a:pPr marL="397510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FETCH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110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40"/>
                        </a:lnSpc>
                        <a:spcBef>
                          <a:spcPts val="69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2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1000001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21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1000010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5"/>
                        </a:lnSpc>
                      </a:pPr>
                      <a:r>
                        <a:rPr sz="1200" b="1" spc="-30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pPr marL="39751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INDRCT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15" dirty="0">
                          <a:latin typeface="Arial"/>
                          <a:cs typeface="Arial"/>
                        </a:rPr>
                        <a:t>1000011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14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83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1000100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ts val="141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730" algn="ctr">
                        <a:lnSpc>
                          <a:spcPts val="141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0000000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5745" y="343280"/>
            <a:ext cx="2728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409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Bin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5" dirty="0">
                <a:latin typeface="Times New Roman"/>
                <a:cs typeface="Times New Roman"/>
              </a:rPr>
              <a:t>ry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15" dirty="0">
                <a:latin typeface="Times New Roman"/>
                <a:cs typeface="Times New Roman"/>
              </a:rPr>
              <a:t>m</a:t>
            </a:r>
            <a:r>
              <a:rPr sz="2200" b="1" spc="-5" dirty="0">
                <a:latin typeface="Times New Roman"/>
                <a:cs typeface="Times New Roman"/>
              </a:rPr>
              <a:t>ic</a:t>
            </a: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p</a:t>
            </a: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o</a:t>
            </a:r>
            <a:r>
              <a:rPr sz="2200" b="1" dirty="0">
                <a:latin typeface="Times New Roman"/>
                <a:cs typeface="Times New Roman"/>
              </a:rPr>
              <a:t>g</a:t>
            </a:r>
            <a:r>
              <a:rPr sz="2200" b="1" spc="-5" dirty="0">
                <a:latin typeface="Times New Roman"/>
                <a:cs typeface="Times New Roman"/>
              </a:rPr>
              <a:t>ram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2946" y="1773173"/>
            <a:ext cx="1527175" cy="5930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825"/>
              </a:spcBef>
            </a:pPr>
            <a:r>
              <a:rPr sz="1400" b="1" dirty="0">
                <a:latin typeface="Times New Roman"/>
                <a:cs typeface="Times New Roman"/>
              </a:rPr>
              <a:t>3 x 8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decoder</a:t>
            </a:r>
            <a:endParaRPr sz="1400">
              <a:latin typeface="Times New Roman"/>
              <a:cs typeface="Times New Roman"/>
            </a:endParaRPr>
          </a:p>
          <a:p>
            <a:pPr marR="55244" algn="ctr">
              <a:lnSpc>
                <a:spcPts val="1620"/>
              </a:lnSpc>
              <a:spcBef>
                <a:spcPts val="540"/>
              </a:spcBef>
            </a:pPr>
            <a:r>
              <a:rPr sz="1400" b="1" dirty="0">
                <a:latin typeface="Times New Roman"/>
                <a:cs typeface="Times New Roman"/>
              </a:rPr>
              <a:t>7 6 5 4 3 2 1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5816" y="2366010"/>
            <a:ext cx="117475" cy="264795"/>
            <a:chOff x="1575816" y="2366010"/>
            <a:chExt cx="117475" cy="264795"/>
          </a:xfrm>
        </p:grpSpPr>
        <p:sp>
          <p:nvSpPr>
            <p:cNvPr id="4" name="object 4"/>
            <p:cNvSpPr/>
            <p:nvPr/>
          </p:nvSpPr>
          <p:spPr>
            <a:xfrm>
              <a:off x="1575816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5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5" y="121920"/>
                  </a:lnTo>
                  <a:lnTo>
                    <a:pt x="117347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2966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817370" y="2366010"/>
            <a:ext cx="167640" cy="3485515"/>
          </a:xfrm>
          <a:custGeom>
            <a:avLst/>
            <a:gdLst/>
            <a:ahLst/>
            <a:cxnLst/>
            <a:rect l="l" t="t" r="r" b="b"/>
            <a:pathLst>
              <a:path w="167639" h="3485515">
                <a:moveTo>
                  <a:pt x="0" y="0"/>
                </a:moveTo>
                <a:lnTo>
                  <a:pt x="0" y="3485388"/>
                </a:lnTo>
              </a:path>
              <a:path w="167639" h="3485515">
                <a:moveTo>
                  <a:pt x="167640" y="0"/>
                </a:moveTo>
                <a:lnTo>
                  <a:pt x="167640" y="33573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276855" y="2366010"/>
            <a:ext cx="117475" cy="264795"/>
            <a:chOff x="2276855" y="2366010"/>
            <a:chExt cx="117475" cy="264795"/>
          </a:xfrm>
        </p:grpSpPr>
        <p:sp>
          <p:nvSpPr>
            <p:cNvPr id="8" name="object 8"/>
            <p:cNvSpPr/>
            <p:nvPr/>
          </p:nvSpPr>
          <p:spPr>
            <a:xfrm>
              <a:off x="227685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552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444495" y="2366010"/>
            <a:ext cx="117475" cy="264795"/>
            <a:chOff x="2444495" y="2366010"/>
            <a:chExt cx="117475" cy="264795"/>
          </a:xfrm>
        </p:grpSpPr>
        <p:sp>
          <p:nvSpPr>
            <p:cNvPr id="11" name="object 11"/>
            <p:cNvSpPr/>
            <p:nvPr/>
          </p:nvSpPr>
          <p:spPr>
            <a:xfrm>
              <a:off x="244449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316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52650" y="2366010"/>
            <a:ext cx="520065" cy="1016635"/>
          </a:xfrm>
          <a:custGeom>
            <a:avLst/>
            <a:gdLst/>
            <a:ahLst/>
            <a:cxnLst/>
            <a:rect l="l" t="t" r="r" b="b"/>
            <a:pathLst>
              <a:path w="520064" h="1016635">
                <a:moveTo>
                  <a:pt x="0" y="0"/>
                </a:moveTo>
                <a:lnTo>
                  <a:pt x="0" y="1016507"/>
                </a:lnTo>
              </a:path>
              <a:path w="520064" h="1016635">
                <a:moveTo>
                  <a:pt x="519683" y="0"/>
                </a:moveTo>
                <a:lnTo>
                  <a:pt x="519683" y="86867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795016" y="2366010"/>
            <a:ext cx="116205" cy="264795"/>
            <a:chOff x="2795016" y="2366010"/>
            <a:chExt cx="116205" cy="264795"/>
          </a:xfrm>
        </p:grpSpPr>
        <p:sp>
          <p:nvSpPr>
            <p:cNvPr id="15" name="object 15"/>
            <p:cNvSpPr/>
            <p:nvPr/>
          </p:nvSpPr>
          <p:spPr>
            <a:xfrm>
              <a:off x="2795016" y="2508504"/>
              <a:ext cx="116205" cy="121920"/>
            </a:xfrm>
            <a:custGeom>
              <a:avLst/>
              <a:gdLst/>
              <a:ahLst/>
              <a:cxnLst/>
              <a:rect l="l" t="t" r="r" b="b"/>
              <a:pathLst>
                <a:path w="116205" h="121919">
                  <a:moveTo>
                    <a:pt x="58673" y="0"/>
                  </a:moveTo>
                  <a:lnTo>
                    <a:pt x="43594" y="662"/>
                  </a:lnTo>
                  <a:lnTo>
                    <a:pt x="28717" y="2635"/>
                  </a:lnTo>
                  <a:lnTo>
                    <a:pt x="14150" y="5893"/>
                  </a:lnTo>
                  <a:lnTo>
                    <a:pt x="0" y="10413"/>
                  </a:lnTo>
                  <a:lnTo>
                    <a:pt x="58673" y="121920"/>
                  </a:lnTo>
                  <a:lnTo>
                    <a:pt x="115823" y="9906"/>
                  </a:lnTo>
                  <a:lnTo>
                    <a:pt x="102054" y="5572"/>
                  </a:lnTo>
                  <a:lnTo>
                    <a:pt x="87868" y="2476"/>
                  </a:lnTo>
                  <a:lnTo>
                    <a:pt x="73372" y="619"/>
                  </a:lnTo>
                  <a:lnTo>
                    <a:pt x="58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3690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48027" y="1407413"/>
            <a:ext cx="116205" cy="369570"/>
            <a:chOff x="1748027" y="1407413"/>
            <a:chExt cx="116205" cy="369570"/>
          </a:xfrm>
        </p:grpSpPr>
        <p:sp>
          <p:nvSpPr>
            <p:cNvPr id="18" name="object 18"/>
            <p:cNvSpPr/>
            <p:nvPr/>
          </p:nvSpPr>
          <p:spPr>
            <a:xfrm>
              <a:off x="1748027" y="1653539"/>
              <a:ext cx="115824" cy="123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5177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174748" y="1407413"/>
            <a:ext cx="116205" cy="369570"/>
            <a:chOff x="2174748" y="1407413"/>
            <a:chExt cx="116205" cy="369570"/>
          </a:xfrm>
        </p:grpSpPr>
        <p:sp>
          <p:nvSpPr>
            <p:cNvPr id="21" name="object 21"/>
            <p:cNvSpPr/>
            <p:nvPr/>
          </p:nvSpPr>
          <p:spPr>
            <a:xfrm>
              <a:off x="2174748" y="1653539"/>
              <a:ext cx="115824" cy="123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31898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599944" y="1407413"/>
            <a:ext cx="117475" cy="369570"/>
            <a:chOff x="2599944" y="1407413"/>
            <a:chExt cx="117475" cy="369570"/>
          </a:xfrm>
        </p:grpSpPr>
        <p:sp>
          <p:nvSpPr>
            <p:cNvPr id="24" name="object 24"/>
            <p:cNvSpPr/>
            <p:nvPr/>
          </p:nvSpPr>
          <p:spPr>
            <a:xfrm>
              <a:off x="2599944" y="1653539"/>
              <a:ext cx="117348" cy="123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60142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28520" y="1131824"/>
            <a:ext cx="222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7109" y="1773173"/>
            <a:ext cx="1524000" cy="5930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4775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825"/>
              </a:spcBef>
            </a:pPr>
            <a:r>
              <a:rPr sz="1400" b="1" dirty="0">
                <a:latin typeface="Times New Roman"/>
                <a:cs typeface="Times New Roman"/>
              </a:rPr>
              <a:t>3 x 8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decoder</a:t>
            </a:r>
            <a:endParaRPr sz="1400">
              <a:latin typeface="Times New Roman"/>
              <a:cs typeface="Times New Roman"/>
            </a:endParaRPr>
          </a:p>
          <a:p>
            <a:pPr marR="42545" algn="ctr">
              <a:lnSpc>
                <a:spcPts val="1620"/>
              </a:lnSpc>
              <a:spcBef>
                <a:spcPts val="540"/>
              </a:spcBef>
            </a:pPr>
            <a:r>
              <a:rPr sz="1400" b="1" dirty="0">
                <a:latin typeface="Times New Roman"/>
                <a:cs typeface="Times New Roman"/>
              </a:rPr>
              <a:t>7 6 5 4 3 2 1</a:t>
            </a:r>
            <a:r>
              <a:rPr sz="1400" b="1" spc="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48455" y="2366010"/>
            <a:ext cx="117475" cy="264795"/>
            <a:chOff x="3648455" y="2366010"/>
            <a:chExt cx="117475" cy="264795"/>
          </a:xfrm>
        </p:grpSpPr>
        <p:sp>
          <p:nvSpPr>
            <p:cNvPr id="29" name="object 29"/>
            <p:cNvSpPr/>
            <p:nvPr/>
          </p:nvSpPr>
          <p:spPr>
            <a:xfrm>
              <a:off x="364845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0712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831335" y="2366010"/>
            <a:ext cx="117475" cy="264795"/>
            <a:chOff x="3831335" y="2366010"/>
            <a:chExt cx="117475" cy="264795"/>
          </a:xfrm>
        </p:grpSpPr>
        <p:sp>
          <p:nvSpPr>
            <p:cNvPr id="32" name="object 32"/>
            <p:cNvSpPr/>
            <p:nvPr/>
          </p:nvSpPr>
          <p:spPr>
            <a:xfrm>
              <a:off x="383133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91533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998976" y="2366010"/>
            <a:ext cx="117475" cy="264795"/>
            <a:chOff x="3998976" y="2366010"/>
            <a:chExt cx="117475" cy="264795"/>
          </a:xfrm>
        </p:grpSpPr>
        <p:sp>
          <p:nvSpPr>
            <p:cNvPr id="35" name="object 35"/>
            <p:cNvSpPr/>
            <p:nvPr/>
          </p:nvSpPr>
          <p:spPr>
            <a:xfrm>
              <a:off x="3998976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59174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166615" y="2366010"/>
            <a:ext cx="117475" cy="264795"/>
            <a:chOff x="4166615" y="2366010"/>
            <a:chExt cx="117475" cy="264795"/>
          </a:xfrm>
        </p:grpSpPr>
        <p:sp>
          <p:nvSpPr>
            <p:cNvPr id="38" name="object 38"/>
            <p:cNvSpPr/>
            <p:nvPr/>
          </p:nvSpPr>
          <p:spPr>
            <a:xfrm>
              <a:off x="416661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2528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4408170" y="2366010"/>
            <a:ext cx="0" cy="711835"/>
          </a:xfrm>
          <a:custGeom>
            <a:avLst/>
            <a:gdLst/>
            <a:ahLst/>
            <a:cxnLst/>
            <a:rect l="l" t="t" r="r" b="b"/>
            <a:pathLst>
              <a:path h="711835">
                <a:moveTo>
                  <a:pt x="0" y="0"/>
                </a:moveTo>
                <a:lnTo>
                  <a:pt x="0" y="71170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4518659" y="2366010"/>
            <a:ext cx="114300" cy="264795"/>
            <a:chOff x="4518659" y="2366010"/>
            <a:chExt cx="114300" cy="264795"/>
          </a:xfrm>
        </p:grpSpPr>
        <p:sp>
          <p:nvSpPr>
            <p:cNvPr id="42" name="object 42"/>
            <p:cNvSpPr/>
            <p:nvPr/>
          </p:nvSpPr>
          <p:spPr>
            <a:xfrm>
              <a:off x="4518659" y="2508504"/>
              <a:ext cx="114300" cy="121920"/>
            </a:xfrm>
            <a:custGeom>
              <a:avLst/>
              <a:gdLst/>
              <a:ahLst/>
              <a:cxnLst/>
              <a:rect l="l" t="t" r="r" b="b"/>
              <a:pathLst>
                <a:path w="114300" h="121919">
                  <a:moveTo>
                    <a:pt x="57912" y="0"/>
                  </a:moveTo>
                  <a:lnTo>
                    <a:pt x="43023" y="662"/>
                  </a:lnTo>
                  <a:lnTo>
                    <a:pt x="28336" y="2635"/>
                  </a:lnTo>
                  <a:lnTo>
                    <a:pt x="13960" y="5893"/>
                  </a:lnTo>
                  <a:lnTo>
                    <a:pt x="0" y="10413"/>
                  </a:lnTo>
                  <a:lnTo>
                    <a:pt x="57912" y="121920"/>
                  </a:lnTo>
                  <a:lnTo>
                    <a:pt x="114300" y="9906"/>
                  </a:lnTo>
                  <a:lnTo>
                    <a:pt x="100720" y="5572"/>
                  </a:lnTo>
                  <a:lnTo>
                    <a:pt x="86725" y="2476"/>
                  </a:lnTo>
                  <a:lnTo>
                    <a:pt x="72419" y="619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580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684776" y="2366010"/>
            <a:ext cx="116205" cy="264795"/>
            <a:chOff x="4684776" y="2366010"/>
            <a:chExt cx="116205" cy="264795"/>
          </a:xfrm>
        </p:grpSpPr>
        <p:sp>
          <p:nvSpPr>
            <p:cNvPr id="45" name="object 45"/>
            <p:cNvSpPr/>
            <p:nvPr/>
          </p:nvSpPr>
          <p:spPr>
            <a:xfrm>
              <a:off x="4684776" y="2508504"/>
              <a:ext cx="116205" cy="121920"/>
            </a:xfrm>
            <a:custGeom>
              <a:avLst/>
              <a:gdLst/>
              <a:ahLst/>
              <a:cxnLst/>
              <a:rect l="l" t="t" r="r" b="b"/>
              <a:pathLst>
                <a:path w="116204" h="121919">
                  <a:moveTo>
                    <a:pt x="58674" y="0"/>
                  </a:moveTo>
                  <a:lnTo>
                    <a:pt x="43594" y="662"/>
                  </a:lnTo>
                  <a:lnTo>
                    <a:pt x="28717" y="2635"/>
                  </a:lnTo>
                  <a:lnTo>
                    <a:pt x="14150" y="5893"/>
                  </a:lnTo>
                  <a:lnTo>
                    <a:pt x="0" y="10413"/>
                  </a:lnTo>
                  <a:lnTo>
                    <a:pt x="58674" y="121920"/>
                  </a:lnTo>
                  <a:lnTo>
                    <a:pt x="115824" y="9906"/>
                  </a:lnTo>
                  <a:lnTo>
                    <a:pt x="102054" y="5572"/>
                  </a:lnTo>
                  <a:lnTo>
                    <a:pt x="87868" y="2476"/>
                  </a:lnTo>
                  <a:lnTo>
                    <a:pt x="73372" y="619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43450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867655" y="2366010"/>
            <a:ext cx="117475" cy="264795"/>
            <a:chOff x="4867655" y="2366010"/>
            <a:chExt cx="117475" cy="264795"/>
          </a:xfrm>
        </p:grpSpPr>
        <p:sp>
          <p:nvSpPr>
            <p:cNvPr id="48" name="object 48"/>
            <p:cNvSpPr/>
            <p:nvPr/>
          </p:nvSpPr>
          <p:spPr>
            <a:xfrm>
              <a:off x="4867655" y="2508504"/>
              <a:ext cx="117475" cy="121920"/>
            </a:xfrm>
            <a:custGeom>
              <a:avLst/>
              <a:gdLst/>
              <a:ahLst/>
              <a:cxnLst/>
              <a:rect l="l" t="t" r="r" b="b"/>
              <a:pathLst>
                <a:path w="117475" h="121919">
                  <a:moveTo>
                    <a:pt x="59436" y="0"/>
                  </a:moveTo>
                  <a:lnTo>
                    <a:pt x="44148" y="662"/>
                  </a:lnTo>
                  <a:lnTo>
                    <a:pt x="29051" y="2635"/>
                  </a:lnTo>
                  <a:lnTo>
                    <a:pt x="14287" y="5893"/>
                  </a:lnTo>
                  <a:lnTo>
                    <a:pt x="0" y="10413"/>
                  </a:lnTo>
                  <a:lnTo>
                    <a:pt x="59436" y="121920"/>
                  </a:lnTo>
                  <a:lnTo>
                    <a:pt x="117348" y="9906"/>
                  </a:lnTo>
                  <a:lnTo>
                    <a:pt x="103387" y="5572"/>
                  </a:lnTo>
                  <a:lnTo>
                    <a:pt x="89011" y="2476"/>
                  </a:lnTo>
                  <a:lnTo>
                    <a:pt x="74324" y="619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26329" y="236601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820667" y="1407413"/>
            <a:ext cx="116205" cy="369570"/>
            <a:chOff x="3820667" y="1407413"/>
            <a:chExt cx="116205" cy="369570"/>
          </a:xfrm>
        </p:grpSpPr>
        <p:sp>
          <p:nvSpPr>
            <p:cNvPr id="51" name="object 51"/>
            <p:cNvSpPr/>
            <p:nvPr/>
          </p:nvSpPr>
          <p:spPr>
            <a:xfrm>
              <a:off x="3820667" y="1653539"/>
              <a:ext cx="115824" cy="123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79341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4247388" y="1407413"/>
            <a:ext cx="117475" cy="369570"/>
            <a:chOff x="4247388" y="1407413"/>
            <a:chExt cx="117475" cy="369570"/>
          </a:xfrm>
        </p:grpSpPr>
        <p:sp>
          <p:nvSpPr>
            <p:cNvPr id="54" name="object 54"/>
            <p:cNvSpPr/>
            <p:nvPr/>
          </p:nvSpPr>
          <p:spPr>
            <a:xfrm>
              <a:off x="4247388" y="1653539"/>
              <a:ext cx="117348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04538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672584" y="1407413"/>
            <a:ext cx="117475" cy="369570"/>
            <a:chOff x="4672584" y="1407413"/>
            <a:chExt cx="117475" cy="369570"/>
          </a:xfrm>
        </p:grpSpPr>
        <p:sp>
          <p:nvSpPr>
            <p:cNvPr id="57" name="object 57"/>
            <p:cNvSpPr/>
            <p:nvPr/>
          </p:nvSpPr>
          <p:spPr>
            <a:xfrm>
              <a:off x="4672584" y="1653539"/>
              <a:ext cx="117348" cy="123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31258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02684" y="1131824"/>
            <a:ext cx="222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722620" y="2508504"/>
            <a:ext cx="114300" cy="121920"/>
          </a:xfrm>
          <a:custGeom>
            <a:avLst/>
            <a:gdLst/>
            <a:ahLst/>
            <a:cxnLst/>
            <a:rect l="l" t="t" r="r" b="b"/>
            <a:pathLst>
              <a:path w="114300" h="121919">
                <a:moveTo>
                  <a:pt x="57912" y="0"/>
                </a:moveTo>
                <a:lnTo>
                  <a:pt x="43023" y="662"/>
                </a:lnTo>
                <a:lnTo>
                  <a:pt x="28336" y="2635"/>
                </a:lnTo>
                <a:lnTo>
                  <a:pt x="13960" y="5893"/>
                </a:lnTo>
                <a:lnTo>
                  <a:pt x="0" y="10413"/>
                </a:lnTo>
                <a:lnTo>
                  <a:pt x="57912" y="121920"/>
                </a:lnTo>
                <a:lnTo>
                  <a:pt x="114300" y="9906"/>
                </a:lnTo>
                <a:lnTo>
                  <a:pt x="100720" y="5572"/>
                </a:lnTo>
                <a:lnTo>
                  <a:pt x="86725" y="2476"/>
                </a:lnTo>
                <a:lnTo>
                  <a:pt x="72419" y="619"/>
                </a:lnTo>
                <a:lnTo>
                  <a:pt x="579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05500" y="2508504"/>
            <a:ext cx="116205" cy="121920"/>
          </a:xfrm>
          <a:custGeom>
            <a:avLst/>
            <a:gdLst/>
            <a:ahLst/>
            <a:cxnLst/>
            <a:rect l="l" t="t" r="r" b="b"/>
            <a:pathLst>
              <a:path w="116204" h="121919">
                <a:moveTo>
                  <a:pt x="58674" y="0"/>
                </a:moveTo>
                <a:lnTo>
                  <a:pt x="43594" y="662"/>
                </a:lnTo>
                <a:lnTo>
                  <a:pt x="28717" y="2635"/>
                </a:lnTo>
                <a:lnTo>
                  <a:pt x="14150" y="5893"/>
                </a:lnTo>
                <a:lnTo>
                  <a:pt x="0" y="10413"/>
                </a:lnTo>
                <a:lnTo>
                  <a:pt x="58674" y="121920"/>
                </a:lnTo>
                <a:lnTo>
                  <a:pt x="115824" y="9906"/>
                </a:lnTo>
                <a:lnTo>
                  <a:pt x="102054" y="5572"/>
                </a:lnTo>
                <a:lnTo>
                  <a:pt x="87868" y="2476"/>
                </a:lnTo>
                <a:lnTo>
                  <a:pt x="73372" y="619"/>
                </a:lnTo>
                <a:lnTo>
                  <a:pt x="58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71615" y="2508504"/>
            <a:ext cx="117475" cy="121920"/>
          </a:xfrm>
          <a:custGeom>
            <a:avLst/>
            <a:gdLst/>
            <a:ahLst/>
            <a:cxnLst/>
            <a:rect l="l" t="t" r="r" b="b"/>
            <a:pathLst>
              <a:path w="117475" h="121919">
                <a:moveTo>
                  <a:pt x="59436" y="0"/>
                </a:moveTo>
                <a:lnTo>
                  <a:pt x="44148" y="662"/>
                </a:lnTo>
                <a:lnTo>
                  <a:pt x="29051" y="2635"/>
                </a:lnTo>
                <a:lnTo>
                  <a:pt x="14287" y="5893"/>
                </a:lnTo>
                <a:lnTo>
                  <a:pt x="0" y="10413"/>
                </a:lnTo>
                <a:lnTo>
                  <a:pt x="59436" y="121920"/>
                </a:lnTo>
                <a:lnTo>
                  <a:pt x="117348" y="9906"/>
                </a:lnTo>
                <a:lnTo>
                  <a:pt x="103387" y="5572"/>
                </a:lnTo>
                <a:lnTo>
                  <a:pt x="89011" y="2476"/>
                </a:lnTo>
                <a:lnTo>
                  <a:pt x="74324" y="619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39255" y="2508504"/>
            <a:ext cx="117475" cy="121920"/>
          </a:xfrm>
          <a:custGeom>
            <a:avLst/>
            <a:gdLst/>
            <a:ahLst/>
            <a:cxnLst/>
            <a:rect l="l" t="t" r="r" b="b"/>
            <a:pathLst>
              <a:path w="117475" h="121919">
                <a:moveTo>
                  <a:pt x="59436" y="0"/>
                </a:moveTo>
                <a:lnTo>
                  <a:pt x="44148" y="662"/>
                </a:lnTo>
                <a:lnTo>
                  <a:pt x="29051" y="2635"/>
                </a:lnTo>
                <a:lnTo>
                  <a:pt x="14287" y="5893"/>
                </a:lnTo>
                <a:lnTo>
                  <a:pt x="0" y="10413"/>
                </a:lnTo>
                <a:lnTo>
                  <a:pt x="59436" y="121920"/>
                </a:lnTo>
                <a:lnTo>
                  <a:pt x="117348" y="9906"/>
                </a:lnTo>
                <a:lnTo>
                  <a:pt x="103387" y="5572"/>
                </a:lnTo>
                <a:lnTo>
                  <a:pt x="89011" y="2476"/>
                </a:lnTo>
                <a:lnTo>
                  <a:pt x="74324" y="619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22135" y="2508504"/>
            <a:ext cx="117475" cy="121920"/>
          </a:xfrm>
          <a:custGeom>
            <a:avLst/>
            <a:gdLst/>
            <a:ahLst/>
            <a:cxnLst/>
            <a:rect l="l" t="t" r="r" b="b"/>
            <a:pathLst>
              <a:path w="117475" h="121919">
                <a:moveTo>
                  <a:pt x="59436" y="0"/>
                </a:moveTo>
                <a:lnTo>
                  <a:pt x="44148" y="662"/>
                </a:lnTo>
                <a:lnTo>
                  <a:pt x="29051" y="2635"/>
                </a:lnTo>
                <a:lnTo>
                  <a:pt x="14287" y="5893"/>
                </a:lnTo>
                <a:lnTo>
                  <a:pt x="0" y="10413"/>
                </a:lnTo>
                <a:lnTo>
                  <a:pt x="59436" y="121920"/>
                </a:lnTo>
                <a:lnTo>
                  <a:pt x="117347" y="9906"/>
                </a:lnTo>
                <a:lnTo>
                  <a:pt x="103387" y="5572"/>
                </a:lnTo>
                <a:lnTo>
                  <a:pt x="89011" y="2476"/>
                </a:lnTo>
                <a:lnTo>
                  <a:pt x="74324" y="619"/>
                </a:lnTo>
                <a:lnTo>
                  <a:pt x="59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89776" y="2508504"/>
            <a:ext cx="117475" cy="121920"/>
          </a:xfrm>
          <a:custGeom>
            <a:avLst/>
            <a:gdLst/>
            <a:ahLst/>
            <a:cxnLst/>
            <a:rect l="l" t="t" r="r" b="b"/>
            <a:pathLst>
              <a:path w="117475" h="121919">
                <a:moveTo>
                  <a:pt x="59435" y="0"/>
                </a:moveTo>
                <a:lnTo>
                  <a:pt x="44148" y="662"/>
                </a:lnTo>
                <a:lnTo>
                  <a:pt x="29051" y="2635"/>
                </a:lnTo>
                <a:lnTo>
                  <a:pt x="14287" y="5893"/>
                </a:lnTo>
                <a:lnTo>
                  <a:pt x="0" y="10413"/>
                </a:lnTo>
                <a:lnTo>
                  <a:pt x="59435" y="121920"/>
                </a:lnTo>
                <a:lnTo>
                  <a:pt x="117348" y="9906"/>
                </a:lnTo>
                <a:lnTo>
                  <a:pt x="103387" y="5572"/>
                </a:lnTo>
                <a:lnTo>
                  <a:pt x="89011" y="2476"/>
                </a:lnTo>
                <a:lnTo>
                  <a:pt x="74324" y="619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57416" y="2508504"/>
            <a:ext cx="117475" cy="121920"/>
          </a:xfrm>
          <a:custGeom>
            <a:avLst/>
            <a:gdLst/>
            <a:ahLst/>
            <a:cxnLst/>
            <a:rect l="l" t="t" r="r" b="b"/>
            <a:pathLst>
              <a:path w="117475" h="121919">
                <a:moveTo>
                  <a:pt x="59435" y="0"/>
                </a:moveTo>
                <a:lnTo>
                  <a:pt x="44148" y="662"/>
                </a:lnTo>
                <a:lnTo>
                  <a:pt x="29051" y="2635"/>
                </a:lnTo>
                <a:lnTo>
                  <a:pt x="14287" y="5893"/>
                </a:lnTo>
                <a:lnTo>
                  <a:pt x="0" y="10413"/>
                </a:lnTo>
                <a:lnTo>
                  <a:pt x="59435" y="121920"/>
                </a:lnTo>
                <a:lnTo>
                  <a:pt x="117348" y="9906"/>
                </a:lnTo>
                <a:lnTo>
                  <a:pt x="103387" y="5572"/>
                </a:lnTo>
                <a:lnTo>
                  <a:pt x="89011" y="2476"/>
                </a:lnTo>
                <a:lnTo>
                  <a:pt x="74324" y="619"/>
                </a:lnTo>
                <a:lnTo>
                  <a:pt x="594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41819" y="2508504"/>
            <a:ext cx="114300" cy="121920"/>
          </a:xfrm>
          <a:custGeom>
            <a:avLst/>
            <a:gdLst/>
            <a:ahLst/>
            <a:cxnLst/>
            <a:rect l="l" t="t" r="r" b="b"/>
            <a:pathLst>
              <a:path w="114300" h="121919">
                <a:moveTo>
                  <a:pt x="57911" y="0"/>
                </a:moveTo>
                <a:lnTo>
                  <a:pt x="43023" y="662"/>
                </a:lnTo>
                <a:lnTo>
                  <a:pt x="28336" y="2635"/>
                </a:lnTo>
                <a:lnTo>
                  <a:pt x="13960" y="5893"/>
                </a:lnTo>
                <a:lnTo>
                  <a:pt x="0" y="10413"/>
                </a:lnTo>
                <a:lnTo>
                  <a:pt x="57911" y="121920"/>
                </a:lnTo>
                <a:lnTo>
                  <a:pt x="114300" y="9906"/>
                </a:lnTo>
                <a:lnTo>
                  <a:pt x="100720" y="5572"/>
                </a:lnTo>
                <a:lnTo>
                  <a:pt x="86725" y="2476"/>
                </a:lnTo>
                <a:lnTo>
                  <a:pt x="72419" y="619"/>
                </a:lnTo>
                <a:lnTo>
                  <a:pt x="5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5607050" y="1760473"/>
          <a:ext cx="1525269" cy="74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0455">
                <a:tc gridSpan="9">
                  <a:txBody>
                    <a:bodyPr/>
                    <a:lstStyle/>
                    <a:p>
                      <a:pPr marR="3302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 x 8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decoder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0005" algn="ctr">
                        <a:lnSpc>
                          <a:spcPts val="158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7 6 5 4 3 2 1</a:t>
                      </a:r>
                      <a:r>
                        <a:rPr sz="1400" b="1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9" name="object 69"/>
          <p:cNvGrpSpPr/>
          <p:nvPr/>
        </p:nvGrpSpPr>
        <p:grpSpPr>
          <a:xfrm>
            <a:off x="5893308" y="1407413"/>
            <a:ext cx="116205" cy="369570"/>
            <a:chOff x="5893308" y="1407413"/>
            <a:chExt cx="116205" cy="369570"/>
          </a:xfrm>
        </p:grpSpPr>
        <p:sp>
          <p:nvSpPr>
            <p:cNvPr id="70" name="object 70"/>
            <p:cNvSpPr/>
            <p:nvPr/>
          </p:nvSpPr>
          <p:spPr>
            <a:xfrm>
              <a:off x="5893308" y="1653539"/>
              <a:ext cx="115824" cy="123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50458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6321552" y="1407413"/>
            <a:ext cx="114300" cy="369570"/>
            <a:chOff x="6321552" y="1407413"/>
            <a:chExt cx="114300" cy="369570"/>
          </a:xfrm>
        </p:grpSpPr>
        <p:sp>
          <p:nvSpPr>
            <p:cNvPr id="73" name="object 73"/>
            <p:cNvSpPr/>
            <p:nvPr/>
          </p:nvSpPr>
          <p:spPr>
            <a:xfrm>
              <a:off x="6321552" y="1653539"/>
              <a:ext cx="114300" cy="1234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8702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746747" y="1407413"/>
            <a:ext cx="117475" cy="369570"/>
            <a:chOff x="6746747" y="1407413"/>
            <a:chExt cx="117475" cy="369570"/>
          </a:xfrm>
        </p:grpSpPr>
        <p:sp>
          <p:nvSpPr>
            <p:cNvPr id="76" name="object 76"/>
            <p:cNvSpPr/>
            <p:nvPr/>
          </p:nvSpPr>
          <p:spPr>
            <a:xfrm>
              <a:off x="6746747" y="1653539"/>
              <a:ext cx="117348" cy="1234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803897" y="140741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988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275070" y="1131824"/>
            <a:ext cx="222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F3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52109" y="2943605"/>
            <a:ext cx="1341120" cy="8509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241935" marR="260985">
              <a:lnSpc>
                <a:spcPct val="84300"/>
              </a:lnSpc>
            </a:pP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rith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et</a:t>
            </a:r>
            <a:r>
              <a:rPr sz="1400" b="1" spc="5" dirty="0">
                <a:latin typeface="Times New Roman"/>
                <a:cs typeface="Times New Roman"/>
              </a:rPr>
              <a:t>i</a:t>
            </a:r>
            <a:r>
              <a:rPr sz="1400" b="1" dirty="0">
                <a:latin typeface="Times New Roman"/>
                <a:cs typeface="Times New Roman"/>
              </a:rPr>
              <a:t>c  logic and  shift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unit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392929" y="3017520"/>
            <a:ext cx="1052830" cy="96520"/>
            <a:chOff x="4392929" y="3017520"/>
            <a:chExt cx="1052830" cy="96520"/>
          </a:xfrm>
        </p:grpSpPr>
        <p:sp>
          <p:nvSpPr>
            <p:cNvPr id="81" name="object 81"/>
            <p:cNvSpPr/>
            <p:nvPr/>
          </p:nvSpPr>
          <p:spPr>
            <a:xfrm>
              <a:off x="5300471" y="3017520"/>
              <a:ext cx="144779" cy="96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392929" y="3077718"/>
              <a:ext cx="906780" cy="0"/>
            </a:xfrm>
            <a:custGeom>
              <a:avLst/>
              <a:gdLst/>
              <a:ahLst/>
              <a:cxnLst/>
              <a:rect l="l" t="t" r="r" b="b"/>
              <a:pathLst>
                <a:path w="906779">
                  <a:moveTo>
                    <a:pt x="0" y="0"/>
                  </a:moveTo>
                  <a:lnTo>
                    <a:pt x="9067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553458" y="2806064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667254" y="3172967"/>
            <a:ext cx="2778125" cy="96520"/>
            <a:chOff x="2667254" y="3172967"/>
            <a:chExt cx="2778125" cy="96520"/>
          </a:xfrm>
        </p:grpSpPr>
        <p:sp>
          <p:nvSpPr>
            <p:cNvPr id="85" name="object 85"/>
            <p:cNvSpPr/>
            <p:nvPr/>
          </p:nvSpPr>
          <p:spPr>
            <a:xfrm>
              <a:off x="5300472" y="3172967"/>
              <a:ext cx="144779" cy="960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679954" y="3234689"/>
              <a:ext cx="2620010" cy="0"/>
            </a:xfrm>
            <a:custGeom>
              <a:avLst/>
              <a:gdLst/>
              <a:ahLst/>
              <a:cxnLst/>
              <a:rect l="l" t="t" r="r" b="b"/>
              <a:pathLst>
                <a:path w="2620010">
                  <a:moveTo>
                    <a:pt x="0" y="0"/>
                  </a:moveTo>
                  <a:lnTo>
                    <a:pt x="261975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2788666" y="2966466"/>
            <a:ext cx="409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ADD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2129789" y="3313176"/>
            <a:ext cx="3315970" cy="97790"/>
            <a:chOff x="2129789" y="3313176"/>
            <a:chExt cx="3315970" cy="97790"/>
          </a:xfrm>
        </p:grpSpPr>
        <p:sp>
          <p:nvSpPr>
            <p:cNvPr id="89" name="object 89"/>
            <p:cNvSpPr/>
            <p:nvPr/>
          </p:nvSpPr>
          <p:spPr>
            <a:xfrm>
              <a:off x="5300472" y="3313176"/>
              <a:ext cx="144779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129789" y="3376422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32004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265045" y="3369690"/>
            <a:ext cx="6375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1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812029" y="3669029"/>
            <a:ext cx="640080" cy="0"/>
          </a:xfrm>
          <a:custGeom>
            <a:avLst/>
            <a:gdLst/>
            <a:ahLst/>
            <a:cxnLst/>
            <a:rect l="l" t="t" r="r" b="b"/>
            <a:pathLst>
              <a:path w="640079">
                <a:moveTo>
                  <a:pt x="640080" y="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5452109" y="4179570"/>
            <a:ext cx="1341120" cy="2686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110"/>
              </a:spcBef>
            </a:pPr>
            <a:r>
              <a:rPr sz="1400" b="1" spc="-10" dirty="0">
                <a:latin typeface="Times New Roman"/>
                <a:cs typeface="Times New Roman"/>
              </a:rPr>
              <a:t>AC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829809" y="4264152"/>
            <a:ext cx="615950" cy="99060"/>
            <a:chOff x="4829809" y="4264152"/>
            <a:chExt cx="615950" cy="99060"/>
          </a:xfrm>
        </p:grpSpPr>
        <p:sp>
          <p:nvSpPr>
            <p:cNvPr id="95" name="object 95"/>
            <p:cNvSpPr/>
            <p:nvPr/>
          </p:nvSpPr>
          <p:spPr>
            <a:xfrm>
              <a:off x="5300471" y="4264152"/>
              <a:ext cx="144779" cy="990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842509" y="4328922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871973" y="4044188"/>
            <a:ext cx="4229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Load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4827270" y="367665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79">
                <a:moveTo>
                  <a:pt x="0" y="0"/>
                </a:moveTo>
                <a:lnTo>
                  <a:pt x="0" y="65227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9" name="object 99"/>
          <p:cNvGrpSpPr/>
          <p:nvPr/>
        </p:nvGrpSpPr>
        <p:grpSpPr>
          <a:xfrm>
            <a:off x="6071615" y="3793997"/>
            <a:ext cx="117475" cy="367030"/>
            <a:chOff x="6071615" y="3793997"/>
            <a:chExt cx="117475" cy="367030"/>
          </a:xfrm>
        </p:grpSpPr>
        <p:sp>
          <p:nvSpPr>
            <p:cNvPr id="100" name="object 100"/>
            <p:cNvSpPr/>
            <p:nvPr/>
          </p:nvSpPr>
          <p:spPr>
            <a:xfrm>
              <a:off x="6071615" y="4038599"/>
              <a:ext cx="117348" cy="121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30289" y="3793997"/>
              <a:ext cx="0" cy="281940"/>
            </a:xfrm>
            <a:custGeom>
              <a:avLst/>
              <a:gdLst/>
              <a:ahLst/>
              <a:cxnLst/>
              <a:rect l="l" t="t" r="r" b="b"/>
              <a:pathLst>
                <a:path h="281939">
                  <a:moveTo>
                    <a:pt x="0" y="281939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3196589" y="4552950"/>
            <a:ext cx="1325880" cy="629920"/>
          </a:xfrm>
          <a:custGeom>
            <a:avLst/>
            <a:gdLst/>
            <a:ahLst/>
            <a:cxnLst/>
            <a:rect l="l" t="t" r="r" b="b"/>
            <a:pathLst>
              <a:path w="1325879" h="629920">
                <a:moveTo>
                  <a:pt x="0" y="629412"/>
                </a:moveTo>
                <a:lnTo>
                  <a:pt x="1325880" y="629412"/>
                </a:lnTo>
                <a:lnTo>
                  <a:pt x="1325880" y="0"/>
                </a:lnTo>
                <a:lnTo>
                  <a:pt x="0" y="0"/>
                </a:lnTo>
                <a:lnTo>
                  <a:pt x="0" y="629412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3199892" y="3819271"/>
            <a:ext cx="1337310" cy="419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50"/>
              </a:lnSpc>
              <a:spcBef>
                <a:spcPts val="100"/>
              </a:spcBef>
              <a:tabLst>
                <a:tab pos="78486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From	From</a:t>
            </a:r>
            <a:endParaRPr sz="1400" dirty="0">
              <a:latin typeface="Times New Roman"/>
              <a:cs typeface="Times New Roman"/>
            </a:endParaRPr>
          </a:p>
          <a:p>
            <a:pPr marL="100330">
              <a:lnSpc>
                <a:spcPts val="1550"/>
              </a:lnSpc>
              <a:tabLst>
                <a:tab pos="61912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</a:t>
            </a:r>
            <a:r>
              <a:rPr sz="1400" b="1" dirty="0">
                <a:latin typeface="Times New Roman"/>
                <a:cs typeface="Times New Roman"/>
              </a:rPr>
              <a:t>C	D</a:t>
            </a: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(0-</a:t>
            </a:r>
            <a:r>
              <a:rPr sz="1400" b="1" spc="5" dirty="0">
                <a:latin typeface="Times New Roman"/>
                <a:cs typeface="Times New Roman"/>
              </a:rPr>
              <a:t>1</a:t>
            </a:r>
            <a:r>
              <a:rPr lang="en-US" sz="1400" b="1" spc="5" dirty="0">
                <a:latin typeface="Times New Roman"/>
                <a:cs typeface="Times New Roman"/>
              </a:rPr>
              <a:t>1</a:t>
            </a:r>
            <a:r>
              <a:rPr sz="1400" b="1" spc="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390900" y="4217161"/>
            <a:ext cx="893444" cy="316865"/>
            <a:chOff x="3390900" y="4217161"/>
            <a:chExt cx="893444" cy="316865"/>
          </a:xfrm>
        </p:grpSpPr>
        <p:sp>
          <p:nvSpPr>
            <p:cNvPr id="105" name="object 105"/>
            <p:cNvSpPr/>
            <p:nvPr/>
          </p:nvSpPr>
          <p:spPr>
            <a:xfrm>
              <a:off x="3390900" y="4410455"/>
              <a:ext cx="114300" cy="123825"/>
            </a:xfrm>
            <a:custGeom>
              <a:avLst/>
              <a:gdLst/>
              <a:ahLst/>
              <a:cxnLst/>
              <a:rect l="l" t="t" r="r" b="b"/>
              <a:pathLst>
                <a:path w="114300" h="123825">
                  <a:moveTo>
                    <a:pt x="57912" y="0"/>
                  </a:moveTo>
                  <a:lnTo>
                    <a:pt x="43023" y="664"/>
                  </a:lnTo>
                  <a:lnTo>
                    <a:pt x="28336" y="2651"/>
                  </a:lnTo>
                  <a:lnTo>
                    <a:pt x="13960" y="5947"/>
                  </a:lnTo>
                  <a:lnTo>
                    <a:pt x="0" y="10541"/>
                  </a:lnTo>
                  <a:lnTo>
                    <a:pt x="57912" y="123444"/>
                  </a:lnTo>
                  <a:lnTo>
                    <a:pt x="114300" y="10033"/>
                  </a:lnTo>
                  <a:lnTo>
                    <a:pt x="100720" y="5679"/>
                  </a:lnTo>
                  <a:lnTo>
                    <a:pt x="86725" y="2540"/>
                  </a:lnTo>
                  <a:lnTo>
                    <a:pt x="72419" y="638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48050" y="422986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166616" y="4410455"/>
              <a:ext cx="117475" cy="123825"/>
            </a:xfrm>
            <a:custGeom>
              <a:avLst/>
              <a:gdLst/>
              <a:ahLst/>
              <a:cxnLst/>
              <a:rect l="l" t="t" r="r" b="b"/>
              <a:pathLst>
                <a:path w="117475" h="123825">
                  <a:moveTo>
                    <a:pt x="59436" y="0"/>
                  </a:moveTo>
                  <a:lnTo>
                    <a:pt x="44148" y="664"/>
                  </a:lnTo>
                  <a:lnTo>
                    <a:pt x="29051" y="2651"/>
                  </a:lnTo>
                  <a:lnTo>
                    <a:pt x="14287" y="5947"/>
                  </a:lnTo>
                  <a:lnTo>
                    <a:pt x="0" y="10541"/>
                  </a:lnTo>
                  <a:lnTo>
                    <a:pt x="59436" y="123444"/>
                  </a:lnTo>
                  <a:lnTo>
                    <a:pt x="117348" y="10033"/>
                  </a:lnTo>
                  <a:lnTo>
                    <a:pt x="103387" y="5679"/>
                  </a:lnTo>
                  <a:lnTo>
                    <a:pt x="89011" y="2540"/>
                  </a:lnTo>
                  <a:lnTo>
                    <a:pt x="74324" y="638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225289" y="422986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93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2571369" y="4628515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Select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343021" y="4552569"/>
            <a:ext cx="1001394" cy="45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80415" algn="l"/>
              </a:tabLst>
            </a:pPr>
            <a:r>
              <a:rPr sz="1400" b="1" dirty="0">
                <a:latin typeface="Times New Roman"/>
                <a:cs typeface="Times New Roman"/>
              </a:rPr>
              <a:t>0	1</a:t>
            </a:r>
            <a:endParaRPr sz="14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40"/>
              </a:spcBef>
            </a:pP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ultiple</a:t>
            </a:r>
            <a:r>
              <a:rPr sz="1400" b="1" spc="-10" dirty="0">
                <a:latin typeface="Times New Roman"/>
                <a:cs typeface="Times New Roman"/>
              </a:rPr>
              <a:t>x</a:t>
            </a:r>
            <a:r>
              <a:rPr sz="1400" b="1" dirty="0">
                <a:latin typeface="Times New Roman"/>
                <a:cs typeface="Times New Roman"/>
              </a:rPr>
              <a:t>ers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979929" y="4307078"/>
            <a:ext cx="5191760" cy="1478280"/>
            <a:chOff x="1979929" y="4307078"/>
            <a:chExt cx="5191760" cy="1478280"/>
          </a:xfrm>
        </p:grpSpPr>
        <p:sp>
          <p:nvSpPr>
            <p:cNvPr id="112" name="object 112"/>
            <p:cNvSpPr/>
            <p:nvPr/>
          </p:nvSpPr>
          <p:spPr>
            <a:xfrm>
              <a:off x="3044951" y="4844796"/>
              <a:ext cx="146304" cy="960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92629" y="4895850"/>
              <a:ext cx="1074420" cy="0"/>
            </a:xfrm>
            <a:custGeom>
              <a:avLst/>
              <a:gdLst/>
              <a:ahLst/>
              <a:cxnLst/>
              <a:rect l="l" t="t" r="r" b="b"/>
              <a:pathLst>
                <a:path w="1074420">
                  <a:moveTo>
                    <a:pt x="0" y="0"/>
                  </a:moveTo>
                  <a:lnTo>
                    <a:pt x="107442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09994" y="4319778"/>
              <a:ext cx="348615" cy="1452880"/>
            </a:xfrm>
            <a:custGeom>
              <a:avLst/>
              <a:gdLst/>
              <a:ahLst/>
              <a:cxnLst/>
              <a:rect l="l" t="t" r="r" b="b"/>
              <a:pathLst>
                <a:path w="348615" h="1452879">
                  <a:moveTo>
                    <a:pt x="0" y="0"/>
                  </a:moveTo>
                  <a:lnTo>
                    <a:pt x="348614" y="0"/>
                  </a:lnTo>
                  <a:lnTo>
                    <a:pt x="348614" y="145228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120389" y="5644134"/>
            <a:ext cx="1343025" cy="27178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125"/>
              </a:spcBef>
            </a:pPr>
            <a:r>
              <a:rPr sz="1400" b="1" spc="-10" dirty="0">
                <a:latin typeface="Times New Roman"/>
                <a:cs typeface="Times New Roman"/>
              </a:rPr>
              <a:t>AR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559050" y="5718047"/>
            <a:ext cx="554990" cy="96520"/>
            <a:chOff x="2559050" y="5718047"/>
            <a:chExt cx="554990" cy="96520"/>
          </a:xfrm>
        </p:grpSpPr>
        <p:sp>
          <p:nvSpPr>
            <p:cNvPr id="117" name="object 117"/>
            <p:cNvSpPr/>
            <p:nvPr/>
          </p:nvSpPr>
          <p:spPr>
            <a:xfrm>
              <a:off x="2968751" y="5718047"/>
              <a:ext cx="144780" cy="960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571750" y="5779769"/>
              <a:ext cx="411480" cy="0"/>
            </a:xfrm>
            <a:custGeom>
              <a:avLst/>
              <a:gdLst/>
              <a:ahLst/>
              <a:cxnLst/>
              <a:rect l="l" t="t" r="r" b="b"/>
              <a:pathLst>
                <a:path w="411480">
                  <a:moveTo>
                    <a:pt x="0" y="0"/>
                  </a:moveTo>
                  <a:lnTo>
                    <a:pt x="4114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2551302" y="5446267"/>
            <a:ext cx="42290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Load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1804670" y="3076955"/>
            <a:ext cx="5536565" cy="2871470"/>
            <a:chOff x="1804670" y="3076955"/>
            <a:chExt cx="5536565" cy="2871470"/>
          </a:xfrm>
        </p:grpSpPr>
        <p:sp>
          <p:nvSpPr>
            <p:cNvPr id="121" name="object 121"/>
            <p:cNvSpPr/>
            <p:nvPr/>
          </p:nvSpPr>
          <p:spPr>
            <a:xfrm>
              <a:off x="4470654" y="5779770"/>
              <a:ext cx="2857500" cy="0"/>
            </a:xfrm>
            <a:custGeom>
              <a:avLst/>
              <a:gdLst/>
              <a:ahLst/>
              <a:cxnLst/>
              <a:rect l="l" t="t" r="r" b="b"/>
              <a:pathLst>
                <a:path w="2857500">
                  <a:moveTo>
                    <a:pt x="0" y="0"/>
                  </a:moveTo>
                  <a:lnTo>
                    <a:pt x="28575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221230" y="5647169"/>
              <a:ext cx="352425" cy="268605"/>
            </a:xfrm>
            <a:custGeom>
              <a:avLst/>
              <a:gdLst/>
              <a:ahLst/>
              <a:cxnLst/>
              <a:rect l="l" t="t" r="r" b="b"/>
              <a:pathLst>
                <a:path w="352425" h="268604">
                  <a:moveTo>
                    <a:pt x="0" y="12"/>
                  </a:moveTo>
                  <a:lnTo>
                    <a:pt x="634" y="12"/>
                  </a:lnTo>
                  <a:lnTo>
                    <a:pt x="1269" y="0"/>
                  </a:lnTo>
                  <a:lnTo>
                    <a:pt x="1905" y="12"/>
                  </a:lnTo>
                  <a:lnTo>
                    <a:pt x="64854" y="2173"/>
                  </a:lnTo>
                  <a:lnTo>
                    <a:pt x="124097" y="8403"/>
                  </a:lnTo>
                  <a:lnTo>
                    <a:pt x="178646" y="18323"/>
                  </a:lnTo>
                  <a:lnTo>
                    <a:pt x="227513" y="31554"/>
                  </a:lnTo>
                  <a:lnTo>
                    <a:pt x="269710" y="47718"/>
                  </a:lnTo>
                  <a:lnTo>
                    <a:pt x="304249" y="66436"/>
                  </a:lnTo>
                  <a:lnTo>
                    <a:pt x="346404" y="110018"/>
                  </a:lnTo>
                  <a:lnTo>
                    <a:pt x="352044" y="134124"/>
                  </a:lnTo>
                </a:path>
                <a:path w="352425" h="268604">
                  <a:moveTo>
                    <a:pt x="350519" y="132600"/>
                  </a:moveTo>
                  <a:lnTo>
                    <a:pt x="328586" y="179924"/>
                  </a:lnTo>
                  <a:lnTo>
                    <a:pt x="268069" y="219982"/>
                  </a:lnTo>
                  <a:lnTo>
                    <a:pt x="225819" y="236329"/>
                  </a:lnTo>
                  <a:lnTo>
                    <a:pt x="176896" y="249711"/>
                  </a:lnTo>
                  <a:lnTo>
                    <a:pt x="122292" y="259745"/>
                  </a:lnTo>
                  <a:lnTo>
                    <a:pt x="62996" y="266047"/>
                  </a:lnTo>
                  <a:lnTo>
                    <a:pt x="0" y="2682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992630" y="5626861"/>
              <a:ext cx="258063" cy="3210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17370" y="5859017"/>
              <a:ext cx="403860" cy="0"/>
            </a:xfrm>
            <a:custGeom>
              <a:avLst/>
              <a:gdLst/>
              <a:ahLst/>
              <a:cxnLst/>
              <a:rect l="l" t="t" r="r" b="b"/>
              <a:pathLst>
                <a:path w="403860">
                  <a:moveTo>
                    <a:pt x="0" y="0"/>
                  </a:moveTo>
                  <a:lnTo>
                    <a:pt x="40386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41420" y="5504688"/>
              <a:ext cx="115824" cy="1234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98570" y="3124961"/>
              <a:ext cx="3442970" cy="2417445"/>
            </a:xfrm>
            <a:custGeom>
              <a:avLst/>
              <a:gdLst/>
              <a:ahLst/>
              <a:cxnLst/>
              <a:rect l="l" t="t" r="r" b="b"/>
              <a:pathLst>
                <a:path w="3442970" h="2417445">
                  <a:moveTo>
                    <a:pt x="0" y="2417064"/>
                  </a:moveTo>
                  <a:lnTo>
                    <a:pt x="0" y="2057400"/>
                  </a:lnTo>
                </a:path>
                <a:path w="3442970" h="2417445">
                  <a:moveTo>
                    <a:pt x="3442715" y="0"/>
                  </a:moveTo>
                  <a:lnTo>
                    <a:pt x="3014472" y="0"/>
                  </a:lnTo>
                </a:path>
                <a:path w="3442970" h="2417445">
                  <a:moveTo>
                    <a:pt x="3430524" y="323088"/>
                  </a:moveTo>
                  <a:lnTo>
                    <a:pt x="3019044" y="32308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797040" y="3076955"/>
              <a:ext cx="144779" cy="1005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789420" y="3407663"/>
              <a:ext cx="144779" cy="975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7357998" y="5446267"/>
            <a:ext cx="4718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Clock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272019" y="2989326"/>
            <a:ext cx="28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AC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7272019" y="3373373"/>
            <a:ext cx="28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Times New Roman"/>
                <a:cs typeface="Times New Roman"/>
              </a:rPr>
              <a:t>DR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4347209" y="4255770"/>
            <a:ext cx="2463165" cy="1590040"/>
          </a:xfrm>
          <a:custGeom>
            <a:avLst/>
            <a:gdLst/>
            <a:ahLst/>
            <a:cxnLst/>
            <a:rect l="l" t="t" r="r" b="b"/>
            <a:pathLst>
              <a:path w="2463165" h="1590039">
                <a:moveTo>
                  <a:pt x="2447543" y="0"/>
                </a:moveTo>
                <a:lnTo>
                  <a:pt x="2331719" y="57911"/>
                </a:lnTo>
              </a:path>
              <a:path w="2463165" h="1590039">
                <a:moveTo>
                  <a:pt x="2339340" y="57911"/>
                </a:moveTo>
                <a:lnTo>
                  <a:pt x="2462784" y="115823"/>
                </a:lnTo>
              </a:path>
              <a:path w="2463165" h="1590039">
                <a:moveTo>
                  <a:pt x="114300" y="1470659"/>
                </a:moveTo>
                <a:lnTo>
                  <a:pt x="0" y="1530095"/>
                </a:lnTo>
              </a:path>
              <a:path w="2463165" h="1590039">
                <a:moveTo>
                  <a:pt x="7619" y="1530095"/>
                </a:moveTo>
                <a:lnTo>
                  <a:pt x="129539" y="158953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1999853" y="3862892"/>
            <a:ext cx="222885" cy="6375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10" dirty="0">
                <a:latin typeface="Times New Roman"/>
                <a:cs typeface="Times New Roman"/>
              </a:rPr>
              <a:t>D</a:t>
            </a:r>
            <a:r>
              <a:rPr sz="1400" b="1" spc="-55" dirty="0">
                <a:latin typeface="Times New Roman"/>
                <a:cs typeface="Times New Roman"/>
              </a:rPr>
              <a:t>R</a:t>
            </a:r>
            <a:r>
              <a:rPr sz="1400" b="1" spc="-110" dirty="0">
                <a:latin typeface="Times New Roman"/>
                <a:cs typeface="Times New Roman"/>
              </a:rPr>
              <a:t>T</a:t>
            </a:r>
            <a:r>
              <a:rPr sz="1400" b="1" spc="-10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517634" y="3850474"/>
            <a:ext cx="222885" cy="6242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b="1" spc="-30" dirty="0">
                <a:latin typeface="Times New Roman"/>
                <a:cs typeface="Times New Roman"/>
              </a:rPr>
              <a:t>PCTAR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893314" y="6112255"/>
            <a:ext cx="3355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Decoding of </a:t>
            </a:r>
            <a:r>
              <a:rPr sz="1400" b="1" spc="-5" dirty="0">
                <a:latin typeface="Times New Roman"/>
                <a:cs typeface="Times New Roman"/>
              </a:rPr>
              <a:t>Microoperation</a:t>
            </a:r>
            <a:r>
              <a:rPr sz="1400" b="1" spc="-1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Fields.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>
            <a:spLocks noGrp="1"/>
          </p:cNvSpPr>
          <p:nvPr>
            <p:ph type="title"/>
          </p:nvPr>
        </p:nvSpPr>
        <p:spPr>
          <a:xfrm>
            <a:off x="3092957" y="313436"/>
            <a:ext cx="2812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58215" algn="l"/>
                <a:tab pos="1330325" algn="l"/>
                <a:tab pos="2318385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De</a:t>
            </a:r>
            <a:r>
              <a:rPr sz="2200" b="1" spc="-15" dirty="0">
                <a:latin typeface="Times New Roman"/>
                <a:cs typeface="Times New Roman"/>
              </a:rPr>
              <a:t>s</a:t>
            </a:r>
            <a:r>
              <a:rPr sz="2200" b="1" spc="-5" dirty="0">
                <a:latin typeface="Times New Roman"/>
                <a:cs typeface="Times New Roman"/>
              </a:rPr>
              <a:t>ign</a:t>
            </a:r>
            <a:r>
              <a:rPr lang="en-US" sz="2200" b="1" spc="-5" dirty="0"/>
              <a:t> </a:t>
            </a:r>
            <a:r>
              <a:rPr sz="2200" b="1" spc="-5" dirty="0">
                <a:latin typeface="Times New Roman"/>
                <a:cs typeface="Times New Roman"/>
              </a:rPr>
              <a:t>of</a:t>
            </a:r>
            <a:r>
              <a:rPr lang="en-US" sz="2200" b="1" spc="-5" dirty="0"/>
              <a:t> </a:t>
            </a:r>
            <a:r>
              <a:rPr sz="2200" b="1" spc="-5" dirty="0">
                <a:latin typeface="Times New Roman"/>
                <a:cs typeface="Times New Roman"/>
              </a:rPr>
              <a:t>c</a:t>
            </a:r>
            <a:r>
              <a:rPr sz="2200" b="1" dirty="0">
                <a:latin typeface="Times New Roman"/>
                <a:cs typeface="Times New Roman"/>
              </a:rPr>
              <a:t>o</a:t>
            </a:r>
            <a:r>
              <a:rPr sz="2200" b="1" spc="-5" dirty="0">
                <a:latin typeface="Times New Roman"/>
                <a:cs typeface="Times New Roman"/>
              </a:rPr>
              <a:t>nt</a:t>
            </a:r>
            <a:r>
              <a:rPr sz="2200" b="1" spc="-45" dirty="0">
                <a:latin typeface="Times New Roman"/>
                <a:cs typeface="Times New Roman"/>
              </a:rPr>
              <a:t>r</a:t>
            </a:r>
            <a:r>
              <a:rPr sz="2200" b="1" spc="-5" dirty="0">
                <a:latin typeface="Times New Roman"/>
                <a:cs typeface="Times New Roman"/>
              </a:rPr>
              <a:t>ol</a:t>
            </a:r>
            <a:r>
              <a:rPr lang="en-US" sz="2200" b="1" spc="-5" dirty="0"/>
              <a:t> </a:t>
            </a:r>
            <a:r>
              <a:rPr sz="2200" b="1" spc="-5" dirty="0">
                <a:latin typeface="Times New Roman"/>
                <a:cs typeface="Times New Roman"/>
              </a:rPr>
              <a:t>unit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950" y="212496"/>
            <a:ext cx="8060690" cy="610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98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bits of the microinstruction are usually divided into fields, with </a:t>
            </a:r>
            <a:r>
              <a:rPr sz="1900" spc="-10" dirty="0">
                <a:latin typeface="Times New Roman"/>
                <a:cs typeface="Times New Roman"/>
              </a:rPr>
              <a:t>each field  </a:t>
            </a:r>
            <a:r>
              <a:rPr sz="1900" spc="-5" dirty="0">
                <a:latin typeface="Times New Roman"/>
                <a:cs typeface="Times New Roman"/>
              </a:rPr>
              <a:t>defining a distinct, separate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function.</a:t>
            </a:r>
            <a:endParaRPr sz="19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Figure shows </a:t>
            </a:r>
            <a:r>
              <a:rPr sz="190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three decoders and </a:t>
            </a:r>
            <a:r>
              <a:rPr sz="1900" spc="-10" dirty="0">
                <a:latin typeface="Times New Roman"/>
                <a:cs typeface="Times New Roman"/>
              </a:rPr>
              <a:t>some </a:t>
            </a:r>
            <a:r>
              <a:rPr sz="1900" spc="-5" dirty="0">
                <a:latin typeface="Times New Roman"/>
                <a:cs typeface="Times New Roman"/>
              </a:rPr>
              <a:t>of the connections that </a:t>
            </a:r>
            <a:r>
              <a:rPr sz="1900" spc="-10" dirty="0">
                <a:latin typeface="Times New Roman"/>
                <a:cs typeface="Times New Roman"/>
              </a:rPr>
              <a:t>must </a:t>
            </a:r>
            <a:r>
              <a:rPr sz="1900" spc="-5" dirty="0">
                <a:latin typeface="Times New Roman"/>
                <a:cs typeface="Times New Roman"/>
              </a:rPr>
              <a:t>be </a:t>
            </a:r>
            <a:r>
              <a:rPr sz="1900" spc="-10" dirty="0">
                <a:latin typeface="Times New Roman"/>
                <a:cs typeface="Times New Roman"/>
              </a:rPr>
              <a:t>made 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their outputs. Each of </a:t>
            </a:r>
            <a:r>
              <a:rPr sz="1900" spc="-10" dirty="0">
                <a:latin typeface="Times New Roman"/>
                <a:cs typeface="Times New Roman"/>
              </a:rPr>
              <a:t>the </a:t>
            </a:r>
            <a:r>
              <a:rPr sz="1900" spc="-5" dirty="0">
                <a:latin typeface="Times New Roman"/>
                <a:cs typeface="Times New Roman"/>
              </a:rPr>
              <a:t>three fields of the microinstruction presently  available in the output of control </a:t>
            </a:r>
            <a:r>
              <a:rPr sz="1900" spc="-10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are decoded with a 3 × 8 decoder to  provide eight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outputs.</a:t>
            </a:r>
            <a:endParaRPr sz="19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From F1 =7 outputs, F2=7 outputs and </a:t>
            </a:r>
            <a:r>
              <a:rPr sz="1900" dirty="0">
                <a:latin typeface="Times New Roman"/>
                <a:cs typeface="Times New Roman"/>
              </a:rPr>
              <a:t>F3=6 </a:t>
            </a:r>
            <a:r>
              <a:rPr sz="1900" spc="-5" dirty="0">
                <a:latin typeface="Times New Roman"/>
                <a:cs typeface="Times New Roman"/>
              </a:rPr>
              <a:t>outputs total 20 outputs </a:t>
            </a:r>
            <a:r>
              <a:rPr sz="1900" dirty="0">
                <a:latin typeface="Times New Roman"/>
                <a:cs typeface="Times New Roman"/>
              </a:rPr>
              <a:t>from  </a:t>
            </a:r>
            <a:r>
              <a:rPr sz="1900" spc="-20" dirty="0">
                <a:latin typeface="Times New Roman"/>
                <a:cs typeface="Times New Roman"/>
              </a:rPr>
              <a:t>decoder.</a:t>
            </a:r>
            <a:endParaRPr sz="1900">
              <a:latin typeface="Times New Roman"/>
              <a:cs typeface="Times New Roman"/>
            </a:endParaRPr>
          </a:p>
          <a:p>
            <a:pPr marL="299085" marR="9525" indent="-287020" algn="just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For example,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F1 = 101 (binary 5), the </a:t>
            </a:r>
            <a:r>
              <a:rPr sz="1900" spc="-10" dirty="0">
                <a:latin typeface="Times New Roman"/>
                <a:cs typeface="Times New Roman"/>
              </a:rPr>
              <a:t>next </a:t>
            </a:r>
            <a:r>
              <a:rPr sz="1900" spc="-5" dirty="0">
                <a:latin typeface="Times New Roman"/>
                <a:cs typeface="Times New Roman"/>
              </a:rPr>
              <a:t>clock pulse transition transfers  the content of </a:t>
            </a:r>
            <a:r>
              <a:rPr sz="1900" spc="-10" dirty="0">
                <a:latin typeface="Times New Roman"/>
                <a:cs typeface="Times New Roman"/>
              </a:rPr>
              <a:t>DR </a:t>
            </a:r>
            <a:r>
              <a:rPr sz="1900" spc="-5" dirty="0">
                <a:latin typeface="Times New Roman"/>
                <a:cs typeface="Times New Roman"/>
              </a:rPr>
              <a:t>(010) to </a:t>
            </a:r>
            <a:r>
              <a:rPr sz="1900" spc="-10" dirty="0">
                <a:latin typeface="Times New Roman"/>
                <a:cs typeface="Times New Roman"/>
              </a:rPr>
              <a:t>AR </a:t>
            </a:r>
            <a:r>
              <a:rPr sz="1900" spc="-5" dirty="0">
                <a:latin typeface="Times New Roman"/>
                <a:cs typeface="Times New Roman"/>
              </a:rPr>
              <a:t>(symbolized by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45" dirty="0">
                <a:latin typeface="Times New Roman"/>
                <a:cs typeface="Times New Roman"/>
              </a:rPr>
              <a:t>DRTAR).</a:t>
            </a:r>
            <a:endParaRPr sz="1900">
              <a:latin typeface="Times New Roman"/>
              <a:cs typeface="Times New Roman"/>
            </a:endParaRPr>
          </a:p>
          <a:p>
            <a:pPr marL="299085" marR="8255" indent="-287020" algn="just">
              <a:lnSpc>
                <a:spcPts val="3420"/>
              </a:lnSpc>
              <a:buFont typeface="Arial"/>
              <a:buChar char="•"/>
              <a:tabLst>
                <a:tab pos="299720" algn="l"/>
              </a:tabLst>
            </a:pPr>
            <a:r>
              <a:rPr sz="1900" spc="-15" dirty="0">
                <a:latin typeface="Times New Roman"/>
                <a:cs typeface="Times New Roman"/>
              </a:rPr>
              <a:t>Similarly, </a:t>
            </a:r>
            <a:r>
              <a:rPr sz="1900" spc="-10" dirty="0">
                <a:latin typeface="Times New Roman"/>
                <a:cs typeface="Times New Roman"/>
              </a:rPr>
              <a:t>when </a:t>
            </a:r>
            <a:r>
              <a:rPr sz="1900" spc="-5" dirty="0">
                <a:latin typeface="Times New Roman"/>
                <a:cs typeface="Times New Roman"/>
              </a:rPr>
              <a:t>F1 = </a:t>
            </a:r>
            <a:r>
              <a:rPr sz="1900" spc="-30" dirty="0">
                <a:latin typeface="Times New Roman"/>
                <a:cs typeface="Times New Roman"/>
              </a:rPr>
              <a:t>110 </a:t>
            </a:r>
            <a:r>
              <a:rPr sz="1900" spc="-5" dirty="0">
                <a:latin typeface="Times New Roman"/>
                <a:cs typeface="Times New Roman"/>
              </a:rPr>
              <a:t>(binary 6) there is a transfer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PC to </a:t>
            </a:r>
            <a:r>
              <a:rPr sz="1900" spc="-10" dirty="0">
                <a:latin typeface="Times New Roman"/>
                <a:cs typeface="Times New Roman"/>
              </a:rPr>
              <a:t>AR  </a:t>
            </a:r>
            <a:r>
              <a:rPr sz="1900" spc="-5" dirty="0">
                <a:latin typeface="Times New Roman"/>
                <a:cs typeface="Times New Roman"/>
              </a:rPr>
              <a:t>(symbolized by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PCTAR).</a:t>
            </a:r>
            <a:endParaRPr sz="19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299720" algn="l"/>
              </a:tabLst>
            </a:pPr>
            <a:r>
              <a:rPr sz="1900" spc="-5" dirty="0">
                <a:latin typeface="Times New Roman"/>
                <a:cs typeface="Times New Roman"/>
              </a:rPr>
              <a:t>outputs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5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6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decoder</a:t>
            </a:r>
            <a:r>
              <a:rPr sz="1900" spc="2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F1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are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connected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load</a:t>
            </a:r>
            <a:r>
              <a:rPr sz="1900" spc="229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input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2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AR</a:t>
            </a:r>
            <a:r>
              <a:rPr sz="1900" spc="2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so</a:t>
            </a:r>
            <a:r>
              <a:rPr sz="1900" spc="2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that</a:t>
            </a:r>
            <a:endParaRPr sz="19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145"/>
              </a:spcBef>
            </a:pPr>
            <a:r>
              <a:rPr sz="1900" spc="-10" dirty="0">
                <a:latin typeface="Times New Roman"/>
                <a:cs typeface="Times New Roman"/>
              </a:rPr>
              <a:t>when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either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one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these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outputs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r>
              <a:rPr sz="1900" spc="9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active,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information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from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multiplexers</a:t>
            </a:r>
            <a:r>
              <a:rPr sz="1900" spc="114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767" y="6439915"/>
            <a:ext cx="17595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Times New Roman"/>
                <a:cs typeface="Times New Roman"/>
              </a:rPr>
              <a:t>transferred to</a:t>
            </a:r>
            <a:r>
              <a:rPr sz="1900" spc="-13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AR.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5634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5830" y="377799"/>
            <a:ext cx="7821930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multiplexers select the information from </a:t>
            </a:r>
            <a:r>
              <a:rPr sz="2000" spc="5" dirty="0">
                <a:latin typeface="Times New Roman"/>
                <a:cs typeface="Times New Roman"/>
              </a:rPr>
              <a:t>DR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5" dirty="0">
                <a:latin typeface="Times New Roman"/>
                <a:cs typeface="Times New Roman"/>
              </a:rPr>
              <a:t>is active  </a:t>
            </a:r>
            <a:r>
              <a:rPr sz="2000" dirty="0">
                <a:latin typeface="Times New Roman"/>
                <a:cs typeface="Times New Roman"/>
              </a:rPr>
              <a:t>and from PC when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5 </a:t>
            </a:r>
            <a:r>
              <a:rPr sz="2000" spc="-5" dirty="0">
                <a:latin typeface="Times New Roman"/>
                <a:cs typeface="Times New Roman"/>
              </a:rPr>
              <a:t>in inactive. The transfer into </a:t>
            </a:r>
            <a:r>
              <a:rPr sz="2000" spc="5" dirty="0">
                <a:latin typeface="Times New Roman"/>
                <a:cs typeface="Times New Roman"/>
              </a:rPr>
              <a:t>AR </a:t>
            </a:r>
            <a:r>
              <a:rPr sz="2000" dirty="0">
                <a:latin typeface="Times New Roman"/>
                <a:cs typeface="Times New Roman"/>
              </a:rPr>
              <a:t>occurs </a:t>
            </a:r>
            <a:r>
              <a:rPr sz="2000" spc="-5" dirty="0">
                <a:latin typeface="Times New Roman"/>
                <a:cs typeface="Times New Roman"/>
              </a:rPr>
              <a:t>with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Clock pulse transition </a:t>
            </a:r>
            <a:r>
              <a:rPr sz="2000" dirty="0">
                <a:latin typeface="Times New Roman"/>
                <a:cs typeface="Times New Roman"/>
              </a:rPr>
              <a:t>only when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5 or </a:t>
            </a:r>
            <a:r>
              <a:rPr sz="2000" spc="-5" dirty="0">
                <a:latin typeface="Times New Roman"/>
                <a:cs typeface="Times New Roman"/>
              </a:rPr>
              <a:t>output </a:t>
            </a:r>
            <a:r>
              <a:rPr sz="2000" dirty="0">
                <a:latin typeface="Times New Roman"/>
                <a:cs typeface="Times New Roman"/>
              </a:rPr>
              <a:t>6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decoder </a:t>
            </a:r>
            <a:r>
              <a:rPr sz="2000" spc="-5" dirty="0">
                <a:latin typeface="Times New Roman"/>
                <a:cs typeface="Times New Roman"/>
              </a:rPr>
              <a:t>are  active.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other outputs of the decoders that initiate transfers between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registers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connected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similar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fashion.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arithmetic logic shift unit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designed Instead of using gates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generate </a:t>
            </a:r>
            <a:r>
              <a:rPr sz="2000" spc="-5" dirty="0">
                <a:latin typeface="Times New Roman"/>
                <a:cs typeface="Times New Roman"/>
              </a:rPr>
              <a:t>the control signals marked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symbols </a:t>
            </a:r>
            <a:r>
              <a:rPr sz="2000" dirty="0">
                <a:latin typeface="Times New Roman"/>
                <a:cs typeface="Times New Roman"/>
              </a:rPr>
              <a:t>AND, ADD,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DR,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these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inputs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will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now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outputs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decoders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associated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with the </a:t>
            </a:r>
            <a:r>
              <a:rPr sz="2000" spc="-5" dirty="0">
                <a:latin typeface="Times New Roman"/>
                <a:cs typeface="Times New Roman"/>
              </a:rPr>
              <a:t>symbols </a:t>
            </a:r>
            <a:r>
              <a:rPr sz="2000" spc="5" dirty="0">
                <a:latin typeface="Times New Roman"/>
                <a:cs typeface="Times New Roman"/>
              </a:rPr>
              <a:t>AND, ADD,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DRTAC.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665" y="296417"/>
            <a:ext cx="1534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latin typeface="Times New Roman"/>
                <a:cs typeface="Times New Roman"/>
              </a:rPr>
              <a:t>Terminology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8533" y="664311"/>
            <a:ext cx="8329930" cy="595913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5" dirty="0">
                <a:latin typeface="Times New Roman"/>
                <a:cs typeface="Times New Roman"/>
              </a:rPr>
              <a:t>Microprogram</a:t>
            </a:r>
            <a:endParaRPr sz="2000" dirty="0">
              <a:latin typeface="Times New Roman"/>
              <a:cs typeface="Times New Roman"/>
            </a:endParaRPr>
          </a:p>
          <a:p>
            <a:pPr marL="299085" marR="762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stored </a:t>
            </a:r>
            <a:r>
              <a:rPr sz="2000" spc="-10" dirty="0">
                <a:latin typeface="Times New Roman"/>
                <a:cs typeface="Times New Roman"/>
              </a:rPr>
              <a:t>in memory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generates all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signals required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execute the instruction set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correctly.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Consists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microinstructions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Microinstruction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Contains a control </a:t>
            </a:r>
            <a:r>
              <a:rPr sz="2000" spc="5" dirty="0">
                <a:latin typeface="Times New Roman"/>
                <a:cs typeface="Times New Roman"/>
              </a:rPr>
              <a:t>word </a:t>
            </a:r>
            <a:r>
              <a:rPr sz="2000" dirty="0">
                <a:latin typeface="Times New Roman"/>
                <a:cs typeface="Times New Roman"/>
              </a:rPr>
              <a:t>and a sequencing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</a:t>
            </a:r>
            <a:endParaRPr sz="2000" dirty="0">
              <a:latin typeface="Times New Roman"/>
              <a:cs typeface="Times New Roman"/>
            </a:endParaRPr>
          </a:p>
          <a:p>
            <a:pPr marL="1041400" lvl="1" indent="-28575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1040765" algn="l"/>
                <a:tab pos="104203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Control</a:t>
            </a:r>
            <a:r>
              <a:rPr sz="2000" b="1" spc="380" dirty="0">
                <a:latin typeface="Times New Roman"/>
                <a:cs typeface="Times New Roman"/>
              </a:rPr>
              <a:t> </a:t>
            </a:r>
            <a:r>
              <a:rPr sz="2000" b="1" spc="-30" dirty="0">
                <a:latin typeface="Times New Roman"/>
                <a:cs typeface="Times New Roman"/>
              </a:rPr>
              <a:t>Word</a:t>
            </a:r>
            <a:r>
              <a:rPr sz="2000" b="1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information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clock</a:t>
            </a:r>
            <a:endParaRPr sz="2000" dirty="0">
              <a:latin typeface="Times New Roman"/>
              <a:cs typeface="Times New Roman"/>
            </a:endParaRPr>
          </a:p>
          <a:p>
            <a:pPr marL="10414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imes New Roman"/>
                <a:cs typeface="Times New Roman"/>
              </a:rPr>
              <a:t>cycle.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1442085" marR="19685" lvl="2" indent="-228600">
              <a:lnSpc>
                <a:spcPct val="15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control variables </a:t>
            </a:r>
            <a:r>
              <a:rPr sz="2000" spc="-10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represented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40" dirty="0">
                <a:latin typeface="Times New Roman"/>
                <a:cs typeface="Times New Roman"/>
              </a:rPr>
              <a:t>1’s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80" dirty="0">
                <a:latin typeface="Times New Roman"/>
                <a:cs typeface="Times New Roman"/>
              </a:rPr>
              <a:t>0’s  </a:t>
            </a:r>
            <a:r>
              <a:rPr sz="2000" spc="5" dirty="0">
                <a:latin typeface="Times New Roman"/>
                <a:cs typeface="Times New Roman"/>
              </a:rPr>
              <a:t>knows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word.</a:t>
            </a:r>
            <a:endParaRPr sz="2000" dirty="0">
              <a:latin typeface="Times New Roman"/>
              <a:cs typeface="Times New Roman"/>
            </a:endParaRPr>
          </a:p>
          <a:p>
            <a:pPr marL="1442085" lvl="2" indent="-22923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5" dirty="0">
                <a:latin typeface="Times New Roman"/>
                <a:cs typeface="Times New Roman"/>
              </a:rPr>
              <a:t>words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programmed to </a:t>
            </a:r>
            <a:r>
              <a:rPr sz="2000" dirty="0">
                <a:latin typeface="Times New Roman"/>
                <a:cs typeface="Times New Roman"/>
              </a:rPr>
              <a:t>perform various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operations.</a:t>
            </a:r>
            <a:endParaRPr lang="en-US" sz="2000" dirty="0">
              <a:latin typeface="Times New Roman"/>
              <a:cs typeface="Times New Roman"/>
            </a:endParaRPr>
          </a:p>
          <a:p>
            <a:pPr marL="1442085" lvl="2" indent="-229235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000" b="1" dirty="0">
                <a:latin typeface="Times New Roman"/>
                <a:cs typeface="Times New Roman"/>
              </a:rPr>
              <a:t>Sequenc</a:t>
            </a:r>
            <a:r>
              <a:rPr sz="2000" b="1" spc="-20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ng	</a:t>
            </a:r>
            <a:r>
              <a:rPr sz="2000" b="1" spc="-110" dirty="0">
                <a:latin typeface="Times New Roman"/>
                <a:cs typeface="Times New Roman"/>
              </a:rPr>
              <a:t>W</a:t>
            </a:r>
            <a:r>
              <a:rPr sz="2000" b="1" dirty="0">
                <a:latin typeface="Times New Roman"/>
                <a:cs typeface="Times New Roman"/>
              </a:rPr>
              <a:t>o</a:t>
            </a:r>
            <a:r>
              <a:rPr sz="2000" b="1" spc="-10" dirty="0">
                <a:latin typeface="Times New Roman"/>
                <a:cs typeface="Times New Roman"/>
              </a:rPr>
              <a:t>r</a:t>
            </a:r>
            <a:r>
              <a:rPr sz="2000" b="1" dirty="0">
                <a:latin typeface="Times New Roman"/>
                <a:cs typeface="Times New Roman"/>
              </a:rPr>
              <a:t>d	</a:t>
            </a:r>
            <a:r>
              <a:rPr sz="2000" dirty="0">
                <a:latin typeface="Times New Roman"/>
                <a:cs typeface="Times New Roman"/>
              </a:rPr>
              <a:t>-I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fo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ati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ne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ded	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lang="en-US" sz="200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n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xt  microinstruction</a:t>
            </a:r>
            <a:r>
              <a:rPr lang="en-US"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4114" y="326517"/>
            <a:ext cx="31311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25320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Microprogram sequencer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55947" y="1916048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baseline="-20833" dirty="0">
                <a:latin typeface="Times New Roman"/>
                <a:cs typeface="Times New Roman"/>
              </a:rPr>
              <a:t>1</a:t>
            </a:r>
            <a:endParaRPr sz="1200" baseline="-20833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7417" y="1227074"/>
            <a:ext cx="2146935" cy="1137920"/>
            <a:chOff x="3217417" y="1227074"/>
            <a:chExt cx="2146935" cy="1137920"/>
          </a:xfrm>
        </p:grpSpPr>
        <p:sp>
          <p:nvSpPr>
            <p:cNvPr id="5" name="object 5"/>
            <p:cNvSpPr/>
            <p:nvPr/>
          </p:nvSpPr>
          <p:spPr>
            <a:xfrm>
              <a:off x="4185665" y="1741170"/>
              <a:ext cx="1165860" cy="611505"/>
            </a:xfrm>
            <a:custGeom>
              <a:avLst/>
              <a:gdLst/>
              <a:ahLst/>
              <a:cxnLst/>
              <a:rect l="l" t="t" r="r" b="b"/>
              <a:pathLst>
                <a:path w="1165860" h="611505">
                  <a:moveTo>
                    <a:pt x="0" y="611124"/>
                  </a:moveTo>
                  <a:lnTo>
                    <a:pt x="1165860" y="611124"/>
                  </a:lnTo>
                  <a:lnTo>
                    <a:pt x="1165860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94631" y="1603248"/>
              <a:ext cx="121919" cy="1203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54829" y="1367790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279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427" y="1603248"/>
              <a:ext cx="124968" cy="12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4795" y="1603248"/>
              <a:ext cx="121919" cy="1203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4994" y="1239774"/>
              <a:ext cx="0" cy="401320"/>
            </a:xfrm>
            <a:custGeom>
              <a:avLst/>
              <a:gdLst/>
              <a:ahLst/>
              <a:cxnLst/>
              <a:rect l="l" t="t" r="r" b="b"/>
              <a:pathLst>
                <a:path h="401319">
                  <a:moveTo>
                    <a:pt x="0" y="40081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9116" y="1603248"/>
              <a:ext cx="123825" cy="120650"/>
            </a:xfrm>
            <a:custGeom>
              <a:avLst/>
              <a:gdLst/>
              <a:ahLst/>
              <a:cxnLst/>
              <a:rect l="l" t="t" r="r" b="b"/>
              <a:pathLst>
                <a:path w="123825" h="120650">
                  <a:moveTo>
                    <a:pt x="62611" y="0"/>
                  </a:moveTo>
                  <a:lnTo>
                    <a:pt x="46487" y="660"/>
                  </a:lnTo>
                  <a:lnTo>
                    <a:pt x="30591" y="2619"/>
                  </a:lnTo>
                  <a:lnTo>
                    <a:pt x="15051" y="5840"/>
                  </a:lnTo>
                  <a:lnTo>
                    <a:pt x="0" y="10287"/>
                  </a:lnTo>
                  <a:lnTo>
                    <a:pt x="62611" y="120396"/>
                  </a:lnTo>
                  <a:lnTo>
                    <a:pt x="123444" y="9778"/>
                  </a:lnTo>
                  <a:lnTo>
                    <a:pt x="108777" y="5518"/>
                  </a:lnTo>
                  <a:lnTo>
                    <a:pt x="93646" y="2460"/>
                  </a:lnTo>
                  <a:lnTo>
                    <a:pt x="78206" y="617"/>
                  </a:lnTo>
                  <a:lnTo>
                    <a:pt x="62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0838" y="1503426"/>
              <a:ext cx="0" cy="137160"/>
            </a:xfrm>
            <a:custGeom>
              <a:avLst/>
              <a:gdLst/>
              <a:ahLst/>
              <a:cxnLst/>
              <a:rect l="l" t="t" r="r" b="b"/>
              <a:pathLst>
                <a:path h="137160">
                  <a:moveTo>
                    <a:pt x="0" y="13716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3359" y="1961388"/>
              <a:ext cx="155448" cy="94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30117" y="2021586"/>
              <a:ext cx="826135" cy="0"/>
            </a:xfrm>
            <a:custGeom>
              <a:avLst/>
              <a:gdLst/>
              <a:ahLst/>
              <a:cxnLst/>
              <a:rect l="l" t="t" r="r" b="b"/>
              <a:pathLst>
                <a:path w="826135">
                  <a:moveTo>
                    <a:pt x="826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23359" y="2171700"/>
              <a:ext cx="155448" cy="96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117" y="2231898"/>
              <a:ext cx="826135" cy="0"/>
            </a:xfrm>
            <a:custGeom>
              <a:avLst/>
              <a:gdLst/>
              <a:ahLst/>
              <a:cxnLst/>
              <a:rect l="l" t="t" r="r" b="b"/>
              <a:pathLst>
                <a:path w="826135">
                  <a:moveTo>
                    <a:pt x="826007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60850" y="1664461"/>
            <a:ext cx="945515" cy="5143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01625" algn="l"/>
                <a:tab pos="583565" algn="l"/>
                <a:tab pos="855980" algn="l"/>
              </a:tabLst>
            </a:pPr>
            <a:r>
              <a:rPr sz="1200" b="1" dirty="0">
                <a:latin typeface="Times New Roman"/>
                <a:cs typeface="Times New Roman"/>
              </a:rPr>
              <a:t>3	2	1	0</a:t>
            </a:r>
            <a:endParaRPr sz="1200">
              <a:latin typeface="Times New Roman"/>
              <a:cs typeface="Times New Roman"/>
            </a:endParaRPr>
          </a:p>
          <a:p>
            <a:pPr marL="267335">
              <a:lnSpc>
                <a:spcPct val="100000"/>
              </a:lnSpc>
              <a:spcBef>
                <a:spcPts val="480"/>
              </a:spcBef>
            </a:pPr>
            <a:r>
              <a:rPr sz="1200" b="1" spc="-5" dirty="0">
                <a:latin typeface="Times New Roman"/>
                <a:cs typeface="Times New Roman"/>
              </a:rPr>
              <a:t>MUX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58209" y="1017778"/>
            <a:ext cx="591820" cy="3638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5730" marR="5080" indent="-113664">
              <a:lnSpc>
                <a:spcPts val="1220"/>
              </a:lnSpc>
              <a:spcBef>
                <a:spcPts val="325"/>
              </a:spcBef>
            </a:pPr>
            <a:r>
              <a:rPr sz="1200" b="1" dirty="0">
                <a:latin typeface="Times New Roman"/>
                <a:cs typeface="Times New Roman"/>
              </a:rPr>
              <a:t>Ext</a:t>
            </a:r>
            <a:r>
              <a:rPr sz="1200" b="1" spc="-10" dirty="0">
                <a:latin typeface="Times New Roman"/>
                <a:cs typeface="Times New Roman"/>
              </a:rPr>
              <a:t>e</a:t>
            </a:r>
            <a:r>
              <a:rPr sz="1200" b="1" spc="-5" dirty="0">
                <a:latin typeface="Times New Roman"/>
                <a:cs typeface="Times New Roman"/>
              </a:rPr>
              <a:t>rn</a:t>
            </a:r>
            <a:r>
              <a:rPr sz="1200" b="1" dirty="0">
                <a:latin typeface="Times New Roman"/>
                <a:cs typeface="Times New Roman"/>
              </a:rPr>
              <a:t>al  (</a:t>
            </a:r>
            <a:r>
              <a:rPr sz="1200" b="1" spc="-10" dirty="0">
                <a:latin typeface="Times New Roman"/>
                <a:cs typeface="Times New Roman"/>
              </a:rPr>
              <a:t>M</a:t>
            </a:r>
            <a:r>
              <a:rPr sz="1200" b="1" spc="-5" dirty="0">
                <a:latin typeface="Times New Roman"/>
                <a:cs typeface="Times New Roman"/>
              </a:rPr>
              <a:t>A</a:t>
            </a:r>
            <a:r>
              <a:rPr sz="1200" b="1" spc="-25" dirty="0">
                <a:latin typeface="Times New Roman"/>
                <a:cs typeface="Times New Roman"/>
              </a:rPr>
              <a:t>P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638294" y="1239774"/>
            <a:ext cx="3213100" cy="1504315"/>
          </a:xfrm>
          <a:custGeom>
            <a:avLst/>
            <a:gdLst/>
            <a:ahLst/>
            <a:cxnLst/>
            <a:rect l="l" t="t" r="r" b="b"/>
            <a:pathLst>
              <a:path w="3213100" h="1504314">
                <a:moveTo>
                  <a:pt x="550163" y="272796"/>
                </a:moveTo>
                <a:lnTo>
                  <a:pt x="1199388" y="272796"/>
                </a:lnTo>
              </a:path>
              <a:path w="3213100" h="1504314">
                <a:moveTo>
                  <a:pt x="0" y="144779"/>
                </a:moveTo>
                <a:lnTo>
                  <a:pt x="1848611" y="144779"/>
                </a:lnTo>
              </a:path>
              <a:path w="3213100" h="1504314">
                <a:moveTo>
                  <a:pt x="286511" y="0"/>
                </a:moveTo>
                <a:lnTo>
                  <a:pt x="3212591" y="0"/>
                </a:lnTo>
              </a:path>
              <a:path w="3213100" h="1504314">
                <a:moveTo>
                  <a:pt x="1190243" y="280415"/>
                </a:moveTo>
                <a:lnTo>
                  <a:pt x="1190243" y="150418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56146" y="1957578"/>
            <a:ext cx="322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SBR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9302" y="1940305"/>
            <a:ext cx="1511300" cy="286385"/>
            <a:chOff x="6099302" y="1940305"/>
            <a:chExt cx="1511300" cy="286385"/>
          </a:xfrm>
        </p:grpSpPr>
        <p:sp>
          <p:nvSpPr>
            <p:cNvPr id="22" name="object 22"/>
            <p:cNvSpPr/>
            <p:nvPr/>
          </p:nvSpPr>
          <p:spPr>
            <a:xfrm>
              <a:off x="6112002" y="1953005"/>
              <a:ext cx="696595" cy="260985"/>
            </a:xfrm>
            <a:custGeom>
              <a:avLst/>
              <a:gdLst/>
              <a:ahLst/>
              <a:cxnLst/>
              <a:rect l="l" t="t" r="r" b="b"/>
              <a:pathLst>
                <a:path w="696595" h="260985">
                  <a:moveTo>
                    <a:pt x="0" y="260603"/>
                  </a:moveTo>
                  <a:lnTo>
                    <a:pt x="696468" y="260603"/>
                  </a:lnTo>
                  <a:lnTo>
                    <a:pt x="696468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2092" y="2036063"/>
              <a:ext cx="153924" cy="944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70014" y="2088641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5">
                  <a:moveTo>
                    <a:pt x="0" y="0"/>
                  </a:moveTo>
                  <a:lnTo>
                    <a:pt x="6278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73061" y="1848992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Load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23458" y="929894"/>
            <a:ext cx="1767839" cy="1537335"/>
            <a:chOff x="5823458" y="929894"/>
            <a:chExt cx="1767839" cy="1537335"/>
          </a:xfrm>
        </p:grpSpPr>
        <p:sp>
          <p:nvSpPr>
            <p:cNvPr id="27" name="object 27"/>
            <p:cNvSpPr/>
            <p:nvPr/>
          </p:nvSpPr>
          <p:spPr>
            <a:xfrm>
              <a:off x="6476238" y="942594"/>
              <a:ext cx="1102360" cy="1158240"/>
            </a:xfrm>
            <a:custGeom>
              <a:avLst/>
              <a:gdLst/>
              <a:ahLst/>
              <a:cxnLst/>
              <a:rect l="l" t="t" r="r" b="b"/>
              <a:pathLst>
                <a:path w="1102359" h="1158239">
                  <a:moveTo>
                    <a:pt x="1101852" y="1158239"/>
                  </a:moveTo>
                  <a:lnTo>
                    <a:pt x="1101852" y="0"/>
                  </a:lnTo>
                </a:path>
                <a:path w="1102359" h="1158239">
                  <a:moveTo>
                    <a:pt x="0" y="1010411"/>
                  </a:moveTo>
                  <a:lnTo>
                    <a:pt x="0" y="43433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12992" y="2220468"/>
              <a:ext cx="125095" cy="119380"/>
            </a:xfrm>
            <a:custGeom>
              <a:avLst/>
              <a:gdLst/>
              <a:ahLst/>
              <a:cxnLst/>
              <a:rect l="l" t="t" r="r" b="b"/>
              <a:pathLst>
                <a:path w="125095" h="119380">
                  <a:moveTo>
                    <a:pt x="63373" y="0"/>
                  </a:moveTo>
                  <a:lnTo>
                    <a:pt x="0" y="108458"/>
                  </a:lnTo>
                  <a:lnTo>
                    <a:pt x="15241" y="112978"/>
                  </a:lnTo>
                  <a:lnTo>
                    <a:pt x="30972" y="116236"/>
                  </a:lnTo>
                  <a:lnTo>
                    <a:pt x="47059" y="118209"/>
                  </a:lnTo>
                  <a:lnTo>
                    <a:pt x="63373" y="118872"/>
                  </a:lnTo>
                  <a:lnTo>
                    <a:pt x="79212" y="118252"/>
                  </a:lnTo>
                  <a:lnTo>
                    <a:pt x="94837" y="116395"/>
                  </a:lnTo>
                  <a:lnTo>
                    <a:pt x="110128" y="113299"/>
                  </a:lnTo>
                  <a:lnTo>
                    <a:pt x="124967" y="108966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36158" y="2340102"/>
              <a:ext cx="650875" cy="114300"/>
            </a:xfrm>
            <a:custGeom>
              <a:avLst/>
              <a:gdLst/>
              <a:ahLst/>
              <a:cxnLst/>
              <a:rect l="l" t="t" r="r" b="b"/>
              <a:pathLst>
                <a:path w="650875" h="114300">
                  <a:moveTo>
                    <a:pt x="640079" y="0"/>
                  </a:moveTo>
                  <a:lnTo>
                    <a:pt x="640079" y="114300"/>
                  </a:lnTo>
                </a:path>
                <a:path w="650875" h="114300">
                  <a:moveTo>
                    <a:pt x="0" y="106680"/>
                  </a:moveTo>
                  <a:lnTo>
                    <a:pt x="650747" y="10668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87517" y="2737866"/>
            <a:ext cx="1178560" cy="2501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35"/>
              </a:spcBef>
            </a:pPr>
            <a:r>
              <a:rPr sz="1200" b="1" spc="-10" dirty="0">
                <a:latin typeface="Times New Roman"/>
                <a:cs typeface="Times New Roman"/>
              </a:rPr>
              <a:t>Incrementer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66488" y="2362454"/>
            <a:ext cx="123825" cy="1054735"/>
            <a:chOff x="4666488" y="2362454"/>
            <a:chExt cx="123825" cy="1054735"/>
          </a:xfrm>
        </p:grpSpPr>
        <p:sp>
          <p:nvSpPr>
            <p:cNvPr id="32" name="object 32"/>
            <p:cNvSpPr/>
            <p:nvPr/>
          </p:nvSpPr>
          <p:spPr>
            <a:xfrm>
              <a:off x="4666488" y="3300984"/>
              <a:ext cx="123444" cy="115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8210" y="2375154"/>
              <a:ext cx="0" cy="937260"/>
            </a:xfrm>
            <a:custGeom>
              <a:avLst/>
              <a:gdLst/>
              <a:ahLst/>
              <a:cxnLst/>
              <a:rect l="l" t="t" r="r" b="b"/>
              <a:pathLst>
                <a:path h="937260">
                  <a:moveTo>
                    <a:pt x="0" y="0"/>
                  </a:moveTo>
                  <a:lnTo>
                    <a:pt x="0" y="9372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185665" y="3437382"/>
            <a:ext cx="970915" cy="2609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40"/>
              </a:spcBef>
            </a:pPr>
            <a:r>
              <a:rPr sz="1200" b="1" spc="-10" dirty="0">
                <a:latin typeface="Times New Roman"/>
                <a:cs typeface="Times New Roman"/>
              </a:rPr>
              <a:t>CAR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23414" y="942086"/>
            <a:ext cx="5440680" cy="4855210"/>
            <a:chOff x="2423414" y="942086"/>
            <a:chExt cx="5440680" cy="4855210"/>
          </a:xfrm>
        </p:grpSpPr>
        <p:sp>
          <p:nvSpPr>
            <p:cNvPr id="36" name="object 36"/>
            <p:cNvSpPr/>
            <p:nvPr/>
          </p:nvSpPr>
          <p:spPr>
            <a:xfrm>
              <a:off x="3245358" y="954786"/>
              <a:ext cx="4324985" cy="847725"/>
            </a:xfrm>
            <a:custGeom>
              <a:avLst/>
              <a:gdLst/>
              <a:ahLst/>
              <a:cxnLst/>
              <a:rect l="l" t="t" r="r" b="b"/>
              <a:pathLst>
                <a:path w="4324984" h="847725">
                  <a:moveTo>
                    <a:pt x="0" y="847343"/>
                  </a:moveTo>
                  <a:lnTo>
                    <a:pt x="469772" y="847343"/>
                  </a:lnTo>
                  <a:lnTo>
                    <a:pt x="469772" y="0"/>
                  </a:lnTo>
                  <a:lnTo>
                    <a:pt x="432460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0885" y="1236726"/>
              <a:ext cx="0" cy="4547870"/>
            </a:xfrm>
            <a:custGeom>
              <a:avLst/>
              <a:gdLst/>
              <a:ahLst/>
              <a:cxnLst/>
              <a:rect l="l" t="t" r="r" b="b"/>
              <a:pathLst>
                <a:path h="4547870">
                  <a:moveTo>
                    <a:pt x="0" y="0"/>
                  </a:moveTo>
                  <a:lnTo>
                    <a:pt x="0" y="454761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6114" y="1741169"/>
              <a:ext cx="794385" cy="611505"/>
            </a:xfrm>
            <a:custGeom>
              <a:avLst/>
              <a:gdLst/>
              <a:ahLst/>
              <a:cxnLst/>
              <a:rect l="l" t="t" r="r" b="b"/>
              <a:pathLst>
                <a:path w="794385" h="611505">
                  <a:moveTo>
                    <a:pt x="0" y="611124"/>
                  </a:moveTo>
                  <a:lnTo>
                    <a:pt x="794004" y="611124"/>
                  </a:lnTo>
                  <a:lnTo>
                    <a:pt x="794004" y="0"/>
                  </a:lnTo>
                  <a:lnTo>
                    <a:pt x="0" y="0"/>
                  </a:lnTo>
                  <a:lnTo>
                    <a:pt x="0" y="61112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70175" y="1821941"/>
            <a:ext cx="391160" cy="3822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b="1" spc="-5" dirty="0">
                <a:latin typeface="Times New Roman"/>
                <a:cs typeface="Times New Roman"/>
              </a:rPr>
              <a:t>Inpu</a:t>
            </a:r>
            <a:r>
              <a:rPr sz="1200" b="1" dirty="0">
                <a:latin typeface="Times New Roman"/>
                <a:cs typeface="Times New Roman"/>
              </a:rPr>
              <a:t>t  logic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87094" y="1749551"/>
            <a:ext cx="1042669" cy="518159"/>
            <a:chOff x="1387094" y="1749551"/>
            <a:chExt cx="1042669" cy="518159"/>
          </a:xfrm>
        </p:grpSpPr>
        <p:sp>
          <p:nvSpPr>
            <p:cNvPr id="41" name="object 41"/>
            <p:cNvSpPr/>
            <p:nvPr/>
          </p:nvSpPr>
          <p:spPr>
            <a:xfrm>
              <a:off x="2276855" y="1749551"/>
              <a:ext cx="152400" cy="94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99794" y="1808225"/>
              <a:ext cx="905510" cy="0"/>
            </a:xfrm>
            <a:custGeom>
              <a:avLst/>
              <a:gdLst/>
              <a:ahLst/>
              <a:cxnLst/>
              <a:rect l="l" t="t" r="r" b="b"/>
              <a:pathLst>
                <a:path w="905510">
                  <a:moveTo>
                    <a:pt x="90525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76855" y="1961387"/>
              <a:ext cx="152400" cy="94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674114" y="2021585"/>
              <a:ext cx="631190" cy="0"/>
            </a:xfrm>
            <a:custGeom>
              <a:avLst/>
              <a:gdLst/>
              <a:ahLst/>
              <a:cxnLst/>
              <a:rect l="l" t="t" r="r" b="b"/>
              <a:pathLst>
                <a:path w="631189">
                  <a:moveTo>
                    <a:pt x="63093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76855" y="2171699"/>
              <a:ext cx="152400" cy="96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045970" y="2231897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440558" y="1725929"/>
            <a:ext cx="186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I</a:t>
            </a:r>
            <a:r>
              <a:rPr sz="1200" b="1" baseline="-20833" dirty="0">
                <a:latin typeface="Times New Roman"/>
                <a:cs typeface="Times New Roman"/>
              </a:rPr>
              <a:t>0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36114" y="2798826"/>
            <a:ext cx="794385" cy="6877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200" b="1" spc="-5" dirty="0">
                <a:latin typeface="Times New Roman"/>
                <a:cs typeface="Times New Roman"/>
              </a:rPr>
              <a:t>MUX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484"/>
              </a:spcBef>
            </a:pPr>
            <a:r>
              <a:rPr sz="1200" b="1" spc="-5" dirty="0">
                <a:latin typeface="Times New Roman"/>
                <a:cs typeface="Times New Roman"/>
              </a:rPr>
              <a:t>Select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33270" y="2214626"/>
            <a:ext cx="1883410" cy="1882139"/>
            <a:chOff x="2033270" y="2214626"/>
            <a:chExt cx="1883410" cy="1882139"/>
          </a:xfrm>
        </p:grpSpPr>
        <p:sp>
          <p:nvSpPr>
            <p:cNvPr id="50" name="object 50"/>
            <p:cNvSpPr/>
            <p:nvPr/>
          </p:nvSpPr>
          <p:spPr>
            <a:xfrm>
              <a:off x="2276856" y="2884932"/>
              <a:ext cx="152400" cy="9448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5970" y="2943606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276856" y="3022092"/>
              <a:ext cx="152400" cy="9448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5970" y="3080766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76856" y="3157728"/>
              <a:ext cx="152400" cy="960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45970" y="3217926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76856" y="3307080"/>
              <a:ext cx="152400" cy="9601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45970" y="3365754"/>
              <a:ext cx="259079" cy="0"/>
            </a:xfrm>
            <a:custGeom>
              <a:avLst/>
              <a:gdLst/>
              <a:ahLst/>
              <a:cxnLst/>
              <a:rect l="l" t="t" r="r" b="b"/>
              <a:pathLst>
                <a:path w="259080">
                  <a:moveTo>
                    <a:pt x="25908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641092" y="3491484"/>
              <a:ext cx="124968" cy="11734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04338" y="3609594"/>
              <a:ext cx="0" cy="264160"/>
            </a:xfrm>
            <a:custGeom>
              <a:avLst/>
              <a:gdLst/>
              <a:ahLst/>
              <a:cxnLst/>
              <a:rect l="l" t="t" r="r" b="b"/>
              <a:pathLst>
                <a:path h="264160">
                  <a:moveTo>
                    <a:pt x="0" y="0"/>
                  </a:moveTo>
                  <a:lnTo>
                    <a:pt x="0" y="2636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6936" y="3491484"/>
              <a:ext cx="123443" cy="11734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78658" y="3609594"/>
              <a:ext cx="0" cy="474345"/>
            </a:xfrm>
            <a:custGeom>
              <a:avLst/>
              <a:gdLst/>
              <a:ahLst/>
              <a:cxnLst/>
              <a:rect l="l" t="t" r="r" b="b"/>
              <a:pathLst>
                <a:path h="474345">
                  <a:moveTo>
                    <a:pt x="0" y="0"/>
                  </a:moveTo>
                  <a:lnTo>
                    <a:pt x="0" y="4739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62734" y="2227326"/>
              <a:ext cx="1831339" cy="349250"/>
            </a:xfrm>
            <a:custGeom>
              <a:avLst/>
              <a:gdLst/>
              <a:ahLst/>
              <a:cxnLst/>
              <a:rect l="l" t="t" r="r" b="b"/>
              <a:pathLst>
                <a:path w="1831339" h="349250">
                  <a:moveTo>
                    <a:pt x="0" y="0"/>
                  </a:moveTo>
                  <a:lnTo>
                    <a:pt x="0" y="348996"/>
                  </a:lnTo>
                  <a:lnTo>
                    <a:pt x="1831340" y="34899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03726" y="2562606"/>
              <a:ext cx="0" cy="599440"/>
            </a:xfrm>
            <a:custGeom>
              <a:avLst/>
              <a:gdLst/>
              <a:ahLst/>
              <a:cxnLst/>
              <a:rect l="l" t="t" r="r" b="b"/>
              <a:pathLst>
                <a:path h="599439">
                  <a:moveTo>
                    <a:pt x="0" y="59893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834388" y="2806446"/>
            <a:ext cx="146050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131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 marR="5080" indent="12700" algn="just">
              <a:lnSpc>
                <a:spcPct val="78200"/>
              </a:lnSpc>
              <a:spcBef>
                <a:spcPts val="185"/>
              </a:spcBef>
            </a:pPr>
            <a:r>
              <a:rPr sz="1200" b="1" spc="-5" dirty="0">
                <a:latin typeface="Times New Roman"/>
                <a:cs typeface="Times New Roman"/>
              </a:rPr>
              <a:t>I  </a:t>
            </a:r>
            <a:r>
              <a:rPr sz="1200" b="1" dirty="0">
                <a:latin typeface="Times New Roman"/>
                <a:cs typeface="Times New Roman"/>
              </a:rPr>
              <a:t>S  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71574" y="2997455"/>
            <a:ext cx="640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12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90976" y="3379978"/>
            <a:ext cx="405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Clock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400810" y="1803145"/>
            <a:ext cx="5696585" cy="4434840"/>
            <a:chOff x="1400810" y="1803145"/>
            <a:chExt cx="5696585" cy="4434840"/>
          </a:xfrm>
        </p:grpSpPr>
        <p:sp>
          <p:nvSpPr>
            <p:cNvPr id="68" name="object 68"/>
            <p:cNvSpPr/>
            <p:nvPr/>
          </p:nvSpPr>
          <p:spPr>
            <a:xfrm>
              <a:off x="3973830" y="3580638"/>
              <a:ext cx="212090" cy="0"/>
            </a:xfrm>
            <a:custGeom>
              <a:avLst/>
              <a:gdLst/>
              <a:ahLst/>
              <a:cxnLst/>
              <a:rect l="l" t="t" r="r" b="b"/>
              <a:pathLst>
                <a:path w="212089">
                  <a:moveTo>
                    <a:pt x="211836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00905" y="3499866"/>
              <a:ext cx="97155" cy="135890"/>
            </a:xfrm>
            <a:custGeom>
              <a:avLst/>
              <a:gdLst/>
              <a:ahLst/>
              <a:cxnLst/>
              <a:rect l="l" t="t" r="r" b="b"/>
              <a:pathLst>
                <a:path w="97154" h="135889">
                  <a:moveTo>
                    <a:pt x="0" y="0"/>
                  </a:moveTo>
                  <a:lnTo>
                    <a:pt x="97028" y="73913"/>
                  </a:lnTo>
                  <a:lnTo>
                    <a:pt x="0" y="13563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66488" y="4146803"/>
              <a:ext cx="123444" cy="11887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28210" y="3722369"/>
              <a:ext cx="1109980" cy="437515"/>
            </a:xfrm>
            <a:custGeom>
              <a:avLst/>
              <a:gdLst/>
              <a:ahLst/>
              <a:cxnLst/>
              <a:rect l="l" t="t" r="r" b="b"/>
              <a:pathLst>
                <a:path w="1109979" h="437514">
                  <a:moveTo>
                    <a:pt x="0" y="0"/>
                  </a:moveTo>
                  <a:lnTo>
                    <a:pt x="0" y="437387"/>
                  </a:lnTo>
                </a:path>
                <a:path w="1109979" h="437514">
                  <a:moveTo>
                    <a:pt x="7619" y="207263"/>
                  </a:moveTo>
                  <a:lnTo>
                    <a:pt x="1109472" y="20726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66816" y="2991611"/>
              <a:ext cx="124968" cy="12039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413510" y="1815845"/>
              <a:ext cx="4415155" cy="4409440"/>
            </a:xfrm>
            <a:custGeom>
              <a:avLst/>
              <a:gdLst/>
              <a:ahLst/>
              <a:cxnLst/>
              <a:rect l="l" t="t" r="r" b="b"/>
              <a:pathLst>
                <a:path w="4415155" h="4409440">
                  <a:moveTo>
                    <a:pt x="4415028" y="2118360"/>
                  </a:moveTo>
                  <a:lnTo>
                    <a:pt x="4415028" y="1271015"/>
                  </a:lnTo>
                </a:path>
                <a:path w="4415155" h="4409440">
                  <a:moveTo>
                    <a:pt x="272796" y="211836"/>
                  </a:moveTo>
                  <a:lnTo>
                    <a:pt x="272796" y="4189476"/>
                  </a:lnTo>
                </a:path>
                <a:path w="4415155" h="4409440">
                  <a:moveTo>
                    <a:pt x="0" y="0"/>
                  </a:moveTo>
                  <a:lnTo>
                    <a:pt x="0" y="4408932"/>
                  </a:lnTo>
                </a:path>
                <a:path w="4415155" h="4409440">
                  <a:moveTo>
                    <a:pt x="560832" y="2043683"/>
                  </a:moveTo>
                  <a:lnTo>
                    <a:pt x="560832" y="3968495"/>
                  </a:lnTo>
                </a:path>
                <a:path w="4415155" h="4409440">
                  <a:moveTo>
                    <a:pt x="836676" y="2255520"/>
                  </a:moveTo>
                  <a:lnTo>
                    <a:pt x="836676" y="3756659"/>
                  </a:lnTo>
                </a:path>
                <a:path w="4415155" h="4409440">
                  <a:moveTo>
                    <a:pt x="545591" y="2036064"/>
                  </a:moveTo>
                  <a:lnTo>
                    <a:pt x="1321308" y="2036064"/>
                  </a:lnTo>
                </a:path>
                <a:path w="4415155" h="4409440">
                  <a:moveTo>
                    <a:pt x="844296" y="2250947"/>
                  </a:moveTo>
                  <a:lnTo>
                    <a:pt x="1588008" y="22509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31186" y="4284725"/>
              <a:ext cx="4453255" cy="757555"/>
            </a:xfrm>
            <a:custGeom>
              <a:avLst/>
              <a:gdLst/>
              <a:ahLst/>
              <a:cxnLst/>
              <a:rect l="l" t="t" r="r" b="b"/>
              <a:pathLst>
                <a:path w="4453255" h="757554">
                  <a:moveTo>
                    <a:pt x="0" y="757428"/>
                  </a:moveTo>
                  <a:lnTo>
                    <a:pt x="4453127" y="757428"/>
                  </a:lnTo>
                  <a:lnTo>
                    <a:pt x="4453127" y="0"/>
                  </a:lnTo>
                  <a:lnTo>
                    <a:pt x="0" y="0"/>
                  </a:lnTo>
                  <a:lnTo>
                    <a:pt x="0" y="757428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063619" y="4500498"/>
            <a:ext cx="1093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Control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memory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892805" y="4834508"/>
            <a:ext cx="626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M</a:t>
            </a:r>
            <a:r>
              <a:rPr sz="1200" b="1" dirty="0">
                <a:latin typeface="Times New Roman"/>
                <a:cs typeface="Times New Roman"/>
              </a:rPr>
              <a:t>ic</a:t>
            </a:r>
            <a:r>
              <a:rPr sz="1200" b="1" spc="-35" dirty="0">
                <a:latin typeface="Times New Roman"/>
                <a:cs typeface="Times New Roman"/>
              </a:rPr>
              <a:t>r</a:t>
            </a:r>
            <a:r>
              <a:rPr sz="1200" b="1" dirty="0">
                <a:latin typeface="Times New Roman"/>
                <a:cs typeface="Times New Roman"/>
              </a:rPr>
              <a:t>oop</a:t>
            </a:r>
            <a:r>
              <a:rPr sz="1200" b="1" spc="-5" dirty="0">
                <a:latin typeface="Times New Roman"/>
                <a:cs typeface="Times New Roman"/>
              </a:rPr>
              <a:t>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254753" y="4834508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CD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177663" y="4834508"/>
            <a:ext cx="225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BR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193282" y="4834508"/>
            <a:ext cx="2324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AD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431797" y="1376933"/>
            <a:ext cx="6430010" cy="4848225"/>
            <a:chOff x="1431797" y="1376933"/>
            <a:chExt cx="6430010" cy="4848225"/>
          </a:xfrm>
        </p:grpSpPr>
        <p:sp>
          <p:nvSpPr>
            <p:cNvPr id="81" name="object 81"/>
            <p:cNvSpPr/>
            <p:nvPr/>
          </p:nvSpPr>
          <p:spPr>
            <a:xfrm>
              <a:off x="3662171" y="5282183"/>
              <a:ext cx="123443" cy="1173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945124" y="5282183"/>
              <a:ext cx="121920" cy="117475"/>
            </a:xfrm>
            <a:custGeom>
              <a:avLst/>
              <a:gdLst/>
              <a:ahLst/>
              <a:cxnLst/>
              <a:rect l="l" t="t" r="r" b="b"/>
              <a:pathLst>
                <a:path w="121920" h="117475">
                  <a:moveTo>
                    <a:pt x="61849" y="0"/>
                  </a:moveTo>
                  <a:lnTo>
                    <a:pt x="45916" y="638"/>
                  </a:lnTo>
                  <a:lnTo>
                    <a:pt x="30210" y="2539"/>
                  </a:lnTo>
                  <a:lnTo>
                    <a:pt x="14860" y="5679"/>
                  </a:lnTo>
                  <a:lnTo>
                    <a:pt x="0" y="10032"/>
                  </a:lnTo>
                  <a:lnTo>
                    <a:pt x="61849" y="117347"/>
                  </a:lnTo>
                  <a:lnTo>
                    <a:pt x="121920" y="9524"/>
                  </a:lnTo>
                  <a:lnTo>
                    <a:pt x="107390" y="5357"/>
                  </a:lnTo>
                  <a:lnTo>
                    <a:pt x="92456" y="2381"/>
                  </a:lnTo>
                  <a:lnTo>
                    <a:pt x="77235" y="595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89397" y="5049774"/>
              <a:ext cx="906780" cy="1175385"/>
            </a:xfrm>
            <a:custGeom>
              <a:avLst/>
              <a:gdLst/>
              <a:ahLst/>
              <a:cxnLst/>
              <a:rect l="l" t="t" r="r" b="b"/>
              <a:pathLst>
                <a:path w="906779" h="1175385">
                  <a:moveTo>
                    <a:pt x="906779" y="9143"/>
                  </a:moveTo>
                  <a:lnTo>
                    <a:pt x="906779" y="252984"/>
                  </a:lnTo>
                </a:path>
                <a:path w="906779" h="1175385">
                  <a:moveTo>
                    <a:pt x="463296" y="9143"/>
                  </a:moveTo>
                  <a:lnTo>
                    <a:pt x="463296" y="1175004"/>
                  </a:lnTo>
                </a:path>
                <a:path w="906779" h="1175385">
                  <a:moveTo>
                    <a:pt x="0" y="0"/>
                  </a:moveTo>
                  <a:lnTo>
                    <a:pt x="0" y="96469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71132" y="5282183"/>
              <a:ext cx="123444" cy="11734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36163" y="5282183"/>
              <a:ext cx="125095" cy="117475"/>
            </a:xfrm>
            <a:custGeom>
              <a:avLst/>
              <a:gdLst/>
              <a:ahLst/>
              <a:cxnLst/>
              <a:rect l="l" t="t" r="r" b="b"/>
              <a:pathLst>
                <a:path w="125094" h="117475">
                  <a:moveTo>
                    <a:pt x="63373" y="0"/>
                  </a:moveTo>
                  <a:lnTo>
                    <a:pt x="47059" y="638"/>
                  </a:lnTo>
                  <a:lnTo>
                    <a:pt x="30972" y="2539"/>
                  </a:lnTo>
                  <a:lnTo>
                    <a:pt x="15241" y="5679"/>
                  </a:lnTo>
                  <a:lnTo>
                    <a:pt x="0" y="10032"/>
                  </a:lnTo>
                  <a:lnTo>
                    <a:pt x="63373" y="117347"/>
                  </a:lnTo>
                  <a:lnTo>
                    <a:pt x="124968" y="9524"/>
                  </a:lnTo>
                  <a:lnTo>
                    <a:pt x="110128" y="5357"/>
                  </a:lnTo>
                  <a:lnTo>
                    <a:pt x="94837" y="2381"/>
                  </a:lnTo>
                  <a:lnTo>
                    <a:pt x="79212" y="595"/>
                  </a:lnTo>
                  <a:lnTo>
                    <a:pt x="63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431797" y="1376933"/>
              <a:ext cx="6430010" cy="4822190"/>
            </a:xfrm>
            <a:custGeom>
              <a:avLst/>
              <a:gdLst/>
              <a:ahLst/>
              <a:cxnLst/>
              <a:rect l="l" t="t" r="r" b="b"/>
              <a:pathLst>
                <a:path w="6430009" h="4822190">
                  <a:moveTo>
                    <a:pt x="1466088" y="3672840"/>
                  </a:moveTo>
                  <a:lnTo>
                    <a:pt x="1466088" y="3916679"/>
                  </a:lnTo>
                </a:path>
                <a:path w="6430009" h="4822190">
                  <a:moveTo>
                    <a:pt x="2753867" y="4183379"/>
                  </a:moveTo>
                  <a:lnTo>
                    <a:pt x="816864" y="4183379"/>
                  </a:lnTo>
                </a:path>
                <a:path w="6430009" h="4822190">
                  <a:moveTo>
                    <a:pt x="550164" y="4396740"/>
                  </a:moveTo>
                  <a:lnTo>
                    <a:pt x="3172967" y="4396740"/>
                  </a:lnTo>
                </a:path>
                <a:path w="6430009" h="4822190">
                  <a:moveTo>
                    <a:pt x="275844" y="4610100"/>
                  </a:moveTo>
                  <a:lnTo>
                    <a:pt x="3643884" y="4610100"/>
                  </a:lnTo>
                </a:path>
                <a:path w="6430009" h="4822190">
                  <a:moveTo>
                    <a:pt x="0" y="4821936"/>
                  </a:moveTo>
                  <a:lnTo>
                    <a:pt x="4120896" y="4821936"/>
                  </a:lnTo>
                </a:path>
                <a:path w="6430009" h="4822190">
                  <a:moveTo>
                    <a:pt x="6429756" y="4396740"/>
                  </a:moveTo>
                  <a:lnTo>
                    <a:pt x="5020056" y="4396740"/>
                  </a:lnTo>
                </a:path>
                <a:path w="6430009" h="4822190">
                  <a:moveTo>
                    <a:pt x="5033772" y="4014216"/>
                  </a:moveTo>
                  <a:lnTo>
                    <a:pt x="5033772" y="4416552"/>
                  </a:lnTo>
                </a:path>
                <a:path w="6430009" h="4822190">
                  <a:moveTo>
                    <a:pt x="5404104" y="3681983"/>
                  </a:moveTo>
                  <a:lnTo>
                    <a:pt x="5404104" y="3925824"/>
                  </a:lnTo>
                </a:path>
                <a:path w="6430009" h="4822190">
                  <a:moveTo>
                    <a:pt x="5612892" y="4012691"/>
                  </a:moveTo>
                  <a:lnTo>
                    <a:pt x="4396740" y="4012691"/>
                  </a:lnTo>
                </a:path>
                <a:path w="6430009" h="4822190">
                  <a:moveTo>
                    <a:pt x="3206496" y="272795"/>
                  </a:moveTo>
                  <a:lnTo>
                    <a:pt x="3206496" y="0"/>
                  </a:lnTo>
                </a:path>
                <a:path w="6430009" h="4822190">
                  <a:moveTo>
                    <a:pt x="2282952" y="3672840"/>
                  </a:moveTo>
                  <a:lnTo>
                    <a:pt x="2282952" y="3916679"/>
                  </a:lnTo>
                </a:path>
                <a:path w="6430009" h="4822190">
                  <a:moveTo>
                    <a:pt x="3180588" y="3672840"/>
                  </a:moveTo>
                  <a:lnTo>
                    <a:pt x="3180588" y="4407408"/>
                  </a:lnTo>
                </a:path>
                <a:path w="6430009" h="4822190">
                  <a:moveTo>
                    <a:pt x="2749296" y="3653028"/>
                  </a:moveTo>
                  <a:lnTo>
                    <a:pt x="2749296" y="420624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492753" y="1597609"/>
            <a:ext cx="1276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35098" y="1876678"/>
            <a:ext cx="192405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5080">
              <a:lnSpc>
                <a:spcPct val="122400"/>
              </a:lnSpc>
              <a:spcBef>
                <a:spcPts val="100"/>
              </a:spcBef>
            </a:pPr>
            <a:r>
              <a:rPr sz="1200" b="1" spc="-5" dirty="0">
                <a:latin typeface="Times New Roman"/>
                <a:cs typeface="Times New Roman"/>
              </a:rPr>
              <a:t>I</a:t>
            </a:r>
            <a:r>
              <a:rPr sz="1200" b="1" baseline="-20833" dirty="0">
                <a:latin typeface="Times New Roman"/>
                <a:cs typeface="Times New Roman"/>
              </a:rPr>
              <a:t>1  </a:t>
            </a:r>
            <a:r>
              <a:rPr sz="1200" b="1" dirty="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155947" y="2098294"/>
            <a:ext cx="21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</a:t>
            </a:r>
            <a:r>
              <a:rPr sz="1200" b="1" baseline="-20833" dirty="0">
                <a:latin typeface="Times New Roman"/>
                <a:cs typeface="Times New Roman"/>
              </a:rPr>
              <a:t>0</a:t>
            </a:r>
            <a:endParaRPr sz="1200" baseline="-20833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240017" y="4996053"/>
            <a:ext cx="27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. .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19373" y="4986654"/>
            <a:ext cx="278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. .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462276" y="6385052"/>
            <a:ext cx="4300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Microprogram </a:t>
            </a:r>
            <a:r>
              <a:rPr sz="1400" b="1" dirty="0">
                <a:latin typeface="Times New Roman"/>
                <a:cs typeface="Times New Roman"/>
              </a:rPr>
              <a:t>sequencer for a </a:t>
            </a:r>
            <a:r>
              <a:rPr sz="1400" b="1" spc="-5" dirty="0">
                <a:latin typeface="Times New Roman"/>
                <a:cs typeface="Times New Roman"/>
              </a:rPr>
              <a:t>control</a:t>
            </a:r>
            <a:r>
              <a:rPr sz="1400" b="1" spc="-185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memory.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09117" y="312191"/>
            <a:ext cx="8139430" cy="610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93980" indent="-34290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</a:t>
            </a:r>
            <a:r>
              <a:rPr sz="1900" spc="-10" dirty="0">
                <a:latin typeface="Times New Roman"/>
                <a:cs typeface="Times New Roman"/>
              </a:rPr>
              <a:t>submit </a:t>
            </a:r>
            <a:r>
              <a:rPr sz="1900" spc="-5" dirty="0">
                <a:latin typeface="Times New Roman"/>
                <a:cs typeface="Times New Roman"/>
              </a:rPr>
              <a:t>of the </a:t>
            </a:r>
            <a:r>
              <a:rPr sz="1900" spc="-10" dirty="0">
                <a:latin typeface="Times New Roman"/>
                <a:cs typeface="Times New Roman"/>
              </a:rPr>
              <a:t>micro </a:t>
            </a:r>
            <a:r>
              <a:rPr sz="1900" spc="-5" dirty="0">
                <a:latin typeface="Times New Roman"/>
                <a:cs typeface="Times New Roman"/>
              </a:rPr>
              <a:t>programmed control unit which presents an address  to the control </a:t>
            </a:r>
            <a:r>
              <a:rPr sz="1900" spc="-15" dirty="0">
                <a:latin typeface="Times New Roman"/>
                <a:cs typeface="Times New Roman"/>
              </a:rPr>
              <a:t>memory </a:t>
            </a:r>
            <a:r>
              <a:rPr sz="1900" spc="-5" dirty="0">
                <a:latin typeface="Times New Roman"/>
                <a:cs typeface="Times New Roman"/>
              </a:rPr>
              <a:t>is called microprogram</a:t>
            </a:r>
            <a:r>
              <a:rPr sz="1900" spc="9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sequencer.</a:t>
            </a:r>
            <a:endParaRPr sz="1900">
              <a:latin typeface="Times New Roman"/>
              <a:cs typeface="Times New Roman"/>
            </a:endParaRPr>
          </a:p>
          <a:p>
            <a:pPr marL="431165" marR="93980" indent="-342900">
              <a:lnSpc>
                <a:spcPts val="3420"/>
              </a:lnSpc>
              <a:spcBef>
                <a:spcPts val="30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input logic circuit has three inputs, 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875" baseline="-20000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, I</a:t>
            </a:r>
            <a:r>
              <a:rPr sz="1875" baseline="-2000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,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spc="-75" dirty="0">
                <a:latin typeface="Times New Roman"/>
                <a:cs typeface="Times New Roman"/>
              </a:rPr>
              <a:t>T, </a:t>
            </a:r>
            <a:r>
              <a:rPr sz="1900" spc="-5" dirty="0">
                <a:latin typeface="Times New Roman"/>
                <a:cs typeface="Times New Roman"/>
              </a:rPr>
              <a:t>and three outputs,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, S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dirty="0">
                <a:latin typeface="Times New Roman"/>
                <a:cs typeface="Times New Roman"/>
              </a:rPr>
              <a:t>L. </a:t>
            </a:r>
            <a:r>
              <a:rPr sz="1900" spc="-5" dirty="0">
                <a:latin typeface="Times New Roman"/>
                <a:cs typeface="Times New Roman"/>
              </a:rPr>
              <a:t>variables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0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select one of the source addresses for</a:t>
            </a:r>
            <a:r>
              <a:rPr sz="1900" spc="-2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CAR.</a:t>
            </a:r>
            <a:endParaRPr sz="1900">
              <a:latin typeface="Times New Roman"/>
              <a:cs typeface="Times New Roman"/>
            </a:endParaRPr>
          </a:p>
          <a:p>
            <a:pPr marL="431165" marR="93980" indent="-342900">
              <a:lnSpc>
                <a:spcPts val="342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1900" spc="-30" dirty="0">
                <a:latin typeface="Times New Roman"/>
                <a:cs typeface="Times New Roman"/>
              </a:rPr>
              <a:t>Variable </a:t>
            </a:r>
            <a:r>
              <a:rPr sz="1900" spc="-5" dirty="0">
                <a:latin typeface="Times New Roman"/>
                <a:cs typeface="Times New Roman"/>
              </a:rPr>
              <a:t>L enables the </a:t>
            </a:r>
            <a:r>
              <a:rPr sz="1900" spc="-10" dirty="0">
                <a:latin typeface="Times New Roman"/>
                <a:cs typeface="Times New Roman"/>
              </a:rPr>
              <a:t>load </a:t>
            </a:r>
            <a:r>
              <a:rPr sz="1900" spc="-5" dirty="0">
                <a:latin typeface="Times New Roman"/>
                <a:cs typeface="Times New Roman"/>
              </a:rPr>
              <a:t>input in SBR. The binary values of the two  selection variables determine the path in 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multiplexer.</a:t>
            </a:r>
            <a:endParaRPr sz="19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431165" algn="l"/>
                <a:tab pos="431800" algn="l"/>
                <a:tab pos="4321175" algn="l"/>
                <a:tab pos="6181090" algn="l"/>
              </a:tabLst>
            </a:pPr>
            <a:r>
              <a:rPr sz="1900" spc="-5" dirty="0">
                <a:latin typeface="Times New Roman"/>
                <a:cs typeface="Times New Roman"/>
              </a:rPr>
              <a:t>Four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inputs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MUX</a:t>
            </a:r>
            <a:r>
              <a:rPr sz="1900" spc="1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1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,select</a:t>
            </a:r>
            <a:r>
              <a:rPr sz="1900" spc="17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one	address</a:t>
            </a:r>
            <a:r>
              <a:rPr sz="1900" spc="1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16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store	into </a:t>
            </a:r>
            <a:r>
              <a:rPr sz="1900" spc="-10" dirty="0">
                <a:latin typeface="Times New Roman"/>
                <a:cs typeface="Times New Roman"/>
              </a:rPr>
              <a:t>CAR. </a:t>
            </a:r>
            <a:r>
              <a:rPr sz="1900" spc="-5" dirty="0">
                <a:latin typeface="Times New Roman"/>
                <a:cs typeface="Times New Roman"/>
              </a:rPr>
              <a:t>MUX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1145"/>
              </a:spcBef>
            </a:pPr>
            <a:r>
              <a:rPr sz="1900" spc="-5" dirty="0">
                <a:latin typeface="Times New Roman"/>
                <a:cs typeface="Times New Roman"/>
              </a:rPr>
              <a:t>test the value of selected status bit and result to input logic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circuit.</a:t>
            </a:r>
            <a:endParaRPr sz="1900">
              <a:latin typeface="Times New Roman"/>
              <a:cs typeface="Times New Roman"/>
            </a:endParaRPr>
          </a:p>
          <a:p>
            <a:pPr marL="431165" marR="95250" indent="-342900">
              <a:lnSpc>
                <a:spcPct val="15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1900" spc="-5" dirty="0">
                <a:latin typeface="Times New Roman"/>
                <a:cs typeface="Times New Roman"/>
              </a:rPr>
              <a:t>For example, with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0 </a:t>
            </a:r>
            <a:r>
              <a:rPr sz="1900" spc="-5" dirty="0">
                <a:latin typeface="Times New Roman"/>
                <a:cs typeface="Times New Roman"/>
              </a:rPr>
              <a:t>= </a:t>
            </a:r>
            <a:r>
              <a:rPr sz="1900" spc="-10" dirty="0">
                <a:latin typeface="Times New Roman"/>
                <a:cs typeface="Times New Roman"/>
              </a:rPr>
              <a:t>10, </a:t>
            </a:r>
            <a:r>
              <a:rPr sz="1900" spc="-5" dirty="0">
                <a:latin typeface="Times New Roman"/>
                <a:cs typeface="Times New Roman"/>
              </a:rPr>
              <a:t>multiplexer input number 2 is selected </a:t>
            </a:r>
            <a:r>
              <a:rPr sz="1900" spc="-10" dirty="0">
                <a:latin typeface="Times New Roman"/>
                <a:cs typeface="Times New Roman"/>
              </a:rPr>
              <a:t>and  </a:t>
            </a:r>
            <a:r>
              <a:rPr sz="1900" spc="-5" dirty="0">
                <a:latin typeface="Times New Roman"/>
                <a:cs typeface="Times New Roman"/>
              </a:rPr>
              <a:t>establishes a transfer path from SBR to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CAR.</a:t>
            </a:r>
            <a:endParaRPr sz="1900">
              <a:latin typeface="Times New Roman"/>
              <a:cs typeface="Times New Roman"/>
            </a:endParaRPr>
          </a:p>
          <a:p>
            <a:pPr marL="431165" marR="95885" indent="-342900">
              <a:lnSpc>
                <a:spcPct val="150000"/>
              </a:lnSpc>
              <a:buFont typeface="Arial"/>
              <a:buChar char="•"/>
              <a:tabLst>
                <a:tab pos="431165" algn="l"/>
                <a:tab pos="431800" algn="l"/>
                <a:tab pos="5993130" algn="l"/>
              </a:tabLst>
            </a:pPr>
            <a:r>
              <a:rPr sz="1900" spc="-5" dirty="0">
                <a:latin typeface="Times New Roman"/>
                <a:cs typeface="Times New Roman"/>
              </a:rPr>
              <a:t>Note that </a:t>
            </a:r>
            <a:r>
              <a:rPr sz="1900" spc="-10" dirty="0">
                <a:latin typeface="Times New Roman"/>
                <a:cs typeface="Times New Roman"/>
              </a:rPr>
              <a:t>each </a:t>
            </a:r>
            <a:r>
              <a:rPr sz="1900" spc="-5" dirty="0">
                <a:latin typeface="Times New Roman"/>
                <a:cs typeface="Times New Roman"/>
              </a:rPr>
              <a:t>of the four inputs as well as the</a:t>
            </a:r>
            <a:r>
              <a:rPr sz="1900" spc="36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output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of	</a:t>
            </a:r>
            <a:r>
              <a:rPr sz="1900" spc="-10" dirty="0">
                <a:latin typeface="Times New Roman"/>
                <a:cs typeface="Times New Roman"/>
              </a:rPr>
              <a:t>MUX </a:t>
            </a:r>
            <a:r>
              <a:rPr sz="1900" spc="-5" dirty="0">
                <a:latin typeface="Times New Roman"/>
                <a:cs typeface="Times New Roman"/>
              </a:rPr>
              <a:t>1 contains a 7-  bit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address.</a:t>
            </a:r>
            <a:endParaRPr sz="19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431165" algn="l"/>
                <a:tab pos="431800" algn="l"/>
                <a:tab pos="5995035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truth table for the input logic circuit is shown</a:t>
            </a:r>
            <a:r>
              <a:rPr sz="1900" spc="39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in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the	table. inputs 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</a:t>
            </a:r>
            <a:r>
              <a:rPr sz="1875" baseline="-20000" dirty="0">
                <a:latin typeface="Times New Roman"/>
                <a:cs typeface="Times New Roman"/>
              </a:rPr>
              <a:t>0</a:t>
            </a:r>
            <a:endParaRPr sz="1875" baseline="-200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Times New Roman"/>
                <a:cs typeface="Times New Roman"/>
              </a:rPr>
              <a:t>are identical to the bit values in the </a:t>
            </a:r>
            <a:r>
              <a:rPr sz="1900" spc="-10" dirty="0">
                <a:latin typeface="Times New Roman"/>
                <a:cs typeface="Times New Roman"/>
              </a:rPr>
              <a:t>BR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field.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2559" y="353085"/>
            <a:ext cx="8034020" cy="444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69215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505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bit values for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1 </a:t>
            </a:r>
            <a:r>
              <a:rPr sz="1900" spc="-5" dirty="0">
                <a:latin typeface="Times New Roman"/>
                <a:cs typeface="Times New Roman"/>
              </a:rPr>
              <a:t>and </a:t>
            </a:r>
            <a:r>
              <a:rPr sz="1900" dirty="0">
                <a:latin typeface="Times New Roman"/>
                <a:cs typeface="Times New Roman"/>
              </a:rPr>
              <a:t>S</a:t>
            </a:r>
            <a:r>
              <a:rPr sz="1875" baseline="-20000" dirty="0">
                <a:latin typeface="Times New Roman"/>
                <a:cs typeface="Times New Roman"/>
              </a:rPr>
              <a:t>0 </a:t>
            </a:r>
            <a:r>
              <a:rPr sz="1900" spc="-10" dirty="0">
                <a:latin typeface="Times New Roman"/>
                <a:cs typeface="Times New Roman"/>
              </a:rPr>
              <a:t>are </a:t>
            </a:r>
            <a:r>
              <a:rPr sz="1900" spc="-5" dirty="0">
                <a:latin typeface="Times New Roman"/>
                <a:cs typeface="Times New Roman"/>
              </a:rPr>
              <a:t>determined </a:t>
            </a:r>
            <a:r>
              <a:rPr sz="1900" dirty="0">
                <a:latin typeface="Times New Roman"/>
                <a:cs typeface="Times New Roman"/>
              </a:rPr>
              <a:t>from </a:t>
            </a:r>
            <a:r>
              <a:rPr sz="1900" spc="-5" dirty="0">
                <a:latin typeface="Times New Roman"/>
                <a:cs typeface="Times New Roman"/>
              </a:rPr>
              <a:t>the stated function and </a:t>
            </a:r>
            <a:r>
              <a:rPr sz="1900" spc="-10" dirty="0">
                <a:latin typeface="Times New Roman"/>
                <a:cs typeface="Times New Roman"/>
              </a:rPr>
              <a:t>the  </a:t>
            </a:r>
            <a:r>
              <a:rPr sz="1900" spc="-5" dirty="0">
                <a:latin typeface="Times New Roman"/>
                <a:cs typeface="Times New Roman"/>
              </a:rPr>
              <a:t>path in the multiplexer that establishes the required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-15" dirty="0">
                <a:latin typeface="Times New Roman"/>
                <a:cs typeface="Times New Roman"/>
              </a:rPr>
              <a:t>transfer.</a:t>
            </a:r>
            <a:endParaRPr sz="1900">
              <a:latin typeface="Times New Roman"/>
              <a:cs typeface="Times New Roman"/>
            </a:endParaRPr>
          </a:p>
          <a:p>
            <a:pPr marL="349885" marR="68580" indent="-287020" algn="just">
              <a:lnSpc>
                <a:spcPct val="150000"/>
              </a:lnSpc>
              <a:buFont typeface="Arial"/>
              <a:buChar char="•"/>
              <a:tabLst>
                <a:tab pos="350520" algn="l"/>
              </a:tabLst>
            </a:pPr>
            <a:r>
              <a:rPr sz="1900" spc="-5" dirty="0">
                <a:latin typeface="Times New Roman"/>
                <a:cs typeface="Times New Roman"/>
              </a:rPr>
              <a:t>The subroutine register is loaded with the incremented value of CAR during a  call microinstruction (BR = 01) provided </a:t>
            </a:r>
            <a:r>
              <a:rPr sz="1900" dirty="0">
                <a:latin typeface="Times New Roman"/>
                <a:cs typeface="Times New Roman"/>
              </a:rPr>
              <a:t>that </a:t>
            </a:r>
            <a:r>
              <a:rPr sz="1900" spc="-5" dirty="0">
                <a:latin typeface="Times New Roman"/>
                <a:cs typeface="Times New Roman"/>
              </a:rPr>
              <a:t>the status bit condition </a:t>
            </a:r>
            <a:r>
              <a:rPr sz="1900" spc="-20" dirty="0">
                <a:latin typeface="Times New Roman"/>
                <a:cs typeface="Times New Roman"/>
              </a:rPr>
              <a:t>is  </a:t>
            </a:r>
            <a:r>
              <a:rPr sz="1900" spc="-5" dirty="0">
                <a:latin typeface="Times New Roman"/>
                <a:cs typeface="Times New Roman"/>
              </a:rPr>
              <a:t>satisfied (T = </a:t>
            </a:r>
            <a:r>
              <a:rPr sz="1900" dirty="0">
                <a:latin typeface="Times New Roman"/>
                <a:cs typeface="Times New Roman"/>
              </a:rPr>
              <a:t>1). </a:t>
            </a:r>
            <a:r>
              <a:rPr sz="1900" spc="-5" dirty="0">
                <a:latin typeface="Times New Roman"/>
                <a:cs typeface="Times New Roman"/>
              </a:rPr>
              <a:t>The truth table </a:t>
            </a:r>
            <a:r>
              <a:rPr sz="1900" spc="-10" dirty="0">
                <a:latin typeface="Times New Roman"/>
                <a:cs typeface="Times New Roman"/>
              </a:rPr>
              <a:t>can </a:t>
            </a:r>
            <a:r>
              <a:rPr sz="1900" spc="-5" dirty="0">
                <a:latin typeface="Times New Roman"/>
                <a:cs typeface="Times New Roman"/>
              </a:rPr>
              <a:t>be used </a:t>
            </a:r>
            <a:r>
              <a:rPr sz="1900" spc="-10" dirty="0">
                <a:latin typeface="Times New Roman"/>
                <a:cs typeface="Times New Roman"/>
              </a:rPr>
              <a:t>to </a:t>
            </a:r>
            <a:r>
              <a:rPr sz="1900" spc="-5" dirty="0">
                <a:latin typeface="Times New Roman"/>
                <a:cs typeface="Times New Roman"/>
              </a:rPr>
              <a:t>obtain the simplified Boolean  functions for the input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logic: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2054225">
              <a:lnSpc>
                <a:spcPct val="100000"/>
              </a:lnSpc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1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  <a:p>
            <a:pPr marL="2054225" marR="4457065">
              <a:lnSpc>
                <a:spcPct val="150000"/>
              </a:lnSpc>
            </a:pP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1950" spc="15" baseline="-21367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1950" spc="15" baseline="-21367" dirty="0">
                <a:latin typeface="Times New Roman"/>
                <a:cs typeface="Times New Roman"/>
              </a:rPr>
              <a:t>0 </a:t>
            </a:r>
            <a:r>
              <a:rPr sz="2000" dirty="0">
                <a:latin typeface="Times New Roman"/>
                <a:cs typeface="Times New Roman"/>
              </a:rPr>
              <a:t>+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’T  </a:t>
            </a:r>
            <a:r>
              <a:rPr sz="2000" dirty="0">
                <a:latin typeface="Times New Roman"/>
                <a:cs typeface="Times New Roman"/>
              </a:rPr>
              <a:t>L =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2000" spc="5" dirty="0">
                <a:latin typeface="Times New Roman"/>
                <a:cs typeface="Times New Roman"/>
              </a:rPr>
              <a:t>’I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48510" y="1461769"/>
          <a:ext cx="4902198" cy="3244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1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4661">
                <a:tc>
                  <a:txBody>
                    <a:bodyPr/>
                    <a:lstStyle/>
                    <a:p>
                      <a:pPr marL="195580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Field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20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541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3390">
                        <a:lnSpc>
                          <a:spcPts val="202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MUX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8737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ts val="20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ts val="20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SBR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6034"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08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06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79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011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670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/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587"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11x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83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861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406776" y="5448706"/>
            <a:ext cx="4572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30" dirty="0">
                <a:latin typeface="Times New Roman"/>
                <a:cs typeface="Times New Roman"/>
              </a:rPr>
              <a:t>Table </a:t>
            </a:r>
            <a:r>
              <a:rPr sz="1400" b="1" dirty="0">
                <a:latin typeface="Times New Roman"/>
                <a:cs typeface="Times New Roman"/>
              </a:rPr>
              <a:t>: Input logic truth table for </a:t>
            </a:r>
            <a:r>
              <a:rPr sz="1400" b="1" spc="-5" dirty="0">
                <a:latin typeface="Times New Roman"/>
                <a:cs typeface="Times New Roman"/>
              </a:rPr>
              <a:t>microprogram</a:t>
            </a:r>
            <a:r>
              <a:rPr sz="1400" b="1" spc="-160" dirty="0">
                <a:latin typeface="Times New Roman"/>
                <a:cs typeface="Times New Roman"/>
              </a:rPr>
              <a:t> </a:t>
            </a:r>
            <a:r>
              <a:rPr sz="1400" b="1" spc="-15" dirty="0">
                <a:latin typeface="Times New Roman"/>
                <a:cs typeface="Times New Roman"/>
              </a:rPr>
              <a:t>sequencer.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29" y="585977"/>
            <a:ext cx="1830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Times New Roman"/>
                <a:cs typeface="Times New Roman"/>
              </a:rPr>
              <a:t>Microoperations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29" y="891387"/>
            <a:ext cx="8047355" cy="574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computer central processing units, micro-operations (also </a:t>
            </a:r>
            <a:r>
              <a:rPr sz="2000" dirty="0">
                <a:latin typeface="Times New Roman"/>
                <a:cs typeface="Times New Roman"/>
              </a:rPr>
              <a:t>known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micro-ops or µops) are detailed low-level instructions used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some designs  to implement complex machine instructions </a:t>
            </a:r>
            <a:r>
              <a:rPr sz="2000" spc="-10" dirty="0">
                <a:latin typeface="Times New Roman"/>
                <a:cs typeface="Times New Roman"/>
              </a:rPr>
              <a:t>(sometimes </a:t>
            </a:r>
            <a:r>
              <a:rPr sz="2000" spc="-5" dirty="0">
                <a:latin typeface="Times New Roman"/>
                <a:cs typeface="Times New Roman"/>
              </a:rPr>
              <a:t>termed </a:t>
            </a:r>
            <a:r>
              <a:rPr sz="2000" spc="-10" dirty="0">
                <a:latin typeface="Times New Roman"/>
                <a:cs typeface="Times New Roman"/>
              </a:rPr>
              <a:t>macro-  </a:t>
            </a:r>
            <a:r>
              <a:rPr sz="2000" spc="-5" dirty="0">
                <a:latin typeface="Times New Roman"/>
                <a:cs typeface="Times New Roman"/>
              </a:rPr>
              <a:t>instructions in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context).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Microcode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Microinstructions can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saved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employing 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subroutines that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10" dirty="0">
                <a:latin typeface="Times New Roman"/>
                <a:cs typeface="Times New Roman"/>
              </a:rPr>
              <a:t>common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sections 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microcode.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  <a:tab pos="780415" algn="l"/>
                <a:tab pos="3324860" algn="l"/>
                <a:tab pos="3664585" algn="l"/>
                <a:tab pos="4382135" algn="l"/>
                <a:tab pos="5565140" algn="l"/>
                <a:tab pos="6410960" algn="l"/>
                <a:tab pos="6735445" algn="l"/>
              </a:tabLst>
            </a:pPr>
            <a:r>
              <a:rPr sz="2000" dirty="0">
                <a:latin typeface="Times New Roman"/>
                <a:cs typeface="Times New Roman"/>
              </a:rPr>
              <a:t>For	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sequence	</a:t>
            </a:r>
            <a:r>
              <a:rPr sz="2000" dirty="0">
                <a:latin typeface="Times New Roman"/>
                <a:cs typeface="Times New Roman"/>
              </a:rPr>
              <a:t>of	</a:t>
            </a:r>
            <a:r>
              <a:rPr sz="2000" spc="-10" dirty="0">
                <a:latin typeface="Times New Roman"/>
                <a:cs typeface="Times New Roman"/>
              </a:rPr>
              <a:t>micro	</a:t>
            </a:r>
            <a:r>
              <a:rPr sz="2000" spc="-5" dirty="0">
                <a:latin typeface="Times New Roman"/>
                <a:cs typeface="Times New Roman"/>
              </a:rPr>
              <a:t>operations	needed	to	generate the 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address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operand for an instruction is </a:t>
            </a:r>
            <a:r>
              <a:rPr sz="2000" spc="-10" dirty="0">
                <a:latin typeface="Times New Roman"/>
                <a:cs typeface="Times New Roman"/>
              </a:rPr>
              <a:t>common </a:t>
            </a:r>
            <a:r>
              <a:rPr sz="2000" spc="-5" dirty="0">
                <a:latin typeface="Times New Roman"/>
                <a:cs typeface="Times New Roman"/>
              </a:rPr>
              <a:t>to all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reference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sequence could </a:t>
            </a:r>
            <a:r>
              <a:rPr sz="2000" dirty="0">
                <a:latin typeface="Times New Roman"/>
                <a:cs typeface="Times New Roman"/>
              </a:rPr>
              <a:t>be a </a:t>
            </a:r>
            <a:r>
              <a:rPr sz="2000" spc="-5" dirty="0">
                <a:latin typeface="Times New Roman"/>
                <a:cs typeface="Times New Roman"/>
              </a:rPr>
              <a:t>subroutine that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within many other  </a:t>
            </a:r>
            <a:r>
              <a:rPr sz="2000" dirty="0">
                <a:latin typeface="Times New Roman"/>
                <a:cs typeface="Times New Roman"/>
              </a:rPr>
              <a:t>routines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execute the </a:t>
            </a:r>
            <a:r>
              <a:rPr sz="2000" spc="-5" dirty="0">
                <a:latin typeface="Times New Roman"/>
                <a:cs typeface="Times New Roman"/>
              </a:rPr>
              <a:t>effective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computation.</a:t>
            </a:r>
            <a:endParaRPr sz="2000">
              <a:latin typeface="Times New Roman"/>
              <a:cs typeface="Times New Roman"/>
            </a:endParaRPr>
          </a:p>
          <a:p>
            <a:pPr marR="144145" algn="r">
              <a:lnSpc>
                <a:spcPct val="100000"/>
              </a:lnSpc>
              <a:spcBef>
                <a:spcPts val="375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3358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359" y="342645"/>
            <a:ext cx="41611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Control </a:t>
            </a:r>
            <a:r>
              <a:rPr b="1" dirty="0">
                <a:latin typeface="Times New Roman"/>
                <a:cs typeface="Times New Roman"/>
              </a:rPr>
              <a:t>memory </a:t>
            </a:r>
            <a:r>
              <a:rPr b="1" spc="-5" dirty="0">
                <a:latin typeface="Times New Roman"/>
                <a:cs typeface="Times New Roman"/>
              </a:rPr>
              <a:t>(control </a:t>
            </a:r>
            <a:r>
              <a:rPr b="1" dirty="0">
                <a:latin typeface="Times New Roman"/>
                <a:cs typeface="Times New Roman"/>
              </a:rPr>
              <a:t>storage:</a:t>
            </a:r>
            <a:r>
              <a:rPr b="1" spc="-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3359" y="647248"/>
            <a:ext cx="7920355" cy="551434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Storage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microprogrammed </a:t>
            </a:r>
            <a:r>
              <a:rPr sz="2000" dirty="0">
                <a:latin typeface="Times New Roman"/>
                <a:cs typeface="Times New Roman"/>
              </a:rPr>
              <a:t>control unit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store the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5" dirty="0">
                <a:latin typeface="Times New Roman"/>
                <a:cs typeface="Times New Roman"/>
              </a:rPr>
              <a:t>word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control </a:t>
            </a:r>
            <a:r>
              <a:rPr sz="2000" spc="-5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contains within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microinstruction.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Times New Roman"/>
                <a:cs typeface="Times New Roman"/>
              </a:rPr>
              <a:t>Writeable control </a:t>
            </a:r>
            <a:r>
              <a:rPr sz="2000" b="1" dirty="0">
                <a:latin typeface="Times New Roman"/>
                <a:cs typeface="Times New Roman"/>
              </a:rPr>
              <a:t>memory (writeable </a:t>
            </a:r>
            <a:r>
              <a:rPr sz="2000" b="1" spc="-5" dirty="0">
                <a:latin typeface="Times New Roman"/>
                <a:cs typeface="Times New Roman"/>
              </a:rPr>
              <a:t>control </a:t>
            </a:r>
            <a:r>
              <a:rPr sz="2000" b="1" dirty="0">
                <a:latin typeface="Times New Roman"/>
                <a:cs typeface="Times New Roman"/>
              </a:rPr>
              <a:t>storage:</a:t>
            </a:r>
            <a:r>
              <a:rPr sz="2000" b="1" spc="-2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WCS)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Control Storage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contents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modified, allow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change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-5" dirty="0">
                <a:latin typeface="Times New Roman"/>
                <a:cs typeface="Times New Roman"/>
              </a:rPr>
              <a:t>microprogram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Instruction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changed or </a:t>
            </a:r>
            <a:r>
              <a:rPr sz="2000" spc="-10" dirty="0">
                <a:latin typeface="Times New Roman"/>
                <a:cs typeface="Times New Roman"/>
              </a:rPr>
              <a:t>modified is </a:t>
            </a:r>
            <a:r>
              <a:rPr sz="2000" spc="-5" dirty="0">
                <a:latin typeface="Times New Roman"/>
                <a:cs typeface="Times New Roman"/>
              </a:rPr>
              <a:t>referred  as </a:t>
            </a:r>
            <a:r>
              <a:rPr sz="2000" spc="-10" dirty="0">
                <a:latin typeface="Times New Roman"/>
                <a:cs typeface="Times New Roman"/>
              </a:rPr>
              <a:t>Writeable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b="1" i="1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Times New Roman"/>
                <a:cs typeface="Times New Roman"/>
              </a:rPr>
              <a:t>Dynamic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microprogramming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Permits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microprogram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loaded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initially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auxiliary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magnetic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50000"/>
              </a:lnSpc>
              <a:buFont typeface="Arial"/>
              <a:buChar char="•"/>
              <a:tabLst>
                <a:tab pos="354965" algn="l"/>
                <a:tab pos="355600" algn="l"/>
                <a:tab pos="1623695" algn="l"/>
                <a:tab pos="2577465" algn="l"/>
                <a:tab pos="3479800" algn="l"/>
                <a:tab pos="4449445" algn="l"/>
                <a:tab pos="5095875" algn="l"/>
                <a:tab pos="5516245" algn="l"/>
                <a:tab pos="7091045" algn="l"/>
                <a:tab pos="7792084" algn="l"/>
              </a:tabLst>
            </a:pP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	s</a:t>
            </a:r>
            <a:r>
              <a:rPr sz="2000" spc="-20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m	whose	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ol	un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	i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ple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	a  </a:t>
            </a:r>
            <a:r>
              <a:rPr sz="2000" spc="-5" dirty="0">
                <a:latin typeface="Times New Roman"/>
                <a:cs typeface="Times New Roman"/>
              </a:rPr>
              <a:t>microprogram in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WCS.</a:t>
            </a:r>
            <a:endParaRPr sz="20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Microprogram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changed </a:t>
            </a:r>
            <a:r>
              <a:rPr sz="2000" dirty="0">
                <a:latin typeface="Times New Roman"/>
                <a:cs typeface="Times New Roman"/>
              </a:rPr>
              <a:t>by a </a:t>
            </a:r>
            <a:r>
              <a:rPr sz="2000" spc="-5" dirty="0">
                <a:latin typeface="Times New Roman"/>
                <a:cs typeface="Times New Roman"/>
              </a:rPr>
              <a:t>systems programmer </a:t>
            </a:r>
            <a:r>
              <a:rPr sz="2000" dirty="0">
                <a:latin typeface="Times New Roman"/>
                <a:cs typeface="Times New Roman"/>
              </a:rPr>
              <a:t>or a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user,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559" y="6287515"/>
            <a:ext cx="3698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though </a:t>
            </a:r>
            <a:r>
              <a:rPr sz="2000" spc="-5" dirty="0">
                <a:latin typeface="Times New Roman"/>
                <a:cs typeface="Times New Roman"/>
              </a:rPr>
              <a:t>it is mostly </a:t>
            </a:r>
            <a:r>
              <a:rPr sz="2000" dirty="0">
                <a:latin typeface="Times New Roman"/>
                <a:cs typeface="Times New Roman"/>
              </a:rPr>
              <a:t>used for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reading.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96239" y="377799"/>
            <a:ext cx="7806055" cy="4598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Times New Roman"/>
                <a:cs typeface="Times New Roman"/>
              </a:rPr>
              <a:t>Sequencer </a:t>
            </a:r>
            <a:r>
              <a:rPr sz="2000" b="1" spc="-5" dirty="0">
                <a:latin typeface="Times New Roman"/>
                <a:cs typeface="Times New Roman"/>
              </a:rPr>
              <a:t>(Microprogram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Sequencer)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Microprogram </a:t>
            </a:r>
            <a:r>
              <a:rPr sz="2000" dirty="0">
                <a:latin typeface="Times New Roman"/>
                <a:cs typeface="Times New Roman"/>
              </a:rPr>
              <a:t>Control Unit </a:t>
            </a:r>
            <a:r>
              <a:rPr sz="2000" spc="-5" dirty="0">
                <a:latin typeface="Times New Roman"/>
                <a:cs typeface="Times New Roman"/>
              </a:rPr>
              <a:t>that determines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Microinstruction  </a:t>
            </a:r>
            <a:r>
              <a:rPr sz="2000" dirty="0">
                <a:latin typeface="Times New Roman"/>
                <a:cs typeface="Times New Roman"/>
              </a:rPr>
              <a:t>Address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executed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next clock </a:t>
            </a:r>
            <a:r>
              <a:rPr sz="2000" dirty="0">
                <a:latin typeface="Times New Roman"/>
                <a:cs typeface="Times New Roman"/>
              </a:rPr>
              <a:t>cycle </a:t>
            </a:r>
            <a:r>
              <a:rPr sz="2000" spc="-5" dirty="0">
                <a:latin typeface="Times New Roman"/>
                <a:cs typeface="Times New Roman"/>
              </a:rPr>
              <a:t>(next address </a:t>
            </a:r>
            <a:r>
              <a:rPr sz="2000" dirty="0">
                <a:latin typeface="Times New Roman"/>
                <a:cs typeface="Times New Roman"/>
              </a:rPr>
              <a:t>generator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sequencer)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In-line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Sequencing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Branch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Conditional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Branch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Subroutine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Loop</a:t>
            </a:r>
            <a:endParaRPr sz="2000">
              <a:latin typeface="Times New Roman"/>
              <a:cs typeface="Times New Roman"/>
            </a:endParaRPr>
          </a:p>
          <a:p>
            <a:pPr marL="922655" lvl="1" indent="-148590">
              <a:lnSpc>
                <a:spcPct val="100000"/>
              </a:lnSpc>
              <a:spcBef>
                <a:spcPts val="1205"/>
              </a:spcBef>
              <a:buChar char="-"/>
              <a:tabLst>
                <a:tab pos="923290" algn="l"/>
              </a:tabLst>
            </a:pPr>
            <a:r>
              <a:rPr sz="2000" dirty="0">
                <a:latin typeface="Times New Roman"/>
                <a:cs typeface="Times New Roman"/>
              </a:rPr>
              <a:t>Instruction OP-code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499" y="2798310"/>
            <a:ext cx="7774749" cy="2068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64435" y="5675172"/>
            <a:ext cx="37617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Figure </a:t>
            </a:r>
            <a:r>
              <a:rPr sz="1400" b="1" dirty="0">
                <a:latin typeface="Times New Roman"/>
                <a:cs typeface="Times New Roman"/>
              </a:rPr>
              <a:t>: </a:t>
            </a:r>
            <a:r>
              <a:rPr sz="1400" b="1" spc="-5" dirty="0">
                <a:latin typeface="Times New Roman"/>
                <a:cs typeface="Times New Roman"/>
              </a:rPr>
              <a:t>Microprogrammed control</a:t>
            </a:r>
            <a:r>
              <a:rPr sz="1400" b="1" spc="-1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organization.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03987" y="452119"/>
            <a:ext cx="8537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general </a:t>
            </a:r>
            <a:r>
              <a:rPr sz="1800" dirty="0">
                <a:latin typeface="Times New Roman"/>
                <a:cs typeface="Times New Roman"/>
              </a:rPr>
              <a:t>configuration of a </a:t>
            </a:r>
            <a:r>
              <a:rPr sz="1800" spc="-5" dirty="0">
                <a:latin typeface="Times New Roman"/>
                <a:cs typeface="Times New Roman"/>
              </a:rPr>
              <a:t>microprogrammed control </a:t>
            </a:r>
            <a:r>
              <a:rPr sz="1800" spc="-10" dirty="0">
                <a:latin typeface="Times New Roman"/>
                <a:cs typeface="Times New Roman"/>
              </a:rPr>
              <a:t>unit </a:t>
            </a:r>
            <a:r>
              <a:rPr sz="1800" spc="-5" dirty="0">
                <a:latin typeface="Times New Roman"/>
                <a:cs typeface="Times New Roman"/>
              </a:rPr>
              <a:t>is demonstrated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the  </a:t>
            </a:r>
            <a:r>
              <a:rPr sz="1800" dirty="0">
                <a:latin typeface="Times New Roman"/>
                <a:cs typeface="Times New Roman"/>
              </a:rPr>
              <a:t>block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18566" y="427075"/>
            <a:ext cx="791972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620" indent="-287020" algn="just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general configuration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10" dirty="0">
                <a:latin typeface="Times New Roman"/>
                <a:cs typeface="Times New Roman"/>
              </a:rPr>
              <a:t>micro-programmed </a:t>
            </a:r>
            <a:r>
              <a:rPr sz="2000" dirty="0">
                <a:latin typeface="Times New Roman"/>
                <a:cs typeface="Times New Roman"/>
              </a:rPr>
              <a:t>control unit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demonstrated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block diagram of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Figure.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assumed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ROM,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within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299085" algn="just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permanently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stored.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50000"/>
              </a:lnSpc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microinstruction contains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control </a:t>
            </a:r>
            <a:r>
              <a:rPr sz="2000" dirty="0">
                <a:latin typeface="Times New Roman"/>
                <a:cs typeface="Times New Roman"/>
              </a:rPr>
              <a:t>word that </a:t>
            </a:r>
            <a:r>
              <a:rPr sz="2000" spc="-5" dirty="0">
                <a:latin typeface="Times New Roman"/>
                <a:cs typeface="Times New Roman"/>
              </a:rPr>
              <a:t>specifies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or more  microoperations for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5" dirty="0">
                <a:latin typeface="Times New Roman"/>
                <a:cs typeface="Times New Roman"/>
              </a:rPr>
              <a:t>processor. </a:t>
            </a:r>
            <a:r>
              <a:rPr sz="2000" dirty="0">
                <a:latin typeface="Times New Roman"/>
                <a:cs typeface="Times New Roman"/>
              </a:rPr>
              <a:t>Once </a:t>
            </a:r>
            <a:r>
              <a:rPr sz="2000" spc="-5" dirty="0">
                <a:latin typeface="Times New Roman"/>
                <a:cs typeface="Times New Roman"/>
              </a:rPr>
              <a:t>these operations </a:t>
            </a:r>
            <a:r>
              <a:rPr sz="2000" spc="-10" dirty="0">
                <a:latin typeface="Times New Roman"/>
                <a:cs typeface="Times New Roman"/>
              </a:rPr>
              <a:t>are  </a:t>
            </a:r>
            <a:r>
              <a:rPr sz="2000" dirty="0">
                <a:latin typeface="Times New Roman"/>
                <a:cs typeface="Times New Roman"/>
              </a:rPr>
              <a:t>executed, the control </a:t>
            </a:r>
            <a:r>
              <a:rPr sz="2000" spc="-5" dirty="0">
                <a:latin typeface="Times New Roman"/>
                <a:cs typeface="Times New Roman"/>
              </a:rPr>
              <a:t>must determine </a:t>
            </a:r>
            <a:r>
              <a:rPr sz="2000" dirty="0">
                <a:latin typeface="Times New Roman"/>
                <a:cs typeface="Times New Roman"/>
              </a:rPr>
              <a:t>the next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address.</a:t>
            </a:r>
            <a:endParaRPr sz="200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location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next microinstruction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next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sequence, 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located </a:t>
            </a:r>
            <a:r>
              <a:rPr sz="2000" spc="-5" dirty="0">
                <a:latin typeface="Times New Roman"/>
                <a:cs typeface="Times New Roman"/>
              </a:rPr>
              <a:t>somewhere else in </a:t>
            </a:r>
            <a:r>
              <a:rPr sz="2000" dirty="0">
                <a:latin typeface="Times New Roman"/>
                <a:cs typeface="Times New Roman"/>
              </a:rPr>
              <a:t>the control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  <a:p>
            <a:pPr marL="299085" indent="-287020" algn="just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While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microoperations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being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executed,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next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address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  <a:p>
            <a:pPr marL="299085" marR="6350" algn="just">
              <a:lnSpc>
                <a:spcPct val="150000"/>
              </a:lnSpc>
            </a:pPr>
            <a:r>
              <a:rPr sz="2000" spc="-5" dirty="0">
                <a:latin typeface="Times New Roman"/>
                <a:cs typeface="Times New Roman"/>
              </a:rPr>
              <a:t>computed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next address generator circuit and then transferred </a:t>
            </a:r>
            <a:r>
              <a:rPr sz="2000" spc="-10" dirty="0">
                <a:latin typeface="Times New Roman"/>
                <a:cs typeface="Times New Roman"/>
              </a:rPr>
              <a:t>into  </a:t>
            </a:r>
            <a:r>
              <a:rPr sz="2000" dirty="0">
                <a:latin typeface="Times New Roman"/>
                <a:cs typeface="Times New Roman"/>
              </a:rPr>
              <a:t>the control address register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read the next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microinstruction.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4076</Words>
  <Application>Microsoft Office PowerPoint</Application>
  <PresentationFormat>On-screen Show (4:3)</PresentationFormat>
  <Paragraphs>909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Carlito</vt:lpstr>
      <vt:lpstr>Symbol</vt:lpstr>
      <vt:lpstr>Times New Roman</vt:lpstr>
      <vt:lpstr>Wingdings</vt:lpstr>
      <vt:lpstr>Office Theme</vt:lpstr>
      <vt:lpstr>Microprogrammed Control</vt:lpstr>
      <vt:lpstr>Contents</vt:lpstr>
      <vt:lpstr>Control Unit</vt:lpstr>
      <vt:lpstr>Terminology</vt:lpstr>
      <vt:lpstr>Microoperations</vt:lpstr>
      <vt:lpstr>Control memory (control storage: CS)</vt:lpstr>
      <vt:lpstr>PowerPoint Presentation</vt:lpstr>
      <vt:lpstr>PowerPoint Presentation</vt:lpstr>
      <vt:lpstr>PowerPoint Presentation</vt:lpstr>
      <vt:lpstr>PowerPoint Presentation</vt:lpstr>
      <vt:lpstr>Address sequencing</vt:lpstr>
      <vt:lpstr>Address Sequencing</vt:lpstr>
      <vt:lpstr>Step-2:</vt:lpstr>
      <vt:lpstr>PowerPoint Presentation</vt:lpstr>
      <vt:lpstr>PowerPoint Presentation</vt:lpstr>
      <vt:lpstr>PowerPoint Presentation</vt:lpstr>
      <vt:lpstr>Steps in Selection of Address</vt:lpstr>
      <vt:lpstr>Mapping of instructions Direct Mapping  OP-codes of Instructions</vt:lpstr>
      <vt:lpstr>Mapping of instructions to micro-routines</vt:lpstr>
      <vt:lpstr>PowerPoint Presentation</vt:lpstr>
      <vt:lpstr>Microprogram Example</vt:lpstr>
      <vt:lpstr>PowerPoint Presentation</vt:lpstr>
      <vt:lpstr>PowerPoint Presentation</vt:lpstr>
      <vt:lpstr>PowerPoint Presentation</vt:lpstr>
      <vt:lpstr>Microinstruction Format</vt:lpstr>
      <vt:lpstr>PowerPoint Presentation</vt:lpstr>
      <vt:lpstr>Microinstruction field descriptions – F1,F2,F3</vt:lpstr>
      <vt:lpstr>Microinstruction field descriptions – CD,BR</vt:lpstr>
      <vt:lpstr>Symbolic Microinstructions</vt:lpstr>
      <vt:lpstr>BR: contains one of {JMP, CALL, RET, MAP} AD:  specifies a value for the address field of the microinstructions in  one of three possible ways :</vt:lpstr>
      <vt:lpstr>Symbolic microprogram - fetch routine</vt:lpstr>
      <vt:lpstr>PowerPoint Presentation</vt:lpstr>
      <vt:lpstr>PowerPoint Presentation</vt:lpstr>
      <vt:lpstr>Partial Symbolic Microprogram</vt:lpstr>
      <vt:lpstr>The execution of the ADD instruction is carried out by the microinstructions at  addresses 1 and 2. The first microinstruction reads the operand from memory  into DR . The second microinstruction performs an add microoperation with  the content of DR and AC and then jumps back to the beginning of</vt:lpstr>
      <vt:lpstr>Binary microprogram</vt:lpstr>
      <vt:lpstr>Design of control unit</vt:lpstr>
      <vt:lpstr>PowerPoint Presentation</vt:lpstr>
      <vt:lpstr>PowerPoint Presentation</vt:lpstr>
      <vt:lpstr>Microprogram sequencer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Microprogrammed Contol</dc:title>
  <dc:creator>Nabaraj</dc:creator>
  <cp:lastModifiedBy>Nabaraj Negi</cp:lastModifiedBy>
  <cp:revision>20</cp:revision>
  <dcterms:created xsi:type="dcterms:W3CDTF">2021-06-28T01:34:27Z</dcterms:created>
  <dcterms:modified xsi:type="dcterms:W3CDTF">2024-11-28T06:04:58Z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2021-06-28T00:00:00Z</vt:filetime>
  </property>
</Properties>
</file>