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1" r:id="rId29"/>
    <p:sldId id="283" r:id="rId30"/>
    <p:sldId id="325" r:id="rId31"/>
    <p:sldId id="284" r:id="rId32"/>
    <p:sldId id="324" r:id="rId33"/>
    <p:sldId id="323"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20" r:id="rId56"/>
    <p:sldId id="319"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7T01:36:32.823"/>
    </inkml:context>
    <inkml:brush xml:id="br0">
      <inkml:brushProperty name="width" value="0.05292" units="cm"/>
      <inkml:brushProperty name="height" value="0.05292" units="cm"/>
      <inkml:brushProperty name="color" value="#FF0000"/>
    </inkml:brush>
  </inkml:definitions>
  <inkml:trace contextRef="#ctx0" brushRef="#br0">14710 4762 0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7T02:02:47.081"/>
    </inkml:context>
    <inkml:brush xml:id="br0">
      <inkml:brushProperty name="width" value="0.05292" units="cm"/>
      <inkml:brushProperty name="height" value="0.05292" units="cm"/>
      <inkml:brushProperty name="color" value="#FF0000"/>
    </inkml:brush>
  </inkml:definitions>
  <inkml:trace contextRef="#ctx0" brushRef="#br0">9997 11534 0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E35D818-DDC2-42A1-A219-47F17F8437DC}" type="datetimeFigureOut">
              <a:rPr lang="en-US" smtClean="0"/>
              <a:t>11/28/2024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C7749D4-1ED2-4510-A09A-110E370A3106}" type="slidenum">
              <a:rPr lang="en-US" smtClean="0"/>
              <a:t>‹#›</a:t>
            </a:fld>
            <a:endParaRPr lang="en-US"/>
          </a:p>
        </p:txBody>
      </p:sp>
    </p:spTree>
    <p:extLst>
      <p:ext uri="{BB962C8B-B14F-4D97-AF65-F5344CB8AC3E}">
        <p14:creationId xmlns:p14="http://schemas.microsoft.com/office/powerpoint/2010/main" val="4233277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5155" y="254888"/>
            <a:ext cx="3173729" cy="314959"/>
          </a:xfrm>
          <a:prstGeom prst="rect">
            <a:avLst/>
          </a:prstGeom>
        </p:spPr>
        <p:txBody>
          <a:bodyPr wrap="square" lIns="0" tIns="0" rIns="0" bIns="0">
            <a:spAutoFit/>
          </a:bodyPr>
          <a:lstStyle>
            <a:lvl1pPr>
              <a:defRPr sz="19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311147" y="2580443"/>
            <a:ext cx="3818890" cy="24390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11/28/2024</a:t>
            </a:fld>
            <a:endParaRPr lang="en-US"/>
          </a:p>
        </p:txBody>
      </p:sp>
      <p:sp>
        <p:nvSpPr>
          <p:cNvPr id="6" name="Holder 6"/>
          <p:cNvSpPr>
            <a:spLocks noGrp="1"/>
          </p:cNvSpPr>
          <p:nvPr>
            <p:ph type="sldNum" sz="quarter" idx="7"/>
          </p:nvPr>
        </p:nvSpPr>
        <p:spPr>
          <a:xfrm>
            <a:off x="8230234" y="6464680"/>
            <a:ext cx="23177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9113" y="3326714"/>
            <a:ext cx="3529965" cy="437515"/>
          </a:xfrm>
          <a:prstGeom prst="rect">
            <a:avLst/>
          </a:prstGeom>
        </p:spPr>
        <p:txBody>
          <a:bodyPr vert="horz" wrap="square" lIns="0" tIns="12700" rIns="0" bIns="0" rtlCol="0">
            <a:spAutoFit/>
          </a:bodyPr>
          <a:lstStyle/>
          <a:p>
            <a:pPr marL="12700">
              <a:lnSpc>
                <a:spcPct val="100000"/>
              </a:lnSpc>
              <a:spcBef>
                <a:spcPts val="100"/>
              </a:spcBef>
            </a:pPr>
            <a:r>
              <a:rPr sz="2700" dirty="0"/>
              <a:t>Central </a:t>
            </a:r>
            <a:r>
              <a:rPr sz="2700" spc="-5" dirty="0"/>
              <a:t>Processing</a:t>
            </a:r>
            <a:r>
              <a:rPr sz="2700" spc="-70" dirty="0"/>
              <a:t> </a:t>
            </a:r>
            <a:r>
              <a:rPr sz="2700" dirty="0"/>
              <a:t>Unit</a:t>
            </a:r>
          </a:p>
        </p:txBody>
      </p:sp>
      <p:sp>
        <p:nvSpPr>
          <p:cNvPr id="3" name="object 3"/>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1</a:t>
            </a:fld>
            <a:endParaRPr sz="12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977" y="1231187"/>
            <a:ext cx="7722820" cy="297393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773172" y="4892166"/>
            <a:ext cx="3877945" cy="239395"/>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Table </a:t>
            </a:r>
            <a:r>
              <a:rPr sz="1400" b="1" dirty="0">
                <a:latin typeface="Times New Roman"/>
                <a:cs typeface="Times New Roman"/>
              </a:rPr>
              <a:t>: Examples of </a:t>
            </a:r>
            <a:r>
              <a:rPr sz="1400" b="1" spc="-5" dirty="0">
                <a:latin typeface="Times New Roman"/>
                <a:cs typeface="Times New Roman"/>
              </a:rPr>
              <a:t>Microoperations for </a:t>
            </a:r>
            <a:r>
              <a:rPr sz="1400" b="1" dirty="0">
                <a:latin typeface="Times New Roman"/>
                <a:cs typeface="Times New Roman"/>
              </a:rPr>
              <a:t>the </a:t>
            </a:r>
            <a:r>
              <a:rPr sz="1400" b="1" spc="-5" dirty="0">
                <a:latin typeface="Times New Roman"/>
                <a:cs typeface="Times New Roman"/>
              </a:rPr>
              <a:t>CPU</a:t>
            </a:r>
            <a:r>
              <a:rPr sz="1400" b="1" spc="-75" dirty="0">
                <a:latin typeface="Times New Roman"/>
                <a:cs typeface="Times New Roman"/>
              </a:rPr>
              <a:t> </a:t>
            </a:r>
            <a:r>
              <a:rPr sz="1400" b="1" dirty="0">
                <a:latin typeface="Times New Roman"/>
                <a:cs typeface="Times New Roman"/>
              </a:rPr>
              <a:t>.</a:t>
            </a:r>
            <a:endParaRPr sz="1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2" name="object 2"/>
          <p:cNvSpPr txBox="1">
            <a:spLocks noGrp="1"/>
          </p:cNvSpPr>
          <p:nvPr>
            <p:ph type="title"/>
          </p:nvPr>
        </p:nvSpPr>
        <p:spPr>
          <a:xfrm>
            <a:off x="2960877" y="286893"/>
            <a:ext cx="2136140" cy="330835"/>
          </a:xfrm>
          <a:prstGeom prst="rect">
            <a:avLst/>
          </a:prstGeom>
        </p:spPr>
        <p:txBody>
          <a:bodyPr vert="horz" wrap="square" lIns="0" tIns="12700" rIns="0" bIns="0" rtlCol="0">
            <a:spAutoFit/>
          </a:bodyPr>
          <a:lstStyle/>
          <a:p>
            <a:pPr marL="12700">
              <a:lnSpc>
                <a:spcPct val="100000"/>
              </a:lnSpc>
              <a:spcBef>
                <a:spcPts val="100"/>
              </a:spcBef>
            </a:pPr>
            <a:r>
              <a:rPr sz="2000" dirty="0"/>
              <a:t>Stack</a:t>
            </a:r>
            <a:r>
              <a:rPr sz="2000" spc="-90" dirty="0"/>
              <a:t> </a:t>
            </a:r>
            <a:r>
              <a:rPr sz="2000" dirty="0"/>
              <a:t>Organization</a:t>
            </a:r>
            <a:endParaRPr sz="2000"/>
          </a:p>
        </p:txBody>
      </p:sp>
      <p:sp>
        <p:nvSpPr>
          <p:cNvPr id="3" name="object 3"/>
          <p:cNvSpPr txBox="1"/>
          <p:nvPr/>
        </p:nvSpPr>
        <p:spPr>
          <a:xfrm>
            <a:off x="500887" y="954760"/>
            <a:ext cx="7938134" cy="4140835"/>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4965" algn="l"/>
                <a:tab pos="355600" algn="l"/>
              </a:tabLst>
            </a:pPr>
            <a:r>
              <a:rPr sz="2000" dirty="0">
                <a:latin typeface="Times New Roman"/>
                <a:cs typeface="Times New Roman"/>
              </a:rPr>
              <a:t>A </a:t>
            </a:r>
            <a:r>
              <a:rPr sz="2000" spc="-5" dirty="0">
                <a:latin typeface="Times New Roman"/>
                <a:cs typeface="Times New Roman"/>
              </a:rPr>
              <a:t>useful feature </a:t>
            </a:r>
            <a:r>
              <a:rPr sz="2000" dirty="0">
                <a:latin typeface="Times New Roman"/>
                <a:cs typeface="Times New Roman"/>
              </a:rPr>
              <a:t>that </a:t>
            </a:r>
            <a:r>
              <a:rPr sz="2000" spc="-10" dirty="0">
                <a:latin typeface="Times New Roman"/>
                <a:cs typeface="Times New Roman"/>
              </a:rPr>
              <a:t>is </a:t>
            </a:r>
            <a:r>
              <a:rPr sz="2000" spc="-5" dirty="0">
                <a:latin typeface="Times New Roman"/>
                <a:cs typeface="Times New Roman"/>
              </a:rPr>
              <a:t>included in </a:t>
            </a:r>
            <a:r>
              <a:rPr sz="2000" dirty="0">
                <a:latin typeface="Times New Roman"/>
                <a:cs typeface="Times New Roman"/>
              </a:rPr>
              <a:t>the CPU of </a:t>
            </a:r>
            <a:r>
              <a:rPr sz="2000" spc="-5" dirty="0">
                <a:latin typeface="Times New Roman"/>
                <a:cs typeface="Times New Roman"/>
              </a:rPr>
              <a:t>most computers </a:t>
            </a:r>
            <a:r>
              <a:rPr sz="2000" spc="-10" dirty="0">
                <a:latin typeface="Times New Roman"/>
                <a:cs typeface="Times New Roman"/>
              </a:rPr>
              <a:t>is </a:t>
            </a:r>
            <a:r>
              <a:rPr sz="2000" dirty="0">
                <a:latin typeface="Times New Roman"/>
                <a:cs typeface="Times New Roman"/>
              </a:rPr>
              <a:t>a </a:t>
            </a:r>
            <a:r>
              <a:rPr sz="2000" spc="-5" dirty="0">
                <a:latin typeface="Times New Roman"/>
                <a:cs typeface="Times New Roman"/>
              </a:rPr>
              <a:t>stack  </a:t>
            </a:r>
            <a:r>
              <a:rPr sz="2000" dirty="0">
                <a:latin typeface="Times New Roman"/>
                <a:cs typeface="Times New Roman"/>
              </a:rPr>
              <a:t>or </a:t>
            </a:r>
            <a:r>
              <a:rPr sz="2000" spc="-5" dirty="0">
                <a:latin typeface="Times New Roman"/>
                <a:cs typeface="Times New Roman"/>
              </a:rPr>
              <a:t>last-in, </a:t>
            </a:r>
            <a:r>
              <a:rPr sz="2000" dirty="0">
                <a:latin typeface="Times New Roman"/>
                <a:cs typeface="Times New Roman"/>
              </a:rPr>
              <a:t>first-out (LIFO)</a:t>
            </a:r>
            <a:r>
              <a:rPr sz="2000" spc="-125" dirty="0">
                <a:latin typeface="Times New Roman"/>
                <a:cs typeface="Times New Roman"/>
              </a:rPr>
              <a:t> </a:t>
            </a:r>
            <a:r>
              <a:rPr sz="2000" spc="-5" dirty="0">
                <a:latin typeface="Times New Roman"/>
                <a:cs typeface="Times New Roman"/>
              </a:rPr>
              <a:t>list.</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dirty="0">
                <a:latin typeface="Times New Roman"/>
                <a:cs typeface="Times New Roman"/>
              </a:rPr>
              <a:t>The two operations of a </a:t>
            </a:r>
            <a:r>
              <a:rPr sz="2000" spc="-5" dirty="0">
                <a:latin typeface="Times New Roman"/>
                <a:cs typeface="Times New Roman"/>
              </a:rPr>
              <a:t>stack </a:t>
            </a:r>
            <a:r>
              <a:rPr sz="2000" dirty="0">
                <a:latin typeface="Times New Roman"/>
                <a:cs typeface="Times New Roman"/>
              </a:rPr>
              <a:t>are the insertion and deletion of</a:t>
            </a:r>
            <a:r>
              <a:rPr sz="2000" spc="-195" dirty="0">
                <a:latin typeface="Times New Roman"/>
                <a:cs typeface="Times New Roman"/>
              </a:rPr>
              <a:t> </a:t>
            </a:r>
            <a:r>
              <a:rPr sz="2000" spc="-5" dirty="0">
                <a:latin typeface="Times New Roman"/>
                <a:cs typeface="Times New Roman"/>
              </a:rPr>
              <a:t>items.</a:t>
            </a:r>
            <a:endParaRPr sz="2000">
              <a:latin typeface="Times New Roman"/>
              <a:cs typeface="Times New Roman"/>
            </a:endParaRPr>
          </a:p>
          <a:p>
            <a:pPr marL="355600" marR="8255" indent="-342900">
              <a:lnSpc>
                <a:spcPct val="150000"/>
              </a:lnSpc>
              <a:buFont typeface="Arial"/>
              <a:buChar char="•"/>
              <a:tabLst>
                <a:tab pos="354965" algn="l"/>
                <a:tab pos="355600" algn="l"/>
              </a:tabLst>
            </a:pPr>
            <a:r>
              <a:rPr sz="2000" dirty="0">
                <a:latin typeface="Times New Roman"/>
                <a:cs typeface="Times New Roman"/>
              </a:rPr>
              <a:t>The </a:t>
            </a:r>
            <a:r>
              <a:rPr sz="2000" spc="-5" dirty="0">
                <a:latin typeface="Times New Roman"/>
                <a:cs typeface="Times New Roman"/>
              </a:rPr>
              <a:t>operation </a:t>
            </a:r>
            <a:r>
              <a:rPr sz="2000" dirty="0">
                <a:latin typeface="Times New Roman"/>
                <a:cs typeface="Times New Roman"/>
              </a:rPr>
              <a:t>of </a:t>
            </a:r>
            <a:r>
              <a:rPr sz="2000" spc="-5" dirty="0">
                <a:latin typeface="Times New Roman"/>
                <a:cs typeface="Times New Roman"/>
              </a:rPr>
              <a:t>insertion is called push (or </a:t>
            </a:r>
            <a:r>
              <a:rPr sz="2000" dirty="0">
                <a:latin typeface="Times New Roman"/>
                <a:cs typeface="Times New Roman"/>
              </a:rPr>
              <a:t>push-down) and </a:t>
            </a:r>
            <a:r>
              <a:rPr sz="2000" spc="-5" dirty="0">
                <a:latin typeface="Times New Roman"/>
                <a:cs typeface="Times New Roman"/>
              </a:rPr>
              <a:t>deletion </a:t>
            </a:r>
            <a:r>
              <a:rPr sz="2000" spc="-20" dirty="0">
                <a:latin typeface="Times New Roman"/>
                <a:cs typeface="Times New Roman"/>
              </a:rPr>
              <a:t>is  </a:t>
            </a:r>
            <a:r>
              <a:rPr sz="2000" spc="-5" dirty="0">
                <a:latin typeface="Times New Roman"/>
                <a:cs typeface="Times New Roman"/>
              </a:rPr>
              <a:t>called </a:t>
            </a:r>
            <a:r>
              <a:rPr sz="2000" dirty="0">
                <a:latin typeface="Times New Roman"/>
                <a:cs typeface="Times New Roman"/>
              </a:rPr>
              <a:t>(or pop-up) of</a:t>
            </a:r>
            <a:r>
              <a:rPr sz="2000" spc="-90" dirty="0">
                <a:latin typeface="Times New Roman"/>
                <a:cs typeface="Times New Roman"/>
              </a:rPr>
              <a:t> </a:t>
            </a:r>
            <a:r>
              <a:rPr sz="2000" spc="-5" dirty="0">
                <a:latin typeface="Times New Roman"/>
                <a:cs typeface="Times New Roman"/>
              </a:rPr>
              <a:t>items.</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 pos="885825" algn="l"/>
                <a:tab pos="1541145" algn="l"/>
                <a:tab pos="1870075" algn="l"/>
                <a:tab pos="2652395" algn="l"/>
                <a:tab pos="3841115" algn="l"/>
                <a:tab pos="4144645" algn="l"/>
                <a:tab pos="5345430" algn="l"/>
                <a:tab pos="5592445" algn="l"/>
                <a:tab pos="6570980" algn="l"/>
                <a:tab pos="7099934" algn="l"/>
                <a:tab pos="7685405" algn="l"/>
              </a:tabLst>
            </a:pPr>
            <a:r>
              <a:rPr sz="2000" dirty="0">
                <a:latin typeface="Times New Roman"/>
                <a:cs typeface="Times New Roman"/>
              </a:rPr>
              <a:t>The	st</a:t>
            </a:r>
            <a:r>
              <a:rPr sz="2000" spc="-10" dirty="0">
                <a:latin typeface="Times New Roman"/>
                <a:cs typeface="Times New Roman"/>
              </a:rPr>
              <a:t>a</a:t>
            </a:r>
            <a:r>
              <a:rPr sz="2000" spc="-15" dirty="0">
                <a:latin typeface="Times New Roman"/>
                <a:cs typeface="Times New Roman"/>
              </a:rPr>
              <a:t>c</a:t>
            </a:r>
            <a:r>
              <a:rPr sz="2000" dirty="0">
                <a:latin typeface="Times New Roman"/>
                <a:cs typeface="Times New Roman"/>
              </a:rPr>
              <a:t>k	</a:t>
            </a:r>
            <a:r>
              <a:rPr sz="2000" spc="-20" dirty="0">
                <a:latin typeface="Times New Roman"/>
                <a:cs typeface="Times New Roman"/>
              </a:rPr>
              <a:t>i</a:t>
            </a:r>
            <a:r>
              <a:rPr sz="2000" dirty="0">
                <a:latin typeface="Times New Roman"/>
                <a:cs typeface="Times New Roman"/>
              </a:rPr>
              <a:t>n	d</a:t>
            </a:r>
            <a:r>
              <a:rPr sz="2000" spc="-15" dirty="0">
                <a:latin typeface="Times New Roman"/>
                <a:cs typeface="Times New Roman"/>
              </a:rPr>
              <a:t>i</a:t>
            </a:r>
            <a:r>
              <a:rPr sz="2000" dirty="0">
                <a:latin typeface="Times New Roman"/>
                <a:cs typeface="Times New Roman"/>
              </a:rPr>
              <a:t>gital	</a:t>
            </a:r>
            <a:r>
              <a:rPr sz="2000" spc="-15" dirty="0">
                <a:latin typeface="Times New Roman"/>
                <a:cs typeface="Times New Roman"/>
              </a:rPr>
              <a:t>c</a:t>
            </a:r>
            <a:r>
              <a:rPr sz="2000" dirty="0">
                <a:latin typeface="Times New Roman"/>
                <a:cs typeface="Times New Roman"/>
              </a:rPr>
              <a:t>o</a:t>
            </a:r>
            <a:r>
              <a:rPr sz="2000" spc="-20" dirty="0">
                <a:latin typeface="Times New Roman"/>
                <a:cs typeface="Times New Roman"/>
              </a:rPr>
              <a:t>m</a:t>
            </a:r>
            <a:r>
              <a:rPr sz="2000" dirty="0">
                <a:latin typeface="Times New Roman"/>
                <a:cs typeface="Times New Roman"/>
              </a:rPr>
              <a:t>p</a:t>
            </a:r>
            <a:r>
              <a:rPr sz="2000" spc="10" dirty="0">
                <a:latin typeface="Times New Roman"/>
                <a:cs typeface="Times New Roman"/>
              </a:rPr>
              <a:t>u</a:t>
            </a:r>
            <a:r>
              <a:rPr sz="2000" spc="-20" dirty="0">
                <a:latin typeface="Times New Roman"/>
                <a:cs typeface="Times New Roman"/>
              </a:rPr>
              <a:t>t</a:t>
            </a:r>
            <a:r>
              <a:rPr sz="2000" dirty="0">
                <a:latin typeface="Times New Roman"/>
                <a:cs typeface="Times New Roman"/>
              </a:rPr>
              <a:t>ers	</a:t>
            </a:r>
            <a:r>
              <a:rPr sz="2000" spc="-5" dirty="0">
                <a:latin typeface="Times New Roman"/>
                <a:cs typeface="Times New Roman"/>
              </a:rPr>
              <a:t>i</a:t>
            </a:r>
            <a:r>
              <a:rPr sz="2000" dirty="0">
                <a:latin typeface="Times New Roman"/>
                <a:cs typeface="Times New Roman"/>
              </a:rPr>
              <a:t>s	</a:t>
            </a:r>
            <a:r>
              <a:rPr sz="2000" spc="-15" dirty="0">
                <a:latin typeface="Times New Roman"/>
                <a:cs typeface="Times New Roman"/>
              </a:rPr>
              <a:t>e</a:t>
            </a:r>
            <a:r>
              <a:rPr sz="2000" dirty="0">
                <a:latin typeface="Times New Roman"/>
                <a:cs typeface="Times New Roman"/>
              </a:rPr>
              <a:t>ss</a:t>
            </a:r>
            <a:r>
              <a:rPr sz="2000" spc="-15" dirty="0">
                <a:latin typeface="Times New Roman"/>
                <a:cs typeface="Times New Roman"/>
              </a:rPr>
              <a:t>e</a:t>
            </a:r>
            <a:r>
              <a:rPr sz="2000" dirty="0">
                <a:latin typeface="Times New Roman"/>
                <a:cs typeface="Times New Roman"/>
              </a:rPr>
              <a:t>nti</a:t>
            </a:r>
            <a:r>
              <a:rPr sz="2000" spc="-20" dirty="0">
                <a:latin typeface="Times New Roman"/>
                <a:cs typeface="Times New Roman"/>
              </a:rPr>
              <a:t>a</a:t>
            </a:r>
            <a:r>
              <a:rPr sz="2000" dirty="0">
                <a:latin typeface="Times New Roman"/>
                <a:cs typeface="Times New Roman"/>
              </a:rPr>
              <a:t>l</a:t>
            </a:r>
            <a:r>
              <a:rPr sz="2000" spc="-10" dirty="0">
                <a:latin typeface="Times New Roman"/>
                <a:cs typeface="Times New Roman"/>
              </a:rPr>
              <a:t>l</a:t>
            </a:r>
            <a:r>
              <a:rPr sz="2000" dirty="0">
                <a:latin typeface="Times New Roman"/>
                <a:cs typeface="Times New Roman"/>
              </a:rPr>
              <a:t>y	a	</a:t>
            </a:r>
            <a:r>
              <a:rPr sz="2000" spc="-25" dirty="0">
                <a:latin typeface="Times New Roman"/>
                <a:cs typeface="Times New Roman"/>
              </a:rPr>
              <a:t>m</a:t>
            </a:r>
            <a:r>
              <a:rPr sz="2000" spc="5" dirty="0">
                <a:latin typeface="Times New Roman"/>
                <a:cs typeface="Times New Roman"/>
              </a:rPr>
              <a:t>e</a:t>
            </a:r>
            <a:r>
              <a:rPr sz="2000" spc="-25" dirty="0">
                <a:latin typeface="Times New Roman"/>
                <a:cs typeface="Times New Roman"/>
              </a:rPr>
              <a:t>m</a:t>
            </a:r>
            <a:r>
              <a:rPr sz="2000" dirty="0">
                <a:latin typeface="Times New Roman"/>
                <a:cs typeface="Times New Roman"/>
              </a:rPr>
              <a:t>o</a:t>
            </a:r>
            <a:r>
              <a:rPr sz="2000" spc="5" dirty="0">
                <a:latin typeface="Times New Roman"/>
                <a:cs typeface="Times New Roman"/>
              </a:rPr>
              <a:t>r</a:t>
            </a:r>
            <a:r>
              <a:rPr sz="2000" dirty="0">
                <a:latin typeface="Times New Roman"/>
                <a:cs typeface="Times New Roman"/>
              </a:rPr>
              <a:t>y	unit	wi</a:t>
            </a:r>
            <a:r>
              <a:rPr sz="2000" spc="-20" dirty="0">
                <a:latin typeface="Times New Roman"/>
                <a:cs typeface="Times New Roman"/>
              </a:rPr>
              <a:t>t</a:t>
            </a:r>
            <a:r>
              <a:rPr sz="2000" dirty="0">
                <a:latin typeface="Times New Roman"/>
                <a:cs typeface="Times New Roman"/>
              </a:rPr>
              <a:t>h	</a:t>
            </a:r>
            <a:r>
              <a:rPr sz="2000" spc="-15" dirty="0">
                <a:latin typeface="Times New Roman"/>
                <a:cs typeface="Times New Roman"/>
              </a:rPr>
              <a:t>an</a:t>
            </a:r>
            <a:endParaRPr sz="2000">
              <a:latin typeface="Times New Roman"/>
              <a:cs typeface="Times New Roman"/>
            </a:endParaRPr>
          </a:p>
          <a:p>
            <a:pPr marL="355600">
              <a:lnSpc>
                <a:spcPct val="100000"/>
              </a:lnSpc>
              <a:spcBef>
                <a:spcPts val="1200"/>
              </a:spcBef>
            </a:pPr>
            <a:r>
              <a:rPr sz="2000" spc="-5" dirty="0">
                <a:latin typeface="Times New Roman"/>
                <a:cs typeface="Times New Roman"/>
              </a:rPr>
              <a:t>address</a:t>
            </a:r>
            <a:r>
              <a:rPr sz="2000" spc="210" dirty="0">
                <a:latin typeface="Times New Roman"/>
                <a:cs typeface="Times New Roman"/>
              </a:rPr>
              <a:t> </a:t>
            </a:r>
            <a:r>
              <a:rPr sz="2000" spc="-5" dirty="0">
                <a:latin typeface="Times New Roman"/>
                <a:cs typeface="Times New Roman"/>
              </a:rPr>
              <a:t>register</a:t>
            </a:r>
            <a:r>
              <a:rPr sz="2000" spc="215" dirty="0">
                <a:latin typeface="Times New Roman"/>
                <a:cs typeface="Times New Roman"/>
              </a:rPr>
              <a:t> </a:t>
            </a:r>
            <a:r>
              <a:rPr sz="2000" spc="-5" dirty="0">
                <a:latin typeface="Times New Roman"/>
                <a:cs typeface="Times New Roman"/>
              </a:rPr>
              <a:t>that</a:t>
            </a:r>
            <a:r>
              <a:rPr sz="2000" spc="210" dirty="0">
                <a:latin typeface="Times New Roman"/>
                <a:cs typeface="Times New Roman"/>
              </a:rPr>
              <a:t> </a:t>
            </a:r>
            <a:r>
              <a:rPr sz="2000" spc="-5" dirty="0">
                <a:latin typeface="Times New Roman"/>
                <a:cs typeface="Times New Roman"/>
              </a:rPr>
              <a:t>can</a:t>
            </a:r>
            <a:r>
              <a:rPr sz="2000" spc="229" dirty="0">
                <a:latin typeface="Times New Roman"/>
                <a:cs typeface="Times New Roman"/>
              </a:rPr>
              <a:t> </a:t>
            </a:r>
            <a:r>
              <a:rPr sz="2000" spc="-5" dirty="0">
                <a:latin typeface="Times New Roman"/>
                <a:cs typeface="Times New Roman"/>
              </a:rPr>
              <a:t>count</a:t>
            </a:r>
            <a:r>
              <a:rPr sz="2000" spc="210" dirty="0">
                <a:latin typeface="Times New Roman"/>
                <a:cs typeface="Times New Roman"/>
              </a:rPr>
              <a:t> </a:t>
            </a:r>
            <a:r>
              <a:rPr sz="2000" dirty="0">
                <a:latin typeface="Times New Roman"/>
                <a:cs typeface="Times New Roman"/>
              </a:rPr>
              <a:t>only</a:t>
            </a:r>
            <a:r>
              <a:rPr sz="2000" spc="204" dirty="0">
                <a:latin typeface="Times New Roman"/>
                <a:cs typeface="Times New Roman"/>
              </a:rPr>
              <a:t> </a:t>
            </a:r>
            <a:r>
              <a:rPr sz="2000" spc="-5" dirty="0">
                <a:latin typeface="Times New Roman"/>
                <a:cs typeface="Times New Roman"/>
              </a:rPr>
              <a:t>(after</a:t>
            </a:r>
            <a:r>
              <a:rPr sz="2000" spc="225" dirty="0">
                <a:latin typeface="Times New Roman"/>
                <a:cs typeface="Times New Roman"/>
              </a:rPr>
              <a:t> </a:t>
            </a:r>
            <a:r>
              <a:rPr sz="2000" spc="-5" dirty="0">
                <a:latin typeface="Times New Roman"/>
                <a:cs typeface="Times New Roman"/>
              </a:rPr>
              <a:t>initial</a:t>
            </a:r>
            <a:r>
              <a:rPr sz="2000" spc="195" dirty="0">
                <a:latin typeface="Times New Roman"/>
                <a:cs typeface="Times New Roman"/>
              </a:rPr>
              <a:t> </a:t>
            </a:r>
            <a:r>
              <a:rPr sz="2000" dirty="0">
                <a:latin typeface="Times New Roman"/>
                <a:cs typeface="Times New Roman"/>
              </a:rPr>
              <a:t>value</a:t>
            </a:r>
            <a:r>
              <a:rPr sz="2000" spc="210" dirty="0">
                <a:latin typeface="Times New Roman"/>
                <a:cs typeface="Times New Roman"/>
              </a:rPr>
              <a:t> </a:t>
            </a:r>
            <a:r>
              <a:rPr sz="2000" spc="-5" dirty="0">
                <a:latin typeface="Times New Roman"/>
                <a:cs typeface="Times New Roman"/>
              </a:rPr>
              <a:t>is</a:t>
            </a:r>
            <a:r>
              <a:rPr sz="2000" spc="200" dirty="0">
                <a:latin typeface="Times New Roman"/>
                <a:cs typeface="Times New Roman"/>
              </a:rPr>
              <a:t> </a:t>
            </a:r>
            <a:r>
              <a:rPr sz="2000" spc="-5" dirty="0">
                <a:latin typeface="Times New Roman"/>
                <a:cs typeface="Times New Roman"/>
              </a:rPr>
              <a:t>loaded</a:t>
            </a:r>
            <a:r>
              <a:rPr sz="2000" spc="225" dirty="0">
                <a:latin typeface="Times New Roman"/>
                <a:cs typeface="Times New Roman"/>
              </a:rPr>
              <a:t> </a:t>
            </a:r>
            <a:r>
              <a:rPr sz="2000" spc="-5" dirty="0">
                <a:latin typeface="Times New Roman"/>
                <a:cs typeface="Times New Roman"/>
              </a:rPr>
              <a:t>into</a:t>
            </a:r>
            <a:r>
              <a:rPr sz="2000" spc="220" dirty="0">
                <a:latin typeface="Times New Roman"/>
                <a:cs typeface="Times New Roman"/>
              </a:rPr>
              <a:t> </a:t>
            </a:r>
            <a:r>
              <a:rPr sz="2000" spc="-5" dirty="0">
                <a:latin typeface="Times New Roman"/>
                <a:cs typeface="Times New Roman"/>
              </a:rPr>
              <a:t>it).</a:t>
            </a:r>
            <a:endParaRPr sz="2000">
              <a:latin typeface="Times New Roman"/>
              <a:cs typeface="Times New Roman"/>
            </a:endParaRPr>
          </a:p>
          <a:p>
            <a:pPr marL="355600" marR="6350">
              <a:lnSpc>
                <a:spcPct val="150000"/>
              </a:lnSpc>
              <a:spcBef>
                <a:spcPts val="5"/>
              </a:spcBef>
            </a:pPr>
            <a:r>
              <a:rPr sz="2000" dirty="0">
                <a:latin typeface="Times New Roman"/>
                <a:cs typeface="Times New Roman"/>
              </a:rPr>
              <a:t>The </a:t>
            </a:r>
            <a:r>
              <a:rPr sz="2000" spc="-5" dirty="0">
                <a:latin typeface="Times New Roman"/>
                <a:cs typeface="Times New Roman"/>
              </a:rPr>
              <a:t>register </a:t>
            </a:r>
            <a:r>
              <a:rPr sz="2000" spc="-10" dirty="0">
                <a:latin typeface="Times New Roman"/>
                <a:cs typeface="Times New Roman"/>
              </a:rPr>
              <a:t>that </a:t>
            </a:r>
            <a:r>
              <a:rPr sz="2000" spc="-5" dirty="0">
                <a:latin typeface="Times New Roman"/>
                <a:cs typeface="Times New Roman"/>
              </a:rPr>
              <a:t>holds </a:t>
            </a:r>
            <a:r>
              <a:rPr sz="2000" dirty="0">
                <a:latin typeface="Times New Roman"/>
                <a:cs typeface="Times New Roman"/>
              </a:rPr>
              <a:t>the address </a:t>
            </a:r>
            <a:r>
              <a:rPr sz="2000" spc="-5" dirty="0">
                <a:latin typeface="Times New Roman"/>
                <a:cs typeface="Times New Roman"/>
              </a:rPr>
              <a:t>for the stack </a:t>
            </a:r>
            <a:r>
              <a:rPr sz="2000" spc="-10" dirty="0">
                <a:latin typeface="Times New Roman"/>
                <a:cs typeface="Times New Roman"/>
              </a:rPr>
              <a:t>is </a:t>
            </a:r>
            <a:r>
              <a:rPr sz="2000" spc="-5" dirty="0">
                <a:latin typeface="Times New Roman"/>
                <a:cs typeface="Times New Roman"/>
              </a:rPr>
              <a:t>called </a:t>
            </a:r>
            <a:r>
              <a:rPr sz="2000" dirty="0">
                <a:latin typeface="Times New Roman"/>
                <a:cs typeface="Times New Roman"/>
              </a:rPr>
              <a:t>a </a:t>
            </a:r>
            <a:r>
              <a:rPr sz="2000" spc="-5" dirty="0">
                <a:latin typeface="Times New Roman"/>
                <a:cs typeface="Times New Roman"/>
              </a:rPr>
              <a:t>stack pointer  </a:t>
            </a:r>
            <a:r>
              <a:rPr sz="2000" dirty="0">
                <a:latin typeface="Times New Roman"/>
                <a:cs typeface="Times New Roman"/>
              </a:rPr>
              <a:t>(SP) because </a:t>
            </a:r>
            <a:r>
              <a:rPr sz="2000" spc="-5" dirty="0">
                <a:latin typeface="Times New Roman"/>
                <a:cs typeface="Times New Roman"/>
              </a:rPr>
              <a:t>its </a:t>
            </a:r>
            <a:r>
              <a:rPr sz="2000" dirty="0">
                <a:latin typeface="Times New Roman"/>
                <a:cs typeface="Times New Roman"/>
              </a:rPr>
              <a:t>value always points </a:t>
            </a:r>
            <a:r>
              <a:rPr sz="2000" spc="-5" dirty="0">
                <a:latin typeface="Times New Roman"/>
                <a:cs typeface="Times New Roman"/>
              </a:rPr>
              <a:t>at </a:t>
            </a:r>
            <a:r>
              <a:rPr sz="2000" dirty="0">
                <a:latin typeface="Times New Roman"/>
                <a:cs typeface="Times New Roman"/>
              </a:rPr>
              <a:t>the top </a:t>
            </a:r>
            <a:r>
              <a:rPr sz="2000" spc="-5" dirty="0">
                <a:latin typeface="Times New Roman"/>
                <a:cs typeface="Times New Roman"/>
              </a:rPr>
              <a:t>item in </a:t>
            </a:r>
            <a:r>
              <a:rPr sz="2000" dirty="0">
                <a:latin typeface="Times New Roman"/>
                <a:cs typeface="Times New Roman"/>
              </a:rPr>
              <a:t>the</a:t>
            </a:r>
            <a:r>
              <a:rPr sz="2000" spc="-155" dirty="0">
                <a:latin typeface="Times New Roman"/>
                <a:cs typeface="Times New Roman"/>
              </a:rPr>
              <a:t> </a:t>
            </a:r>
            <a:r>
              <a:rPr sz="2000" spc="-5" dirty="0">
                <a:latin typeface="Times New Roman"/>
                <a:cs typeface="Times New Roman"/>
              </a:rPr>
              <a:t>stack.</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12</a:t>
            </a:r>
            <a:endParaRPr sz="1200">
              <a:latin typeface="Carlito"/>
              <a:cs typeface="Carlito"/>
            </a:endParaRPr>
          </a:p>
        </p:txBody>
      </p:sp>
      <p:sp>
        <p:nvSpPr>
          <p:cNvPr id="3" name="object 3"/>
          <p:cNvSpPr txBox="1">
            <a:spLocks noGrp="1"/>
          </p:cNvSpPr>
          <p:nvPr>
            <p:ph type="title"/>
          </p:nvPr>
        </p:nvSpPr>
        <p:spPr>
          <a:xfrm>
            <a:off x="594156" y="254888"/>
            <a:ext cx="1553845" cy="314960"/>
          </a:xfrm>
          <a:prstGeom prst="rect">
            <a:avLst/>
          </a:prstGeom>
        </p:spPr>
        <p:txBody>
          <a:bodyPr vert="horz" wrap="square" lIns="0" tIns="12065" rIns="0" bIns="0" rtlCol="0">
            <a:spAutoFit/>
          </a:bodyPr>
          <a:lstStyle/>
          <a:p>
            <a:pPr marL="12700">
              <a:lnSpc>
                <a:spcPct val="100000"/>
              </a:lnSpc>
              <a:spcBef>
                <a:spcPts val="95"/>
              </a:spcBef>
            </a:pPr>
            <a:r>
              <a:rPr spc="-5" dirty="0"/>
              <a:t>Register</a:t>
            </a:r>
            <a:r>
              <a:rPr spc="-75" dirty="0"/>
              <a:t> </a:t>
            </a:r>
            <a:r>
              <a:rPr spc="-5" dirty="0"/>
              <a:t>stack:</a:t>
            </a:r>
          </a:p>
        </p:txBody>
      </p:sp>
      <p:sp>
        <p:nvSpPr>
          <p:cNvPr id="4" name="object 4"/>
          <p:cNvSpPr txBox="1"/>
          <p:nvPr/>
        </p:nvSpPr>
        <p:spPr>
          <a:xfrm>
            <a:off x="505256" y="544220"/>
            <a:ext cx="8148320" cy="5673090"/>
          </a:xfrm>
          <a:prstGeom prst="rect">
            <a:avLst/>
          </a:prstGeom>
        </p:spPr>
        <p:txBody>
          <a:bodyPr vert="horz" wrap="square" lIns="0" tIns="12700" rIns="0" bIns="0" rtlCol="0">
            <a:spAutoFit/>
          </a:bodyPr>
          <a:lstStyle/>
          <a:p>
            <a:pPr marL="387985" marR="106680" indent="-287020" algn="just">
              <a:lnSpc>
                <a:spcPct val="150000"/>
              </a:lnSpc>
              <a:spcBef>
                <a:spcPts val="100"/>
              </a:spcBef>
              <a:buFont typeface="Arial"/>
              <a:buChar char="•"/>
              <a:tabLst>
                <a:tab pos="388620" algn="l"/>
              </a:tabLst>
            </a:pPr>
            <a:r>
              <a:rPr sz="1900" spc="-5" dirty="0">
                <a:latin typeface="Times New Roman"/>
                <a:cs typeface="Times New Roman"/>
              </a:rPr>
              <a:t>A stack </a:t>
            </a:r>
            <a:r>
              <a:rPr sz="1900" spc="-10" dirty="0">
                <a:latin typeface="Times New Roman"/>
                <a:cs typeface="Times New Roman"/>
              </a:rPr>
              <a:t>can </a:t>
            </a:r>
            <a:r>
              <a:rPr sz="1900" spc="-5" dirty="0">
                <a:latin typeface="Times New Roman"/>
                <a:cs typeface="Times New Roman"/>
              </a:rPr>
              <a:t>be placed in portion of a </a:t>
            </a:r>
            <a:r>
              <a:rPr sz="1900" spc="-10" dirty="0">
                <a:latin typeface="Times New Roman"/>
                <a:cs typeface="Times New Roman"/>
              </a:rPr>
              <a:t>large memory </a:t>
            </a:r>
            <a:r>
              <a:rPr sz="1900" spc="-5" dirty="0">
                <a:latin typeface="Times New Roman"/>
                <a:cs typeface="Times New Roman"/>
              </a:rPr>
              <a:t>or it </a:t>
            </a:r>
            <a:r>
              <a:rPr sz="1900" spc="-10" dirty="0">
                <a:latin typeface="Times New Roman"/>
                <a:cs typeface="Times New Roman"/>
              </a:rPr>
              <a:t>can </a:t>
            </a:r>
            <a:r>
              <a:rPr sz="1900" spc="-5" dirty="0">
                <a:latin typeface="Times New Roman"/>
                <a:cs typeface="Times New Roman"/>
              </a:rPr>
              <a:t>be </a:t>
            </a:r>
            <a:r>
              <a:rPr sz="1900" spc="-10" dirty="0">
                <a:latin typeface="Times New Roman"/>
                <a:cs typeface="Times New Roman"/>
              </a:rPr>
              <a:t>organized </a:t>
            </a:r>
            <a:r>
              <a:rPr sz="1900" spc="-5" dirty="0">
                <a:latin typeface="Times New Roman"/>
                <a:cs typeface="Times New Roman"/>
              </a:rPr>
              <a:t>as a  collection of a finite </a:t>
            </a:r>
            <a:r>
              <a:rPr sz="1900" spc="-10" dirty="0">
                <a:latin typeface="Times New Roman"/>
                <a:cs typeface="Times New Roman"/>
              </a:rPr>
              <a:t>number </a:t>
            </a:r>
            <a:r>
              <a:rPr sz="1900" spc="-5" dirty="0">
                <a:latin typeface="Times New Roman"/>
                <a:cs typeface="Times New Roman"/>
              </a:rPr>
              <a:t>of </a:t>
            </a:r>
            <a:r>
              <a:rPr sz="1900" spc="-15" dirty="0">
                <a:latin typeface="Times New Roman"/>
                <a:cs typeface="Times New Roman"/>
              </a:rPr>
              <a:t>memory </a:t>
            </a:r>
            <a:r>
              <a:rPr sz="1900" spc="-5" dirty="0">
                <a:latin typeface="Times New Roman"/>
                <a:cs typeface="Times New Roman"/>
              </a:rPr>
              <a:t>words or</a:t>
            </a:r>
            <a:r>
              <a:rPr sz="1900" spc="150" dirty="0">
                <a:latin typeface="Times New Roman"/>
                <a:cs typeface="Times New Roman"/>
              </a:rPr>
              <a:t> </a:t>
            </a:r>
            <a:r>
              <a:rPr sz="1900" spc="-5" dirty="0">
                <a:latin typeface="Times New Roman"/>
                <a:cs typeface="Times New Roman"/>
              </a:rPr>
              <a:t>registers.</a:t>
            </a:r>
            <a:endParaRPr sz="1900">
              <a:latin typeface="Times New Roman"/>
              <a:cs typeface="Times New Roman"/>
            </a:endParaRPr>
          </a:p>
          <a:p>
            <a:pPr marL="387985" indent="-287020">
              <a:lnSpc>
                <a:spcPct val="100000"/>
              </a:lnSpc>
              <a:spcBef>
                <a:spcPts val="1140"/>
              </a:spcBef>
              <a:buFont typeface="Arial"/>
              <a:buChar char="•"/>
              <a:tabLst>
                <a:tab pos="387985" algn="l"/>
                <a:tab pos="388620" algn="l"/>
              </a:tabLst>
            </a:pPr>
            <a:r>
              <a:rPr sz="1900" spc="-5" dirty="0">
                <a:latin typeface="Times New Roman"/>
                <a:cs typeface="Times New Roman"/>
              </a:rPr>
              <a:t>Following</a:t>
            </a:r>
            <a:r>
              <a:rPr sz="1900" spc="90" dirty="0">
                <a:latin typeface="Times New Roman"/>
                <a:cs typeface="Times New Roman"/>
              </a:rPr>
              <a:t> </a:t>
            </a:r>
            <a:r>
              <a:rPr sz="1900" dirty="0">
                <a:latin typeface="Times New Roman"/>
                <a:cs typeface="Times New Roman"/>
              </a:rPr>
              <a:t>figure</a:t>
            </a:r>
            <a:r>
              <a:rPr sz="1900" spc="90" dirty="0">
                <a:latin typeface="Times New Roman"/>
                <a:cs typeface="Times New Roman"/>
              </a:rPr>
              <a:t> </a:t>
            </a:r>
            <a:r>
              <a:rPr sz="1900" spc="-5" dirty="0">
                <a:latin typeface="Times New Roman"/>
                <a:cs typeface="Times New Roman"/>
              </a:rPr>
              <a:t>shows</a:t>
            </a:r>
            <a:r>
              <a:rPr sz="1900" spc="90" dirty="0">
                <a:latin typeface="Times New Roman"/>
                <a:cs typeface="Times New Roman"/>
              </a:rPr>
              <a:t> </a:t>
            </a:r>
            <a:r>
              <a:rPr sz="1900" spc="-5" dirty="0">
                <a:latin typeface="Times New Roman"/>
                <a:cs typeface="Times New Roman"/>
              </a:rPr>
              <a:t>the</a:t>
            </a:r>
            <a:r>
              <a:rPr sz="1900" spc="85" dirty="0">
                <a:latin typeface="Times New Roman"/>
                <a:cs typeface="Times New Roman"/>
              </a:rPr>
              <a:t> </a:t>
            </a:r>
            <a:r>
              <a:rPr sz="1900" spc="-5" dirty="0">
                <a:latin typeface="Times New Roman"/>
                <a:cs typeface="Times New Roman"/>
              </a:rPr>
              <a:t>organization</a:t>
            </a:r>
            <a:r>
              <a:rPr sz="1900" spc="90" dirty="0">
                <a:latin typeface="Times New Roman"/>
                <a:cs typeface="Times New Roman"/>
              </a:rPr>
              <a:t> </a:t>
            </a:r>
            <a:r>
              <a:rPr sz="1900" spc="-5" dirty="0">
                <a:latin typeface="Times New Roman"/>
                <a:cs typeface="Times New Roman"/>
              </a:rPr>
              <a:t>of</a:t>
            </a:r>
            <a:r>
              <a:rPr sz="1900" spc="95" dirty="0">
                <a:latin typeface="Times New Roman"/>
                <a:cs typeface="Times New Roman"/>
              </a:rPr>
              <a:t> </a:t>
            </a:r>
            <a:r>
              <a:rPr sz="1900" spc="-5" dirty="0">
                <a:latin typeface="Times New Roman"/>
                <a:cs typeface="Times New Roman"/>
              </a:rPr>
              <a:t>a</a:t>
            </a:r>
            <a:r>
              <a:rPr sz="1900" spc="85" dirty="0">
                <a:latin typeface="Times New Roman"/>
                <a:cs typeface="Times New Roman"/>
              </a:rPr>
              <a:t> </a:t>
            </a:r>
            <a:r>
              <a:rPr sz="1900" spc="-5" dirty="0">
                <a:latin typeface="Times New Roman"/>
                <a:cs typeface="Times New Roman"/>
              </a:rPr>
              <a:t>64-word</a:t>
            </a:r>
            <a:r>
              <a:rPr sz="1900" spc="90" dirty="0">
                <a:latin typeface="Times New Roman"/>
                <a:cs typeface="Times New Roman"/>
              </a:rPr>
              <a:t> </a:t>
            </a:r>
            <a:r>
              <a:rPr sz="1900" dirty="0">
                <a:latin typeface="Times New Roman"/>
                <a:cs typeface="Times New Roman"/>
              </a:rPr>
              <a:t>register</a:t>
            </a:r>
            <a:r>
              <a:rPr sz="1900" spc="85" dirty="0">
                <a:latin typeface="Times New Roman"/>
                <a:cs typeface="Times New Roman"/>
              </a:rPr>
              <a:t> </a:t>
            </a:r>
            <a:r>
              <a:rPr sz="1900" spc="-5" dirty="0">
                <a:latin typeface="Times New Roman"/>
                <a:cs typeface="Times New Roman"/>
              </a:rPr>
              <a:t>stack,</a:t>
            </a:r>
            <a:r>
              <a:rPr sz="1900" spc="90" dirty="0">
                <a:latin typeface="Times New Roman"/>
                <a:cs typeface="Times New Roman"/>
              </a:rPr>
              <a:t> </a:t>
            </a:r>
            <a:r>
              <a:rPr sz="1900" spc="-5" dirty="0">
                <a:latin typeface="Times New Roman"/>
                <a:cs typeface="Times New Roman"/>
              </a:rPr>
              <a:t>the</a:t>
            </a:r>
            <a:r>
              <a:rPr sz="1900" spc="90" dirty="0">
                <a:latin typeface="Times New Roman"/>
                <a:cs typeface="Times New Roman"/>
              </a:rPr>
              <a:t> </a:t>
            </a:r>
            <a:r>
              <a:rPr sz="1900" spc="-5" dirty="0">
                <a:latin typeface="Times New Roman"/>
                <a:cs typeface="Times New Roman"/>
              </a:rPr>
              <a:t>stack</a:t>
            </a:r>
            <a:endParaRPr sz="1900">
              <a:latin typeface="Times New Roman"/>
              <a:cs typeface="Times New Roman"/>
            </a:endParaRPr>
          </a:p>
          <a:p>
            <a:pPr marL="387985" algn="just">
              <a:lnSpc>
                <a:spcPct val="100000"/>
              </a:lnSpc>
              <a:spcBef>
                <a:spcPts val="1140"/>
              </a:spcBef>
            </a:pPr>
            <a:r>
              <a:rPr sz="1900" spc="-5" dirty="0">
                <a:latin typeface="Times New Roman"/>
                <a:cs typeface="Times New Roman"/>
              </a:rPr>
              <a:t>pointer contains 6 bits because </a:t>
            </a:r>
            <a:r>
              <a:rPr sz="1900" dirty="0">
                <a:latin typeface="Times New Roman"/>
                <a:cs typeface="Times New Roman"/>
              </a:rPr>
              <a:t>2</a:t>
            </a:r>
            <a:r>
              <a:rPr sz="1875" baseline="26666" dirty="0">
                <a:latin typeface="Times New Roman"/>
                <a:cs typeface="Times New Roman"/>
              </a:rPr>
              <a:t>6 </a:t>
            </a:r>
            <a:r>
              <a:rPr sz="1900" spc="-5" dirty="0">
                <a:latin typeface="Times New Roman"/>
                <a:cs typeface="Times New Roman"/>
              </a:rPr>
              <a:t>=</a:t>
            </a:r>
            <a:r>
              <a:rPr sz="1900" spc="-145" dirty="0">
                <a:latin typeface="Times New Roman"/>
                <a:cs typeface="Times New Roman"/>
              </a:rPr>
              <a:t> </a:t>
            </a:r>
            <a:r>
              <a:rPr sz="1900" spc="-5" dirty="0">
                <a:latin typeface="Times New Roman"/>
                <a:cs typeface="Times New Roman"/>
              </a:rPr>
              <a:t>64.</a:t>
            </a:r>
            <a:endParaRPr sz="1900">
              <a:latin typeface="Times New Roman"/>
              <a:cs typeface="Times New Roman"/>
            </a:endParaRPr>
          </a:p>
          <a:p>
            <a:pPr marL="387985" marR="109220" indent="-287020" algn="just">
              <a:lnSpc>
                <a:spcPct val="150000"/>
              </a:lnSpc>
              <a:buFont typeface="Arial"/>
              <a:buChar char="•"/>
              <a:tabLst>
                <a:tab pos="388620" algn="l"/>
              </a:tabLst>
            </a:pPr>
            <a:r>
              <a:rPr sz="1900" spc="-5" dirty="0">
                <a:latin typeface="Times New Roman"/>
                <a:cs typeface="Times New Roman"/>
              </a:rPr>
              <a:t>The stack pointer register SP contains a binary </a:t>
            </a:r>
            <a:r>
              <a:rPr sz="1900" spc="-10" dirty="0">
                <a:latin typeface="Times New Roman"/>
                <a:cs typeface="Times New Roman"/>
              </a:rPr>
              <a:t>number </a:t>
            </a:r>
            <a:r>
              <a:rPr sz="1900" dirty="0">
                <a:latin typeface="Times New Roman"/>
                <a:cs typeface="Times New Roman"/>
              </a:rPr>
              <a:t>whose </a:t>
            </a:r>
            <a:r>
              <a:rPr sz="1900" spc="-5" dirty="0">
                <a:latin typeface="Times New Roman"/>
                <a:cs typeface="Times New Roman"/>
              </a:rPr>
              <a:t>value is equal </a:t>
            </a:r>
            <a:r>
              <a:rPr sz="1900" spc="-15" dirty="0">
                <a:latin typeface="Times New Roman"/>
                <a:cs typeface="Times New Roman"/>
              </a:rPr>
              <a:t>to  </a:t>
            </a:r>
            <a:r>
              <a:rPr sz="1900" spc="-5" dirty="0">
                <a:latin typeface="Times New Roman"/>
                <a:cs typeface="Times New Roman"/>
              </a:rPr>
              <a:t>the address of the word that is currently on top of the</a:t>
            </a:r>
            <a:r>
              <a:rPr sz="1900" spc="65" dirty="0">
                <a:latin typeface="Times New Roman"/>
                <a:cs typeface="Times New Roman"/>
              </a:rPr>
              <a:t> </a:t>
            </a:r>
            <a:r>
              <a:rPr sz="1900" spc="-5" dirty="0">
                <a:latin typeface="Times New Roman"/>
                <a:cs typeface="Times New Roman"/>
              </a:rPr>
              <a:t>stack.</a:t>
            </a:r>
            <a:endParaRPr sz="1900">
              <a:latin typeface="Times New Roman"/>
              <a:cs typeface="Times New Roman"/>
            </a:endParaRPr>
          </a:p>
          <a:p>
            <a:pPr marL="387985" marR="109855" indent="-287020" algn="just">
              <a:lnSpc>
                <a:spcPts val="3420"/>
              </a:lnSpc>
              <a:spcBef>
                <a:spcPts val="305"/>
              </a:spcBef>
              <a:buFont typeface="Arial"/>
              <a:buChar char="•"/>
              <a:tabLst>
                <a:tab pos="388620" algn="l"/>
              </a:tabLst>
            </a:pPr>
            <a:r>
              <a:rPr sz="1900" spc="-5" dirty="0">
                <a:latin typeface="Times New Roman"/>
                <a:cs typeface="Times New Roman"/>
              </a:rPr>
              <a:t>Three </a:t>
            </a:r>
            <a:r>
              <a:rPr sz="1900" spc="-10" dirty="0">
                <a:latin typeface="Times New Roman"/>
                <a:cs typeface="Times New Roman"/>
              </a:rPr>
              <a:t>items </a:t>
            </a:r>
            <a:r>
              <a:rPr sz="1900" spc="-5" dirty="0">
                <a:latin typeface="Times New Roman"/>
                <a:cs typeface="Times New Roman"/>
              </a:rPr>
              <a:t>are placed in the </a:t>
            </a:r>
            <a:r>
              <a:rPr sz="1900" spc="-10" dirty="0">
                <a:latin typeface="Times New Roman"/>
                <a:cs typeface="Times New Roman"/>
              </a:rPr>
              <a:t>stack: </a:t>
            </a:r>
            <a:r>
              <a:rPr sz="1900" spc="-5" dirty="0">
                <a:latin typeface="Times New Roman"/>
                <a:cs typeface="Times New Roman"/>
              </a:rPr>
              <a:t>A, B, and C, in that </a:t>
            </a:r>
            <a:r>
              <a:rPr sz="1900" spc="-20" dirty="0">
                <a:latin typeface="Times New Roman"/>
                <a:cs typeface="Times New Roman"/>
              </a:rPr>
              <a:t>order. </a:t>
            </a:r>
            <a:r>
              <a:rPr sz="1900" dirty="0">
                <a:latin typeface="Times New Roman"/>
                <a:cs typeface="Times New Roman"/>
              </a:rPr>
              <a:t>Item </a:t>
            </a:r>
            <a:r>
              <a:rPr sz="1900" spc="-5" dirty="0">
                <a:latin typeface="Times New Roman"/>
                <a:cs typeface="Times New Roman"/>
              </a:rPr>
              <a:t>C is on top  of the stack </a:t>
            </a:r>
            <a:r>
              <a:rPr sz="1900" spc="-10" dirty="0">
                <a:latin typeface="Times New Roman"/>
                <a:cs typeface="Times New Roman"/>
              </a:rPr>
              <a:t>so </a:t>
            </a:r>
            <a:r>
              <a:rPr sz="1900" spc="-5" dirty="0">
                <a:latin typeface="Times New Roman"/>
                <a:cs typeface="Times New Roman"/>
              </a:rPr>
              <a:t>that the content of SP is now</a:t>
            </a:r>
            <a:r>
              <a:rPr sz="1900" spc="-30" dirty="0">
                <a:latin typeface="Times New Roman"/>
                <a:cs typeface="Times New Roman"/>
              </a:rPr>
              <a:t> </a:t>
            </a:r>
            <a:r>
              <a:rPr sz="1900" spc="-5" dirty="0">
                <a:latin typeface="Times New Roman"/>
                <a:cs typeface="Times New Roman"/>
              </a:rPr>
              <a:t>3.</a:t>
            </a:r>
            <a:endParaRPr sz="1900">
              <a:latin typeface="Times New Roman"/>
              <a:cs typeface="Times New Roman"/>
            </a:endParaRPr>
          </a:p>
          <a:p>
            <a:pPr marL="387985" marR="107950" indent="-287020" algn="just">
              <a:lnSpc>
                <a:spcPts val="3420"/>
              </a:lnSpc>
              <a:buFont typeface="Arial"/>
              <a:buChar char="•"/>
              <a:tabLst>
                <a:tab pos="388620" algn="l"/>
              </a:tabLst>
            </a:pPr>
            <a:r>
              <a:rPr sz="1900" spc="-70" dirty="0">
                <a:latin typeface="Times New Roman"/>
                <a:cs typeface="Times New Roman"/>
              </a:rPr>
              <a:t>To </a:t>
            </a:r>
            <a:r>
              <a:rPr sz="1900" spc="-10" dirty="0">
                <a:latin typeface="Times New Roman"/>
                <a:cs typeface="Times New Roman"/>
              </a:rPr>
              <a:t>remove </a:t>
            </a:r>
            <a:r>
              <a:rPr sz="1900" spc="-5" dirty="0">
                <a:latin typeface="Times New Roman"/>
                <a:cs typeface="Times New Roman"/>
              </a:rPr>
              <a:t>the top </a:t>
            </a:r>
            <a:r>
              <a:rPr sz="1900" spc="-10" dirty="0">
                <a:latin typeface="Times New Roman"/>
                <a:cs typeface="Times New Roman"/>
              </a:rPr>
              <a:t>item, </a:t>
            </a:r>
            <a:r>
              <a:rPr sz="1900" spc="-5" dirty="0">
                <a:latin typeface="Times New Roman"/>
                <a:cs typeface="Times New Roman"/>
              </a:rPr>
              <a:t>the stack is popped by reading the </a:t>
            </a:r>
            <a:r>
              <a:rPr sz="1900" spc="-10" dirty="0">
                <a:latin typeface="Times New Roman"/>
                <a:cs typeface="Times New Roman"/>
              </a:rPr>
              <a:t>memory </a:t>
            </a:r>
            <a:r>
              <a:rPr sz="1900" spc="-5" dirty="0">
                <a:latin typeface="Times New Roman"/>
                <a:cs typeface="Times New Roman"/>
              </a:rPr>
              <a:t>word </a:t>
            </a:r>
            <a:r>
              <a:rPr sz="1900" spc="-20" dirty="0">
                <a:latin typeface="Times New Roman"/>
                <a:cs typeface="Times New Roman"/>
              </a:rPr>
              <a:t>at  </a:t>
            </a:r>
            <a:r>
              <a:rPr sz="1900" spc="-5" dirty="0">
                <a:latin typeface="Times New Roman"/>
                <a:cs typeface="Times New Roman"/>
              </a:rPr>
              <a:t>address 3 and decrementing the content of </a:t>
            </a:r>
            <a:r>
              <a:rPr sz="1900" spc="-75" dirty="0">
                <a:latin typeface="Times New Roman"/>
                <a:cs typeface="Times New Roman"/>
              </a:rPr>
              <a:t>SP. </a:t>
            </a:r>
            <a:r>
              <a:rPr sz="1900" dirty="0">
                <a:latin typeface="Times New Roman"/>
                <a:cs typeface="Times New Roman"/>
              </a:rPr>
              <a:t>Item </a:t>
            </a:r>
            <a:r>
              <a:rPr sz="1900" spc="-5" dirty="0">
                <a:latin typeface="Times New Roman"/>
                <a:cs typeface="Times New Roman"/>
              </a:rPr>
              <a:t>B is now on top the </a:t>
            </a:r>
            <a:r>
              <a:rPr sz="1900" spc="-10" dirty="0">
                <a:latin typeface="Times New Roman"/>
                <a:cs typeface="Times New Roman"/>
              </a:rPr>
              <a:t>stack  </a:t>
            </a:r>
            <a:r>
              <a:rPr sz="1900" spc="-5" dirty="0">
                <a:latin typeface="Times New Roman"/>
                <a:cs typeface="Times New Roman"/>
              </a:rPr>
              <a:t>since SP holds address</a:t>
            </a:r>
            <a:r>
              <a:rPr sz="1900" spc="-55" dirty="0">
                <a:latin typeface="Times New Roman"/>
                <a:cs typeface="Times New Roman"/>
              </a:rPr>
              <a:t> </a:t>
            </a:r>
            <a:r>
              <a:rPr sz="1900" spc="-5" dirty="0">
                <a:latin typeface="Times New Roman"/>
                <a:cs typeface="Times New Roman"/>
              </a:rPr>
              <a:t>2.</a:t>
            </a:r>
            <a:endParaRPr sz="1900">
              <a:latin typeface="Times New Roman"/>
              <a:cs typeface="Times New Roman"/>
            </a:endParaRPr>
          </a:p>
          <a:p>
            <a:pPr marL="387985" marR="106680" indent="-287020" algn="just">
              <a:lnSpc>
                <a:spcPts val="3420"/>
              </a:lnSpc>
              <a:spcBef>
                <a:spcPts val="5"/>
              </a:spcBef>
              <a:buFont typeface="Arial"/>
              <a:buChar char="•"/>
              <a:tabLst>
                <a:tab pos="388620" algn="l"/>
              </a:tabLst>
            </a:pPr>
            <a:r>
              <a:rPr sz="1900" spc="-70" dirty="0">
                <a:latin typeface="Times New Roman"/>
                <a:cs typeface="Times New Roman"/>
              </a:rPr>
              <a:t>To </a:t>
            </a:r>
            <a:r>
              <a:rPr sz="1900" spc="-5" dirty="0">
                <a:latin typeface="Times New Roman"/>
                <a:cs typeface="Times New Roman"/>
              </a:rPr>
              <a:t>insert a </a:t>
            </a:r>
            <a:r>
              <a:rPr sz="1900" spc="-10" dirty="0">
                <a:latin typeface="Times New Roman"/>
                <a:cs typeface="Times New Roman"/>
              </a:rPr>
              <a:t>new item, </a:t>
            </a:r>
            <a:r>
              <a:rPr sz="1900" spc="-5" dirty="0">
                <a:latin typeface="Times New Roman"/>
                <a:cs typeface="Times New Roman"/>
              </a:rPr>
              <a:t>the </a:t>
            </a:r>
            <a:r>
              <a:rPr sz="1900" spc="-10" dirty="0">
                <a:latin typeface="Times New Roman"/>
                <a:cs typeface="Times New Roman"/>
              </a:rPr>
              <a:t>stack </a:t>
            </a:r>
            <a:r>
              <a:rPr sz="1900" spc="-5" dirty="0">
                <a:latin typeface="Times New Roman"/>
                <a:cs typeface="Times New Roman"/>
              </a:rPr>
              <a:t>is pushed </a:t>
            </a:r>
            <a:r>
              <a:rPr sz="1900" spc="-10" dirty="0">
                <a:latin typeface="Times New Roman"/>
                <a:cs typeface="Times New Roman"/>
              </a:rPr>
              <a:t>by </a:t>
            </a:r>
            <a:r>
              <a:rPr sz="1900" spc="-5" dirty="0">
                <a:latin typeface="Times New Roman"/>
                <a:cs typeface="Times New Roman"/>
              </a:rPr>
              <a:t>incrementing SP and writing a  word</a:t>
            </a:r>
            <a:r>
              <a:rPr sz="1900" spc="180" dirty="0">
                <a:latin typeface="Times New Roman"/>
                <a:cs typeface="Times New Roman"/>
              </a:rPr>
              <a:t> </a:t>
            </a:r>
            <a:r>
              <a:rPr sz="1900" spc="-5" dirty="0">
                <a:latin typeface="Times New Roman"/>
                <a:cs typeface="Times New Roman"/>
              </a:rPr>
              <a:t>in</a:t>
            </a:r>
            <a:r>
              <a:rPr sz="1900" spc="175" dirty="0">
                <a:latin typeface="Times New Roman"/>
                <a:cs typeface="Times New Roman"/>
              </a:rPr>
              <a:t> </a:t>
            </a:r>
            <a:r>
              <a:rPr sz="1900" spc="-5" dirty="0">
                <a:latin typeface="Times New Roman"/>
                <a:cs typeface="Times New Roman"/>
              </a:rPr>
              <a:t>the</a:t>
            </a:r>
            <a:r>
              <a:rPr sz="1900" spc="175" dirty="0">
                <a:latin typeface="Times New Roman"/>
                <a:cs typeface="Times New Roman"/>
              </a:rPr>
              <a:t> </a:t>
            </a:r>
            <a:r>
              <a:rPr sz="1900" spc="-5" dirty="0">
                <a:latin typeface="Times New Roman"/>
                <a:cs typeface="Times New Roman"/>
              </a:rPr>
              <a:t>next-higher</a:t>
            </a:r>
            <a:r>
              <a:rPr sz="1900" spc="180" dirty="0">
                <a:latin typeface="Times New Roman"/>
                <a:cs typeface="Times New Roman"/>
              </a:rPr>
              <a:t> </a:t>
            </a:r>
            <a:r>
              <a:rPr sz="1900" spc="-5" dirty="0">
                <a:latin typeface="Times New Roman"/>
                <a:cs typeface="Times New Roman"/>
              </a:rPr>
              <a:t>location</a:t>
            </a:r>
            <a:r>
              <a:rPr sz="1900" spc="175" dirty="0">
                <a:latin typeface="Times New Roman"/>
                <a:cs typeface="Times New Roman"/>
              </a:rPr>
              <a:t> </a:t>
            </a:r>
            <a:r>
              <a:rPr sz="1900" spc="-5" dirty="0">
                <a:latin typeface="Times New Roman"/>
                <a:cs typeface="Times New Roman"/>
              </a:rPr>
              <a:t>in</a:t>
            </a:r>
            <a:r>
              <a:rPr sz="1900" spc="175" dirty="0">
                <a:latin typeface="Times New Roman"/>
                <a:cs typeface="Times New Roman"/>
              </a:rPr>
              <a:t> </a:t>
            </a:r>
            <a:r>
              <a:rPr sz="1900" spc="-5" dirty="0">
                <a:latin typeface="Times New Roman"/>
                <a:cs typeface="Times New Roman"/>
              </a:rPr>
              <a:t>the</a:t>
            </a:r>
            <a:r>
              <a:rPr sz="1900" spc="160" dirty="0">
                <a:latin typeface="Times New Roman"/>
                <a:cs typeface="Times New Roman"/>
              </a:rPr>
              <a:t> </a:t>
            </a:r>
            <a:r>
              <a:rPr sz="1900" spc="-5" dirty="0">
                <a:latin typeface="Times New Roman"/>
                <a:cs typeface="Times New Roman"/>
              </a:rPr>
              <a:t>stack.</a:t>
            </a:r>
            <a:r>
              <a:rPr sz="1900" spc="170" dirty="0">
                <a:latin typeface="Times New Roman"/>
                <a:cs typeface="Times New Roman"/>
              </a:rPr>
              <a:t> </a:t>
            </a:r>
            <a:r>
              <a:rPr sz="1900" spc="-5" dirty="0">
                <a:latin typeface="Times New Roman"/>
                <a:cs typeface="Times New Roman"/>
              </a:rPr>
              <a:t>Note</a:t>
            </a:r>
            <a:r>
              <a:rPr sz="1900" spc="175" dirty="0">
                <a:latin typeface="Times New Roman"/>
                <a:cs typeface="Times New Roman"/>
              </a:rPr>
              <a:t> </a:t>
            </a:r>
            <a:r>
              <a:rPr sz="1900" spc="-5" dirty="0">
                <a:latin typeface="Times New Roman"/>
                <a:cs typeface="Times New Roman"/>
              </a:rPr>
              <a:t>that</a:t>
            </a:r>
            <a:r>
              <a:rPr sz="1900" spc="165" dirty="0">
                <a:latin typeface="Times New Roman"/>
                <a:cs typeface="Times New Roman"/>
              </a:rPr>
              <a:t> </a:t>
            </a:r>
            <a:r>
              <a:rPr sz="1900" spc="-10" dirty="0">
                <a:latin typeface="Times New Roman"/>
                <a:cs typeface="Times New Roman"/>
              </a:rPr>
              <a:t>item</a:t>
            </a:r>
            <a:r>
              <a:rPr sz="1900" spc="165" dirty="0">
                <a:latin typeface="Times New Roman"/>
                <a:cs typeface="Times New Roman"/>
              </a:rPr>
              <a:t> </a:t>
            </a:r>
            <a:r>
              <a:rPr sz="1900" spc="-5" dirty="0">
                <a:latin typeface="Times New Roman"/>
                <a:cs typeface="Times New Roman"/>
              </a:rPr>
              <a:t>C</a:t>
            </a:r>
            <a:r>
              <a:rPr sz="1900" spc="170" dirty="0">
                <a:latin typeface="Times New Roman"/>
                <a:cs typeface="Times New Roman"/>
              </a:rPr>
              <a:t> </a:t>
            </a:r>
            <a:r>
              <a:rPr sz="1900" spc="-5" dirty="0">
                <a:latin typeface="Times New Roman"/>
                <a:cs typeface="Times New Roman"/>
              </a:rPr>
              <a:t>has</a:t>
            </a:r>
            <a:r>
              <a:rPr sz="1900" spc="170" dirty="0">
                <a:latin typeface="Times New Roman"/>
                <a:cs typeface="Times New Roman"/>
              </a:rPr>
              <a:t> </a:t>
            </a:r>
            <a:r>
              <a:rPr sz="1900" spc="-5" dirty="0">
                <a:latin typeface="Times New Roman"/>
                <a:cs typeface="Times New Roman"/>
              </a:rPr>
              <a:t>been</a:t>
            </a:r>
            <a:r>
              <a:rPr sz="1900" spc="165" dirty="0">
                <a:latin typeface="Times New Roman"/>
                <a:cs typeface="Times New Roman"/>
              </a:rPr>
              <a:t> </a:t>
            </a:r>
            <a:r>
              <a:rPr sz="1900" spc="-10" dirty="0">
                <a:latin typeface="Times New Roman"/>
                <a:cs typeface="Times New Roman"/>
              </a:rPr>
              <a:t>read</a:t>
            </a:r>
            <a:endParaRPr sz="1900">
              <a:latin typeface="Times New Roman"/>
              <a:cs typeface="Times New Roman"/>
            </a:endParaRPr>
          </a:p>
        </p:txBody>
      </p:sp>
      <p:sp>
        <p:nvSpPr>
          <p:cNvPr id="5" name="object 5"/>
          <p:cNvSpPr txBox="1"/>
          <p:nvPr/>
        </p:nvSpPr>
        <p:spPr>
          <a:xfrm>
            <a:off x="880668" y="6336893"/>
            <a:ext cx="3081020"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Times New Roman"/>
                <a:cs typeface="Times New Roman"/>
              </a:rPr>
              <a:t>out but not physically</a:t>
            </a:r>
            <a:r>
              <a:rPr sz="1900" dirty="0">
                <a:latin typeface="Times New Roman"/>
                <a:cs typeface="Times New Roman"/>
              </a:rPr>
              <a:t> </a:t>
            </a:r>
            <a:r>
              <a:rPr sz="1900" spc="-10" dirty="0">
                <a:latin typeface="Times New Roman"/>
                <a:cs typeface="Times New Roman"/>
              </a:rPr>
              <a:t>removed.</a:t>
            </a:r>
            <a:endParaRPr sz="19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10077" y="6010147"/>
            <a:ext cx="3323590"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Times New Roman"/>
                <a:cs typeface="Times New Roman"/>
              </a:rPr>
              <a:t>Figure </a:t>
            </a:r>
            <a:r>
              <a:rPr sz="1400" b="1" dirty="0">
                <a:latin typeface="Times New Roman"/>
                <a:cs typeface="Times New Roman"/>
              </a:rPr>
              <a:t>: Block diagram of a </a:t>
            </a:r>
            <a:r>
              <a:rPr sz="1400" b="1" spc="5" dirty="0">
                <a:latin typeface="Times New Roman"/>
                <a:cs typeface="Times New Roman"/>
              </a:rPr>
              <a:t>64-word</a:t>
            </a:r>
            <a:r>
              <a:rPr sz="1400" b="1" spc="-180" dirty="0">
                <a:latin typeface="Times New Roman"/>
                <a:cs typeface="Times New Roman"/>
              </a:rPr>
              <a:t> </a:t>
            </a:r>
            <a:r>
              <a:rPr sz="1400" b="1" spc="-5" dirty="0">
                <a:latin typeface="Times New Roman"/>
                <a:cs typeface="Times New Roman"/>
              </a:rPr>
              <a:t>stack.</a:t>
            </a:r>
            <a:endParaRPr sz="1400">
              <a:latin typeface="Times New Roman"/>
              <a:cs typeface="Times New Roman"/>
            </a:endParaRPr>
          </a:p>
        </p:txBody>
      </p:sp>
      <p:sp>
        <p:nvSpPr>
          <p:cNvPr id="3" name="object 3"/>
          <p:cNvSpPr/>
          <p:nvPr/>
        </p:nvSpPr>
        <p:spPr>
          <a:xfrm>
            <a:off x="1475820" y="485797"/>
            <a:ext cx="5288012" cy="517164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p:nvPr/>
        </p:nvSpPr>
        <p:spPr>
          <a:xfrm>
            <a:off x="514908" y="335634"/>
            <a:ext cx="7947101" cy="5607966"/>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a:buChar char="•"/>
              <a:tabLst>
                <a:tab pos="299720" algn="l"/>
              </a:tabLst>
            </a:pPr>
            <a:r>
              <a:rPr sz="2000" dirty="0">
                <a:latin typeface="Times New Roman"/>
                <a:cs typeface="Times New Roman"/>
              </a:rPr>
              <a:t>In a 64-word </a:t>
            </a:r>
            <a:r>
              <a:rPr sz="2000" spc="-5" dirty="0">
                <a:latin typeface="Times New Roman"/>
                <a:cs typeface="Times New Roman"/>
              </a:rPr>
              <a:t>stack ,Since </a:t>
            </a:r>
            <a:r>
              <a:rPr sz="2000" spc="-10" dirty="0">
                <a:latin typeface="Times New Roman"/>
                <a:cs typeface="Times New Roman"/>
              </a:rPr>
              <a:t>SP </a:t>
            </a:r>
            <a:r>
              <a:rPr sz="2000" dirty="0">
                <a:latin typeface="Times New Roman"/>
                <a:cs typeface="Times New Roman"/>
              </a:rPr>
              <a:t>has only </a:t>
            </a:r>
            <a:r>
              <a:rPr sz="2000" spc="-10" dirty="0">
                <a:latin typeface="Times New Roman"/>
                <a:cs typeface="Times New Roman"/>
              </a:rPr>
              <a:t>six </a:t>
            </a:r>
            <a:r>
              <a:rPr sz="2000" spc="-5" dirty="0">
                <a:latin typeface="Times New Roman"/>
                <a:cs typeface="Times New Roman"/>
              </a:rPr>
              <a:t>bits, it </a:t>
            </a:r>
            <a:r>
              <a:rPr sz="2000" dirty="0">
                <a:latin typeface="Times New Roman"/>
                <a:cs typeface="Times New Roman"/>
              </a:rPr>
              <a:t>cannot </a:t>
            </a:r>
            <a:r>
              <a:rPr sz="2000" spc="-5" dirty="0">
                <a:latin typeface="Times New Roman"/>
                <a:cs typeface="Times New Roman"/>
              </a:rPr>
              <a:t>exceed </a:t>
            </a:r>
            <a:r>
              <a:rPr sz="2000" dirty="0">
                <a:latin typeface="Times New Roman"/>
                <a:cs typeface="Times New Roman"/>
              </a:rPr>
              <a:t>a </a:t>
            </a:r>
            <a:r>
              <a:rPr sz="2000" spc="-5" dirty="0">
                <a:latin typeface="Times New Roman"/>
                <a:cs typeface="Times New Roman"/>
              </a:rPr>
              <a:t>number  </a:t>
            </a:r>
            <a:r>
              <a:rPr sz="2000" dirty="0">
                <a:latin typeface="Times New Roman"/>
                <a:cs typeface="Times New Roman"/>
              </a:rPr>
              <a:t>greater than 63 </a:t>
            </a:r>
            <a:r>
              <a:rPr sz="2000" spc="-55" dirty="0">
                <a:latin typeface="Times New Roman"/>
                <a:cs typeface="Times New Roman"/>
              </a:rPr>
              <a:t>(111111 </a:t>
            </a:r>
            <a:r>
              <a:rPr sz="2000" spc="-5" dirty="0">
                <a:latin typeface="Times New Roman"/>
                <a:cs typeface="Times New Roman"/>
              </a:rPr>
              <a:t>in</a:t>
            </a:r>
            <a:r>
              <a:rPr sz="2000" spc="-50" dirty="0">
                <a:latin typeface="Times New Roman"/>
                <a:cs typeface="Times New Roman"/>
              </a:rPr>
              <a:t> </a:t>
            </a:r>
            <a:r>
              <a:rPr sz="2000" dirty="0">
                <a:latin typeface="Times New Roman"/>
                <a:cs typeface="Times New Roman"/>
              </a:rPr>
              <a:t>binary).</a:t>
            </a:r>
          </a:p>
          <a:p>
            <a:pPr marL="299085" indent="-287020" algn="just">
              <a:lnSpc>
                <a:spcPct val="100000"/>
              </a:lnSpc>
              <a:spcBef>
                <a:spcPts val="1200"/>
              </a:spcBef>
              <a:buFont typeface="Arial"/>
              <a:buChar char="•"/>
              <a:tabLst>
                <a:tab pos="299720" algn="l"/>
              </a:tabLst>
            </a:pPr>
            <a:r>
              <a:rPr sz="2000" spc="-5" dirty="0">
                <a:latin typeface="Times New Roman"/>
                <a:cs typeface="Times New Roman"/>
              </a:rPr>
              <a:t>When</a:t>
            </a:r>
            <a:r>
              <a:rPr sz="2000" spc="120" dirty="0">
                <a:latin typeface="Times New Roman"/>
                <a:cs typeface="Times New Roman"/>
              </a:rPr>
              <a:t> </a:t>
            </a:r>
            <a:r>
              <a:rPr sz="2000" spc="-5" dirty="0">
                <a:latin typeface="Times New Roman"/>
                <a:cs typeface="Times New Roman"/>
              </a:rPr>
              <a:t>63</a:t>
            </a:r>
            <a:r>
              <a:rPr sz="2000" spc="135" dirty="0">
                <a:latin typeface="Times New Roman"/>
                <a:cs typeface="Times New Roman"/>
              </a:rPr>
              <a:t> </a:t>
            </a:r>
            <a:r>
              <a:rPr sz="2000" spc="-10" dirty="0">
                <a:latin typeface="Times New Roman"/>
                <a:cs typeface="Times New Roman"/>
              </a:rPr>
              <a:t>is</a:t>
            </a:r>
            <a:r>
              <a:rPr sz="2000" spc="125" dirty="0">
                <a:latin typeface="Times New Roman"/>
                <a:cs typeface="Times New Roman"/>
              </a:rPr>
              <a:t> </a:t>
            </a:r>
            <a:r>
              <a:rPr sz="2000" spc="-5" dirty="0">
                <a:latin typeface="Times New Roman"/>
                <a:cs typeface="Times New Roman"/>
              </a:rPr>
              <a:t>incremented</a:t>
            </a:r>
            <a:r>
              <a:rPr sz="2000" spc="120" dirty="0">
                <a:latin typeface="Times New Roman"/>
                <a:cs typeface="Times New Roman"/>
              </a:rPr>
              <a:t> </a:t>
            </a:r>
            <a:r>
              <a:rPr sz="2000" dirty="0">
                <a:latin typeface="Times New Roman"/>
                <a:cs typeface="Times New Roman"/>
              </a:rPr>
              <a:t>by</a:t>
            </a:r>
            <a:r>
              <a:rPr sz="2000" spc="110" dirty="0">
                <a:latin typeface="Times New Roman"/>
                <a:cs typeface="Times New Roman"/>
              </a:rPr>
              <a:t> </a:t>
            </a:r>
            <a:r>
              <a:rPr sz="2000" dirty="0">
                <a:latin typeface="Times New Roman"/>
                <a:cs typeface="Times New Roman"/>
              </a:rPr>
              <a:t>1,</a:t>
            </a:r>
            <a:r>
              <a:rPr sz="2000" spc="120" dirty="0">
                <a:latin typeface="Times New Roman"/>
                <a:cs typeface="Times New Roman"/>
              </a:rPr>
              <a:t> </a:t>
            </a:r>
            <a:r>
              <a:rPr sz="2000" dirty="0">
                <a:latin typeface="Times New Roman"/>
                <a:cs typeface="Times New Roman"/>
              </a:rPr>
              <a:t>the</a:t>
            </a:r>
            <a:r>
              <a:rPr sz="2000" spc="114" dirty="0">
                <a:latin typeface="Times New Roman"/>
                <a:cs typeface="Times New Roman"/>
              </a:rPr>
              <a:t> </a:t>
            </a:r>
            <a:r>
              <a:rPr sz="2000" spc="-5" dirty="0">
                <a:latin typeface="Times New Roman"/>
                <a:cs typeface="Times New Roman"/>
              </a:rPr>
              <a:t>result</a:t>
            </a:r>
            <a:r>
              <a:rPr sz="2000" spc="120" dirty="0">
                <a:latin typeface="Times New Roman"/>
                <a:cs typeface="Times New Roman"/>
              </a:rPr>
              <a:t> </a:t>
            </a:r>
            <a:r>
              <a:rPr sz="2000" spc="-10" dirty="0">
                <a:latin typeface="Times New Roman"/>
                <a:cs typeface="Times New Roman"/>
              </a:rPr>
              <a:t>is</a:t>
            </a:r>
            <a:r>
              <a:rPr sz="2000" spc="114" dirty="0">
                <a:latin typeface="Times New Roman"/>
                <a:cs typeface="Times New Roman"/>
              </a:rPr>
              <a:t> </a:t>
            </a:r>
            <a:r>
              <a:rPr sz="2000" dirty="0">
                <a:latin typeface="Times New Roman"/>
                <a:cs typeface="Times New Roman"/>
              </a:rPr>
              <a:t>0</a:t>
            </a:r>
            <a:r>
              <a:rPr sz="2000" spc="135" dirty="0">
                <a:latin typeface="Times New Roman"/>
                <a:cs typeface="Times New Roman"/>
              </a:rPr>
              <a:t> </a:t>
            </a:r>
            <a:r>
              <a:rPr sz="2000" spc="-5" dirty="0">
                <a:latin typeface="Times New Roman"/>
                <a:cs typeface="Times New Roman"/>
              </a:rPr>
              <a:t>since</a:t>
            </a:r>
            <a:r>
              <a:rPr sz="2000" spc="100" dirty="0">
                <a:latin typeface="Times New Roman"/>
                <a:cs typeface="Times New Roman"/>
              </a:rPr>
              <a:t> </a:t>
            </a:r>
            <a:r>
              <a:rPr sz="2000" spc="-65" dirty="0">
                <a:latin typeface="Times New Roman"/>
                <a:cs typeface="Times New Roman"/>
              </a:rPr>
              <a:t>111111</a:t>
            </a:r>
            <a:r>
              <a:rPr sz="2000" spc="120" dirty="0">
                <a:latin typeface="Times New Roman"/>
                <a:cs typeface="Times New Roman"/>
              </a:rPr>
              <a:t> </a:t>
            </a:r>
            <a:r>
              <a:rPr sz="2000" dirty="0">
                <a:latin typeface="Times New Roman"/>
                <a:cs typeface="Times New Roman"/>
              </a:rPr>
              <a:t>+</a:t>
            </a:r>
            <a:r>
              <a:rPr sz="2000" spc="110" dirty="0">
                <a:latin typeface="Times New Roman"/>
                <a:cs typeface="Times New Roman"/>
              </a:rPr>
              <a:t> </a:t>
            </a:r>
            <a:r>
              <a:rPr sz="2000" dirty="0">
                <a:latin typeface="Times New Roman"/>
                <a:cs typeface="Times New Roman"/>
              </a:rPr>
              <a:t>1</a:t>
            </a:r>
            <a:r>
              <a:rPr sz="2000" spc="135" dirty="0">
                <a:latin typeface="Times New Roman"/>
                <a:cs typeface="Times New Roman"/>
              </a:rPr>
              <a:t> </a:t>
            </a:r>
            <a:r>
              <a:rPr sz="2000" dirty="0">
                <a:latin typeface="Times New Roman"/>
                <a:cs typeface="Times New Roman"/>
              </a:rPr>
              <a:t>=</a:t>
            </a:r>
            <a:r>
              <a:rPr sz="2000" spc="105" dirty="0">
                <a:latin typeface="Times New Roman"/>
                <a:cs typeface="Times New Roman"/>
              </a:rPr>
              <a:t> </a:t>
            </a:r>
            <a:r>
              <a:rPr sz="2000" spc="-5" dirty="0">
                <a:latin typeface="Times New Roman"/>
                <a:cs typeface="Times New Roman"/>
              </a:rPr>
              <a:t>1000000</a:t>
            </a:r>
            <a:endParaRPr sz="2000" dirty="0">
              <a:latin typeface="Times New Roman"/>
              <a:cs typeface="Times New Roman"/>
            </a:endParaRPr>
          </a:p>
          <a:p>
            <a:pPr marL="299085" algn="just">
              <a:lnSpc>
                <a:spcPct val="100000"/>
              </a:lnSpc>
              <a:spcBef>
                <a:spcPts val="1200"/>
              </a:spcBef>
            </a:pPr>
            <a:r>
              <a:rPr sz="2000" spc="-5" dirty="0">
                <a:latin typeface="Times New Roman"/>
                <a:cs typeface="Times New Roman"/>
              </a:rPr>
              <a:t>in </a:t>
            </a:r>
            <a:r>
              <a:rPr sz="2000" spc="-20" dirty="0">
                <a:latin typeface="Times New Roman"/>
                <a:cs typeface="Times New Roman"/>
              </a:rPr>
              <a:t>binary, </a:t>
            </a:r>
            <a:r>
              <a:rPr sz="2000" dirty="0">
                <a:latin typeface="Times New Roman"/>
                <a:cs typeface="Times New Roman"/>
              </a:rPr>
              <a:t>but SP </a:t>
            </a:r>
            <a:r>
              <a:rPr sz="2000" spc="-5" dirty="0">
                <a:latin typeface="Times New Roman"/>
                <a:cs typeface="Times New Roman"/>
              </a:rPr>
              <a:t>can accommodate </a:t>
            </a:r>
            <a:r>
              <a:rPr sz="2000" dirty="0">
                <a:latin typeface="Times New Roman"/>
                <a:cs typeface="Times New Roman"/>
              </a:rPr>
              <a:t>only the </a:t>
            </a:r>
            <a:r>
              <a:rPr sz="2000" spc="-5" dirty="0">
                <a:latin typeface="Times New Roman"/>
                <a:cs typeface="Times New Roman"/>
              </a:rPr>
              <a:t>six </a:t>
            </a:r>
            <a:r>
              <a:rPr sz="2000" dirty="0">
                <a:latin typeface="Times New Roman"/>
                <a:cs typeface="Times New Roman"/>
              </a:rPr>
              <a:t>least significant</a:t>
            </a:r>
            <a:r>
              <a:rPr sz="2000" spc="-225" dirty="0">
                <a:latin typeface="Times New Roman"/>
                <a:cs typeface="Times New Roman"/>
              </a:rPr>
              <a:t> </a:t>
            </a:r>
            <a:r>
              <a:rPr sz="2000" dirty="0">
                <a:latin typeface="Times New Roman"/>
                <a:cs typeface="Times New Roman"/>
              </a:rPr>
              <a:t>bits.</a:t>
            </a:r>
          </a:p>
          <a:p>
            <a:pPr marL="299085" marR="6350" indent="-287020" algn="just">
              <a:lnSpc>
                <a:spcPct val="150000"/>
              </a:lnSpc>
              <a:buFont typeface="Arial"/>
              <a:buChar char="•"/>
              <a:tabLst>
                <a:tab pos="299720" algn="l"/>
              </a:tabLst>
            </a:pPr>
            <a:r>
              <a:rPr sz="2000" spc="-20" dirty="0">
                <a:latin typeface="Times New Roman"/>
                <a:cs typeface="Times New Roman"/>
              </a:rPr>
              <a:t>Similarly, </a:t>
            </a:r>
            <a:r>
              <a:rPr sz="2000" dirty="0">
                <a:latin typeface="Times New Roman"/>
                <a:cs typeface="Times New Roman"/>
              </a:rPr>
              <a:t>when </a:t>
            </a:r>
            <a:r>
              <a:rPr sz="2000" spc="-5" dirty="0">
                <a:latin typeface="Times New Roman"/>
                <a:cs typeface="Times New Roman"/>
              </a:rPr>
              <a:t>000000 </a:t>
            </a:r>
            <a:r>
              <a:rPr sz="2000" spc="-10" dirty="0">
                <a:latin typeface="Times New Roman"/>
                <a:cs typeface="Times New Roman"/>
              </a:rPr>
              <a:t>is </a:t>
            </a:r>
            <a:r>
              <a:rPr sz="2000" spc="-5" dirty="0">
                <a:latin typeface="Times New Roman"/>
                <a:cs typeface="Times New Roman"/>
              </a:rPr>
              <a:t>decremented </a:t>
            </a:r>
            <a:r>
              <a:rPr sz="2000" dirty="0">
                <a:latin typeface="Times New Roman"/>
                <a:cs typeface="Times New Roman"/>
              </a:rPr>
              <a:t>by 1, </a:t>
            </a:r>
            <a:r>
              <a:rPr sz="2000" spc="-5" dirty="0">
                <a:latin typeface="Times New Roman"/>
                <a:cs typeface="Times New Roman"/>
              </a:rPr>
              <a:t>the result is </a:t>
            </a:r>
            <a:r>
              <a:rPr sz="2000" spc="-55" dirty="0">
                <a:latin typeface="Times New Roman"/>
                <a:cs typeface="Times New Roman"/>
              </a:rPr>
              <a:t>111111. </a:t>
            </a:r>
            <a:r>
              <a:rPr sz="2000" dirty="0">
                <a:latin typeface="Times New Roman"/>
                <a:cs typeface="Times New Roman"/>
              </a:rPr>
              <a:t>The </a:t>
            </a:r>
            <a:r>
              <a:rPr sz="2000" spc="-10" dirty="0">
                <a:latin typeface="Times New Roman"/>
                <a:cs typeface="Times New Roman"/>
              </a:rPr>
              <a:t>one  </a:t>
            </a:r>
            <a:r>
              <a:rPr sz="2000" dirty="0">
                <a:latin typeface="Times New Roman"/>
                <a:cs typeface="Times New Roman"/>
              </a:rPr>
              <a:t>bits </a:t>
            </a:r>
            <a:r>
              <a:rPr sz="2000" spc="-5" dirty="0">
                <a:latin typeface="Times New Roman"/>
                <a:cs typeface="Times New Roman"/>
              </a:rPr>
              <a:t>register FULL is set </a:t>
            </a:r>
            <a:r>
              <a:rPr sz="2000" spc="-10" dirty="0">
                <a:latin typeface="Times New Roman"/>
                <a:cs typeface="Times New Roman"/>
              </a:rPr>
              <a:t>to </a:t>
            </a:r>
            <a:r>
              <a:rPr sz="2000" dirty="0">
                <a:latin typeface="Times New Roman"/>
                <a:cs typeface="Times New Roman"/>
              </a:rPr>
              <a:t>1 when </a:t>
            </a:r>
            <a:r>
              <a:rPr sz="2000" spc="-5" dirty="0">
                <a:latin typeface="Times New Roman"/>
                <a:cs typeface="Times New Roman"/>
              </a:rPr>
              <a:t>the stack </a:t>
            </a:r>
            <a:r>
              <a:rPr sz="2000" spc="-10" dirty="0">
                <a:latin typeface="Times New Roman"/>
                <a:cs typeface="Times New Roman"/>
              </a:rPr>
              <a:t>is </a:t>
            </a:r>
            <a:r>
              <a:rPr sz="2000" spc="-5" dirty="0">
                <a:latin typeface="Times New Roman"/>
                <a:cs typeface="Times New Roman"/>
              </a:rPr>
              <a:t>full, and the one-bit register  </a:t>
            </a:r>
            <a:r>
              <a:rPr sz="2000" dirty="0">
                <a:latin typeface="Times New Roman"/>
                <a:cs typeface="Times New Roman"/>
              </a:rPr>
              <a:t>EMTY </a:t>
            </a:r>
            <a:r>
              <a:rPr sz="2000" spc="-5" dirty="0">
                <a:latin typeface="Times New Roman"/>
                <a:cs typeface="Times New Roman"/>
              </a:rPr>
              <a:t>is </a:t>
            </a:r>
            <a:r>
              <a:rPr sz="2000" dirty="0">
                <a:latin typeface="Times New Roman"/>
                <a:cs typeface="Times New Roman"/>
              </a:rPr>
              <a:t>set </a:t>
            </a:r>
            <a:r>
              <a:rPr sz="2000" spc="-5" dirty="0">
                <a:latin typeface="Times New Roman"/>
                <a:cs typeface="Times New Roman"/>
              </a:rPr>
              <a:t>to </a:t>
            </a:r>
            <a:r>
              <a:rPr sz="2000" dirty="0">
                <a:latin typeface="Times New Roman"/>
                <a:cs typeface="Times New Roman"/>
              </a:rPr>
              <a:t>1 when the </a:t>
            </a:r>
            <a:r>
              <a:rPr sz="2000" spc="-5" dirty="0">
                <a:latin typeface="Times New Roman"/>
                <a:cs typeface="Times New Roman"/>
              </a:rPr>
              <a:t>stack is empty </a:t>
            </a:r>
            <a:r>
              <a:rPr sz="2000" dirty="0">
                <a:latin typeface="Times New Roman"/>
                <a:cs typeface="Times New Roman"/>
              </a:rPr>
              <a:t>of</a:t>
            </a:r>
            <a:r>
              <a:rPr sz="2000" spc="-155" dirty="0">
                <a:latin typeface="Times New Roman"/>
                <a:cs typeface="Times New Roman"/>
              </a:rPr>
              <a:t> </a:t>
            </a:r>
            <a:r>
              <a:rPr sz="2000" spc="-5" dirty="0">
                <a:latin typeface="Times New Roman"/>
                <a:cs typeface="Times New Roman"/>
              </a:rPr>
              <a:t>items.</a:t>
            </a:r>
            <a:endParaRPr sz="2000" dirty="0">
              <a:latin typeface="Times New Roman"/>
              <a:cs typeface="Times New Roman"/>
            </a:endParaRPr>
          </a:p>
          <a:p>
            <a:pPr marL="299085" marR="6350" indent="-287020" algn="just">
              <a:lnSpc>
                <a:spcPct val="150000"/>
              </a:lnSpc>
              <a:spcBef>
                <a:spcPts val="5"/>
              </a:spcBef>
              <a:buFont typeface="Arial"/>
              <a:buChar char="•"/>
              <a:tabLst>
                <a:tab pos="299720" algn="l"/>
              </a:tabLst>
            </a:pPr>
            <a:r>
              <a:rPr sz="2000" spc="5" dirty="0">
                <a:latin typeface="Times New Roman"/>
                <a:cs typeface="Times New Roman"/>
              </a:rPr>
              <a:t>DR </a:t>
            </a:r>
            <a:r>
              <a:rPr sz="2000" spc="-5" dirty="0">
                <a:latin typeface="Times New Roman"/>
                <a:cs typeface="Times New Roman"/>
              </a:rPr>
              <a:t>is the data register that holds </a:t>
            </a:r>
            <a:r>
              <a:rPr sz="2000" dirty="0">
                <a:latin typeface="Times New Roman"/>
                <a:cs typeface="Times New Roman"/>
              </a:rPr>
              <a:t>the </a:t>
            </a:r>
            <a:r>
              <a:rPr sz="2000" spc="-5" dirty="0">
                <a:latin typeface="Times New Roman"/>
                <a:cs typeface="Times New Roman"/>
              </a:rPr>
              <a:t>binary </a:t>
            </a:r>
            <a:r>
              <a:rPr sz="2000" dirty="0">
                <a:latin typeface="Times New Roman"/>
                <a:cs typeface="Times New Roman"/>
              </a:rPr>
              <a:t>data </a:t>
            </a:r>
            <a:r>
              <a:rPr sz="2000" spc="-10" dirty="0">
                <a:latin typeface="Times New Roman"/>
                <a:cs typeface="Times New Roman"/>
              </a:rPr>
              <a:t>to </a:t>
            </a:r>
            <a:r>
              <a:rPr sz="2000" dirty="0">
                <a:latin typeface="Times New Roman"/>
                <a:cs typeface="Times New Roman"/>
              </a:rPr>
              <a:t>be </a:t>
            </a:r>
            <a:r>
              <a:rPr sz="2000" spc="-5" dirty="0">
                <a:latin typeface="Times New Roman"/>
                <a:cs typeface="Times New Roman"/>
              </a:rPr>
              <a:t>written </a:t>
            </a:r>
            <a:r>
              <a:rPr sz="2000" spc="-10" dirty="0">
                <a:latin typeface="Times New Roman"/>
                <a:cs typeface="Times New Roman"/>
              </a:rPr>
              <a:t>into </a:t>
            </a:r>
            <a:r>
              <a:rPr sz="2000" spc="-5" dirty="0">
                <a:latin typeface="Times New Roman"/>
                <a:cs typeface="Times New Roman"/>
              </a:rPr>
              <a:t>or read  </a:t>
            </a:r>
            <a:r>
              <a:rPr sz="2000" spc="5" dirty="0">
                <a:latin typeface="Times New Roman"/>
                <a:cs typeface="Times New Roman"/>
              </a:rPr>
              <a:t>out </a:t>
            </a:r>
            <a:r>
              <a:rPr sz="2000" dirty="0">
                <a:latin typeface="Times New Roman"/>
                <a:cs typeface="Times New Roman"/>
              </a:rPr>
              <a:t>of the </a:t>
            </a:r>
            <a:r>
              <a:rPr sz="2000" spc="-5" dirty="0">
                <a:latin typeface="Times New Roman"/>
                <a:cs typeface="Times New Roman"/>
              </a:rPr>
              <a:t>stack</a:t>
            </a:r>
            <a:r>
              <a:rPr sz="2000" spc="-65" dirty="0">
                <a:latin typeface="Times New Roman"/>
                <a:cs typeface="Times New Roman"/>
              </a:rPr>
              <a:t> </a:t>
            </a:r>
            <a:r>
              <a:rPr sz="2000" dirty="0">
                <a:latin typeface="Times New Roman"/>
                <a:cs typeface="Times New Roman"/>
              </a:rPr>
              <a:t>.</a:t>
            </a:r>
          </a:p>
          <a:p>
            <a:pPr marL="299085" indent="-287020" algn="just">
              <a:lnSpc>
                <a:spcPct val="100000"/>
              </a:lnSpc>
              <a:spcBef>
                <a:spcPts val="1200"/>
              </a:spcBef>
              <a:buFont typeface="Arial"/>
              <a:buChar char="•"/>
              <a:tabLst>
                <a:tab pos="299720" algn="l"/>
              </a:tabLst>
            </a:pPr>
            <a:r>
              <a:rPr sz="2000" spc="-20" dirty="0">
                <a:latin typeface="Times New Roman"/>
                <a:cs typeface="Times New Roman"/>
              </a:rPr>
              <a:t>Initially, </a:t>
            </a:r>
            <a:r>
              <a:rPr sz="2000" spc="-10" dirty="0">
                <a:latin typeface="Times New Roman"/>
                <a:cs typeface="Times New Roman"/>
              </a:rPr>
              <a:t>SP </a:t>
            </a:r>
            <a:r>
              <a:rPr sz="2000" spc="-5" dirty="0">
                <a:latin typeface="Times New Roman"/>
                <a:cs typeface="Times New Roman"/>
              </a:rPr>
              <a:t>is cleared to </a:t>
            </a:r>
            <a:r>
              <a:rPr sz="2000" dirty="0">
                <a:latin typeface="Times New Roman"/>
                <a:cs typeface="Times New Roman"/>
              </a:rPr>
              <a:t>0, </a:t>
            </a:r>
            <a:r>
              <a:rPr sz="2000" spc="-5" dirty="0">
                <a:latin typeface="Times New Roman"/>
                <a:cs typeface="Times New Roman"/>
              </a:rPr>
              <a:t>EMTY </a:t>
            </a:r>
            <a:r>
              <a:rPr sz="2000" spc="-10" dirty="0">
                <a:latin typeface="Times New Roman"/>
                <a:cs typeface="Times New Roman"/>
              </a:rPr>
              <a:t>is </a:t>
            </a:r>
            <a:r>
              <a:rPr sz="2000" dirty="0">
                <a:latin typeface="Times New Roman"/>
                <a:cs typeface="Times New Roman"/>
              </a:rPr>
              <a:t>set </a:t>
            </a:r>
            <a:r>
              <a:rPr sz="2000" spc="-10" dirty="0">
                <a:latin typeface="Times New Roman"/>
                <a:cs typeface="Times New Roman"/>
              </a:rPr>
              <a:t>to </a:t>
            </a:r>
            <a:r>
              <a:rPr sz="2000" dirty="0">
                <a:latin typeface="Times New Roman"/>
                <a:cs typeface="Times New Roman"/>
              </a:rPr>
              <a:t>1, and FULL </a:t>
            </a:r>
            <a:r>
              <a:rPr sz="2000" spc="-5" dirty="0">
                <a:latin typeface="Times New Roman"/>
                <a:cs typeface="Times New Roman"/>
              </a:rPr>
              <a:t>is cleared </a:t>
            </a:r>
            <a:r>
              <a:rPr sz="2000" spc="-10" dirty="0">
                <a:latin typeface="Times New Roman"/>
                <a:cs typeface="Times New Roman"/>
              </a:rPr>
              <a:t>to </a:t>
            </a:r>
            <a:r>
              <a:rPr sz="2000" spc="-5" dirty="0">
                <a:latin typeface="Times New Roman"/>
                <a:cs typeface="Times New Roman"/>
              </a:rPr>
              <a:t>0,</a:t>
            </a:r>
            <a:r>
              <a:rPr sz="2000" spc="409" dirty="0">
                <a:latin typeface="Times New Roman"/>
                <a:cs typeface="Times New Roman"/>
              </a:rPr>
              <a:t> </a:t>
            </a:r>
            <a:r>
              <a:rPr sz="2000" spc="-15" dirty="0">
                <a:latin typeface="Times New Roman"/>
                <a:cs typeface="Times New Roman"/>
              </a:rPr>
              <a:t>so</a:t>
            </a:r>
            <a:endParaRPr sz="2000" dirty="0">
              <a:latin typeface="Times New Roman"/>
              <a:cs typeface="Times New Roman"/>
            </a:endParaRPr>
          </a:p>
          <a:p>
            <a:pPr marL="299085" algn="just">
              <a:lnSpc>
                <a:spcPct val="100000"/>
              </a:lnSpc>
              <a:spcBef>
                <a:spcPts val="1200"/>
              </a:spcBef>
            </a:pPr>
            <a:r>
              <a:rPr sz="2000" dirty="0">
                <a:latin typeface="Times New Roman"/>
                <a:cs typeface="Times New Roman"/>
              </a:rPr>
              <a:t>that</a:t>
            </a:r>
            <a:r>
              <a:rPr sz="2000" spc="65" dirty="0">
                <a:latin typeface="Times New Roman"/>
                <a:cs typeface="Times New Roman"/>
              </a:rPr>
              <a:t> </a:t>
            </a:r>
            <a:r>
              <a:rPr sz="2000" dirty="0">
                <a:latin typeface="Times New Roman"/>
                <a:cs typeface="Times New Roman"/>
              </a:rPr>
              <a:t>SP</a:t>
            </a:r>
            <a:r>
              <a:rPr sz="2000" spc="10" dirty="0">
                <a:latin typeface="Times New Roman"/>
                <a:cs typeface="Times New Roman"/>
              </a:rPr>
              <a:t> </a:t>
            </a:r>
            <a:r>
              <a:rPr sz="2000" spc="-5" dirty="0">
                <a:latin typeface="Times New Roman"/>
                <a:cs typeface="Times New Roman"/>
              </a:rPr>
              <a:t>points</a:t>
            </a:r>
            <a:r>
              <a:rPr sz="2000" spc="80" dirty="0">
                <a:latin typeface="Times New Roman"/>
                <a:cs typeface="Times New Roman"/>
              </a:rPr>
              <a:t> </a:t>
            </a:r>
            <a:r>
              <a:rPr sz="2000" spc="-5" dirty="0">
                <a:latin typeface="Times New Roman"/>
                <a:cs typeface="Times New Roman"/>
              </a:rPr>
              <a:t>to</a:t>
            </a:r>
            <a:r>
              <a:rPr sz="2000" spc="95" dirty="0">
                <a:latin typeface="Times New Roman"/>
                <a:cs typeface="Times New Roman"/>
              </a:rPr>
              <a:t> </a:t>
            </a:r>
            <a:r>
              <a:rPr sz="2000" spc="-5" dirty="0">
                <a:latin typeface="Times New Roman"/>
                <a:cs typeface="Times New Roman"/>
              </a:rPr>
              <a:t>the</a:t>
            </a:r>
            <a:r>
              <a:rPr sz="2000" spc="95" dirty="0">
                <a:latin typeface="Times New Roman"/>
                <a:cs typeface="Times New Roman"/>
              </a:rPr>
              <a:t> </a:t>
            </a:r>
            <a:r>
              <a:rPr sz="2000" spc="-5" dirty="0">
                <a:latin typeface="Times New Roman"/>
                <a:cs typeface="Times New Roman"/>
              </a:rPr>
              <a:t>word</a:t>
            </a:r>
            <a:r>
              <a:rPr sz="2000" spc="95" dirty="0">
                <a:latin typeface="Times New Roman"/>
                <a:cs typeface="Times New Roman"/>
              </a:rPr>
              <a:t> </a:t>
            </a:r>
            <a:r>
              <a:rPr sz="2000" spc="-5" dirty="0">
                <a:latin typeface="Times New Roman"/>
                <a:cs typeface="Times New Roman"/>
              </a:rPr>
              <a:t>at</a:t>
            </a:r>
            <a:r>
              <a:rPr sz="2000" spc="75" dirty="0">
                <a:latin typeface="Times New Roman"/>
                <a:cs typeface="Times New Roman"/>
              </a:rPr>
              <a:t> </a:t>
            </a:r>
            <a:r>
              <a:rPr sz="2000" spc="-5" dirty="0">
                <a:latin typeface="Times New Roman"/>
                <a:cs typeface="Times New Roman"/>
              </a:rPr>
              <a:t>address</a:t>
            </a:r>
            <a:r>
              <a:rPr sz="2000" spc="70" dirty="0">
                <a:latin typeface="Times New Roman"/>
                <a:cs typeface="Times New Roman"/>
              </a:rPr>
              <a:t> </a:t>
            </a:r>
            <a:r>
              <a:rPr sz="2000" dirty="0">
                <a:latin typeface="Times New Roman"/>
                <a:cs typeface="Times New Roman"/>
              </a:rPr>
              <a:t>0</a:t>
            </a:r>
            <a:r>
              <a:rPr sz="2000" spc="95" dirty="0">
                <a:latin typeface="Times New Roman"/>
                <a:cs typeface="Times New Roman"/>
              </a:rPr>
              <a:t> </a:t>
            </a:r>
            <a:r>
              <a:rPr sz="2000" spc="-10" dirty="0">
                <a:latin typeface="Times New Roman"/>
                <a:cs typeface="Times New Roman"/>
              </a:rPr>
              <a:t>and</a:t>
            </a:r>
            <a:r>
              <a:rPr sz="2000" spc="95" dirty="0">
                <a:latin typeface="Times New Roman"/>
                <a:cs typeface="Times New Roman"/>
              </a:rPr>
              <a:t> </a:t>
            </a:r>
            <a:r>
              <a:rPr sz="2000" spc="-5" dirty="0">
                <a:latin typeface="Times New Roman"/>
                <a:cs typeface="Times New Roman"/>
              </a:rPr>
              <a:t>the</a:t>
            </a:r>
            <a:r>
              <a:rPr sz="2000" spc="95" dirty="0">
                <a:latin typeface="Times New Roman"/>
                <a:cs typeface="Times New Roman"/>
              </a:rPr>
              <a:t> </a:t>
            </a:r>
            <a:r>
              <a:rPr sz="2000" spc="-5" dirty="0">
                <a:latin typeface="Times New Roman"/>
                <a:cs typeface="Times New Roman"/>
              </a:rPr>
              <a:t>stack</a:t>
            </a:r>
            <a:r>
              <a:rPr sz="2000" spc="80" dirty="0">
                <a:latin typeface="Times New Roman"/>
                <a:cs typeface="Times New Roman"/>
              </a:rPr>
              <a:t> </a:t>
            </a:r>
            <a:r>
              <a:rPr sz="2000" spc="-5" dirty="0">
                <a:latin typeface="Times New Roman"/>
                <a:cs typeface="Times New Roman"/>
              </a:rPr>
              <a:t>is</a:t>
            </a:r>
            <a:r>
              <a:rPr sz="2000" spc="90" dirty="0">
                <a:latin typeface="Times New Roman"/>
                <a:cs typeface="Times New Roman"/>
              </a:rPr>
              <a:t> </a:t>
            </a:r>
            <a:r>
              <a:rPr sz="2000" spc="-5" dirty="0">
                <a:latin typeface="Times New Roman"/>
                <a:cs typeface="Times New Roman"/>
              </a:rPr>
              <a:t>marked</a:t>
            </a:r>
            <a:r>
              <a:rPr sz="2000" spc="85" dirty="0">
                <a:latin typeface="Times New Roman"/>
                <a:cs typeface="Times New Roman"/>
              </a:rPr>
              <a:t> </a:t>
            </a:r>
            <a:r>
              <a:rPr sz="2000" spc="-5" dirty="0">
                <a:latin typeface="Times New Roman"/>
                <a:cs typeface="Times New Roman"/>
              </a:rPr>
              <a:t>empty</a:t>
            </a:r>
            <a:r>
              <a:rPr sz="2000" spc="85" dirty="0">
                <a:latin typeface="Times New Roman"/>
                <a:cs typeface="Times New Roman"/>
              </a:rPr>
              <a:t> </a:t>
            </a:r>
            <a:r>
              <a:rPr sz="2000" spc="-10" dirty="0">
                <a:latin typeface="Times New Roman"/>
                <a:cs typeface="Times New Roman"/>
              </a:rPr>
              <a:t>and</a:t>
            </a:r>
            <a:endParaRPr sz="2000" dirty="0">
              <a:latin typeface="Times New Roman"/>
              <a:cs typeface="Times New Roman"/>
            </a:endParaRPr>
          </a:p>
          <a:p>
            <a:pPr marL="299085" algn="just">
              <a:lnSpc>
                <a:spcPct val="100000"/>
              </a:lnSpc>
              <a:spcBef>
                <a:spcPts val="1200"/>
              </a:spcBef>
            </a:pPr>
            <a:r>
              <a:rPr sz="2000" spc="5" dirty="0">
                <a:latin typeface="Times New Roman"/>
                <a:cs typeface="Times New Roman"/>
              </a:rPr>
              <a:t>not</a:t>
            </a:r>
            <a:r>
              <a:rPr sz="2000" spc="-30" dirty="0">
                <a:latin typeface="Times New Roman"/>
                <a:cs typeface="Times New Roman"/>
              </a:rPr>
              <a:t> </a:t>
            </a:r>
            <a:r>
              <a:rPr sz="2000" dirty="0">
                <a:latin typeface="Times New Roman"/>
                <a:cs typeface="Times New Roman"/>
              </a:rPr>
              <a:t>full.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2" name="object 2"/>
          <p:cNvSpPr txBox="1"/>
          <p:nvPr/>
        </p:nvSpPr>
        <p:spPr>
          <a:xfrm>
            <a:off x="707542" y="437540"/>
            <a:ext cx="7839075" cy="1328420"/>
          </a:xfrm>
          <a:prstGeom prst="rect">
            <a:avLst/>
          </a:prstGeom>
        </p:spPr>
        <p:txBody>
          <a:bodyPr vert="horz" wrap="square" lIns="0" tIns="12700" rIns="0" bIns="0" rtlCol="0">
            <a:spAutoFit/>
          </a:bodyPr>
          <a:lstStyle/>
          <a:p>
            <a:pPr marL="299085" marR="5080" indent="-287020">
              <a:lnSpc>
                <a:spcPct val="150000"/>
              </a:lnSpc>
              <a:spcBef>
                <a:spcPts val="100"/>
              </a:spcBef>
              <a:buFont typeface="Arial"/>
              <a:buChar char="•"/>
              <a:tabLst>
                <a:tab pos="299085" algn="l"/>
                <a:tab pos="299720" algn="l"/>
              </a:tabLst>
            </a:pPr>
            <a:r>
              <a:rPr sz="1900" spc="-5" dirty="0">
                <a:latin typeface="Times New Roman"/>
                <a:cs typeface="Times New Roman"/>
              </a:rPr>
              <a:t>If the stack is not full (if FULL = 0), a </a:t>
            </a:r>
            <a:r>
              <a:rPr sz="1900" spc="-10" dirty="0">
                <a:latin typeface="Times New Roman"/>
                <a:cs typeface="Times New Roman"/>
              </a:rPr>
              <a:t>new </a:t>
            </a:r>
            <a:r>
              <a:rPr sz="1900" spc="-5" dirty="0">
                <a:latin typeface="Times New Roman"/>
                <a:cs typeface="Times New Roman"/>
              </a:rPr>
              <a:t>item is inserted with a push   operation.</a:t>
            </a:r>
            <a:endParaRPr sz="1900">
              <a:latin typeface="Times New Roman"/>
              <a:cs typeface="Times New Roman"/>
            </a:endParaRPr>
          </a:p>
          <a:p>
            <a:pPr marL="299085" indent="-287020">
              <a:lnSpc>
                <a:spcPct val="100000"/>
              </a:lnSpc>
              <a:spcBef>
                <a:spcPts val="1140"/>
              </a:spcBef>
              <a:buFont typeface="Arial"/>
              <a:buChar char="•"/>
              <a:tabLst>
                <a:tab pos="299085" algn="l"/>
                <a:tab pos="299720" algn="l"/>
                <a:tab pos="855344" algn="l"/>
                <a:tab pos="1490980" algn="l"/>
                <a:tab pos="2581910" algn="l"/>
                <a:tab pos="2923540" algn="l"/>
                <a:tab pos="4359275" algn="l"/>
                <a:tab pos="4968875" algn="l"/>
                <a:tab pos="5444490" algn="l"/>
                <a:tab pos="6562090" algn="l"/>
                <a:tab pos="7624445" algn="l"/>
              </a:tabLst>
            </a:pPr>
            <a:r>
              <a:rPr sz="1900" spc="-5" dirty="0">
                <a:latin typeface="Times New Roman"/>
                <a:cs typeface="Times New Roman"/>
              </a:rPr>
              <a:t>The	push	operation	is	</a:t>
            </a:r>
            <a:r>
              <a:rPr sz="1900" spc="-10" dirty="0">
                <a:latin typeface="Times New Roman"/>
                <a:cs typeface="Times New Roman"/>
              </a:rPr>
              <a:t>implemented	</a:t>
            </a:r>
            <a:r>
              <a:rPr sz="1900" spc="-5" dirty="0">
                <a:latin typeface="Times New Roman"/>
                <a:cs typeface="Times New Roman"/>
              </a:rPr>
              <a:t>with	the	following	sequence	</a:t>
            </a:r>
            <a:r>
              <a:rPr sz="1900" spc="-20" dirty="0">
                <a:latin typeface="Times New Roman"/>
                <a:cs typeface="Times New Roman"/>
              </a:rPr>
              <a:t>of</a:t>
            </a:r>
            <a:endParaRPr sz="1900">
              <a:latin typeface="Times New Roman"/>
              <a:cs typeface="Times New Roman"/>
            </a:endParaRPr>
          </a:p>
        </p:txBody>
      </p:sp>
      <p:sp>
        <p:nvSpPr>
          <p:cNvPr id="3" name="object 3"/>
          <p:cNvSpPr txBox="1"/>
          <p:nvPr/>
        </p:nvSpPr>
        <p:spPr>
          <a:xfrm>
            <a:off x="994054" y="1739878"/>
            <a:ext cx="2056764" cy="1329690"/>
          </a:xfrm>
          <a:prstGeom prst="rect">
            <a:avLst/>
          </a:prstGeom>
        </p:spPr>
        <p:txBody>
          <a:bodyPr vert="horz" wrap="square" lIns="0" tIns="158115" rIns="0" bIns="0" rtlCol="0">
            <a:spAutoFit/>
          </a:bodyPr>
          <a:lstStyle/>
          <a:p>
            <a:pPr marL="12700">
              <a:lnSpc>
                <a:spcPct val="100000"/>
              </a:lnSpc>
              <a:spcBef>
                <a:spcPts val="1245"/>
              </a:spcBef>
            </a:pPr>
            <a:r>
              <a:rPr sz="1900" spc="-5" dirty="0">
                <a:latin typeface="Times New Roman"/>
                <a:cs typeface="Times New Roman"/>
              </a:rPr>
              <a:t>microoperations;</a:t>
            </a:r>
            <a:endParaRPr sz="1900" dirty="0">
              <a:latin typeface="Times New Roman"/>
              <a:cs typeface="Times New Roman"/>
            </a:endParaRPr>
          </a:p>
          <a:p>
            <a:pPr marL="640080" marR="5080">
              <a:lnSpc>
                <a:spcPct val="150000"/>
              </a:lnSpc>
            </a:pPr>
            <a:r>
              <a:rPr sz="1900" spc="-5" dirty="0">
                <a:latin typeface="Times New Roman"/>
                <a:cs typeface="Times New Roman"/>
              </a:rPr>
              <a:t>SP ← SP + 1  M </a:t>
            </a:r>
            <a:r>
              <a:rPr sz="1900" dirty="0">
                <a:latin typeface="Times New Roman"/>
                <a:cs typeface="Times New Roman"/>
              </a:rPr>
              <a:t>[SP] </a:t>
            </a:r>
            <a:r>
              <a:rPr sz="1900" spc="-5" dirty="0">
                <a:latin typeface="Times New Roman"/>
                <a:cs typeface="Times New Roman"/>
              </a:rPr>
              <a:t>←</a:t>
            </a:r>
            <a:r>
              <a:rPr sz="1900" spc="-65" dirty="0">
                <a:latin typeface="Times New Roman"/>
                <a:cs typeface="Times New Roman"/>
              </a:rPr>
              <a:t> </a:t>
            </a:r>
            <a:r>
              <a:rPr sz="1900" spc="-10" dirty="0">
                <a:latin typeface="Times New Roman"/>
                <a:cs typeface="Times New Roman"/>
              </a:rPr>
              <a:t>DR</a:t>
            </a:r>
            <a:endParaRPr sz="1900" dirty="0">
              <a:latin typeface="Times New Roman"/>
              <a:cs typeface="Times New Roman"/>
            </a:endParaRPr>
          </a:p>
        </p:txBody>
      </p:sp>
      <p:sp>
        <p:nvSpPr>
          <p:cNvPr id="4" name="object 4"/>
          <p:cNvSpPr txBox="1"/>
          <p:nvPr/>
        </p:nvSpPr>
        <p:spPr>
          <a:xfrm>
            <a:off x="3512058" y="2175154"/>
            <a:ext cx="3422015" cy="894080"/>
          </a:xfrm>
          <a:prstGeom prst="rect">
            <a:avLst/>
          </a:prstGeom>
        </p:spPr>
        <p:txBody>
          <a:bodyPr vert="horz" wrap="square" lIns="0" tIns="157480" rIns="0" bIns="0" rtlCol="0">
            <a:spAutoFit/>
          </a:bodyPr>
          <a:lstStyle/>
          <a:p>
            <a:pPr marL="12700">
              <a:lnSpc>
                <a:spcPct val="100000"/>
              </a:lnSpc>
              <a:spcBef>
                <a:spcPts val="1240"/>
              </a:spcBef>
            </a:pPr>
            <a:r>
              <a:rPr sz="1900" spc="-5" dirty="0">
                <a:latin typeface="Times New Roman"/>
                <a:cs typeface="Times New Roman"/>
              </a:rPr>
              <a:t>//Increment stack</a:t>
            </a:r>
            <a:r>
              <a:rPr sz="1900" spc="5" dirty="0">
                <a:latin typeface="Times New Roman"/>
                <a:cs typeface="Times New Roman"/>
              </a:rPr>
              <a:t> </a:t>
            </a:r>
            <a:r>
              <a:rPr sz="1900" spc="-5" dirty="0">
                <a:latin typeface="Times New Roman"/>
                <a:cs typeface="Times New Roman"/>
              </a:rPr>
              <a:t>pointer</a:t>
            </a:r>
            <a:endParaRPr sz="1900" dirty="0">
              <a:latin typeface="Times New Roman"/>
              <a:cs typeface="Times New Roman"/>
            </a:endParaRPr>
          </a:p>
          <a:p>
            <a:pPr marL="408305">
              <a:lnSpc>
                <a:spcPct val="100000"/>
              </a:lnSpc>
              <a:spcBef>
                <a:spcPts val="1140"/>
              </a:spcBef>
            </a:pPr>
            <a:r>
              <a:rPr sz="1900" spc="-10" dirty="0">
                <a:latin typeface="Times New Roman"/>
                <a:cs typeface="Times New Roman"/>
              </a:rPr>
              <a:t>//Write </a:t>
            </a:r>
            <a:r>
              <a:rPr sz="1900" spc="-5" dirty="0">
                <a:latin typeface="Times New Roman"/>
                <a:cs typeface="Times New Roman"/>
              </a:rPr>
              <a:t>item on top of the</a:t>
            </a:r>
            <a:r>
              <a:rPr sz="1900" spc="-70" dirty="0">
                <a:latin typeface="Times New Roman"/>
                <a:cs typeface="Times New Roman"/>
              </a:rPr>
              <a:t> </a:t>
            </a:r>
            <a:r>
              <a:rPr sz="1900" spc="-5" dirty="0">
                <a:latin typeface="Times New Roman"/>
                <a:cs typeface="Times New Roman"/>
              </a:rPr>
              <a:t>stack</a:t>
            </a:r>
            <a:endParaRPr sz="1900" dirty="0">
              <a:latin typeface="Times New Roman"/>
              <a:cs typeface="Times New Roman"/>
            </a:endParaRPr>
          </a:p>
        </p:txBody>
      </p:sp>
      <p:sp>
        <p:nvSpPr>
          <p:cNvPr id="5" name="object 5"/>
          <p:cNvSpPr txBox="1"/>
          <p:nvPr/>
        </p:nvSpPr>
        <p:spPr>
          <a:xfrm>
            <a:off x="707542" y="3043580"/>
            <a:ext cx="7836534" cy="1763395"/>
          </a:xfrm>
          <a:prstGeom prst="rect">
            <a:avLst/>
          </a:prstGeom>
        </p:spPr>
        <p:txBody>
          <a:bodyPr vert="horz" wrap="square" lIns="0" tIns="12700" rIns="0" bIns="0" rtlCol="0">
            <a:spAutoFit/>
          </a:bodyPr>
          <a:lstStyle/>
          <a:p>
            <a:pPr marL="926465" marR="1117600">
              <a:lnSpc>
                <a:spcPct val="150100"/>
              </a:lnSpc>
              <a:spcBef>
                <a:spcPts val="100"/>
              </a:spcBef>
              <a:tabLst>
                <a:tab pos="2755900" algn="l"/>
                <a:tab pos="4584700" algn="l"/>
              </a:tabLst>
            </a:pPr>
            <a:r>
              <a:rPr sz="1900" spc="-5" dirty="0">
                <a:latin typeface="Times New Roman"/>
                <a:cs typeface="Times New Roman"/>
              </a:rPr>
              <a:t>If (SP = 0) then (FULL</a:t>
            </a:r>
            <a:r>
              <a:rPr sz="1900" spc="-20" dirty="0">
                <a:latin typeface="Times New Roman"/>
                <a:cs typeface="Times New Roman"/>
              </a:rPr>
              <a:t> </a:t>
            </a:r>
            <a:r>
              <a:rPr sz="1900" spc="-5" dirty="0">
                <a:latin typeface="Times New Roman"/>
                <a:cs typeface="Times New Roman"/>
              </a:rPr>
              <a:t>←</a:t>
            </a:r>
            <a:r>
              <a:rPr sz="1900" spc="10" dirty="0">
                <a:latin typeface="Times New Roman"/>
                <a:cs typeface="Times New Roman"/>
              </a:rPr>
              <a:t> </a:t>
            </a:r>
            <a:r>
              <a:rPr sz="1900" spc="-5" dirty="0">
                <a:latin typeface="Times New Roman"/>
                <a:cs typeface="Times New Roman"/>
              </a:rPr>
              <a:t>1)	//Check if stack is</a:t>
            </a:r>
            <a:r>
              <a:rPr sz="1900" spc="-55" dirty="0">
                <a:latin typeface="Times New Roman"/>
                <a:cs typeface="Times New Roman"/>
              </a:rPr>
              <a:t> </a:t>
            </a:r>
            <a:r>
              <a:rPr sz="1900" spc="-5" dirty="0">
                <a:latin typeface="Times New Roman"/>
                <a:cs typeface="Times New Roman"/>
              </a:rPr>
              <a:t>full  EMTY</a:t>
            </a:r>
            <a:r>
              <a:rPr sz="1900" spc="-50" dirty="0">
                <a:latin typeface="Times New Roman"/>
                <a:cs typeface="Times New Roman"/>
              </a:rPr>
              <a:t> </a:t>
            </a:r>
            <a:r>
              <a:rPr sz="1900" spc="-5" dirty="0">
                <a:latin typeface="Times New Roman"/>
                <a:cs typeface="Times New Roman"/>
              </a:rPr>
              <a:t>←</a:t>
            </a:r>
            <a:r>
              <a:rPr sz="1900" spc="10" dirty="0">
                <a:latin typeface="Times New Roman"/>
                <a:cs typeface="Times New Roman"/>
              </a:rPr>
              <a:t> </a:t>
            </a:r>
            <a:r>
              <a:rPr sz="1900" spc="-5" dirty="0">
                <a:latin typeface="Times New Roman"/>
                <a:cs typeface="Times New Roman"/>
              </a:rPr>
              <a:t>0	// Mark the stack not</a:t>
            </a:r>
            <a:r>
              <a:rPr sz="1900" spc="5" dirty="0">
                <a:latin typeface="Times New Roman"/>
                <a:cs typeface="Times New Roman"/>
              </a:rPr>
              <a:t> </a:t>
            </a:r>
            <a:r>
              <a:rPr sz="1900" spc="-10" dirty="0">
                <a:latin typeface="Times New Roman"/>
                <a:cs typeface="Times New Roman"/>
              </a:rPr>
              <a:t>empty</a:t>
            </a:r>
            <a:endParaRPr sz="1900" dirty="0">
              <a:latin typeface="Times New Roman"/>
              <a:cs typeface="Times New Roman"/>
            </a:endParaRPr>
          </a:p>
          <a:p>
            <a:pPr marL="299085" marR="5080" indent="-287020">
              <a:lnSpc>
                <a:spcPct val="150000"/>
              </a:lnSpc>
              <a:buFont typeface="Arial"/>
              <a:buChar char="•"/>
              <a:tabLst>
                <a:tab pos="299085" algn="l"/>
                <a:tab pos="299720" algn="l"/>
              </a:tabLst>
            </a:pPr>
            <a:r>
              <a:rPr sz="1900" spc="-5" dirty="0">
                <a:latin typeface="Times New Roman"/>
                <a:cs typeface="Times New Roman"/>
              </a:rPr>
              <a:t>A new item is deleted from the stack if the stack is not empty (if EMTY = 0).  The pop operation consists of the following sequence of</a:t>
            </a:r>
            <a:r>
              <a:rPr sz="1900" spc="90" dirty="0">
                <a:latin typeface="Times New Roman"/>
                <a:cs typeface="Times New Roman"/>
              </a:rPr>
              <a:t> </a:t>
            </a:r>
            <a:r>
              <a:rPr sz="1900" spc="-5" dirty="0">
                <a:latin typeface="Times New Roman"/>
                <a:cs typeface="Times New Roman"/>
              </a:rPr>
              <a:t>microoperations:</a:t>
            </a:r>
            <a:endParaRPr sz="1900" dirty="0">
              <a:latin typeface="Times New Roman"/>
              <a:cs typeface="Times New Roman"/>
            </a:endParaRPr>
          </a:p>
        </p:txBody>
      </p:sp>
      <p:sp>
        <p:nvSpPr>
          <p:cNvPr id="6" name="object 6"/>
          <p:cNvSpPr txBox="1"/>
          <p:nvPr/>
        </p:nvSpPr>
        <p:spPr>
          <a:xfrm>
            <a:off x="1621916" y="4780664"/>
            <a:ext cx="1366520" cy="895350"/>
          </a:xfrm>
          <a:prstGeom prst="rect">
            <a:avLst/>
          </a:prstGeom>
        </p:spPr>
        <p:txBody>
          <a:bodyPr vert="horz" wrap="square" lIns="0" tIns="158115" rIns="0" bIns="0" rtlCol="0">
            <a:spAutoFit/>
          </a:bodyPr>
          <a:lstStyle/>
          <a:p>
            <a:pPr marL="12700">
              <a:lnSpc>
                <a:spcPct val="100000"/>
              </a:lnSpc>
              <a:spcBef>
                <a:spcPts val="1245"/>
              </a:spcBef>
            </a:pPr>
            <a:r>
              <a:rPr sz="1900" spc="-5" dirty="0">
                <a:latin typeface="Times New Roman"/>
                <a:cs typeface="Times New Roman"/>
              </a:rPr>
              <a:t>DR ←</a:t>
            </a:r>
            <a:r>
              <a:rPr sz="1900" spc="-65" dirty="0">
                <a:latin typeface="Times New Roman"/>
                <a:cs typeface="Times New Roman"/>
              </a:rPr>
              <a:t> </a:t>
            </a:r>
            <a:r>
              <a:rPr sz="1900" spc="-5" dirty="0">
                <a:latin typeface="Times New Roman"/>
                <a:cs typeface="Times New Roman"/>
              </a:rPr>
              <a:t>M[SP]</a:t>
            </a:r>
            <a:endParaRPr sz="1900">
              <a:latin typeface="Times New Roman"/>
              <a:cs typeface="Times New Roman"/>
            </a:endParaRPr>
          </a:p>
          <a:p>
            <a:pPr marL="12700">
              <a:lnSpc>
                <a:spcPct val="100000"/>
              </a:lnSpc>
              <a:spcBef>
                <a:spcPts val="1145"/>
              </a:spcBef>
            </a:pPr>
            <a:r>
              <a:rPr sz="1900" spc="-5" dirty="0">
                <a:latin typeface="Times New Roman"/>
                <a:cs typeface="Times New Roman"/>
              </a:rPr>
              <a:t>SP ← SP –</a:t>
            </a:r>
            <a:r>
              <a:rPr sz="1900" spc="-160" dirty="0">
                <a:latin typeface="Times New Roman"/>
                <a:cs typeface="Times New Roman"/>
              </a:rPr>
              <a:t> </a:t>
            </a:r>
            <a:r>
              <a:rPr sz="1900" spc="-5" dirty="0">
                <a:latin typeface="Times New Roman"/>
                <a:cs typeface="Times New Roman"/>
              </a:rPr>
              <a:t>1</a:t>
            </a:r>
            <a:endParaRPr sz="1900">
              <a:latin typeface="Times New Roman"/>
              <a:cs typeface="Times New Roman"/>
            </a:endParaRPr>
          </a:p>
        </p:txBody>
      </p:sp>
      <p:sp>
        <p:nvSpPr>
          <p:cNvPr id="7" name="object 7"/>
          <p:cNvSpPr txBox="1"/>
          <p:nvPr/>
        </p:nvSpPr>
        <p:spPr>
          <a:xfrm>
            <a:off x="3451097" y="4780664"/>
            <a:ext cx="3270250" cy="895350"/>
          </a:xfrm>
          <a:prstGeom prst="rect">
            <a:avLst/>
          </a:prstGeom>
        </p:spPr>
        <p:txBody>
          <a:bodyPr vert="horz" wrap="square" lIns="0" tIns="158115" rIns="0" bIns="0" rtlCol="0">
            <a:spAutoFit/>
          </a:bodyPr>
          <a:lstStyle/>
          <a:p>
            <a:pPr marL="73660">
              <a:lnSpc>
                <a:spcPct val="100000"/>
              </a:lnSpc>
              <a:spcBef>
                <a:spcPts val="1245"/>
              </a:spcBef>
            </a:pPr>
            <a:r>
              <a:rPr sz="1900" spc="-5" dirty="0">
                <a:latin typeface="Times New Roman"/>
                <a:cs typeface="Times New Roman"/>
              </a:rPr>
              <a:t>//Read item </a:t>
            </a:r>
            <a:r>
              <a:rPr sz="1900" dirty="0">
                <a:latin typeface="Times New Roman"/>
                <a:cs typeface="Times New Roman"/>
              </a:rPr>
              <a:t>from </a:t>
            </a:r>
            <a:r>
              <a:rPr sz="1900" spc="-5" dirty="0">
                <a:latin typeface="Times New Roman"/>
                <a:cs typeface="Times New Roman"/>
              </a:rPr>
              <a:t>the top of</a:t>
            </a:r>
            <a:r>
              <a:rPr sz="1900" spc="-45" dirty="0">
                <a:latin typeface="Times New Roman"/>
                <a:cs typeface="Times New Roman"/>
              </a:rPr>
              <a:t> </a:t>
            </a:r>
            <a:r>
              <a:rPr sz="1900" spc="-5" dirty="0">
                <a:latin typeface="Times New Roman"/>
                <a:cs typeface="Times New Roman"/>
              </a:rPr>
              <a:t>stack</a:t>
            </a:r>
            <a:endParaRPr sz="1900">
              <a:latin typeface="Times New Roman"/>
              <a:cs typeface="Times New Roman"/>
            </a:endParaRPr>
          </a:p>
          <a:p>
            <a:pPr marL="12700">
              <a:lnSpc>
                <a:spcPct val="100000"/>
              </a:lnSpc>
              <a:spcBef>
                <a:spcPts val="1145"/>
              </a:spcBef>
            </a:pPr>
            <a:r>
              <a:rPr sz="1900" spc="-5" dirty="0">
                <a:latin typeface="Times New Roman"/>
                <a:cs typeface="Times New Roman"/>
              </a:rPr>
              <a:t>//Decrement stack</a:t>
            </a:r>
            <a:r>
              <a:rPr sz="1900" dirty="0">
                <a:latin typeface="Times New Roman"/>
                <a:cs typeface="Times New Roman"/>
              </a:rPr>
              <a:t> </a:t>
            </a:r>
            <a:r>
              <a:rPr sz="1900" spc="-5" dirty="0">
                <a:latin typeface="Times New Roman"/>
                <a:cs typeface="Times New Roman"/>
              </a:rPr>
              <a:t>pointer</a:t>
            </a:r>
            <a:endParaRPr sz="1900">
              <a:latin typeface="Times New Roman"/>
              <a:cs typeface="Times New Roman"/>
            </a:endParaRPr>
          </a:p>
        </p:txBody>
      </p:sp>
      <p:sp>
        <p:nvSpPr>
          <p:cNvPr id="8" name="object 8"/>
          <p:cNvSpPr txBox="1"/>
          <p:nvPr/>
        </p:nvSpPr>
        <p:spPr>
          <a:xfrm>
            <a:off x="1621916" y="5650484"/>
            <a:ext cx="6073775" cy="894080"/>
          </a:xfrm>
          <a:prstGeom prst="rect">
            <a:avLst/>
          </a:prstGeom>
        </p:spPr>
        <p:txBody>
          <a:bodyPr vert="horz" wrap="square" lIns="0" tIns="12700" rIns="0" bIns="0" rtlCol="0">
            <a:spAutoFit/>
          </a:bodyPr>
          <a:lstStyle/>
          <a:p>
            <a:pPr marL="12700" marR="5080">
              <a:lnSpc>
                <a:spcPct val="150000"/>
              </a:lnSpc>
              <a:spcBef>
                <a:spcPts val="100"/>
              </a:spcBef>
              <a:tabLst>
                <a:tab pos="1841500" algn="l"/>
                <a:tab pos="3670300" algn="l"/>
              </a:tabLst>
            </a:pPr>
            <a:r>
              <a:rPr sz="1900" spc="-5" dirty="0">
                <a:latin typeface="Times New Roman"/>
                <a:cs typeface="Times New Roman"/>
              </a:rPr>
              <a:t>If (SP = 0) then (EMTY</a:t>
            </a:r>
            <a:r>
              <a:rPr sz="1900" spc="-30" dirty="0">
                <a:latin typeface="Times New Roman"/>
                <a:cs typeface="Times New Roman"/>
              </a:rPr>
              <a:t> </a:t>
            </a:r>
            <a:r>
              <a:rPr sz="1900" spc="-5" dirty="0">
                <a:latin typeface="Times New Roman"/>
                <a:cs typeface="Times New Roman"/>
              </a:rPr>
              <a:t>←</a:t>
            </a:r>
            <a:r>
              <a:rPr sz="1900" spc="15" dirty="0">
                <a:latin typeface="Times New Roman"/>
                <a:cs typeface="Times New Roman"/>
              </a:rPr>
              <a:t> </a:t>
            </a:r>
            <a:r>
              <a:rPr sz="1900" spc="-5" dirty="0">
                <a:latin typeface="Times New Roman"/>
                <a:cs typeface="Times New Roman"/>
              </a:rPr>
              <a:t>1)	//Check if stack is</a:t>
            </a:r>
            <a:r>
              <a:rPr sz="1900" spc="-55" dirty="0">
                <a:latin typeface="Times New Roman"/>
                <a:cs typeface="Times New Roman"/>
              </a:rPr>
              <a:t> </a:t>
            </a:r>
            <a:r>
              <a:rPr sz="1900" spc="-10" dirty="0">
                <a:latin typeface="Times New Roman"/>
                <a:cs typeface="Times New Roman"/>
              </a:rPr>
              <a:t>empty  </a:t>
            </a:r>
            <a:r>
              <a:rPr sz="1900" spc="-5" dirty="0">
                <a:latin typeface="Times New Roman"/>
                <a:cs typeface="Times New Roman"/>
              </a:rPr>
              <a:t>FULL</a:t>
            </a:r>
            <a:r>
              <a:rPr sz="1900" spc="-45" dirty="0">
                <a:latin typeface="Times New Roman"/>
                <a:cs typeface="Times New Roman"/>
              </a:rPr>
              <a:t> </a:t>
            </a:r>
            <a:r>
              <a:rPr sz="1900" spc="-5" dirty="0">
                <a:latin typeface="Times New Roman"/>
                <a:cs typeface="Times New Roman"/>
              </a:rPr>
              <a:t>← 0	//Mark the stack not full</a:t>
            </a:r>
            <a:endParaRPr sz="19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16</a:t>
            </a:r>
            <a:endParaRPr sz="1200">
              <a:latin typeface="Carlito"/>
              <a:cs typeface="Carlito"/>
            </a:endParaRPr>
          </a:p>
        </p:txBody>
      </p:sp>
      <p:sp>
        <p:nvSpPr>
          <p:cNvPr id="3" name="object 3"/>
          <p:cNvSpPr txBox="1">
            <a:spLocks noGrp="1"/>
          </p:cNvSpPr>
          <p:nvPr>
            <p:ph type="title"/>
          </p:nvPr>
        </p:nvSpPr>
        <p:spPr>
          <a:xfrm>
            <a:off x="553618" y="569213"/>
            <a:ext cx="1712595" cy="330835"/>
          </a:xfrm>
          <a:prstGeom prst="rect">
            <a:avLst/>
          </a:prstGeom>
        </p:spPr>
        <p:txBody>
          <a:bodyPr vert="horz" wrap="square" lIns="0" tIns="13335" rIns="0" bIns="0" rtlCol="0">
            <a:spAutoFit/>
          </a:bodyPr>
          <a:lstStyle/>
          <a:p>
            <a:pPr marL="12700">
              <a:lnSpc>
                <a:spcPct val="100000"/>
              </a:lnSpc>
              <a:spcBef>
                <a:spcPts val="105"/>
              </a:spcBef>
            </a:pPr>
            <a:r>
              <a:rPr sz="2000" dirty="0"/>
              <a:t>Memory</a:t>
            </a:r>
            <a:r>
              <a:rPr sz="2000" spc="-90" dirty="0"/>
              <a:t> </a:t>
            </a:r>
            <a:r>
              <a:rPr sz="2000" dirty="0"/>
              <a:t>Stack:</a:t>
            </a:r>
            <a:endParaRPr sz="2000"/>
          </a:p>
        </p:txBody>
      </p:sp>
      <p:sp>
        <p:nvSpPr>
          <p:cNvPr id="4" name="object 4"/>
          <p:cNvSpPr/>
          <p:nvPr/>
        </p:nvSpPr>
        <p:spPr>
          <a:xfrm>
            <a:off x="1382869" y="1034588"/>
            <a:ext cx="5528994" cy="510158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974850" y="6379565"/>
            <a:ext cx="5189855"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Times New Roman"/>
                <a:cs typeface="Times New Roman"/>
              </a:rPr>
              <a:t>Figure </a:t>
            </a:r>
            <a:r>
              <a:rPr sz="1400" b="1" dirty="0">
                <a:latin typeface="Times New Roman"/>
                <a:cs typeface="Times New Roman"/>
              </a:rPr>
              <a:t>: </a:t>
            </a:r>
            <a:r>
              <a:rPr sz="1400" b="1" spc="-5" dirty="0">
                <a:latin typeface="Times New Roman"/>
                <a:cs typeface="Times New Roman"/>
              </a:rPr>
              <a:t>Computer memory </a:t>
            </a:r>
            <a:r>
              <a:rPr sz="1400" b="1" spc="5" dirty="0">
                <a:latin typeface="Times New Roman"/>
                <a:cs typeface="Times New Roman"/>
              </a:rPr>
              <a:t>with </a:t>
            </a:r>
            <a:r>
              <a:rPr sz="1400" b="1" spc="-5" dirty="0">
                <a:latin typeface="Times New Roman"/>
                <a:cs typeface="Times New Roman"/>
              </a:rPr>
              <a:t>program, </a:t>
            </a:r>
            <a:r>
              <a:rPr sz="1400" b="1" dirty="0">
                <a:latin typeface="Times New Roman"/>
                <a:cs typeface="Times New Roman"/>
              </a:rPr>
              <a:t>data and stack</a:t>
            </a:r>
            <a:r>
              <a:rPr sz="1400" b="1" spc="-170" dirty="0">
                <a:latin typeface="Times New Roman"/>
                <a:cs typeface="Times New Roman"/>
              </a:rPr>
              <a:t> </a:t>
            </a:r>
            <a:r>
              <a:rPr sz="1400" b="1" dirty="0">
                <a:latin typeface="Times New Roman"/>
                <a:cs typeface="Times New Roman"/>
              </a:rPr>
              <a:t>segments.</a:t>
            </a:r>
            <a:endParaRPr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17</a:t>
            </a:r>
            <a:endParaRPr sz="1200">
              <a:latin typeface="Carlito"/>
              <a:cs typeface="Carlito"/>
            </a:endParaRPr>
          </a:p>
        </p:txBody>
      </p:sp>
      <p:sp>
        <p:nvSpPr>
          <p:cNvPr id="3" name="object 3"/>
          <p:cNvSpPr txBox="1"/>
          <p:nvPr/>
        </p:nvSpPr>
        <p:spPr>
          <a:xfrm>
            <a:off x="500887" y="191341"/>
            <a:ext cx="8145780" cy="5970270"/>
          </a:xfrm>
          <a:prstGeom prst="rect">
            <a:avLst/>
          </a:prstGeom>
        </p:spPr>
        <p:txBody>
          <a:bodyPr vert="horz" wrap="square" lIns="0" tIns="164465" rIns="0" bIns="0" rtlCol="0">
            <a:spAutoFit/>
          </a:bodyPr>
          <a:lstStyle/>
          <a:p>
            <a:pPr marL="299085" indent="-287020" algn="just">
              <a:lnSpc>
                <a:spcPct val="100000"/>
              </a:lnSpc>
              <a:spcBef>
                <a:spcPts val="1295"/>
              </a:spcBef>
              <a:buFont typeface="Arial"/>
              <a:buChar char="•"/>
              <a:tabLst>
                <a:tab pos="299720" algn="l"/>
              </a:tabLst>
            </a:pPr>
            <a:r>
              <a:rPr sz="2000" dirty="0">
                <a:latin typeface="Times New Roman"/>
                <a:cs typeface="Times New Roman"/>
              </a:rPr>
              <a:t>Figure </a:t>
            </a:r>
            <a:r>
              <a:rPr sz="2000" spc="-5" dirty="0">
                <a:latin typeface="Times New Roman"/>
                <a:cs typeface="Times New Roman"/>
              </a:rPr>
              <a:t>shows </a:t>
            </a:r>
            <a:r>
              <a:rPr sz="2000" dirty="0">
                <a:latin typeface="Times New Roman"/>
                <a:cs typeface="Times New Roman"/>
              </a:rPr>
              <a:t>a </a:t>
            </a:r>
            <a:r>
              <a:rPr sz="2000" spc="-5" dirty="0">
                <a:latin typeface="Times New Roman"/>
                <a:cs typeface="Times New Roman"/>
              </a:rPr>
              <a:t>portion of computer </a:t>
            </a:r>
            <a:r>
              <a:rPr sz="2000" spc="-10" dirty="0">
                <a:latin typeface="Times New Roman"/>
                <a:cs typeface="Times New Roman"/>
              </a:rPr>
              <a:t>memory </a:t>
            </a:r>
            <a:r>
              <a:rPr sz="2000" spc="-5" dirty="0">
                <a:latin typeface="Times New Roman"/>
                <a:cs typeface="Times New Roman"/>
              </a:rPr>
              <a:t>partitioned into three</a:t>
            </a:r>
            <a:r>
              <a:rPr sz="2000" spc="320" dirty="0">
                <a:latin typeface="Times New Roman"/>
                <a:cs typeface="Times New Roman"/>
              </a:rPr>
              <a:t> </a:t>
            </a:r>
            <a:r>
              <a:rPr sz="2000" spc="-5" dirty="0">
                <a:latin typeface="Times New Roman"/>
                <a:cs typeface="Times New Roman"/>
              </a:rPr>
              <a:t>segments:</a:t>
            </a:r>
            <a:endParaRPr sz="2000">
              <a:latin typeface="Times New Roman"/>
              <a:cs typeface="Times New Roman"/>
            </a:endParaRPr>
          </a:p>
          <a:p>
            <a:pPr marL="299085" algn="just">
              <a:lnSpc>
                <a:spcPct val="100000"/>
              </a:lnSpc>
              <a:spcBef>
                <a:spcPts val="1200"/>
              </a:spcBef>
            </a:pPr>
            <a:r>
              <a:rPr sz="2000" spc="-5" dirty="0">
                <a:latin typeface="Times New Roman"/>
                <a:cs typeface="Times New Roman"/>
              </a:rPr>
              <a:t>program, </a:t>
            </a:r>
            <a:r>
              <a:rPr sz="2000" dirty="0">
                <a:latin typeface="Times New Roman"/>
                <a:cs typeface="Times New Roman"/>
              </a:rPr>
              <a:t>data, and</a:t>
            </a:r>
            <a:r>
              <a:rPr sz="2000" spc="-40" dirty="0">
                <a:latin typeface="Times New Roman"/>
                <a:cs typeface="Times New Roman"/>
              </a:rPr>
              <a:t> </a:t>
            </a:r>
            <a:r>
              <a:rPr sz="2000" spc="-5" dirty="0">
                <a:latin typeface="Times New Roman"/>
                <a:cs typeface="Times New Roman"/>
              </a:rPr>
              <a:t>stack.</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program counter </a:t>
            </a:r>
            <a:r>
              <a:rPr sz="2000" dirty="0">
                <a:latin typeface="Times New Roman"/>
                <a:cs typeface="Times New Roman"/>
              </a:rPr>
              <a:t>PC </a:t>
            </a:r>
            <a:r>
              <a:rPr sz="2000" spc="-5" dirty="0">
                <a:latin typeface="Times New Roman"/>
                <a:cs typeface="Times New Roman"/>
              </a:rPr>
              <a:t>points </a:t>
            </a:r>
            <a:r>
              <a:rPr sz="2000" spc="-10" dirty="0">
                <a:latin typeface="Times New Roman"/>
                <a:cs typeface="Times New Roman"/>
              </a:rPr>
              <a:t>at </a:t>
            </a:r>
            <a:r>
              <a:rPr sz="2000" spc="-5" dirty="0">
                <a:latin typeface="Times New Roman"/>
                <a:cs typeface="Times New Roman"/>
              </a:rPr>
              <a:t>the address </a:t>
            </a:r>
            <a:r>
              <a:rPr sz="2000" dirty="0">
                <a:latin typeface="Times New Roman"/>
                <a:cs typeface="Times New Roman"/>
              </a:rPr>
              <a:t>of the </a:t>
            </a:r>
            <a:r>
              <a:rPr sz="2000" spc="-5" dirty="0">
                <a:latin typeface="Times New Roman"/>
                <a:cs typeface="Times New Roman"/>
              </a:rPr>
              <a:t>next instruction </a:t>
            </a:r>
            <a:r>
              <a:rPr sz="2000" spc="-10" dirty="0">
                <a:latin typeface="Times New Roman"/>
                <a:cs typeface="Times New Roman"/>
              </a:rPr>
              <a:t>in </a:t>
            </a:r>
            <a:r>
              <a:rPr sz="2000" dirty="0">
                <a:latin typeface="Times New Roman"/>
                <a:cs typeface="Times New Roman"/>
              </a:rPr>
              <a:t>the  </a:t>
            </a:r>
            <a:r>
              <a:rPr sz="2000" spc="-5" dirty="0">
                <a:latin typeface="Times New Roman"/>
                <a:cs typeface="Times New Roman"/>
              </a:rPr>
              <a:t>program. </a:t>
            </a:r>
            <a:r>
              <a:rPr sz="2000" dirty="0">
                <a:latin typeface="Times New Roman"/>
                <a:cs typeface="Times New Roman"/>
              </a:rPr>
              <a:t>The address </a:t>
            </a:r>
            <a:r>
              <a:rPr sz="2000" spc="-5" dirty="0">
                <a:latin typeface="Times New Roman"/>
                <a:cs typeface="Times New Roman"/>
              </a:rPr>
              <a:t>register </a:t>
            </a:r>
            <a:r>
              <a:rPr sz="2000" spc="5" dirty="0">
                <a:latin typeface="Times New Roman"/>
                <a:cs typeface="Times New Roman"/>
              </a:rPr>
              <a:t>AR </a:t>
            </a:r>
            <a:r>
              <a:rPr sz="2000" spc="-5" dirty="0">
                <a:latin typeface="Times New Roman"/>
                <a:cs typeface="Times New Roman"/>
              </a:rPr>
              <a:t>points at an array of data. </a:t>
            </a:r>
            <a:r>
              <a:rPr sz="2000" dirty="0">
                <a:latin typeface="Times New Roman"/>
                <a:cs typeface="Times New Roman"/>
              </a:rPr>
              <a:t>The </a:t>
            </a:r>
            <a:r>
              <a:rPr sz="2000" spc="-10" dirty="0">
                <a:latin typeface="Times New Roman"/>
                <a:cs typeface="Times New Roman"/>
              </a:rPr>
              <a:t>stack  </a:t>
            </a:r>
            <a:r>
              <a:rPr sz="2000" spc="-15" dirty="0">
                <a:latin typeface="Times New Roman"/>
                <a:cs typeface="Times New Roman"/>
              </a:rPr>
              <a:t>pointer.</a:t>
            </a:r>
            <a:endParaRPr sz="2000">
              <a:latin typeface="Times New Roman"/>
              <a:cs typeface="Times New Roman"/>
            </a:endParaRPr>
          </a:p>
          <a:p>
            <a:pPr marL="299085" marR="5080" indent="-287020" algn="just">
              <a:lnSpc>
                <a:spcPct val="150000"/>
              </a:lnSpc>
              <a:spcBef>
                <a:spcPts val="5"/>
              </a:spcBef>
              <a:buFont typeface="Arial"/>
              <a:buChar char="•"/>
              <a:tabLst>
                <a:tab pos="299720" algn="l"/>
              </a:tabLst>
            </a:pPr>
            <a:r>
              <a:rPr sz="2000" dirty="0">
                <a:latin typeface="Times New Roman"/>
                <a:cs typeface="Times New Roman"/>
              </a:rPr>
              <a:t>SP </a:t>
            </a:r>
            <a:r>
              <a:rPr sz="2000" spc="-5" dirty="0">
                <a:latin typeface="Times New Roman"/>
                <a:cs typeface="Times New Roman"/>
              </a:rPr>
              <a:t>points at the top of the stack. The </a:t>
            </a:r>
            <a:r>
              <a:rPr sz="2000" spc="-10" dirty="0">
                <a:latin typeface="Times New Roman"/>
                <a:cs typeface="Times New Roman"/>
              </a:rPr>
              <a:t>three </a:t>
            </a:r>
            <a:r>
              <a:rPr sz="2000" spc="-5" dirty="0">
                <a:latin typeface="Times New Roman"/>
                <a:cs typeface="Times New Roman"/>
              </a:rPr>
              <a:t>registers are connected </a:t>
            </a:r>
            <a:r>
              <a:rPr sz="2000" spc="-10" dirty="0">
                <a:latin typeface="Times New Roman"/>
                <a:cs typeface="Times New Roman"/>
              </a:rPr>
              <a:t>to </a:t>
            </a:r>
            <a:r>
              <a:rPr sz="2000" dirty="0">
                <a:latin typeface="Times New Roman"/>
                <a:cs typeface="Times New Roman"/>
              </a:rPr>
              <a:t>a  </a:t>
            </a:r>
            <a:r>
              <a:rPr sz="2000" spc="-10" dirty="0">
                <a:latin typeface="Times New Roman"/>
                <a:cs typeface="Times New Roman"/>
              </a:rPr>
              <a:t>common </a:t>
            </a:r>
            <a:r>
              <a:rPr sz="2000" dirty="0">
                <a:latin typeface="Times New Roman"/>
                <a:cs typeface="Times New Roman"/>
              </a:rPr>
              <a:t>address bus, and </a:t>
            </a:r>
            <a:r>
              <a:rPr sz="2000" spc="-5" dirty="0">
                <a:latin typeface="Times New Roman"/>
                <a:cs typeface="Times New Roman"/>
              </a:rPr>
              <a:t>either </a:t>
            </a:r>
            <a:r>
              <a:rPr sz="2000" spc="5" dirty="0">
                <a:latin typeface="Times New Roman"/>
                <a:cs typeface="Times New Roman"/>
              </a:rPr>
              <a:t>one </a:t>
            </a:r>
            <a:r>
              <a:rPr sz="2000" spc="-5" dirty="0">
                <a:latin typeface="Times New Roman"/>
                <a:cs typeface="Times New Roman"/>
              </a:rPr>
              <a:t>can </a:t>
            </a:r>
            <a:r>
              <a:rPr sz="2000" dirty="0">
                <a:latin typeface="Times New Roman"/>
                <a:cs typeface="Times New Roman"/>
              </a:rPr>
              <a:t>provide an address for</a:t>
            </a:r>
            <a:r>
              <a:rPr sz="2000" spc="-140" dirty="0">
                <a:latin typeface="Times New Roman"/>
                <a:cs typeface="Times New Roman"/>
              </a:rPr>
              <a:t> </a:t>
            </a:r>
            <a:r>
              <a:rPr sz="2000" spc="-25" dirty="0">
                <a:latin typeface="Times New Roman"/>
                <a:cs typeface="Times New Roman"/>
              </a:rPr>
              <a:t>memory.</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PC </a:t>
            </a:r>
            <a:r>
              <a:rPr sz="2000" spc="-5" dirty="0">
                <a:latin typeface="Times New Roman"/>
                <a:cs typeface="Times New Roman"/>
              </a:rPr>
              <a:t>is used during the fetch </a:t>
            </a:r>
            <a:r>
              <a:rPr sz="2000" dirty="0">
                <a:latin typeface="Times New Roman"/>
                <a:cs typeface="Times New Roman"/>
              </a:rPr>
              <a:t>phase </a:t>
            </a:r>
            <a:r>
              <a:rPr sz="2000" spc="-10" dirty="0">
                <a:latin typeface="Times New Roman"/>
                <a:cs typeface="Times New Roman"/>
              </a:rPr>
              <a:t>to </a:t>
            </a:r>
            <a:r>
              <a:rPr sz="2000" spc="-5" dirty="0">
                <a:latin typeface="Times New Roman"/>
                <a:cs typeface="Times New Roman"/>
              </a:rPr>
              <a:t>read </a:t>
            </a:r>
            <a:r>
              <a:rPr sz="2000" spc="-10" dirty="0">
                <a:latin typeface="Times New Roman"/>
                <a:cs typeface="Times New Roman"/>
              </a:rPr>
              <a:t>an </a:t>
            </a:r>
            <a:r>
              <a:rPr sz="2000" spc="-5" dirty="0">
                <a:latin typeface="Times New Roman"/>
                <a:cs typeface="Times New Roman"/>
              </a:rPr>
              <a:t>instruction. </a:t>
            </a:r>
            <a:r>
              <a:rPr sz="2000" spc="5" dirty="0">
                <a:latin typeface="Times New Roman"/>
                <a:cs typeface="Times New Roman"/>
              </a:rPr>
              <a:t>AR </a:t>
            </a:r>
            <a:r>
              <a:rPr sz="2000" spc="-5" dirty="0">
                <a:latin typeface="Times New Roman"/>
                <a:cs typeface="Times New Roman"/>
              </a:rPr>
              <a:t>is used</a:t>
            </a:r>
            <a:r>
              <a:rPr sz="2000" spc="250" dirty="0">
                <a:latin typeface="Times New Roman"/>
                <a:cs typeface="Times New Roman"/>
              </a:rPr>
              <a:t> </a:t>
            </a:r>
            <a:r>
              <a:rPr sz="2000" spc="-5" dirty="0">
                <a:latin typeface="Times New Roman"/>
                <a:cs typeface="Times New Roman"/>
              </a:rPr>
              <a:t>during</a:t>
            </a:r>
            <a:endParaRPr sz="2000">
              <a:latin typeface="Times New Roman"/>
              <a:cs typeface="Times New Roman"/>
            </a:endParaRPr>
          </a:p>
          <a:p>
            <a:pPr marL="299085" algn="just">
              <a:lnSpc>
                <a:spcPct val="100000"/>
              </a:lnSpc>
              <a:spcBef>
                <a:spcPts val="1200"/>
              </a:spcBef>
            </a:pPr>
            <a:r>
              <a:rPr sz="2000" dirty="0">
                <a:latin typeface="Times New Roman"/>
                <a:cs typeface="Times New Roman"/>
              </a:rPr>
              <a:t>the </a:t>
            </a:r>
            <a:r>
              <a:rPr sz="2000" spc="-5" dirty="0">
                <a:latin typeface="Times New Roman"/>
                <a:cs typeface="Times New Roman"/>
              </a:rPr>
              <a:t>execute phase </a:t>
            </a:r>
            <a:r>
              <a:rPr sz="2000" spc="-10" dirty="0">
                <a:latin typeface="Times New Roman"/>
                <a:cs typeface="Times New Roman"/>
              </a:rPr>
              <a:t>to </a:t>
            </a:r>
            <a:r>
              <a:rPr sz="2000" spc="-5" dirty="0">
                <a:latin typeface="Times New Roman"/>
                <a:cs typeface="Times New Roman"/>
              </a:rPr>
              <a:t>read an operand. </a:t>
            </a:r>
            <a:r>
              <a:rPr sz="2000" dirty="0">
                <a:latin typeface="Times New Roman"/>
                <a:cs typeface="Times New Roman"/>
              </a:rPr>
              <a:t>SP </a:t>
            </a:r>
            <a:r>
              <a:rPr sz="2000" spc="-5" dirty="0">
                <a:latin typeface="Times New Roman"/>
                <a:cs typeface="Times New Roman"/>
              </a:rPr>
              <a:t>is </a:t>
            </a:r>
            <a:r>
              <a:rPr sz="2000" dirty="0">
                <a:latin typeface="Times New Roman"/>
                <a:cs typeface="Times New Roman"/>
              </a:rPr>
              <a:t>used </a:t>
            </a:r>
            <a:r>
              <a:rPr sz="2000" spc="-10" dirty="0">
                <a:latin typeface="Times New Roman"/>
                <a:cs typeface="Times New Roman"/>
              </a:rPr>
              <a:t>to </a:t>
            </a:r>
            <a:r>
              <a:rPr sz="2000" spc="-5" dirty="0">
                <a:latin typeface="Times New Roman"/>
                <a:cs typeface="Times New Roman"/>
              </a:rPr>
              <a:t>push or pop </a:t>
            </a:r>
            <a:r>
              <a:rPr sz="2000" spc="-10" dirty="0">
                <a:latin typeface="Times New Roman"/>
                <a:cs typeface="Times New Roman"/>
              </a:rPr>
              <a:t>items</a:t>
            </a:r>
            <a:r>
              <a:rPr sz="2000" spc="100" dirty="0">
                <a:latin typeface="Times New Roman"/>
                <a:cs typeface="Times New Roman"/>
              </a:rPr>
              <a:t> </a:t>
            </a:r>
            <a:r>
              <a:rPr sz="2000" spc="-5" dirty="0">
                <a:latin typeface="Times New Roman"/>
                <a:cs typeface="Times New Roman"/>
              </a:rPr>
              <a:t>into </a:t>
            </a:r>
            <a:r>
              <a:rPr sz="2000" spc="-10" dirty="0">
                <a:latin typeface="Times New Roman"/>
                <a:cs typeface="Times New Roman"/>
              </a:rPr>
              <a:t>or</a:t>
            </a:r>
            <a:endParaRPr sz="2000">
              <a:latin typeface="Times New Roman"/>
              <a:cs typeface="Times New Roman"/>
            </a:endParaRPr>
          </a:p>
          <a:p>
            <a:pPr marL="299085" algn="just">
              <a:lnSpc>
                <a:spcPct val="100000"/>
              </a:lnSpc>
              <a:spcBef>
                <a:spcPts val="1200"/>
              </a:spcBef>
            </a:pPr>
            <a:r>
              <a:rPr sz="2000" dirty="0">
                <a:latin typeface="Times New Roman"/>
                <a:cs typeface="Times New Roman"/>
              </a:rPr>
              <a:t>from the</a:t>
            </a:r>
            <a:r>
              <a:rPr sz="2000" spc="-55" dirty="0">
                <a:latin typeface="Times New Roman"/>
                <a:cs typeface="Times New Roman"/>
              </a:rPr>
              <a:t> </a:t>
            </a:r>
            <a:r>
              <a:rPr sz="2000" dirty="0">
                <a:latin typeface="Times New Roman"/>
                <a:cs typeface="Times New Roman"/>
              </a:rPr>
              <a:t>stack</a:t>
            </a:r>
            <a:endParaRPr sz="2000">
              <a:latin typeface="Times New Roman"/>
              <a:cs typeface="Times New Roman"/>
            </a:endParaRPr>
          </a:p>
          <a:p>
            <a:pPr marL="299085" marR="6350" indent="-287020" algn="just">
              <a:lnSpc>
                <a:spcPct val="150000"/>
              </a:lnSpc>
              <a:buFont typeface="Arial"/>
              <a:buChar char="•"/>
              <a:tabLst>
                <a:tab pos="299720" algn="l"/>
              </a:tabLst>
            </a:pPr>
            <a:r>
              <a:rPr sz="2000" dirty="0">
                <a:latin typeface="Times New Roman"/>
                <a:cs typeface="Times New Roman"/>
              </a:rPr>
              <a:t>The </a:t>
            </a:r>
            <a:r>
              <a:rPr sz="2000" spc="-10" dirty="0">
                <a:latin typeface="Times New Roman"/>
                <a:cs typeface="Times New Roman"/>
              </a:rPr>
              <a:t>initial </a:t>
            </a:r>
            <a:r>
              <a:rPr sz="2000" spc="-5" dirty="0">
                <a:latin typeface="Times New Roman"/>
                <a:cs typeface="Times New Roman"/>
              </a:rPr>
              <a:t>value of </a:t>
            </a:r>
            <a:r>
              <a:rPr sz="2000" spc="-10" dirty="0">
                <a:latin typeface="Times New Roman"/>
                <a:cs typeface="Times New Roman"/>
              </a:rPr>
              <a:t>SP </a:t>
            </a:r>
            <a:r>
              <a:rPr sz="2000" spc="-5" dirty="0">
                <a:latin typeface="Times New Roman"/>
                <a:cs typeface="Times New Roman"/>
              </a:rPr>
              <a:t>is </a:t>
            </a:r>
            <a:r>
              <a:rPr sz="2000" dirty="0">
                <a:latin typeface="Times New Roman"/>
                <a:cs typeface="Times New Roman"/>
              </a:rPr>
              <a:t>4001 </a:t>
            </a:r>
            <a:r>
              <a:rPr sz="2000" spc="-5" dirty="0">
                <a:latin typeface="Times New Roman"/>
                <a:cs typeface="Times New Roman"/>
              </a:rPr>
              <a:t>and the stack grows with decreasing  addresses. Thus </a:t>
            </a:r>
            <a:r>
              <a:rPr sz="2000" dirty="0">
                <a:latin typeface="Times New Roman"/>
                <a:cs typeface="Times New Roman"/>
              </a:rPr>
              <a:t>the </a:t>
            </a:r>
            <a:r>
              <a:rPr sz="2000" spc="-5" dirty="0">
                <a:latin typeface="Times New Roman"/>
                <a:cs typeface="Times New Roman"/>
              </a:rPr>
              <a:t>first item stored </a:t>
            </a:r>
            <a:r>
              <a:rPr sz="2000" spc="-10" dirty="0">
                <a:latin typeface="Times New Roman"/>
                <a:cs typeface="Times New Roman"/>
              </a:rPr>
              <a:t>in </a:t>
            </a:r>
            <a:r>
              <a:rPr sz="2000" spc="-5" dirty="0">
                <a:latin typeface="Times New Roman"/>
                <a:cs typeface="Times New Roman"/>
              </a:rPr>
              <a:t>the stack is at address </a:t>
            </a:r>
            <a:r>
              <a:rPr sz="2000" dirty="0">
                <a:latin typeface="Times New Roman"/>
                <a:cs typeface="Times New Roman"/>
              </a:rPr>
              <a:t>4000, </a:t>
            </a:r>
            <a:r>
              <a:rPr sz="2000" spc="-5" dirty="0">
                <a:latin typeface="Times New Roman"/>
                <a:cs typeface="Times New Roman"/>
              </a:rPr>
              <a:t>the  </a:t>
            </a:r>
            <a:r>
              <a:rPr sz="2000" dirty="0">
                <a:latin typeface="Times New Roman"/>
                <a:cs typeface="Times New Roman"/>
              </a:rPr>
              <a:t>second</a:t>
            </a:r>
            <a:r>
              <a:rPr sz="2000" spc="110" dirty="0">
                <a:latin typeface="Times New Roman"/>
                <a:cs typeface="Times New Roman"/>
              </a:rPr>
              <a:t> </a:t>
            </a:r>
            <a:r>
              <a:rPr sz="2000" spc="-10" dirty="0">
                <a:latin typeface="Times New Roman"/>
                <a:cs typeface="Times New Roman"/>
              </a:rPr>
              <a:t>item</a:t>
            </a:r>
            <a:r>
              <a:rPr sz="2000" spc="95" dirty="0">
                <a:latin typeface="Times New Roman"/>
                <a:cs typeface="Times New Roman"/>
              </a:rPr>
              <a:t> </a:t>
            </a:r>
            <a:r>
              <a:rPr sz="2000" spc="-5" dirty="0">
                <a:latin typeface="Times New Roman"/>
                <a:cs typeface="Times New Roman"/>
              </a:rPr>
              <a:t>is</a:t>
            </a:r>
            <a:r>
              <a:rPr sz="2000" spc="105" dirty="0">
                <a:latin typeface="Times New Roman"/>
                <a:cs typeface="Times New Roman"/>
              </a:rPr>
              <a:t> </a:t>
            </a:r>
            <a:r>
              <a:rPr sz="2000" spc="-5" dirty="0">
                <a:latin typeface="Times New Roman"/>
                <a:cs typeface="Times New Roman"/>
              </a:rPr>
              <a:t>stored</a:t>
            </a:r>
            <a:r>
              <a:rPr sz="2000" spc="120" dirty="0">
                <a:latin typeface="Times New Roman"/>
                <a:cs typeface="Times New Roman"/>
              </a:rPr>
              <a:t> </a:t>
            </a:r>
            <a:r>
              <a:rPr sz="2000" spc="-10" dirty="0">
                <a:latin typeface="Times New Roman"/>
                <a:cs typeface="Times New Roman"/>
              </a:rPr>
              <a:t>at</a:t>
            </a:r>
            <a:r>
              <a:rPr sz="2000" spc="105" dirty="0">
                <a:latin typeface="Times New Roman"/>
                <a:cs typeface="Times New Roman"/>
              </a:rPr>
              <a:t> </a:t>
            </a:r>
            <a:r>
              <a:rPr sz="2000" spc="-5" dirty="0">
                <a:latin typeface="Times New Roman"/>
                <a:cs typeface="Times New Roman"/>
              </a:rPr>
              <a:t>address</a:t>
            </a:r>
            <a:r>
              <a:rPr sz="2000" spc="110" dirty="0">
                <a:latin typeface="Times New Roman"/>
                <a:cs typeface="Times New Roman"/>
              </a:rPr>
              <a:t> </a:t>
            </a:r>
            <a:r>
              <a:rPr sz="2000" spc="-5" dirty="0">
                <a:latin typeface="Times New Roman"/>
                <a:cs typeface="Times New Roman"/>
              </a:rPr>
              <a:t>3999,</a:t>
            </a:r>
            <a:r>
              <a:rPr sz="2000" spc="120" dirty="0">
                <a:latin typeface="Times New Roman"/>
                <a:cs typeface="Times New Roman"/>
              </a:rPr>
              <a:t> </a:t>
            </a:r>
            <a:r>
              <a:rPr sz="2000" spc="-5" dirty="0">
                <a:latin typeface="Times New Roman"/>
                <a:cs typeface="Times New Roman"/>
              </a:rPr>
              <a:t>and</a:t>
            </a:r>
            <a:r>
              <a:rPr sz="2000" spc="220" dirty="0">
                <a:latin typeface="Times New Roman"/>
                <a:cs typeface="Times New Roman"/>
              </a:rPr>
              <a:t> </a:t>
            </a:r>
            <a:r>
              <a:rPr sz="2000" spc="-5" dirty="0">
                <a:latin typeface="Times New Roman"/>
                <a:cs typeface="Times New Roman"/>
              </a:rPr>
              <a:t>the</a:t>
            </a:r>
            <a:r>
              <a:rPr sz="2000" spc="110" dirty="0">
                <a:latin typeface="Times New Roman"/>
                <a:cs typeface="Times New Roman"/>
              </a:rPr>
              <a:t> </a:t>
            </a:r>
            <a:r>
              <a:rPr sz="2000" spc="-5" dirty="0">
                <a:latin typeface="Times New Roman"/>
                <a:cs typeface="Times New Roman"/>
              </a:rPr>
              <a:t>last</a:t>
            </a:r>
            <a:r>
              <a:rPr sz="2000" spc="100" dirty="0">
                <a:latin typeface="Times New Roman"/>
                <a:cs typeface="Times New Roman"/>
              </a:rPr>
              <a:t> </a:t>
            </a:r>
            <a:r>
              <a:rPr sz="2000" spc="-5" dirty="0">
                <a:latin typeface="Times New Roman"/>
                <a:cs typeface="Times New Roman"/>
              </a:rPr>
              <a:t>address</a:t>
            </a:r>
            <a:r>
              <a:rPr sz="2000" spc="105" dirty="0">
                <a:latin typeface="Times New Roman"/>
                <a:cs typeface="Times New Roman"/>
              </a:rPr>
              <a:t> </a:t>
            </a:r>
            <a:r>
              <a:rPr sz="2000" spc="-5" dirty="0">
                <a:latin typeface="Times New Roman"/>
                <a:cs typeface="Times New Roman"/>
              </a:rPr>
              <a:t>that</a:t>
            </a:r>
            <a:r>
              <a:rPr sz="2000" spc="110" dirty="0">
                <a:latin typeface="Times New Roman"/>
                <a:cs typeface="Times New Roman"/>
              </a:rPr>
              <a:t> </a:t>
            </a:r>
            <a:r>
              <a:rPr sz="2000" spc="-5" dirty="0">
                <a:latin typeface="Times New Roman"/>
                <a:cs typeface="Times New Roman"/>
              </a:rPr>
              <a:t>can</a:t>
            </a:r>
            <a:r>
              <a:rPr sz="2000" spc="105" dirty="0">
                <a:latin typeface="Times New Roman"/>
                <a:cs typeface="Times New Roman"/>
              </a:rPr>
              <a:t> </a:t>
            </a:r>
            <a:r>
              <a:rPr sz="2000" dirty="0">
                <a:latin typeface="Times New Roman"/>
                <a:cs typeface="Times New Roman"/>
              </a:rPr>
              <a:t>be</a:t>
            </a:r>
            <a:r>
              <a:rPr sz="2000" spc="90" dirty="0">
                <a:latin typeface="Times New Roman"/>
                <a:cs typeface="Times New Roman"/>
              </a:rPr>
              <a:t> </a:t>
            </a:r>
            <a:r>
              <a:rPr sz="2000" spc="-5" dirty="0">
                <a:latin typeface="Times New Roman"/>
                <a:cs typeface="Times New Roman"/>
              </a:rPr>
              <a:t>used</a:t>
            </a:r>
            <a:endParaRPr sz="2000">
              <a:latin typeface="Times New Roman"/>
              <a:cs typeface="Times New Roman"/>
            </a:endParaRPr>
          </a:p>
        </p:txBody>
      </p:sp>
      <p:sp>
        <p:nvSpPr>
          <p:cNvPr id="4" name="object 4"/>
          <p:cNvSpPr txBox="1"/>
          <p:nvPr/>
        </p:nvSpPr>
        <p:spPr>
          <a:xfrm>
            <a:off x="787400" y="6287515"/>
            <a:ext cx="7294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 the </a:t>
            </a:r>
            <a:r>
              <a:rPr sz="2000" spc="-5" dirty="0">
                <a:latin typeface="Times New Roman"/>
                <a:cs typeface="Times New Roman"/>
              </a:rPr>
              <a:t>stack is </a:t>
            </a:r>
            <a:r>
              <a:rPr sz="2000" spc="5" dirty="0">
                <a:latin typeface="Times New Roman"/>
                <a:cs typeface="Times New Roman"/>
              </a:rPr>
              <a:t>3000. </a:t>
            </a:r>
            <a:r>
              <a:rPr sz="2000" dirty="0">
                <a:latin typeface="Times New Roman"/>
                <a:cs typeface="Times New Roman"/>
              </a:rPr>
              <a:t>No provisions are available for </a:t>
            </a:r>
            <a:r>
              <a:rPr sz="2000" spc="-5" dirty="0">
                <a:latin typeface="Times New Roman"/>
                <a:cs typeface="Times New Roman"/>
              </a:rPr>
              <a:t>stack </a:t>
            </a:r>
            <a:r>
              <a:rPr sz="2000" spc="-10" dirty="0">
                <a:latin typeface="Times New Roman"/>
                <a:cs typeface="Times New Roman"/>
              </a:rPr>
              <a:t>limit</a:t>
            </a:r>
            <a:r>
              <a:rPr sz="2000" spc="-155" dirty="0">
                <a:latin typeface="Times New Roman"/>
                <a:cs typeface="Times New Roman"/>
              </a:rPr>
              <a:t> </a:t>
            </a:r>
            <a:r>
              <a:rPr sz="2000" dirty="0">
                <a:latin typeface="Times New Roman"/>
                <a:cs typeface="Times New Roman"/>
              </a:rPr>
              <a:t>checks.</a:t>
            </a:r>
            <a:endParaRPr sz="20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2" name="object 2"/>
          <p:cNvSpPr txBox="1"/>
          <p:nvPr/>
        </p:nvSpPr>
        <p:spPr>
          <a:xfrm>
            <a:off x="528929" y="434187"/>
            <a:ext cx="7911465" cy="4140835"/>
          </a:xfrm>
          <a:prstGeom prst="rect">
            <a:avLst/>
          </a:prstGeom>
        </p:spPr>
        <p:txBody>
          <a:bodyPr vert="horz" wrap="square" lIns="0" tIns="165100" rIns="0" bIns="0" rtlCol="0">
            <a:spAutoFit/>
          </a:bodyPr>
          <a:lstStyle/>
          <a:p>
            <a:pPr marL="12700">
              <a:lnSpc>
                <a:spcPct val="100000"/>
              </a:lnSpc>
              <a:spcBef>
                <a:spcPts val="1300"/>
              </a:spcBef>
            </a:pPr>
            <a:r>
              <a:rPr sz="2000" b="1" dirty="0">
                <a:latin typeface="Times New Roman"/>
                <a:cs typeface="Times New Roman"/>
              </a:rPr>
              <a:t>PUSH</a:t>
            </a:r>
            <a:r>
              <a:rPr sz="2000" b="1" spc="-20"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6415405">
              <a:lnSpc>
                <a:spcPct val="150000"/>
              </a:lnSpc>
            </a:pPr>
            <a:r>
              <a:rPr sz="2000" spc="-5" dirty="0">
                <a:latin typeface="Times New Roman"/>
                <a:cs typeface="Times New Roman"/>
              </a:rPr>
              <a:t>SP←SP </a:t>
            </a:r>
            <a:r>
              <a:rPr sz="2000" dirty="0">
                <a:latin typeface="Times New Roman"/>
                <a:cs typeface="Times New Roman"/>
              </a:rPr>
              <a:t>– 1  M[SP] ←</a:t>
            </a:r>
            <a:r>
              <a:rPr sz="2000" spc="-114" dirty="0">
                <a:latin typeface="Times New Roman"/>
                <a:cs typeface="Times New Roman"/>
              </a:rPr>
              <a:t> </a:t>
            </a:r>
            <a:r>
              <a:rPr sz="2000" spc="5" dirty="0">
                <a:latin typeface="Times New Roman"/>
                <a:cs typeface="Times New Roman"/>
              </a:rPr>
              <a:t>DR</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stack pointer is decremented </a:t>
            </a:r>
            <a:r>
              <a:rPr sz="2000" spc="-10" dirty="0">
                <a:latin typeface="Times New Roman"/>
                <a:cs typeface="Times New Roman"/>
              </a:rPr>
              <a:t>so </a:t>
            </a:r>
            <a:r>
              <a:rPr sz="2000" spc="-5" dirty="0">
                <a:latin typeface="Times New Roman"/>
                <a:cs typeface="Times New Roman"/>
              </a:rPr>
              <a:t>that it </a:t>
            </a:r>
            <a:r>
              <a:rPr sz="2000" dirty="0">
                <a:latin typeface="Times New Roman"/>
                <a:cs typeface="Times New Roman"/>
              </a:rPr>
              <a:t>points </a:t>
            </a:r>
            <a:r>
              <a:rPr sz="2000" spc="-5" dirty="0">
                <a:latin typeface="Times New Roman"/>
                <a:cs typeface="Times New Roman"/>
              </a:rPr>
              <a:t>at </a:t>
            </a:r>
            <a:r>
              <a:rPr sz="2000" dirty="0">
                <a:latin typeface="Times New Roman"/>
                <a:cs typeface="Times New Roman"/>
              </a:rPr>
              <a:t>the </a:t>
            </a:r>
            <a:r>
              <a:rPr sz="2000" spc="-5" dirty="0">
                <a:latin typeface="Times New Roman"/>
                <a:cs typeface="Times New Roman"/>
              </a:rPr>
              <a:t>address of </a:t>
            </a:r>
            <a:r>
              <a:rPr sz="2000" dirty="0">
                <a:latin typeface="Times New Roman"/>
                <a:cs typeface="Times New Roman"/>
              </a:rPr>
              <a:t>the next  word. A </a:t>
            </a:r>
            <a:r>
              <a:rPr sz="2000" spc="-5" dirty="0">
                <a:latin typeface="Times New Roman"/>
                <a:cs typeface="Times New Roman"/>
              </a:rPr>
              <a:t>memory write operation </a:t>
            </a:r>
            <a:r>
              <a:rPr sz="2000" spc="-10" dirty="0">
                <a:latin typeface="Times New Roman"/>
                <a:cs typeface="Times New Roman"/>
              </a:rPr>
              <a:t>inserts </a:t>
            </a:r>
            <a:r>
              <a:rPr sz="2000" spc="-5" dirty="0">
                <a:latin typeface="Times New Roman"/>
                <a:cs typeface="Times New Roman"/>
              </a:rPr>
              <a:t>the </a:t>
            </a:r>
            <a:r>
              <a:rPr sz="2000" dirty="0">
                <a:latin typeface="Times New Roman"/>
                <a:cs typeface="Times New Roman"/>
              </a:rPr>
              <a:t>word form </a:t>
            </a:r>
            <a:r>
              <a:rPr sz="2000" spc="5" dirty="0">
                <a:latin typeface="Times New Roman"/>
                <a:cs typeface="Times New Roman"/>
              </a:rPr>
              <a:t>DR </a:t>
            </a:r>
            <a:r>
              <a:rPr sz="2000" spc="-5" dirty="0">
                <a:latin typeface="Times New Roman"/>
                <a:cs typeface="Times New Roman"/>
              </a:rPr>
              <a:t>into the top </a:t>
            </a:r>
            <a:r>
              <a:rPr sz="2000" spc="-10" dirty="0">
                <a:latin typeface="Times New Roman"/>
                <a:cs typeface="Times New Roman"/>
              </a:rPr>
              <a:t>of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stack.</a:t>
            </a:r>
            <a:endParaRPr sz="2000">
              <a:latin typeface="Times New Roman"/>
              <a:cs typeface="Times New Roman"/>
            </a:endParaRPr>
          </a:p>
          <a:p>
            <a:pPr marL="12700">
              <a:lnSpc>
                <a:spcPct val="100000"/>
              </a:lnSpc>
              <a:spcBef>
                <a:spcPts val="1200"/>
              </a:spcBef>
            </a:pPr>
            <a:r>
              <a:rPr sz="2000" b="1" dirty="0">
                <a:latin typeface="Times New Roman"/>
                <a:cs typeface="Times New Roman"/>
              </a:rPr>
              <a:t>POP</a:t>
            </a:r>
            <a:r>
              <a:rPr sz="2000" b="1" spc="-12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12700" marR="6538595">
              <a:lnSpc>
                <a:spcPct val="150000"/>
              </a:lnSpc>
            </a:pPr>
            <a:r>
              <a:rPr sz="2000" spc="5" dirty="0">
                <a:latin typeface="Times New Roman"/>
                <a:cs typeface="Times New Roman"/>
              </a:rPr>
              <a:t>DR</a:t>
            </a:r>
            <a:r>
              <a:rPr sz="2000" spc="-85" dirty="0">
                <a:latin typeface="Times New Roman"/>
                <a:cs typeface="Times New Roman"/>
              </a:rPr>
              <a:t> </a:t>
            </a:r>
            <a:r>
              <a:rPr sz="2000" dirty="0">
                <a:latin typeface="Times New Roman"/>
                <a:cs typeface="Times New Roman"/>
              </a:rPr>
              <a:t>←M[SP]  </a:t>
            </a:r>
            <a:r>
              <a:rPr sz="2000" spc="-5" dirty="0">
                <a:latin typeface="Times New Roman"/>
                <a:cs typeface="Times New Roman"/>
              </a:rPr>
              <a:t>SP←SP </a:t>
            </a:r>
            <a:r>
              <a:rPr sz="2000" dirty="0">
                <a:latin typeface="Times New Roman"/>
                <a:cs typeface="Times New Roman"/>
              </a:rPr>
              <a:t>+</a:t>
            </a:r>
            <a:r>
              <a:rPr sz="2000" spc="-140" dirty="0">
                <a:latin typeface="Times New Roman"/>
                <a:cs typeface="Times New Roman"/>
              </a:rPr>
              <a:t> </a:t>
            </a:r>
            <a:r>
              <a:rPr sz="2000" dirty="0">
                <a:latin typeface="Times New Roman"/>
                <a:cs typeface="Times New Roman"/>
              </a:rPr>
              <a:t>1</a:t>
            </a:r>
            <a:endParaRPr sz="2000">
              <a:latin typeface="Times New Roman"/>
              <a:cs typeface="Times New Roman"/>
            </a:endParaRPr>
          </a:p>
        </p:txBody>
      </p:sp>
      <p:sp>
        <p:nvSpPr>
          <p:cNvPr id="3" name="object 3"/>
          <p:cNvSpPr txBox="1"/>
          <p:nvPr/>
        </p:nvSpPr>
        <p:spPr>
          <a:xfrm>
            <a:off x="528929" y="4701285"/>
            <a:ext cx="5088890" cy="330835"/>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2000" dirty="0">
                <a:latin typeface="Times New Roman"/>
                <a:cs typeface="Times New Roman"/>
              </a:rPr>
              <a:t>The</a:t>
            </a:r>
            <a:r>
              <a:rPr sz="2000" spc="265" dirty="0">
                <a:latin typeface="Times New Roman"/>
                <a:cs typeface="Times New Roman"/>
              </a:rPr>
              <a:t> </a:t>
            </a:r>
            <a:r>
              <a:rPr sz="2000" spc="-5" dirty="0">
                <a:latin typeface="Times New Roman"/>
                <a:cs typeface="Times New Roman"/>
              </a:rPr>
              <a:t>top</a:t>
            </a:r>
            <a:r>
              <a:rPr sz="2000" spc="265" dirty="0">
                <a:latin typeface="Times New Roman"/>
                <a:cs typeface="Times New Roman"/>
              </a:rPr>
              <a:t> </a:t>
            </a:r>
            <a:r>
              <a:rPr sz="2000" spc="-10" dirty="0">
                <a:latin typeface="Times New Roman"/>
                <a:cs typeface="Times New Roman"/>
              </a:rPr>
              <a:t>item</a:t>
            </a:r>
            <a:r>
              <a:rPr sz="2000" spc="240" dirty="0">
                <a:latin typeface="Times New Roman"/>
                <a:cs typeface="Times New Roman"/>
              </a:rPr>
              <a:t> </a:t>
            </a:r>
            <a:r>
              <a:rPr sz="2000" spc="-5" dirty="0">
                <a:latin typeface="Times New Roman"/>
                <a:cs typeface="Times New Roman"/>
              </a:rPr>
              <a:t>is</a:t>
            </a:r>
            <a:r>
              <a:rPr sz="2000" spc="254" dirty="0">
                <a:latin typeface="Times New Roman"/>
                <a:cs typeface="Times New Roman"/>
              </a:rPr>
              <a:t> </a:t>
            </a:r>
            <a:r>
              <a:rPr sz="2000" spc="-5" dirty="0">
                <a:latin typeface="Times New Roman"/>
                <a:cs typeface="Times New Roman"/>
              </a:rPr>
              <a:t>read</a:t>
            </a:r>
            <a:r>
              <a:rPr sz="2000" spc="254" dirty="0">
                <a:latin typeface="Times New Roman"/>
                <a:cs typeface="Times New Roman"/>
              </a:rPr>
              <a:t> </a:t>
            </a:r>
            <a:r>
              <a:rPr sz="2000" dirty="0">
                <a:latin typeface="Times New Roman"/>
                <a:cs typeface="Times New Roman"/>
              </a:rPr>
              <a:t>from</a:t>
            </a:r>
            <a:r>
              <a:rPr sz="2000" spc="240" dirty="0">
                <a:latin typeface="Times New Roman"/>
                <a:cs typeface="Times New Roman"/>
              </a:rPr>
              <a:t> </a:t>
            </a:r>
            <a:r>
              <a:rPr sz="2000" spc="-5" dirty="0">
                <a:latin typeface="Times New Roman"/>
                <a:cs typeface="Times New Roman"/>
              </a:rPr>
              <a:t>the</a:t>
            </a:r>
            <a:r>
              <a:rPr sz="2000" spc="260" dirty="0">
                <a:latin typeface="Times New Roman"/>
                <a:cs typeface="Times New Roman"/>
              </a:rPr>
              <a:t> </a:t>
            </a:r>
            <a:r>
              <a:rPr sz="2000" spc="-5" dirty="0">
                <a:latin typeface="Times New Roman"/>
                <a:cs typeface="Times New Roman"/>
              </a:rPr>
              <a:t>stack</a:t>
            </a:r>
            <a:r>
              <a:rPr sz="2000" spc="254" dirty="0">
                <a:latin typeface="Times New Roman"/>
                <a:cs typeface="Times New Roman"/>
              </a:rPr>
              <a:t> </a:t>
            </a:r>
            <a:r>
              <a:rPr sz="2000" spc="-5" dirty="0">
                <a:latin typeface="Times New Roman"/>
                <a:cs typeface="Times New Roman"/>
              </a:rPr>
              <a:t>into</a:t>
            </a:r>
            <a:r>
              <a:rPr sz="2000" spc="260" dirty="0">
                <a:latin typeface="Times New Roman"/>
                <a:cs typeface="Times New Roman"/>
              </a:rPr>
              <a:t> </a:t>
            </a:r>
            <a:r>
              <a:rPr sz="2000" spc="-5" dirty="0">
                <a:latin typeface="Times New Roman"/>
                <a:cs typeface="Times New Roman"/>
              </a:rPr>
              <a:t>DR.</a:t>
            </a:r>
            <a:endParaRPr sz="2000">
              <a:latin typeface="Times New Roman"/>
              <a:cs typeface="Times New Roman"/>
            </a:endParaRPr>
          </a:p>
        </p:txBody>
      </p:sp>
      <p:sp>
        <p:nvSpPr>
          <p:cNvPr id="4" name="object 4"/>
          <p:cNvSpPr txBox="1"/>
          <p:nvPr/>
        </p:nvSpPr>
        <p:spPr>
          <a:xfrm>
            <a:off x="5787644" y="4701285"/>
            <a:ext cx="265049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The stack pointer is</a:t>
            </a:r>
            <a:r>
              <a:rPr sz="2000" spc="10" dirty="0">
                <a:latin typeface="Times New Roman"/>
                <a:cs typeface="Times New Roman"/>
              </a:rPr>
              <a:t> </a:t>
            </a:r>
            <a:r>
              <a:rPr sz="2000" spc="-5" dirty="0">
                <a:latin typeface="Times New Roman"/>
                <a:cs typeface="Times New Roman"/>
              </a:rPr>
              <a:t>then</a:t>
            </a:r>
            <a:endParaRPr sz="2000">
              <a:latin typeface="Times New Roman"/>
              <a:cs typeface="Times New Roman"/>
            </a:endParaRPr>
          </a:p>
        </p:txBody>
      </p:sp>
      <p:sp>
        <p:nvSpPr>
          <p:cNvPr id="5" name="object 5"/>
          <p:cNvSpPr txBox="1"/>
          <p:nvPr/>
        </p:nvSpPr>
        <p:spPr>
          <a:xfrm>
            <a:off x="815441" y="5158866"/>
            <a:ext cx="503872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incremented to </a:t>
            </a:r>
            <a:r>
              <a:rPr sz="2000" dirty="0">
                <a:latin typeface="Times New Roman"/>
                <a:cs typeface="Times New Roman"/>
              </a:rPr>
              <a:t>point </a:t>
            </a:r>
            <a:r>
              <a:rPr sz="2000" spc="-5" dirty="0">
                <a:latin typeface="Times New Roman"/>
                <a:cs typeface="Times New Roman"/>
              </a:rPr>
              <a:t>at </a:t>
            </a:r>
            <a:r>
              <a:rPr sz="2000" dirty="0">
                <a:latin typeface="Times New Roman"/>
                <a:cs typeface="Times New Roman"/>
              </a:rPr>
              <a:t>the next </a:t>
            </a:r>
            <a:r>
              <a:rPr sz="2000" spc="-5" dirty="0">
                <a:latin typeface="Times New Roman"/>
                <a:cs typeface="Times New Roman"/>
              </a:rPr>
              <a:t>item in </a:t>
            </a:r>
            <a:r>
              <a:rPr sz="2000" dirty="0">
                <a:latin typeface="Times New Roman"/>
                <a:cs typeface="Times New Roman"/>
              </a:rPr>
              <a:t>the</a:t>
            </a:r>
            <a:r>
              <a:rPr sz="2000" spc="-55" dirty="0">
                <a:latin typeface="Times New Roman"/>
                <a:cs typeface="Times New Roman"/>
              </a:rPr>
              <a:t> </a:t>
            </a:r>
            <a:r>
              <a:rPr sz="2000" spc="-5" dirty="0">
                <a:latin typeface="Times New Roman"/>
                <a:cs typeface="Times New Roman"/>
              </a:rPr>
              <a:t>stack.</a:t>
            </a:r>
            <a:endParaRPr sz="20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2" name="object 2"/>
          <p:cNvSpPr txBox="1"/>
          <p:nvPr/>
        </p:nvSpPr>
        <p:spPr>
          <a:xfrm>
            <a:off x="478027" y="271328"/>
            <a:ext cx="8124825" cy="6026150"/>
          </a:xfrm>
          <a:prstGeom prst="rect">
            <a:avLst/>
          </a:prstGeom>
        </p:spPr>
        <p:txBody>
          <a:bodyPr vert="horz" wrap="square" lIns="0" tIns="165735" rIns="0" bIns="0" rtlCol="0">
            <a:spAutoFit/>
          </a:bodyPr>
          <a:lstStyle/>
          <a:p>
            <a:pPr marL="12700">
              <a:lnSpc>
                <a:spcPct val="100000"/>
              </a:lnSpc>
              <a:spcBef>
                <a:spcPts val="1305"/>
              </a:spcBef>
            </a:pPr>
            <a:r>
              <a:rPr sz="2000" spc="-30" dirty="0">
                <a:latin typeface="Times New Roman"/>
                <a:cs typeface="Times New Roman"/>
              </a:rPr>
              <a:t>Types </a:t>
            </a:r>
            <a:r>
              <a:rPr sz="2000" dirty="0">
                <a:latin typeface="Times New Roman"/>
                <a:cs typeface="Times New Roman"/>
              </a:rPr>
              <a:t>of CPU</a:t>
            </a:r>
            <a:r>
              <a:rPr sz="2000" spc="10" dirty="0">
                <a:latin typeface="Times New Roman"/>
                <a:cs typeface="Times New Roman"/>
              </a:rPr>
              <a:t> </a:t>
            </a:r>
            <a:r>
              <a:rPr sz="2000" spc="-5" dirty="0">
                <a:latin typeface="Times New Roman"/>
                <a:cs typeface="Times New Roman"/>
              </a:rPr>
              <a:t>organizations:</a:t>
            </a:r>
            <a:endParaRPr sz="2000">
              <a:latin typeface="Times New Roman"/>
              <a:cs typeface="Times New Roman"/>
            </a:endParaRPr>
          </a:p>
          <a:p>
            <a:pPr marL="469900" indent="-457200">
              <a:lnSpc>
                <a:spcPct val="100000"/>
              </a:lnSpc>
              <a:spcBef>
                <a:spcPts val="1200"/>
              </a:spcBef>
              <a:buAutoNum type="arabicPeriod"/>
              <a:tabLst>
                <a:tab pos="469265" algn="l"/>
                <a:tab pos="469900" algn="l"/>
              </a:tabLst>
            </a:pPr>
            <a:r>
              <a:rPr sz="2000" dirty="0">
                <a:latin typeface="Times New Roman"/>
                <a:cs typeface="Times New Roman"/>
              </a:rPr>
              <a:t>Single accumulator</a:t>
            </a:r>
            <a:r>
              <a:rPr sz="2000" spc="-75" dirty="0">
                <a:latin typeface="Times New Roman"/>
                <a:cs typeface="Times New Roman"/>
              </a:rPr>
              <a:t> </a:t>
            </a:r>
            <a:r>
              <a:rPr sz="2000" spc="-5" dirty="0">
                <a:latin typeface="Times New Roman"/>
                <a:cs typeface="Times New Roman"/>
              </a:rPr>
              <a:t>organization.</a:t>
            </a:r>
            <a:endParaRPr sz="2000">
              <a:latin typeface="Times New Roman"/>
              <a:cs typeface="Times New Roman"/>
            </a:endParaRPr>
          </a:p>
          <a:p>
            <a:pPr marL="469900" indent="-457200">
              <a:lnSpc>
                <a:spcPct val="100000"/>
              </a:lnSpc>
              <a:spcBef>
                <a:spcPts val="1200"/>
              </a:spcBef>
              <a:buAutoNum type="arabicPeriod"/>
              <a:tabLst>
                <a:tab pos="469265" algn="l"/>
                <a:tab pos="469900" algn="l"/>
              </a:tabLst>
            </a:pPr>
            <a:r>
              <a:rPr sz="2000" dirty="0">
                <a:latin typeface="Times New Roman"/>
                <a:cs typeface="Times New Roman"/>
              </a:rPr>
              <a:t>General register</a:t>
            </a:r>
            <a:r>
              <a:rPr sz="2000" spc="-65" dirty="0">
                <a:latin typeface="Times New Roman"/>
                <a:cs typeface="Times New Roman"/>
              </a:rPr>
              <a:t> </a:t>
            </a:r>
            <a:r>
              <a:rPr sz="2000" spc="-5" dirty="0">
                <a:latin typeface="Times New Roman"/>
                <a:cs typeface="Times New Roman"/>
              </a:rPr>
              <a:t>organization.</a:t>
            </a:r>
            <a:endParaRPr sz="2000">
              <a:latin typeface="Times New Roman"/>
              <a:cs typeface="Times New Roman"/>
            </a:endParaRPr>
          </a:p>
          <a:p>
            <a:pPr marL="469900" indent="-457200">
              <a:lnSpc>
                <a:spcPct val="100000"/>
              </a:lnSpc>
              <a:spcBef>
                <a:spcPts val="1200"/>
              </a:spcBef>
              <a:buAutoNum type="arabicPeriod"/>
              <a:tabLst>
                <a:tab pos="469265" algn="l"/>
                <a:tab pos="469900" algn="l"/>
              </a:tabLst>
            </a:pPr>
            <a:r>
              <a:rPr sz="2000" dirty="0">
                <a:latin typeface="Times New Roman"/>
                <a:cs typeface="Times New Roman"/>
              </a:rPr>
              <a:t>Stack</a:t>
            </a:r>
            <a:r>
              <a:rPr sz="2000" spc="-25" dirty="0">
                <a:latin typeface="Times New Roman"/>
                <a:cs typeface="Times New Roman"/>
              </a:rPr>
              <a:t> </a:t>
            </a:r>
            <a:r>
              <a:rPr sz="2000" spc="-5" dirty="0">
                <a:latin typeface="Times New Roman"/>
                <a:cs typeface="Times New Roman"/>
              </a:rPr>
              <a:t>organization.</a:t>
            </a:r>
            <a:endParaRPr sz="2000">
              <a:latin typeface="Times New Roman"/>
              <a:cs typeface="Times New Roman"/>
            </a:endParaRPr>
          </a:p>
          <a:p>
            <a:pPr marL="12700">
              <a:lnSpc>
                <a:spcPct val="100000"/>
              </a:lnSpc>
              <a:spcBef>
                <a:spcPts val="1205"/>
              </a:spcBef>
            </a:pPr>
            <a:r>
              <a:rPr sz="2000" b="1" dirty="0">
                <a:latin typeface="Times New Roman"/>
                <a:cs typeface="Times New Roman"/>
              </a:rPr>
              <a:t>Single Accumulator Organization</a:t>
            </a:r>
            <a:r>
              <a:rPr sz="2000" b="1" spc="-245" dirty="0">
                <a:latin typeface="Times New Roman"/>
                <a:cs typeface="Times New Roman"/>
              </a:rPr>
              <a:t> </a:t>
            </a:r>
            <a:r>
              <a:rPr sz="2000" b="1" dirty="0">
                <a:latin typeface="Times New Roman"/>
                <a:cs typeface="Times New Roman"/>
              </a:rPr>
              <a:t>:</a:t>
            </a:r>
            <a:endParaRPr sz="2000">
              <a:latin typeface="Times New Roman"/>
              <a:cs typeface="Times New Roman"/>
            </a:endParaRPr>
          </a:p>
          <a:p>
            <a:pPr marL="812800" marR="6350" lvl="1" indent="-342900">
              <a:lnSpc>
                <a:spcPct val="150000"/>
              </a:lnSpc>
              <a:buFont typeface="Arial"/>
              <a:buChar char="•"/>
              <a:tabLst>
                <a:tab pos="812165" algn="l"/>
                <a:tab pos="812800" algn="l"/>
              </a:tabLst>
            </a:pPr>
            <a:r>
              <a:rPr sz="2000" dirty="0">
                <a:latin typeface="Times New Roman"/>
                <a:cs typeface="Times New Roman"/>
              </a:rPr>
              <a:t>The </a:t>
            </a:r>
            <a:r>
              <a:rPr sz="2000" spc="-5" dirty="0">
                <a:latin typeface="Times New Roman"/>
                <a:cs typeface="Times New Roman"/>
              </a:rPr>
              <a:t>first </a:t>
            </a:r>
            <a:r>
              <a:rPr sz="2000" dirty="0">
                <a:latin typeface="Times New Roman"/>
                <a:cs typeface="Times New Roman"/>
              </a:rPr>
              <a:t>ALU </a:t>
            </a:r>
            <a:r>
              <a:rPr sz="2000" spc="-5" dirty="0">
                <a:latin typeface="Times New Roman"/>
                <a:cs typeface="Times New Roman"/>
              </a:rPr>
              <a:t>operand is always stored </a:t>
            </a:r>
            <a:r>
              <a:rPr sz="2000" spc="-10" dirty="0">
                <a:latin typeface="Times New Roman"/>
                <a:cs typeface="Times New Roman"/>
              </a:rPr>
              <a:t>into </a:t>
            </a:r>
            <a:r>
              <a:rPr sz="2000" spc="-5" dirty="0">
                <a:latin typeface="Times New Roman"/>
                <a:cs typeface="Times New Roman"/>
              </a:rPr>
              <a:t>the Accumulator </a:t>
            </a:r>
            <a:r>
              <a:rPr sz="2000" dirty="0">
                <a:latin typeface="Times New Roman"/>
                <a:cs typeface="Times New Roman"/>
              </a:rPr>
              <a:t>and </a:t>
            </a:r>
            <a:r>
              <a:rPr sz="2000" spc="-5" dirty="0">
                <a:latin typeface="Times New Roman"/>
                <a:cs typeface="Times New Roman"/>
              </a:rPr>
              <a:t>the  </a:t>
            </a:r>
            <a:r>
              <a:rPr sz="2000" dirty="0">
                <a:latin typeface="Times New Roman"/>
                <a:cs typeface="Times New Roman"/>
              </a:rPr>
              <a:t>second operand </a:t>
            </a:r>
            <a:r>
              <a:rPr sz="2000" spc="-5" dirty="0">
                <a:latin typeface="Times New Roman"/>
                <a:cs typeface="Times New Roman"/>
              </a:rPr>
              <a:t>is </a:t>
            </a:r>
            <a:r>
              <a:rPr sz="2000" dirty="0">
                <a:latin typeface="Times New Roman"/>
                <a:cs typeface="Times New Roman"/>
              </a:rPr>
              <a:t>present </a:t>
            </a:r>
            <a:r>
              <a:rPr sz="2000" spc="-5" dirty="0">
                <a:latin typeface="Times New Roman"/>
                <a:cs typeface="Times New Roman"/>
              </a:rPr>
              <a:t>either in </a:t>
            </a:r>
            <a:r>
              <a:rPr sz="2000" dirty="0">
                <a:latin typeface="Times New Roman"/>
                <a:cs typeface="Times New Roman"/>
              </a:rPr>
              <a:t>Registers or </a:t>
            </a:r>
            <a:r>
              <a:rPr sz="2000" spc="-5" dirty="0">
                <a:latin typeface="Times New Roman"/>
                <a:cs typeface="Times New Roman"/>
              </a:rPr>
              <a:t>in </a:t>
            </a:r>
            <a:r>
              <a:rPr sz="2000" dirty="0">
                <a:latin typeface="Times New Roman"/>
                <a:cs typeface="Times New Roman"/>
              </a:rPr>
              <a:t>the</a:t>
            </a:r>
            <a:r>
              <a:rPr sz="2000" spc="-145" dirty="0">
                <a:latin typeface="Times New Roman"/>
                <a:cs typeface="Times New Roman"/>
              </a:rPr>
              <a:t> </a:t>
            </a:r>
            <a:r>
              <a:rPr sz="2000" spc="-25" dirty="0">
                <a:latin typeface="Times New Roman"/>
                <a:cs typeface="Times New Roman"/>
              </a:rPr>
              <a:t>Memory.</a:t>
            </a:r>
            <a:endParaRPr sz="2000">
              <a:latin typeface="Times New Roman"/>
              <a:cs typeface="Times New Roman"/>
            </a:endParaRPr>
          </a:p>
          <a:p>
            <a:pPr marL="812800" marR="5080" lvl="1" indent="-342900">
              <a:lnSpc>
                <a:spcPct val="150000"/>
              </a:lnSpc>
              <a:buFont typeface="Arial"/>
              <a:buChar char="•"/>
              <a:tabLst>
                <a:tab pos="812165" algn="l"/>
                <a:tab pos="812800" algn="l"/>
              </a:tabLst>
            </a:pPr>
            <a:r>
              <a:rPr sz="2000" spc="-5" dirty="0">
                <a:latin typeface="Times New Roman"/>
                <a:cs typeface="Times New Roman"/>
              </a:rPr>
              <a:t>Accumulator </a:t>
            </a:r>
            <a:r>
              <a:rPr sz="2000" spc="-10" dirty="0">
                <a:latin typeface="Times New Roman"/>
                <a:cs typeface="Times New Roman"/>
              </a:rPr>
              <a:t>is </a:t>
            </a:r>
            <a:r>
              <a:rPr sz="2000" spc="-5" dirty="0">
                <a:latin typeface="Times New Roman"/>
                <a:cs typeface="Times New Roman"/>
              </a:rPr>
              <a:t>the default </a:t>
            </a:r>
            <a:r>
              <a:rPr sz="2000" dirty="0">
                <a:latin typeface="Times New Roman"/>
                <a:cs typeface="Times New Roman"/>
              </a:rPr>
              <a:t>address </a:t>
            </a:r>
            <a:r>
              <a:rPr sz="2000" spc="-5" dirty="0">
                <a:latin typeface="Times New Roman"/>
                <a:cs typeface="Times New Roman"/>
              </a:rPr>
              <a:t>thus after </a:t>
            </a:r>
            <a:r>
              <a:rPr sz="2000" dirty="0">
                <a:latin typeface="Times New Roman"/>
                <a:cs typeface="Times New Roman"/>
              </a:rPr>
              <a:t>data </a:t>
            </a:r>
            <a:r>
              <a:rPr sz="2000" spc="-5" dirty="0">
                <a:latin typeface="Times New Roman"/>
                <a:cs typeface="Times New Roman"/>
              </a:rPr>
              <a:t>manipulation the  </a:t>
            </a:r>
            <a:r>
              <a:rPr sz="2000" dirty="0">
                <a:latin typeface="Times New Roman"/>
                <a:cs typeface="Times New Roman"/>
              </a:rPr>
              <a:t>results are stored into the</a:t>
            </a:r>
            <a:r>
              <a:rPr sz="2000" spc="-100" dirty="0">
                <a:latin typeface="Times New Roman"/>
                <a:cs typeface="Times New Roman"/>
              </a:rPr>
              <a:t> </a:t>
            </a:r>
            <a:r>
              <a:rPr sz="2000" spc="-10" dirty="0">
                <a:latin typeface="Times New Roman"/>
                <a:cs typeface="Times New Roman"/>
              </a:rPr>
              <a:t>accumulator.</a:t>
            </a:r>
            <a:endParaRPr sz="2000">
              <a:latin typeface="Times New Roman"/>
              <a:cs typeface="Times New Roman"/>
            </a:endParaRPr>
          </a:p>
          <a:p>
            <a:pPr marL="812800" lvl="1" indent="-342900">
              <a:lnSpc>
                <a:spcPct val="100000"/>
              </a:lnSpc>
              <a:spcBef>
                <a:spcPts val="1200"/>
              </a:spcBef>
              <a:buFont typeface="Arial"/>
              <a:buChar char="•"/>
              <a:tabLst>
                <a:tab pos="812165" algn="l"/>
                <a:tab pos="812800" algn="l"/>
              </a:tabLst>
            </a:pPr>
            <a:r>
              <a:rPr sz="2000" spc="5" dirty="0">
                <a:latin typeface="Times New Roman"/>
                <a:cs typeface="Times New Roman"/>
              </a:rPr>
              <a:t>One </a:t>
            </a:r>
            <a:r>
              <a:rPr sz="2000" dirty="0">
                <a:latin typeface="Times New Roman"/>
                <a:cs typeface="Times New Roman"/>
              </a:rPr>
              <a:t>address instruction </a:t>
            </a:r>
            <a:r>
              <a:rPr sz="2000" spc="-5" dirty="0">
                <a:latin typeface="Times New Roman"/>
                <a:cs typeface="Times New Roman"/>
              </a:rPr>
              <a:t>is </a:t>
            </a:r>
            <a:r>
              <a:rPr sz="2000" dirty="0">
                <a:latin typeface="Times New Roman"/>
                <a:cs typeface="Times New Roman"/>
              </a:rPr>
              <a:t>used </a:t>
            </a:r>
            <a:r>
              <a:rPr sz="2000" spc="-5" dirty="0">
                <a:latin typeface="Times New Roman"/>
                <a:cs typeface="Times New Roman"/>
              </a:rPr>
              <a:t>in </a:t>
            </a:r>
            <a:r>
              <a:rPr sz="2000" dirty="0">
                <a:latin typeface="Times New Roman"/>
                <a:cs typeface="Times New Roman"/>
              </a:rPr>
              <a:t>this </a:t>
            </a:r>
            <a:r>
              <a:rPr sz="2000" spc="-5" dirty="0">
                <a:latin typeface="Times New Roman"/>
                <a:cs typeface="Times New Roman"/>
              </a:rPr>
              <a:t>type </a:t>
            </a:r>
            <a:r>
              <a:rPr sz="2000" dirty="0">
                <a:latin typeface="Times New Roman"/>
                <a:cs typeface="Times New Roman"/>
              </a:rPr>
              <a:t>of</a:t>
            </a:r>
            <a:r>
              <a:rPr sz="2000" spc="-165" dirty="0">
                <a:latin typeface="Times New Roman"/>
                <a:cs typeface="Times New Roman"/>
              </a:rPr>
              <a:t> </a:t>
            </a:r>
            <a:r>
              <a:rPr sz="2000" spc="-5" dirty="0">
                <a:latin typeface="Times New Roman"/>
                <a:cs typeface="Times New Roman"/>
              </a:rPr>
              <a:t>organization.</a:t>
            </a:r>
            <a:endParaRPr sz="2000">
              <a:latin typeface="Times New Roman"/>
              <a:cs typeface="Times New Roman"/>
            </a:endParaRPr>
          </a:p>
          <a:p>
            <a:pPr marL="469900">
              <a:lnSpc>
                <a:spcPct val="100000"/>
              </a:lnSpc>
              <a:spcBef>
                <a:spcPts val="1200"/>
              </a:spcBef>
            </a:pPr>
            <a:r>
              <a:rPr sz="2000" dirty="0">
                <a:latin typeface="Times New Roman"/>
                <a:cs typeface="Times New Roman"/>
              </a:rPr>
              <a:t>The </a:t>
            </a:r>
            <a:r>
              <a:rPr sz="2000" spc="-5" dirty="0">
                <a:latin typeface="Times New Roman"/>
                <a:cs typeface="Times New Roman"/>
              </a:rPr>
              <a:t>format </a:t>
            </a:r>
            <a:r>
              <a:rPr sz="2000" dirty="0">
                <a:latin typeface="Times New Roman"/>
                <a:cs typeface="Times New Roman"/>
              </a:rPr>
              <a:t>of </a:t>
            </a:r>
            <a:r>
              <a:rPr sz="2000" spc="-5" dirty="0">
                <a:latin typeface="Times New Roman"/>
                <a:cs typeface="Times New Roman"/>
              </a:rPr>
              <a:t>instruction is: </a:t>
            </a:r>
            <a:r>
              <a:rPr sz="2000" dirty="0">
                <a:latin typeface="Times New Roman"/>
                <a:cs typeface="Times New Roman"/>
              </a:rPr>
              <a:t>Opcode +</a:t>
            </a:r>
            <a:r>
              <a:rPr sz="2000" spc="-220" dirty="0">
                <a:latin typeface="Times New Roman"/>
                <a:cs typeface="Times New Roman"/>
              </a:rPr>
              <a:t> </a:t>
            </a:r>
            <a:r>
              <a:rPr sz="2000" dirty="0">
                <a:latin typeface="Times New Roman"/>
                <a:cs typeface="Times New Roman"/>
              </a:rPr>
              <a:t>Address</a:t>
            </a:r>
            <a:endParaRPr sz="2000">
              <a:latin typeface="Times New Roman"/>
              <a:cs typeface="Times New Roman"/>
            </a:endParaRPr>
          </a:p>
          <a:p>
            <a:pPr marL="76200">
              <a:lnSpc>
                <a:spcPct val="100000"/>
              </a:lnSpc>
              <a:spcBef>
                <a:spcPts val="434"/>
              </a:spcBef>
            </a:pPr>
            <a:r>
              <a:rPr sz="2000" spc="-5" dirty="0">
                <a:latin typeface="Times New Roman"/>
                <a:cs typeface="Times New Roman"/>
              </a:rPr>
              <a:t>Examples:</a:t>
            </a:r>
            <a:endParaRPr sz="2000">
              <a:latin typeface="Times New Roman"/>
              <a:cs typeface="Times New Roman"/>
            </a:endParaRPr>
          </a:p>
          <a:p>
            <a:pPr marL="927100" marR="4373880">
              <a:lnSpc>
                <a:spcPct val="100000"/>
              </a:lnSpc>
              <a:tabLst>
                <a:tab pos="1853564" algn="l"/>
              </a:tabLst>
            </a:pPr>
            <a:r>
              <a:rPr sz="2000" dirty="0">
                <a:latin typeface="Times New Roman"/>
                <a:cs typeface="Times New Roman"/>
              </a:rPr>
              <a:t>ADD X	</a:t>
            </a:r>
            <a:r>
              <a:rPr sz="2000" spc="-5" dirty="0">
                <a:latin typeface="Times New Roman"/>
                <a:cs typeface="Times New Roman"/>
              </a:rPr>
              <a:t>//AC</a:t>
            </a:r>
            <a:r>
              <a:rPr sz="2000" spc="-60" dirty="0">
                <a:latin typeface="Times New Roman"/>
                <a:cs typeface="Times New Roman"/>
              </a:rPr>
              <a:t> </a:t>
            </a:r>
            <a:r>
              <a:rPr sz="2000" dirty="0">
                <a:latin typeface="Times New Roman"/>
                <a:cs typeface="Times New Roman"/>
              </a:rPr>
              <a:t>←AC+M[X]  LDA</a:t>
            </a:r>
            <a:r>
              <a:rPr sz="2000" spc="-400" dirty="0">
                <a:latin typeface="Times New Roman"/>
                <a:cs typeface="Times New Roman"/>
              </a:rPr>
              <a:t> </a:t>
            </a:r>
            <a:r>
              <a:rPr sz="2000" dirty="0">
                <a:latin typeface="Times New Roman"/>
                <a:cs typeface="Times New Roman"/>
              </a:rPr>
              <a:t>Y // AC ←M[Y]</a:t>
            </a:r>
            <a:endParaRPr sz="2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815848"/>
            <a:ext cx="8001000" cy="4599785"/>
          </a:xfrm>
          <a:prstGeom prst="rect">
            <a:avLst/>
          </a:prstGeom>
        </p:spPr>
        <p:txBody>
          <a:bodyPr vert="horz" wrap="square" lIns="0" tIns="12700" rIns="0" bIns="0" rtlCol="0">
            <a:spAutoFit/>
          </a:bodyPr>
          <a:lstStyle/>
          <a:p>
            <a:pPr marL="355600" marR="5715" lvl="1" indent="-342900" algn="just">
              <a:lnSpc>
                <a:spcPct val="150000"/>
              </a:lnSpc>
              <a:spcBef>
                <a:spcPts val="100"/>
              </a:spcBef>
              <a:buFont typeface="Wingdings" panose="05000000000000000000" pitchFamily="2" charset="2"/>
              <a:buChar char="§"/>
              <a:tabLst>
                <a:tab pos="511175" algn="l"/>
              </a:tabLst>
            </a:pPr>
            <a:r>
              <a:rPr lang="en-US" sz="2000" b="1" spc="-5" dirty="0">
                <a:latin typeface="Times New Roman"/>
                <a:cs typeface="Times New Roman"/>
              </a:rPr>
              <a:t>5.1 </a:t>
            </a:r>
            <a:r>
              <a:rPr sz="2000" b="1" spc="-5" dirty="0">
                <a:latin typeface="Times New Roman"/>
                <a:cs typeface="Times New Roman"/>
              </a:rPr>
              <a:t>Introduction: </a:t>
            </a:r>
            <a:r>
              <a:rPr sz="2000" spc="-10" dirty="0">
                <a:latin typeface="Times New Roman"/>
                <a:cs typeface="Times New Roman"/>
              </a:rPr>
              <a:t>Major </a:t>
            </a:r>
            <a:r>
              <a:rPr sz="2000" spc="-5" dirty="0">
                <a:latin typeface="Times New Roman"/>
                <a:cs typeface="Times New Roman"/>
              </a:rPr>
              <a:t>Components </a:t>
            </a:r>
            <a:r>
              <a:rPr sz="2000" dirty="0">
                <a:latin typeface="Times New Roman"/>
                <a:cs typeface="Times New Roman"/>
              </a:rPr>
              <a:t>of </a:t>
            </a:r>
            <a:r>
              <a:rPr sz="2000" spc="-5" dirty="0">
                <a:latin typeface="Times New Roman"/>
                <a:cs typeface="Times New Roman"/>
              </a:rPr>
              <a:t>CPU, </a:t>
            </a:r>
            <a:r>
              <a:rPr sz="2000" dirty="0">
                <a:latin typeface="Times New Roman"/>
                <a:cs typeface="Times New Roman"/>
              </a:rPr>
              <a:t>CPU </a:t>
            </a:r>
            <a:r>
              <a:rPr sz="2000" spc="-10" dirty="0">
                <a:latin typeface="Times New Roman"/>
                <a:cs typeface="Times New Roman"/>
              </a:rPr>
              <a:t>Organizations  </a:t>
            </a:r>
            <a:r>
              <a:rPr sz="2000" spc="-5" dirty="0">
                <a:latin typeface="Times New Roman"/>
                <a:cs typeface="Times New Roman"/>
              </a:rPr>
              <a:t>(Accumulator Based </a:t>
            </a:r>
            <a:r>
              <a:rPr sz="2000" spc="-10" dirty="0">
                <a:latin typeface="Times New Roman"/>
                <a:cs typeface="Times New Roman"/>
              </a:rPr>
              <a:t>Organization, </a:t>
            </a:r>
            <a:r>
              <a:rPr sz="2000" dirty="0">
                <a:latin typeface="Times New Roman"/>
                <a:cs typeface="Times New Roman"/>
              </a:rPr>
              <a:t>General </a:t>
            </a:r>
            <a:r>
              <a:rPr sz="2000" spc="-5" dirty="0">
                <a:latin typeface="Times New Roman"/>
                <a:cs typeface="Times New Roman"/>
              </a:rPr>
              <a:t>Register </a:t>
            </a:r>
            <a:r>
              <a:rPr sz="2000" spc="-10" dirty="0">
                <a:latin typeface="Times New Roman"/>
                <a:cs typeface="Times New Roman"/>
              </a:rPr>
              <a:t>Organization, </a:t>
            </a:r>
            <a:r>
              <a:rPr sz="2000" spc="-5" dirty="0">
                <a:latin typeface="Times New Roman"/>
                <a:cs typeface="Times New Roman"/>
              </a:rPr>
              <a:t>Stack  Based</a:t>
            </a:r>
            <a:r>
              <a:rPr sz="2000" spc="-10" dirty="0">
                <a:latin typeface="Times New Roman"/>
                <a:cs typeface="Times New Roman"/>
              </a:rPr>
              <a:t> </a:t>
            </a:r>
            <a:r>
              <a:rPr sz="2000" spc="-5" dirty="0">
                <a:latin typeface="Times New Roman"/>
                <a:cs typeface="Times New Roman"/>
              </a:rPr>
              <a:t>Organization)</a:t>
            </a:r>
            <a:endParaRPr lang="en-US" sz="3100" spc="-5" dirty="0">
              <a:latin typeface="Times New Roman"/>
              <a:cs typeface="Times New Roman"/>
            </a:endParaRPr>
          </a:p>
          <a:p>
            <a:pPr marL="355600" marR="5715" lvl="1" indent="-342900" algn="just">
              <a:lnSpc>
                <a:spcPct val="150000"/>
              </a:lnSpc>
              <a:spcBef>
                <a:spcPts val="100"/>
              </a:spcBef>
              <a:buFont typeface="Wingdings" panose="05000000000000000000" pitchFamily="2" charset="2"/>
              <a:buChar char="§"/>
              <a:tabLst>
                <a:tab pos="511175" algn="l"/>
              </a:tabLst>
            </a:pPr>
            <a:r>
              <a:rPr lang="en-US" sz="2000" b="1" dirty="0">
                <a:latin typeface="Times New Roman"/>
                <a:cs typeface="Times New Roman"/>
              </a:rPr>
              <a:t>5.2 </a:t>
            </a:r>
            <a:r>
              <a:rPr sz="2000" b="1" dirty="0">
                <a:latin typeface="Times New Roman"/>
                <a:cs typeface="Times New Roman"/>
              </a:rPr>
              <a:t>CPU </a:t>
            </a:r>
            <a:r>
              <a:rPr sz="2000" b="1" spc="-5" dirty="0">
                <a:latin typeface="Times New Roman"/>
                <a:cs typeface="Times New Roman"/>
              </a:rPr>
              <a:t>Instructions: </a:t>
            </a:r>
            <a:r>
              <a:rPr sz="2000" spc="-5" dirty="0">
                <a:latin typeface="Times New Roman"/>
                <a:cs typeface="Times New Roman"/>
              </a:rPr>
              <a:t>Instruction Formats, </a:t>
            </a:r>
            <a:r>
              <a:rPr sz="2000" dirty="0">
                <a:latin typeface="Times New Roman"/>
                <a:cs typeface="Times New Roman"/>
              </a:rPr>
              <a:t>Addressing </a:t>
            </a:r>
            <a:r>
              <a:rPr sz="2000" spc="-5" dirty="0">
                <a:latin typeface="Times New Roman"/>
                <a:cs typeface="Times New Roman"/>
              </a:rPr>
              <a:t>Modes, </a:t>
            </a:r>
            <a:r>
              <a:rPr sz="2000" spc="-30" dirty="0">
                <a:latin typeface="Times New Roman"/>
                <a:cs typeface="Times New Roman"/>
              </a:rPr>
              <a:t>Types </a:t>
            </a:r>
            <a:r>
              <a:rPr sz="2000" spc="5" dirty="0">
                <a:latin typeface="Times New Roman"/>
                <a:cs typeface="Times New Roman"/>
              </a:rPr>
              <a:t>of  </a:t>
            </a:r>
            <a:r>
              <a:rPr sz="2000" spc="-5" dirty="0">
                <a:latin typeface="Times New Roman"/>
                <a:cs typeface="Times New Roman"/>
              </a:rPr>
              <a:t>Instructions (on </a:t>
            </a:r>
            <a:r>
              <a:rPr sz="2000" dirty="0">
                <a:latin typeface="Times New Roman"/>
                <a:cs typeface="Times New Roman"/>
              </a:rPr>
              <a:t>the </a:t>
            </a:r>
            <a:r>
              <a:rPr sz="2000" spc="-5" dirty="0">
                <a:latin typeface="Times New Roman"/>
                <a:cs typeface="Times New Roman"/>
              </a:rPr>
              <a:t>basis </a:t>
            </a:r>
            <a:r>
              <a:rPr sz="2000" dirty="0">
                <a:latin typeface="Times New Roman"/>
                <a:cs typeface="Times New Roman"/>
              </a:rPr>
              <a:t>of </a:t>
            </a:r>
            <a:r>
              <a:rPr sz="2000" spc="-5" dirty="0">
                <a:latin typeface="Times New Roman"/>
                <a:cs typeface="Times New Roman"/>
              </a:rPr>
              <a:t>numbers </a:t>
            </a:r>
            <a:r>
              <a:rPr sz="2000" dirty="0">
                <a:latin typeface="Times New Roman"/>
                <a:cs typeface="Times New Roman"/>
              </a:rPr>
              <a:t>of </a:t>
            </a:r>
            <a:r>
              <a:rPr sz="2000" spc="-5" dirty="0">
                <a:latin typeface="Times New Roman"/>
                <a:cs typeface="Times New Roman"/>
              </a:rPr>
              <a:t>addresses, </a:t>
            </a:r>
            <a:r>
              <a:rPr sz="2000" dirty="0">
                <a:latin typeface="Times New Roman"/>
                <a:cs typeface="Times New Roman"/>
              </a:rPr>
              <a:t>on </a:t>
            </a:r>
            <a:r>
              <a:rPr sz="2000" spc="-5" dirty="0">
                <a:latin typeface="Times New Roman"/>
                <a:cs typeface="Times New Roman"/>
              </a:rPr>
              <a:t>the basis of type </a:t>
            </a:r>
            <a:r>
              <a:rPr sz="2000" dirty="0">
                <a:latin typeface="Times New Roman"/>
                <a:cs typeface="Times New Roman"/>
              </a:rPr>
              <a:t>of  </a:t>
            </a:r>
            <a:r>
              <a:rPr sz="2000" spc="-5" dirty="0">
                <a:latin typeface="Times New Roman"/>
                <a:cs typeface="Times New Roman"/>
              </a:rPr>
              <a:t>operation: data transfer instructions, data manipulation instructions,  </a:t>
            </a:r>
            <a:r>
              <a:rPr sz="2000" dirty="0">
                <a:latin typeface="Times New Roman"/>
                <a:cs typeface="Times New Roman"/>
              </a:rPr>
              <a:t>program </a:t>
            </a:r>
            <a:r>
              <a:rPr sz="2000" spc="-5" dirty="0">
                <a:latin typeface="Times New Roman"/>
                <a:cs typeface="Times New Roman"/>
              </a:rPr>
              <a:t>control instructions), Program Control, Subroutine </a:t>
            </a:r>
            <a:r>
              <a:rPr sz="2000" dirty="0">
                <a:latin typeface="Times New Roman"/>
                <a:cs typeface="Times New Roman"/>
              </a:rPr>
              <a:t>Call </a:t>
            </a:r>
            <a:r>
              <a:rPr sz="2000" spc="-5" dirty="0">
                <a:latin typeface="Times New Roman"/>
                <a:cs typeface="Times New Roman"/>
              </a:rPr>
              <a:t>and  </a:t>
            </a:r>
            <a:r>
              <a:rPr sz="2000" dirty="0">
                <a:latin typeface="Times New Roman"/>
                <a:cs typeface="Times New Roman"/>
              </a:rPr>
              <a:t>Return, </a:t>
            </a:r>
            <a:r>
              <a:rPr sz="2000" spc="-30" dirty="0">
                <a:latin typeface="Times New Roman"/>
                <a:cs typeface="Times New Roman"/>
              </a:rPr>
              <a:t>Types </a:t>
            </a:r>
            <a:r>
              <a:rPr sz="2000" dirty="0">
                <a:latin typeface="Times New Roman"/>
                <a:cs typeface="Times New Roman"/>
              </a:rPr>
              <a:t>of</a:t>
            </a:r>
            <a:r>
              <a:rPr sz="2000" spc="-60" dirty="0">
                <a:latin typeface="Times New Roman"/>
                <a:cs typeface="Times New Roman"/>
              </a:rPr>
              <a:t> </a:t>
            </a:r>
            <a:r>
              <a:rPr sz="2000" spc="-5" dirty="0">
                <a:latin typeface="Times New Roman"/>
                <a:cs typeface="Times New Roman"/>
              </a:rPr>
              <a:t>Interrupt</a:t>
            </a:r>
            <a:endParaRPr lang="en-US" sz="2000" dirty="0">
              <a:latin typeface="Times New Roman"/>
              <a:cs typeface="Times New Roman"/>
            </a:endParaRPr>
          </a:p>
          <a:p>
            <a:pPr marL="355600" marR="5715" lvl="1" indent="-342900" algn="just">
              <a:lnSpc>
                <a:spcPct val="150000"/>
              </a:lnSpc>
              <a:spcBef>
                <a:spcPts val="100"/>
              </a:spcBef>
              <a:buFont typeface="Wingdings" panose="05000000000000000000" pitchFamily="2" charset="2"/>
              <a:buChar char="§"/>
              <a:tabLst>
                <a:tab pos="511175" algn="l"/>
              </a:tabLst>
            </a:pPr>
            <a:r>
              <a:rPr lang="en-US" sz="2000" b="1" spc="-5">
                <a:latin typeface="Times New Roman"/>
                <a:cs typeface="Times New Roman"/>
              </a:rPr>
              <a:t>5.3 </a:t>
            </a:r>
            <a:r>
              <a:rPr sz="2000" b="1" spc="-5">
                <a:latin typeface="Times New Roman"/>
                <a:cs typeface="Times New Roman"/>
              </a:rPr>
              <a:t>RISC </a:t>
            </a:r>
            <a:r>
              <a:rPr sz="2000" b="1" dirty="0">
                <a:latin typeface="Times New Roman"/>
                <a:cs typeface="Times New Roman"/>
              </a:rPr>
              <a:t>and CISC: </a:t>
            </a:r>
            <a:r>
              <a:rPr sz="2000" spc="-5" dirty="0">
                <a:latin typeface="Times New Roman"/>
                <a:cs typeface="Times New Roman"/>
              </a:rPr>
              <a:t>RISC </a:t>
            </a:r>
            <a:r>
              <a:rPr sz="2000" dirty="0">
                <a:latin typeface="Times New Roman"/>
                <a:cs typeface="Times New Roman"/>
              </a:rPr>
              <a:t>vs </a:t>
            </a:r>
            <a:r>
              <a:rPr sz="2000" spc="-5" dirty="0">
                <a:latin typeface="Times New Roman"/>
                <a:cs typeface="Times New Roman"/>
              </a:rPr>
              <a:t>CISC, Pros </a:t>
            </a:r>
            <a:r>
              <a:rPr sz="2000" dirty="0">
                <a:latin typeface="Times New Roman"/>
                <a:cs typeface="Times New Roman"/>
              </a:rPr>
              <a:t>and Cons </a:t>
            </a:r>
            <a:r>
              <a:rPr sz="2000" spc="-5" dirty="0">
                <a:latin typeface="Times New Roman"/>
                <a:cs typeface="Times New Roman"/>
              </a:rPr>
              <a:t>of </a:t>
            </a:r>
            <a:r>
              <a:rPr sz="2000" dirty="0">
                <a:latin typeface="Times New Roman"/>
                <a:cs typeface="Times New Roman"/>
              </a:rPr>
              <a:t>RISC </a:t>
            </a:r>
            <a:r>
              <a:rPr sz="2000" spc="-5" dirty="0">
                <a:latin typeface="Times New Roman"/>
                <a:cs typeface="Times New Roman"/>
              </a:rPr>
              <a:t>and CISC,  </a:t>
            </a:r>
            <a:r>
              <a:rPr sz="2000" dirty="0">
                <a:latin typeface="Times New Roman"/>
                <a:cs typeface="Times New Roman"/>
              </a:rPr>
              <a:t>Overlapped Register</a:t>
            </a:r>
            <a:r>
              <a:rPr sz="2000" spc="-100" dirty="0">
                <a:latin typeface="Times New Roman"/>
                <a:cs typeface="Times New Roman"/>
              </a:rPr>
              <a:t> </a:t>
            </a:r>
            <a:r>
              <a:rPr sz="2000" spc="-10" dirty="0">
                <a:latin typeface="Times New Roman"/>
                <a:cs typeface="Times New Roman"/>
              </a:rPr>
              <a:t>Windows</a:t>
            </a:r>
            <a:endParaRPr sz="2000" dirty="0">
              <a:latin typeface="Times New Roman"/>
              <a:cs typeface="Times New Roman"/>
            </a:endParaRPr>
          </a:p>
        </p:txBody>
      </p:sp>
      <p:sp>
        <p:nvSpPr>
          <p:cNvPr id="4" name="object 4"/>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2</a:t>
            </a:fld>
            <a:endParaRPr sz="1200">
              <a:latin typeface="Carlito"/>
              <a:cs typeface="Carlito"/>
            </a:endParaRPr>
          </a:p>
        </p:txBody>
      </p:sp>
      <p:sp>
        <p:nvSpPr>
          <p:cNvPr id="3" name="object 3"/>
          <p:cNvSpPr txBox="1">
            <a:spLocks noGrp="1"/>
          </p:cNvSpPr>
          <p:nvPr>
            <p:ph type="title"/>
          </p:nvPr>
        </p:nvSpPr>
        <p:spPr>
          <a:xfrm>
            <a:off x="965098" y="455167"/>
            <a:ext cx="1095375" cy="360680"/>
          </a:xfrm>
          <a:prstGeom prst="rect">
            <a:avLst/>
          </a:prstGeom>
        </p:spPr>
        <p:txBody>
          <a:bodyPr vert="horz" wrap="square" lIns="0" tIns="12065" rIns="0" bIns="0" rtlCol="0">
            <a:spAutoFit/>
          </a:bodyPr>
          <a:lstStyle/>
          <a:p>
            <a:pPr marL="12700">
              <a:lnSpc>
                <a:spcPct val="100000"/>
              </a:lnSpc>
              <a:spcBef>
                <a:spcPts val="95"/>
              </a:spcBef>
            </a:pPr>
            <a:r>
              <a:rPr sz="2200" spc="-5" dirty="0"/>
              <a:t>Contents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2" name="object 2"/>
          <p:cNvSpPr txBox="1"/>
          <p:nvPr/>
        </p:nvSpPr>
        <p:spPr>
          <a:xfrm>
            <a:off x="289661" y="105765"/>
            <a:ext cx="8495665" cy="2312670"/>
          </a:xfrm>
          <a:prstGeom prst="rect">
            <a:avLst/>
          </a:prstGeom>
        </p:spPr>
        <p:txBody>
          <a:bodyPr vert="horz" wrap="square" lIns="0" tIns="165100" rIns="0" bIns="0" rtlCol="0">
            <a:spAutoFit/>
          </a:bodyPr>
          <a:lstStyle/>
          <a:p>
            <a:pPr marL="12700">
              <a:lnSpc>
                <a:spcPct val="100000"/>
              </a:lnSpc>
              <a:spcBef>
                <a:spcPts val="1300"/>
              </a:spcBef>
            </a:pPr>
            <a:r>
              <a:rPr sz="2000" b="1" dirty="0">
                <a:latin typeface="Times New Roman"/>
                <a:cs typeface="Times New Roman"/>
              </a:rPr>
              <a:t>General </a:t>
            </a:r>
            <a:r>
              <a:rPr sz="2000" b="1" spc="-5" dirty="0">
                <a:latin typeface="Times New Roman"/>
                <a:cs typeface="Times New Roman"/>
              </a:rPr>
              <a:t>register</a:t>
            </a:r>
            <a:r>
              <a:rPr sz="2000" b="1" spc="-110" dirty="0">
                <a:latin typeface="Times New Roman"/>
                <a:cs typeface="Times New Roman"/>
              </a:rPr>
              <a:t> </a:t>
            </a:r>
            <a:r>
              <a:rPr sz="2000" b="1" dirty="0">
                <a:latin typeface="Times New Roman"/>
                <a:cs typeface="Times New Roman"/>
              </a:rPr>
              <a:t>organization:</a:t>
            </a:r>
            <a:endParaRPr sz="2000">
              <a:latin typeface="Times New Roman"/>
              <a:cs typeface="Times New Roman"/>
            </a:endParaRPr>
          </a:p>
          <a:p>
            <a:pPr marL="299085" marR="5080" indent="-287020">
              <a:lnSpc>
                <a:spcPct val="150000"/>
              </a:lnSpc>
              <a:spcBef>
                <a:spcPts val="5"/>
              </a:spcBef>
              <a:buFont typeface="Arial"/>
              <a:buChar char="•"/>
              <a:tabLst>
                <a:tab pos="299085" algn="l"/>
                <a:tab pos="299720" algn="l"/>
              </a:tabLst>
            </a:pPr>
            <a:r>
              <a:rPr sz="2000" dirty="0">
                <a:latin typeface="Times New Roman"/>
                <a:cs typeface="Times New Roman"/>
              </a:rPr>
              <a:t>The </a:t>
            </a:r>
            <a:r>
              <a:rPr sz="2000" spc="-5" dirty="0">
                <a:latin typeface="Times New Roman"/>
                <a:cs typeface="Times New Roman"/>
              </a:rPr>
              <a:t>computer uses two or </a:t>
            </a:r>
            <a:r>
              <a:rPr sz="2000" spc="-10" dirty="0">
                <a:latin typeface="Times New Roman"/>
                <a:cs typeface="Times New Roman"/>
              </a:rPr>
              <a:t>three </a:t>
            </a:r>
            <a:r>
              <a:rPr sz="2000" dirty="0">
                <a:latin typeface="Times New Roman"/>
                <a:cs typeface="Times New Roman"/>
              </a:rPr>
              <a:t>address </a:t>
            </a:r>
            <a:r>
              <a:rPr sz="2000" spc="-10" dirty="0">
                <a:latin typeface="Times New Roman"/>
                <a:cs typeface="Times New Roman"/>
              </a:rPr>
              <a:t>fields </a:t>
            </a:r>
            <a:r>
              <a:rPr sz="2000" spc="-5" dirty="0">
                <a:latin typeface="Times New Roman"/>
                <a:cs typeface="Times New Roman"/>
              </a:rPr>
              <a:t>in their instruction format. </a:t>
            </a:r>
            <a:r>
              <a:rPr sz="2000" dirty="0">
                <a:latin typeface="Times New Roman"/>
                <a:cs typeface="Times New Roman"/>
              </a:rPr>
              <a:t>Each  address </a:t>
            </a:r>
            <a:r>
              <a:rPr sz="2000" spc="-5" dirty="0">
                <a:latin typeface="Times New Roman"/>
                <a:cs typeface="Times New Roman"/>
              </a:rPr>
              <a:t>field </a:t>
            </a:r>
            <a:r>
              <a:rPr sz="2000" spc="-10" dirty="0">
                <a:latin typeface="Times New Roman"/>
                <a:cs typeface="Times New Roman"/>
              </a:rPr>
              <a:t>may </a:t>
            </a:r>
            <a:r>
              <a:rPr sz="2000" dirty="0">
                <a:latin typeface="Times New Roman"/>
                <a:cs typeface="Times New Roman"/>
              </a:rPr>
              <a:t>specify a general register or a </a:t>
            </a:r>
            <a:r>
              <a:rPr sz="2000" spc="-10" dirty="0">
                <a:latin typeface="Times New Roman"/>
                <a:cs typeface="Times New Roman"/>
              </a:rPr>
              <a:t>memory</a:t>
            </a:r>
            <a:r>
              <a:rPr sz="2000" spc="-114" dirty="0">
                <a:latin typeface="Times New Roman"/>
                <a:cs typeface="Times New Roman"/>
              </a:rPr>
              <a:t> </a:t>
            </a:r>
            <a:r>
              <a:rPr sz="2000" dirty="0">
                <a:latin typeface="Times New Roman"/>
                <a:cs typeface="Times New Roman"/>
              </a:rPr>
              <a:t>word.</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Any</a:t>
            </a:r>
            <a:r>
              <a:rPr sz="2000" spc="-220" dirty="0">
                <a:latin typeface="Times New Roman"/>
                <a:cs typeface="Times New Roman"/>
              </a:rPr>
              <a:t> </a:t>
            </a:r>
            <a:r>
              <a:rPr sz="2000" spc="-5" dirty="0">
                <a:latin typeface="Times New Roman"/>
                <a:cs typeface="Times New Roman"/>
              </a:rPr>
              <a:t>of </a:t>
            </a:r>
            <a:r>
              <a:rPr sz="2000" dirty="0">
                <a:latin typeface="Times New Roman"/>
                <a:cs typeface="Times New Roman"/>
              </a:rPr>
              <a:t>the </a:t>
            </a:r>
            <a:r>
              <a:rPr sz="2000" spc="-5" dirty="0">
                <a:latin typeface="Times New Roman"/>
                <a:cs typeface="Times New Roman"/>
              </a:rPr>
              <a:t>registers can </a:t>
            </a:r>
            <a:r>
              <a:rPr sz="2000" dirty="0">
                <a:latin typeface="Times New Roman"/>
                <a:cs typeface="Times New Roman"/>
              </a:rPr>
              <a:t>be </a:t>
            </a:r>
            <a:r>
              <a:rPr sz="2000" spc="-5" dirty="0">
                <a:latin typeface="Times New Roman"/>
                <a:cs typeface="Times New Roman"/>
              </a:rPr>
              <a:t>used </a:t>
            </a:r>
            <a:r>
              <a:rPr sz="2000" spc="-10" dirty="0">
                <a:latin typeface="Times New Roman"/>
                <a:cs typeface="Times New Roman"/>
              </a:rPr>
              <a:t>as </a:t>
            </a:r>
            <a:r>
              <a:rPr sz="2000" dirty="0">
                <a:latin typeface="Times New Roman"/>
                <a:cs typeface="Times New Roman"/>
              </a:rPr>
              <a:t>the </a:t>
            </a:r>
            <a:r>
              <a:rPr sz="2000" spc="-5" dirty="0">
                <a:latin typeface="Times New Roman"/>
                <a:cs typeface="Times New Roman"/>
              </a:rPr>
              <a:t>source or destination for computer</a:t>
            </a:r>
            <a:endParaRPr sz="2000">
              <a:latin typeface="Times New Roman"/>
              <a:cs typeface="Times New Roman"/>
            </a:endParaRPr>
          </a:p>
          <a:p>
            <a:pPr marL="299085">
              <a:lnSpc>
                <a:spcPct val="100000"/>
              </a:lnSpc>
              <a:spcBef>
                <a:spcPts val="1200"/>
              </a:spcBef>
            </a:pPr>
            <a:r>
              <a:rPr sz="2000" dirty="0">
                <a:latin typeface="Times New Roman"/>
                <a:cs typeface="Times New Roman"/>
              </a:rPr>
              <a:t>operations</a:t>
            </a:r>
            <a:endParaRPr sz="2000">
              <a:latin typeface="Times New Roman"/>
              <a:cs typeface="Times New Roman"/>
            </a:endParaRPr>
          </a:p>
        </p:txBody>
      </p:sp>
      <p:sp>
        <p:nvSpPr>
          <p:cNvPr id="3" name="object 3"/>
          <p:cNvSpPr txBox="1"/>
          <p:nvPr/>
        </p:nvSpPr>
        <p:spPr>
          <a:xfrm>
            <a:off x="289661" y="2392781"/>
            <a:ext cx="2700020" cy="2769235"/>
          </a:xfrm>
          <a:prstGeom prst="rect">
            <a:avLst/>
          </a:prstGeom>
        </p:spPr>
        <p:txBody>
          <a:bodyPr vert="horz" wrap="square" lIns="0" tIns="165100" rIns="0" bIns="0" rtlCol="0">
            <a:spAutoFit/>
          </a:bodyPr>
          <a:lstStyle/>
          <a:p>
            <a:pPr marL="12700">
              <a:lnSpc>
                <a:spcPct val="100000"/>
              </a:lnSpc>
              <a:spcBef>
                <a:spcPts val="1300"/>
              </a:spcBef>
            </a:pPr>
            <a:r>
              <a:rPr sz="2000" spc="-5">
                <a:latin typeface="Times New Roman"/>
                <a:cs typeface="Times New Roman"/>
              </a:rPr>
              <a:t>Examples:</a:t>
            </a:r>
            <a:endParaRPr sz="2000" dirty="0">
              <a:latin typeface="Times New Roman"/>
              <a:cs typeface="Times New Roman"/>
            </a:endParaRPr>
          </a:p>
          <a:p>
            <a:pPr marL="927100" marR="5080">
              <a:lnSpc>
                <a:spcPct val="150000"/>
              </a:lnSpc>
            </a:pPr>
            <a:r>
              <a:rPr sz="2000" spc="5" dirty="0">
                <a:latin typeface="Times New Roman"/>
                <a:cs typeface="Times New Roman"/>
              </a:rPr>
              <a:t>ADD </a:t>
            </a:r>
            <a:r>
              <a:rPr sz="2000" dirty="0">
                <a:latin typeface="Times New Roman"/>
                <a:cs typeface="Times New Roman"/>
              </a:rPr>
              <a:t>R1, R2,</a:t>
            </a:r>
            <a:r>
              <a:rPr sz="2000" spc="-100" dirty="0">
                <a:latin typeface="Times New Roman"/>
                <a:cs typeface="Times New Roman"/>
              </a:rPr>
              <a:t> </a:t>
            </a:r>
            <a:r>
              <a:rPr sz="2000" spc="-5" dirty="0">
                <a:latin typeface="Times New Roman"/>
                <a:cs typeface="Times New Roman"/>
              </a:rPr>
              <a:t>R3  </a:t>
            </a:r>
            <a:r>
              <a:rPr sz="2000" dirty="0">
                <a:latin typeface="Times New Roman"/>
                <a:cs typeface="Times New Roman"/>
              </a:rPr>
              <a:t>ADD </a:t>
            </a:r>
            <a:r>
              <a:rPr sz="2000" spc="-5" dirty="0">
                <a:latin typeface="Times New Roman"/>
                <a:cs typeface="Times New Roman"/>
              </a:rPr>
              <a:t>R1, </a:t>
            </a:r>
            <a:r>
              <a:rPr sz="2000" dirty="0">
                <a:latin typeface="Times New Roman"/>
                <a:cs typeface="Times New Roman"/>
              </a:rPr>
              <a:t>R2  MOV R1, </a:t>
            </a:r>
            <a:r>
              <a:rPr sz="2000" spc="-5" dirty="0">
                <a:latin typeface="Times New Roman"/>
                <a:cs typeface="Times New Roman"/>
              </a:rPr>
              <a:t>R2  </a:t>
            </a:r>
            <a:r>
              <a:rPr sz="2000" spc="5" dirty="0">
                <a:latin typeface="Times New Roman"/>
                <a:cs typeface="Times New Roman"/>
              </a:rPr>
              <a:t>ADD </a:t>
            </a:r>
            <a:r>
              <a:rPr sz="2000" dirty="0">
                <a:latin typeface="Times New Roman"/>
                <a:cs typeface="Times New Roman"/>
              </a:rPr>
              <a:t>R1,</a:t>
            </a:r>
            <a:r>
              <a:rPr sz="2000" spc="-35" dirty="0">
                <a:latin typeface="Times New Roman"/>
                <a:cs typeface="Times New Roman"/>
              </a:rPr>
              <a:t> </a:t>
            </a:r>
            <a:r>
              <a:rPr sz="2000" dirty="0">
                <a:latin typeface="Times New Roman"/>
                <a:cs typeface="Times New Roman"/>
              </a:rPr>
              <a:t>X</a:t>
            </a:r>
          </a:p>
          <a:p>
            <a:pPr marL="12700">
              <a:lnSpc>
                <a:spcPct val="100000"/>
              </a:lnSpc>
              <a:spcBef>
                <a:spcPts val="1200"/>
              </a:spcBef>
            </a:pPr>
            <a:r>
              <a:rPr sz="2000" b="1" dirty="0">
                <a:latin typeface="Times New Roman"/>
                <a:cs typeface="Times New Roman"/>
              </a:rPr>
              <a:t>Stack</a:t>
            </a:r>
            <a:r>
              <a:rPr sz="2000" b="1" spc="-40" dirty="0">
                <a:latin typeface="Times New Roman"/>
                <a:cs typeface="Times New Roman"/>
              </a:rPr>
              <a:t> </a:t>
            </a:r>
            <a:r>
              <a:rPr sz="2000" b="1" spc="-5" dirty="0">
                <a:latin typeface="Times New Roman"/>
                <a:cs typeface="Times New Roman"/>
              </a:rPr>
              <a:t>organization:</a:t>
            </a:r>
            <a:endParaRPr sz="2000" dirty="0">
              <a:latin typeface="Times New Roman"/>
              <a:cs typeface="Times New Roman"/>
            </a:endParaRPr>
          </a:p>
        </p:txBody>
      </p:sp>
      <p:sp>
        <p:nvSpPr>
          <p:cNvPr id="4" name="object 4"/>
          <p:cNvSpPr txBox="1"/>
          <p:nvPr/>
        </p:nvSpPr>
        <p:spPr>
          <a:xfrm>
            <a:off x="3380994" y="2850467"/>
            <a:ext cx="2053589" cy="1854200"/>
          </a:xfrm>
          <a:prstGeom prst="rect">
            <a:avLst/>
          </a:prstGeom>
        </p:spPr>
        <p:txBody>
          <a:bodyPr vert="horz" wrap="square" lIns="0" tIns="164465" rIns="0" bIns="0" rtlCol="0">
            <a:spAutoFit/>
          </a:bodyPr>
          <a:lstStyle/>
          <a:p>
            <a:pPr marL="121920">
              <a:lnSpc>
                <a:spcPct val="100000"/>
              </a:lnSpc>
              <a:spcBef>
                <a:spcPts val="1295"/>
              </a:spcBef>
            </a:pPr>
            <a:r>
              <a:rPr sz="2000" spc="-5" dirty="0">
                <a:latin typeface="Times New Roman"/>
                <a:cs typeface="Times New Roman"/>
              </a:rPr>
              <a:t>// R1 </a:t>
            </a:r>
            <a:r>
              <a:rPr sz="2000" dirty="0">
                <a:latin typeface="Times New Roman"/>
                <a:cs typeface="Times New Roman"/>
              </a:rPr>
              <a:t>← </a:t>
            </a:r>
            <a:r>
              <a:rPr sz="2000" spc="-5" dirty="0">
                <a:latin typeface="Times New Roman"/>
                <a:cs typeface="Times New Roman"/>
              </a:rPr>
              <a:t>R2 </a:t>
            </a:r>
            <a:r>
              <a:rPr sz="2000" dirty="0">
                <a:latin typeface="Times New Roman"/>
                <a:cs typeface="Times New Roman"/>
              </a:rPr>
              <a:t>+</a:t>
            </a:r>
            <a:r>
              <a:rPr sz="2000" spc="-65" dirty="0">
                <a:latin typeface="Times New Roman"/>
                <a:cs typeface="Times New Roman"/>
              </a:rPr>
              <a:t> </a:t>
            </a:r>
            <a:r>
              <a:rPr sz="2000" spc="-5" dirty="0">
                <a:latin typeface="Times New Roman"/>
                <a:cs typeface="Times New Roman"/>
              </a:rPr>
              <a:t>R3</a:t>
            </a:r>
            <a:endParaRPr sz="2000">
              <a:latin typeface="Times New Roman"/>
              <a:cs typeface="Times New Roman"/>
            </a:endParaRPr>
          </a:p>
          <a:p>
            <a:pPr marL="125095">
              <a:lnSpc>
                <a:spcPct val="100000"/>
              </a:lnSpc>
              <a:spcBef>
                <a:spcPts val="1200"/>
              </a:spcBef>
            </a:pPr>
            <a:r>
              <a:rPr sz="2000" spc="-5" dirty="0">
                <a:latin typeface="Times New Roman"/>
                <a:cs typeface="Times New Roman"/>
              </a:rPr>
              <a:t>// R1 </a:t>
            </a:r>
            <a:r>
              <a:rPr sz="2000" spc="5" dirty="0">
                <a:latin typeface="Times New Roman"/>
                <a:cs typeface="Times New Roman"/>
              </a:rPr>
              <a:t>← </a:t>
            </a:r>
            <a:r>
              <a:rPr sz="2000" dirty="0">
                <a:latin typeface="Times New Roman"/>
                <a:cs typeface="Times New Roman"/>
              </a:rPr>
              <a:t>R1 +</a:t>
            </a:r>
            <a:r>
              <a:rPr sz="2000" spc="-105" dirty="0">
                <a:latin typeface="Times New Roman"/>
                <a:cs typeface="Times New Roman"/>
              </a:rPr>
              <a:t> </a:t>
            </a:r>
            <a:r>
              <a:rPr sz="2000" spc="-5" dirty="0">
                <a:latin typeface="Times New Roman"/>
                <a:cs typeface="Times New Roman"/>
              </a:rPr>
              <a:t>R2</a:t>
            </a:r>
            <a:endParaRPr sz="2000">
              <a:latin typeface="Times New Roman"/>
              <a:cs typeface="Times New Roman"/>
            </a:endParaRPr>
          </a:p>
          <a:p>
            <a:pPr marL="99060">
              <a:lnSpc>
                <a:spcPct val="100000"/>
              </a:lnSpc>
              <a:spcBef>
                <a:spcPts val="1200"/>
              </a:spcBef>
            </a:pPr>
            <a:r>
              <a:rPr sz="2000" spc="-5" dirty="0">
                <a:latin typeface="Times New Roman"/>
                <a:cs typeface="Times New Roman"/>
              </a:rPr>
              <a:t>// R1 </a:t>
            </a:r>
            <a:r>
              <a:rPr sz="2000" dirty="0">
                <a:latin typeface="Times New Roman"/>
                <a:cs typeface="Times New Roman"/>
              </a:rPr>
              <a:t>←</a:t>
            </a:r>
            <a:r>
              <a:rPr sz="2000" spc="-25" dirty="0">
                <a:latin typeface="Times New Roman"/>
                <a:cs typeface="Times New Roman"/>
              </a:rPr>
              <a:t> </a:t>
            </a:r>
            <a:r>
              <a:rPr sz="2000" spc="-5" dirty="0">
                <a:latin typeface="Times New Roman"/>
                <a:cs typeface="Times New Roman"/>
              </a:rPr>
              <a:t>R2</a:t>
            </a:r>
            <a:endParaRPr sz="2000">
              <a:latin typeface="Times New Roman"/>
              <a:cs typeface="Times New Roman"/>
            </a:endParaRPr>
          </a:p>
          <a:p>
            <a:pPr marL="12700">
              <a:lnSpc>
                <a:spcPct val="100000"/>
              </a:lnSpc>
              <a:spcBef>
                <a:spcPts val="1200"/>
              </a:spcBef>
            </a:pPr>
            <a:r>
              <a:rPr sz="2000" spc="-5" dirty="0">
                <a:latin typeface="Times New Roman"/>
                <a:cs typeface="Times New Roman"/>
              </a:rPr>
              <a:t>// R1 </a:t>
            </a:r>
            <a:r>
              <a:rPr sz="2000" dirty="0">
                <a:latin typeface="Times New Roman"/>
                <a:cs typeface="Times New Roman"/>
              </a:rPr>
              <a:t>← </a:t>
            </a:r>
            <a:r>
              <a:rPr sz="2000" spc="-5" dirty="0">
                <a:latin typeface="Times New Roman"/>
                <a:cs typeface="Times New Roman"/>
              </a:rPr>
              <a:t>R1 </a:t>
            </a:r>
            <a:r>
              <a:rPr sz="2000" dirty="0">
                <a:latin typeface="Times New Roman"/>
                <a:cs typeface="Times New Roman"/>
              </a:rPr>
              <a:t>+</a:t>
            </a:r>
            <a:r>
              <a:rPr sz="2000" spc="-65" dirty="0">
                <a:latin typeface="Times New Roman"/>
                <a:cs typeface="Times New Roman"/>
              </a:rPr>
              <a:t> </a:t>
            </a:r>
            <a:r>
              <a:rPr sz="2000" dirty="0">
                <a:latin typeface="Times New Roman"/>
                <a:cs typeface="Times New Roman"/>
              </a:rPr>
              <a:t>M[X]</a:t>
            </a:r>
            <a:endParaRPr sz="2000">
              <a:latin typeface="Times New Roman"/>
              <a:cs typeface="Times New Roman"/>
            </a:endParaRPr>
          </a:p>
        </p:txBody>
      </p:sp>
      <p:sp>
        <p:nvSpPr>
          <p:cNvPr id="5" name="object 5"/>
          <p:cNvSpPr txBox="1"/>
          <p:nvPr/>
        </p:nvSpPr>
        <p:spPr>
          <a:xfrm>
            <a:off x="289661" y="5136641"/>
            <a:ext cx="4507865" cy="1397000"/>
          </a:xfrm>
          <a:prstGeom prst="rect">
            <a:avLst/>
          </a:prstGeom>
        </p:spPr>
        <p:txBody>
          <a:bodyPr vert="horz" wrap="square" lIns="0" tIns="165100" rIns="0" bIns="0" rtlCol="0">
            <a:spAutoFit/>
          </a:bodyPr>
          <a:lstStyle/>
          <a:p>
            <a:pPr marL="355600" indent="-343535">
              <a:lnSpc>
                <a:spcPct val="100000"/>
              </a:lnSpc>
              <a:spcBef>
                <a:spcPts val="1300"/>
              </a:spcBef>
              <a:buFont typeface="Arial"/>
              <a:buChar char="•"/>
              <a:tabLst>
                <a:tab pos="355600" algn="l"/>
                <a:tab pos="356235" algn="l"/>
              </a:tabLst>
            </a:pPr>
            <a:r>
              <a:rPr sz="2000" dirty="0">
                <a:latin typeface="Times New Roman"/>
                <a:cs typeface="Times New Roman"/>
              </a:rPr>
              <a:t>The </a:t>
            </a:r>
            <a:r>
              <a:rPr sz="2000" spc="-5" dirty="0">
                <a:latin typeface="Times New Roman"/>
                <a:cs typeface="Times New Roman"/>
              </a:rPr>
              <a:t>stack is </a:t>
            </a:r>
            <a:r>
              <a:rPr sz="2000" dirty="0">
                <a:latin typeface="Times New Roman"/>
                <a:cs typeface="Times New Roman"/>
              </a:rPr>
              <a:t>a </a:t>
            </a:r>
            <a:r>
              <a:rPr sz="2000" spc="-5" dirty="0">
                <a:latin typeface="Times New Roman"/>
                <a:cs typeface="Times New Roman"/>
              </a:rPr>
              <a:t>list </a:t>
            </a:r>
            <a:r>
              <a:rPr sz="2000" dirty="0">
                <a:latin typeface="Times New Roman"/>
                <a:cs typeface="Times New Roman"/>
              </a:rPr>
              <a:t>of data</a:t>
            </a:r>
            <a:r>
              <a:rPr sz="2000" spc="-75" dirty="0">
                <a:latin typeface="Times New Roman"/>
                <a:cs typeface="Times New Roman"/>
              </a:rPr>
              <a:t> </a:t>
            </a:r>
            <a:r>
              <a:rPr sz="2000" spc="5" dirty="0">
                <a:latin typeface="Times New Roman"/>
                <a:cs typeface="Times New Roman"/>
              </a:rPr>
              <a:t>words.</a:t>
            </a:r>
            <a:endParaRPr sz="2000">
              <a:latin typeface="Times New Roman"/>
              <a:cs typeface="Times New Roman"/>
            </a:endParaRPr>
          </a:p>
          <a:p>
            <a:pPr marL="355600" marR="5080" indent="-343535">
              <a:lnSpc>
                <a:spcPct val="150000"/>
              </a:lnSpc>
              <a:buFont typeface="Arial"/>
              <a:buChar char="•"/>
              <a:tabLst>
                <a:tab pos="355600" algn="l"/>
                <a:tab pos="356235" algn="l"/>
                <a:tab pos="977265" algn="l"/>
                <a:tab pos="2273300" algn="l"/>
                <a:tab pos="2891790" algn="l"/>
                <a:tab pos="3440429" algn="l"/>
              </a:tabLst>
            </a:pPr>
            <a:r>
              <a:rPr sz="2000" dirty="0">
                <a:latin typeface="Times New Roman"/>
                <a:cs typeface="Times New Roman"/>
              </a:rPr>
              <a:t>two	op</a:t>
            </a:r>
            <a:r>
              <a:rPr sz="2000" spc="-15" dirty="0">
                <a:latin typeface="Times New Roman"/>
                <a:cs typeface="Times New Roman"/>
              </a:rPr>
              <a:t>e</a:t>
            </a:r>
            <a:r>
              <a:rPr sz="2000" dirty="0">
                <a:latin typeface="Times New Roman"/>
                <a:cs typeface="Times New Roman"/>
              </a:rPr>
              <a:t>rat</a:t>
            </a:r>
            <a:r>
              <a:rPr sz="2000" spc="-20" dirty="0">
                <a:latin typeface="Times New Roman"/>
                <a:cs typeface="Times New Roman"/>
              </a:rPr>
              <a:t>i</a:t>
            </a:r>
            <a:r>
              <a:rPr sz="2000" dirty="0">
                <a:latin typeface="Times New Roman"/>
                <a:cs typeface="Times New Roman"/>
              </a:rPr>
              <a:t>ons	</a:t>
            </a:r>
            <a:r>
              <a:rPr sz="2000" spc="-20" dirty="0">
                <a:latin typeface="Times New Roman"/>
                <a:cs typeface="Times New Roman"/>
              </a:rPr>
              <a:t>t</a:t>
            </a:r>
            <a:r>
              <a:rPr sz="2000" dirty="0">
                <a:latin typeface="Times New Roman"/>
                <a:cs typeface="Times New Roman"/>
              </a:rPr>
              <a:t>hat	</a:t>
            </a:r>
            <a:r>
              <a:rPr sz="2000" spc="-15" dirty="0">
                <a:latin typeface="Times New Roman"/>
                <a:cs typeface="Times New Roman"/>
              </a:rPr>
              <a:t>a</a:t>
            </a:r>
            <a:r>
              <a:rPr sz="2000" dirty="0">
                <a:latin typeface="Times New Roman"/>
                <a:cs typeface="Times New Roman"/>
              </a:rPr>
              <a:t>re	p</a:t>
            </a:r>
            <a:r>
              <a:rPr sz="2000" spc="-10" dirty="0">
                <a:latin typeface="Times New Roman"/>
                <a:cs typeface="Times New Roman"/>
              </a:rPr>
              <a:t>erf</a:t>
            </a:r>
            <a:r>
              <a:rPr sz="2000" dirty="0">
                <a:latin typeface="Times New Roman"/>
                <a:cs typeface="Times New Roman"/>
              </a:rPr>
              <a:t>or</a:t>
            </a:r>
            <a:r>
              <a:rPr sz="2000" spc="-25" dirty="0">
                <a:latin typeface="Times New Roman"/>
                <a:cs typeface="Times New Roman"/>
              </a:rPr>
              <a:t>m</a:t>
            </a:r>
            <a:r>
              <a:rPr sz="2000" dirty="0">
                <a:latin typeface="Times New Roman"/>
                <a:cs typeface="Times New Roman"/>
              </a:rPr>
              <a:t>ed  are Push and </a:t>
            </a:r>
            <a:r>
              <a:rPr sz="2000" spc="5" dirty="0">
                <a:latin typeface="Times New Roman"/>
                <a:cs typeface="Times New Roman"/>
              </a:rPr>
              <a:t>Pop</a:t>
            </a:r>
            <a:r>
              <a:rPr sz="2000" b="1" spc="5" dirty="0">
                <a:latin typeface="Times New Roman"/>
                <a:cs typeface="Times New Roman"/>
              </a:rPr>
              <a:t>. </a:t>
            </a:r>
            <a:r>
              <a:rPr sz="2000" spc="-10" dirty="0">
                <a:latin typeface="Times New Roman"/>
                <a:cs typeface="Times New Roman"/>
              </a:rPr>
              <a:t>(TOS </a:t>
            </a:r>
            <a:r>
              <a:rPr sz="2000" spc="-40" dirty="0">
                <a:latin typeface="Times New Roman"/>
                <a:cs typeface="Times New Roman"/>
              </a:rPr>
              <a:t>=Top </a:t>
            </a:r>
            <a:r>
              <a:rPr sz="2000" dirty="0">
                <a:latin typeface="Times New Roman"/>
                <a:cs typeface="Times New Roman"/>
              </a:rPr>
              <a:t>of</a:t>
            </a:r>
            <a:r>
              <a:rPr sz="2000" spc="-65" dirty="0">
                <a:latin typeface="Times New Roman"/>
                <a:cs typeface="Times New Roman"/>
              </a:rPr>
              <a:t> </a:t>
            </a:r>
            <a:r>
              <a:rPr sz="2000" dirty="0">
                <a:latin typeface="Times New Roman"/>
                <a:cs typeface="Times New Roman"/>
              </a:rPr>
              <a:t>stack.)</a:t>
            </a:r>
            <a:endParaRPr sz="2000">
              <a:latin typeface="Times New Roman"/>
              <a:cs typeface="Times New Roman"/>
            </a:endParaRPr>
          </a:p>
        </p:txBody>
      </p:sp>
      <p:sp>
        <p:nvSpPr>
          <p:cNvPr id="6" name="object 6"/>
          <p:cNvSpPr txBox="1"/>
          <p:nvPr/>
        </p:nvSpPr>
        <p:spPr>
          <a:xfrm>
            <a:off x="5011928" y="5745581"/>
            <a:ext cx="3773170" cy="330835"/>
          </a:xfrm>
          <a:prstGeom prst="rect">
            <a:avLst/>
          </a:prstGeom>
        </p:spPr>
        <p:txBody>
          <a:bodyPr vert="horz" wrap="square" lIns="0" tIns="12700" rIns="0" bIns="0" rtlCol="0">
            <a:spAutoFit/>
          </a:bodyPr>
          <a:lstStyle/>
          <a:p>
            <a:pPr marL="12700">
              <a:lnSpc>
                <a:spcPct val="100000"/>
              </a:lnSpc>
              <a:spcBef>
                <a:spcPts val="100"/>
              </a:spcBef>
              <a:tabLst>
                <a:tab pos="507365" algn="l"/>
                <a:tab pos="1054735" algn="l"/>
                <a:tab pos="2237740" algn="l"/>
                <a:tab pos="2690495" algn="l"/>
                <a:tab pos="3237230" algn="l"/>
              </a:tabLst>
            </a:pPr>
            <a:r>
              <a:rPr sz="2000" spc="5" dirty="0">
                <a:latin typeface="Times New Roman"/>
                <a:cs typeface="Times New Roman"/>
              </a:rPr>
              <a:t>o</a:t>
            </a:r>
            <a:r>
              <a:rPr sz="2000" dirty="0">
                <a:latin typeface="Times New Roman"/>
                <a:cs typeface="Times New Roman"/>
              </a:rPr>
              <a:t>n	</a:t>
            </a:r>
            <a:r>
              <a:rPr sz="2000" spc="-20" dirty="0">
                <a:latin typeface="Times New Roman"/>
                <a:cs typeface="Times New Roman"/>
              </a:rPr>
              <a:t>t</a:t>
            </a:r>
            <a:r>
              <a:rPr sz="2000" dirty="0">
                <a:latin typeface="Times New Roman"/>
                <a:cs typeface="Times New Roman"/>
              </a:rPr>
              <a:t>he	o</a:t>
            </a:r>
            <a:r>
              <a:rPr sz="2000" spc="10" dirty="0">
                <a:latin typeface="Times New Roman"/>
                <a:cs typeface="Times New Roman"/>
              </a:rPr>
              <a:t>p</a:t>
            </a:r>
            <a:r>
              <a:rPr sz="2000" spc="-15" dirty="0">
                <a:latin typeface="Times New Roman"/>
                <a:cs typeface="Times New Roman"/>
              </a:rPr>
              <a:t>e</a:t>
            </a:r>
            <a:r>
              <a:rPr sz="2000" spc="-10" dirty="0">
                <a:latin typeface="Times New Roman"/>
                <a:cs typeface="Times New Roman"/>
              </a:rPr>
              <a:t>r</a:t>
            </a:r>
            <a:r>
              <a:rPr sz="2000" dirty="0">
                <a:latin typeface="Times New Roman"/>
                <a:cs typeface="Times New Roman"/>
              </a:rPr>
              <a:t>a</a:t>
            </a:r>
            <a:r>
              <a:rPr sz="2000" spc="-10" dirty="0">
                <a:latin typeface="Times New Roman"/>
                <a:cs typeface="Times New Roman"/>
              </a:rPr>
              <a:t>t</a:t>
            </a:r>
            <a:r>
              <a:rPr sz="2000" dirty="0">
                <a:latin typeface="Times New Roman"/>
                <a:cs typeface="Times New Roman"/>
              </a:rPr>
              <a:t>ors	</a:t>
            </a:r>
            <a:r>
              <a:rPr sz="2000" spc="5" dirty="0">
                <a:latin typeface="Times New Roman"/>
                <a:cs typeface="Times New Roman"/>
              </a:rPr>
              <a:t>o</a:t>
            </a:r>
            <a:r>
              <a:rPr sz="2000" dirty="0">
                <a:latin typeface="Times New Roman"/>
                <a:cs typeface="Times New Roman"/>
              </a:rPr>
              <a:t>f	</a:t>
            </a:r>
            <a:r>
              <a:rPr sz="2000" spc="-20" dirty="0">
                <a:latin typeface="Times New Roman"/>
                <a:cs typeface="Times New Roman"/>
              </a:rPr>
              <a:t>t</a:t>
            </a:r>
            <a:r>
              <a:rPr sz="2000" dirty="0">
                <a:latin typeface="Times New Roman"/>
                <a:cs typeface="Times New Roman"/>
              </a:rPr>
              <a:t>he	st</a:t>
            </a:r>
            <a:r>
              <a:rPr sz="2000" spc="-10" dirty="0">
                <a:latin typeface="Times New Roman"/>
                <a:cs typeface="Times New Roman"/>
              </a:rPr>
              <a:t>a</a:t>
            </a:r>
            <a:r>
              <a:rPr sz="2000" dirty="0">
                <a:latin typeface="Times New Roman"/>
                <a:cs typeface="Times New Roman"/>
              </a:rPr>
              <a:t>ck</a:t>
            </a:r>
            <a:endParaRPr sz="20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2" name="object 2"/>
          <p:cNvSpPr txBox="1"/>
          <p:nvPr/>
        </p:nvSpPr>
        <p:spPr>
          <a:xfrm>
            <a:off x="457200" y="516988"/>
            <a:ext cx="8216696" cy="6036909"/>
          </a:xfrm>
          <a:prstGeom prst="rect">
            <a:avLst/>
          </a:prstGeom>
        </p:spPr>
        <p:txBody>
          <a:bodyPr vert="horz" wrap="square" lIns="0" tIns="164465" rIns="0" bIns="0" rtlCol="0">
            <a:spAutoFit/>
          </a:bodyPr>
          <a:lstStyle/>
          <a:p>
            <a:pPr marL="12700" algn="just">
              <a:lnSpc>
                <a:spcPct val="100000"/>
              </a:lnSpc>
              <a:spcBef>
                <a:spcPts val="1295"/>
              </a:spcBef>
            </a:pPr>
            <a:r>
              <a:rPr sz="2000" spc="-5" dirty="0">
                <a:latin typeface="Times New Roman"/>
                <a:cs typeface="Times New Roman"/>
              </a:rPr>
              <a:t>Examples:</a:t>
            </a:r>
            <a:endParaRPr sz="2000" dirty="0">
              <a:latin typeface="Times New Roman"/>
              <a:cs typeface="Times New Roman"/>
            </a:endParaRPr>
          </a:p>
          <a:p>
            <a:pPr marL="12700" algn="just">
              <a:lnSpc>
                <a:spcPct val="100000"/>
              </a:lnSpc>
              <a:spcBef>
                <a:spcPts val="1200"/>
              </a:spcBef>
              <a:tabLst>
                <a:tab pos="1383665" algn="l"/>
              </a:tabLst>
            </a:pPr>
            <a:r>
              <a:rPr sz="2000" dirty="0">
                <a:latin typeface="Times New Roman"/>
                <a:cs typeface="Times New Roman"/>
              </a:rPr>
              <a:t>PUSH X	</a:t>
            </a:r>
            <a:r>
              <a:rPr sz="2000" spc="-5" dirty="0">
                <a:latin typeface="Times New Roman"/>
                <a:cs typeface="Times New Roman"/>
              </a:rPr>
              <a:t>// </a:t>
            </a:r>
            <a:r>
              <a:rPr sz="2000" spc="-10" dirty="0">
                <a:latin typeface="Times New Roman"/>
                <a:cs typeface="Times New Roman"/>
              </a:rPr>
              <a:t>TOS </a:t>
            </a:r>
            <a:r>
              <a:rPr sz="2000" spc="5" dirty="0">
                <a:latin typeface="Times New Roman"/>
                <a:cs typeface="Times New Roman"/>
              </a:rPr>
              <a:t>←</a:t>
            </a:r>
            <a:r>
              <a:rPr sz="2000" spc="-50" dirty="0">
                <a:latin typeface="Times New Roman"/>
                <a:cs typeface="Times New Roman"/>
              </a:rPr>
              <a:t> </a:t>
            </a:r>
            <a:r>
              <a:rPr sz="2000" dirty="0">
                <a:latin typeface="Times New Roman"/>
                <a:cs typeface="Times New Roman"/>
              </a:rPr>
              <a:t>M[X]</a:t>
            </a:r>
          </a:p>
          <a:p>
            <a:pPr marL="12700" algn="just">
              <a:lnSpc>
                <a:spcPct val="100000"/>
              </a:lnSpc>
              <a:spcBef>
                <a:spcPts val="1200"/>
              </a:spcBef>
              <a:tabLst>
                <a:tab pos="882650" algn="l"/>
              </a:tabLst>
            </a:pPr>
            <a:r>
              <a:rPr sz="2000" spc="5" dirty="0">
                <a:latin typeface="Times New Roman"/>
                <a:cs typeface="Times New Roman"/>
              </a:rPr>
              <a:t>ADD	</a:t>
            </a:r>
            <a:r>
              <a:rPr sz="2000" spc="-5" dirty="0">
                <a:latin typeface="Times New Roman"/>
                <a:cs typeface="Times New Roman"/>
              </a:rPr>
              <a:t>// </a:t>
            </a:r>
            <a:r>
              <a:rPr sz="2000" spc="-10" dirty="0">
                <a:latin typeface="Times New Roman"/>
                <a:cs typeface="Times New Roman"/>
              </a:rPr>
              <a:t>TOS=TOP(S) </a:t>
            </a:r>
            <a:r>
              <a:rPr sz="2000" dirty="0">
                <a:latin typeface="Times New Roman"/>
                <a:cs typeface="Times New Roman"/>
              </a:rPr>
              <a:t>+</a:t>
            </a:r>
            <a:r>
              <a:rPr sz="2000" spc="-110" dirty="0">
                <a:latin typeface="Times New Roman"/>
                <a:cs typeface="Times New Roman"/>
              </a:rPr>
              <a:t> </a:t>
            </a:r>
            <a:r>
              <a:rPr sz="2000" spc="-5" dirty="0">
                <a:latin typeface="Times New Roman"/>
                <a:cs typeface="Times New Roman"/>
              </a:rPr>
              <a:t>TOP(S)</a:t>
            </a:r>
            <a:endParaRPr sz="2000" dirty="0">
              <a:latin typeface="Times New Roman"/>
              <a:cs typeface="Times New Roman"/>
            </a:endParaRPr>
          </a:p>
          <a:p>
            <a:pPr algn="just">
              <a:lnSpc>
                <a:spcPct val="100000"/>
              </a:lnSpc>
            </a:pPr>
            <a:endParaRPr sz="2200" dirty="0">
              <a:latin typeface="Times New Roman"/>
              <a:cs typeface="Times New Roman"/>
            </a:endParaRPr>
          </a:p>
          <a:p>
            <a:pPr algn="just">
              <a:lnSpc>
                <a:spcPct val="100000"/>
              </a:lnSpc>
              <a:spcBef>
                <a:spcPts val="30"/>
              </a:spcBef>
            </a:pPr>
            <a:endParaRPr sz="1950" dirty="0">
              <a:latin typeface="Times New Roman"/>
              <a:cs typeface="Times New Roman"/>
            </a:endParaRPr>
          </a:p>
          <a:p>
            <a:pPr algn="ctr">
              <a:lnSpc>
                <a:spcPct val="100000"/>
              </a:lnSpc>
            </a:pPr>
            <a:r>
              <a:rPr sz="2000" b="1" spc="-30" dirty="0">
                <a:latin typeface="Times New Roman"/>
                <a:cs typeface="Times New Roman"/>
              </a:rPr>
              <a:t>Types </a:t>
            </a:r>
            <a:r>
              <a:rPr sz="2000" b="1" dirty="0">
                <a:latin typeface="Times New Roman"/>
                <a:cs typeface="Times New Roman"/>
              </a:rPr>
              <a:t>of Instruction</a:t>
            </a:r>
            <a:endParaRPr sz="2000" dirty="0">
              <a:latin typeface="Times New Roman"/>
              <a:cs typeface="Times New Roman"/>
            </a:endParaRPr>
          </a:p>
          <a:p>
            <a:pPr marL="12700" algn="just">
              <a:lnSpc>
                <a:spcPct val="100000"/>
              </a:lnSpc>
              <a:spcBef>
                <a:spcPts val="1200"/>
              </a:spcBef>
            </a:pPr>
            <a:r>
              <a:rPr sz="2000" dirty="0">
                <a:latin typeface="Times New Roman"/>
                <a:cs typeface="Times New Roman"/>
              </a:rPr>
              <a:t>The </a:t>
            </a:r>
            <a:r>
              <a:rPr sz="2000" spc="-5" dirty="0">
                <a:latin typeface="Times New Roman"/>
                <a:cs typeface="Times New Roman"/>
              </a:rPr>
              <a:t>most </a:t>
            </a:r>
            <a:r>
              <a:rPr sz="2000" spc="-10" dirty="0">
                <a:latin typeface="Times New Roman"/>
                <a:cs typeface="Times New Roman"/>
              </a:rPr>
              <a:t>common </a:t>
            </a:r>
            <a:r>
              <a:rPr sz="2000" spc="-5" dirty="0">
                <a:latin typeface="Times New Roman"/>
                <a:cs typeface="Times New Roman"/>
              </a:rPr>
              <a:t>fields </a:t>
            </a:r>
            <a:r>
              <a:rPr sz="2000" dirty="0">
                <a:latin typeface="Times New Roman"/>
                <a:cs typeface="Times New Roman"/>
              </a:rPr>
              <a:t>found </a:t>
            </a:r>
            <a:r>
              <a:rPr sz="2000" spc="-5" dirty="0">
                <a:latin typeface="Times New Roman"/>
                <a:cs typeface="Times New Roman"/>
              </a:rPr>
              <a:t>in instruction formats</a:t>
            </a:r>
            <a:r>
              <a:rPr sz="2000" spc="-70" dirty="0">
                <a:latin typeface="Times New Roman"/>
                <a:cs typeface="Times New Roman"/>
              </a:rPr>
              <a:t> </a:t>
            </a:r>
            <a:r>
              <a:rPr sz="2000" dirty="0">
                <a:latin typeface="Times New Roman"/>
                <a:cs typeface="Times New Roman"/>
              </a:rPr>
              <a:t>are:</a:t>
            </a:r>
          </a:p>
          <a:p>
            <a:pPr marL="469900" indent="-457200" algn="just">
              <a:lnSpc>
                <a:spcPct val="100000"/>
              </a:lnSpc>
              <a:spcBef>
                <a:spcPts val="1200"/>
              </a:spcBef>
              <a:buAutoNum type="arabicPeriod"/>
              <a:tabLst>
                <a:tab pos="469265" algn="l"/>
                <a:tab pos="469900" algn="l"/>
              </a:tabLst>
            </a:pPr>
            <a:r>
              <a:rPr sz="2000" dirty="0">
                <a:latin typeface="Times New Roman"/>
                <a:cs typeface="Times New Roman"/>
              </a:rPr>
              <a:t>An operation code </a:t>
            </a:r>
            <a:r>
              <a:rPr sz="2000" spc="-5" dirty="0">
                <a:latin typeface="Times New Roman"/>
                <a:cs typeface="Times New Roman"/>
              </a:rPr>
              <a:t>field </a:t>
            </a:r>
            <a:r>
              <a:rPr sz="2000" dirty="0">
                <a:latin typeface="Times New Roman"/>
                <a:cs typeface="Times New Roman"/>
              </a:rPr>
              <a:t>that specifies the operation </a:t>
            </a:r>
            <a:r>
              <a:rPr sz="2000" spc="-5" dirty="0">
                <a:latin typeface="Times New Roman"/>
                <a:cs typeface="Times New Roman"/>
              </a:rPr>
              <a:t>to </a:t>
            </a:r>
            <a:r>
              <a:rPr sz="2000" dirty="0">
                <a:latin typeface="Times New Roman"/>
                <a:cs typeface="Times New Roman"/>
              </a:rPr>
              <a:t>be</a:t>
            </a:r>
            <a:r>
              <a:rPr sz="2000" spc="-175" dirty="0">
                <a:latin typeface="Times New Roman"/>
                <a:cs typeface="Times New Roman"/>
              </a:rPr>
              <a:t> </a:t>
            </a:r>
            <a:r>
              <a:rPr sz="2000" dirty="0">
                <a:latin typeface="Times New Roman"/>
                <a:cs typeface="Times New Roman"/>
              </a:rPr>
              <a:t>performed.</a:t>
            </a:r>
          </a:p>
          <a:p>
            <a:pPr marL="469900" indent="-457200" algn="just">
              <a:lnSpc>
                <a:spcPct val="100000"/>
              </a:lnSpc>
              <a:spcBef>
                <a:spcPts val="1200"/>
              </a:spcBef>
              <a:buAutoNum type="arabicPeriod"/>
              <a:tabLst>
                <a:tab pos="469265" algn="l"/>
                <a:tab pos="469900" algn="l"/>
              </a:tabLst>
            </a:pPr>
            <a:r>
              <a:rPr sz="2000" dirty="0">
                <a:latin typeface="Times New Roman"/>
                <a:cs typeface="Times New Roman"/>
              </a:rPr>
              <a:t>An address </a:t>
            </a:r>
            <a:r>
              <a:rPr sz="2000" spc="-5" dirty="0">
                <a:latin typeface="Times New Roman"/>
                <a:cs typeface="Times New Roman"/>
              </a:rPr>
              <a:t>field </a:t>
            </a:r>
            <a:r>
              <a:rPr sz="2000" dirty="0">
                <a:latin typeface="Times New Roman"/>
                <a:cs typeface="Times New Roman"/>
              </a:rPr>
              <a:t>that designates a </a:t>
            </a:r>
            <a:r>
              <a:rPr sz="2000" spc="-10" dirty="0">
                <a:latin typeface="Times New Roman"/>
                <a:cs typeface="Times New Roman"/>
              </a:rPr>
              <a:t>memory </a:t>
            </a:r>
            <a:r>
              <a:rPr sz="2000" dirty="0">
                <a:latin typeface="Times New Roman"/>
                <a:cs typeface="Times New Roman"/>
              </a:rPr>
              <a:t>address or a processor</a:t>
            </a:r>
            <a:r>
              <a:rPr sz="2000" spc="-120" dirty="0">
                <a:latin typeface="Times New Roman"/>
                <a:cs typeface="Times New Roman"/>
              </a:rPr>
              <a:t> </a:t>
            </a:r>
            <a:r>
              <a:rPr sz="2000" spc="-15" dirty="0">
                <a:latin typeface="Times New Roman"/>
                <a:cs typeface="Times New Roman"/>
              </a:rPr>
              <a:t>register.</a:t>
            </a:r>
            <a:endParaRPr sz="2000" dirty="0">
              <a:latin typeface="Times New Roman"/>
              <a:cs typeface="Times New Roman"/>
            </a:endParaRPr>
          </a:p>
          <a:p>
            <a:pPr marL="469265" marR="8890" indent="-457200" algn="just">
              <a:lnSpc>
                <a:spcPct val="150000"/>
              </a:lnSpc>
              <a:spcBef>
                <a:spcPts val="5"/>
              </a:spcBef>
              <a:buAutoNum type="arabicPeriod"/>
              <a:tabLst>
                <a:tab pos="469265" algn="l"/>
                <a:tab pos="469900" algn="l"/>
              </a:tabLst>
            </a:pPr>
            <a:r>
              <a:rPr sz="2000" dirty="0">
                <a:latin typeface="Times New Roman"/>
                <a:cs typeface="Times New Roman"/>
              </a:rPr>
              <a:t>A </a:t>
            </a:r>
            <a:r>
              <a:rPr sz="2000" spc="-5" dirty="0">
                <a:latin typeface="Times New Roman"/>
                <a:cs typeface="Times New Roman"/>
              </a:rPr>
              <a:t>mode field that specifies the </a:t>
            </a:r>
            <a:r>
              <a:rPr sz="2000" dirty="0">
                <a:latin typeface="Times New Roman"/>
                <a:cs typeface="Times New Roman"/>
              </a:rPr>
              <a:t>way </a:t>
            </a:r>
            <a:r>
              <a:rPr sz="2000" spc="-5" dirty="0">
                <a:latin typeface="Times New Roman"/>
                <a:cs typeface="Times New Roman"/>
              </a:rPr>
              <a:t>the operand or </a:t>
            </a:r>
            <a:r>
              <a:rPr sz="2000" dirty="0">
                <a:latin typeface="Times New Roman"/>
                <a:cs typeface="Times New Roman"/>
              </a:rPr>
              <a:t>the </a:t>
            </a:r>
            <a:r>
              <a:rPr sz="2000" spc="-10" dirty="0">
                <a:latin typeface="Times New Roman"/>
                <a:cs typeface="Times New Roman"/>
              </a:rPr>
              <a:t>effective </a:t>
            </a:r>
            <a:r>
              <a:rPr sz="2000" spc="-5" dirty="0">
                <a:latin typeface="Times New Roman"/>
                <a:cs typeface="Times New Roman"/>
              </a:rPr>
              <a:t>address </a:t>
            </a:r>
            <a:r>
              <a:rPr sz="2000" spc="-20" dirty="0">
                <a:latin typeface="Times New Roman"/>
                <a:cs typeface="Times New Roman"/>
              </a:rPr>
              <a:t>is  </a:t>
            </a:r>
            <a:r>
              <a:rPr sz="2000" spc="-5" dirty="0">
                <a:latin typeface="Times New Roman"/>
                <a:cs typeface="Times New Roman"/>
              </a:rPr>
              <a:t>determined.</a:t>
            </a:r>
            <a:endParaRPr sz="2000" dirty="0">
              <a:latin typeface="Times New Roman"/>
              <a:cs typeface="Times New Roman"/>
            </a:endParaRPr>
          </a:p>
          <a:p>
            <a:pPr marL="299085" indent="-287020" algn="just">
              <a:lnSpc>
                <a:spcPct val="100000"/>
              </a:lnSpc>
              <a:spcBef>
                <a:spcPts val="1200"/>
              </a:spcBef>
              <a:buFont typeface="Arial"/>
              <a:buChar char="•"/>
              <a:tabLst>
                <a:tab pos="299085" algn="l"/>
                <a:tab pos="299720" algn="l"/>
                <a:tab pos="824865" algn="l"/>
                <a:tab pos="1728470" algn="l"/>
                <a:tab pos="2070100" algn="l"/>
                <a:tab pos="2958465" algn="l"/>
                <a:tab pos="3651885" algn="l"/>
                <a:tab pos="3978275" algn="l"/>
                <a:tab pos="4417060" algn="l"/>
                <a:tab pos="5628640" algn="l"/>
                <a:tab pos="6433820" algn="l"/>
                <a:tab pos="7395845" algn="l"/>
                <a:tab pos="7779384" algn="l"/>
              </a:tabLst>
            </a:pPr>
            <a:r>
              <a:rPr sz="2000" dirty="0">
                <a:latin typeface="Times New Roman"/>
                <a:cs typeface="Times New Roman"/>
              </a:rPr>
              <a:t>The	nu</a:t>
            </a:r>
            <a:r>
              <a:rPr sz="2000" spc="-25" dirty="0">
                <a:latin typeface="Times New Roman"/>
                <a:cs typeface="Times New Roman"/>
              </a:rPr>
              <a:t>m</a:t>
            </a:r>
            <a:r>
              <a:rPr sz="2000" dirty="0">
                <a:latin typeface="Times New Roman"/>
                <a:cs typeface="Times New Roman"/>
              </a:rPr>
              <a:t>ber	</a:t>
            </a:r>
            <a:r>
              <a:rPr sz="2000" spc="-10" dirty="0">
                <a:latin typeface="Times New Roman"/>
                <a:cs typeface="Times New Roman"/>
              </a:rPr>
              <a:t>o</a:t>
            </a:r>
            <a:r>
              <a:rPr sz="2000" dirty="0">
                <a:latin typeface="Times New Roman"/>
                <a:cs typeface="Times New Roman"/>
              </a:rPr>
              <a:t>f	a</a:t>
            </a:r>
            <a:r>
              <a:rPr sz="2000" spc="-10" dirty="0">
                <a:latin typeface="Times New Roman"/>
                <a:cs typeface="Times New Roman"/>
              </a:rPr>
              <a:t>d</a:t>
            </a:r>
            <a:r>
              <a:rPr sz="2000" dirty="0">
                <a:latin typeface="Times New Roman"/>
                <a:cs typeface="Times New Roman"/>
              </a:rPr>
              <a:t>dre</a:t>
            </a:r>
            <a:r>
              <a:rPr sz="2000" spc="-15" dirty="0">
                <a:latin typeface="Times New Roman"/>
                <a:cs typeface="Times New Roman"/>
              </a:rPr>
              <a:t>s</a:t>
            </a:r>
            <a:r>
              <a:rPr sz="2000" dirty="0">
                <a:latin typeface="Times New Roman"/>
                <a:cs typeface="Times New Roman"/>
              </a:rPr>
              <a:t>s	fie</a:t>
            </a:r>
            <a:r>
              <a:rPr sz="2000" spc="-20" dirty="0">
                <a:latin typeface="Times New Roman"/>
                <a:cs typeface="Times New Roman"/>
              </a:rPr>
              <a:t>l</a:t>
            </a:r>
            <a:r>
              <a:rPr sz="2000" dirty="0">
                <a:latin typeface="Times New Roman"/>
                <a:cs typeface="Times New Roman"/>
              </a:rPr>
              <a:t>ds	</a:t>
            </a:r>
            <a:r>
              <a:rPr sz="2000" spc="-15" dirty="0">
                <a:latin typeface="Times New Roman"/>
                <a:cs typeface="Times New Roman"/>
              </a:rPr>
              <a:t>i</a:t>
            </a:r>
            <a:r>
              <a:rPr sz="2000" dirty="0">
                <a:latin typeface="Times New Roman"/>
                <a:cs typeface="Times New Roman"/>
              </a:rPr>
              <a:t>n	</a:t>
            </a:r>
            <a:r>
              <a:rPr sz="2000" spc="-20" dirty="0">
                <a:latin typeface="Times New Roman"/>
                <a:cs typeface="Times New Roman"/>
              </a:rPr>
              <a:t>t</a:t>
            </a:r>
            <a:r>
              <a:rPr sz="2000" dirty="0">
                <a:latin typeface="Times New Roman"/>
                <a:cs typeface="Times New Roman"/>
              </a:rPr>
              <a:t>he	</a:t>
            </a:r>
            <a:r>
              <a:rPr sz="2000" spc="-20" dirty="0">
                <a:latin typeface="Times New Roman"/>
                <a:cs typeface="Times New Roman"/>
              </a:rPr>
              <a:t>i</a:t>
            </a:r>
            <a:r>
              <a:rPr sz="2000" dirty="0">
                <a:latin typeface="Times New Roman"/>
                <a:cs typeface="Times New Roman"/>
              </a:rPr>
              <a:t>ns</a:t>
            </a:r>
            <a:r>
              <a:rPr sz="2000" spc="-20" dirty="0">
                <a:latin typeface="Times New Roman"/>
                <a:cs typeface="Times New Roman"/>
              </a:rPr>
              <a:t>t</a:t>
            </a:r>
            <a:r>
              <a:rPr sz="2000" dirty="0">
                <a:latin typeface="Times New Roman"/>
                <a:cs typeface="Times New Roman"/>
              </a:rPr>
              <a:t>ruc</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on	</a:t>
            </a:r>
            <a:r>
              <a:rPr sz="2000" spc="-10" dirty="0">
                <a:latin typeface="Times New Roman"/>
                <a:cs typeface="Times New Roman"/>
              </a:rPr>
              <a:t>f</a:t>
            </a:r>
            <a:r>
              <a:rPr sz="2000" dirty="0">
                <a:latin typeface="Times New Roman"/>
                <a:cs typeface="Times New Roman"/>
              </a:rPr>
              <a:t>o</a:t>
            </a:r>
            <a:r>
              <a:rPr sz="2000" spc="5" dirty="0">
                <a:latin typeface="Times New Roman"/>
                <a:cs typeface="Times New Roman"/>
              </a:rPr>
              <a:t>r</a:t>
            </a:r>
            <a:r>
              <a:rPr sz="2000" spc="-20" dirty="0">
                <a:latin typeface="Times New Roman"/>
                <a:cs typeface="Times New Roman"/>
              </a:rPr>
              <a:t>m</a:t>
            </a:r>
            <a:r>
              <a:rPr sz="2000" dirty="0">
                <a:latin typeface="Times New Roman"/>
                <a:cs typeface="Times New Roman"/>
              </a:rPr>
              <a:t>at	de</a:t>
            </a:r>
            <a:r>
              <a:rPr sz="2000" spc="5" dirty="0">
                <a:latin typeface="Times New Roman"/>
                <a:cs typeface="Times New Roman"/>
              </a:rPr>
              <a:t>p</a:t>
            </a:r>
            <a:r>
              <a:rPr sz="2000" spc="-15" dirty="0">
                <a:latin typeface="Times New Roman"/>
                <a:cs typeface="Times New Roman"/>
              </a:rPr>
              <a:t>e</a:t>
            </a:r>
            <a:r>
              <a:rPr sz="2000" dirty="0">
                <a:latin typeface="Times New Roman"/>
                <a:cs typeface="Times New Roman"/>
              </a:rPr>
              <a:t>nds	</a:t>
            </a:r>
            <a:r>
              <a:rPr sz="2000" spc="5" dirty="0">
                <a:latin typeface="Times New Roman"/>
                <a:cs typeface="Times New Roman"/>
              </a:rPr>
              <a:t>o</a:t>
            </a:r>
            <a:r>
              <a:rPr sz="2000" dirty="0">
                <a:latin typeface="Times New Roman"/>
                <a:cs typeface="Times New Roman"/>
              </a:rPr>
              <a:t>n	</a:t>
            </a:r>
            <a:r>
              <a:rPr sz="2000" spc="-15" dirty="0">
                <a:latin typeface="Times New Roman"/>
                <a:cs typeface="Times New Roman"/>
              </a:rPr>
              <a:t>t</a:t>
            </a:r>
            <a:r>
              <a:rPr sz="2000" spc="5" dirty="0">
                <a:latin typeface="Times New Roman"/>
                <a:cs typeface="Times New Roman"/>
              </a:rPr>
              <a:t>h</a:t>
            </a:r>
            <a:r>
              <a:rPr sz="2000" dirty="0">
                <a:latin typeface="Times New Roman"/>
                <a:cs typeface="Times New Roman"/>
              </a:rPr>
              <a:t>e</a:t>
            </a:r>
          </a:p>
          <a:p>
            <a:pPr marL="299085" algn="just">
              <a:lnSpc>
                <a:spcPct val="100000"/>
              </a:lnSpc>
              <a:spcBef>
                <a:spcPts val="1200"/>
              </a:spcBef>
            </a:pPr>
            <a:r>
              <a:rPr sz="2000" spc="-5" dirty="0">
                <a:latin typeface="Times New Roman"/>
                <a:cs typeface="Times New Roman"/>
              </a:rPr>
              <a:t>internal</a:t>
            </a:r>
            <a:r>
              <a:rPr sz="2000" spc="240" dirty="0">
                <a:latin typeface="Times New Roman"/>
                <a:cs typeface="Times New Roman"/>
              </a:rPr>
              <a:t> </a:t>
            </a:r>
            <a:r>
              <a:rPr sz="2000" spc="-10" dirty="0">
                <a:latin typeface="Times New Roman"/>
                <a:cs typeface="Times New Roman"/>
              </a:rPr>
              <a:t>organization</a:t>
            </a:r>
            <a:r>
              <a:rPr sz="2000" spc="254" dirty="0">
                <a:latin typeface="Times New Roman"/>
                <a:cs typeface="Times New Roman"/>
              </a:rPr>
              <a:t> </a:t>
            </a:r>
            <a:r>
              <a:rPr sz="2000" spc="-5" dirty="0">
                <a:latin typeface="Times New Roman"/>
                <a:cs typeface="Times New Roman"/>
              </a:rPr>
              <a:t>of</a:t>
            </a:r>
            <a:r>
              <a:rPr sz="2000" spc="265" dirty="0">
                <a:latin typeface="Times New Roman"/>
                <a:cs typeface="Times New Roman"/>
              </a:rPr>
              <a:t> </a:t>
            </a:r>
            <a:r>
              <a:rPr sz="2000" spc="-5" dirty="0">
                <a:latin typeface="Times New Roman"/>
                <a:cs typeface="Times New Roman"/>
              </a:rPr>
              <a:t>CPU.</a:t>
            </a:r>
            <a:r>
              <a:rPr sz="2000" spc="260" dirty="0">
                <a:latin typeface="Times New Roman"/>
                <a:cs typeface="Times New Roman"/>
              </a:rPr>
              <a:t> </a:t>
            </a:r>
            <a:r>
              <a:rPr sz="2000" dirty="0">
                <a:latin typeface="Times New Roman"/>
                <a:cs typeface="Times New Roman"/>
              </a:rPr>
              <a:t>On</a:t>
            </a:r>
            <a:r>
              <a:rPr sz="2000" spc="254" dirty="0">
                <a:latin typeface="Times New Roman"/>
                <a:cs typeface="Times New Roman"/>
              </a:rPr>
              <a:t> </a:t>
            </a:r>
            <a:r>
              <a:rPr sz="2000" spc="-5" dirty="0">
                <a:latin typeface="Times New Roman"/>
                <a:cs typeface="Times New Roman"/>
              </a:rPr>
              <a:t>the</a:t>
            </a:r>
            <a:r>
              <a:rPr sz="2000" spc="254" dirty="0">
                <a:latin typeface="Times New Roman"/>
                <a:cs typeface="Times New Roman"/>
              </a:rPr>
              <a:t> </a:t>
            </a:r>
            <a:r>
              <a:rPr sz="2000" spc="-5" dirty="0">
                <a:latin typeface="Times New Roman"/>
                <a:cs typeface="Times New Roman"/>
              </a:rPr>
              <a:t>basis</a:t>
            </a:r>
            <a:r>
              <a:rPr sz="2000" spc="245" dirty="0">
                <a:latin typeface="Times New Roman"/>
                <a:cs typeface="Times New Roman"/>
              </a:rPr>
              <a:t> </a:t>
            </a:r>
            <a:r>
              <a:rPr sz="2000" spc="-5" dirty="0">
                <a:latin typeface="Times New Roman"/>
                <a:cs typeface="Times New Roman"/>
              </a:rPr>
              <a:t>of</a:t>
            </a:r>
            <a:r>
              <a:rPr sz="2000" spc="254" dirty="0">
                <a:latin typeface="Times New Roman"/>
                <a:cs typeface="Times New Roman"/>
              </a:rPr>
              <a:t> </a:t>
            </a:r>
            <a:r>
              <a:rPr sz="2000" spc="-5" dirty="0">
                <a:latin typeface="Times New Roman"/>
                <a:cs typeface="Times New Roman"/>
              </a:rPr>
              <a:t>no.</a:t>
            </a:r>
            <a:r>
              <a:rPr sz="2000" spc="250" dirty="0">
                <a:latin typeface="Times New Roman"/>
                <a:cs typeface="Times New Roman"/>
              </a:rPr>
              <a:t> </a:t>
            </a:r>
            <a:r>
              <a:rPr sz="2000" dirty="0">
                <a:latin typeface="Times New Roman"/>
                <a:cs typeface="Times New Roman"/>
              </a:rPr>
              <a:t>of</a:t>
            </a:r>
            <a:r>
              <a:rPr sz="2000" spc="254" dirty="0">
                <a:latin typeface="Times New Roman"/>
                <a:cs typeface="Times New Roman"/>
              </a:rPr>
              <a:t> </a:t>
            </a:r>
            <a:r>
              <a:rPr sz="2000" spc="-5" dirty="0">
                <a:latin typeface="Times New Roman"/>
                <a:cs typeface="Times New Roman"/>
              </a:rPr>
              <a:t>address</a:t>
            </a:r>
            <a:r>
              <a:rPr sz="2000" spc="254" dirty="0">
                <a:latin typeface="Times New Roman"/>
                <a:cs typeface="Times New Roman"/>
              </a:rPr>
              <a:t> </a:t>
            </a:r>
            <a:r>
              <a:rPr sz="2000" spc="-5" dirty="0">
                <a:latin typeface="Times New Roman"/>
                <a:cs typeface="Times New Roman"/>
              </a:rPr>
              <a:t>field</a:t>
            </a:r>
            <a:r>
              <a:rPr sz="2000" spc="265" dirty="0">
                <a:latin typeface="Times New Roman"/>
                <a:cs typeface="Times New Roman"/>
              </a:rPr>
              <a:t> </a:t>
            </a:r>
            <a:r>
              <a:rPr sz="2000" dirty="0">
                <a:latin typeface="Times New Roman"/>
                <a:cs typeface="Times New Roman"/>
              </a:rPr>
              <a:t>we</a:t>
            </a:r>
            <a:r>
              <a:rPr sz="2000" spc="250" dirty="0">
                <a:latin typeface="Times New Roman"/>
                <a:cs typeface="Times New Roman"/>
              </a:rPr>
              <a:t> </a:t>
            </a:r>
            <a:r>
              <a:rPr sz="2000" spc="-5" dirty="0">
                <a:latin typeface="Times New Roman"/>
                <a:cs typeface="Times New Roman"/>
              </a:rPr>
              <a:t>can</a:t>
            </a:r>
            <a:endParaRPr sz="2000" dirty="0">
              <a:latin typeface="Times New Roman"/>
              <a:cs typeface="Times New Roman"/>
            </a:endParaRPr>
          </a:p>
          <a:p>
            <a:pPr marL="299085" algn="just">
              <a:lnSpc>
                <a:spcPct val="100000"/>
              </a:lnSpc>
              <a:spcBef>
                <a:spcPts val="1200"/>
              </a:spcBef>
            </a:pPr>
            <a:r>
              <a:rPr sz="2000" dirty="0">
                <a:latin typeface="Times New Roman"/>
                <a:cs typeface="Times New Roman"/>
              </a:rPr>
              <a:t>categorize the </a:t>
            </a:r>
            <a:r>
              <a:rPr sz="2000" spc="-5" dirty="0">
                <a:latin typeface="Times New Roman"/>
                <a:cs typeface="Times New Roman"/>
              </a:rPr>
              <a:t>instruction as</a:t>
            </a:r>
            <a:r>
              <a:rPr sz="2000" spc="-95" dirty="0">
                <a:latin typeface="Times New Roman"/>
                <a:cs typeface="Times New Roman"/>
              </a:rPr>
              <a:t> </a:t>
            </a:r>
            <a:r>
              <a:rPr sz="2000" dirty="0">
                <a:latin typeface="Times New Roman"/>
                <a:cs typeface="Times New Roman"/>
              </a:rPr>
              <a:t>below: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22</a:t>
            </a:r>
            <a:endParaRPr sz="1200">
              <a:latin typeface="Carlito"/>
              <a:cs typeface="Carlito"/>
            </a:endParaRPr>
          </a:p>
        </p:txBody>
      </p:sp>
      <p:sp>
        <p:nvSpPr>
          <p:cNvPr id="3" name="object 3"/>
          <p:cNvSpPr txBox="1">
            <a:spLocks noGrp="1"/>
          </p:cNvSpPr>
          <p:nvPr>
            <p:ph type="title"/>
          </p:nvPr>
        </p:nvSpPr>
        <p:spPr>
          <a:xfrm>
            <a:off x="538378" y="254888"/>
            <a:ext cx="2941320" cy="314960"/>
          </a:xfrm>
          <a:prstGeom prst="rect">
            <a:avLst/>
          </a:prstGeom>
        </p:spPr>
        <p:txBody>
          <a:bodyPr vert="horz" wrap="square" lIns="0" tIns="12065" rIns="0" bIns="0" rtlCol="0">
            <a:spAutoFit/>
          </a:bodyPr>
          <a:lstStyle/>
          <a:p>
            <a:pPr marL="12700">
              <a:lnSpc>
                <a:spcPct val="100000"/>
              </a:lnSpc>
              <a:spcBef>
                <a:spcPts val="95"/>
              </a:spcBef>
            </a:pPr>
            <a:r>
              <a:rPr spc="-10" dirty="0"/>
              <a:t>Three-Address</a:t>
            </a:r>
            <a:r>
              <a:rPr spc="-25" dirty="0"/>
              <a:t> </a:t>
            </a:r>
            <a:r>
              <a:rPr spc="-5" dirty="0"/>
              <a:t>Instructions:</a:t>
            </a:r>
          </a:p>
        </p:txBody>
      </p:sp>
      <p:sp>
        <p:nvSpPr>
          <p:cNvPr id="4" name="object 4"/>
          <p:cNvSpPr txBox="1"/>
          <p:nvPr/>
        </p:nvSpPr>
        <p:spPr>
          <a:xfrm>
            <a:off x="538378" y="544220"/>
            <a:ext cx="8068945" cy="21977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1900" spc="-5" dirty="0">
                <a:latin typeface="Times New Roman"/>
                <a:cs typeface="Times New Roman"/>
              </a:rPr>
              <a:t>Computers </a:t>
            </a:r>
            <a:r>
              <a:rPr sz="1900" dirty="0">
                <a:latin typeface="Times New Roman"/>
                <a:cs typeface="Times New Roman"/>
              </a:rPr>
              <a:t>with </a:t>
            </a:r>
            <a:r>
              <a:rPr sz="1900" spc="-5" dirty="0">
                <a:latin typeface="Times New Roman"/>
                <a:cs typeface="Times New Roman"/>
              </a:rPr>
              <a:t>three-address instruction formats </a:t>
            </a:r>
            <a:r>
              <a:rPr sz="1900" spc="-10" dirty="0">
                <a:latin typeface="Times New Roman"/>
                <a:cs typeface="Times New Roman"/>
              </a:rPr>
              <a:t>can </a:t>
            </a:r>
            <a:r>
              <a:rPr sz="1900" spc="-5" dirty="0">
                <a:latin typeface="Times New Roman"/>
                <a:cs typeface="Times New Roman"/>
              </a:rPr>
              <a:t>use </a:t>
            </a:r>
            <a:r>
              <a:rPr sz="1900" spc="-10" dirty="0">
                <a:latin typeface="Times New Roman"/>
                <a:cs typeface="Times New Roman"/>
              </a:rPr>
              <a:t>each </a:t>
            </a:r>
            <a:r>
              <a:rPr sz="1900" spc="-5" dirty="0">
                <a:latin typeface="Times New Roman"/>
                <a:cs typeface="Times New Roman"/>
              </a:rPr>
              <a:t>address field to  specify either a processor register or a </a:t>
            </a:r>
            <a:r>
              <a:rPr sz="1900" spc="-15" dirty="0">
                <a:latin typeface="Times New Roman"/>
                <a:cs typeface="Times New Roman"/>
              </a:rPr>
              <a:t>memory</a:t>
            </a:r>
            <a:r>
              <a:rPr sz="1900" spc="100" dirty="0">
                <a:latin typeface="Times New Roman"/>
                <a:cs typeface="Times New Roman"/>
              </a:rPr>
              <a:t> </a:t>
            </a:r>
            <a:r>
              <a:rPr sz="1900" spc="-5" dirty="0">
                <a:latin typeface="Times New Roman"/>
                <a:cs typeface="Times New Roman"/>
              </a:rPr>
              <a:t>operand.</a:t>
            </a:r>
            <a:endParaRPr sz="1900">
              <a:latin typeface="Times New Roman"/>
              <a:cs typeface="Times New Roman"/>
            </a:endParaRPr>
          </a:p>
          <a:p>
            <a:pPr marL="299085" marR="5715" indent="-287020" algn="just">
              <a:lnSpc>
                <a:spcPct val="150000"/>
              </a:lnSpc>
              <a:buFont typeface="Arial"/>
              <a:buChar char="•"/>
              <a:tabLst>
                <a:tab pos="299720" algn="l"/>
              </a:tabLst>
            </a:pPr>
            <a:r>
              <a:rPr sz="1900" spc="-5" dirty="0">
                <a:latin typeface="Times New Roman"/>
                <a:cs typeface="Times New Roman"/>
              </a:rPr>
              <a:t>The program </a:t>
            </a:r>
            <a:r>
              <a:rPr sz="1900" dirty="0">
                <a:latin typeface="Times New Roman"/>
                <a:cs typeface="Times New Roman"/>
              </a:rPr>
              <a:t>in </a:t>
            </a:r>
            <a:r>
              <a:rPr sz="1900" spc="-5" dirty="0">
                <a:latin typeface="Times New Roman"/>
                <a:cs typeface="Times New Roman"/>
              </a:rPr>
              <a:t>assembly language that evaluates X = </a:t>
            </a:r>
            <a:r>
              <a:rPr sz="1900" spc="5" dirty="0">
                <a:latin typeface="Times New Roman"/>
                <a:cs typeface="Times New Roman"/>
              </a:rPr>
              <a:t>(A </a:t>
            </a:r>
            <a:r>
              <a:rPr sz="1900" spc="-5" dirty="0">
                <a:latin typeface="Times New Roman"/>
                <a:cs typeface="Times New Roman"/>
              </a:rPr>
              <a:t>+ B) * (C + </a:t>
            </a:r>
            <a:r>
              <a:rPr sz="1900" dirty="0">
                <a:latin typeface="Times New Roman"/>
                <a:cs typeface="Times New Roman"/>
              </a:rPr>
              <a:t>D) </a:t>
            </a:r>
            <a:r>
              <a:rPr sz="1900" spc="-5" dirty="0">
                <a:latin typeface="Times New Roman"/>
                <a:cs typeface="Times New Roman"/>
              </a:rPr>
              <a:t>is  shown </a:t>
            </a:r>
            <a:r>
              <a:rPr sz="1900" spc="-25" dirty="0">
                <a:latin typeface="Times New Roman"/>
                <a:cs typeface="Times New Roman"/>
              </a:rPr>
              <a:t>below, </a:t>
            </a:r>
            <a:r>
              <a:rPr sz="1900" spc="-5" dirty="0">
                <a:latin typeface="Times New Roman"/>
                <a:cs typeface="Times New Roman"/>
              </a:rPr>
              <a:t>together with comments that explain the register transfer  operation of </a:t>
            </a:r>
            <a:r>
              <a:rPr sz="1900" spc="-10" dirty="0">
                <a:latin typeface="Times New Roman"/>
                <a:cs typeface="Times New Roman"/>
              </a:rPr>
              <a:t>each</a:t>
            </a:r>
            <a:r>
              <a:rPr sz="1900" spc="-5" dirty="0">
                <a:latin typeface="Times New Roman"/>
                <a:cs typeface="Times New Roman"/>
              </a:rPr>
              <a:t> instruction.</a:t>
            </a:r>
            <a:endParaRPr sz="1900">
              <a:latin typeface="Times New Roman"/>
              <a:cs typeface="Times New Roman"/>
            </a:endParaRPr>
          </a:p>
        </p:txBody>
      </p:sp>
      <p:sp>
        <p:nvSpPr>
          <p:cNvPr id="5" name="object 5"/>
          <p:cNvSpPr txBox="1"/>
          <p:nvPr/>
        </p:nvSpPr>
        <p:spPr>
          <a:xfrm>
            <a:off x="1453133" y="2716174"/>
            <a:ext cx="1586230" cy="894080"/>
          </a:xfrm>
          <a:prstGeom prst="rect">
            <a:avLst/>
          </a:prstGeom>
        </p:spPr>
        <p:txBody>
          <a:bodyPr vert="horz" wrap="square" lIns="0" tIns="12700" rIns="0" bIns="0" rtlCol="0">
            <a:spAutoFit/>
          </a:bodyPr>
          <a:lstStyle/>
          <a:p>
            <a:pPr marL="12700" marR="5080">
              <a:lnSpc>
                <a:spcPct val="150000"/>
              </a:lnSpc>
              <a:spcBef>
                <a:spcPts val="100"/>
              </a:spcBef>
            </a:pPr>
            <a:r>
              <a:rPr sz="1900" spc="-10" dirty="0">
                <a:latin typeface="Times New Roman"/>
                <a:cs typeface="Times New Roman"/>
              </a:rPr>
              <a:t>ADD </a:t>
            </a:r>
            <a:r>
              <a:rPr sz="1900" spc="-5" dirty="0">
                <a:latin typeface="Times New Roman"/>
                <a:cs typeface="Times New Roman"/>
              </a:rPr>
              <a:t>R1, A, B  </a:t>
            </a:r>
            <a:r>
              <a:rPr sz="1900" spc="-10" dirty="0">
                <a:latin typeface="Times New Roman"/>
                <a:cs typeface="Times New Roman"/>
              </a:rPr>
              <a:t>ADD </a:t>
            </a:r>
            <a:r>
              <a:rPr sz="1900" spc="-5" dirty="0">
                <a:latin typeface="Times New Roman"/>
                <a:cs typeface="Times New Roman"/>
              </a:rPr>
              <a:t>R2, C,</a:t>
            </a:r>
            <a:r>
              <a:rPr sz="1900" spc="425" dirty="0">
                <a:latin typeface="Times New Roman"/>
                <a:cs typeface="Times New Roman"/>
              </a:rPr>
              <a:t> </a:t>
            </a:r>
            <a:r>
              <a:rPr sz="1900" spc="-5" dirty="0">
                <a:latin typeface="Times New Roman"/>
                <a:cs typeface="Times New Roman"/>
              </a:rPr>
              <a:t>D</a:t>
            </a:r>
            <a:endParaRPr sz="1900">
              <a:latin typeface="Times New Roman"/>
              <a:cs typeface="Times New Roman"/>
            </a:endParaRPr>
          </a:p>
        </p:txBody>
      </p:sp>
      <p:sp>
        <p:nvSpPr>
          <p:cNvPr id="6" name="object 6"/>
          <p:cNvSpPr txBox="1"/>
          <p:nvPr/>
        </p:nvSpPr>
        <p:spPr>
          <a:xfrm>
            <a:off x="1453133" y="3730497"/>
            <a:ext cx="1711325" cy="314960"/>
          </a:xfrm>
          <a:prstGeom prst="rect">
            <a:avLst/>
          </a:prstGeom>
        </p:spPr>
        <p:txBody>
          <a:bodyPr vert="horz" wrap="square" lIns="0" tIns="12065" rIns="0" bIns="0" rtlCol="0">
            <a:spAutoFit/>
          </a:bodyPr>
          <a:lstStyle/>
          <a:p>
            <a:pPr marL="12700">
              <a:lnSpc>
                <a:spcPct val="100000"/>
              </a:lnSpc>
              <a:spcBef>
                <a:spcPts val="95"/>
              </a:spcBef>
              <a:tabLst>
                <a:tab pos="1016635" algn="l"/>
              </a:tabLst>
            </a:pPr>
            <a:r>
              <a:rPr sz="1900" spc="-10" dirty="0">
                <a:latin typeface="Times New Roman"/>
                <a:cs typeface="Times New Roman"/>
              </a:rPr>
              <a:t>MUL</a:t>
            </a:r>
            <a:r>
              <a:rPr sz="1900" spc="-50" dirty="0">
                <a:latin typeface="Times New Roman"/>
                <a:cs typeface="Times New Roman"/>
              </a:rPr>
              <a:t> </a:t>
            </a:r>
            <a:r>
              <a:rPr sz="1900" spc="-5" dirty="0">
                <a:latin typeface="Times New Roman"/>
                <a:cs typeface="Times New Roman"/>
              </a:rPr>
              <a:t>X,	R1,</a:t>
            </a:r>
            <a:r>
              <a:rPr sz="1900" spc="-80" dirty="0">
                <a:latin typeface="Times New Roman"/>
                <a:cs typeface="Times New Roman"/>
              </a:rPr>
              <a:t> </a:t>
            </a:r>
            <a:r>
              <a:rPr sz="1900" spc="-5" dirty="0">
                <a:latin typeface="Times New Roman"/>
                <a:cs typeface="Times New Roman"/>
              </a:rPr>
              <a:t>R2</a:t>
            </a:r>
            <a:endParaRPr sz="1900">
              <a:latin typeface="Times New Roman"/>
              <a:cs typeface="Times New Roman"/>
            </a:endParaRPr>
          </a:p>
        </p:txBody>
      </p:sp>
      <p:sp>
        <p:nvSpPr>
          <p:cNvPr id="7" name="object 7"/>
          <p:cNvSpPr txBox="1"/>
          <p:nvPr/>
        </p:nvSpPr>
        <p:spPr>
          <a:xfrm>
            <a:off x="3320288" y="2716174"/>
            <a:ext cx="2290445" cy="1329055"/>
          </a:xfrm>
          <a:prstGeom prst="rect">
            <a:avLst/>
          </a:prstGeom>
        </p:spPr>
        <p:txBody>
          <a:bodyPr vert="horz" wrap="square" lIns="0" tIns="157480" rIns="0" bIns="0" rtlCol="0">
            <a:spAutoFit/>
          </a:bodyPr>
          <a:lstStyle/>
          <a:p>
            <a:pPr marL="35560">
              <a:lnSpc>
                <a:spcPct val="100000"/>
              </a:lnSpc>
              <a:spcBef>
                <a:spcPts val="1240"/>
              </a:spcBef>
            </a:pPr>
            <a:r>
              <a:rPr sz="1900" spc="-5" dirty="0">
                <a:latin typeface="Times New Roman"/>
                <a:cs typeface="Times New Roman"/>
              </a:rPr>
              <a:t>//R1 ← M </a:t>
            </a:r>
            <a:r>
              <a:rPr sz="1900" dirty="0">
                <a:latin typeface="Times New Roman"/>
                <a:cs typeface="Times New Roman"/>
              </a:rPr>
              <a:t>[A] </a:t>
            </a:r>
            <a:r>
              <a:rPr sz="1900" spc="-5" dirty="0">
                <a:latin typeface="Times New Roman"/>
                <a:cs typeface="Times New Roman"/>
              </a:rPr>
              <a:t>+ M</a:t>
            </a:r>
            <a:r>
              <a:rPr sz="1900" spc="-50" dirty="0">
                <a:latin typeface="Times New Roman"/>
                <a:cs typeface="Times New Roman"/>
              </a:rPr>
              <a:t> </a:t>
            </a:r>
            <a:r>
              <a:rPr sz="1900" dirty="0">
                <a:latin typeface="Times New Roman"/>
                <a:cs typeface="Times New Roman"/>
              </a:rPr>
              <a:t>[B]</a:t>
            </a:r>
            <a:endParaRPr sz="1900">
              <a:latin typeface="Times New Roman"/>
              <a:cs typeface="Times New Roman"/>
            </a:endParaRPr>
          </a:p>
          <a:p>
            <a:pPr marL="35560">
              <a:lnSpc>
                <a:spcPct val="100000"/>
              </a:lnSpc>
              <a:spcBef>
                <a:spcPts val="1140"/>
              </a:spcBef>
            </a:pPr>
            <a:r>
              <a:rPr sz="1900" spc="-5" dirty="0">
                <a:latin typeface="Times New Roman"/>
                <a:cs typeface="Times New Roman"/>
              </a:rPr>
              <a:t>//R2 ← M </a:t>
            </a:r>
            <a:r>
              <a:rPr sz="1900" dirty="0">
                <a:latin typeface="Times New Roman"/>
                <a:cs typeface="Times New Roman"/>
              </a:rPr>
              <a:t>[C] </a:t>
            </a:r>
            <a:r>
              <a:rPr sz="1900" spc="-5" dirty="0">
                <a:latin typeface="Times New Roman"/>
                <a:cs typeface="Times New Roman"/>
              </a:rPr>
              <a:t>+ M</a:t>
            </a:r>
            <a:r>
              <a:rPr sz="1900" spc="-60" dirty="0">
                <a:latin typeface="Times New Roman"/>
                <a:cs typeface="Times New Roman"/>
              </a:rPr>
              <a:t> </a:t>
            </a:r>
            <a:r>
              <a:rPr sz="1900" dirty="0">
                <a:latin typeface="Times New Roman"/>
                <a:cs typeface="Times New Roman"/>
              </a:rPr>
              <a:t>[D]</a:t>
            </a:r>
            <a:endParaRPr sz="1900">
              <a:latin typeface="Times New Roman"/>
              <a:cs typeface="Times New Roman"/>
            </a:endParaRPr>
          </a:p>
          <a:p>
            <a:pPr marL="12700">
              <a:lnSpc>
                <a:spcPct val="100000"/>
              </a:lnSpc>
              <a:spcBef>
                <a:spcPts val="1140"/>
              </a:spcBef>
            </a:pPr>
            <a:r>
              <a:rPr sz="1900" spc="-5" dirty="0">
                <a:latin typeface="Times New Roman"/>
                <a:cs typeface="Times New Roman"/>
              </a:rPr>
              <a:t>//M </a:t>
            </a:r>
            <a:r>
              <a:rPr sz="1900" dirty="0">
                <a:latin typeface="Times New Roman"/>
                <a:cs typeface="Times New Roman"/>
              </a:rPr>
              <a:t>[X] </a:t>
            </a:r>
            <a:r>
              <a:rPr sz="1900" spc="-5" dirty="0">
                <a:latin typeface="Times New Roman"/>
                <a:cs typeface="Times New Roman"/>
              </a:rPr>
              <a:t>← R1 *</a:t>
            </a:r>
            <a:r>
              <a:rPr sz="1900" spc="-15" dirty="0">
                <a:latin typeface="Times New Roman"/>
                <a:cs typeface="Times New Roman"/>
              </a:rPr>
              <a:t> </a:t>
            </a:r>
            <a:r>
              <a:rPr sz="1900" spc="-5" dirty="0">
                <a:latin typeface="Times New Roman"/>
                <a:cs typeface="Times New Roman"/>
              </a:rPr>
              <a:t>R2</a:t>
            </a:r>
            <a:endParaRPr sz="1900">
              <a:latin typeface="Times New Roman"/>
              <a:cs typeface="Times New Roman"/>
            </a:endParaRPr>
          </a:p>
        </p:txBody>
      </p:sp>
      <p:sp>
        <p:nvSpPr>
          <p:cNvPr id="8" name="object 8"/>
          <p:cNvSpPr txBox="1"/>
          <p:nvPr/>
        </p:nvSpPr>
        <p:spPr>
          <a:xfrm>
            <a:off x="538378" y="4019448"/>
            <a:ext cx="8068945" cy="2197735"/>
          </a:xfrm>
          <a:prstGeom prst="rect">
            <a:avLst/>
          </a:prstGeom>
        </p:spPr>
        <p:txBody>
          <a:bodyPr vert="horz" wrap="square" lIns="0" tIns="12700" rIns="0" bIns="0" rtlCol="0">
            <a:spAutoFit/>
          </a:bodyPr>
          <a:lstStyle/>
          <a:p>
            <a:pPr marL="299085" marR="6985" indent="-287020">
              <a:lnSpc>
                <a:spcPct val="150000"/>
              </a:lnSpc>
              <a:spcBef>
                <a:spcPts val="100"/>
              </a:spcBef>
              <a:buFont typeface="Arial"/>
              <a:buChar char="•"/>
              <a:tabLst>
                <a:tab pos="299085" algn="l"/>
                <a:tab pos="299720" algn="l"/>
              </a:tabLst>
            </a:pPr>
            <a:r>
              <a:rPr sz="1900" spc="-5" dirty="0">
                <a:latin typeface="Times New Roman"/>
                <a:cs typeface="Times New Roman"/>
              </a:rPr>
              <a:t>It is </a:t>
            </a:r>
            <a:r>
              <a:rPr sz="1900" spc="-10" dirty="0">
                <a:latin typeface="Times New Roman"/>
                <a:cs typeface="Times New Roman"/>
              </a:rPr>
              <a:t>assumed </a:t>
            </a:r>
            <a:r>
              <a:rPr sz="1900" spc="-5" dirty="0">
                <a:latin typeface="Times New Roman"/>
                <a:cs typeface="Times New Roman"/>
              </a:rPr>
              <a:t>that the computer has two processor registers, R1 and R2. The  </a:t>
            </a:r>
            <a:r>
              <a:rPr sz="1900" spc="-10" dirty="0">
                <a:latin typeface="Times New Roman"/>
                <a:cs typeface="Times New Roman"/>
              </a:rPr>
              <a:t>symbol </a:t>
            </a:r>
            <a:r>
              <a:rPr sz="1900" spc="-5" dirty="0">
                <a:latin typeface="Times New Roman"/>
                <a:cs typeface="Times New Roman"/>
              </a:rPr>
              <a:t>M </a:t>
            </a:r>
            <a:r>
              <a:rPr sz="1900" dirty="0">
                <a:latin typeface="Times New Roman"/>
                <a:cs typeface="Times New Roman"/>
              </a:rPr>
              <a:t>[A] </a:t>
            </a:r>
            <a:r>
              <a:rPr sz="1900" spc="-5" dirty="0">
                <a:latin typeface="Times New Roman"/>
                <a:cs typeface="Times New Roman"/>
              </a:rPr>
              <a:t>denotes the operand at </a:t>
            </a:r>
            <a:r>
              <a:rPr sz="1900" spc="-15" dirty="0">
                <a:latin typeface="Times New Roman"/>
                <a:cs typeface="Times New Roman"/>
              </a:rPr>
              <a:t>memory </a:t>
            </a:r>
            <a:r>
              <a:rPr sz="1900" spc="-5" dirty="0">
                <a:latin typeface="Times New Roman"/>
                <a:cs typeface="Times New Roman"/>
              </a:rPr>
              <a:t>address symbolized by</a:t>
            </a:r>
            <a:r>
              <a:rPr sz="1900" spc="40" dirty="0">
                <a:latin typeface="Times New Roman"/>
                <a:cs typeface="Times New Roman"/>
              </a:rPr>
              <a:t> </a:t>
            </a:r>
            <a:r>
              <a:rPr sz="1900" spc="-5" dirty="0">
                <a:latin typeface="Times New Roman"/>
                <a:cs typeface="Times New Roman"/>
              </a:rPr>
              <a:t>A.</a:t>
            </a:r>
            <a:endParaRPr sz="1900">
              <a:latin typeface="Times New Roman"/>
              <a:cs typeface="Times New Roman"/>
            </a:endParaRPr>
          </a:p>
          <a:p>
            <a:pPr marL="299085" marR="7620" indent="-287020">
              <a:lnSpc>
                <a:spcPts val="3420"/>
              </a:lnSpc>
              <a:spcBef>
                <a:spcPts val="305"/>
              </a:spcBef>
              <a:buFont typeface="Arial"/>
              <a:buChar char="•"/>
              <a:tabLst>
                <a:tab pos="299085" algn="l"/>
                <a:tab pos="299720" algn="l"/>
              </a:tabLst>
            </a:pPr>
            <a:r>
              <a:rPr sz="1900" spc="-5" dirty="0">
                <a:latin typeface="Times New Roman"/>
                <a:cs typeface="Times New Roman"/>
              </a:rPr>
              <a:t>The advantage of the three-address format is that </a:t>
            </a:r>
            <a:r>
              <a:rPr sz="1900" spc="-10" dirty="0">
                <a:latin typeface="Times New Roman"/>
                <a:cs typeface="Times New Roman"/>
              </a:rPr>
              <a:t>it </a:t>
            </a:r>
            <a:r>
              <a:rPr sz="1900" spc="-5" dirty="0">
                <a:latin typeface="Times New Roman"/>
                <a:cs typeface="Times New Roman"/>
              </a:rPr>
              <a:t>results in short programs   </a:t>
            </a:r>
            <a:r>
              <a:rPr sz="1900" spc="-10" dirty="0">
                <a:latin typeface="Times New Roman"/>
                <a:cs typeface="Times New Roman"/>
              </a:rPr>
              <a:t>when </a:t>
            </a:r>
            <a:r>
              <a:rPr sz="1900" spc="-5" dirty="0">
                <a:latin typeface="Times New Roman"/>
                <a:cs typeface="Times New Roman"/>
              </a:rPr>
              <a:t>evaluating arithmetic</a:t>
            </a:r>
            <a:r>
              <a:rPr sz="1900" spc="10" dirty="0">
                <a:latin typeface="Times New Roman"/>
                <a:cs typeface="Times New Roman"/>
              </a:rPr>
              <a:t> </a:t>
            </a:r>
            <a:r>
              <a:rPr sz="1900" spc="-5" dirty="0">
                <a:latin typeface="Times New Roman"/>
                <a:cs typeface="Times New Roman"/>
              </a:rPr>
              <a:t>expressions.</a:t>
            </a:r>
            <a:endParaRPr sz="1900">
              <a:latin typeface="Times New Roman"/>
              <a:cs typeface="Times New Roman"/>
            </a:endParaRPr>
          </a:p>
          <a:p>
            <a:pPr marL="299085" indent="-287020">
              <a:lnSpc>
                <a:spcPct val="100000"/>
              </a:lnSpc>
              <a:spcBef>
                <a:spcPts val="835"/>
              </a:spcBef>
              <a:buFont typeface="Arial"/>
              <a:buChar char="•"/>
              <a:tabLst>
                <a:tab pos="299085" algn="l"/>
                <a:tab pos="299720" algn="l"/>
              </a:tabLst>
            </a:pPr>
            <a:r>
              <a:rPr sz="1900" spc="-5" dirty="0">
                <a:latin typeface="Times New Roman"/>
                <a:cs typeface="Times New Roman"/>
              </a:rPr>
              <a:t>The disadvantage is that the binary-coded instructions require too </a:t>
            </a:r>
            <a:r>
              <a:rPr sz="1900" spc="-10" dirty="0">
                <a:latin typeface="Times New Roman"/>
                <a:cs typeface="Times New Roman"/>
              </a:rPr>
              <a:t>many </a:t>
            </a:r>
            <a:r>
              <a:rPr sz="1900" spc="-5" dirty="0">
                <a:latin typeface="Times New Roman"/>
                <a:cs typeface="Times New Roman"/>
              </a:rPr>
              <a:t>bits</a:t>
            </a:r>
            <a:r>
              <a:rPr sz="1900" spc="245" dirty="0">
                <a:latin typeface="Times New Roman"/>
                <a:cs typeface="Times New Roman"/>
              </a:rPr>
              <a:t> </a:t>
            </a:r>
            <a:r>
              <a:rPr sz="1900" spc="-5" dirty="0">
                <a:latin typeface="Times New Roman"/>
                <a:cs typeface="Times New Roman"/>
              </a:rPr>
              <a:t>to</a:t>
            </a:r>
            <a:endParaRPr sz="1900">
              <a:latin typeface="Times New Roman"/>
              <a:cs typeface="Times New Roman"/>
            </a:endParaRPr>
          </a:p>
        </p:txBody>
      </p:sp>
      <p:sp>
        <p:nvSpPr>
          <p:cNvPr id="9" name="object 9"/>
          <p:cNvSpPr txBox="1"/>
          <p:nvPr/>
        </p:nvSpPr>
        <p:spPr>
          <a:xfrm>
            <a:off x="824890" y="6336893"/>
            <a:ext cx="2303780"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Times New Roman"/>
                <a:cs typeface="Times New Roman"/>
              </a:rPr>
              <a:t>specify three</a:t>
            </a:r>
            <a:r>
              <a:rPr sz="1900" spc="-45" dirty="0">
                <a:latin typeface="Times New Roman"/>
                <a:cs typeface="Times New Roman"/>
              </a:rPr>
              <a:t> </a:t>
            </a:r>
            <a:r>
              <a:rPr sz="1900" spc="-5" dirty="0">
                <a:latin typeface="Times New Roman"/>
                <a:cs typeface="Times New Roman"/>
              </a:rPr>
              <a:t>addresses.</a:t>
            </a:r>
            <a:endParaRPr sz="19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23</a:t>
            </a:r>
            <a:endParaRPr sz="1200">
              <a:latin typeface="Carlito"/>
              <a:cs typeface="Carlito"/>
            </a:endParaRPr>
          </a:p>
        </p:txBody>
      </p:sp>
      <p:sp>
        <p:nvSpPr>
          <p:cNvPr id="3" name="object 3"/>
          <p:cNvSpPr txBox="1">
            <a:spLocks noGrp="1"/>
          </p:cNvSpPr>
          <p:nvPr>
            <p:ph type="title"/>
          </p:nvPr>
        </p:nvSpPr>
        <p:spPr>
          <a:xfrm>
            <a:off x="415848" y="257937"/>
            <a:ext cx="2834005" cy="330835"/>
          </a:xfrm>
          <a:prstGeom prst="rect">
            <a:avLst/>
          </a:prstGeom>
        </p:spPr>
        <p:txBody>
          <a:bodyPr vert="horz" wrap="square" lIns="0" tIns="12700" rIns="0" bIns="0" rtlCol="0">
            <a:spAutoFit/>
          </a:bodyPr>
          <a:lstStyle/>
          <a:p>
            <a:pPr marL="12700">
              <a:lnSpc>
                <a:spcPct val="100000"/>
              </a:lnSpc>
              <a:spcBef>
                <a:spcPts val="100"/>
              </a:spcBef>
            </a:pPr>
            <a:r>
              <a:rPr sz="2000" spc="-20" dirty="0"/>
              <a:t>Two-address</a:t>
            </a:r>
            <a:r>
              <a:rPr sz="2000" spc="-70" dirty="0"/>
              <a:t> </a:t>
            </a:r>
            <a:r>
              <a:rPr sz="2000" dirty="0"/>
              <a:t>instructions:</a:t>
            </a:r>
            <a:endParaRPr sz="2000"/>
          </a:p>
        </p:txBody>
      </p:sp>
      <p:sp>
        <p:nvSpPr>
          <p:cNvPr id="4" name="object 4"/>
          <p:cNvSpPr txBox="1"/>
          <p:nvPr/>
        </p:nvSpPr>
        <p:spPr>
          <a:xfrm>
            <a:off x="415848" y="563727"/>
            <a:ext cx="8395335" cy="18548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2000" spc="-50" dirty="0">
                <a:latin typeface="Times New Roman"/>
                <a:cs typeface="Times New Roman"/>
              </a:rPr>
              <a:t>Two </a:t>
            </a:r>
            <a:r>
              <a:rPr sz="2000" dirty="0">
                <a:latin typeface="Times New Roman"/>
                <a:cs typeface="Times New Roman"/>
              </a:rPr>
              <a:t>address </a:t>
            </a:r>
            <a:r>
              <a:rPr sz="2000" spc="-5" dirty="0">
                <a:latin typeface="Times New Roman"/>
                <a:cs typeface="Times New Roman"/>
              </a:rPr>
              <a:t>instructions are the most common </a:t>
            </a:r>
            <a:r>
              <a:rPr sz="2000" spc="-10" dirty="0">
                <a:latin typeface="Times New Roman"/>
                <a:cs typeface="Times New Roman"/>
              </a:rPr>
              <a:t>in </a:t>
            </a:r>
            <a:r>
              <a:rPr sz="2000" spc="-5" dirty="0">
                <a:latin typeface="Times New Roman"/>
                <a:cs typeface="Times New Roman"/>
              </a:rPr>
              <a:t>commercial computers. </a:t>
            </a:r>
            <a:r>
              <a:rPr sz="2000" dirty="0">
                <a:latin typeface="Times New Roman"/>
                <a:cs typeface="Times New Roman"/>
              </a:rPr>
              <a:t>Here  </a:t>
            </a:r>
            <a:r>
              <a:rPr sz="2000" spc="-5" dirty="0">
                <a:latin typeface="Times New Roman"/>
                <a:cs typeface="Times New Roman"/>
              </a:rPr>
              <a:t>again each </a:t>
            </a:r>
            <a:r>
              <a:rPr sz="2000" dirty="0">
                <a:latin typeface="Times New Roman"/>
                <a:cs typeface="Times New Roman"/>
              </a:rPr>
              <a:t>address </a:t>
            </a:r>
            <a:r>
              <a:rPr sz="2000" spc="-5" dirty="0">
                <a:latin typeface="Times New Roman"/>
                <a:cs typeface="Times New Roman"/>
              </a:rPr>
              <a:t>field can specify </a:t>
            </a:r>
            <a:r>
              <a:rPr sz="2000" spc="-10" dirty="0">
                <a:latin typeface="Times New Roman"/>
                <a:cs typeface="Times New Roman"/>
              </a:rPr>
              <a:t>either </a:t>
            </a:r>
            <a:r>
              <a:rPr sz="2000" dirty="0">
                <a:latin typeface="Times New Roman"/>
                <a:cs typeface="Times New Roman"/>
              </a:rPr>
              <a:t>a </a:t>
            </a:r>
            <a:r>
              <a:rPr sz="2000" spc="-5" dirty="0">
                <a:latin typeface="Times New Roman"/>
                <a:cs typeface="Times New Roman"/>
              </a:rPr>
              <a:t>processor </a:t>
            </a:r>
            <a:r>
              <a:rPr sz="2000" dirty="0">
                <a:latin typeface="Times New Roman"/>
                <a:cs typeface="Times New Roman"/>
              </a:rPr>
              <a:t>register </a:t>
            </a:r>
            <a:r>
              <a:rPr sz="2000" spc="-5" dirty="0">
                <a:latin typeface="Times New Roman"/>
                <a:cs typeface="Times New Roman"/>
              </a:rPr>
              <a:t>or </a:t>
            </a:r>
            <a:r>
              <a:rPr sz="2000" dirty="0">
                <a:latin typeface="Times New Roman"/>
                <a:cs typeface="Times New Roman"/>
              </a:rPr>
              <a:t>a </a:t>
            </a:r>
            <a:r>
              <a:rPr sz="2000" spc="-10" dirty="0">
                <a:latin typeface="Times New Roman"/>
                <a:cs typeface="Times New Roman"/>
              </a:rPr>
              <a:t>memory  </a:t>
            </a:r>
            <a:r>
              <a:rPr sz="2000" spc="5" dirty="0">
                <a:latin typeface="Times New Roman"/>
                <a:cs typeface="Times New Roman"/>
              </a:rPr>
              <a:t>word.</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The program </a:t>
            </a:r>
            <a:r>
              <a:rPr sz="2000" spc="-5" dirty="0">
                <a:latin typeface="Times New Roman"/>
                <a:cs typeface="Times New Roman"/>
              </a:rPr>
              <a:t>to </a:t>
            </a:r>
            <a:r>
              <a:rPr sz="2000" dirty="0">
                <a:latin typeface="Times New Roman"/>
                <a:cs typeface="Times New Roman"/>
              </a:rPr>
              <a:t>evaluate X = (A + </a:t>
            </a:r>
            <a:r>
              <a:rPr sz="2000" spc="-5" dirty="0">
                <a:latin typeface="Times New Roman"/>
                <a:cs typeface="Times New Roman"/>
              </a:rPr>
              <a:t>B) </a:t>
            </a:r>
            <a:r>
              <a:rPr sz="2000" dirty="0">
                <a:latin typeface="Times New Roman"/>
                <a:cs typeface="Times New Roman"/>
              </a:rPr>
              <a:t>* (C + D) </a:t>
            </a:r>
            <a:r>
              <a:rPr sz="2000" spc="-5" dirty="0">
                <a:latin typeface="Times New Roman"/>
                <a:cs typeface="Times New Roman"/>
              </a:rPr>
              <a:t>is </a:t>
            </a:r>
            <a:r>
              <a:rPr sz="2000" dirty="0">
                <a:latin typeface="Times New Roman"/>
                <a:cs typeface="Times New Roman"/>
              </a:rPr>
              <a:t>as</a:t>
            </a:r>
            <a:r>
              <a:rPr sz="2000" spc="-254" dirty="0">
                <a:latin typeface="Times New Roman"/>
                <a:cs typeface="Times New Roman"/>
              </a:rPr>
              <a:t> </a:t>
            </a:r>
            <a:r>
              <a:rPr sz="2000" dirty="0">
                <a:latin typeface="Times New Roman"/>
                <a:cs typeface="Times New Roman"/>
              </a:rPr>
              <a:t>follows:</a:t>
            </a:r>
            <a:endParaRPr sz="2000">
              <a:latin typeface="Times New Roman"/>
              <a:cs typeface="Times New Roman"/>
            </a:endParaRPr>
          </a:p>
        </p:txBody>
      </p:sp>
      <p:graphicFrame>
        <p:nvGraphicFramePr>
          <p:cNvPr id="5" name="object 5"/>
          <p:cNvGraphicFramePr>
            <a:graphicFrameLocks noGrp="1"/>
          </p:cNvGraphicFramePr>
          <p:nvPr/>
        </p:nvGraphicFramePr>
        <p:xfrm>
          <a:off x="1311147" y="2580443"/>
          <a:ext cx="3818254" cy="2438609"/>
        </p:xfrm>
        <a:graphic>
          <a:graphicData uri="http://schemas.openxmlformats.org/drawingml/2006/table">
            <a:tbl>
              <a:tblPr firstRow="1" bandRow="1">
                <a:tableStyleId>{2D5ABB26-0587-4C30-8999-92F81FD0307C}</a:tableStyleId>
              </a:tblPr>
              <a:tblGrid>
                <a:gridCol w="1581150">
                  <a:extLst>
                    <a:ext uri="{9D8B030D-6E8A-4147-A177-3AD203B41FA5}">
                      <a16:colId xmlns:a16="http://schemas.microsoft.com/office/drawing/2014/main" val="20000"/>
                    </a:ext>
                  </a:extLst>
                </a:gridCol>
                <a:gridCol w="2237104">
                  <a:extLst>
                    <a:ext uri="{9D8B030D-6E8A-4147-A177-3AD203B41FA5}">
                      <a16:colId xmlns:a16="http://schemas.microsoft.com/office/drawing/2014/main" val="20001"/>
                    </a:ext>
                  </a:extLst>
                </a:gridCol>
              </a:tblGrid>
              <a:tr h="350499">
                <a:tc>
                  <a:txBody>
                    <a:bodyPr/>
                    <a:lstStyle/>
                    <a:p>
                      <a:pPr marL="31750">
                        <a:lnSpc>
                          <a:spcPts val="2070"/>
                        </a:lnSpc>
                      </a:pPr>
                      <a:r>
                        <a:rPr sz="1900" spc="-10" dirty="0">
                          <a:latin typeface="Times New Roman"/>
                          <a:cs typeface="Times New Roman"/>
                        </a:rPr>
                        <a:t>MOV </a:t>
                      </a:r>
                      <a:r>
                        <a:rPr sz="1900" spc="-5" dirty="0">
                          <a:latin typeface="Times New Roman"/>
                          <a:cs typeface="Times New Roman"/>
                        </a:rPr>
                        <a:t>R1,</a:t>
                      </a:r>
                      <a:r>
                        <a:rPr sz="1900" spc="335" dirty="0">
                          <a:latin typeface="Times New Roman"/>
                          <a:cs typeface="Times New Roman"/>
                        </a:rPr>
                        <a:t> </a:t>
                      </a:r>
                      <a:r>
                        <a:rPr sz="1900" spc="-5" dirty="0">
                          <a:latin typeface="Times New Roman"/>
                          <a:cs typeface="Times New Roman"/>
                        </a:rPr>
                        <a:t>A</a:t>
                      </a:r>
                      <a:endParaRPr sz="1900">
                        <a:latin typeface="Times New Roman"/>
                        <a:cs typeface="Times New Roman"/>
                      </a:endParaRPr>
                    </a:p>
                  </a:txBody>
                  <a:tcPr marL="0" marR="0" marT="0" marB="0"/>
                </a:tc>
                <a:tc>
                  <a:txBody>
                    <a:bodyPr/>
                    <a:lstStyle/>
                    <a:p>
                      <a:pPr marL="279400">
                        <a:lnSpc>
                          <a:spcPts val="2070"/>
                        </a:lnSpc>
                      </a:pPr>
                      <a:r>
                        <a:rPr sz="1900" spc="-5" dirty="0">
                          <a:latin typeface="Times New Roman"/>
                          <a:cs typeface="Times New Roman"/>
                        </a:rPr>
                        <a:t>//R1 ← M </a:t>
                      </a:r>
                      <a:r>
                        <a:rPr sz="1900" dirty="0">
                          <a:latin typeface="Times New Roman"/>
                          <a:cs typeface="Times New Roman"/>
                        </a:rPr>
                        <a:t>[A]</a:t>
                      </a:r>
                      <a:endParaRPr sz="1900">
                        <a:latin typeface="Times New Roman"/>
                        <a:cs typeface="Times New Roman"/>
                      </a:endParaRPr>
                    </a:p>
                  </a:txBody>
                  <a:tcPr marL="0" marR="0" marT="0" marB="0"/>
                </a:tc>
                <a:extLst>
                  <a:ext uri="{0D108BD9-81ED-4DB2-BD59-A6C34878D82A}">
                    <a16:rowId xmlns:a16="http://schemas.microsoft.com/office/drawing/2014/main" val="10000"/>
                  </a:ext>
                </a:extLst>
              </a:tr>
              <a:tr h="434339">
                <a:tc>
                  <a:txBody>
                    <a:bodyPr/>
                    <a:lstStyle/>
                    <a:p>
                      <a:pPr marL="31750">
                        <a:lnSpc>
                          <a:spcPct val="100000"/>
                        </a:lnSpc>
                        <a:spcBef>
                          <a:spcPts val="450"/>
                        </a:spcBef>
                      </a:pPr>
                      <a:r>
                        <a:rPr sz="1900" spc="-10" dirty="0">
                          <a:latin typeface="Times New Roman"/>
                          <a:cs typeface="Times New Roman"/>
                        </a:rPr>
                        <a:t>ADD </a:t>
                      </a:r>
                      <a:r>
                        <a:rPr sz="1900" spc="-5" dirty="0">
                          <a:latin typeface="Times New Roman"/>
                          <a:cs typeface="Times New Roman"/>
                        </a:rPr>
                        <a:t>R1,</a:t>
                      </a:r>
                      <a:r>
                        <a:rPr sz="1900" spc="15" dirty="0">
                          <a:latin typeface="Times New Roman"/>
                          <a:cs typeface="Times New Roman"/>
                        </a:rPr>
                        <a:t> </a:t>
                      </a:r>
                      <a:r>
                        <a:rPr sz="1900" spc="-5" dirty="0">
                          <a:latin typeface="Times New Roman"/>
                          <a:cs typeface="Times New Roman"/>
                        </a:rPr>
                        <a:t>B</a:t>
                      </a:r>
                      <a:endParaRPr sz="1900">
                        <a:latin typeface="Times New Roman"/>
                        <a:cs typeface="Times New Roman"/>
                      </a:endParaRPr>
                    </a:p>
                  </a:txBody>
                  <a:tcPr marL="0" marR="0" marT="57150" marB="0"/>
                </a:tc>
                <a:tc>
                  <a:txBody>
                    <a:bodyPr/>
                    <a:lstStyle/>
                    <a:p>
                      <a:pPr marL="279400">
                        <a:lnSpc>
                          <a:spcPct val="100000"/>
                        </a:lnSpc>
                        <a:spcBef>
                          <a:spcPts val="450"/>
                        </a:spcBef>
                      </a:pPr>
                      <a:r>
                        <a:rPr sz="1900" spc="-5" dirty="0">
                          <a:latin typeface="Times New Roman"/>
                          <a:cs typeface="Times New Roman"/>
                        </a:rPr>
                        <a:t>//R1 ← R1 + M</a:t>
                      </a:r>
                      <a:r>
                        <a:rPr sz="1900" spc="-40" dirty="0">
                          <a:latin typeface="Times New Roman"/>
                          <a:cs typeface="Times New Roman"/>
                        </a:rPr>
                        <a:t> </a:t>
                      </a:r>
                      <a:r>
                        <a:rPr sz="1900" dirty="0">
                          <a:latin typeface="Times New Roman"/>
                          <a:cs typeface="Times New Roman"/>
                        </a:rPr>
                        <a:t>[B]</a:t>
                      </a:r>
                      <a:endParaRPr sz="1900">
                        <a:latin typeface="Times New Roman"/>
                        <a:cs typeface="Times New Roman"/>
                      </a:endParaRPr>
                    </a:p>
                  </a:txBody>
                  <a:tcPr marL="0" marR="0" marT="57150" marB="0"/>
                </a:tc>
                <a:extLst>
                  <a:ext uri="{0D108BD9-81ED-4DB2-BD59-A6C34878D82A}">
                    <a16:rowId xmlns:a16="http://schemas.microsoft.com/office/drawing/2014/main" val="10001"/>
                  </a:ext>
                </a:extLst>
              </a:tr>
              <a:tr h="434466">
                <a:tc>
                  <a:txBody>
                    <a:bodyPr/>
                    <a:lstStyle/>
                    <a:p>
                      <a:pPr marL="31750">
                        <a:lnSpc>
                          <a:spcPct val="100000"/>
                        </a:lnSpc>
                        <a:spcBef>
                          <a:spcPts val="450"/>
                        </a:spcBef>
                      </a:pPr>
                      <a:r>
                        <a:rPr sz="1900" spc="-10" dirty="0">
                          <a:latin typeface="Times New Roman"/>
                          <a:cs typeface="Times New Roman"/>
                        </a:rPr>
                        <a:t>MOV</a:t>
                      </a:r>
                      <a:r>
                        <a:rPr sz="1900" spc="-35" dirty="0">
                          <a:latin typeface="Times New Roman"/>
                          <a:cs typeface="Times New Roman"/>
                        </a:rPr>
                        <a:t> </a:t>
                      </a:r>
                      <a:r>
                        <a:rPr sz="1900" spc="-5" dirty="0">
                          <a:latin typeface="Times New Roman"/>
                          <a:cs typeface="Times New Roman"/>
                        </a:rPr>
                        <a:t>R2,C</a:t>
                      </a:r>
                      <a:endParaRPr sz="1900">
                        <a:latin typeface="Times New Roman"/>
                        <a:cs typeface="Times New Roman"/>
                      </a:endParaRPr>
                    </a:p>
                  </a:txBody>
                  <a:tcPr marL="0" marR="0" marT="57150" marB="0"/>
                </a:tc>
                <a:tc>
                  <a:txBody>
                    <a:bodyPr/>
                    <a:lstStyle/>
                    <a:p>
                      <a:pPr marL="279400">
                        <a:lnSpc>
                          <a:spcPct val="100000"/>
                        </a:lnSpc>
                        <a:spcBef>
                          <a:spcPts val="450"/>
                        </a:spcBef>
                      </a:pPr>
                      <a:r>
                        <a:rPr sz="1900" spc="-5" dirty="0">
                          <a:latin typeface="Times New Roman"/>
                          <a:cs typeface="Times New Roman"/>
                        </a:rPr>
                        <a:t>//R2 ← M </a:t>
                      </a:r>
                      <a:r>
                        <a:rPr sz="1900" dirty="0">
                          <a:latin typeface="Times New Roman"/>
                          <a:cs typeface="Times New Roman"/>
                        </a:rPr>
                        <a:t>[C]</a:t>
                      </a:r>
                      <a:endParaRPr sz="1900">
                        <a:latin typeface="Times New Roman"/>
                        <a:cs typeface="Times New Roman"/>
                      </a:endParaRPr>
                    </a:p>
                  </a:txBody>
                  <a:tcPr marL="0" marR="0" marT="57150" marB="0"/>
                </a:tc>
                <a:extLst>
                  <a:ext uri="{0D108BD9-81ED-4DB2-BD59-A6C34878D82A}">
                    <a16:rowId xmlns:a16="http://schemas.microsoft.com/office/drawing/2014/main" val="10002"/>
                  </a:ext>
                </a:extLst>
              </a:tr>
              <a:tr h="434467">
                <a:tc>
                  <a:txBody>
                    <a:bodyPr/>
                    <a:lstStyle/>
                    <a:p>
                      <a:pPr marL="31750">
                        <a:lnSpc>
                          <a:spcPct val="100000"/>
                        </a:lnSpc>
                        <a:spcBef>
                          <a:spcPts val="450"/>
                        </a:spcBef>
                      </a:pPr>
                      <a:r>
                        <a:rPr sz="1900" spc="-10" dirty="0">
                          <a:latin typeface="Times New Roman"/>
                          <a:cs typeface="Times New Roman"/>
                        </a:rPr>
                        <a:t>ADD </a:t>
                      </a:r>
                      <a:r>
                        <a:rPr sz="1900" spc="-5" dirty="0">
                          <a:latin typeface="Times New Roman"/>
                          <a:cs typeface="Times New Roman"/>
                        </a:rPr>
                        <a:t>R2,</a:t>
                      </a:r>
                      <a:r>
                        <a:rPr sz="1900" spc="10" dirty="0">
                          <a:latin typeface="Times New Roman"/>
                          <a:cs typeface="Times New Roman"/>
                        </a:rPr>
                        <a:t> </a:t>
                      </a:r>
                      <a:r>
                        <a:rPr sz="1900" spc="-5" dirty="0">
                          <a:latin typeface="Times New Roman"/>
                          <a:cs typeface="Times New Roman"/>
                        </a:rPr>
                        <a:t>D</a:t>
                      </a:r>
                      <a:endParaRPr sz="1900">
                        <a:latin typeface="Times New Roman"/>
                        <a:cs typeface="Times New Roman"/>
                      </a:endParaRPr>
                    </a:p>
                  </a:txBody>
                  <a:tcPr marL="0" marR="0" marT="57150" marB="0"/>
                </a:tc>
                <a:tc>
                  <a:txBody>
                    <a:bodyPr/>
                    <a:lstStyle/>
                    <a:p>
                      <a:pPr marL="279400">
                        <a:lnSpc>
                          <a:spcPct val="100000"/>
                        </a:lnSpc>
                        <a:spcBef>
                          <a:spcPts val="450"/>
                        </a:spcBef>
                      </a:pPr>
                      <a:r>
                        <a:rPr sz="1900" spc="-5" dirty="0">
                          <a:latin typeface="Times New Roman"/>
                          <a:cs typeface="Times New Roman"/>
                        </a:rPr>
                        <a:t>//R2 ← R2 + M</a:t>
                      </a:r>
                      <a:r>
                        <a:rPr sz="1900" spc="-40" dirty="0">
                          <a:latin typeface="Times New Roman"/>
                          <a:cs typeface="Times New Roman"/>
                        </a:rPr>
                        <a:t> </a:t>
                      </a:r>
                      <a:r>
                        <a:rPr sz="1900" dirty="0">
                          <a:latin typeface="Times New Roman"/>
                          <a:cs typeface="Times New Roman"/>
                        </a:rPr>
                        <a:t>[D]</a:t>
                      </a:r>
                      <a:endParaRPr sz="1900">
                        <a:latin typeface="Times New Roman"/>
                        <a:cs typeface="Times New Roman"/>
                      </a:endParaRPr>
                    </a:p>
                  </a:txBody>
                  <a:tcPr marL="0" marR="0" marT="57150" marB="0"/>
                </a:tc>
                <a:extLst>
                  <a:ext uri="{0D108BD9-81ED-4DB2-BD59-A6C34878D82A}">
                    <a16:rowId xmlns:a16="http://schemas.microsoft.com/office/drawing/2014/main" val="10003"/>
                  </a:ext>
                </a:extLst>
              </a:tr>
              <a:tr h="434339">
                <a:tc>
                  <a:txBody>
                    <a:bodyPr/>
                    <a:lstStyle/>
                    <a:p>
                      <a:pPr marL="31750">
                        <a:lnSpc>
                          <a:spcPct val="100000"/>
                        </a:lnSpc>
                        <a:spcBef>
                          <a:spcPts val="450"/>
                        </a:spcBef>
                      </a:pPr>
                      <a:r>
                        <a:rPr sz="1900" spc="-10" dirty="0">
                          <a:latin typeface="Times New Roman"/>
                          <a:cs typeface="Times New Roman"/>
                        </a:rPr>
                        <a:t>MUL </a:t>
                      </a:r>
                      <a:r>
                        <a:rPr sz="1900" spc="-5" dirty="0">
                          <a:latin typeface="Times New Roman"/>
                          <a:cs typeface="Times New Roman"/>
                        </a:rPr>
                        <a:t>R1,</a:t>
                      </a:r>
                      <a:r>
                        <a:rPr sz="1900" spc="-70" dirty="0">
                          <a:latin typeface="Times New Roman"/>
                          <a:cs typeface="Times New Roman"/>
                        </a:rPr>
                        <a:t> </a:t>
                      </a:r>
                      <a:r>
                        <a:rPr sz="1900" spc="-5" dirty="0">
                          <a:latin typeface="Times New Roman"/>
                          <a:cs typeface="Times New Roman"/>
                        </a:rPr>
                        <a:t>R2</a:t>
                      </a:r>
                      <a:endParaRPr sz="1900">
                        <a:latin typeface="Times New Roman"/>
                        <a:cs typeface="Times New Roman"/>
                      </a:endParaRPr>
                    </a:p>
                  </a:txBody>
                  <a:tcPr marL="0" marR="0" marT="57150" marB="0"/>
                </a:tc>
                <a:tc>
                  <a:txBody>
                    <a:bodyPr/>
                    <a:lstStyle/>
                    <a:p>
                      <a:pPr marL="279400">
                        <a:lnSpc>
                          <a:spcPct val="100000"/>
                        </a:lnSpc>
                        <a:spcBef>
                          <a:spcPts val="450"/>
                        </a:spcBef>
                      </a:pPr>
                      <a:r>
                        <a:rPr sz="1900" spc="-5" dirty="0">
                          <a:latin typeface="Times New Roman"/>
                          <a:cs typeface="Times New Roman"/>
                        </a:rPr>
                        <a:t>//R1 ← R1 *</a:t>
                      </a:r>
                      <a:r>
                        <a:rPr sz="1900" spc="-15" dirty="0">
                          <a:latin typeface="Times New Roman"/>
                          <a:cs typeface="Times New Roman"/>
                        </a:rPr>
                        <a:t> </a:t>
                      </a:r>
                      <a:r>
                        <a:rPr sz="1900" spc="-5" dirty="0">
                          <a:latin typeface="Times New Roman"/>
                          <a:cs typeface="Times New Roman"/>
                        </a:rPr>
                        <a:t>R2</a:t>
                      </a:r>
                      <a:endParaRPr sz="1900">
                        <a:latin typeface="Times New Roman"/>
                        <a:cs typeface="Times New Roman"/>
                      </a:endParaRPr>
                    </a:p>
                  </a:txBody>
                  <a:tcPr marL="0" marR="0" marT="57150" marB="0"/>
                </a:tc>
                <a:extLst>
                  <a:ext uri="{0D108BD9-81ED-4DB2-BD59-A6C34878D82A}">
                    <a16:rowId xmlns:a16="http://schemas.microsoft.com/office/drawing/2014/main" val="10004"/>
                  </a:ext>
                </a:extLst>
              </a:tr>
              <a:tr h="350499">
                <a:tc>
                  <a:txBody>
                    <a:bodyPr/>
                    <a:lstStyle/>
                    <a:p>
                      <a:pPr marL="31750">
                        <a:lnSpc>
                          <a:spcPts val="2210"/>
                        </a:lnSpc>
                        <a:spcBef>
                          <a:spcPts val="450"/>
                        </a:spcBef>
                      </a:pPr>
                      <a:r>
                        <a:rPr sz="1900" spc="-10" dirty="0">
                          <a:latin typeface="Times New Roman"/>
                          <a:cs typeface="Times New Roman"/>
                        </a:rPr>
                        <a:t>MOV </a:t>
                      </a:r>
                      <a:r>
                        <a:rPr sz="1900" spc="-5" dirty="0">
                          <a:latin typeface="Times New Roman"/>
                          <a:cs typeface="Times New Roman"/>
                        </a:rPr>
                        <a:t>X,</a:t>
                      </a:r>
                      <a:r>
                        <a:rPr sz="1900" spc="-30" dirty="0">
                          <a:latin typeface="Times New Roman"/>
                          <a:cs typeface="Times New Roman"/>
                        </a:rPr>
                        <a:t> </a:t>
                      </a:r>
                      <a:r>
                        <a:rPr sz="1900" spc="-5" dirty="0">
                          <a:latin typeface="Times New Roman"/>
                          <a:cs typeface="Times New Roman"/>
                        </a:rPr>
                        <a:t>R1</a:t>
                      </a:r>
                      <a:endParaRPr sz="1900">
                        <a:latin typeface="Times New Roman"/>
                        <a:cs typeface="Times New Roman"/>
                      </a:endParaRPr>
                    </a:p>
                  </a:txBody>
                  <a:tcPr marL="0" marR="0" marT="57150" marB="0"/>
                </a:tc>
                <a:tc>
                  <a:txBody>
                    <a:bodyPr/>
                    <a:lstStyle/>
                    <a:p>
                      <a:pPr marL="279400">
                        <a:lnSpc>
                          <a:spcPts val="2210"/>
                        </a:lnSpc>
                        <a:spcBef>
                          <a:spcPts val="450"/>
                        </a:spcBef>
                      </a:pPr>
                      <a:r>
                        <a:rPr sz="1900" spc="-5" dirty="0">
                          <a:latin typeface="Times New Roman"/>
                          <a:cs typeface="Times New Roman"/>
                        </a:rPr>
                        <a:t>//M </a:t>
                      </a:r>
                      <a:r>
                        <a:rPr sz="1900" dirty="0">
                          <a:latin typeface="Times New Roman"/>
                          <a:cs typeface="Times New Roman"/>
                        </a:rPr>
                        <a:t>[X] </a:t>
                      </a:r>
                      <a:r>
                        <a:rPr sz="1900" spc="-5" dirty="0">
                          <a:latin typeface="Times New Roman"/>
                          <a:cs typeface="Times New Roman"/>
                        </a:rPr>
                        <a:t>←</a:t>
                      </a:r>
                      <a:r>
                        <a:rPr sz="1900" spc="-20" dirty="0">
                          <a:latin typeface="Times New Roman"/>
                          <a:cs typeface="Times New Roman"/>
                        </a:rPr>
                        <a:t> </a:t>
                      </a:r>
                      <a:r>
                        <a:rPr sz="1900" spc="-5" dirty="0">
                          <a:latin typeface="Times New Roman"/>
                          <a:cs typeface="Times New Roman"/>
                        </a:rPr>
                        <a:t>R1</a:t>
                      </a:r>
                      <a:endParaRPr sz="1900">
                        <a:latin typeface="Times New Roman"/>
                        <a:cs typeface="Times New Roman"/>
                      </a:endParaRPr>
                    </a:p>
                  </a:txBody>
                  <a:tcPr marL="0" marR="0" marT="57150" marB="0"/>
                </a:tc>
                <a:extLst>
                  <a:ext uri="{0D108BD9-81ED-4DB2-BD59-A6C34878D82A}">
                    <a16:rowId xmlns:a16="http://schemas.microsoft.com/office/drawing/2014/main" val="10005"/>
                  </a:ext>
                </a:extLst>
              </a:tr>
            </a:tbl>
          </a:graphicData>
        </a:graphic>
      </p:graphicFrame>
      <p:sp>
        <p:nvSpPr>
          <p:cNvPr id="6" name="object 6"/>
          <p:cNvSpPr txBox="1"/>
          <p:nvPr/>
        </p:nvSpPr>
        <p:spPr>
          <a:xfrm>
            <a:off x="415848" y="5150561"/>
            <a:ext cx="8395335" cy="331470"/>
          </a:xfrm>
          <a:prstGeom prst="rect">
            <a:avLst/>
          </a:prstGeom>
        </p:spPr>
        <p:txBody>
          <a:bodyPr vert="horz" wrap="square" lIns="0" tIns="13335" rIns="0" bIns="0" rtlCol="0">
            <a:spAutoFit/>
          </a:bodyPr>
          <a:lstStyle/>
          <a:p>
            <a:pPr marL="299085" indent="-287020">
              <a:lnSpc>
                <a:spcPct val="100000"/>
              </a:lnSpc>
              <a:spcBef>
                <a:spcPts val="105"/>
              </a:spcBef>
              <a:buFont typeface="Arial"/>
              <a:buChar char="•"/>
              <a:tabLst>
                <a:tab pos="299085" algn="l"/>
                <a:tab pos="299720" algn="l"/>
                <a:tab pos="958850" algn="l"/>
              </a:tabLst>
            </a:pPr>
            <a:r>
              <a:rPr sz="2000" dirty="0">
                <a:latin typeface="Times New Roman"/>
                <a:cs typeface="Times New Roman"/>
              </a:rPr>
              <a:t>The	MOV</a:t>
            </a:r>
            <a:r>
              <a:rPr sz="2000" spc="155" dirty="0">
                <a:latin typeface="Times New Roman"/>
                <a:cs typeface="Times New Roman"/>
              </a:rPr>
              <a:t> </a:t>
            </a:r>
            <a:r>
              <a:rPr sz="2000" spc="-5" dirty="0">
                <a:latin typeface="Times New Roman"/>
                <a:cs typeface="Times New Roman"/>
              </a:rPr>
              <a:t>instruction</a:t>
            </a:r>
            <a:r>
              <a:rPr sz="2000" spc="204" dirty="0">
                <a:latin typeface="Times New Roman"/>
                <a:cs typeface="Times New Roman"/>
              </a:rPr>
              <a:t> </a:t>
            </a:r>
            <a:r>
              <a:rPr sz="2000" spc="-5" dirty="0">
                <a:latin typeface="Times New Roman"/>
                <a:cs typeface="Times New Roman"/>
              </a:rPr>
              <a:t>moves</a:t>
            </a:r>
            <a:r>
              <a:rPr sz="2000" spc="195" dirty="0">
                <a:latin typeface="Times New Roman"/>
                <a:cs typeface="Times New Roman"/>
              </a:rPr>
              <a:t> </a:t>
            </a:r>
            <a:r>
              <a:rPr sz="2000" spc="-5" dirty="0">
                <a:latin typeface="Times New Roman"/>
                <a:cs typeface="Times New Roman"/>
              </a:rPr>
              <a:t>or</a:t>
            </a:r>
            <a:r>
              <a:rPr sz="2000" spc="185" dirty="0">
                <a:latin typeface="Times New Roman"/>
                <a:cs typeface="Times New Roman"/>
              </a:rPr>
              <a:t> </a:t>
            </a:r>
            <a:r>
              <a:rPr sz="2000" spc="-5" dirty="0">
                <a:latin typeface="Times New Roman"/>
                <a:cs typeface="Times New Roman"/>
              </a:rPr>
              <a:t>transfers</a:t>
            </a:r>
            <a:r>
              <a:rPr sz="2000" spc="200" dirty="0">
                <a:latin typeface="Times New Roman"/>
                <a:cs typeface="Times New Roman"/>
              </a:rPr>
              <a:t> </a:t>
            </a:r>
            <a:r>
              <a:rPr sz="2000" spc="-5" dirty="0">
                <a:latin typeface="Times New Roman"/>
                <a:cs typeface="Times New Roman"/>
              </a:rPr>
              <a:t>the</a:t>
            </a:r>
            <a:r>
              <a:rPr sz="2000" spc="185" dirty="0">
                <a:latin typeface="Times New Roman"/>
                <a:cs typeface="Times New Roman"/>
              </a:rPr>
              <a:t> </a:t>
            </a:r>
            <a:r>
              <a:rPr sz="2000" spc="-5" dirty="0">
                <a:latin typeface="Times New Roman"/>
                <a:cs typeface="Times New Roman"/>
              </a:rPr>
              <a:t>operands</a:t>
            </a:r>
            <a:r>
              <a:rPr sz="2000" spc="200" dirty="0">
                <a:latin typeface="Times New Roman"/>
                <a:cs typeface="Times New Roman"/>
              </a:rPr>
              <a:t> </a:t>
            </a:r>
            <a:r>
              <a:rPr sz="2000" spc="-10" dirty="0">
                <a:latin typeface="Times New Roman"/>
                <a:cs typeface="Times New Roman"/>
              </a:rPr>
              <a:t>to</a:t>
            </a:r>
            <a:r>
              <a:rPr sz="2000" spc="185" dirty="0">
                <a:latin typeface="Times New Roman"/>
                <a:cs typeface="Times New Roman"/>
              </a:rPr>
              <a:t> </a:t>
            </a:r>
            <a:r>
              <a:rPr sz="2000" spc="-5" dirty="0">
                <a:latin typeface="Times New Roman"/>
                <a:cs typeface="Times New Roman"/>
              </a:rPr>
              <a:t>and</a:t>
            </a:r>
            <a:r>
              <a:rPr sz="2000" spc="190" dirty="0">
                <a:latin typeface="Times New Roman"/>
                <a:cs typeface="Times New Roman"/>
              </a:rPr>
              <a:t> </a:t>
            </a:r>
            <a:r>
              <a:rPr sz="2000" dirty="0">
                <a:latin typeface="Times New Roman"/>
                <a:cs typeface="Times New Roman"/>
              </a:rPr>
              <a:t>from</a:t>
            </a:r>
            <a:r>
              <a:rPr sz="2000" spc="170" dirty="0">
                <a:latin typeface="Times New Roman"/>
                <a:cs typeface="Times New Roman"/>
              </a:rPr>
              <a:t> </a:t>
            </a:r>
            <a:r>
              <a:rPr sz="2000" spc="-5" dirty="0">
                <a:latin typeface="Times New Roman"/>
                <a:cs typeface="Times New Roman"/>
              </a:rPr>
              <a:t>memory</a:t>
            </a:r>
            <a:endParaRPr sz="2000">
              <a:latin typeface="Times New Roman"/>
              <a:cs typeface="Times New Roman"/>
            </a:endParaRPr>
          </a:p>
        </p:txBody>
      </p:sp>
      <p:sp>
        <p:nvSpPr>
          <p:cNvPr id="7" name="object 7"/>
          <p:cNvSpPr txBox="1"/>
          <p:nvPr/>
        </p:nvSpPr>
        <p:spPr>
          <a:xfrm>
            <a:off x="415848" y="5451206"/>
            <a:ext cx="4154170" cy="1360170"/>
          </a:xfrm>
          <a:prstGeom prst="rect">
            <a:avLst/>
          </a:prstGeom>
        </p:spPr>
        <p:txBody>
          <a:bodyPr vert="horz" wrap="square" lIns="0" tIns="170180" rIns="0" bIns="0" rtlCol="0">
            <a:spAutoFit/>
          </a:bodyPr>
          <a:lstStyle/>
          <a:p>
            <a:pPr marL="299085">
              <a:lnSpc>
                <a:spcPct val="100000"/>
              </a:lnSpc>
              <a:spcBef>
                <a:spcPts val="1340"/>
              </a:spcBef>
            </a:pPr>
            <a:r>
              <a:rPr sz="2000" dirty="0">
                <a:latin typeface="Times New Roman"/>
                <a:cs typeface="Times New Roman"/>
              </a:rPr>
              <a:t>and processor</a:t>
            </a:r>
            <a:r>
              <a:rPr sz="2000" spc="-65" dirty="0">
                <a:latin typeface="Times New Roman"/>
                <a:cs typeface="Times New Roman"/>
              </a:rPr>
              <a:t> </a:t>
            </a:r>
            <a:r>
              <a:rPr sz="2000" dirty="0">
                <a:latin typeface="Times New Roman"/>
                <a:cs typeface="Times New Roman"/>
              </a:rPr>
              <a:t>registers.</a:t>
            </a:r>
            <a:endParaRPr sz="2000">
              <a:latin typeface="Times New Roman"/>
              <a:cs typeface="Times New Roman"/>
            </a:endParaRPr>
          </a:p>
          <a:p>
            <a:pPr marL="299085" indent="-287020">
              <a:lnSpc>
                <a:spcPct val="100000"/>
              </a:lnSpc>
              <a:spcBef>
                <a:spcPts val="1170"/>
              </a:spcBef>
              <a:buFont typeface="Arial"/>
              <a:buChar char="•"/>
              <a:tabLst>
                <a:tab pos="299085" algn="l"/>
                <a:tab pos="299720" algn="l"/>
              </a:tabLst>
            </a:pPr>
            <a:r>
              <a:rPr sz="1900" spc="-20" dirty="0">
                <a:latin typeface="Times New Roman"/>
                <a:cs typeface="Times New Roman"/>
              </a:rPr>
              <a:t>Tries </a:t>
            </a:r>
            <a:r>
              <a:rPr sz="1900" spc="-5" dirty="0">
                <a:latin typeface="Times New Roman"/>
                <a:cs typeface="Times New Roman"/>
              </a:rPr>
              <a:t>to </a:t>
            </a:r>
            <a:r>
              <a:rPr sz="1900" spc="-10" dirty="0">
                <a:latin typeface="Times New Roman"/>
                <a:cs typeface="Times New Roman"/>
              </a:rPr>
              <a:t>minimize </a:t>
            </a:r>
            <a:r>
              <a:rPr sz="1900" spc="-5" dirty="0">
                <a:latin typeface="Times New Roman"/>
                <a:cs typeface="Times New Roman"/>
              </a:rPr>
              <a:t>the size of</a:t>
            </a:r>
            <a:r>
              <a:rPr sz="1900" spc="50" dirty="0">
                <a:latin typeface="Times New Roman"/>
                <a:cs typeface="Times New Roman"/>
              </a:rPr>
              <a:t> </a:t>
            </a:r>
            <a:r>
              <a:rPr sz="1900" spc="-5" dirty="0">
                <a:latin typeface="Times New Roman"/>
                <a:cs typeface="Times New Roman"/>
              </a:rPr>
              <a:t>instruction</a:t>
            </a:r>
            <a:endParaRPr sz="190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Size of program is relative</a:t>
            </a:r>
            <a:r>
              <a:rPr sz="1900" spc="15" dirty="0">
                <a:latin typeface="Times New Roman"/>
                <a:cs typeface="Times New Roman"/>
              </a:rPr>
              <a:t> </a:t>
            </a:r>
            <a:r>
              <a:rPr sz="1900" spc="-25" dirty="0">
                <a:latin typeface="Times New Roman"/>
                <a:cs typeface="Times New Roman"/>
              </a:rPr>
              <a:t>larger.</a:t>
            </a:r>
            <a:endParaRPr sz="19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24</a:t>
            </a:r>
            <a:endParaRPr sz="1200">
              <a:latin typeface="Carlito"/>
              <a:cs typeface="Carlito"/>
            </a:endParaRPr>
          </a:p>
        </p:txBody>
      </p:sp>
      <p:sp>
        <p:nvSpPr>
          <p:cNvPr id="3" name="object 3"/>
          <p:cNvSpPr txBox="1">
            <a:spLocks noGrp="1"/>
          </p:cNvSpPr>
          <p:nvPr>
            <p:ph type="title"/>
          </p:nvPr>
        </p:nvSpPr>
        <p:spPr>
          <a:xfrm>
            <a:off x="528015" y="410337"/>
            <a:ext cx="2907030" cy="330835"/>
          </a:xfrm>
          <a:prstGeom prst="rect">
            <a:avLst/>
          </a:prstGeom>
        </p:spPr>
        <p:txBody>
          <a:bodyPr vert="horz" wrap="square" lIns="0" tIns="13335" rIns="0" bIns="0" rtlCol="0">
            <a:spAutoFit/>
          </a:bodyPr>
          <a:lstStyle/>
          <a:p>
            <a:pPr marL="12700">
              <a:lnSpc>
                <a:spcPct val="100000"/>
              </a:lnSpc>
              <a:spcBef>
                <a:spcPts val="105"/>
              </a:spcBef>
            </a:pPr>
            <a:r>
              <a:rPr sz="2000" spc="-5" dirty="0"/>
              <a:t>One-Address</a:t>
            </a:r>
            <a:r>
              <a:rPr sz="2000" spc="-95" dirty="0"/>
              <a:t> </a:t>
            </a:r>
            <a:r>
              <a:rPr sz="2000" dirty="0"/>
              <a:t>Instructions:</a:t>
            </a:r>
            <a:endParaRPr sz="2000"/>
          </a:p>
        </p:txBody>
      </p:sp>
      <p:sp>
        <p:nvSpPr>
          <p:cNvPr id="4" name="object 4"/>
          <p:cNvSpPr txBox="1"/>
          <p:nvPr/>
        </p:nvSpPr>
        <p:spPr>
          <a:xfrm>
            <a:off x="528015" y="716232"/>
            <a:ext cx="8057515" cy="1854200"/>
          </a:xfrm>
          <a:prstGeom prst="rect">
            <a:avLst/>
          </a:prstGeom>
        </p:spPr>
        <p:txBody>
          <a:bodyPr vert="horz" wrap="square" lIns="0" tIns="164465" rIns="0" bIns="0" rtlCol="0">
            <a:spAutoFit/>
          </a:bodyPr>
          <a:lstStyle/>
          <a:p>
            <a:pPr marL="355600" indent="-342900">
              <a:lnSpc>
                <a:spcPct val="100000"/>
              </a:lnSpc>
              <a:spcBef>
                <a:spcPts val="1295"/>
              </a:spcBef>
              <a:buFont typeface="Arial"/>
              <a:buChar char="•"/>
              <a:tabLst>
                <a:tab pos="354965" algn="l"/>
                <a:tab pos="355600" algn="l"/>
              </a:tabLst>
            </a:pPr>
            <a:r>
              <a:rPr sz="2000" spc="-5" dirty="0">
                <a:latin typeface="Times New Roman"/>
                <a:cs typeface="Times New Roman"/>
              </a:rPr>
              <a:t>One-address</a:t>
            </a:r>
            <a:r>
              <a:rPr sz="2000" spc="215" dirty="0">
                <a:latin typeface="Times New Roman"/>
                <a:cs typeface="Times New Roman"/>
              </a:rPr>
              <a:t> </a:t>
            </a:r>
            <a:r>
              <a:rPr sz="2000" spc="-5" dirty="0">
                <a:latin typeface="Times New Roman"/>
                <a:cs typeface="Times New Roman"/>
              </a:rPr>
              <a:t>instructions</a:t>
            </a:r>
            <a:r>
              <a:rPr sz="2000" spc="204" dirty="0">
                <a:latin typeface="Times New Roman"/>
                <a:cs typeface="Times New Roman"/>
              </a:rPr>
              <a:t> </a:t>
            </a:r>
            <a:r>
              <a:rPr sz="2000" dirty="0">
                <a:latin typeface="Times New Roman"/>
                <a:cs typeface="Times New Roman"/>
              </a:rPr>
              <a:t>use</a:t>
            </a:r>
            <a:r>
              <a:rPr sz="2000" spc="200" dirty="0">
                <a:latin typeface="Times New Roman"/>
                <a:cs typeface="Times New Roman"/>
              </a:rPr>
              <a:t> </a:t>
            </a:r>
            <a:r>
              <a:rPr sz="2000" spc="-5" dirty="0">
                <a:latin typeface="Times New Roman"/>
                <a:cs typeface="Times New Roman"/>
              </a:rPr>
              <a:t>an</a:t>
            </a:r>
            <a:r>
              <a:rPr sz="2000" spc="220" dirty="0">
                <a:latin typeface="Times New Roman"/>
                <a:cs typeface="Times New Roman"/>
              </a:rPr>
              <a:t> </a:t>
            </a:r>
            <a:r>
              <a:rPr sz="2000" spc="-10" dirty="0">
                <a:latin typeface="Times New Roman"/>
                <a:cs typeface="Times New Roman"/>
              </a:rPr>
              <a:t>implied</a:t>
            </a:r>
            <a:r>
              <a:rPr sz="2000" spc="225" dirty="0">
                <a:latin typeface="Times New Roman"/>
                <a:cs typeface="Times New Roman"/>
              </a:rPr>
              <a:t> </a:t>
            </a:r>
            <a:r>
              <a:rPr sz="2000" spc="-5" dirty="0">
                <a:latin typeface="Times New Roman"/>
                <a:cs typeface="Times New Roman"/>
              </a:rPr>
              <a:t>accumulator</a:t>
            </a:r>
            <a:r>
              <a:rPr sz="2000" spc="215" dirty="0">
                <a:latin typeface="Times New Roman"/>
                <a:cs typeface="Times New Roman"/>
              </a:rPr>
              <a:t> </a:t>
            </a:r>
            <a:r>
              <a:rPr sz="2000" spc="-5" dirty="0">
                <a:latin typeface="Times New Roman"/>
                <a:cs typeface="Times New Roman"/>
              </a:rPr>
              <a:t>(AC)</a:t>
            </a:r>
            <a:r>
              <a:rPr sz="2000" spc="210" dirty="0">
                <a:latin typeface="Times New Roman"/>
                <a:cs typeface="Times New Roman"/>
              </a:rPr>
              <a:t> </a:t>
            </a:r>
            <a:r>
              <a:rPr sz="2000" spc="-5" dirty="0">
                <a:latin typeface="Times New Roman"/>
                <a:cs typeface="Times New Roman"/>
              </a:rPr>
              <a:t>register</a:t>
            </a:r>
            <a:r>
              <a:rPr sz="2000" spc="204" dirty="0">
                <a:latin typeface="Times New Roman"/>
                <a:cs typeface="Times New Roman"/>
              </a:rPr>
              <a:t> </a:t>
            </a:r>
            <a:r>
              <a:rPr sz="2000" spc="-5" dirty="0">
                <a:latin typeface="Times New Roman"/>
                <a:cs typeface="Times New Roman"/>
              </a:rPr>
              <a:t>for</a:t>
            </a:r>
            <a:r>
              <a:rPr sz="2000" spc="215" dirty="0">
                <a:latin typeface="Times New Roman"/>
                <a:cs typeface="Times New Roman"/>
              </a:rPr>
              <a:t> </a:t>
            </a:r>
            <a:r>
              <a:rPr sz="2000" spc="-10" dirty="0">
                <a:latin typeface="Times New Roman"/>
                <a:cs typeface="Times New Roman"/>
              </a:rPr>
              <a:t>all</a:t>
            </a:r>
            <a:endParaRPr sz="2000">
              <a:latin typeface="Times New Roman"/>
              <a:cs typeface="Times New Roman"/>
            </a:endParaRPr>
          </a:p>
          <a:p>
            <a:pPr marL="354965">
              <a:lnSpc>
                <a:spcPct val="100000"/>
              </a:lnSpc>
              <a:spcBef>
                <a:spcPts val="1200"/>
              </a:spcBef>
            </a:pPr>
            <a:r>
              <a:rPr sz="2000" dirty="0">
                <a:latin typeface="Times New Roman"/>
                <a:cs typeface="Times New Roman"/>
              </a:rPr>
              <a:t>data</a:t>
            </a:r>
            <a:r>
              <a:rPr sz="2000" spc="-20" dirty="0">
                <a:latin typeface="Times New Roman"/>
                <a:cs typeface="Times New Roman"/>
              </a:rPr>
              <a:t> </a:t>
            </a:r>
            <a:r>
              <a:rPr sz="2000" dirty="0">
                <a:latin typeface="Times New Roman"/>
                <a:cs typeface="Times New Roman"/>
              </a:rPr>
              <a:t>manipulation.</a:t>
            </a:r>
            <a:endParaRPr sz="2000">
              <a:latin typeface="Times New Roman"/>
              <a:cs typeface="Times New Roman"/>
            </a:endParaRPr>
          </a:p>
          <a:p>
            <a:pPr marL="419100" indent="-407034">
              <a:lnSpc>
                <a:spcPct val="100000"/>
              </a:lnSpc>
              <a:spcBef>
                <a:spcPts val="1200"/>
              </a:spcBef>
              <a:buFont typeface="Arial"/>
              <a:buChar char="•"/>
              <a:tabLst>
                <a:tab pos="419100" algn="l"/>
                <a:tab pos="419734" algn="l"/>
              </a:tabLst>
            </a:pPr>
            <a:r>
              <a:rPr sz="2000" dirty="0">
                <a:latin typeface="Times New Roman"/>
                <a:cs typeface="Times New Roman"/>
              </a:rPr>
              <a:t>For </a:t>
            </a:r>
            <a:r>
              <a:rPr sz="2000" spc="-5" dirty="0">
                <a:latin typeface="Times New Roman"/>
                <a:cs typeface="Times New Roman"/>
              </a:rPr>
              <a:t>multiplication </a:t>
            </a:r>
            <a:r>
              <a:rPr sz="2000" dirty="0">
                <a:latin typeface="Times New Roman"/>
                <a:cs typeface="Times New Roman"/>
              </a:rPr>
              <a:t>and division there </a:t>
            </a:r>
            <a:r>
              <a:rPr sz="2000" spc="-5" dirty="0">
                <a:latin typeface="Times New Roman"/>
                <a:cs typeface="Times New Roman"/>
              </a:rPr>
              <a:t>is </a:t>
            </a:r>
            <a:r>
              <a:rPr sz="2000" dirty="0">
                <a:latin typeface="Times New Roman"/>
                <a:cs typeface="Times New Roman"/>
              </a:rPr>
              <a:t>a need for a second</a:t>
            </a:r>
            <a:r>
              <a:rPr sz="2000" spc="-145"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dirty="0">
                <a:latin typeface="Times New Roman"/>
                <a:cs typeface="Times New Roman"/>
              </a:rPr>
              <a:t>The program </a:t>
            </a:r>
            <a:r>
              <a:rPr sz="2000" spc="-5" dirty="0">
                <a:latin typeface="Times New Roman"/>
                <a:cs typeface="Times New Roman"/>
              </a:rPr>
              <a:t>to </a:t>
            </a:r>
            <a:r>
              <a:rPr sz="2000" dirty="0">
                <a:latin typeface="Times New Roman"/>
                <a:cs typeface="Times New Roman"/>
              </a:rPr>
              <a:t>evaluate X = (A + </a:t>
            </a:r>
            <a:r>
              <a:rPr sz="2000" spc="-5" dirty="0">
                <a:latin typeface="Times New Roman"/>
                <a:cs typeface="Times New Roman"/>
              </a:rPr>
              <a:t>B) </a:t>
            </a:r>
            <a:r>
              <a:rPr sz="2000" dirty="0">
                <a:latin typeface="Times New Roman"/>
                <a:cs typeface="Times New Roman"/>
              </a:rPr>
              <a:t>* (C +</a:t>
            </a:r>
            <a:r>
              <a:rPr sz="2000" spc="-225" dirty="0">
                <a:latin typeface="Times New Roman"/>
                <a:cs typeface="Times New Roman"/>
              </a:rPr>
              <a:t> </a:t>
            </a:r>
            <a:r>
              <a:rPr sz="2000" dirty="0">
                <a:latin typeface="Times New Roman"/>
                <a:cs typeface="Times New Roman"/>
              </a:rPr>
              <a:t>D):</a:t>
            </a:r>
            <a:endParaRPr sz="2000">
              <a:latin typeface="Times New Roman"/>
              <a:cs typeface="Times New Roman"/>
            </a:endParaRPr>
          </a:p>
        </p:txBody>
      </p:sp>
      <p:sp>
        <p:nvSpPr>
          <p:cNvPr id="5" name="object 5"/>
          <p:cNvSpPr txBox="1"/>
          <p:nvPr/>
        </p:nvSpPr>
        <p:spPr>
          <a:xfrm>
            <a:off x="1442466" y="2544673"/>
            <a:ext cx="1157605" cy="3227070"/>
          </a:xfrm>
          <a:prstGeom prst="rect">
            <a:avLst/>
          </a:prstGeom>
        </p:spPr>
        <p:txBody>
          <a:bodyPr vert="horz" wrap="square" lIns="0" tIns="12700" rIns="0" bIns="0" rtlCol="0">
            <a:spAutoFit/>
          </a:bodyPr>
          <a:lstStyle/>
          <a:p>
            <a:pPr marL="12700" marR="5080">
              <a:lnSpc>
                <a:spcPct val="150000"/>
              </a:lnSpc>
              <a:spcBef>
                <a:spcPts val="100"/>
              </a:spcBef>
              <a:tabLst>
                <a:tab pos="692150" algn="l"/>
                <a:tab pos="960755" algn="l"/>
              </a:tabLst>
            </a:pPr>
            <a:r>
              <a:rPr sz="2000" dirty="0">
                <a:latin typeface="Times New Roman"/>
                <a:cs typeface="Times New Roman"/>
              </a:rPr>
              <a:t>LO</a:t>
            </a:r>
            <a:r>
              <a:rPr sz="2000" spc="5" dirty="0">
                <a:latin typeface="Times New Roman"/>
                <a:cs typeface="Times New Roman"/>
              </a:rPr>
              <a:t>A</a:t>
            </a:r>
            <a:r>
              <a:rPr sz="2000" dirty="0">
                <a:latin typeface="Times New Roman"/>
                <a:cs typeface="Times New Roman"/>
              </a:rPr>
              <a:t>D	A  </a:t>
            </a:r>
            <a:r>
              <a:rPr sz="2000" spc="5" dirty="0">
                <a:latin typeface="Times New Roman"/>
                <a:cs typeface="Times New Roman"/>
              </a:rPr>
              <a:t>ADD	</a:t>
            </a:r>
            <a:r>
              <a:rPr sz="2000" dirty="0">
                <a:latin typeface="Times New Roman"/>
                <a:cs typeface="Times New Roman"/>
              </a:rPr>
              <a:t>B  </a:t>
            </a:r>
            <a:r>
              <a:rPr sz="2000" spc="-5" dirty="0">
                <a:latin typeface="Times New Roman"/>
                <a:cs typeface="Times New Roman"/>
              </a:rPr>
              <a:t>STORE </a:t>
            </a:r>
            <a:r>
              <a:rPr sz="2000" dirty="0">
                <a:latin typeface="Times New Roman"/>
                <a:cs typeface="Times New Roman"/>
              </a:rPr>
              <a:t>T  LOAD C  ADD	D  MUL T  </a:t>
            </a:r>
            <a:r>
              <a:rPr sz="2000" spc="-5" dirty="0">
                <a:latin typeface="Times New Roman"/>
                <a:cs typeface="Times New Roman"/>
              </a:rPr>
              <a:t>STORE</a:t>
            </a:r>
            <a:r>
              <a:rPr sz="2000" spc="409" dirty="0">
                <a:latin typeface="Times New Roman"/>
                <a:cs typeface="Times New Roman"/>
              </a:rPr>
              <a:t> </a:t>
            </a:r>
            <a:r>
              <a:rPr sz="2000" dirty="0">
                <a:latin typeface="Times New Roman"/>
                <a:cs typeface="Times New Roman"/>
              </a:rPr>
              <a:t>X</a:t>
            </a:r>
            <a:endParaRPr sz="2000">
              <a:latin typeface="Times New Roman"/>
              <a:cs typeface="Times New Roman"/>
            </a:endParaRPr>
          </a:p>
        </p:txBody>
      </p:sp>
      <p:sp>
        <p:nvSpPr>
          <p:cNvPr id="6" name="object 6"/>
          <p:cNvSpPr txBox="1"/>
          <p:nvPr/>
        </p:nvSpPr>
        <p:spPr>
          <a:xfrm>
            <a:off x="2907283" y="2544673"/>
            <a:ext cx="2272030" cy="3227070"/>
          </a:xfrm>
          <a:prstGeom prst="rect">
            <a:avLst/>
          </a:prstGeom>
        </p:spPr>
        <p:txBody>
          <a:bodyPr vert="horz" wrap="square" lIns="0" tIns="165100" rIns="0" bIns="0" rtlCol="0">
            <a:spAutoFit/>
          </a:bodyPr>
          <a:lstStyle/>
          <a:p>
            <a:pPr marL="26034" algn="ctr">
              <a:lnSpc>
                <a:spcPct val="100000"/>
              </a:lnSpc>
              <a:spcBef>
                <a:spcPts val="1300"/>
              </a:spcBef>
            </a:pPr>
            <a:r>
              <a:rPr sz="2000" spc="-5" dirty="0">
                <a:latin typeface="Times New Roman"/>
                <a:cs typeface="Times New Roman"/>
              </a:rPr>
              <a:t>// </a:t>
            </a:r>
            <a:r>
              <a:rPr sz="2000" spc="5" dirty="0">
                <a:latin typeface="Times New Roman"/>
                <a:cs typeface="Times New Roman"/>
              </a:rPr>
              <a:t>AC </a:t>
            </a:r>
            <a:r>
              <a:rPr sz="2000" dirty="0">
                <a:latin typeface="Times New Roman"/>
                <a:cs typeface="Times New Roman"/>
              </a:rPr>
              <a:t>← M</a:t>
            </a:r>
            <a:r>
              <a:rPr sz="2000" spc="-175" dirty="0">
                <a:latin typeface="Times New Roman"/>
                <a:cs typeface="Times New Roman"/>
              </a:rPr>
              <a:t> </a:t>
            </a:r>
            <a:r>
              <a:rPr sz="2000" dirty="0">
                <a:latin typeface="Times New Roman"/>
                <a:cs typeface="Times New Roman"/>
              </a:rPr>
              <a:t>[A]</a:t>
            </a:r>
            <a:endParaRPr sz="2000">
              <a:latin typeface="Times New Roman"/>
              <a:cs typeface="Times New Roman"/>
            </a:endParaRPr>
          </a:p>
          <a:p>
            <a:pPr marL="83185" algn="ctr">
              <a:lnSpc>
                <a:spcPct val="100000"/>
              </a:lnSpc>
              <a:spcBef>
                <a:spcPts val="1200"/>
              </a:spcBef>
            </a:pPr>
            <a:r>
              <a:rPr sz="2000" spc="-5" dirty="0">
                <a:latin typeface="Times New Roman"/>
                <a:cs typeface="Times New Roman"/>
              </a:rPr>
              <a:t>// </a:t>
            </a:r>
            <a:r>
              <a:rPr sz="2000" spc="5" dirty="0">
                <a:latin typeface="Times New Roman"/>
                <a:cs typeface="Times New Roman"/>
              </a:rPr>
              <a:t>AC </a:t>
            </a:r>
            <a:r>
              <a:rPr sz="2000" dirty="0">
                <a:latin typeface="Times New Roman"/>
                <a:cs typeface="Times New Roman"/>
              </a:rPr>
              <a:t>← </a:t>
            </a:r>
            <a:r>
              <a:rPr sz="2000" spc="5" dirty="0">
                <a:latin typeface="Times New Roman"/>
                <a:cs typeface="Times New Roman"/>
              </a:rPr>
              <a:t>AC </a:t>
            </a:r>
            <a:r>
              <a:rPr sz="2000" dirty="0">
                <a:latin typeface="Times New Roman"/>
                <a:cs typeface="Times New Roman"/>
              </a:rPr>
              <a:t>+ M</a:t>
            </a:r>
            <a:r>
              <a:rPr sz="2000" spc="-350" dirty="0">
                <a:latin typeface="Times New Roman"/>
                <a:cs typeface="Times New Roman"/>
              </a:rPr>
              <a:t> </a:t>
            </a:r>
            <a:r>
              <a:rPr sz="2000" dirty="0">
                <a:latin typeface="Times New Roman"/>
                <a:cs typeface="Times New Roman"/>
              </a:rPr>
              <a:t>[B]</a:t>
            </a:r>
            <a:endParaRPr sz="2000">
              <a:latin typeface="Times New Roman"/>
              <a:cs typeface="Times New Roman"/>
            </a:endParaRPr>
          </a:p>
          <a:p>
            <a:pPr marL="321945">
              <a:lnSpc>
                <a:spcPct val="100000"/>
              </a:lnSpc>
              <a:spcBef>
                <a:spcPts val="1200"/>
              </a:spcBef>
            </a:pPr>
            <a:r>
              <a:rPr sz="2000" spc="-5" dirty="0">
                <a:latin typeface="Times New Roman"/>
                <a:cs typeface="Times New Roman"/>
              </a:rPr>
              <a:t>// </a:t>
            </a:r>
            <a:r>
              <a:rPr sz="2000" dirty="0">
                <a:latin typeface="Times New Roman"/>
                <a:cs typeface="Times New Roman"/>
              </a:rPr>
              <a:t>M [T] ←</a:t>
            </a:r>
            <a:r>
              <a:rPr sz="2000" spc="-175" dirty="0">
                <a:latin typeface="Times New Roman"/>
                <a:cs typeface="Times New Roman"/>
              </a:rPr>
              <a:t> </a:t>
            </a:r>
            <a:r>
              <a:rPr sz="2000" spc="5" dirty="0">
                <a:latin typeface="Times New Roman"/>
                <a:cs typeface="Times New Roman"/>
              </a:rPr>
              <a:t>AC</a:t>
            </a:r>
            <a:endParaRPr sz="2000">
              <a:latin typeface="Times New Roman"/>
              <a:cs typeface="Times New Roman"/>
            </a:endParaRPr>
          </a:p>
          <a:p>
            <a:pPr marL="123825">
              <a:lnSpc>
                <a:spcPct val="100000"/>
              </a:lnSpc>
              <a:spcBef>
                <a:spcPts val="1200"/>
              </a:spcBef>
            </a:pPr>
            <a:r>
              <a:rPr sz="2000" spc="-5" dirty="0">
                <a:latin typeface="Times New Roman"/>
                <a:cs typeface="Times New Roman"/>
              </a:rPr>
              <a:t>// </a:t>
            </a:r>
            <a:r>
              <a:rPr sz="2000" spc="5" dirty="0">
                <a:latin typeface="Times New Roman"/>
                <a:cs typeface="Times New Roman"/>
              </a:rPr>
              <a:t>AC </a:t>
            </a:r>
            <a:r>
              <a:rPr sz="2000" dirty="0">
                <a:latin typeface="Times New Roman"/>
                <a:cs typeface="Times New Roman"/>
              </a:rPr>
              <a:t>←</a:t>
            </a:r>
            <a:r>
              <a:rPr sz="2000" spc="-140" dirty="0">
                <a:latin typeface="Times New Roman"/>
                <a:cs typeface="Times New Roman"/>
              </a:rPr>
              <a:t> </a:t>
            </a:r>
            <a:r>
              <a:rPr sz="2000" dirty="0">
                <a:latin typeface="Times New Roman"/>
                <a:cs typeface="Times New Roman"/>
              </a:rPr>
              <a:t>M[C]</a:t>
            </a:r>
            <a:endParaRPr sz="2000">
              <a:latin typeface="Times New Roman"/>
              <a:cs typeface="Times New Roman"/>
            </a:endParaRPr>
          </a:p>
          <a:p>
            <a:pPr marL="45720">
              <a:lnSpc>
                <a:spcPct val="100000"/>
              </a:lnSpc>
              <a:spcBef>
                <a:spcPts val="1200"/>
              </a:spcBef>
            </a:pPr>
            <a:r>
              <a:rPr sz="2000" spc="-5" dirty="0">
                <a:latin typeface="Times New Roman"/>
                <a:cs typeface="Times New Roman"/>
              </a:rPr>
              <a:t>// </a:t>
            </a:r>
            <a:r>
              <a:rPr sz="2000" dirty="0">
                <a:latin typeface="Times New Roman"/>
                <a:cs typeface="Times New Roman"/>
              </a:rPr>
              <a:t>AC </a:t>
            </a:r>
            <a:r>
              <a:rPr sz="2000" spc="5" dirty="0">
                <a:latin typeface="Times New Roman"/>
                <a:cs typeface="Times New Roman"/>
              </a:rPr>
              <a:t>← </a:t>
            </a:r>
            <a:r>
              <a:rPr sz="2000" dirty="0">
                <a:latin typeface="Times New Roman"/>
                <a:cs typeface="Times New Roman"/>
              </a:rPr>
              <a:t>AC + </a:t>
            </a:r>
            <a:r>
              <a:rPr sz="2000" spc="5" dirty="0">
                <a:latin typeface="Times New Roman"/>
                <a:cs typeface="Times New Roman"/>
              </a:rPr>
              <a:t>M</a:t>
            </a:r>
            <a:r>
              <a:rPr sz="2000" spc="-320" dirty="0">
                <a:latin typeface="Times New Roman"/>
                <a:cs typeface="Times New Roman"/>
              </a:rPr>
              <a:t> </a:t>
            </a:r>
            <a:r>
              <a:rPr sz="2000" dirty="0">
                <a:latin typeface="Times New Roman"/>
                <a:cs typeface="Times New Roman"/>
              </a:rPr>
              <a:t>[D]</a:t>
            </a:r>
            <a:endParaRPr sz="2000">
              <a:latin typeface="Times New Roman"/>
              <a:cs typeface="Times New Roman"/>
            </a:endParaRPr>
          </a:p>
          <a:p>
            <a:pPr marL="12700">
              <a:lnSpc>
                <a:spcPct val="100000"/>
              </a:lnSpc>
              <a:spcBef>
                <a:spcPts val="1205"/>
              </a:spcBef>
            </a:pPr>
            <a:r>
              <a:rPr sz="2000" spc="-5" dirty="0">
                <a:latin typeface="Times New Roman"/>
                <a:cs typeface="Times New Roman"/>
              </a:rPr>
              <a:t>// </a:t>
            </a:r>
            <a:r>
              <a:rPr sz="2000" spc="5" dirty="0">
                <a:latin typeface="Times New Roman"/>
                <a:cs typeface="Times New Roman"/>
              </a:rPr>
              <a:t>AC </a:t>
            </a:r>
            <a:r>
              <a:rPr sz="2000" dirty="0">
                <a:latin typeface="Times New Roman"/>
                <a:cs typeface="Times New Roman"/>
              </a:rPr>
              <a:t>← </a:t>
            </a:r>
            <a:r>
              <a:rPr sz="2000" spc="5" dirty="0">
                <a:latin typeface="Times New Roman"/>
                <a:cs typeface="Times New Roman"/>
              </a:rPr>
              <a:t>AC </a:t>
            </a:r>
            <a:r>
              <a:rPr sz="2000" dirty="0">
                <a:latin typeface="Times New Roman"/>
                <a:cs typeface="Times New Roman"/>
              </a:rPr>
              <a:t>* M</a:t>
            </a:r>
            <a:r>
              <a:rPr sz="2000" spc="-325" dirty="0">
                <a:latin typeface="Times New Roman"/>
                <a:cs typeface="Times New Roman"/>
              </a:rPr>
              <a:t> </a:t>
            </a:r>
            <a:r>
              <a:rPr sz="2000" dirty="0">
                <a:latin typeface="Times New Roman"/>
                <a:cs typeface="Times New Roman"/>
              </a:rPr>
              <a:t>[T]</a:t>
            </a:r>
            <a:endParaRPr sz="2000">
              <a:latin typeface="Times New Roman"/>
              <a:cs typeface="Times New Roman"/>
            </a:endParaRPr>
          </a:p>
          <a:p>
            <a:pPr marL="231775">
              <a:lnSpc>
                <a:spcPct val="100000"/>
              </a:lnSpc>
              <a:spcBef>
                <a:spcPts val="1200"/>
              </a:spcBef>
            </a:pPr>
            <a:r>
              <a:rPr sz="2000" spc="-5" dirty="0">
                <a:latin typeface="Times New Roman"/>
                <a:cs typeface="Times New Roman"/>
              </a:rPr>
              <a:t>// </a:t>
            </a:r>
            <a:r>
              <a:rPr sz="2000" dirty="0">
                <a:latin typeface="Times New Roman"/>
                <a:cs typeface="Times New Roman"/>
              </a:rPr>
              <a:t>M[X] ←</a:t>
            </a:r>
            <a:r>
              <a:rPr sz="2000" spc="-150" dirty="0">
                <a:latin typeface="Times New Roman"/>
                <a:cs typeface="Times New Roman"/>
              </a:rPr>
              <a:t> </a:t>
            </a:r>
            <a:r>
              <a:rPr sz="2000" spc="5" dirty="0">
                <a:latin typeface="Times New Roman"/>
                <a:cs typeface="Times New Roman"/>
              </a:rPr>
              <a:t>AC</a:t>
            </a:r>
            <a:endParaRPr sz="2000">
              <a:latin typeface="Times New Roman"/>
              <a:cs typeface="Times New Roman"/>
            </a:endParaRPr>
          </a:p>
        </p:txBody>
      </p:sp>
      <p:sp>
        <p:nvSpPr>
          <p:cNvPr id="7" name="object 7"/>
          <p:cNvSpPr txBox="1"/>
          <p:nvPr/>
        </p:nvSpPr>
        <p:spPr>
          <a:xfrm>
            <a:off x="528015" y="5745155"/>
            <a:ext cx="5291455" cy="941069"/>
          </a:xfrm>
          <a:prstGeom prst="rect">
            <a:avLst/>
          </a:prstGeom>
        </p:spPr>
        <p:txBody>
          <a:bodyPr vert="horz" wrap="square" lIns="0" tIns="165735" rIns="0" bIns="0" rtlCol="0">
            <a:spAutoFit/>
          </a:bodyPr>
          <a:lstStyle/>
          <a:p>
            <a:pPr marL="419100" indent="-407034">
              <a:lnSpc>
                <a:spcPct val="100000"/>
              </a:lnSpc>
              <a:spcBef>
                <a:spcPts val="1305"/>
              </a:spcBef>
              <a:buFont typeface="Arial"/>
              <a:buChar char="•"/>
              <a:tabLst>
                <a:tab pos="419100" algn="l"/>
                <a:tab pos="419734" algn="l"/>
              </a:tabLst>
            </a:pPr>
            <a:r>
              <a:rPr sz="2000" spc="-5" dirty="0">
                <a:latin typeface="Times New Roman"/>
                <a:cs typeface="Times New Roman"/>
              </a:rPr>
              <a:t>Memory </a:t>
            </a:r>
            <a:r>
              <a:rPr sz="2000" dirty="0">
                <a:latin typeface="Times New Roman"/>
                <a:cs typeface="Times New Roman"/>
              </a:rPr>
              <a:t>access </a:t>
            </a:r>
            <a:r>
              <a:rPr sz="2000" spc="-5" dirty="0">
                <a:latin typeface="Times New Roman"/>
                <a:cs typeface="Times New Roman"/>
              </a:rPr>
              <a:t>is </a:t>
            </a:r>
            <a:r>
              <a:rPr sz="2000" dirty="0">
                <a:latin typeface="Times New Roman"/>
                <a:cs typeface="Times New Roman"/>
              </a:rPr>
              <a:t>only </a:t>
            </a:r>
            <a:r>
              <a:rPr sz="2000" spc="-10" dirty="0">
                <a:latin typeface="Times New Roman"/>
                <a:cs typeface="Times New Roman"/>
              </a:rPr>
              <a:t>limited </a:t>
            </a:r>
            <a:r>
              <a:rPr sz="2000" spc="-5" dirty="0">
                <a:latin typeface="Times New Roman"/>
                <a:cs typeface="Times New Roman"/>
              </a:rPr>
              <a:t>to </a:t>
            </a:r>
            <a:r>
              <a:rPr sz="2000" dirty="0">
                <a:latin typeface="Times New Roman"/>
                <a:cs typeface="Times New Roman"/>
              </a:rPr>
              <a:t>load and</a:t>
            </a:r>
            <a:r>
              <a:rPr sz="2000" spc="-70" dirty="0">
                <a:latin typeface="Times New Roman"/>
                <a:cs typeface="Times New Roman"/>
              </a:rPr>
              <a:t> </a:t>
            </a:r>
            <a:r>
              <a:rPr sz="2000" dirty="0">
                <a:latin typeface="Times New Roman"/>
                <a:cs typeface="Times New Roman"/>
              </a:rPr>
              <a:t>store</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spc="-10" dirty="0">
                <a:latin typeface="Times New Roman"/>
                <a:cs typeface="Times New Roman"/>
              </a:rPr>
              <a:t>Large </a:t>
            </a:r>
            <a:r>
              <a:rPr sz="2000" spc="5" dirty="0">
                <a:latin typeface="Times New Roman"/>
                <a:cs typeface="Times New Roman"/>
              </a:rPr>
              <a:t>program</a:t>
            </a:r>
            <a:r>
              <a:rPr sz="2000" spc="-70" dirty="0">
                <a:latin typeface="Times New Roman"/>
                <a:cs typeface="Times New Roman"/>
              </a:rPr>
              <a:t> </a:t>
            </a:r>
            <a:r>
              <a:rPr sz="2000" spc="-5" dirty="0">
                <a:latin typeface="Times New Roman"/>
                <a:cs typeface="Times New Roman"/>
              </a:rPr>
              <a:t>size</a:t>
            </a:r>
            <a:endParaRPr sz="20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25</a:t>
            </a:r>
            <a:endParaRPr sz="1200">
              <a:latin typeface="Carlito"/>
              <a:cs typeface="Carlito"/>
            </a:endParaRPr>
          </a:p>
        </p:txBody>
      </p:sp>
      <p:sp>
        <p:nvSpPr>
          <p:cNvPr id="3" name="object 3"/>
          <p:cNvSpPr txBox="1">
            <a:spLocks noGrp="1"/>
          </p:cNvSpPr>
          <p:nvPr>
            <p:ph type="title"/>
          </p:nvPr>
        </p:nvSpPr>
        <p:spPr>
          <a:xfrm>
            <a:off x="228701" y="250316"/>
            <a:ext cx="2601595" cy="299720"/>
          </a:xfrm>
          <a:prstGeom prst="rect">
            <a:avLst/>
          </a:prstGeom>
        </p:spPr>
        <p:txBody>
          <a:bodyPr vert="horz" wrap="square" lIns="0" tIns="12700" rIns="0" bIns="0" rtlCol="0">
            <a:spAutoFit/>
          </a:bodyPr>
          <a:lstStyle/>
          <a:p>
            <a:pPr marL="12700">
              <a:lnSpc>
                <a:spcPct val="100000"/>
              </a:lnSpc>
              <a:spcBef>
                <a:spcPts val="100"/>
              </a:spcBef>
            </a:pPr>
            <a:r>
              <a:rPr sz="1800" spc="-10" dirty="0"/>
              <a:t>Zero-address</a:t>
            </a:r>
            <a:r>
              <a:rPr sz="1800" spc="-5" dirty="0"/>
              <a:t> instructions:</a:t>
            </a:r>
            <a:endParaRPr sz="1800"/>
          </a:p>
        </p:txBody>
      </p:sp>
      <p:sp>
        <p:nvSpPr>
          <p:cNvPr id="4" name="object 4"/>
          <p:cNvSpPr txBox="1"/>
          <p:nvPr/>
        </p:nvSpPr>
        <p:spPr>
          <a:xfrm>
            <a:off x="228701" y="525018"/>
            <a:ext cx="8597265" cy="2083435"/>
          </a:xfrm>
          <a:prstGeom prst="rect">
            <a:avLst/>
          </a:prstGeom>
        </p:spPr>
        <p:txBody>
          <a:bodyPr vert="horz" wrap="square" lIns="0" tIns="12700" rIns="0" bIns="0" rtlCol="0">
            <a:spAutoFit/>
          </a:bodyPr>
          <a:lstStyle/>
          <a:p>
            <a:pPr marL="299085" marR="5080" indent="-287020">
              <a:lnSpc>
                <a:spcPct val="150000"/>
              </a:lnSpc>
              <a:spcBef>
                <a:spcPts val="100"/>
              </a:spcBef>
              <a:buFont typeface="Arial"/>
              <a:buChar char="•"/>
              <a:tabLst>
                <a:tab pos="299085" algn="l"/>
                <a:tab pos="299720" algn="l"/>
              </a:tabLst>
            </a:pPr>
            <a:r>
              <a:rPr sz="1800" spc="-5" dirty="0">
                <a:latin typeface="Times New Roman"/>
                <a:cs typeface="Times New Roman"/>
              </a:rPr>
              <a:t>A stack-organized </a:t>
            </a:r>
            <a:r>
              <a:rPr sz="1800" dirty="0">
                <a:latin typeface="Times New Roman"/>
                <a:cs typeface="Times New Roman"/>
              </a:rPr>
              <a:t>computer </a:t>
            </a:r>
            <a:r>
              <a:rPr sz="1800" spc="-5" dirty="0">
                <a:latin typeface="Times New Roman"/>
                <a:cs typeface="Times New Roman"/>
              </a:rPr>
              <a:t>does </a:t>
            </a:r>
            <a:r>
              <a:rPr sz="1800" dirty="0">
                <a:latin typeface="Times New Roman"/>
                <a:cs typeface="Times New Roman"/>
              </a:rPr>
              <a:t>not </a:t>
            </a:r>
            <a:r>
              <a:rPr sz="1800" spc="-5" dirty="0">
                <a:latin typeface="Times New Roman"/>
                <a:cs typeface="Times New Roman"/>
              </a:rPr>
              <a:t>use </a:t>
            </a:r>
            <a:r>
              <a:rPr sz="1800" dirty="0">
                <a:latin typeface="Times New Roman"/>
                <a:cs typeface="Times New Roman"/>
              </a:rPr>
              <a:t>an </a:t>
            </a:r>
            <a:r>
              <a:rPr sz="1800" spc="-5" dirty="0">
                <a:latin typeface="Times New Roman"/>
                <a:cs typeface="Times New Roman"/>
              </a:rPr>
              <a:t>address </a:t>
            </a:r>
            <a:r>
              <a:rPr sz="1800" dirty="0">
                <a:latin typeface="Times New Roman"/>
                <a:cs typeface="Times New Roman"/>
              </a:rPr>
              <a:t>field for </a:t>
            </a:r>
            <a:r>
              <a:rPr sz="1800" spc="-5" dirty="0">
                <a:latin typeface="Times New Roman"/>
                <a:cs typeface="Times New Roman"/>
              </a:rPr>
              <a:t>the </a:t>
            </a:r>
            <a:r>
              <a:rPr sz="1800" dirty="0">
                <a:latin typeface="Times New Roman"/>
                <a:cs typeface="Times New Roman"/>
              </a:rPr>
              <a:t>instructions </a:t>
            </a:r>
            <a:r>
              <a:rPr sz="1800" spc="-5" dirty="0">
                <a:latin typeface="Times New Roman"/>
                <a:cs typeface="Times New Roman"/>
              </a:rPr>
              <a:t>ADD </a:t>
            </a:r>
            <a:r>
              <a:rPr sz="1800" dirty="0">
                <a:latin typeface="Times New Roman"/>
                <a:cs typeface="Times New Roman"/>
              </a:rPr>
              <a:t>and  </a:t>
            </a:r>
            <a:r>
              <a:rPr sz="1800" spc="-5" dirty="0">
                <a:latin typeface="Times New Roman"/>
                <a:cs typeface="Times New Roman"/>
              </a:rPr>
              <a:t>MUL</a:t>
            </a:r>
            <a:r>
              <a:rPr sz="1800" spc="-7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299085" indent="-287020">
              <a:lnSpc>
                <a:spcPct val="100000"/>
              </a:lnSpc>
              <a:spcBef>
                <a:spcPts val="1080"/>
              </a:spcBef>
              <a:buFont typeface="Arial"/>
              <a:buChar char="•"/>
              <a:tabLst>
                <a:tab pos="299085" algn="l"/>
                <a:tab pos="299720" algn="l"/>
              </a:tabLst>
            </a:pPr>
            <a:r>
              <a:rPr sz="1800" dirty="0">
                <a:latin typeface="Times New Roman"/>
                <a:cs typeface="Times New Roman"/>
              </a:rPr>
              <a:t>Stack </a:t>
            </a:r>
            <a:r>
              <a:rPr sz="1800" spc="-5" dirty="0">
                <a:latin typeface="Times New Roman"/>
                <a:cs typeface="Times New Roman"/>
              </a:rPr>
              <a:t>organization uses </a:t>
            </a:r>
            <a:r>
              <a:rPr sz="1800" dirty="0">
                <a:latin typeface="Times New Roman"/>
                <a:cs typeface="Times New Roman"/>
              </a:rPr>
              <a:t>this </a:t>
            </a:r>
            <a:r>
              <a:rPr sz="1800" spc="5" dirty="0">
                <a:latin typeface="Times New Roman"/>
                <a:cs typeface="Times New Roman"/>
              </a:rPr>
              <a:t>type </a:t>
            </a:r>
            <a:r>
              <a:rPr sz="1800" dirty="0">
                <a:latin typeface="Times New Roman"/>
                <a:cs typeface="Times New Roman"/>
              </a:rPr>
              <a:t>of</a:t>
            </a:r>
            <a:r>
              <a:rPr sz="1800" spc="-65" dirty="0">
                <a:latin typeface="Times New Roman"/>
                <a:cs typeface="Times New Roman"/>
              </a:rPr>
              <a:t> </a:t>
            </a:r>
            <a:r>
              <a:rPr sz="1800" dirty="0">
                <a:latin typeface="Times New Roman"/>
                <a:cs typeface="Times New Roman"/>
              </a:rPr>
              <a:t>instructions.</a:t>
            </a:r>
            <a:endParaRPr sz="1800">
              <a:latin typeface="Times New Roman"/>
              <a:cs typeface="Times New Roman"/>
            </a:endParaRPr>
          </a:p>
          <a:p>
            <a:pPr marL="299085" marR="5080" indent="-287020">
              <a:lnSpc>
                <a:spcPts val="3240"/>
              </a:lnSpc>
              <a:spcBef>
                <a:spcPts val="285"/>
              </a:spcBef>
              <a:buFont typeface="Arial"/>
              <a:buChar char="•"/>
              <a:tabLst>
                <a:tab pos="299085" algn="l"/>
                <a:tab pos="299720" algn="l"/>
              </a:tabLst>
            </a:pPr>
            <a:r>
              <a:rPr sz="1800" dirty="0">
                <a:latin typeface="Times New Roman"/>
                <a:cs typeface="Times New Roman"/>
              </a:rPr>
              <a:t>The following </a:t>
            </a:r>
            <a:r>
              <a:rPr sz="1800" spc="-5" dirty="0">
                <a:latin typeface="Times New Roman"/>
                <a:cs typeface="Times New Roman"/>
              </a:rPr>
              <a:t>program shows </a:t>
            </a:r>
            <a:r>
              <a:rPr sz="1800" dirty="0">
                <a:latin typeface="Times New Roman"/>
                <a:cs typeface="Times New Roman"/>
              </a:rPr>
              <a:t>how </a:t>
            </a:r>
            <a:r>
              <a:rPr sz="1800" spc="-5" dirty="0">
                <a:latin typeface="Times New Roman"/>
                <a:cs typeface="Times New Roman"/>
              </a:rPr>
              <a:t>X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 </a:t>
            </a:r>
            <a:r>
              <a:rPr sz="1800" spc="-10" dirty="0">
                <a:latin typeface="Times New Roman"/>
                <a:cs typeface="Times New Roman"/>
              </a:rPr>
              <a:t>B) </a:t>
            </a:r>
            <a:r>
              <a:rPr sz="1800" dirty="0">
                <a:latin typeface="Times New Roman"/>
                <a:cs typeface="Times New Roman"/>
              </a:rPr>
              <a:t>* (C + </a:t>
            </a:r>
            <a:r>
              <a:rPr sz="1800" spc="-5" dirty="0">
                <a:latin typeface="Times New Roman"/>
                <a:cs typeface="Times New Roman"/>
              </a:rPr>
              <a:t>D) will </a:t>
            </a:r>
            <a:r>
              <a:rPr sz="1800" dirty="0">
                <a:latin typeface="Times New Roman"/>
                <a:cs typeface="Times New Roman"/>
              </a:rPr>
              <a:t>be written for a stack  </a:t>
            </a:r>
            <a:r>
              <a:rPr sz="1800" spc="-5" dirty="0">
                <a:latin typeface="Times New Roman"/>
                <a:cs typeface="Times New Roman"/>
              </a:rPr>
              <a:t>organized</a:t>
            </a:r>
            <a:r>
              <a:rPr sz="1800" spc="-30" dirty="0">
                <a:latin typeface="Times New Roman"/>
                <a:cs typeface="Times New Roman"/>
              </a:rPr>
              <a:t> </a:t>
            </a:r>
            <a:r>
              <a:rPr sz="1800" spc="-15" dirty="0">
                <a:latin typeface="Times New Roman"/>
                <a:cs typeface="Times New Roman"/>
              </a:rPr>
              <a:t>computer.</a:t>
            </a:r>
            <a:endParaRPr sz="1800">
              <a:latin typeface="Times New Roman"/>
              <a:cs typeface="Times New Roman"/>
            </a:endParaRPr>
          </a:p>
        </p:txBody>
      </p:sp>
      <p:sp>
        <p:nvSpPr>
          <p:cNvPr id="5" name="object 5"/>
          <p:cNvSpPr txBox="1"/>
          <p:nvPr/>
        </p:nvSpPr>
        <p:spPr>
          <a:xfrm>
            <a:off x="1143406" y="2582672"/>
            <a:ext cx="832485" cy="3317875"/>
          </a:xfrm>
          <a:prstGeom prst="rect">
            <a:avLst/>
          </a:prstGeom>
        </p:spPr>
        <p:txBody>
          <a:bodyPr vert="horz" wrap="square" lIns="0" tIns="12700" rIns="0" bIns="0" rtlCol="0">
            <a:spAutoFit/>
          </a:bodyPr>
          <a:lstStyle/>
          <a:p>
            <a:pPr marL="12700" marR="5080">
              <a:lnSpc>
                <a:spcPct val="150000"/>
              </a:lnSpc>
              <a:spcBef>
                <a:spcPts val="100"/>
              </a:spcBef>
            </a:pPr>
            <a:r>
              <a:rPr sz="1800" spc="-5" dirty="0">
                <a:latin typeface="Times New Roman"/>
                <a:cs typeface="Times New Roman"/>
              </a:rPr>
              <a:t>PUSH</a:t>
            </a:r>
            <a:r>
              <a:rPr sz="1800" spc="-160" dirty="0">
                <a:latin typeface="Times New Roman"/>
                <a:cs typeface="Times New Roman"/>
              </a:rPr>
              <a:t> </a:t>
            </a:r>
            <a:r>
              <a:rPr sz="1800" spc="-5" dirty="0">
                <a:latin typeface="Times New Roman"/>
                <a:cs typeface="Times New Roman"/>
              </a:rPr>
              <a:t>A  PUSH </a:t>
            </a:r>
            <a:r>
              <a:rPr sz="1800" dirty="0">
                <a:latin typeface="Times New Roman"/>
                <a:cs typeface="Times New Roman"/>
              </a:rPr>
              <a:t>B  </a:t>
            </a:r>
            <a:r>
              <a:rPr sz="1800" spc="-10" dirty="0">
                <a:latin typeface="Times New Roman"/>
                <a:cs typeface="Times New Roman"/>
              </a:rPr>
              <a:t>ADD  </a:t>
            </a:r>
            <a:r>
              <a:rPr sz="1800" spc="-5" dirty="0">
                <a:latin typeface="Times New Roman"/>
                <a:cs typeface="Times New Roman"/>
              </a:rPr>
              <a:t>PUSH </a:t>
            </a:r>
            <a:r>
              <a:rPr sz="1800" dirty="0">
                <a:latin typeface="Times New Roman"/>
                <a:cs typeface="Times New Roman"/>
              </a:rPr>
              <a:t>C  </a:t>
            </a:r>
            <a:r>
              <a:rPr sz="1800" spc="-5" dirty="0">
                <a:latin typeface="Times New Roman"/>
                <a:cs typeface="Times New Roman"/>
              </a:rPr>
              <a:t>PUSH</a:t>
            </a:r>
            <a:r>
              <a:rPr sz="1800" spc="-75" dirty="0">
                <a:latin typeface="Times New Roman"/>
                <a:cs typeface="Times New Roman"/>
              </a:rPr>
              <a:t> </a:t>
            </a:r>
            <a:r>
              <a:rPr sz="1800" spc="-5" dirty="0">
                <a:latin typeface="Times New Roman"/>
                <a:cs typeface="Times New Roman"/>
              </a:rPr>
              <a:t>D  </a:t>
            </a:r>
            <a:r>
              <a:rPr sz="1800" spc="-10" dirty="0">
                <a:latin typeface="Times New Roman"/>
                <a:cs typeface="Times New Roman"/>
              </a:rPr>
              <a:t>ADD  </a:t>
            </a:r>
            <a:r>
              <a:rPr sz="1800" spc="-5" dirty="0">
                <a:latin typeface="Times New Roman"/>
                <a:cs typeface="Times New Roman"/>
              </a:rPr>
              <a:t>MUL  POP</a:t>
            </a:r>
            <a:r>
              <a:rPr sz="1800" spc="-80" dirty="0">
                <a:latin typeface="Times New Roman"/>
                <a:cs typeface="Times New Roman"/>
              </a:rPr>
              <a:t> </a:t>
            </a:r>
            <a:r>
              <a:rPr sz="1800" spc="-5" dirty="0">
                <a:latin typeface="Times New Roman"/>
                <a:cs typeface="Times New Roman"/>
              </a:rPr>
              <a:t>X</a:t>
            </a:r>
            <a:endParaRPr sz="1800">
              <a:latin typeface="Times New Roman"/>
              <a:cs typeface="Times New Roman"/>
            </a:endParaRPr>
          </a:p>
        </p:txBody>
      </p:sp>
      <p:sp>
        <p:nvSpPr>
          <p:cNvPr id="6" name="object 6"/>
          <p:cNvSpPr txBox="1"/>
          <p:nvPr/>
        </p:nvSpPr>
        <p:spPr>
          <a:xfrm>
            <a:off x="2514980" y="2582672"/>
            <a:ext cx="2452370" cy="3317875"/>
          </a:xfrm>
          <a:prstGeom prst="rect">
            <a:avLst/>
          </a:prstGeom>
        </p:spPr>
        <p:txBody>
          <a:bodyPr vert="horz" wrap="square" lIns="0" tIns="149860" rIns="0" bIns="0" rtlCol="0">
            <a:spAutoFit/>
          </a:bodyPr>
          <a:lstStyle/>
          <a:p>
            <a:pPr marL="12700">
              <a:lnSpc>
                <a:spcPct val="100000"/>
              </a:lnSpc>
              <a:spcBef>
                <a:spcPts val="1180"/>
              </a:spcBef>
            </a:pPr>
            <a:r>
              <a:rPr sz="1800" spc="-10" dirty="0">
                <a:latin typeface="Times New Roman"/>
                <a:cs typeface="Times New Roman"/>
              </a:rPr>
              <a:t>//TOS </a:t>
            </a:r>
            <a:r>
              <a:rPr sz="1800" dirty="0">
                <a:latin typeface="Times New Roman"/>
                <a:cs typeface="Times New Roman"/>
              </a:rPr>
              <a:t>←</a:t>
            </a:r>
            <a:r>
              <a:rPr sz="1800" spc="-170" dirty="0">
                <a:latin typeface="Times New Roman"/>
                <a:cs typeface="Times New Roman"/>
              </a:rPr>
              <a:t> </a:t>
            </a:r>
            <a:r>
              <a:rPr sz="1800" spc="-5" dirty="0">
                <a:latin typeface="Times New Roman"/>
                <a:cs typeface="Times New Roman"/>
              </a:rPr>
              <a:t>A</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a:t>
            </a:r>
            <a:r>
              <a:rPr sz="1800" spc="-80" dirty="0">
                <a:latin typeface="Times New Roman"/>
                <a:cs typeface="Times New Roman"/>
              </a:rPr>
              <a:t> </a:t>
            </a:r>
            <a:r>
              <a:rPr sz="1800" dirty="0">
                <a:latin typeface="Times New Roman"/>
                <a:cs typeface="Times New Roman"/>
              </a:rPr>
              <a:t>B</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a:t>
            </a:r>
            <a:r>
              <a:rPr sz="1800" spc="-130" dirty="0">
                <a:latin typeface="Times New Roman"/>
                <a:cs typeface="Times New Roman"/>
              </a:rPr>
              <a:t> </a:t>
            </a:r>
            <a:r>
              <a:rPr sz="1800" spc="-5" dirty="0">
                <a:latin typeface="Times New Roman"/>
                <a:cs typeface="Times New Roman"/>
              </a:rPr>
              <a:t>B)</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a:t>
            </a:r>
            <a:r>
              <a:rPr sz="1800" spc="-80" dirty="0">
                <a:latin typeface="Times New Roman"/>
                <a:cs typeface="Times New Roman"/>
              </a:rPr>
              <a:t> </a:t>
            </a:r>
            <a:r>
              <a:rPr sz="1800" dirty="0">
                <a:latin typeface="Times New Roman"/>
                <a:cs typeface="Times New Roman"/>
              </a:rPr>
              <a:t>C</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a:t>
            </a:r>
            <a:r>
              <a:rPr sz="1800" spc="-75" dirty="0">
                <a:latin typeface="Times New Roman"/>
                <a:cs typeface="Times New Roman"/>
              </a:rPr>
              <a:t> </a:t>
            </a:r>
            <a:r>
              <a:rPr sz="1800" spc="-5" dirty="0">
                <a:latin typeface="Times New Roman"/>
                <a:cs typeface="Times New Roman"/>
              </a:rPr>
              <a:t>D</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 (C +</a:t>
            </a:r>
            <a:r>
              <a:rPr sz="1800" spc="-30" dirty="0">
                <a:latin typeface="Times New Roman"/>
                <a:cs typeface="Times New Roman"/>
              </a:rPr>
              <a:t> </a:t>
            </a:r>
            <a:r>
              <a:rPr sz="1800" spc="-10" dirty="0">
                <a:latin typeface="Times New Roman"/>
                <a:cs typeface="Times New Roman"/>
              </a:rPr>
              <a:t>D)</a:t>
            </a:r>
            <a:endParaRPr sz="1800">
              <a:latin typeface="Times New Roman"/>
              <a:cs typeface="Times New Roman"/>
            </a:endParaRPr>
          </a:p>
          <a:p>
            <a:pPr marL="12700">
              <a:lnSpc>
                <a:spcPct val="100000"/>
              </a:lnSpc>
              <a:spcBef>
                <a:spcPts val="1080"/>
              </a:spcBef>
            </a:pPr>
            <a:r>
              <a:rPr sz="1800" spc="-10" dirty="0">
                <a:latin typeface="Times New Roman"/>
                <a:cs typeface="Times New Roman"/>
              </a:rPr>
              <a:t>//TOS </a:t>
            </a:r>
            <a:r>
              <a:rPr sz="1800" dirty="0">
                <a:latin typeface="Times New Roman"/>
                <a:cs typeface="Times New Roman"/>
              </a:rPr>
              <a:t>← </a:t>
            </a:r>
            <a:r>
              <a:rPr sz="1800" spc="-5" dirty="0">
                <a:latin typeface="Times New Roman"/>
                <a:cs typeface="Times New Roman"/>
              </a:rPr>
              <a:t>(C </a:t>
            </a:r>
            <a:r>
              <a:rPr sz="1800" dirty="0">
                <a:latin typeface="Times New Roman"/>
                <a:cs typeface="Times New Roman"/>
              </a:rPr>
              <a:t>+ </a:t>
            </a:r>
            <a:r>
              <a:rPr sz="1800" spc="-5" dirty="0">
                <a:latin typeface="Times New Roman"/>
                <a:cs typeface="Times New Roman"/>
              </a:rPr>
              <a:t>D) </a:t>
            </a:r>
            <a:r>
              <a:rPr sz="1800" dirty="0">
                <a:latin typeface="Times New Roman"/>
                <a:cs typeface="Times New Roman"/>
              </a:rPr>
              <a:t>*(A</a:t>
            </a:r>
            <a:r>
              <a:rPr sz="1800" spc="-170" dirty="0">
                <a:latin typeface="Times New Roman"/>
                <a:cs typeface="Times New Roman"/>
              </a:rPr>
              <a:t> </a:t>
            </a:r>
            <a:r>
              <a:rPr sz="1800" dirty="0">
                <a:latin typeface="Times New Roman"/>
                <a:cs typeface="Times New Roman"/>
              </a:rPr>
              <a:t>+B)</a:t>
            </a:r>
            <a:endParaRPr sz="1800">
              <a:latin typeface="Times New Roman"/>
              <a:cs typeface="Times New Roman"/>
            </a:endParaRPr>
          </a:p>
          <a:p>
            <a:pPr marL="12700">
              <a:lnSpc>
                <a:spcPct val="100000"/>
              </a:lnSpc>
              <a:spcBef>
                <a:spcPts val="1085"/>
              </a:spcBef>
            </a:pPr>
            <a:r>
              <a:rPr sz="1800" dirty="0">
                <a:latin typeface="Times New Roman"/>
                <a:cs typeface="Times New Roman"/>
              </a:rPr>
              <a:t>//M[X] ←</a:t>
            </a:r>
            <a:r>
              <a:rPr sz="1800" spc="-50" dirty="0">
                <a:latin typeface="Times New Roman"/>
                <a:cs typeface="Times New Roman"/>
              </a:rPr>
              <a:t> </a:t>
            </a:r>
            <a:r>
              <a:rPr sz="1800" spc="-15" dirty="0">
                <a:latin typeface="Times New Roman"/>
                <a:cs typeface="Times New Roman"/>
              </a:rPr>
              <a:t>TOS</a:t>
            </a:r>
            <a:endParaRPr sz="1800">
              <a:latin typeface="Times New Roman"/>
              <a:cs typeface="Times New Roman"/>
            </a:endParaRPr>
          </a:p>
        </p:txBody>
      </p:sp>
      <p:sp>
        <p:nvSpPr>
          <p:cNvPr id="7" name="object 7"/>
          <p:cNvSpPr txBox="1"/>
          <p:nvPr/>
        </p:nvSpPr>
        <p:spPr>
          <a:xfrm>
            <a:off x="228701" y="6012281"/>
            <a:ext cx="8598535" cy="29972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dirty="0">
                <a:latin typeface="Times New Roman"/>
                <a:cs typeface="Times New Roman"/>
              </a:rPr>
              <a:t>The</a:t>
            </a:r>
            <a:r>
              <a:rPr sz="1800" spc="155" dirty="0">
                <a:latin typeface="Times New Roman"/>
                <a:cs typeface="Times New Roman"/>
              </a:rPr>
              <a:t> </a:t>
            </a:r>
            <a:r>
              <a:rPr sz="1800" dirty="0">
                <a:latin typeface="Times New Roman"/>
                <a:cs typeface="Times New Roman"/>
              </a:rPr>
              <a:t>name</a:t>
            </a:r>
            <a:r>
              <a:rPr sz="1800" spc="135" dirty="0">
                <a:latin typeface="Times New Roman"/>
                <a:cs typeface="Times New Roman"/>
              </a:rPr>
              <a:t> </a:t>
            </a:r>
            <a:r>
              <a:rPr sz="1800" spc="-5" dirty="0">
                <a:latin typeface="Times New Roman"/>
                <a:cs typeface="Times New Roman"/>
              </a:rPr>
              <a:t>“zero-address”</a:t>
            </a:r>
            <a:r>
              <a:rPr sz="1800" spc="150" dirty="0">
                <a:latin typeface="Times New Roman"/>
                <a:cs typeface="Times New Roman"/>
              </a:rPr>
              <a:t> </a:t>
            </a:r>
            <a:r>
              <a:rPr sz="1800" spc="-5" dirty="0">
                <a:latin typeface="Times New Roman"/>
                <a:cs typeface="Times New Roman"/>
              </a:rPr>
              <a:t>is</a:t>
            </a:r>
            <a:r>
              <a:rPr sz="1800" spc="150" dirty="0">
                <a:latin typeface="Times New Roman"/>
                <a:cs typeface="Times New Roman"/>
              </a:rPr>
              <a:t> </a:t>
            </a:r>
            <a:r>
              <a:rPr sz="1800" spc="-5" dirty="0">
                <a:latin typeface="Times New Roman"/>
                <a:cs typeface="Times New Roman"/>
              </a:rPr>
              <a:t>given</a:t>
            </a:r>
            <a:r>
              <a:rPr sz="1800" spc="155" dirty="0">
                <a:latin typeface="Times New Roman"/>
                <a:cs typeface="Times New Roman"/>
              </a:rPr>
              <a:t> </a:t>
            </a:r>
            <a:r>
              <a:rPr sz="1800" dirty="0">
                <a:latin typeface="Times New Roman"/>
                <a:cs typeface="Times New Roman"/>
              </a:rPr>
              <a:t>to</a:t>
            </a:r>
            <a:r>
              <a:rPr sz="1800" spc="135" dirty="0">
                <a:latin typeface="Times New Roman"/>
                <a:cs typeface="Times New Roman"/>
              </a:rPr>
              <a:t> </a:t>
            </a:r>
            <a:r>
              <a:rPr sz="1800" dirty="0">
                <a:latin typeface="Times New Roman"/>
                <a:cs typeface="Times New Roman"/>
              </a:rPr>
              <a:t>this</a:t>
            </a:r>
            <a:r>
              <a:rPr sz="1800" spc="135" dirty="0">
                <a:latin typeface="Times New Roman"/>
                <a:cs typeface="Times New Roman"/>
              </a:rPr>
              <a:t> </a:t>
            </a:r>
            <a:r>
              <a:rPr sz="1800" dirty="0">
                <a:latin typeface="Times New Roman"/>
                <a:cs typeface="Times New Roman"/>
              </a:rPr>
              <a:t>type</a:t>
            </a:r>
            <a:r>
              <a:rPr sz="1800" spc="155" dirty="0">
                <a:latin typeface="Times New Roman"/>
                <a:cs typeface="Times New Roman"/>
              </a:rPr>
              <a:t> </a:t>
            </a:r>
            <a:r>
              <a:rPr sz="1800" spc="-10" dirty="0">
                <a:latin typeface="Times New Roman"/>
                <a:cs typeface="Times New Roman"/>
              </a:rPr>
              <a:t>of</a:t>
            </a:r>
            <a:r>
              <a:rPr sz="1800" spc="155" dirty="0">
                <a:latin typeface="Times New Roman"/>
                <a:cs typeface="Times New Roman"/>
              </a:rPr>
              <a:t> </a:t>
            </a:r>
            <a:r>
              <a:rPr sz="1800" dirty="0">
                <a:latin typeface="Times New Roman"/>
                <a:cs typeface="Times New Roman"/>
              </a:rPr>
              <a:t>computer</a:t>
            </a:r>
            <a:r>
              <a:rPr sz="1800" spc="155" dirty="0">
                <a:latin typeface="Times New Roman"/>
                <a:cs typeface="Times New Roman"/>
              </a:rPr>
              <a:t> </a:t>
            </a:r>
            <a:r>
              <a:rPr sz="1800" spc="-5" dirty="0">
                <a:latin typeface="Times New Roman"/>
                <a:cs typeface="Times New Roman"/>
              </a:rPr>
              <a:t>because</a:t>
            </a:r>
            <a:r>
              <a:rPr sz="1800" spc="155" dirty="0">
                <a:latin typeface="Times New Roman"/>
                <a:cs typeface="Times New Roman"/>
              </a:rPr>
              <a:t> </a:t>
            </a:r>
            <a:r>
              <a:rPr sz="1800" dirty="0">
                <a:latin typeface="Times New Roman"/>
                <a:cs typeface="Times New Roman"/>
              </a:rPr>
              <a:t>of</a:t>
            </a:r>
            <a:r>
              <a:rPr sz="1800" spc="155" dirty="0">
                <a:latin typeface="Times New Roman"/>
                <a:cs typeface="Times New Roman"/>
              </a:rPr>
              <a:t> </a:t>
            </a:r>
            <a:r>
              <a:rPr sz="1800" spc="-5" dirty="0">
                <a:latin typeface="Times New Roman"/>
                <a:cs typeface="Times New Roman"/>
              </a:rPr>
              <a:t>the</a:t>
            </a:r>
            <a:r>
              <a:rPr sz="1800" spc="155" dirty="0">
                <a:latin typeface="Times New Roman"/>
                <a:cs typeface="Times New Roman"/>
              </a:rPr>
              <a:t> </a:t>
            </a:r>
            <a:r>
              <a:rPr sz="1800" spc="-5" dirty="0">
                <a:latin typeface="Times New Roman"/>
                <a:cs typeface="Times New Roman"/>
              </a:rPr>
              <a:t>absence</a:t>
            </a:r>
            <a:r>
              <a:rPr sz="1800" spc="160" dirty="0">
                <a:latin typeface="Times New Roman"/>
                <a:cs typeface="Times New Roman"/>
              </a:rPr>
              <a:t> </a:t>
            </a:r>
            <a:r>
              <a:rPr sz="1800" dirty="0">
                <a:latin typeface="Times New Roman"/>
                <a:cs typeface="Times New Roman"/>
              </a:rPr>
              <a:t>of</a:t>
            </a:r>
            <a:r>
              <a:rPr sz="1800" spc="135" dirty="0">
                <a:latin typeface="Times New Roman"/>
                <a:cs typeface="Times New Roman"/>
              </a:rPr>
              <a:t> </a:t>
            </a:r>
            <a:r>
              <a:rPr sz="1800" dirty="0">
                <a:latin typeface="Times New Roman"/>
                <a:cs typeface="Times New Roman"/>
              </a:rPr>
              <a:t>an</a:t>
            </a:r>
            <a:endParaRPr sz="1800">
              <a:latin typeface="Times New Roman"/>
              <a:cs typeface="Times New Roman"/>
            </a:endParaRPr>
          </a:p>
        </p:txBody>
      </p:sp>
      <p:sp>
        <p:nvSpPr>
          <p:cNvPr id="8" name="object 8"/>
          <p:cNvSpPr txBox="1"/>
          <p:nvPr/>
        </p:nvSpPr>
        <p:spPr>
          <a:xfrm>
            <a:off x="515213" y="6423761"/>
            <a:ext cx="43078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address field in the computational</a:t>
            </a:r>
            <a:r>
              <a:rPr sz="1800" spc="-105" dirty="0">
                <a:latin typeface="Times New Roman"/>
                <a:cs typeface="Times New Roman"/>
              </a:rPr>
              <a:t> </a:t>
            </a:r>
            <a:r>
              <a:rPr sz="1800" dirty="0">
                <a:latin typeface="Times New Roman"/>
                <a:cs typeface="Times New Roman"/>
              </a:rPr>
              <a:t>instructions.</a:t>
            </a:r>
            <a:endParaRPr sz="1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26</a:t>
            </a:r>
            <a:endParaRPr sz="1200">
              <a:latin typeface="Carlito"/>
              <a:cs typeface="Carlito"/>
            </a:endParaRPr>
          </a:p>
        </p:txBody>
      </p:sp>
      <p:sp>
        <p:nvSpPr>
          <p:cNvPr id="3" name="object 3"/>
          <p:cNvSpPr txBox="1"/>
          <p:nvPr/>
        </p:nvSpPr>
        <p:spPr>
          <a:xfrm>
            <a:off x="451510" y="750500"/>
            <a:ext cx="8387690" cy="5498108"/>
          </a:xfrm>
          <a:prstGeom prst="rect">
            <a:avLst/>
          </a:prstGeom>
        </p:spPr>
        <p:txBody>
          <a:bodyPr vert="horz" wrap="square" lIns="0" tIns="165735" rIns="0" bIns="0" rtlCol="0">
            <a:spAutoFit/>
          </a:bodyPr>
          <a:lstStyle/>
          <a:p>
            <a:pPr marL="299085" indent="-287020" algn="just">
              <a:lnSpc>
                <a:spcPct val="100000"/>
              </a:lnSpc>
              <a:spcBef>
                <a:spcPts val="1305"/>
              </a:spcBef>
              <a:buFont typeface="Arial"/>
              <a:buChar char="•"/>
              <a:tabLst>
                <a:tab pos="299720" algn="l"/>
              </a:tabLst>
            </a:pPr>
            <a:r>
              <a:rPr sz="2000" spc="5" dirty="0">
                <a:latin typeface="Times New Roman"/>
                <a:cs typeface="Times New Roman"/>
              </a:rPr>
              <a:t>The </a:t>
            </a:r>
            <a:r>
              <a:rPr sz="2000" dirty="0">
                <a:latin typeface="Times New Roman"/>
                <a:cs typeface="Times New Roman"/>
              </a:rPr>
              <a:t>operation field </a:t>
            </a:r>
            <a:r>
              <a:rPr sz="2000" spc="5" dirty="0">
                <a:latin typeface="Times New Roman"/>
                <a:cs typeface="Times New Roman"/>
              </a:rPr>
              <a:t>of </a:t>
            </a:r>
            <a:r>
              <a:rPr sz="2000" dirty="0">
                <a:latin typeface="Times New Roman"/>
                <a:cs typeface="Times New Roman"/>
              </a:rPr>
              <a:t>an </a:t>
            </a:r>
            <a:r>
              <a:rPr sz="2000" spc="-5" dirty="0">
                <a:latin typeface="Times New Roman"/>
                <a:cs typeface="Times New Roman"/>
              </a:rPr>
              <a:t>instruction </a:t>
            </a:r>
            <a:r>
              <a:rPr sz="2000" dirty="0">
                <a:latin typeface="Times New Roman"/>
                <a:cs typeface="Times New Roman"/>
              </a:rPr>
              <a:t>specifies the operation </a:t>
            </a:r>
            <a:r>
              <a:rPr sz="2000" spc="-5" dirty="0">
                <a:latin typeface="Times New Roman"/>
                <a:cs typeface="Times New Roman"/>
              </a:rPr>
              <a:t>to </a:t>
            </a:r>
            <a:r>
              <a:rPr sz="2000" dirty="0">
                <a:latin typeface="Times New Roman"/>
                <a:cs typeface="Times New Roman"/>
              </a:rPr>
              <a:t>be</a:t>
            </a:r>
            <a:r>
              <a:rPr sz="2000" spc="-235" dirty="0">
                <a:latin typeface="Times New Roman"/>
                <a:cs typeface="Times New Roman"/>
              </a:rPr>
              <a:t> </a:t>
            </a:r>
            <a:r>
              <a:rPr sz="2000" dirty="0">
                <a:latin typeface="Times New Roman"/>
                <a:cs typeface="Times New Roman"/>
              </a:rPr>
              <a:t>performed.</a:t>
            </a:r>
          </a:p>
          <a:p>
            <a:pPr marL="299085" marR="7620" indent="-287020" algn="just">
              <a:lnSpc>
                <a:spcPct val="150000"/>
              </a:lnSpc>
              <a:buFont typeface="Arial"/>
              <a:buChar char="•"/>
              <a:tabLst>
                <a:tab pos="299720" algn="l"/>
              </a:tabLst>
            </a:pPr>
            <a:r>
              <a:rPr sz="2000" dirty="0">
                <a:latin typeface="Times New Roman"/>
                <a:cs typeface="Times New Roman"/>
              </a:rPr>
              <a:t>This </a:t>
            </a:r>
            <a:r>
              <a:rPr sz="2000" spc="-5" dirty="0">
                <a:latin typeface="Times New Roman"/>
                <a:cs typeface="Times New Roman"/>
              </a:rPr>
              <a:t>operation must </a:t>
            </a:r>
            <a:r>
              <a:rPr sz="2000" dirty="0">
                <a:latin typeface="Times New Roman"/>
                <a:cs typeface="Times New Roman"/>
              </a:rPr>
              <a:t>be </a:t>
            </a:r>
            <a:r>
              <a:rPr sz="2000" spc="-5" dirty="0">
                <a:latin typeface="Times New Roman"/>
                <a:cs typeface="Times New Roman"/>
              </a:rPr>
              <a:t>executed </a:t>
            </a:r>
            <a:r>
              <a:rPr sz="2000" dirty="0">
                <a:latin typeface="Times New Roman"/>
                <a:cs typeface="Times New Roman"/>
              </a:rPr>
              <a:t>on </a:t>
            </a:r>
            <a:r>
              <a:rPr sz="2000" spc="-10" dirty="0">
                <a:latin typeface="Times New Roman"/>
                <a:cs typeface="Times New Roman"/>
              </a:rPr>
              <a:t>some </a:t>
            </a:r>
            <a:r>
              <a:rPr sz="2000" spc="-5" dirty="0">
                <a:latin typeface="Times New Roman"/>
                <a:cs typeface="Times New Roman"/>
              </a:rPr>
              <a:t>data stored in computer registers </a:t>
            </a:r>
            <a:r>
              <a:rPr sz="2000" spc="-10" dirty="0">
                <a:latin typeface="Times New Roman"/>
                <a:cs typeface="Times New Roman"/>
              </a:rPr>
              <a:t>or  </a:t>
            </a:r>
            <a:r>
              <a:rPr sz="2000" spc="-5" dirty="0">
                <a:latin typeface="Times New Roman"/>
                <a:cs typeface="Times New Roman"/>
              </a:rPr>
              <a:t>memory </a:t>
            </a:r>
            <a:r>
              <a:rPr sz="2000" spc="5" dirty="0">
                <a:latin typeface="Times New Roman"/>
                <a:cs typeface="Times New Roman"/>
              </a:rPr>
              <a:t>words.</a:t>
            </a:r>
            <a:endParaRPr sz="2000" dirty="0">
              <a:latin typeface="Times New Roman"/>
              <a:cs typeface="Times New Roman"/>
            </a:endParaRPr>
          </a:p>
          <a:p>
            <a:pPr marL="299085" marR="7620" indent="-287020" algn="just">
              <a:lnSpc>
                <a:spcPct val="150000"/>
              </a:lnSpc>
              <a:buFont typeface="Arial"/>
              <a:buChar char="•"/>
              <a:tabLst>
                <a:tab pos="299720" algn="l"/>
              </a:tabLst>
            </a:pPr>
            <a:r>
              <a:rPr sz="2000" dirty="0">
                <a:latin typeface="Times New Roman"/>
                <a:cs typeface="Times New Roman"/>
              </a:rPr>
              <a:t>The way the </a:t>
            </a:r>
            <a:r>
              <a:rPr sz="2000" spc="-5" dirty="0">
                <a:latin typeface="Times New Roman"/>
                <a:cs typeface="Times New Roman"/>
              </a:rPr>
              <a:t>operands are chosen during program execution is dependent </a:t>
            </a:r>
            <a:r>
              <a:rPr sz="2000" spc="-10" dirty="0">
                <a:latin typeface="Times New Roman"/>
                <a:cs typeface="Times New Roman"/>
              </a:rPr>
              <a:t>on  </a:t>
            </a:r>
            <a:r>
              <a:rPr sz="2000" dirty="0">
                <a:latin typeface="Times New Roman"/>
                <a:cs typeface="Times New Roman"/>
              </a:rPr>
              <a:t>the </a:t>
            </a:r>
            <a:r>
              <a:rPr sz="2000" spc="-5" dirty="0">
                <a:latin typeface="Times New Roman"/>
                <a:cs typeface="Times New Roman"/>
              </a:rPr>
              <a:t>addressing mode of the instruction. </a:t>
            </a:r>
            <a:r>
              <a:rPr sz="2000" dirty="0">
                <a:latin typeface="Times New Roman"/>
                <a:cs typeface="Times New Roman"/>
              </a:rPr>
              <a:t>The </a:t>
            </a:r>
            <a:r>
              <a:rPr sz="2000" spc="-5" dirty="0">
                <a:latin typeface="Times New Roman"/>
                <a:cs typeface="Times New Roman"/>
              </a:rPr>
              <a:t>addressing mode specifies </a:t>
            </a:r>
            <a:r>
              <a:rPr sz="2000" dirty="0">
                <a:latin typeface="Times New Roman"/>
                <a:cs typeface="Times New Roman"/>
              </a:rPr>
              <a:t>a </a:t>
            </a:r>
            <a:r>
              <a:rPr sz="2000" spc="-5" dirty="0">
                <a:latin typeface="Times New Roman"/>
                <a:cs typeface="Times New Roman"/>
              </a:rPr>
              <a:t>rule  </a:t>
            </a:r>
            <a:r>
              <a:rPr sz="2000" dirty="0">
                <a:latin typeface="Times New Roman"/>
                <a:cs typeface="Times New Roman"/>
              </a:rPr>
              <a:t>for </a:t>
            </a:r>
            <a:r>
              <a:rPr sz="2000" spc="-5" dirty="0">
                <a:latin typeface="Times New Roman"/>
                <a:cs typeface="Times New Roman"/>
              </a:rPr>
              <a:t>interpreting or modifying </a:t>
            </a:r>
            <a:r>
              <a:rPr sz="2000" dirty="0">
                <a:latin typeface="Times New Roman"/>
                <a:cs typeface="Times New Roman"/>
              </a:rPr>
              <a:t>the </a:t>
            </a:r>
            <a:r>
              <a:rPr sz="2000" spc="-5" dirty="0">
                <a:latin typeface="Times New Roman"/>
                <a:cs typeface="Times New Roman"/>
              </a:rPr>
              <a:t>address field of the instruction before </a:t>
            </a:r>
            <a:r>
              <a:rPr sz="2000" dirty="0">
                <a:latin typeface="Times New Roman"/>
                <a:cs typeface="Times New Roman"/>
              </a:rPr>
              <a:t>the  operand </a:t>
            </a:r>
            <a:r>
              <a:rPr sz="2000" spc="-5" dirty="0">
                <a:latin typeface="Times New Roman"/>
                <a:cs typeface="Times New Roman"/>
              </a:rPr>
              <a:t>is </a:t>
            </a:r>
            <a:r>
              <a:rPr sz="2000" dirty="0">
                <a:latin typeface="Times New Roman"/>
                <a:cs typeface="Times New Roman"/>
              </a:rPr>
              <a:t>actually</a:t>
            </a:r>
            <a:r>
              <a:rPr sz="2000" spc="-75" dirty="0">
                <a:latin typeface="Times New Roman"/>
                <a:cs typeface="Times New Roman"/>
              </a:rPr>
              <a:t> </a:t>
            </a:r>
            <a:r>
              <a:rPr sz="2000" dirty="0">
                <a:latin typeface="Times New Roman"/>
                <a:cs typeface="Times New Roman"/>
              </a:rPr>
              <a:t>referenced.</a:t>
            </a:r>
          </a:p>
          <a:p>
            <a:pPr marL="299085" indent="-287020" algn="just">
              <a:lnSpc>
                <a:spcPct val="100000"/>
              </a:lnSpc>
              <a:spcBef>
                <a:spcPts val="1200"/>
              </a:spcBef>
              <a:buFont typeface="Arial"/>
              <a:buChar char="•"/>
              <a:tabLst>
                <a:tab pos="299720" algn="l"/>
              </a:tabLst>
            </a:pPr>
            <a:r>
              <a:rPr sz="2000" dirty="0">
                <a:latin typeface="Times New Roman"/>
                <a:cs typeface="Times New Roman"/>
              </a:rPr>
              <a:t>Computers</a:t>
            </a:r>
            <a:r>
              <a:rPr sz="2000" spc="75" dirty="0">
                <a:latin typeface="Times New Roman"/>
                <a:cs typeface="Times New Roman"/>
              </a:rPr>
              <a:t> </a:t>
            </a:r>
            <a:r>
              <a:rPr sz="2000" spc="-5" dirty="0">
                <a:latin typeface="Times New Roman"/>
                <a:cs typeface="Times New Roman"/>
              </a:rPr>
              <a:t>use</a:t>
            </a:r>
            <a:r>
              <a:rPr sz="2000" spc="114" dirty="0">
                <a:latin typeface="Times New Roman"/>
                <a:cs typeface="Times New Roman"/>
              </a:rPr>
              <a:t> </a:t>
            </a:r>
            <a:r>
              <a:rPr sz="2000" spc="-5" dirty="0">
                <a:latin typeface="Times New Roman"/>
                <a:cs typeface="Times New Roman"/>
              </a:rPr>
              <a:t>addressing</a:t>
            </a:r>
            <a:r>
              <a:rPr sz="2000" spc="95" dirty="0">
                <a:latin typeface="Times New Roman"/>
                <a:cs typeface="Times New Roman"/>
              </a:rPr>
              <a:t> </a:t>
            </a:r>
            <a:r>
              <a:rPr sz="2000" spc="-5" dirty="0">
                <a:latin typeface="Times New Roman"/>
                <a:cs typeface="Times New Roman"/>
              </a:rPr>
              <a:t>mode</a:t>
            </a:r>
            <a:r>
              <a:rPr sz="2000" spc="105" dirty="0">
                <a:latin typeface="Times New Roman"/>
                <a:cs typeface="Times New Roman"/>
              </a:rPr>
              <a:t> </a:t>
            </a:r>
            <a:r>
              <a:rPr sz="2000" dirty="0">
                <a:latin typeface="Times New Roman"/>
                <a:cs typeface="Times New Roman"/>
              </a:rPr>
              <a:t>techniques</a:t>
            </a:r>
            <a:r>
              <a:rPr sz="2000" spc="60" dirty="0">
                <a:latin typeface="Times New Roman"/>
                <a:cs typeface="Times New Roman"/>
              </a:rPr>
              <a:t> </a:t>
            </a:r>
            <a:r>
              <a:rPr sz="2000" dirty="0">
                <a:latin typeface="Times New Roman"/>
                <a:cs typeface="Times New Roman"/>
              </a:rPr>
              <a:t>for</a:t>
            </a:r>
            <a:r>
              <a:rPr sz="2000" spc="85" dirty="0">
                <a:latin typeface="Times New Roman"/>
                <a:cs typeface="Times New Roman"/>
              </a:rPr>
              <a:t> </a:t>
            </a:r>
            <a:r>
              <a:rPr sz="2000" dirty="0">
                <a:latin typeface="Times New Roman"/>
                <a:cs typeface="Times New Roman"/>
              </a:rPr>
              <a:t>the</a:t>
            </a:r>
            <a:r>
              <a:rPr sz="2000" spc="80" dirty="0">
                <a:latin typeface="Times New Roman"/>
                <a:cs typeface="Times New Roman"/>
              </a:rPr>
              <a:t> </a:t>
            </a:r>
            <a:r>
              <a:rPr sz="2000" spc="-5" dirty="0">
                <a:latin typeface="Times New Roman"/>
                <a:cs typeface="Times New Roman"/>
              </a:rPr>
              <a:t>purpose</a:t>
            </a:r>
            <a:r>
              <a:rPr sz="2000" spc="110" dirty="0">
                <a:latin typeface="Times New Roman"/>
                <a:cs typeface="Times New Roman"/>
              </a:rPr>
              <a:t> </a:t>
            </a:r>
            <a:r>
              <a:rPr sz="2000" spc="-10" dirty="0">
                <a:latin typeface="Times New Roman"/>
                <a:cs typeface="Times New Roman"/>
              </a:rPr>
              <a:t>of</a:t>
            </a:r>
            <a:endParaRPr sz="2000" dirty="0">
              <a:latin typeface="Times New Roman"/>
              <a:cs typeface="Times New Roman"/>
            </a:endParaRPr>
          </a:p>
          <a:p>
            <a:pPr marL="299085" algn="just">
              <a:lnSpc>
                <a:spcPct val="100000"/>
              </a:lnSpc>
              <a:spcBef>
                <a:spcPts val="1205"/>
              </a:spcBef>
            </a:pPr>
            <a:r>
              <a:rPr sz="2000" dirty="0">
                <a:latin typeface="Times New Roman"/>
                <a:cs typeface="Times New Roman"/>
              </a:rPr>
              <a:t>accommodating </a:t>
            </a:r>
            <a:r>
              <a:rPr sz="2000" spc="5" dirty="0">
                <a:latin typeface="Times New Roman"/>
                <a:cs typeface="Times New Roman"/>
              </a:rPr>
              <a:t>one </a:t>
            </a:r>
            <a:r>
              <a:rPr sz="2000" dirty="0">
                <a:latin typeface="Times New Roman"/>
                <a:cs typeface="Times New Roman"/>
              </a:rPr>
              <a:t>or both of the following</a:t>
            </a:r>
            <a:r>
              <a:rPr sz="2000" spc="-155" dirty="0">
                <a:latin typeface="Times New Roman"/>
                <a:cs typeface="Times New Roman"/>
              </a:rPr>
              <a:t> </a:t>
            </a:r>
            <a:r>
              <a:rPr sz="2000" spc="-5" dirty="0">
                <a:latin typeface="Times New Roman"/>
                <a:cs typeface="Times New Roman"/>
              </a:rPr>
              <a:t>provisions:</a:t>
            </a:r>
            <a:endParaRPr sz="2000" dirty="0">
              <a:latin typeface="Times New Roman"/>
              <a:cs typeface="Times New Roman"/>
            </a:endParaRPr>
          </a:p>
          <a:p>
            <a:pPr marL="12700" marR="5080" algn="just">
              <a:lnSpc>
                <a:spcPct val="150000"/>
              </a:lnSpc>
            </a:pPr>
            <a:r>
              <a:rPr sz="2000" dirty="0">
                <a:latin typeface="Times New Roman"/>
                <a:cs typeface="Times New Roman"/>
              </a:rPr>
              <a:t>1. </a:t>
            </a:r>
            <a:r>
              <a:rPr sz="2000" spc="-80" dirty="0">
                <a:latin typeface="Times New Roman"/>
                <a:cs typeface="Times New Roman"/>
              </a:rPr>
              <a:t>To </a:t>
            </a:r>
            <a:r>
              <a:rPr sz="2000" spc="-5" dirty="0">
                <a:latin typeface="Times New Roman"/>
                <a:cs typeface="Times New Roman"/>
              </a:rPr>
              <a:t>give programming versatility to the user </a:t>
            </a:r>
            <a:r>
              <a:rPr sz="2000" dirty="0">
                <a:latin typeface="Times New Roman"/>
                <a:cs typeface="Times New Roman"/>
              </a:rPr>
              <a:t>by </a:t>
            </a:r>
            <a:r>
              <a:rPr sz="2000" spc="-5" dirty="0">
                <a:latin typeface="Times New Roman"/>
                <a:cs typeface="Times New Roman"/>
              </a:rPr>
              <a:t>providing such facilities </a:t>
            </a:r>
            <a:r>
              <a:rPr sz="2000" spc="-15" dirty="0">
                <a:latin typeface="Times New Roman"/>
                <a:cs typeface="Times New Roman"/>
              </a:rPr>
              <a:t>as  </a:t>
            </a:r>
            <a:r>
              <a:rPr sz="2000" spc="-5" dirty="0">
                <a:latin typeface="Times New Roman"/>
                <a:cs typeface="Times New Roman"/>
              </a:rPr>
              <a:t>pointers </a:t>
            </a:r>
            <a:r>
              <a:rPr sz="2000" spc="-10" dirty="0">
                <a:latin typeface="Times New Roman"/>
                <a:cs typeface="Times New Roman"/>
              </a:rPr>
              <a:t>to </a:t>
            </a:r>
            <a:r>
              <a:rPr sz="2000" spc="-25" dirty="0">
                <a:latin typeface="Times New Roman"/>
                <a:cs typeface="Times New Roman"/>
              </a:rPr>
              <a:t>memory, </a:t>
            </a:r>
            <a:r>
              <a:rPr sz="2000" spc="-5" dirty="0">
                <a:latin typeface="Times New Roman"/>
                <a:cs typeface="Times New Roman"/>
              </a:rPr>
              <a:t>counters for loop control, indexing </a:t>
            </a:r>
            <a:r>
              <a:rPr sz="2000" dirty="0">
                <a:latin typeface="Times New Roman"/>
                <a:cs typeface="Times New Roman"/>
              </a:rPr>
              <a:t>of data, </a:t>
            </a:r>
            <a:r>
              <a:rPr sz="2000" spc="-5" dirty="0">
                <a:latin typeface="Times New Roman"/>
                <a:cs typeface="Times New Roman"/>
              </a:rPr>
              <a:t>and </a:t>
            </a:r>
            <a:r>
              <a:rPr sz="2000" dirty="0">
                <a:latin typeface="Times New Roman"/>
                <a:cs typeface="Times New Roman"/>
              </a:rPr>
              <a:t>program  relocation.</a:t>
            </a:r>
          </a:p>
        </p:txBody>
      </p:sp>
      <p:sp>
        <p:nvSpPr>
          <p:cNvPr id="4" name="object 4"/>
          <p:cNvSpPr txBox="1"/>
          <p:nvPr/>
        </p:nvSpPr>
        <p:spPr>
          <a:xfrm>
            <a:off x="451510" y="6293002"/>
            <a:ext cx="736219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2. </a:t>
            </a:r>
            <a:r>
              <a:rPr sz="2000" spc="-75" dirty="0">
                <a:latin typeface="Times New Roman"/>
                <a:cs typeface="Times New Roman"/>
              </a:rPr>
              <a:t>To </a:t>
            </a:r>
            <a:r>
              <a:rPr sz="2000" dirty="0">
                <a:latin typeface="Times New Roman"/>
                <a:cs typeface="Times New Roman"/>
              </a:rPr>
              <a:t>reduce the </a:t>
            </a:r>
            <a:r>
              <a:rPr sz="2000" spc="-5" dirty="0">
                <a:latin typeface="Times New Roman"/>
                <a:cs typeface="Times New Roman"/>
              </a:rPr>
              <a:t>number </a:t>
            </a:r>
            <a:r>
              <a:rPr sz="2000" dirty="0">
                <a:latin typeface="Times New Roman"/>
                <a:cs typeface="Times New Roman"/>
              </a:rPr>
              <a:t>of bits in the addressing </a:t>
            </a:r>
            <a:r>
              <a:rPr sz="2000" spc="-5" dirty="0">
                <a:latin typeface="Times New Roman"/>
                <a:cs typeface="Times New Roman"/>
              </a:rPr>
              <a:t>field </a:t>
            </a:r>
            <a:r>
              <a:rPr sz="2000" dirty="0">
                <a:latin typeface="Times New Roman"/>
                <a:cs typeface="Times New Roman"/>
              </a:rPr>
              <a:t>of the</a:t>
            </a:r>
            <a:r>
              <a:rPr sz="2000" spc="-90" dirty="0">
                <a:latin typeface="Times New Roman"/>
                <a:cs typeface="Times New Roman"/>
              </a:rPr>
              <a:t> </a:t>
            </a:r>
            <a:r>
              <a:rPr sz="2000" spc="-5" dirty="0">
                <a:latin typeface="Times New Roman"/>
                <a:cs typeface="Times New Roman"/>
              </a:rPr>
              <a:t>instruction.</a:t>
            </a:r>
            <a:endParaRPr sz="2000" dirty="0">
              <a:latin typeface="Times New Roman"/>
              <a:cs typeface="Times New Roman"/>
            </a:endParaRPr>
          </a:p>
        </p:txBody>
      </p:sp>
      <p:sp>
        <p:nvSpPr>
          <p:cNvPr id="5" name="object 5"/>
          <p:cNvSpPr txBox="1">
            <a:spLocks noGrp="1"/>
          </p:cNvSpPr>
          <p:nvPr>
            <p:ph type="title"/>
          </p:nvPr>
        </p:nvSpPr>
        <p:spPr>
          <a:xfrm>
            <a:off x="2871342" y="257937"/>
            <a:ext cx="2033905" cy="330835"/>
          </a:xfrm>
          <a:prstGeom prst="rect">
            <a:avLst/>
          </a:prstGeom>
        </p:spPr>
        <p:txBody>
          <a:bodyPr vert="horz" wrap="square" lIns="0" tIns="12700" rIns="0" bIns="0" rtlCol="0">
            <a:spAutoFit/>
          </a:bodyPr>
          <a:lstStyle/>
          <a:p>
            <a:pPr marL="12700">
              <a:lnSpc>
                <a:spcPct val="100000"/>
              </a:lnSpc>
              <a:spcBef>
                <a:spcPts val="100"/>
              </a:spcBef>
            </a:pPr>
            <a:r>
              <a:rPr sz="2000" spc="-5" dirty="0"/>
              <a:t>Addressing</a:t>
            </a:r>
            <a:r>
              <a:rPr sz="2000" spc="-80" dirty="0"/>
              <a:t> </a:t>
            </a:r>
            <a:r>
              <a:rPr sz="2000" dirty="0"/>
              <a:t>Modes</a:t>
            </a:r>
            <a:endParaRPr sz="200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295600" y="1714320"/>
              <a:ext cx="360" cy="360"/>
            </p14:xfrm>
          </p:contentPart>
        </mc:Choice>
        <mc:Fallback xmlns="">
          <p:pic>
            <p:nvPicPr>
              <p:cNvPr id="6" name="Ink 5"/>
              <p:cNvPicPr/>
              <p:nvPr/>
            </p:nvPicPr>
            <p:blipFill>
              <a:blip r:embed="rId3"/>
              <a:stretch>
                <a:fillRect/>
              </a:stretch>
            </p:blipFill>
            <p:spPr>
              <a:xfrm>
                <a:off x="5286240" y="1704960"/>
                <a:ext cx="19080" cy="190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337" y="71670"/>
            <a:ext cx="8415325" cy="6714659"/>
          </a:xfrm>
          <a:prstGeom prst="rect">
            <a:avLst/>
          </a:prstGeom>
        </p:spPr>
        <p:txBody>
          <a:bodyPr vert="horz" wrap="square" lIns="0" tIns="149860" rIns="0" bIns="0" rtlCol="0">
            <a:spAutoFit/>
          </a:bodyPr>
          <a:lstStyle/>
          <a:p>
            <a:pPr marL="63500" algn="just">
              <a:lnSpc>
                <a:spcPct val="100000"/>
              </a:lnSpc>
              <a:spcBef>
                <a:spcPts val="1180"/>
              </a:spcBef>
            </a:pPr>
            <a:r>
              <a:rPr sz="1900" b="1" dirty="0">
                <a:latin typeface="Times New Roman" panose="02020603050405020304" pitchFamily="18" charset="0"/>
                <a:cs typeface="Times New Roman" panose="02020603050405020304" pitchFamily="18" charset="0"/>
              </a:rPr>
              <a:t>Implied Mode</a:t>
            </a:r>
            <a:r>
              <a:rPr sz="1900" b="1" spc="-10" dirty="0">
                <a:latin typeface="Times New Roman" panose="02020603050405020304" pitchFamily="18" charset="0"/>
                <a:cs typeface="Times New Roman" panose="02020603050405020304" pitchFamily="18" charset="0"/>
              </a:rPr>
              <a:t> </a:t>
            </a:r>
            <a:r>
              <a:rPr sz="1900" b="1" dirty="0">
                <a:latin typeface="Times New Roman" panose="02020603050405020304" pitchFamily="18" charset="0"/>
                <a:cs typeface="Times New Roman" panose="02020603050405020304" pitchFamily="18" charset="0"/>
              </a:rPr>
              <a:t>:</a:t>
            </a:r>
            <a:endParaRPr sz="1900" dirty="0">
              <a:latin typeface="Times New Roman" panose="02020603050405020304" pitchFamily="18" charset="0"/>
              <a:cs typeface="Times New Roman" panose="02020603050405020304" pitchFamily="18" charset="0"/>
            </a:endParaRPr>
          </a:p>
          <a:p>
            <a:pPr marL="349885" indent="-287020" algn="just">
              <a:lnSpc>
                <a:spcPct val="100000"/>
              </a:lnSpc>
              <a:spcBef>
                <a:spcPts val="1080"/>
              </a:spcBef>
              <a:buFont typeface="Arial"/>
              <a:buChar char="•"/>
              <a:tabLst>
                <a:tab pos="350520" algn="l"/>
              </a:tabLst>
            </a:pPr>
            <a:r>
              <a:rPr sz="1900" dirty="0">
                <a:latin typeface="Times New Roman" panose="02020603050405020304" pitchFamily="18" charset="0"/>
                <a:cs typeface="Times New Roman" panose="02020603050405020304" pitchFamily="18" charset="0"/>
              </a:rPr>
              <a:t>In this </a:t>
            </a:r>
            <a:r>
              <a:rPr sz="1900" spc="-5" dirty="0">
                <a:latin typeface="Times New Roman" panose="02020603050405020304" pitchFamily="18" charset="0"/>
                <a:cs typeface="Times New Roman" panose="02020603050405020304" pitchFamily="18" charset="0"/>
              </a:rPr>
              <a:t>mode </a:t>
            </a:r>
            <a:r>
              <a:rPr sz="1900" dirty="0">
                <a:latin typeface="Times New Roman" panose="02020603050405020304" pitchFamily="18" charset="0"/>
                <a:cs typeface="Times New Roman" panose="02020603050405020304" pitchFamily="18" charset="0"/>
              </a:rPr>
              <a:t>the operands are specified implicitly in the definition of the</a:t>
            </a:r>
            <a:r>
              <a:rPr sz="1900" spc="-80"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instruction.</a:t>
            </a:r>
            <a:endParaRPr lang="en-US" sz="1900" dirty="0">
              <a:latin typeface="Times New Roman" panose="02020603050405020304" pitchFamily="18" charset="0"/>
              <a:cs typeface="Times New Roman" panose="02020603050405020304" pitchFamily="18" charset="0"/>
            </a:endParaRPr>
          </a:p>
          <a:p>
            <a:pPr marL="349885" indent="-287020" algn="just">
              <a:lnSpc>
                <a:spcPct val="100000"/>
              </a:lnSpc>
              <a:spcBef>
                <a:spcPts val="1080"/>
              </a:spcBef>
              <a:buFont typeface="Arial"/>
              <a:buChar char="•"/>
              <a:tabLst>
                <a:tab pos="350520" algn="l"/>
              </a:tabLst>
            </a:pPr>
            <a:r>
              <a:rPr sz="1900" dirty="0">
                <a:latin typeface="Times New Roman" panose="02020603050405020304" pitchFamily="18" charset="0"/>
                <a:cs typeface="Times New Roman" panose="02020603050405020304" pitchFamily="18" charset="0"/>
              </a:rPr>
              <a:t>Zero </a:t>
            </a:r>
            <a:r>
              <a:rPr sz="1900" spc="-5" dirty="0">
                <a:latin typeface="Times New Roman" panose="02020603050405020304" pitchFamily="18" charset="0"/>
                <a:cs typeface="Times New Roman" panose="02020603050405020304" pitchFamily="18" charset="0"/>
              </a:rPr>
              <a:t>address </a:t>
            </a:r>
            <a:r>
              <a:rPr sz="1900" dirty="0">
                <a:latin typeface="Times New Roman" panose="02020603050405020304" pitchFamily="18" charset="0"/>
                <a:cs typeface="Times New Roman" panose="02020603050405020304" pitchFamily="18" charset="0"/>
              </a:rPr>
              <a:t>instructions in a </a:t>
            </a:r>
            <a:r>
              <a:rPr sz="1900" spc="-10" dirty="0">
                <a:latin typeface="Times New Roman" panose="02020603050405020304" pitchFamily="18" charset="0"/>
                <a:cs typeface="Times New Roman" panose="02020603050405020304" pitchFamily="18" charset="0"/>
              </a:rPr>
              <a:t>stack </a:t>
            </a:r>
            <a:r>
              <a:rPr sz="1900" spc="-5" dirty="0">
                <a:latin typeface="Times New Roman" panose="02020603050405020304" pitchFamily="18" charset="0"/>
                <a:cs typeface="Times New Roman" panose="02020603050405020304" pitchFamily="18" charset="0"/>
              </a:rPr>
              <a:t>organized computer </a:t>
            </a:r>
            <a:r>
              <a:rPr sz="1900" dirty="0">
                <a:latin typeface="Times New Roman" panose="02020603050405020304" pitchFamily="18" charset="0"/>
                <a:cs typeface="Times New Roman" panose="02020603050405020304" pitchFamily="18" charset="0"/>
              </a:rPr>
              <a:t>are </a:t>
            </a:r>
            <a:r>
              <a:rPr sz="1900" spc="-5" dirty="0">
                <a:latin typeface="Times New Roman" panose="02020603050405020304" pitchFamily="18" charset="0"/>
                <a:cs typeface="Times New Roman" panose="02020603050405020304" pitchFamily="18" charset="0"/>
              </a:rPr>
              <a:t>implied mode instructions  </a:t>
            </a:r>
            <a:r>
              <a:rPr sz="1900" dirty="0">
                <a:latin typeface="Times New Roman" panose="02020603050405020304" pitchFamily="18" charset="0"/>
                <a:cs typeface="Times New Roman" panose="02020603050405020304" pitchFamily="18" charset="0"/>
              </a:rPr>
              <a:t>since the operands are implied to be on top of the</a:t>
            </a:r>
            <a:r>
              <a:rPr sz="1900" spc="-55"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stack.</a:t>
            </a:r>
            <a:endParaRPr lang="en-US" sz="1900" dirty="0">
              <a:latin typeface="Times New Roman" panose="02020603050405020304" pitchFamily="18" charset="0"/>
              <a:cs typeface="Times New Roman" panose="02020603050405020304" pitchFamily="18" charset="0"/>
            </a:endParaRPr>
          </a:p>
          <a:p>
            <a:pPr algn="l"/>
            <a:endParaRPr lang="en-US" sz="1900" b="0" i="0" u="none" strike="noStrike" baseline="0" dirty="0">
              <a:latin typeface="Times New Roman" panose="02020603050405020304" pitchFamily="18" charset="0"/>
              <a:cs typeface="Times New Roman" panose="02020603050405020304" pitchFamily="18" charset="0"/>
            </a:endParaRPr>
          </a:p>
          <a:p>
            <a:r>
              <a:rPr lang="fr-FR" sz="1900" b="0" i="0" u="none" strike="noStrike" baseline="0" dirty="0">
                <a:latin typeface="Times New Roman" panose="02020603050405020304" pitchFamily="18" charset="0"/>
                <a:cs typeface="Times New Roman" panose="02020603050405020304" pitchFamily="18" charset="0"/>
              </a:rPr>
              <a:t>	</a:t>
            </a:r>
            <a:r>
              <a:rPr lang="en-US" sz="1900" b="0" i="0" u="none" strike="noStrike" baseline="0" dirty="0">
                <a:latin typeface="Times New Roman" panose="02020603050405020304" pitchFamily="18" charset="0"/>
                <a:cs typeface="Times New Roman" panose="02020603050405020304" pitchFamily="18" charset="0"/>
              </a:rPr>
              <a:t>E.g. CMA (complement accumulator) </a:t>
            </a:r>
          </a:p>
          <a:p>
            <a:r>
              <a:rPr lang="en-US" sz="1900" dirty="0">
                <a:latin typeface="Times New Roman" panose="02020603050405020304" pitchFamily="18" charset="0"/>
                <a:cs typeface="Times New Roman" panose="02020603050405020304" pitchFamily="18" charset="0"/>
              </a:rPr>
              <a:t>	        CRC(clear carry flag)</a:t>
            </a:r>
          </a:p>
          <a:p>
            <a:r>
              <a:rPr lang="en-US" sz="1900" b="0" i="0" u="none" strike="noStrike" baseline="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a:t>
            </a:r>
            <a:r>
              <a:rPr lang="en-US" sz="1900" b="0" i="0" u="none" strike="noStrike" baseline="0" dirty="0">
                <a:latin typeface="Times New Roman" panose="02020603050405020304" pitchFamily="18" charset="0"/>
                <a:cs typeface="Times New Roman" panose="02020603050405020304" pitchFamily="18" charset="0"/>
              </a:rPr>
              <a:t>INC A(increment accumulator)</a:t>
            </a:r>
          </a:p>
          <a:p>
            <a:r>
              <a:rPr lang="en-US" sz="1900" dirty="0">
                <a:latin typeface="Times New Roman" panose="02020603050405020304" pitchFamily="18" charset="0"/>
                <a:cs typeface="Times New Roman" panose="02020603050405020304" pitchFamily="18" charset="0"/>
              </a:rPr>
              <a:t>	        Add</a:t>
            </a:r>
          </a:p>
          <a:p>
            <a:pPr marL="63500" algn="just">
              <a:lnSpc>
                <a:spcPct val="100000"/>
              </a:lnSpc>
              <a:spcBef>
                <a:spcPts val="1080"/>
              </a:spcBef>
            </a:pPr>
            <a:r>
              <a:rPr sz="1900" b="1" dirty="0">
                <a:latin typeface="Times New Roman" panose="02020603050405020304" pitchFamily="18" charset="0"/>
                <a:cs typeface="Times New Roman" panose="02020603050405020304" pitchFamily="18" charset="0"/>
              </a:rPr>
              <a:t>Immediate</a:t>
            </a:r>
            <a:r>
              <a:rPr sz="1900" b="1" spc="-20" dirty="0">
                <a:latin typeface="Times New Roman" panose="02020603050405020304" pitchFamily="18" charset="0"/>
                <a:cs typeface="Times New Roman" panose="02020603050405020304" pitchFamily="18" charset="0"/>
              </a:rPr>
              <a:t> </a:t>
            </a:r>
            <a:r>
              <a:rPr sz="1900" b="1" spc="-5" dirty="0">
                <a:latin typeface="Times New Roman" panose="02020603050405020304" pitchFamily="18" charset="0"/>
                <a:cs typeface="Times New Roman" panose="02020603050405020304" pitchFamily="18" charset="0"/>
              </a:rPr>
              <a:t>Mode:</a:t>
            </a:r>
            <a:endParaRPr sz="1900" dirty="0">
              <a:latin typeface="Times New Roman" panose="02020603050405020304" pitchFamily="18" charset="0"/>
              <a:cs typeface="Times New Roman" panose="02020603050405020304" pitchFamily="18" charset="0"/>
            </a:endParaRPr>
          </a:p>
          <a:p>
            <a:pPr marL="349885" marR="65405" indent="-287020" algn="just">
              <a:lnSpc>
                <a:spcPct val="150000"/>
              </a:lnSpc>
              <a:buFont typeface="Arial"/>
              <a:buChar char="•"/>
              <a:tabLst>
                <a:tab pos="350520" algn="l"/>
              </a:tabLst>
            </a:pPr>
            <a:r>
              <a:rPr sz="1900" dirty="0">
                <a:latin typeface="Times New Roman" panose="02020603050405020304" pitchFamily="18" charset="0"/>
                <a:cs typeface="Times New Roman" panose="02020603050405020304" pitchFamily="18" charset="0"/>
              </a:rPr>
              <a:t>In this </a:t>
            </a:r>
            <a:r>
              <a:rPr sz="1900" spc="-5" dirty="0">
                <a:latin typeface="Times New Roman" panose="02020603050405020304" pitchFamily="18" charset="0"/>
                <a:cs typeface="Times New Roman" panose="02020603050405020304" pitchFamily="18" charset="0"/>
              </a:rPr>
              <a:t>mode the </a:t>
            </a:r>
            <a:r>
              <a:rPr sz="1900" dirty="0">
                <a:latin typeface="Times New Roman" panose="02020603050405020304" pitchFamily="18" charset="0"/>
                <a:cs typeface="Times New Roman" panose="02020603050405020304" pitchFamily="18" charset="0"/>
              </a:rPr>
              <a:t>operand </a:t>
            </a:r>
            <a:r>
              <a:rPr sz="1900" spc="-5" dirty="0">
                <a:latin typeface="Times New Roman" panose="02020603050405020304" pitchFamily="18" charset="0"/>
                <a:cs typeface="Times New Roman" panose="02020603050405020304" pitchFamily="18" charset="0"/>
              </a:rPr>
              <a:t>is </a:t>
            </a:r>
            <a:r>
              <a:rPr sz="1900" dirty="0">
                <a:latin typeface="Times New Roman" panose="02020603050405020304" pitchFamily="18" charset="0"/>
                <a:cs typeface="Times New Roman" panose="02020603050405020304" pitchFamily="18" charset="0"/>
              </a:rPr>
              <a:t>specified in the </a:t>
            </a:r>
            <a:r>
              <a:rPr sz="1900" spc="-5" dirty="0">
                <a:latin typeface="Times New Roman" panose="02020603050405020304" pitchFamily="18" charset="0"/>
                <a:cs typeface="Times New Roman" panose="02020603050405020304" pitchFamily="18" charset="0"/>
              </a:rPr>
              <a:t>instruction itself</a:t>
            </a:r>
            <a:r>
              <a:rPr lang="en-US" sz="1900" spc="-5" dirty="0">
                <a:latin typeface="Times New Roman" panose="02020603050405020304" pitchFamily="18" charset="0"/>
                <a:cs typeface="Times New Roman" panose="02020603050405020304" pitchFamily="18" charset="0"/>
              </a:rPr>
              <a:t>.</a:t>
            </a:r>
          </a:p>
          <a:p>
            <a:pPr marL="349885" marR="65405" indent="-287020" algn="just">
              <a:lnSpc>
                <a:spcPct val="150000"/>
              </a:lnSpc>
              <a:buFont typeface="Arial"/>
              <a:buChar char="•"/>
              <a:tabLst>
                <a:tab pos="350520" algn="l"/>
              </a:tabLst>
            </a:pPr>
            <a:r>
              <a:rPr sz="1900" dirty="0">
                <a:latin typeface="Times New Roman" panose="02020603050405020304" pitchFamily="18" charset="0"/>
                <a:cs typeface="Times New Roman" panose="02020603050405020304" pitchFamily="18" charset="0"/>
              </a:rPr>
              <a:t>In order </a:t>
            </a:r>
            <a:r>
              <a:rPr sz="1900" spc="-5" dirty="0">
                <a:latin typeface="Times New Roman" panose="02020603050405020304" pitchFamily="18" charset="0"/>
                <a:cs typeface="Times New Roman" panose="02020603050405020304" pitchFamily="18" charset="0"/>
              </a:rPr>
              <a:t>words, </a:t>
            </a:r>
            <a:r>
              <a:rPr sz="1900" dirty="0">
                <a:latin typeface="Times New Roman" panose="02020603050405020304" pitchFamily="18" charset="0"/>
                <a:cs typeface="Times New Roman" panose="02020603050405020304" pitchFamily="18" charset="0"/>
              </a:rPr>
              <a:t>an  </a:t>
            </a:r>
            <a:r>
              <a:rPr sz="1900" spc="-5" dirty="0">
                <a:latin typeface="Times New Roman" panose="02020603050405020304" pitchFamily="18" charset="0"/>
                <a:cs typeface="Times New Roman" panose="02020603050405020304" pitchFamily="18" charset="0"/>
              </a:rPr>
              <a:t>immediate mode </a:t>
            </a:r>
            <a:r>
              <a:rPr sz="1900" dirty="0">
                <a:latin typeface="Times New Roman" panose="02020603050405020304" pitchFamily="18" charset="0"/>
                <a:cs typeface="Times New Roman" panose="02020603050405020304" pitchFamily="18" charset="0"/>
              </a:rPr>
              <a:t>instruction </a:t>
            </a:r>
            <a:r>
              <a:rPr sz="1900" spc="-5" dirty="0">
                <a:latin typeface="Times New Roman" panose="02020603050405020304" pitchFamily="18" charset="0"/>
                <a:cs typeface="Times New Roman" panose="02020603050405020304" pitchFamily="18" charset="0"/>
              </a:rPr>
              <a:t>has </a:t>
            </a:r>
            <a:r>
              <a:rPr sz="1900" dirty="0">
                <a:latin typeface="Times New Roman" panose="02020603050405020304" pitchFamily="18" charset="0"/>
                <a:cs typeface="Times New Roman" panose="02020603050405020304" pitchFamily="18" charset="0"/>
              </a:rPr>
              <a:t>an </a:t>
            </a:r>
            <a:r>
              <a:rPr sz="1900" spc="-5" dirty="0">
                <a:latin typeface="Times New Roman" panose="02020603050405020304" pitchFamily="18" charset="0"/>
                <a:cs typeface="Times New Roman" panose="02020603050405020304" pitchFamily="18" charset="0"/>
              </a:rPr>
              <a:t>operand </a:t>
            </a:r>
            <a:r>
              <a:rPr sz="1900" dirty="0">
                <a:latin typeface="Times New Roman" panose="02020603050405020304" pitchFamily="18" charset="0"/>
                <a:cs typeface="Times New Roman" panose="02020603050405020304" pitchFamily="18" charset="0"/>
              </a:rPr>
              <a:t>field </a:t>
            </a:r>
            <a:r>
              <a:rPr sz="1900" spc="-5" dirty="0">
                <a:latin typeface="Times New Roman" panose="02020603050405020304" pitchFamily="18" charset="0"/>
                <a:cs typeface="Times New Roman" panose="02020603050405020304" pitchFamily="18" charset="0"/>
              </a:rPr>
              <a:t>rather </a:t>
            </a:r>
            <a:r>
              <a:rPr sz="1900" dirty="0">
                <a:latin typeface="Times New Roman" panose="02020603050405020304" pitchFamily="18" charset="0"/>
                <a:cs typeface="Times New Roman" panose="02020603050405020304" pitchFamily="18" charset="0"/>
              </a:rPr>
              <a:t>than an </a:t>
            </a:r>
            <a:r>
              <a:rPr sz="1900" spc="-5" dirty="0">
                <a:latin typeface="Times New Roman" panose="02020603050405020304" pitchFamily="18" charset="0"/>
                <a:cs typeface="Times New Roman" panose="02020603050405020304" pitchFamily="18" charset="0"/>
              </a:rPr>
              <a:t>address </a:t>
            </a:r>
            <a:r>
              <a:rPr sz="1900" dirty="0">
                <a:latin typeface="Times New Roman" panose="02020603050405020304" pitchFamily="18" charset="0"/>
                <a:cs typeface="Times New Roman" panose="02020603050405020304" pitchFamily="18" charset="0"/>
              </a:rPr>
              <a:t>field. </a:t>
            </a:r>
            <a:r>
              <a:rPr sz="1900" spc="-5" dirty="0">
                <a:latin typeface="Times New Roman" panose="02020603050405020304" pitchFamily="18" charset="0"/>
                <a:cs typeface="Times New Roman" panose="02020603050405020304" pitchFamily="18" charset="0"/>
              </a:rPr>
              <a:t>The  </a:t>
            </a:r>
            <a:r>
              <a:rPr sz="1900" dirty="0">
                <a:latin typeface="Times New Roman" panose="02020603050405020304" pitchFamily="18" charset="0"/>
                <a:cs typeface="Times New Roman" panose="02020603050405020304" pitchFamily="18" charset="0"/>
              </a:rPr>
              <a:t>operand </a:t>
            </a:r>
            <a:r>
              <a:rPr sz="1900" spc="-5" dirty="0">
                <a:latin typeface="Times New Roman" panose="02020603050405020304" pitchFamily="18" charset="0"/>
                <a:cs typeface="Times New Roman" panose="02020603050405020304" pitchFamily="18" charset="0"/>
              </a:rPr>
              <a:t>field contains </a:t>
            </a:r>
            <a:r>
              <a:rPr sz="1900" dirty="0">
                <a:latin typeface="Times New Roman" panose="02020603050405020304" pitchFamily="18" charset="0"/>
                <a:cs typeface="Times New Roman" panose="02020603050405020304" pitchFamily="18" charset="0"/>
              </a:rPr>
              <a:t>the </a:t>
            </a:r>
            <a:r>
              <a:rPr sz="1900" spc="-5" dirty="0">
                <a:latin typeface="Times New Roman" panose="02020603050405020304" pitchFamily="18" charset="0"/>
                <a:cs typeface="Times New Roman" panose="02020603050405020304" pitchFamily="18" charset="0"/>
              </a:rPr>
              <a:t>actual </a:t>
            </a:r>
            <a:r>
              <a:rPr sz="1900" dirty="0">
                <a:latin typeface="Times New Roman" panose="02020603050405020304" pitchFamily="18" charset="0"/>
                <a:cs typeface="Times New Roman" panose="02020603050405020304" pitchFamily="18" charset="0"/>
              </a:rPr>
              <a:t>operand to be </a:t>
            </a:r>
            <a:r>
              <a:rPr sz="1900" spc="-10" dirty="0">
                <a:latin typeface="Times New Roman" panose="02020603050405020304" pitchFamily="18" charset="0"/>
                <a:cs typeface="Times New Roman" panose="02020603050405020304" pitchFamily="18" charset="0"/>
              </a:rPr>
              <a:t>used </a:t>
            </a:r>
            <a:r>
              <a:rPr sz="1900" dirty="0">
                <a:latin typeface="Times New Roman" panose="02020603050405020304" pitchFamily="18" charset="0"/>
                <a:cs typeface="Times New Roman" panose="02020603050405020304" pitchFamily="18" charset="0"/>
              </a:rPr>
              <a:t>in </a:t>
            </a:r>
            <a:r>
              <a:rPr sz="1900" spc="-5" dirty="0">
                <a:latin typeface="Times New Roman" panose="02020603050405020304" pitchFamily="18" charset="0"/>
                <a:cs typeface="Times New Roman" panose="02020603050405020304" pitchFamily="18" charset="0"/>
              </a:rPr>
              <a:t>conjunction </a:t>
            </a:r>
            <a:r>
              <a:rPr sz="1900" dirty="0">
                <a:latin typeface="Times New Roman" panose="02020603050405020304" pitchFamily="18" charset="0"/>
                <a:cs typeface="Times New Roman" panose="02020603050405020304" pitchFamily="18" charset="0"/>
              </a:rPr>
              <a:t>with the </a:t>
            </a:r>
            <a:r>
              <a:rPr sz="1900" spc="-5" dirty="0">
                <a:latin typeface="Times New Roman" panose="02020603050405020304" pitchFamily="18" charset="0"/>
                <a:cs typeface="Times New Roman" panose="02020603050405020304" pitchFamily="18" charset="0"/>
              </a:rPr>
              <a:t>operation  </a:t>
            </a:r>
            <a:r>
              <a:rPr sz="1900" dirty="0">
                <a:latin typeface="Times New Roman" panose="02020603050405020304" pitchFamily="18" charset="0"/>
                <a:cs typeface="Times New Roman" panose="02020603050405020304" pitchFamily="18" charset="0"/>
              </a:rPr>
              <a:t>specified in the</a:t>
            </a:r>
            <a:r>
              <a:rPr sz="1900" spc="-25" dirty="0">
                <a:latin typeface="Times New Roman" panose="02020603050405020304" pitchFamily="18" charset="0"/>
                <a:cs typeface="Times New Roman" panose="02020603050405020304" pitchFamily="18" charset="0"/>
              </a:rPr>
              <a:t> </a:t>
            </a:r>
            <a:r>
              <a:rPr sz="1900" dirty="0">
                <a:latin typeface="Times New Roman" panose="02020603050405020304" pitchFamily="18" charset="0"/>
                <a:cs typeface="Times New Roman" panose="02020603050405020304" pitchFamily="18" charset="0"/>
              </a:rPr>
              <a:t>instruction.</a:t>
            </a:r>
            <a:endParaRPr lang="en-US" sz="1900" dirty="0">
              <a:latin typeface="Times New Roman" panose="02020603050405020304" pitchFamily="18" charset="0"/>
              <a:cs typeface="Times New Roman" panose="02020603050405020304" pitchFamily="18" charset="0"/>
            </a:endParaRPr>
          </a:p>
          <a:p>
            <a:pPr marL="62865" marR="65405" algn="just">
              <a:lnSpc>
                <a:spcPct val="150000"/>
              </a:lnSpc>
              <a:tabLst>
                <a:tab pos="350520" algn="l"/>
              </a:tabLst>
            </a:pPr>
            <a:r>
              <a:rPr lang="en-US" sz="1900" b="0" i="0" u="none" strike="noStrike" baseline="0" dirty="0">
                <a:latin typeface="Times New Roman" panose="02020603050405020304" pitchFamily="18" charset="0"/>
                <a:cs typeface="Times New Roman" panose="02020603050405020304" pitchFamily="18" charset="0"/>
              </a:rPr>
              <a:t>		E.g. LD #NBR 	// AC</a:t>
            </a:r>
            <a:r>
              <a:rPr lang="en-US" sz="1900" u="none" strike="noStrike" baseline="0" dirty="0">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a:t>
            </a:r>
            <a:r>
              <a:rPr lang="en-US" sz="1900" b="0" i="0" u="none" strike="noStrike" baseline="0" dirty="0">
                <a:latin typeface="Times New Roman" panose="02020603050405020304" pitchFamily="18" charset="0"/>
                <a:cs typeface="Times New Roman" panose="02020603050405020304" pitchFamily="18" charset="0"/>
              </a:rPr>
              <a:t>NBR </a:t>
            </a:r>
          </a:p>
          <a:p>
            <a:pPr marL="62865" marR="65405" algn="just">
              <a:lnSpc>
                <a:spcPct val="150000"/>
              </a:lnSpc>
              <a:tabLst>
                <a:tab pos="350520" algn="l"/>
              </a:tabLst>
            </a:pPr>
            <a:r>
              <a:rPr lang="en-US" sz="1900" dirty="0">
                <a:effectLs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LD R1, #1000 	//R1 ← 1000</a:t>
            </a:r>
          </a:p>
          <a:p>
            <a:pPr algn="l" fontAlgn="base"/>
            <a:r>
              <a:rPr lang="en-US" sz="1900" b="0" i="0" dirty="0">
                <a:effectLst/>
                <a:latin typeface="Times New Roman" panose="02020603050405020304" pitchFamily="18" charset="0"/>
                <a:cs typeface="Times New Roman" panose="02020603050405020304" pitchFamily="18" charset="0"/>
              </a:rPr>
              <a:t>	ADD R2, #3 	//R2 ← R2 + 3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70B9F-2DDF-10F0-D0A4-AA1EC9B2B66A}"/>
              </a:ext>
            </a:extLst>
          </p:cNvPr>
          <p:cNvSpPr txBox="1"/>
          <p:nvPr/>
        </p:nvSpPr>
        <p:spPr>
          <a:xfrm>
            <a:off x="419100" y="204495"/>
            <a:ext cx="8420100" cy="6154057"/>
          </a:xfrm>
          <a:prstGeom prst="rect">
            <a:avLst/>
          </a:prstGeom>
          <a:noFill/>
        </p:spPr>
        <p:txBody>
          <a:bodyPr wrap="square">
            <a:spAutoFit/>
          </a:bodyPr>
          <a:lstStyle/>
          <a:p>
            <a:pPr marL="63500" algn="just">
              <a:lnSpc>
                <a:spcPct val="150000"/>
              </a:lnSpc>
              <a:spcBef>
                <a:spcPts val="1080"/>
              </a:spcBef>
            </a:pPr>
            <a:r>
              <a:rPr lang="en-US" sz="2000" b="1" dirty="0">
                <a:latin typeface="Times New Roman" panose="02020603050405020304" pitchFamily="18" charset="0"/>
                <a:cs typeface="Times New Roman" panose="02020603050405020304" pitchFamily="18" charset="0"/>
              </a:rPr>
              <a:t>Register</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a:t>
            </a:r>
            <a:endParaRPr lang="en-US" sz="2000" dirty="0">
              <a:latin typeface="Times New Roman" panose="02020603050405020304" pitchFamily="18" charset="0"/>
              <a:cs typeface="Times New Roman" panose="02020603050405020304" pitchFamily="18" charset="0"/>
            </a:endParaRPr>
          </a:p>
          <a:p>
            <a:pPr marL="349885" indent="-287020" algn="just">
              <a:lnSpc>
                <a:spcPct val="150000"/>
              </a:lnSpc>
              <a:spcBef>
                <a:spcPts val="1080"/>
              </a:spcBef>
              <a:buFont typeface="Arial"/>
              <a:buChar char="•"/>
              <a:tabLst>
                <a:tab pos="350520" algn="l"/>
              </a:tabLst>
            </a:pPr>
            <a:r>
              <a:rPr lang="en-US" sz="2000" dirty="0">
                <a:latin typeface="Times New Roman" panose="02020603050405020304" pitchFamily="18" charset="0"/>
                <a:cs typeface="Times New Roman" panose="02020603050405020304" pitchFamily="18" charset="0"/>
              </a:rPr>
              <a:t>In</a:t>
            </a:r>
            <a:r>
              <a:rPr lang="en-US" sz="2000" spc="1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this</a:t>
            </a:r>
            <a:r>
              <a:rPr lang="en-US" sz="2000" spc="1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mode</a:t>
            </a:r>
            <a:r>
              <a:rPr lang="en-US" sz="2000" spc="9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spc="9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operands</a:t>
            </a:r>
            <a:r>
              <a:rPr lang="en-US" sz="2000" spc="9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a:t>
            </a:r>
            <a:r>
              <a:rPr lang="en-US" sz="2000" spc="1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registers</a:t>
            </a:r>
            <a:r>
              <a:rPr lang="en-US" sz="2000" spc="9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9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reside</a:t>
            </a:r>
            <a:r>
              <a:rPr lang="en-US" sz="2000" spc="9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within</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9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CPU.</a:t>
            </a:r>
            <a:r>
              <a:rPr lang="en-US" sz="2000" spc="2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9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particular </a:t>
            </a:r>
            <a:r>
              <a:rPr lang="en-US" sz="2000" dirty="0">
                <a:latin typeface="Times New Roman" panose="02020603050405020304" pitchFamily="18" charset="0"/>
                <a:cs typeface="Times New Roman" panose="02020603050405020304" pitchFamily="18" charset="0"/>
              </a:rPr>
              <a:t>register is </a:t>
            </a:r>
            <a:r>
              <a:rPr lang="en-US" sz="2000" spc="-5" dirty="0">
                <a:latin typeface="Times New Roman" panose="02020603050405020304" pitchFamily="18" charset="0"/>
                <a:cs typeface="Times New Roman" panose="02020603050405020304" pitchFamily="18" charset="0"/>
              </a:rPr>
              <a:t>selected </a:t>
            </a:r>
            <a:r>
              <a:rPr lang="en-US" sz="2000" dirty="0">
                <a:latin typeface="Times New Roman" panose="02020603050405020304" pitchFamily="18" charset="0"/>
                <a:cs typeface="Times New Roman" panose="02020603050405020304" pitchFamily="18" charset="0"/>
              </a:rPr>
              <a:t>from a </a:t>
            </a:r>
            <a:r>
              <a:rPr lang="en-US" sz="2000" spc="-5" dirty="0">
                <a:latin typeface="Times New Roman" panose="02020603050405020304" pitchFamily="18" charset="0"/>
                <a:cs typeface="Times New Roman" panose="02020603050405020304" pitchFamily="18" charset="0"/>
              </a:rPr>
              <a:t>register field </a:t>
            </a:r>
            <a:r>
              <a:rPr lang="en-US" sz="2000" dirty="0">
                <a:latin typeface="Times New Roman" panose="02020603050405020304" pitchFamily="18" charset="0"/>
                <a:cs typeface="Times New Roman" panose="02020603050405020304" pitchFamily="18" charset="0"/>
              </a:rPr>
              <a:t>in </a:t>
            </a:r>
            <a:r>
              <a:rPr lang="en-US" sz="2000" spc="-5" dirty="0">
                <a:latin typeface="Times New Roman" panose="02020603050405020304" pitchFamily="18" charset="0"/>
                <a:cs typeface="Times New Roman" panose="02020603050405020304" pitchFamily="18" charset="0"/>
              </a:rPr>
              <a:t>the instruction. </a:t>
            </a:r>
            <a:r>
              <a:rPr lang="en-US" sz="2000" dirty="0">
                <a:latin typeface="Times New Roman" panose="02020603050405020304" pitchFamily="18" charset="0"/>
                <a:cs typeface="Times New Roman" panose="02020603050405020304" pitchFamily="18" charset="0"/>
              </a:rPr>
              <a:t>A </a:t>
            </a:r>
            <a:r>
              <a:rPr lang="en-US" sz="2000" spc="-5" dirty="0">
                <a:latin typeface="Times New Roman" panose="02020603050405020304" pitchFamily="18" charset="0"/>
                <a:cs typeface="Times New Roman" panose="02020603050405020304" pitchFamily="18" charset="0"/>
              </a:rPr>
              <a:t>k-bit field </a:t>
            </a:r>
            <a:r>
              <a:rPr lang="en-US" sz="2000" dirty="0">
                <a:latin typeface="Times New Roman" panose="02020603050405020304" pitchFamily="18" charset="0"/>
                <a:cs typeface="Times New Roman" panose="02020603050405020304" pitchFamily="18" charset="0"/>
              </a:rPr>
              <a:t>can </a:t>
            </a:r>
            <a:r>
              <a:rPr lang="en-US" sz="2000" spc="-10" dirty="0">
                <a:latin typeface="Times New Roman" panose="02020603050405020304" pitchFamily="18" charset="0"/>
                <a:cs typeface="Times New Roman" panose="02020603050405020304" pitchFamily="18" charset="0"/>
              </a:rPr>
              <a:t>specify</a:t>
            </a:r>
            <a:r>
              <a:rPr lang="en-US" sz="2000" spc="2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one of 2</a:t>
            </a:r>
            <a:r>
              <a:rPr lang="en-US" sz="2000" baseline="25462" dirty="0">
                <a:latin typeface="Times New Roman" panose="02020603050405020304" pitchFamily="18" charset="0"/>
                <a:cs typeface="Times New Roman" panose="02020603050405020304" pitchFamily="18" charset="0"/>
              </a:rPr>
              <a:t>k</a:t>
            </a:r>
            <a:r>
              <a:rPr lang="en-US" sz="2000" spc="202" baseline="25462"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registers.</a:t>
            </a:r>
          </a:p>
          <a:p>
            <a:pPr marL="62865" algn="just">
              <a:lnSpc>
                <a:spcPct val="150000"/>
              </a:lnSpc>
              <a:spcBef>
                <a:spcPts val="1080"/>
              </a:spcBef>
              <a:tabLst>
                <a:tab pos="350520" algn="l"/>
              </a:tabLst>
            </a:pPr>
            <a:r>
              <a:rPr lang="pt-BR" sz="2000" b="0" i="0" u="none" strike="noStrike" baseline="0" dirty="0">
                <a:latin typeface="Times New Roman" panose="02020603050405020304" pitchFamily="18" charset="0"/>
                <a:cs typeface="Times New Roman" panose="02020603050405020304" pitchFamily="18" charset="0"/>
              </a:rPr>
              <a:t>		E.g. LD R1 	// AC</a:t>
            </a:r>
            <a:r>
              <a:rPr lang="en-US" sz="2000" b="0" i="0" dirty="0">
                <a:effectLst/>
                <a:latin typeface="Times New Roman" panose="02020603050405020304" pitchFamily="18" charset="0"/>
                <a:cs typeface="Times New Roman" panose="02020603050405020304" pitchFamily="18" charset="0"/>
              </a:rPr>
              <a:t> ← </a:t>
            </a:r>
            <a:r>
              <a:rPr lang="pt-BR" sz="2000" b="0" i="0" u="none" strike="noStrike" baseline="0" dirty="0">
                <a:latin typeface="Times New Roman" panose="02020603050405020304" pitchFamily="18" charset="0"/>
                <a:cs typeface="Times New Roman" panose="02020603050405020304" pitchFamily="18" charset="0"/>
              </a:rPr>
              <a:t>R1 </a:t>
            </a:r>
          </a:p>
          <a:p>
            <a:pPr marL="62865" algn="just">
              <a:lnSpc>
                <a:spcPct val="150000"/>
              </a:lnSpc>
              <a:spcBef>
                <a:spcPts val="1080"/>
              </a:spcBef>
              <a:tabLst>
                <a:tab pos="350520" algn="l"/>
              </a:tabLst>
            </a:pPr>
            <a:r>
              <a:rPr lang="pt-BR" sz="2000" dirty="0">
                <a:effectLst/>
                <a:latin typeface="Times New Roman" panose="02020603050405020304" pitchFamily="18" charset="0"/>
                <a:cs typeface="Times New Roman" panose="02020603050405020304" pitchFamily="18" charset="0"/>
              </a:rPr>
              <a:t>		</a:t>
            </a:r>
            <a:r>
              <a:rPr lang="pt-BR" sz="2000" b="0" i="0" dirty="0">
                <a:effectLst/>
                <a:latin typeface="Times New Roman" panose="02020603050405020304" pitchFamily="18" charset="0"/>
                <a:cs typeface="Times New Roman" panose="02020603050405020304" pitchFamily="18" charset="0"/>
              </a:rPr>
              <a:t>LD R1, R2 	// R1 ← R2</a:t>
            </a:r>
          </a:p>
          <a:p>
            <a:pPr algn="l" fontAlgn="base">
              <a:lnSpc>
                <a:spcPct val="150000"/>
              </a:lnSpc>
            </a:pPr>
            <a:r>
              <a:rPr lang="pt-BR" sz="2000" b="0" i="0" dirty="0">
                <a:effectLst/>
                <a:latin typeface="Times New Roman" panose="02020603050405020304" pitchFamily="18" charset="0"/>
                <a:cs typeface="Times New Roman" panose="02020603050405020304" pitchFamily="18" charset="0"/>
              </a:rPr>
              <a:t>	ADD R1, R2 	//R1 ← R1 + R2</a:t>
            </a:r>
            <a:endParaRPr lang="en-US" sz="2000" dirty="0">
              <a:latin typeface="Times New Roman" panose="02020603050405020304" pitchFamily="18" charset="0"/>
              <a:cs typeface="Times New Roman" panose="02020603050405020304" pitchFamily="18" charset="0"/>
            </a:endParaRPr>
          </a:p>
          <a:p>
            <a:pPr marL="12700" algn="just">
              <a:lnSpc>
                <a:spcPct val="150000"/>
              </a:lnSpc>
              <a:spcBef>
                <a:spcPts val="1180"/>
              </a:spcBef>
            </a:pPr>
            <a:r>
              <a:rPr lang="en-US" sz="2000" b="1" spc="-5" dirty="0">
                <a:latin typeface="Times New Roman"/>
                <a:cs typeface="Times New Roman"/>
              </a:rPr>
              <a:t>Register </a:t>
            </a:r>
            <a:r>
              <a:rPr lang="en-US" sz="2000" b="1" spc="-10" dirty="0">
                <a:latin typeface="Times New Roman"/>
                <a:cs typeface="Times New Roman"/>
              </a:rPr>
              <a:t>Indirect</a:t>
            </a:r>
            <a:r>
              <a:rPr lang="en-US" sz="2000" b="1" spc="-30" dirty="0">
                <a:latin typeface="Times New Roman"/>
                <a:cs typeface="Times New Roman"/>
              </a:rPr>
              <a:t> </a:t>
            </a:r>
            <a:r>
              <a:rPr lang="en-US" sz="2000" b="1" dirty="0">
                <a:latin typeface="Times New Roman"/>
                <a:cs typeface="Times New Roman"/>
              </a:rPr>
              <a:t>Mode:</a:t>
            </a:r>
            <a:endParaRPr lang="en-US" sz="2000" dirty="0">
              <a:latin typeface="Times New Roman"/>
              <a:cs typeface="Times New Roman"/>
            </a:endParaRPr>
          </a:p>
          <a:p>
            <a:pPr marL="299085" marR="5080" indent="-287020" algn="just">
              <a:lnSpc>
                <a:spcPct val="150000"/>
              </a:lnSpc>
              <a:buFont typeface="Arial"/>
              <a:buChar char="•"/>
              <a:tabLst>
                <a:tab pos="299720" algn="l"/>
              </a:tabLst>
            </a:pPr>
            <a:r>
              <a:rPr lang="en-US" sz="2000" dirty="0">
                <a:latin typeface="Times New Roman"/>
                <a:cs typeface="Times New Roman"/>
              </a:rPr>
              <a:t>In this </a:t>
            </a:r>
            <a:r>
              <a:rPr lang="en-US" sz="2000" spc="-5" dirty="0">
                <a:latin typeface="Times New Roman"/>
                <a:cs typeface="Times New Roman"/>
              </a:rPr>
              <a:t>mode </a:t>
            </a:r>
            <a:r>
              <a:rPr lang="en-US" sz="2000" dirty="0">
                <a:latin typeface="Times New Roman"/>
                <a:cs typeface="Times New Roman"/>
              </a:rPr>
              <a:t>the instruction </a:t>
            </a:r>
            <a:r>
              <a:rPr lang="en-US" sz="2000" spc="-5" dirty="0">
                <a:latin typeface="Times New Roman"/>
                <a:cs typeface="Times New Roman"/>
              </a:rPr>
              <a:t>specifies </a:t>
            </a:r>
            <a:r>
              <a:rPr lang="en-US" sz="2000" dirty="0">
                <a:latin typeface="Times New Roman"/>
                <a:cs typeface="Times New Roman"/>
              </a:rPr>
              <a:t>a </a:t>
            </a:r>
            <a:r>
              <a:rPr lang="en-US" sz="2000" spc="-5" dirty="0">
                <a:latin typeface="Times New Roman"/>
                <a:cs typeface="Times New Roman"/>
              </a:rPr>
              <a:t>register in </a:t>
            </a:r>
            <a:r>
              <a:rPr lang="en-US" sz="2000" dirty="0">
                <a:latin typeface="Times New Roman"/>
                <a:cs typeface="Times New Roman"/>
              </a:rPr>
              <a:t>the </a:t>
            </a:r>
            <a:r>
              <a:rPr lang="en-US" sz="2000" spc="-5" dirty="0">
                <a:latin typeface="Times New Roman"/>
                <a:cs typeface="Times New Roman"/>
              </a:rPr>
              <a:t>CPU whose contents give the  </a:t>
            </a:r>
            <a:r>
              <a:rPr lang="en-US" sz="2000" dirty="0">
                <a:latin typeface="Times New Roman"/>
                <a:cs typeface="Times New Roman"/>
              </a:rPr>
              <a:t>address of </a:t>
            </a:r>
            <a:r>
              <a:rPr lang="en-US" sz="2000" spc="-5" dirty="0">
                <a:latin typeface="Times New Roman"/>
                <a:cs typeface="Times New Roman"/>
              </a:rPr>
              <a:t>the operand </a:t>
            </a:r>
            <a:r>
              <a:rPr lang="en-US" sz="2000" dirty="0">
                <a:latin typeface="Times New Roman"/>
                <a:cs typeface="Times New Roman"/>
              </a:rPr>
              <a:t>in </a:t>
            </a:r>
            <a:r>
              <a:rPr lang="en-US" sz="2000" spc="-20" dirty="0">
                <a:latin typeface="Times New Roman"/>
                <a:cs typeface="Times New Roman"/>
              </a:rPr>
              <a:t>memory. </a:t>
            </a:r>
          </a:p>
          <a:p>
            <a:pPr marL="299085" marR="5080" indent="-287020" algn="just">
              <a:lnSpc>
                <a:spcPct val="150000"/>
              </a:lnSpc>
              <a:buFont typeface="Arial"/>
              <a:buChar char="•"/>
              <a:tabLst>
                <a:tab pos="299720" algn="l"/>
              </a:tabLst>
            </a:pPr>
            <a:r>
              <a:rPr lang="en-US" sz="2000" dirty="0">
                <a:latin typeface="Times New Roman"/>
                <a:cs typeface="Times New Roman"/>
              </a:rPr>
              <a:t>In other </a:t>
            </a:r>
            <a:r>
              <a:rPr lang="en-US" sz="2000" spc="-5" dirty="0">
                <a:latin typeface="Times New Roman"/>
                <a:cs typeface="Times New Roman"/>
              </a:rPr>
              <a:t>words, </a:t>
            </a:r>
            <a:r>
              <a:rPr lang="en-US" sz="2000" dirty="0">
                <a:latin typeface="Times New Roman"/>
                <a:cs typeface="Times New Roman"/>
              </a:rPr>
              <a:t>the selected register </a:t>
            </a:r>
            <a:r>
              <a:rPr lang="en-US" sz="2000" spc="-5" dirty="0">
                <a:latin typeface="Times New Roman"/>
                <a:cs typeface="Times New Roman"/>
              </a:rPr>
              <a:t>contains the  </a:t>
            </a:r>
            <a:r>
              <a:rPr lang="en-US" sz="2000" dirty="0">
                <a:latin typeface="Times New Roman"/>
                <a:cs typeface="Times New Roman"/>
              </a:rPr>
              <a:t>address of the operand rather than the operand</a:t>
            </a:r>
            <a:r>
              <a:rPr lang="en-US" sz="2000" spc="-40" dirty="0">
                <a:latin typeface="Times New Roman"/>
                <a:cs typeface="Times New Roman"/>
              </a:rPr>
              <a:t> </a:t>
            </a:r>
            <a:r>
              <a:rPr lang="en-US" sz="2000" dirty="0">
                <a:latin typeface="Times New Roman"/>
                <a:cs typeface="Times New Roman"/>
              </a:rPr>
              <a:t>itself.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41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30234" y="6464680"/>
            <a:ext cx="365760" cy="209550"/>
          </a:xfrm>
          <a:prstGeom prst="rect">
            <a:avLst/>
          </a:prstGeom>
        </p:spPr>
        <p:txBody>
          <a:bodyPr vert="horz" wrap="square" lIns="0" tIns="6350" rIns="0" bIns="0" rtlCol="0">
            <a:spAutoFit/>
          </a:bodyPr>
          <a:lstStyle/>
          <a:p>
            <a:pPr marL="197485">
              <a:lnSpc>
                <a:spcPct val="100000"/>
              </a:lnSpc>
              <a:spcBef>
                <a:spcPts val="50"/>
              </a:spcBef>
            </a:pPr>
            <a:fld id="{81D60167-4931-47E6-BA6A-407CBD079E47}" type="slidenum">
              <a:rPr sz="1200" dirty="0">
                <a:solidFill>
                  <a:srgbClr val="888888"/>
                </a:solidFill>
                <a:latin typeface="Carlito"/>
                <a:cs typeface="Carlito"/>
              </a:rPr>
              <a:t>29</a:t>
            </a:fld>
            <a:endParaRPr sz="1200" dirty="0">
              <a:latin typeface="Carlito"/>
              <a:cs typeface="Carlito"/>
            </a:endParaRPr>
          </a:p>
        </p:txBody>
      </p:sp>
      <p:sp>
        <p:nvSpPr>
          <p:cNvPr id="2" name="object 2"/>
          <p:cNvSpPr txBox="1"/>
          <p:nvPr/>
        </p:nvSpPr>
        <p:spPr>
          <a:xfrm>
            <a:off x="482904" y="268350"/>
            <a:ext cx="8179434" cy="6140142"/>
          </a:xfrm>
          <a:prstGeom prst="rect">
            <a:avLst/>
          </a:prstGeom>
        </p:spPr>
        <p:txBody>
          <a:bodyPr vert="horz" wrap="square" lIns="0" tIns="149860" rIns="0" bIns="0" rtlCol="0">
            <a:spAutoFit/>
          </a:bodyPr>
          <a:lstStyle/>
          <a:p>
            <a:pPr marL="298450" indent="-285750" algn="just">
              <a:lnSpc>
                <a:spcPct val="150000"/>
              </a:lnSpc>
              <a:spcBef>
                <a:spcPts val="108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advantage </a:t>
            </a:r>
            <a:r>
              <a:rPr lang="en-US" sz="2000" spc="-10" dirty="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a </a:t>
            </a:r>
            <a:r>
              <a:rPr lang="en-US" sz="2000" spc="-5" dirty="0">
                <a:latin typeface="Times New Roman" panose="02020603050405020304" pitchFamily="18" charset="0"/>
                <a:cs typeface="Times New Roman" panose="02020603050405020304" pitchFamily="18" charset="0"/>
              </a:rPr>
              <a:t>register indirect mode </a:t>
            </a:r>
            <a:r>
              <a:rPr lang="en-US" sz="2000" dirty="0">
                <a:latin typeface="Times New Roman" panose="02020603050405020304" pitchFamily="18" charset="0"/>
                <a:cs typeface="Times New Roman" panose="02020603050405020304" pitchFamily="18" charset="0"/>
              </a:rPr>
              <a:t>instruction </a:t>
            </a:r>
            <a:r>
              <a:rPr lang="en-US" sz="2000" spc="-5" dirty="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that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address field of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instruction </a:t>
            </a:r>
            <a:r>
              <a:rPr lang="en-US" sz="2000" spc="-5" dirty="0">
                <a:latin typeface="Times New Roman" panose="02020603050405020304" pitchFamily="18" charset="0"/>
                <a:cs typeface="Times New Roman" panose="02020603050405020304" pitchFamily="18" charset="0"/>
              </a:rPr>
              <a:t>uses </a:t>
            </a:r>
            <a:r>
              <a:rPr lang="en-US" sz="2000" dirty="0">
                <a:latin typeface="Times New Roman" panose="02020603050405020304" pitchFamily="18" charset="0"/>
                <a:cs typeface="Times New Roman" panose="02020603050405020304" pitchFamily="18" charset="0"/>
              </a:rPr>
              <a:t>fewer bits to select a</a:t>
            </a:r>
            <a:r>
              <a:rPr lang="en-US" sz="2000" spc="-4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register.</a:t>
            </a:r>
            <a:endParaRPr lang="en-US" sz="2000" dirty="0">
              <a:latin typeface="Times New Roman" panose="02020603050405020304" pitchFamily="18" charset="0"/>
              <a:cs typeface="Times New Roman" panose="02020603050405020304" pitchFamily="18" charset="0"/>
            </a:endParaRPr>
          </a:p>
          <a:p>
            <a:pPr algn="l" fontAlgn="base">
              <a:lnSpc>
                <a:spcPct val="150000"/>
              </a:lnSpc>
            </a:pPr>
            <a:r>
              <a:rPr lang="pt-BR" sz="2000" b="0" i="0" dirty="0">
                <a:effectLst/>
                <a:latin typeface="Times New Roman" panose="02020603050405020304" pitchFamily="18" charset="0"/>
                <a:cs typeface="Times New Roman" panose="02020603050405020304" pitchFamily="18" charset="0"/>
              </a:rPr>
              <a:t>	E.g. </a:t>
            </a:r>
            <a:r>
              <a:rPr lang="pt-BR" sz="2000" b="0" i="0" u="none" strike="noStrike" baseline="0" dirty="0">
                <a:latin typeface="Times New Roman" panose="02020603050405020304" pitchFamily="18" charset="0"/>
              </a:rPr>
              <a:t>LD (R1) 		// AC</a:t>
            </a:r>
            <a:r>
              <a:rPr lang="pt-BR" sz="2000" b="0" i="0" dirty="0">
                <a:effectLst/>
                <a:latin typeface="Times New Roman" panose="02020603050405020304" pitchFamily="18" charset="0"/>
                <a:cs typeface="Times New Roman" panose="02020603050405020304" pitchFamily="18" charset="0"/>
              </a:rPr>
              <a:t> ← </a:t>
            </a:r>
            <a:r>
              <a:rPr lang="pt-BR" sz="2000" b="0" i="0" u="none" strike="noStrike" baseline="0" dirty="0">
                <a:latin typeface="Times New Roman" panose="02020603050405020304" pitchFamily="18" charset="0"/>
              </a:rPr>
              <a:t>M[R1] </a:t>
            </a:r>
          </a:p>
          <a:p>
            <a:pPr algn="l" fontAlgn="base">
              <a:lnSpc>
                <a:spcPct val="150000"/>
              </a:lnSpc>
            </a:pPr>
            <a:r>
              <a:rPr lang="pt-BR" sz="2000" b="0" i="0" dirty="0">
                <a:effectLst/>
                <a:latin typeface="Times New Roman" panose="02020603050405020304" pitchFamily="18" charset="0"/>
                <a:cs typeface="Times New Roman" panose="02020603050405020304" pitchFamily="18" charset="0"/>
              </a:rPr>
              <a:t>	LD R1, (R2) 		// R1 ← M[R2]</a:t>
            </a:r>
          </a:p>
          <a:p>
            <a:pPr algn="l" fontAlgn="base">
              <a:lnSpc>
                <a:spcPct val="150000"/>
              </a:lnSpc>
            </a:pPr>
            <a:r>
              <a:rPr lang="pt-BR" sz="2000" dirty="0">
                <a:latin typeface="Times New Roman" panose="02020603050405020304" pitchFamily="18" charset="0"/>
                <a:cs typeface="Times New Roman" panose="02020603050405020304" pitchFamily="18" charset="0"/>
              </a:rPr>
              <a:t>	</a:t>
            </a:r>
            <a:r>
              <a:rPr lang="pt-BR" sz="2000" b="0" i="0" dirty="0">
                <a:effectLst/>
                <a:latin typeface="Times New Roman" panose="02020603050405020304" pitchFamily="18" charset="0"/>
                <a:cs typeface="Times New Roman" panose="02020603050405020304" pitchFamily="18" charset="0"/>
              </a:rPr>
              <a:t>ADD R1</a:t>
            </a:r>
            <a:r>
              <a:rPr lang="pt-BR" sz="2000" b="0" i="0">
                <a:effectLst/>
                <a:latin typeface="Times New Roman" panose="02020603050405020304" pitchFamily="18" charset="0"/>
                <a:cs typeface="Times New Roman" panose="02020603050405020304" pitchFamily="18" charset="0"/>
              </a:rPr>
              <a:t>, (</a:t>
            </a:r>
            <a:r>
              <a:rPr lang="pt-BR" sz="2000" b="0" i="0" dirty="0">
                <a:effectLst/>
                <a:latin typeface="Times New Roman" panose="02020603050405020304" pitchFamily="18" charset="0"/>
                <a:cs typeface="Times New Roman" panose="02020603050405020304" pitchFamily="18" charset="0"/>
              </a:rPr>
              <a:t>R2)		// R1 ← R1 + M[R2]</a:t>
            </a:r>
          </a:p>
          <a:p>
            <a:pPr algn="l" fontAlgn="base">
              <a:lnSpc>
                <a:spcPct val="150000"/>
              </a:lnSpc>
            </a:pPr>
            <a:r>
              <a:rPr lang="pt-BR" sz="2000" dirty="0">
                <a:latin typeface="Times New Roman" panose="02020603050405020304" pitchFamily="18" charset="0"/>
                <a:cs typeface="Times New Roman" panose="02020603050405020304" pitchFamily="18" charset="0"/>
              </a:rPr>
              <a:t>	</a:t>
            </a:r>
            <a:r>
              <a:rPr lang="pt-BR" sz="2000" b="0" i="0" dirty="0">
                <a:effectLst/>
                <a:latin typeface="Times New Roman" panose="02020603050405020304" pitchFamily="18" charset="0"/>
                <a:cs typeface="Times New Roman" panose="02020603050405020304" pitchFamily="18" charset="0"/>
              </a:rPr>
              <a:t>ADD R1, (R2) 		//R1 ← R1 + M[R2]</a:t>
            </a:r>
          </a:p>
          <a:p>
            <a:pPr marL="12700" algn="just">
              <a:lnSpc>
                <a:spcPct val="150000"/>
              </a:lnSpc>
              <a:spcBef>
                <a:spcPts val="1080"/>
              </a:spcBef>
            </a:pPr>
            <a:r>
              <a:rPr lang="en-US" sz="2000" b="1" spc="-5" dirty="0">
                <a:latin typeface="Times New Roman" panose="02020603050405020304" pitchFamily="18" charset="0"/>
                <a:cs typeface="Times New Roman" panose="02020603050405020304" pitchFamily="18" charset="0"/>
              </a:rPr>
              <a:t>Auto increment </a:t>
            </a:r>
            <a:r>
              <a:rPr lang="en-US" sz="2000" b="1" dirty="0">
                <a:latin typeface="Times New Roman" panose="02020603050405020304" pitchFamily="18" charset="0"/>
                <a:cs typeface="Times New Roman" panose="02020603050405020304" pitchFamily="18" charset="0"/>
              </a:rPr>
              <a:t>or </a:t>
            </a:r>
            <a:r>
              <a:rPr lang="en-US" sz="2000" b="1" spc="-5" dirty="0">
                <a:latin typeface="Times New Roman" panose="02020603050405020304" pitchFamily="18" charset="0"/>
                <a:cs typeface="Times New Roman" panose="02020603050405020304" pitchFamily="18" charset="0"/>
              </a:rPr>
              <a:t>Auto decrement</a:t>
            </a:r>
            <a:r>
              <a:rPr lang="en-US" sz="2000" b="1" spc="-1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a:t>
            </a:r>
            <a:endParaRPr lang="en-US" sz="2000" dirty="0">
              <a:latin typeface="Times New Roman" panose="02020603050405020304" pitchFamily="18" charset="0"/>
              <a:cs typeface="Times New Roman" panose="02020603050405020304" pitchFamily="18" charset="0"/>
            </a:endParaRPr>
          </a:p>
          <a:p>
            <a:pPr marL="299085" marR="5715" indent="-287020" algn="just">
              <a:lnSpc>
                <a:spcPct val="150000"/>
              </a:lnSpc>
              <a:buFont typeface="Arial"/>
              <a:buChar char="•"/>
              <a:tabLst>
                <a:tab pos="299720" algn="l"/>
              </a:tabLst>
            </a:pPr>
            <a:r>
              <a:rPr lang="en-US" sz="2000" dirty="0">
                <a:latin typeface="Times New Roman" panose="02020603050405020304" pitchFamily="18" charset="0"/>
                <a:cs typeface="Times New Roman" panose="02020603050405020304" pitchFamily="18" charset="0"/>
              </a:rPr>
              <a:t>This </a:t>
            </a:r>
            <a:r>
              <a:rPr lang="en-US" sz="2000" spc="-5" dirty="0">
                <a:latin typeface="Times New Roman" panose="02020603050405020304" pitchFamily="18" charset="0"/>
                <a:cs typeface="Times New Roman" panose="02020603050405020304" pitchFamily="18" charset="0"/>
              </a:rPr>
              <a:t>is similar to </a:t>
            </a:r>
            <a:r>
              <a:rPr lang="en-US" sz="2000" dirty="0">
                <a:latin typeface="Times New Roman" panose="02020603050405020304" pitchFamily="18" charset="0"/>
                <a:cs typeface="Times New Roman" panose="02020603050405020304" pitchFamily="18" charset="0"/>
              </a:rPr>
              <a:t>the register </a:t>
            </a:r>
            <a:r>
              <a:rPr lang="en-US" sz="2000" spc="-5" dirty="0">
                <a:latin typeface="Times New Roman" panose="02020603050405020304" pitchFamily="18" charset="0"/>
                <a:cs typeface="Times New Roman" panose="02020603050405020304" pitchFamily="18" charset="0"/>
              </a:rPr>
              <a:t>indirect mode </a:t>
            </a:r>
            <a:r>
              <a:rPr lang="en-US" sz="2000" dirty="0">
                <a:latin typeface="Times New Roman" panose="02020603050405020304" pitchFamily="18" charset="0"/>
                <a:cs typeface="Times New Roman" panose="02020603050405020304" pitchFamily="18" charset="0"/>
              </a:rPr>
              <a:t>except that </a:t>
            </a:r>
            <a:r>
              <a:rPr lang="en-US" sz="2000" spc="-5" dirty="0">
                <a:latin typeface="Times New Roman" panose="02020603050405020304" pitchFamily="18" charset="0"/>
                <a:cs typeface="Times New Roman" panose="02020603050405020304" pitchFamily="18" charset="0"/>
              </a:rPr>
              <a:t>the register is incremented </a:t>
            </a:r>
            <a:r>
              <a:rPr lang="en-US" sz="2000" spc="-15" dirty="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decremented </a:t>
            </a:r>
            <a:r>
              <a:rPr lang="en-US" sz="2000" spc="-5" dirty="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(or </a:t>
            </a:r>
            <a:r>
              <a:rPr lang="en-US" sz="2000" spc="-5" dirty="0">
                <a:latin typeface="Times New Roman" panose="02020603050405020304" pitchFamily="18" charset="0"/>
                <a:cs typeface="Times New Roman" panose="02020603050405020304" pitchFamily="18" charset="0"/>
              </a:rPr>
              <a:t>before) its value is </a:t>
            </a:r>
            <a:r>
              <a:rPr lang="en-US" sz="2000" dirty="0">
                <a:latin typeface="Times New Roman" panose="02020603050405020304" pitchFamily="18" charset="0"/>
                <a:cs typeface="Times New Roman" panose="02020603050405020304" pitchFamily="18" charset="0"/>
              </a:rPr>
              <a:t>used to access </a:t>
            </a:r>
            <a:r>
              <a:rPr lang="en-US" sz="2000" spc="-20" dirty="0">
                <a:latin typeface="Times New Roman" panose="02020603050405020304" pitchFamily="18" charset="0"/>
                <a:cs typeface="Times New Roman" panose="02020603050405020304" pitchFamily="18" charset="0"/>
              </a:rPr>
              <a:t>memory. </a:t>
            </a:r>
          </a:p>
          <a:p>
            <a:pPr marL="299085" marR="5715" indent="-287020" algn="just">
              <a:lnSpc>
                <a:spcPct val="150000"/>
              </a:lnSpc>
              <a:buFont typeface="Arial"/>
              <a:buChar char="•"/>
              <a:tabLst>
                <a:tab pos="299720" algn="l"/>
              </a:tabLst>
            </a:pPr>
            <a:r>
              <a:rPr lang="en-US" sz="2000" b="0" i="0" u="none" strike="noStrike" baseline="0" dirty="0">
                <a:latin typeface="Times New Roman" panose="02020603050405020304" pitchFamily="18" charset="0"/>
              </a:rPr>
              <a:t>In auto increment mode, the content of CPU register is incremented by 1, which gives the effective address of the operand in memory. </a:t>
            </a:r>
          </a:p>
          <a:p>
            <a:r>
              <a:rPr lang="pt-BR" sz="2000" b="0" i="0" u="none" strike="noStrike" baseline="0" dirty="0">
                <a:latin typeface="Times New Roman" panose="02020603050405020304" pitchFamily="18" charset="0"/>
              </a:rPr>
              <a:t>	E.g. LD (R1)+ 		// AC</a:t>
            </a:r>
            <a:r>
              <a:rPr lang="pt-BR" sz="2000" b="0" i="0" dirty="0">
                <a:effectLst/>
                <a:latin typeface="Times New Roman" panose="02020603050405020304" pitchFamily="18" charset="0"/>
                <a:cs typeface="Times New Roman" panose="02020603050405020304" pitchFamily="18" charset="0"/>
              </a:rPr>
              <a:t> ← </a:t>
            </a:r>
            <a:r>
              <a:rPr lang="pt-BR" sz="2000" b="0" i="0" u="none" strike="noStrike" baseline="0" dirty="0">
                <a:latin typeface="Times New Roman" panose="02020603050405020304" pitchFamily="18" charset="0"/>
              </a:rPr>
              <a:t>M[R1], R1</a:t>
            </a:r>
            <a:r>
              <a:rPr lang="pt-BR" sz="2000" b="0" i="0" dirty="0">
                <a:effectLst/>
                <a:latin typeface="Times New Roman" panose="02020603050405020304" pitchFamily="18" charset="0"/>
                <a:cs typeface="Times New Roman" panose="02020603050405020304" pitchFamily="18" charset="0"/>
              </a:rPr>
              <a:t> ← </a:t>
            </a:r>
            <a:r>
              <a:rPr lang="pt-BR" sz="2000" b="0" i="0" u="none" strike="noStrike" baseline="0" dirty="0">
                <a:latin typeface="Times New Roman" panose="02020603050405020304" pitchFamily="18" charset="0"/>
              </a:rPr>
              <a:t>R1 + 1</a:t>
            </a:r>
            <a:endParaRPr lang="en-US" sz="2000" b="1" spc="-5"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598920" y="4152240"/>
              <a:ext cx="360" cy="360"/>
            </p14:xfrm>
          </p:contentPart>
        </mc:Choice>
        <mc:Fallback xmlns="">
          <p:pic>
            <p:nvPicPr>
              <p:cNvPr id="5" name="Ink 4"/>
              <p:cNvPicPr/>
              <p:nvPr/>
            </p:nvPicPr>
            <p:blipFill>
              <a:blip r:embed="rId3"/>
              <a:stretch>
                <a:fillRect/>
              </a:stretch>
            </p:blipFill>
            <p:spPr>
              <a:xfrm>
                <a:off x="3589560" y="4142880"/>
                <a:ext cx="19080" cy="190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33358"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a:t>
            </a:r>
            <a:endParaRPr sz="1200">
              <a:latin typeface="Carlito"/>
              <a:cs typeface="Carlito"/>
            </a:endParaRPr>
          </a:p>
        </p:txBody>
      </p:sp>
      <p:sp>
        <p:nvSpPr>
          <p:cNvPr id="3" name="object 3"/>
          <p:cNvSpPr txBox="1">
            <a:spLocks noGrp="1"/>
          </p:cNvSpPr>
          <p:nvPr>
            <p:ph type="title"/>
          </p:nvPr>
        </p:nvSpPr>
        <p:spPr>
          <a:xfrm>
            <a:off x="504240" y="257937"/>
            <a:ext cx="1407160" cy="330835"/>
          </a:xfrm>
          <a:prstGeom prst="rect">
            <a:avLst/>
          </a:prstGeom>
        </p:spPr>
        <p:txBody>
          <a:bodyPr vert="horz" wrap="square" lIns="0" tIns="12700" rIns="0" bIns="0" rtlCol="0">
            <a:spAutoFit/>
          </a:bodyPr>
          <a:lstStyle/>
          <a:p>
            <a:pPr marL="12700">
              <a:lnSpc>
                <a:spcPct val="100000"/>
              </a:lnSpc>
              <a:spcBef>
                <a:spcPts val="100"/>
              </a:spcBef>
            </a:pPr>
            <a:r>
              <a:rPr sz="2000" spc="-5" dirty="0"/>
              <a:t>Introduction</a:t>
            </a:r>
            <a:endParaRPr sz="2000"/>
          </a:p>
        </p:txBody>
      </p:sp>
      <p:sp>
        <p:nvSpPr>
          <p:cNvPr id="4" name="object 4"/>
          <p:cNvSpPr txBox="1"/>
          <p:nvPr/>
        </p:nvSpPr>
        <p:spPr>
          <a:xfrm>
            <a:off x="504240" y="563727"/>
            <a:ext cx="8138159" cy="4140835"/>
          </a:xfrm>
          <a:prstGeom prst="rect">
            <a:avLst/>
          </a:prstGeom>
        </p:spPr>
        <p:txBody>
          <a:bodyPr vert="horz" wrap="square" lIns="0" tIns="12700" rIns="0" bIns="0" rtlCol="0">
            <a:spAutoFit/>
          </a:bodyPr>
          <a:lstStyle/>
          <a:p>
            <a:pPr marL="299085" marR="7620" indent="-287020">
              <a:lnSpc>
                <a:spcPct val="150000"/>
              </a:lnSpc>
              <a:spcBef>
                <a:spcPts val="100"/>
              </a:spcBef>
              <a:buFont typeface="Arial"/>
              <a:buChar char="•"/>
              <a:tabLst>
                <a:tab pos="299085" algn="l"/>
                <a:tab pos="299720" algn="l"/>
                <a:tab pos="857250" algn="l"/>
                <a:tab pos="1413510" algn="l"/>
                <a:tab pos="1786889" algn="l"/>
                <a:tab pos="2259330" algn="l"/>
                <a:tab pos="3376295" algn="l"/>
                <a:tab pos="3919220" algn="l"/>
                <a:tab pos="4995545" algn="l"/>
                <a:tab pos="5466080" algn="l"/>
                <a:tab pos="6080125" algn="l"/>
                <a:tab pos="6454140" algn="l"/>
                <a:tab pos="7037705" algn="l"/>
              </a:tabLst>
            </a:pPr>
            <a:r>
              <a:rPr sz="2000" dirty="0">
                <a:latin typeface="Times New Roman"/>
                <a:cs typeface="Times New Roman"/>
              </a:rPr>
              <a:t>The	p</a:t>
            </a:r>
            <a:r>
              <a:rPr sz="2000" spc="-10" dirty="0">
                <a:latin typeface="Times New Roman"/>
                <a:cs typeface="Times New Roman"/>
              </a:rPr>
              <a:t>a</a:t>
            </a:r>
            <a:r>
              <a:rPr sz="2000" dirty="0">
                <a:latin typeface="Times New Roman"/>
                <a:cs typeface="Times New Roman"/>
              </a:rPr>
              <a:t>rt	</a:t>
            </a:r>
            <a:r>
              <a:rPr sz="2000" spc="-10" dirty="0">
                <a:latin typeface="Times New Roman"/>
                <a:cs typeface="Times New Roman"/>
              </a:rPr>
              <a:t>o</a:t>
            </a:r>
            <a:r>
              <a:rPr sz="2000" dirty="0">
                <a:latin typeface="Times New Roman"/>
                <a:cs typeface="Times New Roman"/>
              </a:rPr>
              <a:t>f	</a:t>
            </a:r>
            <a:r>
              <a:rPr sz="2000" spc="-20" dirty="0">
                <a:latin typeface="Times New Roman"/>
                <a:cs typeface="Times New Roman"/>
              </a:rPr>
              <a:t>t</a:t>
            </a:r>
            <a:r>
              <a:rPr sz="2000" dirty="0">
                <a:latin typeface="Times New Roman"/>
                <a:cs typeface="Times New Roman"/>
              </a:rPr>
              <a:t>he	</a:t>
            </a:r>
            <a:r>
              <a:rPr sz="2000" spc="-15" dirty="0">
                <a:latin typeface="Times New Roman"/>
                <a:cs typeface="Times New Roman"/>
              </a:rPr>
              <a:t>c</a:t>
            </a:r>
            <a:r>
              <a:rPr sz="2000" dirty="0">
                <a:latin typeface="Times New Roman"/>
                <a:cs typeface="Times New Roman"/>
              </a:rPr>
              <a:t>o</a:t>
            </a:r>
            <a:r>
              <a:rPr sz="2000" spc="-20" dirty="0">
                <a:latin typeface="Times New Roman"/>
                <a:cs typeface="Times New Roman"/>
              </a:rPr>
              <a:t>m</a:t>
            </a:r>
            <a:r>
              <a:rPr sz="2000" dirty="0">
                <a:latin typeface="Times New Roman"/>
                <a:cs typeface="Times New Roman"/>
              </a:rPr>
              <a:t>p</a:t>
            </a:r>
            <a:r>
              <a:rPr sz="2000" spc="10" dirty="0">
                <a:latin typeface="Times New Roman"/>
                <a:cs typeface="Times New Roman"/>
              </a:rPr>
              <a:t>u</a:t>
            </a:r>
            <a:r>
              <a:rPr sz="2000" dirty="0">
                <a:latin typeface="Times New Roman"/>
                <a:cs typeface="Times New Roman"/>
              </a:rPr>
              <a:t>t</a:t>
            </a:r>
            <a:r>
              <a:rPr sz="2000" spc="-20" dirty="0">
                <a:latin typeface="Times New Roman"/>
                <a:cs typeface="Times New Roman"/>
              </a:rPr>
              <a:t>e</a:t>
            </a:r>
            <a:r>
              <a:rPr sz="2000" dirty="0">
                <a:latin typeface="Times New Roman"/>
                <a:cs typeface="Times New Roman"/>
              </a:rPr>
              <a:t>r	that	p</a:t>
            </a:r>
            <a:r>
              <a:rPr sz="2000" spc="-10" dirty="0">
                <a:latin typeface="Times New Roman"/>
                <a:cs typeface="Times New Roman"/>
              </a:rPr>
              <a:t>erf</a:t>
            </a:r>
            <a:r>
              <a:rPr sz="2000" dirty="0">
                <a:latin typeface="Times New Roman"/>
                <a:cs typeface="Times New Roman"/>
              </a:rPr>
              <a:t>o</a:t>
            </a:r>
            <a:r>
              <a:rPr sz="2000" spc="5" dirty="0">
                <a:latin typeface="Times New Roman"/>
                <a:cs typeface="Times New Roman"/>
              </a:rPr>
              <a:t>r</a:t>
            </a:r>
            <a:r>
              <a:rPr sz="2000" spc="-25" dirty="0">
                <a:latin typeface="Times New Roman"/>
                <a:cs typeface="Times New Roman"/>
              </a:rPr>
              <a:t>m</a:t>
            </a:r>
            <a:r>
              <a:rPr sz="2000" dirty="0">
                <a:latin typeface="Times New Roman"/>
                <a:cs typeface="Times New Roman"/>
              </a:rPr>
              <a:t>s	the	bulk	</a:t>
            </a:r>
            <a:r>
              <a:rPr sz="2000" spc="-10" dirty="0">
                <a:latin typeface="Times New Roman"/>
                <a:cs typeface="Times New Roman"/>
              </a:rPr>
              <a:t>o</a:t>
            </a:r>
            <a:r>
              <a:rPr sz="2000" dirty="0">
                <a:latin typeface="Times New Roman"/>
                <a:cs typeface="Times New Roman"/>
              </a:rPr>
              <a:t>f	da</a:t>
            </a:r>
            <a:r>
              <a:rPr sz="2000" spc="-15" dirty="0">
                <a:latin typeface="Times New Roman"/>
                <a:cs typeface="Times New Roman"/>
              </a:rPr>
              <a:t>t</a:t>
            </a:r>
            <a:r>
              <a:rPr sz="2000" dirty="0">
                <a:latin typeface="Times New Roman"/>
                <a:cs typeface="Times New Roman"/>
              </a:rPr>
              <a:t>a	proc</a:t>
            </a:r>
            <a:r>
              <a:rPr sz="2000" spc="-10" dirty="0">
                <a:latin typeface="Times New Roman"/>
                <a:cs typeface="Times New Roman"/>
              </a:rPr>
              <a:t>e</a:t>
            </a:r>
            <a:r>
              <a:rPr sz="2000" dirty="0">
                <a:latin typeface="Times New Roman"/>
                <a:cs typeface="Times New Roman"/>
              </a:rPr>
              <a:t>s</a:t>
            </a:r>
            <a:r>
              <a:rPr sz="2000" spc="-15" dirty="0">
                <a:latin typeface="Times New Roman"/>
                <a:cs typeface="Times New Roman"/>
              </a:rPr>
              <a:t>s</a:t>
            </a:r>
            <a:r>
              <a:rPr sz="2000" dirty="0">
                <a:latin typeface="Times New Roman"/>
                <a:cs typeface="Times New Roman"/>
              </a:rPr>
              <a:t>i</a:t>
            </a:r>
            <a:r>
              <a:rPr sz="2000" spc="-15" dirty="0">
                <a:latin typeface="Times New Roman"/>
                <a:cs typeface="Times New Roman"/>
              </a:rPr>
              <a:t>n</a:t>
            </a:r>
            <a:r>
              <a:rPr sz="2000" dirty="0">
                <a:latin typeface="Times New Roman"/>
                <a:cs typeface="Times New Roman"/>
              </a:rPr>
              <a:t>g  operations </a:t>
            </a:r>
            <a:r>
              <a:rPr sz="2000" spc="-5" dirty="0">
                <a:latin typeface="Times New Roman"/>
                <a:cs typeface="Times New Roman"/>
              </a:rPr>
              <a:t>is called </a:t>
            </a:r>
            <a:r>
              <a:rPr sz="2000" dirty="0">
                <a:latin typeface="Times New Roman"/>
                <a:cs typeface="Times New Roman"/>
              </a:rPr>
              <a:t>the central processing unit and </a:t>
            </a:r>
            <a:r>
              <a:rPr sz="2000" spc="-5" dirty="0">
                <a:latin typeface="Times New Roman"/>
                <a:cs typeface="Times New Roman"/>
              </a:rPr>
              <a:t>is </a:t>
            </a:r>
            <a:r>
              <a:rPr sz="2000" dirty="0">
                <a:latin typeface="Times New Roman"/>
                <a:cs typeface="Times New Roman"/>
              </a:rPr>
              <a:t>referred </a:t>
            </a:r>
            <a:r>
              <a:rPr sz="2000" spc="-5" dirty="0">
                <a:latin typeface="Times New Roman"/>
                <a:cs typeface="Times New Roman"/>
              </a:rPr>
              <a:t>to as </a:t>
            </a:r>
            <a:r>
              <a:rPr sz="2000" dirty="0">
                <a:latin typeface="Times New Roman"/>
                <a:cs typeface="Times New Roman"/>
              </a:rPr>
              <a:t>the</a:t>
            </a:r>
            <a:r>
              <a:rPr sz="2000" spc="-165" dirty="0">
                <a:latin typeface="Times New Roman"/>
                <a:cs typeface="Times New Roman"/>
              </a:rPr>
              <a:t> </a:t>
            </a:r>
            <a:r>
              <a:rPr sz="2000" dirty="0">
                <a:latin typeface="Times New Roman"/>
                <a:cs typeface="Times New Roman"/>
              </a:rPr>
              <a:t>CPU.</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 CPU </a:t>
            </a:r>
            <a:r>
              <a:rPr sz="2000" spc="-5" dirty="0">
                <a:latin typeface="Times New Roman"/>
                <a:cs typeface="Times New Roman"/>
              </a:rPr>
              <a:t>is made </a:t>
            </a:r>
            <a:r>
              <a:rPr sz="2000" dirty="0">
                <a:latin typeface="Times New Roman"/>
                <a:cs typeface="Times New Roman"/>
              </a:rPr>
              <a:t>up of three </a:t>
            </a:r>
            <a:r>
              <a:rPr sz="2000" spc="-5" dirty="0">
                <a:latin typeface="Times New Roman"/>
                <a:cs typeface="Times New Roman"/>
              </a:rPr>
              <a:t>major</a:t>
            </a:r>
            <a:r>
              <a:rPr sz="2000" spc="-60" dirty="0">
                <a:latin typeface="Times New Roman"/>
                <a:cs typeface="Times New Roman"/>
              </a:rPr>
              <a:t> </a:t>
            </a:r>
            <a:r>
              <a:rPr sz="2000" dirty="0">
                <a:latin typeface="Times New Roman"/>
                <a:cs typeface="Times New Roman"/>
              </a:rPr>
              <a:t>parts</a:t>
            </a:r>
            <a:endParaRPr sz="2000">
              <a:latin typeface="Times New Roman"/>
              <a:cs typeface="Times New Roman"/>
            </a:endParaRPr>
          </a:p>
          <a:p>
            <a:pPr marL="355600" indent="-343535">
              <a:lnSpc>
                <a:spcPct val="100000"/>
              </a:lnSpc>
              <a:spcBef>
                <a:spcPts val="1200"/>
              </a:spcBef>
              <a:buFont typeface="Arial"/>
              <a:buChar char="•"/>
              <a:tabLst>
                <a:tab pos="355600" algn="l"/>
                <a:tab pos="356235" algn="l"/>
              </a:tabLst>
            </a:pPr>
            <a:r>
              <a:rPr sz="2000" dirty="0">
                <a:latin typeface="Times New Roman"/>
                <a:cs typeface="Times New Roman"/>
              </a:rPr>
              <a:t>The</a:t>
            </a:r>
            <a:r>
              <a:rPr sz="2000" spc="290" dirty="0">
                <a:latin typeface="Times New Roman"/>
                <a:cs typeface="Times New Roman"/>
              </a:rPr>
              <a:t> </a:t>
            </a:r>
            <a:r>
              <a:rPr sz="2000" spc="-5" dirty="0">
                <a:latin typeface="Times New Roman"/>
                <a:cs typeface="Times New Roman"/>
              </a:rPr>
              <a:t>register</a:t>
            </a:r>
            <a:r>
              <a:rPr sz="2000" spc="295" dirty="0">
                <a:latin typeface="Times New Roman"/>
                <a:cs typeface="Times New Roman"/>
              </a:rPr>
              <a:t> </a:t>
            </a:r>
            <a:r>
              <a:rPr sz="2000" spc="-5" dirty="0">
                <a:latin typeface="Times New Roman"/>
                <a:cs typeface="Times New Roman"/>
              </a:rPr>
              <a:t>set</a:t>
            </a:r>
            <a:r>
              <a:rPr sz="2000" spc="280" dirty="0">
                <a:latin typeface="Times New Roman"/>
                <a:cs typeface="Times New Roman"/>
              </a:rPr>
              <a:t> </a:t>
            </a:r>
            <a:r>
              <a:rPr sz="2000" spc="-5" dirty="0">
                <a:latin typeface="Times New Roman"/>
                <a:cs typeface="Times New Roman"/>
              </a:rPr>
              <a:t>stores</a:t>
            </a:r>
            <a:r>
              <a:rPr sz="2000" spc="285" dirty="0">
                <a:latin typeface="Times New Roman"/>
                <a:cs typeface="Times New Roman"/>
              </a:rPr>
              <a:t> </a:t>
            </a:r>
            <a:r>
              <a:rPr sz="2000" spc="-5" dirty="0">
                <a:latin typeface="Times New Roman"/>
                <a:cs typeface="Times New Roman"/>
              </a:rPr>
              <a:t>intermediate</a:t>
            </a:r>
            <a:r>
              <a:rPr sz="2000" spc="290" dirty="0">
                <a:latin typeface="Times New Roman"/>
                <a:cs typeface="Times New Roman"/>
              </a:rPr>
              <a:t> </a:t>
            </a:r>
            <a:r>
              <a:rPr sz="2000" dirty="0">
                <a:latin typeface="Times New Roman"/>
                <a:cs typeface="Times New Roman"/>
              </a:rPr>
              <a:t>data</a:t>
            </a:r>
            <a:r>
              <a:rPr sz="2000" spc="285" dirty="0">
                <a:latin typeface="Times New Roman"/>
                <a:cs typeface="Times New Roman"/>
              </a:rPr>
              <a:t> </a:t>
            </a:r>
            <a:r>
              <a:rPr sz="2000" dirty="0">
                <a:latin typeface="Times New Roman"/>
                <a:cs typeface="Times New Roman"/>
              </a:rPr>
              <a:t>used</a:t>
            </a:r>
            <a:r>
              <a:rPr sz="2000" spc="280" dirty="0">
                <a:latin typeface="Times New Roman"/>
                <a:cs typeface="Times New Roman"/>
              </a:rPr>
              <a:t> </a:t>
            </a:r>
            <a:r>
              <a:rPr sz="2000" spc="-5" dirty="0">
                <a:latin typeface="Times New Roman"/>
                <a:cs typeface="Times New Roman"/>
              </a:rPr>
              <a:t>during</a:t>
            </a:r>
            <a:r>
              <a:rPr sz="2000" spc="300" dirty="0">
                <a:latin typeface="Times New Roman"/>
                <a:cs typeface="Times New Roman"/>
              </a:rPr>
              <a:t> </a:t>
            </a:r>
            <a:r>
              <a:rPr sz="2000" dirty="0">
                <a:latin typeface="Times New Roman"/>
                <a:cs typeface="Times New Roman"/>
              </a:rPr>
              <a:t>the</a:t>
            </a:r>
            <a:r>
              <a:rPr sz="2000" spc="295" dirty="0">
                <a:latin typeface="Times New Roman"/>
                <a:cs typeface="Times New Roman"/>
              </a:rPr>
              <a:t> </a:t>
            </a:r>
            <a:r>
              <a:rPr sz="2000" spc="-5" dirty="0">
                <a:latin typeface="Times New Roman"/>
                <a:cs typeface="Times New Roman"/>
              </a:rPr>
              <a:t>execution</a:t>
            </a:r>
            <a:r>
              <a:rPr sz="2000" spc="295" dirty="0">
                <a:latin typeface="Times New Roman"/>
                <a:cs typeface="Times New Roman"/>
              </a:rPr>
              <a:t> </a:t>
            </a:r>
            <a:r>
              <a:rPr sz="2000" spc="-5" dirty="0">
                <a:latin typeface="Times New Roman"/>
                <a:cs typeface="Times New Roman"/>
              </a:rPr>
              <a:t>of</a:t>
            </a:r>
            <a:r>
              <a:rPr sz="2000" spc="285" dirty="0">
                <a:latin typeface="Times New Roman"/>
                <a:cs typeface="Times New Roman"/>
              </a:rPr>
              <a:t> </a:t>
            </a:r>
            <a:r>
              <a:rPr sz="2000" dirty="0">
                <a:latin typeface="Times New Roman"/>
                <a:cs typeface="Times New Roman"/>
              </a:rPr>
              <a:t>the</a:t>
            </a:r>
            <a:endParaRPr sz="2000">
              <a:latin typeface="Times New Roman"/>
              <a:cs typeface="Times New Roman"/>
            </a:endParaRPr>
          </a:p>
          <a:p>
            <a:pPr marL="355600">
              <a:lnSpc>
                <a:spcPct val="100000"/>
              </a:lnSpc>
              <a:spcBef>
                <a:spcPts val="1200"/>
              </a:spcBef>
            </a:pPr>
            <a:r>
              <a:rPr sz="2000" spc="-5" dirty="0">
                <a:latin typeface="Times New Roman"/>
                <a:cs typeface="Times New Roman"/>
              </a:rPr>
              <a:t>instructions.</a:t>
            </a:r>
            <a:endParaRPr sz="2000">
              <a:latin typeface="Times New Roman"/>
              <a:cs typeface="Times New Roman"/>
            </a:endParaRPr>
          </a:p>
          <a:p>
            <a:pPr marL="355600" indent="-343535">
              <a:lnSpc>
                <a:spcPct val="100000"/>
              </a:lnSpc>
              <a:spcBef>
                <a:spcPts val="1200"/>
              </a:spcBef>
              <a:buFont typeface="Arial"/>
              <a:buChar char="•"/>
              <a:tabLst>
                <a:tab pos="355600" algn="l"/>
                <a:tab pos="356235" algn="l"/>
              </a:tabLst>
            </a:pPr>
            <a:r>
              <a:rPr sz="2000" dirty="0">
                <a:latin typeface="Times New Roman"/>
                <a:cs typeface="Times New Roman"/>
              </a:rPr>
              <a:t>The</a:t>
            </a:r>
            <a:r>
              <a:rPr sz="2000" spc="150" dirty="0">
                <a:latin typeface="Times New Roman"/>
                <a:cs typeface="Times New Roman"/>
              </a:rPr>
              <a:t> </a:t>
            </a:r>
            <a:r>
              <a:rPr sz="2000" spc="-5" dirty="0">
                <a:latin typeface="Times New Roman"/>
                <a:cs typeface="Times New Roman"/>
              </a:rPr>
              <a:t>arithmetic</a:t>
            </a:r>
            <a:r>
              <a:rPr sz="2000" spc="130" dirty="0">
                <a:latin typeface="Times New Roman"/>
                <a:cs typeface="Times New Roman"/>
              </a:rPr>
              <a:t> </a:t>
            </a:r>
            <a:r>
              <a:rPr sz="2000" spc="-5" dirty="0">
                <a:latin typeface="Times New Roman"/>
                <a:cs typeface="Times New Roman"/>
              </a:rPr>
              <a:t>logic</a:t>
            </a:r>
            <a:r>
              <a:rPr sz="2000" spc="150" dirty="0">
                <a:latin typeface="Times New Roman"/>
                <a:cs typeface="Times New Roman"/>
              </a:rPr>
              <a:t> </a:t>
            </a:r>
            <a:r>
              <a:rPr sz="2000" dirty="0">
                <a:latin typeface="Times New Roman"/>
                <a:cs typeface="Times New Roman"/>
              </a:rPr>
              <a:t>unit</a:t>
            </a:r>
            <a:r>
              <a:rPr sz="2000" spc="130" dirty="0">
                <a:latin typeface="Times New Roman"/>
                <a:cs typeface="Times New Roman"/>
              </a:rPr>
              <a:t> </a:t>
            </a:r>
            <a:r>
              <a:rPr sz="2000" dirty="0">
                <a:latin typeface="Times New Roman"/>
                <a:cs typeface="Times New Roman"/>
              </a:rPr>
              <a:t>(ALU)</a:t>
            </a:r>
            <a:r>
              <a:rPr sz="2000" spc="160" dirty="0">
                <a:latin typeface="Times New Roman"/>
                <a:cs typeface="Times New Roman"/>
              </a:rPr>
              <a:t> </a:t>
            </a:r>
            <a:r>
              <a:rPr sz="2000" spc="-5" dirty="0">
                <a:latin typeface="Times New Roman"/>
                <a:cs typeface="Times New Roman"/>
              </a:rPr>
              <a:t>performs</a:t>
            </a:r>
            <a:r>
              <a:rPr sz="2000" spc="150" dirty="0">
                <a:latin typeface="Times New Roman"/>
                <a:cs typeface="Times New Roman"/>
              </a:rPr>
              <a:t> </a:t>
            </a:r>
            <a:r>
              <a:rPr sz="2000" dirty="0">
                <a:latin typeface="Times New Roman"/>
                <a:cs typeface="Times New Roman"/>
              </a:rPr>
              <a:t>the</a:t>
            </a:r>
            <a:r>
              <a:rPr sz="2000" spc="140" dirty="0">
                <a:latin typeface="Times New Roman"/>
                <a:cs typeface="Times New Roman"/>
              </a:rPr>
              <a:t> </a:t>
            </a:r>
            <a:r>
              <a:rPr sz="2000" spc="-5" dirty="0">
                <a:latin typeface="Times New Roman"/>
                <a:cs typeface="Times New Roman"/>
              </a:rPr>
              <a:t>required</a:t>
            </a:r>
            <a:r>
              <a:rPr sz="2000" spc="160" dirty="0">
                <a:latin typeface="Times New Roman"/>
                <a:cs typeface="Times New Roman"/>
              </a:rPr>
              <a:t> </a:t>
            </a:r>
            <a:r>
              <a:rPr sz="2000" spc="-5" dirty="0">
                <a:latin typeface="Times New Roman"/>
                <a:cs typeface="Times New Roman"/>
              </a:rPr>
              <a:t>microoperations</a:t>
            </a:r>
            <a:r>
              <a:rPr sz="2000" spc="140" dirty="0">
                <a:latin typeface="Times New Roman"/>
                <a:cs typeface="Times New Roman"/>
              </a:rPr>
              <a:t> </a:t>
            </a:r>
            <a:r>
              <a:rPr sz="2000" dirty="0">
                <a:latin typeface="Times New Roman"/>
                <a:cs typeface="Times New Roman"/>
              </a:rPr>
              <a:t>for</a:t>
            </a:r>
            <a:endParaRPr sz="2000">
              <a:latin typeface="Times New Roman"/>
              <a:cs typeface="Times New Roman"/>
            </a:endParaRPr>
          </a:p>
          <a:p>
            <a:pPr marL="355600">
              <a:lnSpc>
                <a:spcPct val="100000"/>
              </a:lnSpc>
              <a:spcBef>
                <a:spcPts val="1200"/>
              </a:spcBef>
            </a:pPr>
            <a:r>
              <a:rPr sz="2000" dirty="0">
                <a:latin typeface="Times New Roman"/>
                <a:cs typeface="Times New Roman"/>
              </a:rPr>
              <a:t>executing the</a:t>
            </a:r>
            <a:r>
              <a:rPr sz="2000" spc="-55"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355600" marR="5715" indent="-343535">
              <a:lnSpc>
                <a:spcPct val="150000"/>
              </a:lnSpc>
              <a:buFont typeface="Arial"/>
              <a:buChar char="•"/>
              <a:tabLst>
                <a:tab pos="355600" algn="l"/>
                <a:tab pos="356235" algn="l"/>
              </a:tabLst>
            </a:pPr>
            <a:r>
              <a:rPr sz="2000" dirty="0">
                <a:latin typeface="Times New Roman"/>
                <a:cs typeface="Times New Roman"/>
              </a:rPr>
              <a:t>The </a:t>
            </a:r>
            <a:r>
              <a:rPr sz="2000" spc="-5" dirty="0">
                <a:latin typeface="Times New Roman"/>
                <a:cs typeface="Times New Roman"/>
              </a:rPr>
              <a:t>control </a:t>
            </a:r>
            <a:r>
              <a:rPr sz="2000" spc="-10" dirty="0">
                <a:latin typeface="Times New Roman"/>
                <a:cs typeface="Times New Roman"/>
              </a:rPr>
              <a:t>unit </a:t>
            </a:r>
            <a:r>
              <a:rPr sz="2000" dirty="0">
                <a:latin typeface="Times New Roman"/>
                <a:cs typeface="Times New Roman"/>
              </a:rPr>
              <a:t>supervises </a:t>
            </a:r>
            <a:r>
              <a:rPr sz="2000" spc="-5" dirty="0">
                <a:latin typeface="Times New Roman"/>
                <a:cs typeface="Times New Roman"/>
              </a:rPr>
              <a:t>the transfer </a:t>
            </a:r>
            <a:r>
              <a:rPr sz="2000" dirty="0">
                <a:latin typeface="Times New Roman"/>
                <a:cs typeface="Times New Roman"/>
              </a:rPr>
              <a:t>of </a:t>
            </a:r>
            <a:r>
              <a:rPr sz="2000" spc="-5" dirty="0">
                <a:latin typeface="Times New Roman"/>
                <a:cs typeface="Times New Roman"/>
              </a:rPr>
              <a:t>information among the registers  </a:t>
            </a:r>
            <a:r>
              <a:rPr sz="2000" dirty="0">
                <a:latin typeface="Times New Roman"/>
                <a:cs typeface="Times New Roman"/>
              </a:rPr>
              <a:t>and instructs the ALU </a:t>
            </a:r>
            <a:r>
              <a:rPr sz="2000" spc="-5" dirty="0">
                <a:latin typeface="Times New Roman"/>
                <a:cs typeface="Times New Roman"/>
              </a:rPr>
              <a:t>as to </a:t>
            </a:r>
            <a:r>
              <a:rPr sz="2000" dirty="0">
                <a:latin typeface="Times New Roman"/>
                <a:cs typeface="Times New Roman"/>
              </a:rPr>
              <a:t>which operation </a:t>
            </a:r>
            <a:r>
              <a:rPr sz="2000" spc="-5" dirty="0">
                <a:latin typeface="Times New Roman"/>
                <a:cs typeface="Times New Roman"/>
              </a:rPr>
              <a:t>to</a:t>
            </a:r>
            <a:r>
              <a:rPr sz="2000" spc="-235" dirty="0">
                <a:latin typeface="Times New Roman"/>
                <a:cs typeface="Times New Roman"/>
              </a:rPr>
              <a:t> </a:t>
            </a:r>
            <a:r>
              <a:rPr sz="2000" spc="-5" dirty="0">
                <a:latin typeface="Times New Roman"/>
                <a:cs typeface="Times New Roman"/>
              </a:rPr>
              <a:t>perform.</a:t>
            </a:r>
            <a:endParaRPr sz="2000">
              <a:latin typeface="Times New Roman"/>
              <a:cs typeface="Times New Roman"/>
            </a:endParaRPr>
          </a:p>
        </p:txBody>
      </p:sp>
      <p:sp>
        <p:nvSpPr>
          <p:cNvPr id="5" name="object 5"/>
          <p:cNvSpPr txBox="1"/>
          <p:nvPr/>
        </p:nvSpPr>
        <p:spPr>
          <a:xfrm>
            <a:off x="5391911" y="4710684"/>
            <a:ext cx="1859280" cy="612775"/>
          </a:xfrm>
          <a:prstGeom prst="rect">
            <a:avLst/>
          </a:prstGeom>
          <a:ln w="12700">
            <a:solidFill>
              <a:srgbClr val="000000"/>
            </a:solidFill>
          </a:ln>
        </p:spPr>
        <p:txBody>
          <a:bodyPr vert="horz" wrap="square" lIns="0" tIns="154940" rIns="0" bIns="0" rtlCol="0">
            <a:spAutoFit/>
          </a:bodyPr>
          <a:lstStyle/>
          <a:p>
            <a:pPr marL="379730">
              <a:lnSpc>
                <a:spcPct val="100000"/>
              </a:lnSpc>
              <a:spcBef>
                <a:spcPts val="1220"/>
              </a:spcBef>
            </a:pPr>
            <a:r>
              <a:rPr sz="1800" b="1" spc="-15" dirty="0">
                <a:latin typeface="Carlito"/>
                <a:cs typeface="Carlito"/>
              </a:rPr>
              <a:t>Register</a:t>
            </a:r>
            <a:r>
              <a:rPr sz="1800" b="1" spc="-40" dirty="0">
                <a:latin typeface="Carlito"/>
                <a:cs typeface="Carlito"/>
              </a:rPr>
              <a:t> </a:t>
            </a:r>
            <a:r>
              <a:rPr sz="1800" b="1" dirty="0">
                <a:latin typeface="Carlito"/>
                <a:cs typeface="Carlito"/>
              </a:rPr>
              <a:t>set</a:t>
            </a:r>
            <a:endParaRPr sz="1800">
              <a:latin typeface="Carlito"/>
              <a:cs typeface="Carlito"/>
            </a:endParaRPr>
          </a:p>
        </p:txBody>
      </p:sp>
      <p:sp>
        <p:nvSpPr>
          <p:cNvPr id="6" name="object 6"/>
          <p:cNvSpPr txBox="1"/>
          <p:nvPr/>
        </p:nvSpPr>
        <p:spPr>
          <a:xfrm>
            <a:off x="5391911" y="5705855"/>
            <a:ext cx="2028825" cy="550545"/>
          </a:xfrm>
          <a:prstGeom prst="rect">
            <a:avLst/>
          </a:prstGeom>
          <a:ln w="12700">
            <a:solidFill>
              <a:srgbClr val="000000"/>
            </a:solidFill>
          </a:ln>
        </p:spPr>
        <p:txBody>
          <a:bodyPr vert="horz" wrap="square" lIns="0" tIns="0" rIns="0" bIns="0" rtlCol="0">
            <a:spAutoFit/>
          </a:bodyPr>
          <a:lstStyle/>
          <a:p>
            <a:pPr algn="ctr">
              <a:lnSpc>
                <a:spcPts val="2050"/>
              </a:lnSpc>
            </a:pPr>
            <a:r>
              <a:rPr sz="1800" b="1" dirty="0">
                <a:latin typeface="Carlito"/>
                <a:cs typeface="Carlito"/>
              </a:rPr>
              <a:t>Arithmetic</a:t>
            </a:r>
            <a:r>
              <a:rPr sz="1800" b="1" spc="-30" dirty="0">
                <a:latin typeface="Carlito"/>
                <a:cs typeface="Carlito"/>
              </a:rPr>
              <a:t> </a:t>
            </a:r>
            <a:r>
              <a:rPr sz="1800" b="1" dirty="0">
                <a:latin typeface="Carlito"/>
                <a:cs typeface="Carlito"/>
              </a:rPr>
              <a:t>Logic</a:t>
            </a:r>
            <a:endParaRPr sz="1800">
              <a:latin typeface="Carlito"/>
              <a:cs typeface="Carlito"/>
            </a:endParaRPr>
          </a:p>
          <a:p>
            <a:pPr marL="635" algn="ctr">
              <a:lnSpc>
                <a:spcPct val="100000"/>
              </a:lnSpc>
            </a:pPr>
            <a:r>
              <a:rPr sz="1800" b="1" dirty="0">
                <a:latin typeface="Carlito"/>
                <a:cs typeface="Carlito"/>
              </a:rPr>
              <a:t>unit</a:t>
            </a:r>
            <a:r>
              <a:rPr sz="1800" b="1" spc="-35" dirty="0">
                <a:latin typeface="Carlito"/>
                <a:cs typeface="Carlito"/>
              </a:rPr>
              <a:t> </a:t>
            </a:r>
            <a:r>
              <a:rPr sz="1800" b="1" spc="-10" dirty="0">
                <a:latin typeface="Carlito"/>
                <a:cs typeface="Carlito"/>
              </a:rPr>
              <a:t>(ALU)</a:t>
            </a:r>
            <a:endParaRPr sz="1800">
              <a:latin typeface="Carlito"/>
              <a:cs typeface="Carlito"/>
            </a:endParaRPr>
          </a:p>
        </p:txBody>
      </p:sp>
      <p:sp>
        <p:nvSpPr>
          <p:cNvPr id="7" name="object 7"/>
          <p:cNvSpPr/>
          <p:nvPr/>
        </p:nvSpPr>
        <p:spPr>
          <a:xfrm>
            <a:off x="6653783" y="5323332"/>
            <a:ext cx="76200" cy="382270"/>
          </a:xfrm>
          <a:custGeom>
            <a:avLst/>
            <a:gdLst/>
            <a:ahLst/>
            <a:cxnLst/>
            <a:rect l="l" t="t" r="r" b="b"/>
            <a:pathLst>
              <a:path w="76200" h="382270">
                <a:moveTo>
                  <a:pt x="31750" y="305536"/>
                </a:moveTo>
                <a:lnTo>
                  <a:pt x="0" y="305536"/>
                </a:lnTo>
                <a:lnTo>
                  <a:pt x="38100" y="381736"/>
                </a:lnTo>
                <a:lnTo>
                  <a:pt x="69850" y="318236"/>
                </a:lnTo>
                <a:lnTo>
                  <a:pt x="31750" y="318236"/>
                </a:lnTo>
                <a:lnTo>
                  <a:pt x="31750" y="305536"/>
                </a:lnTo>
                <a:close/>
              </a:path>
              <a:path w="76200" h="382270">
                <a:moveTo>
                  <a:pt x="44450" y="0"/>
                </a:moveTo>
                <a:lnTo>
                  <a:pt x="31750" y="0"/>
                </a:lnTo>
                <a:lnTo>
                  <a:pt x="31750" y="318236"/>
                </a:lnTo>
                <a:lnTo>
                  <a:pt x="44450" y="318236"/>
                </a:lnTo>
                <a:lnTo>
                  <a:pt x="44450" y="0"/>
                </a:lnTo>
                <a:close/>
              </a:path>
              <a:path w="76200" h="382270">
                <a:moveTo>
                  <a:pt x="76200" y="305536"/>
                </a:moveTo>
                <a:lnTo>
                  <a:pt x="44450" y="305536"/>
                </a:lnTo>
                <a:lnTo>
                  <a:pt x="44450" y="318236"/>
                </a:lnTo>
                <a:lnTo>
                  <a:pt x="69850" y="318236"/>
                </a:lnTo>
                <a:lnTo>
                  <a:pt x="76200" y="305536"/>
                </a:lnTo>
                <a:close/>
              </a:path>
            </a:pathLst>
          </a:custGeom>
          <a:solidFill>
            <a:srgbClr val="000000"/>
          </a:solidFill>
        </p:spPr>
        <p:txBody>
          <a:bodyPr wrap="square" lIns="0" tIns="0" rIns="0" bIns="0" rtlCol="0"/>
          <a:lstStyle/>
          <a:p>
            <a:endParaRPr/>
          </a:p>
        </p:txBody>
      </p:sp>
      <p:sp>
        <p:nvSpPr>
          <p:cNvPr id="8" name="object 8"/>
          <p:cNvSpPr/>
          <p:nvPr/>
        </p:nvSpPr>
        <p:spPr>
          <a:xfrm>
            <a:off x="6051803" y="5314188"/>
            <a:ext cx="76200" cy="391160"/>
          </a:xfrm>
          <a:custGeom>
            <a:avLst/>
            <a:gdLst/>
            <a:ahLst/>
            <a:cxnLst/>
            <a:rect l="l" t="t" r="r" b="b"/>
            <a:pathLst>
              <a:path w="76200" h="391160">
                <a:moveTo>
                  <a:pt x="44450" y="63500"/>
                </a:moveTo>
                <a:lnTo>
                  <a:pt x="31750" y="63500"/>
                </a:lnTo>
                <a:lnTo>
                  <a:pt x="31750" y="391159"/>
                </a:lnTo>
                <a:lnTo>
                  <a:pt x="44450" y="391159"/>
                </a:lnTo>
                <a:lnTo>
                  <a:pt x="44450" y="63500"/>
                </a:lnTo>
                <a:close/>
              </a:path>
              <a:path w="76200" h="391160">
                <a:moveTo>
                  <a:pt x="38100" y="0"/>
                </a:moveTo>
                <a:lnTo>
                  <a:pt x="0" y="76200"/>
                </a:lnTo>
                <a:lnTo>
                  <a:pt x="31750" y="76200"/>
                </a:lnTo>
                <a:lnTo>
                  <a:pt x="31750" y="63500"/>
                </a:lnTo>
                <a:lnTo>
                  <a:pt x="69850" y="63500"/>
                </a:lnTo>
                <a:lnTo>
                  <a:pt x="38100" y="0"/>
                </a:lnTo>
                <a:close/>
              </a:path>
              <a:path w="76200" h="39116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9" name="object 9"/>
          <p:cNvSpPr txBox="1"/>
          <p:nvPr/>
        </p:nvSpPr>
        <p:spPr>
          <a:xfrm>
            <a:off x="2686811" y="5091684"/>
            <a:ext cx="1859280" cy="614680"/>
          </a:xfrm>
          <a:prstGeom prst="rect">
            <a:avLst/>
          </a:prstGeom>
          <a:ln w="12700">
            <a:solidFill>
              <a:srgbClr val="000000"/>
            </a:solidFill>
          </a:ln>
        </p:spPr>
        <p:txBody>
          <a:bodyPr vert="horz" wrap="square" lIns="0" tIns="155575" rIns="0" bIns="0" rtlCol="0">
            <a:spAutoFit/>
          </a:bodyPr>
          <a:lstStyle/>
          <a:p>
            <a:pPr marL="577215">
              <a:lnSpc>
                <a:spcPct val="100000"/>
              </a:lnSpc>
              <a:spcBef>
                <a:spcPts val="1225"/>
              </a:spcBef>
            </a:pPr>
            <a:r>
              <a:rPr sz="1800" b="1" spc="-10" dirty="0">
                <a:latin typeface="Carlito"/>
                <a:cs typeface="Carlito"/>
              </a:rPr>
              <a:t>Control</a:t>
            </a:r>
            <a:endParaRPr sz="1800">
              <a:latin typeface="Carlito"/>
              <a:cs typeface="Carlito"/>
            </a:endParaRPr>
          </a:p>
        </p:txBody>
      </p:sp>
      <p:sp>
        <p:nvSpPr>
          <p:cNvPr id="10" name="object 10"/>
          <p:cNvSpPr/>
          <p:nvPr/>
        </p:nvSpPr>
        <p:spPr>
          <a:xfrm>
            <a:off x="4546091" y="4978908"/>
            <a:ext cx="845819" cy="426720"/>
          </a:xfrm>
          <a:custGeom>
            <a:avLst/>
            <a:gdLst/>
            <a:ahLst/>
            <a:cxnLst/>
            <a:rect l="l" t="t" r="r" b="b"/>
            <a:pathLst>
              <a:path w="845820" h="426720">
                <a:moveTo>
                  <a:pt x="416560" y="413512"/>
                </a:moveTo>
                <a:lnTo>
                  <a:pt x="0" y="413512"/>
                </a:lnTo>
                <a:lnTo>
                  <a:pt x="0" y="426212"/>
                </a:lnTo>
                <a:lnTo>
                  <a:pt x="429260" y="426212"/>
                </a:lnTo>
                <a:lnTo>
                  <a:pt x="429260" y="419862"/>
                </a:lnTo>
                <a:lnTo>
                  <a:pt x="416560" y="419862"/>
                </a:lnTo>
                <a:lnTo>
                  <a:pt x="416560" y="413512"/>
                </a:lnTo>
                <a:close/>
              </a:path>
              <a:path w="845820" h="426720">
                <a:moveTo>
                  <a:pt x="769620" y="31750"/>
                </a:moveTo>
                <a:lnTo>
                  <a:pt x="416560" y="31750"/>
                </a:lnTo>
                <a:lnTo>
                  <a:pt x="416560" y="419862"/>
                </a:lnTo>
                <a:lnTo>
                  <a:pt x="422910" y="413512"/>
                </a:lnTo>
                <a:lnTo>
                  <a:pt x="429260" y="413512"/>
                </a:lnTo>
                <a:lnTo>
                  <a:pt x="429260" y="44450"/>
                </a:lnTo>
                <a:lnTo>
                  <a:pt x="422910" y="44450"/>
                </a:lnTo>
                <a:lnTo>
                  <a:pt x="429260" y="38100"/>
                </a:lnTo>
                <a:lnTo>
                  <a:pt x="769620" y="38100"/>
                </a:lnTo>
                <a:lnTo>
                  <a:pt x="769620" y="31750"/>
                </a:lnTo>
                <a:close/>
              </a:path>
              <a:path w="845820" h="426720">
                <a:moveTo>
                  <a:pt x="429260" y="413512"/>
                </a:moveTo>
                <a:lnTo>
                  <a:pt x="422910" y="413512"/>
                </a:lnTo>
                <a:lnTo>
                  <a:pt x="416560" y="419862"/>
                </a:lnTo>
                <a:lnTo>
                  <a:pt x="429260" y="419862"/>
                </a:lnTo>
                <a:lnTo>
                  <a:pt x="429260" y="413512"/>
                </a:lnTo>
                <a:close/>
              </a:path>
              <a:path w="845820" h="426720">
                <a:moveTo>
                  <a:pt x="769620" y="0"/>
                </a:moveTo>
                <a:lnTo>
                  <a:pt x="769620" y="76200"/>
                </a:lnTo>
                <a:lnTo>
                  <a:pt x="833120" y="44450"/>
                </a:lnTo>
                <a:lnTo>
                  <a:pt x="782320" y="44450"/>
                </a:lnTo>
                <a:lnTo>
                  <a:pt x="782320" y="31750"/>
                </a:lnTo>
                <a:lnTo>
                  <a:pt x="833120" y="31750"/>
                </a:lnTo>
                <a:lnTo>
                  <a:pt x="769620" y="0"/>
                </a:lnTo>
                <a:close/>
              </a:path>
              <a:path w="845820" h="426720">
                <a:moveTo>
                  <a:pt x="429260" y="38100"/>
                </a:moveTo>
                <a:lnTo>
                  <a:pt x="422910" y="44450"/>
                </a:lnTo>
                <a:lnTo>
                  <a:pt x="429260" y="44450"/>
                </a:lnTo>
                <a:lnTo>
                  <a:pt x="429260" y="38100"/>
                </a:lnTo>
                <a:close/>
              </a:path>
              <a:path w="845820" h="426720">
                <a:moveTo>
                  <a:pt x="769620" y="38100"/>
                </a:moveTo>
                <a:lnTo>
                  <a:pt x="429260" y="38100"/>
                </a:lnTo>
                <a:lnTo>
                  <a:pt x="429260" y="44450"/>
                </a:lnTo>
                <a:lnTo>
                  <a:pt x="769620" y="44450"/>
                </a:lnTo>
                <a:lnTo>
                  <a:pt x="769620" y="38100"/>
                </a:lnTo>
                <a:close/>
              </a:path>
              <a:path w="845820" h="426720">
                <a:moveTo>
                  <a:pt x="833120" y="31750"/>
                </a:moveTo>
                <a:lnTo>
                  <a:pt x="782320" y="31750"/>
                </a:lnTo>
                <a:lnTo>
                  <a:pt x="782320" y="44450"/>
                </a:lnTo>
                <a:lnTo>
                  <a:pt x="833120" y="44450"/>
                </a:lnTo>
                <a:lnTo>
                  <a:pt x="845820" y="38100"/>
                </a:lnTo>
                <a:lnTo>
                  <a:pt x="833120" y="31750"/>
                </a:lnTo>
                <a:close/>
              </a:path>
            </a:pathLst>
          </a:custGeom>
          <a:solidFill>
            <a:srgbClr val="000000"/>
          </a:solidFill>
        </p:spPr>
        <p:txBody>
          <a:bodyPr wrap="square" lIns="0" tIns="0" rIns="0" bIns="0" rtlCol="0"/>
          <a:lstStyle/>
          <a:p>
            <a:endParaRPr/>
          </a:p>
        </p:txBody>
      </p:sp>
      <p:sp>
        <p:nvSpPr>
          <p:cNvPr id="11" name="object 11"/>
          <p:cNvSpPr/>
          <p:nvPr/>
        </p:nvSpPr>
        <p:spPr>
          <a:xfrm>
            <a:off x="4543044" y="5545582"/>
            <a:ext cx="848360" cy="473709"/>
          </a:xfrm>
          <a:custGeom>
            <a:avLst/>
            <a:gdLst/>
            <a:ahLst/>
            <a:cxnLst/>
            <a:rect l="l" t="t" r="r" b="b"/>
            <a:pathLst>
              <a:path w="848360" h="473710">
                <a:moveTo>
                  <a:pt x="772159" y="397357"/>
                </a:moveTo>
                <a:lnTo>
                  <a:pt x="772159" y="473557"/>
                </a:lnTo>
                <a:lnTo>
                  <a:pt x="835659" y="441807"/>
                </a:lnTo>
                <a:lnTo>
                  <a:pt x="784859" y="441807"/>
                </a:lnTo>
                <a:lnTo>
                  <a:pt x="784859" y="429107"/>
                </a:lnTo>
                <a:lnTo>
                  <a:pt x="835659" y="429107"/>
                </a:lnTo>
                <a:lnTo>
                  <a:pt x="772159" y="397357"/>
                </a:lnTo>
                <a:close/>
              </a:path>
              <a:path w="848360" h="473710">
                <a:moveTo>
                  <a:pt x="417829" y="6350"/>
                </a:moveTo>
                <a:lnTo>
                  <a:pt x="417829" y="441807"/>
                </a:lnTo>
                <a:lnTo>
                  <a:pt x="772159" y="441807"/>
                </a:lnTo>
                <a:lnTo>
                  <a:pt x="772159" y="435457"/>
                </a:lnTo>
                <a:lnTo>
                  <a:pt x="430529" y="435457"/>
                </a:lnTo>
                <a:lnTo>
                  <a:pt x="424179" y="429107"/>
                </a:lnTo>
                <a:lnTo>
                  <a:pt x="430529" y="429107"/>
                </a:lnTo>
                <a:lnTo>
                  <a:pt x="430529" y="12700"/>
                </a:lnTo>
                <a:lnTo>
                  <a:pt x="424179" y="12700"/>
                </a:lnTo>
                <a:lnTo>
                  <a:pt x="417829" y="6350"/>
                </a:lnTo>
                <a:close/>
              </a:path>
              <a:path w="848360" h="473710">
                <a:moveTo>
                  <a:pt x="835659" y="429107"/>
                </a:moveTo>
                <a:lnTo>
                  <a:pt x="784859" y="429107"/>
                </a:lnTo>
                <a:lnTo>
                  <a:pt x="784859" y="441807"/>
                </a:lnTo>
                <a:lnTo>
                  <a:pt x="835659" y="441807"/>
                </a:lnTo>
                <a:lnTo>
                  <a:pt x="848359" y="435457"/>
                </a:lnTo>
                <a:lnTo>
                  <a:pt x="835659" y="429107"/>
                </a:lnTo>
                <a:close/>
              </a:path>
              <a:path w="848360" h="473710">
                <a:moveTo>
                  <a:pt x="430529" y="429107"/>
                </a:moveTo>
                <a:lnTo>
                  <a:pt x="424179" y="429107"/>
                </a:lnTo>
                <a:lnTo>
                  <a:pt x="430529" y="435457"/>
                </a:lnTo>
                <a:lnTo>
                  <a:pt x="430529" y="429107"/>
                </a:lnTo>
                <a:close/>
              </a:path>
              <a:path w="848360" h="473710">
                <a:moveTo>
                  <a:pt x="772159" y="429107"/>
                </a:moveTo>
                <a:lnTo>
                  <a:pt x="430529" y="429107"/>
                </a:lnTo>
                <a:lnTo>
                  <a:pt x="430529" y="435457"/>
                </a:lnTo>
                <a:lnTo>
                  <a:pt x="772159" y="435457"/>
                </a:lnTo>
                <a:lnTo>
                  <a:pt x="772159" y="429107"/>
                </a:lnTo>
                <a:close/>
              </a:path>
              <a:path w="848360" h="473710">
                <a:moveTo>
                  <a:pt x="430529" y="0"/>
                </a:moveTo>
                <a:lnTo>
                  <a:pt x="0" y="0"/>
                </a:lnTo>
                <a:lnTo>
                  <a:pt x="0" y="12700"/>
                </a:lnTo>
                <a:lnTo>
                  <a:pt x="417829" y="12700"/>
                </a:lnTo>
                <a:lnTo>
                  <a:pt x="417829" y="6350"/>
                </a:lnTo>
                <a:lnTo>
                  <a:pt x="430529" y="6350"/>
                </a:lnTo>
                <a:lnTo>
                  <a:pt x="430529" y="0"/>
                </a:lnTo>
                <a:close/>
              </a:path>
              <a:path w="848360" h="473710">
                <a:moveTo>
                  <a:pt x="430529" y="6350"/>
                </a:moveTo>
                <a:lnTo>
                  <a:pt x="417829" y="6350"/>
                </a:lnTo>
                <a:lnTo>
                  <a:pt x="424179" y="12700"/>
                </a:lnTo>
                <a:lnTo>
                  <a:pt x="430529" y="12700"/>
                </a:lnTo>
                <a:lnTo>
                  <a:pt x="430529" y="6350"/>
                </a:lnTo>
                <a:close/>
              </a:path>
            </a:pathLst>
          </a:custGeom>
          <a:solidFill>
            <a:srgbClr val="000000"/>
          </a:solidFill>
        </p:spPr>
        <p:txBody>
          <a:bodyPr wrap="square" lIns="0" tIns="0" rIns="0" bIns="0" rtlCol="0"/>
          <a:lstStyle/>
          <a:p>
            <a:endParaRPr/>
          </a:p>
        </p:txBody>
      </p:sp>
      <p:sp>
        <p:nvSpPr>
          <p:cNvPr id="12" name="object 12"/>
          <p:cNvSpPr txBox="1"/>
          <p:nvPr/>
        </p:nvSpPr>
        <p:spPr>
          <a:xfrm>
            <a:off x="3695191" y="6433210"/>
            <a:ext cx="275082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Major components of</a:t>
            </a:r>
            <a:r>
              <a:rPr sz="1400" b="1" spc="-160" dirty="0">
                <a:latin typeface="Times New Roman"/>
                <a:cs typeface="Times New Roman"/>
              </a:rPr>
              <a:t> </a:t>
            </a:r>
            <a:r>
              <a:rPr sz="1400" b="1" spc="-10" dirty="0">
                <a:latin typeface="Times New Roman"/>
                <a:cs typeface="Times New Roman"/>
              </a:rPr>
              <a:t>CPU.</a:t>
            </a:r>
            <a:endParaRPr sz="1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5C755-B525-9913-E729-A8A4F71278EF}"/>
              </a:ext>
            </a:extLst>
          </p:cNvPr>
          <p:cNvSpPr txBox="1"/>
          <p:nvPr/>
        </p:nvSpPr>
        <p:spPr>
          <a:xfrm>
            <a:off x="533400" y="609600"/>
            <a:ext cx="8001000" cy="55769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u="none" strike="noStrike" baseline="0" dirty="0">
                <a:latin typeface="Times New Roman" panose="02020603050405020304" pitchFamily="18" charset="0"/>
              </a:rPr>
              <a:t>In auto decrement mode, the content of CPU register is decremented by 1, which gives the effective address of the operand in memory. </a:t>
            </a:r>
          </a:p>
          <a:p>
            <a:pPr>
              <a:lnSpc>
                <a:spcPct val="150000"/>
              </a:lnSpc>
            </a:pPr>
            <a:r>
              <a:rPr lang="pt-BR" sz="2000" b="0" i="0" u="none" strike="noStrike" baseline="0" dirty="0">
                <a:latin typeface="Times New Roman" panose="02020603050405020304" pitchFamily="18" charset="0"/>
              </a:rPr>
              <a:t>	E.g. LD (R1)- 		// AC</a:t>
            </a:r>
            <a:r>
              <a:rPr lang="pt-BR" sz="2000" b="0" i="0" dirty="0">
                <a:effectLst/>
                <a:latin typeface="Times New Roman" panose="02020603050405020304" pitchFamily="18" charset="0"/>
                <a:cs typeface="Times New Roman" panose="02020603050405020304" pitchFamily="18" charset="0"/>
              </a:rPr>
              <a:t> ← </a:t>
            </a:r>
            <a:r>
              <a:rPr lang="pt-BR" sz="2000" b="0" i="0" u="none" strike="noStrike" baseline="0" dirty="0">
                <a:latin typeface="Times New Roman" panose="02020603050405020304" pitchFamily="18" charset="0"/>
              </a:rPr>
              <a:t>M[R1 - 1] </a:t>
            </a:r>
          </a:p>
          <a:p>
            <a:pPr>
              <a:lnSpc>
                <a:spcPct val="150000"/>
              </a:lnSpc>
            </a:pPr>
            <a:r>
              <a:rPr lang="en-US" sz="2000" b="1" spc="-10" dirty="0">
                <a:latin typeface="Times New Roman" panose="02020603050405020304" pitchFamily="18" charset="0"/>
                <a:cs typeface="Times New Roman" panose="02020603050405020304" pitchFamily="18" charset="0"/>
              </a:rPr>
              <a:t>Direct Address</a:t>
            </a:r>
            <a:r>
              <a:rPr lang="en-US" sz="2000" b="1" spc="-9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a:t>
            </a:r>
            <a:endParaRPr lang="en-US" sz="2000" dirty="0">
              <a:latin typeface="Times New Roman" panose="02020603050405020304" pitchFamily="18" charset="0"/>
              <a:cs typeface="Times New Roman" panose="02020603050405020304" pitchFamily="18" charset="0"/>
            </a:endParaRPr>
          </a:p>
          <a:p>
            <a:pPr marL="354965" marR="5080" indent="-342900" algn="just">
              <a:lnSpc>
                <a:spcPct val="150000"/>
              </a:lnSpc>
              <a:buFont typeface="Arial"/>
              <a:buChar char="•"/>
              <a:tabLst>
                <a:tab pos="355600" algn="l"/>
              </a:tabLst>
            </a:pPr>
            <a:r>
              <a:rPr lang="en-US" sz="2000" spc="-5"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t>
            </a:r>
            <a:r>
              <a:rPr lang="en-US" sz="2000" spc="-5" dirty="0">
                <a:latin typeface="Times New Roman" panose="02020603050405020304" pitchFamily="18" charset="0"/>
                <a:cs typeface="Times New Roman" panose="02020603050405020304" pitchFamily="18" charset="0"/>
              </a:rPr>
              <a:t>mode </a:t>
            </a:r>
            <a:r>
              <a:rPr lang="en-US" sz="200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effective address </a:t>
            </a:r>
            <a:r>
              <a:rPr lang="en-US" sz="2000" dirty="0">
                <a:latin typeface="Times New Roman" panose="02020603050405020304" pitchFamily="18" charset="0"/>
                <a:cs typeface="Times New Roman" panose="02020603050405020304" pitchFamily="18" charset="0"/>
              </a:rPr>
              <a:t>is </a:t>
            </a:r>
            <a:r>
              <a:rPr lang="en-US" sz="2000" spc="-5" dirty="0">
                <a:latin typeface="Times New Roman" panose="02020603050405020304" pitchFamily="18" charset="0"/>
                <a:cs typeface="Times New Roman" panose="02020603050405020304" pitchFamily="18" charset="0"/>
              </a:rPr>
              <a:t>equal </a:t>
            </a:r>
            <a:r>
              <a:rPr lang="en-US" sz="2000" dirty="0">
                <a:latin typeface="Times New Roman" panose="02020603050405020304" pitchFamily="18" charset="0"/>
                <a:cs typeface="Times New Roman" panose="02020603050405020304" pitchFamily="18" charset="0"/>
              </a:rPr>
              <a:t>to </a:t>
            </a:r>
            <a:r>
              <a:rPr lang="en-US" sz="2000" spc="-5" dirty="0">
                <a:latin typeface="Times New Roman" panose="02020603050405020304" pitchFamily="18" charset="0"/>
                <a:cs typeface="Times New Roman" panose="02020603050405020304" pitchFamily="18" charset="0"/>
              </a:rPr>
              <a:t>the address </a:t>
            </a:r>
            <a:r>
              <a:rPr lang="en-US" sz="2000" dirty="0">
                <a:latin typeface="Times New Roman" panose="02020603050405020304" pitchFamily="18" charset="0"/>
                <a:cs typeface="Times New Roman" panose="02020603050405020304" pitchFamily="18" charset="0"/>
              </a:rPr>
              <a:t>part </a:t>
            </a:r>
            <a:r>
              <a:rPr lang="en-US" sz="2000" spc="-5" dirty="0">
                <a:latin typeface="Times New Roman" panose="02020603050405020304" pitchFamily="18" charset="0"/>
                <a:cs typeface="Times New Roman" panose="02020603050405020304" pitchFamily="18" charset="0"/>
              </a:rPr>
              <a:t>of the instruction. </a:t>
            </a:r>
          </a:p>
          <a:p>
            <a:pPr marL="354965" marR="5080" indent="-342900" algn="just">
              <a:lnSpc>
                <a:spcPct val="150000"/>
              </a:lnSpc>
              <a:buFont typeface="Arial"/>
              <a:buChar char="•"/>
              <a:tabLst>
                <a:tab pos="355600" algn="l"/>
              </a:tabLst>
            </a:pP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operand </a:t>
            </a:r>
            <a:r>
              <a:rPr lang="en-US" sz="2000" spc="-5" dirty="0">
                <a:latin typeface="Times New Roman" panose="02020603050405020304" pitchFamily="18" charset="0"/>
                <a:cs typeface="Times New Roman" panose="02020603050405020304" pitchFamily="18" charset="0"/>
              </a:rPr>
              <a:t>resides </a:t>
            </a:r>
            <a:r>
              <a:rPr lang="en-US" sz="2000" dirty="0">
                <a:latin typeface="Times New Roman" panose="02020603050405020304" pitchFamily="18" charset="0"/>
                <a:cs typeface="Times New Roman" panose="02020603050405020304" pitchFamily="18" charset="0"/>
              </a:rPr>
              <a:t>in </a:t>
            </a:r>
            <a:r>
              <a:rPr lang="en-US" sz="2000" spc="-5" dirty="0">
                <a:latin typeface="Times New Roman" panose="02020603050405020304" pitchFamily="18" charset="0"/>
                <a:cs typeface="Times New Roman" panose="02020603050405020304" pitchFamily="18" charset="0"/>
              </a:rPr>
              <a:t>memory </a:t>
            </a:r>
            <a:r>
              <a:rPr lang="en-US" sz="2000" dirty="0">
                <a:latin typeface="Times New Roman" panose="02020603050405020304" pitchFamily="18" charset="0"/>
                <a:cs typeface="Times New Roman" panose="02020603050405020304" pitchFamily="18" charset="0"/>
              </a:rPr>
              <a:t>and </a:t>
            </a:r>
            <a:r>
              <a:rPr lang="en-US" sz="2000" spc="-5" dirty="0">
                <a:latin typeface="Times New Roman" panose="02020603050405020304" pitchFamily="18" charset="0"/>
                <a:cs typeface="Times New Roman" panose="02020603050405020304" pitchFamily="18" charset="0"/>
              </a:rPr>
              <a:t>its address is given directly </a:t>
            </a:r>
            <a:r>
              <a:rPr lang="en-US" sz="2000" spc="-10" dirty="0">
                <a:latin typeface="Times New Roman" panose="02020603050405020304" pitchFamily="18" charset="0"/>
                <a:cs typeface="Times New Roman" panose="02020603050405020304" pitchFamily="18" charset="0"/>
              </a:rPr>
              <a:t>by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address </a:t>
            </a:r>
            <a:r>
              <a:rPr lang="en-US" sz="2000" spc="-5" dirty="0">
                <a:latin typeface="Times New Roman" panose="02020603050405020304" pitchFamily="18" charset="0"/>
                <a:cs typeface="Times New Roman" panose="02020603050405020304" pitchFamily="18" charset="0"/>
              </a:rPr>
              <a:t>field </a:t>
            </a:r>
            <a:r>
              <a:rPr lang="en-US" sz="2000" spc="-15" dirty="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the instruction.</a:t>
            </a:r>
          </a:p>
          <a:p>
            <a:pPr marL="12065" marR="5080" algn="just">
              <a:lnSpc>
                <a:spcPct val="150000"/>
              </a:lnSpc>
              <a:tabLst>
                <a:tab pos="355600" algn="l"/>
              </a:tabLst>
            </a:pPr>
            <a:r>
              <a:rPr lang="en-US" sz="2000" b="0" i="0" u="none" strike="noStrike" baseline="0" dirty="0">
                <a:latin typeface="Times New Roman" panose="02020603050405020304" pitchFamily="18" charset="0"/>
                <a:cs typeface="Times New Roman" panose="02020603050405020304" pitchFamily="18" charset="0"/>
              </a:rPr>
              <a:t>	E.g. LD ADR 		// AC</a:t>
            </a:r>
            <a:r>
              <a:rPr lang="pt-BR" sz="2000" b="0" i="0" dirty="0">
                <a:effectLst/>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cs typeface="Times New Roman" panose="02020603050405020304" pitchFamily="18" charset="0"/>
              </a:rPr>
              <a:t>M[ADR] </a:t>
            </a:r>
          </a:p>
          <a:p>
            <a:pPr marL="12065" marR="5080" algn="just">
              <a:lnSpc>
                <a:spcPct val="150000"/>
              </a:lnSpc>
              <a:tabLst>
                <a:tab pos="355600" algn="l"/>
              </a:tabLst>
            </a:pPr>
            <a:r>
              <a:rPr lang="en-US" sz="2000" b="0" i="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LD R1, 1000 		//R1 ← M[1000]</a:t>
            </a:r>
          </a:p>
          <a:p>
            <a:pPr marL="12065" marR="5080" algn="just">
              <a:lnSpc>
                <a:spcPct val="150000"/>
              </a:lnSpc>
              <a:tabLst>
                <a:tab pos="355600" algn="l"/>
              </a:tabLst>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ADD R2, 3 		//R2 ← R2 + M[3]</a:t>
            </a:r>
            <a:endParaRPr lang="en-US" sz="2000" dirty="0">
              <a:latin typeface="Times New Roman" panose="02020603050405020304" pitchFamily="18" charset="0"/>
              <a:cs typeface="Times New Roman" panose="02020603050405020304" pitchFamily="18" charset="0"/>
            </a:endParaRPr>
          </a:p>
          <a:p>
            <a:pPr marL="299085" marR="5080" indent="-287020" algn="just">
              <a:lnSpc>
                <a:spcPct val="150000"/>
              </a:lnSpc>
              <a:buFont typeface="Arial"/>
              <a:buChar char="•"/>
              <a:tabLst>
                <a:tab pos="29972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89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30234" y="6464680"/>
            <a:ext cx="365760" cy="209550"/>
          </a:xfrm>
          <a:prstGeom prst="rect">
            <a:avLst/>
          </a:prstGeom>
        </p:spPr>
        <p:txBody>
          <a:bodyPr vert="horz" wrap="square" lIns="0" tIns="6350" rIns="0" bIns="0" rtlCol="0">
            <a:spAutoFit/>
          </a:bodyPr>
          <a:lstStyle/>
          <a:p>
            <a:pPr marL="197485">
              <a:lnSpc>
                <a:spcPct val="100000"/>
              </a:lnSpc>
              <a:spcBef>
                <a:spcPts val="50"/>
              </a:spcBef>
            </a:pPr>
            <a:fld id="{81D60167-4931-47E6-BA6A-407CBD079E47}" type="slidenum">
              <a:rPr sz="1200" dirty="0">
                <a:solidFill>
                  <a:srgbClr val="888888"/>
                </a:solidFill>
                <a:latin typeface="Carlito"/>
                <a:cs typeface="Carlito"/>
              </a:rPr>
              <a:t>31</a:t>
            </a:fld>
            <a:endParaRPr sz="1200">
              <a:latin typeface="Carlito"/>
              <a:cs typeface="Carlito"/>
            </a:endParaRPr>
          </a:p>
        </p:txBody>
      </p:sp>
      <p:sp>
        <p:nvSpPr>
          <p:cNvPr id="5" name="TextBox 4">
            <a:extLst>
              <a:ext uri="{FF2B5EF4-FFF2-40B4-BE49-F238E27FC236}">
                <a16:creationId xmlns:a16="http://schemas.microsoft.com/office/drawing/2014/main" id="{2F13BEB1-163C-BC73-5BF3-17D26D24129E}"/>
              </a:ext>
            </a:extLst>
          </p:cNvPr>
          <p:cNvSpPr txBox="1"/>
          <p:nvPr/>
        </p:nvSpPr>
        <p:spPr>
          <a:xfrm>
            <a:off x="762000" y="304800"/>
            <a:ext cx="7833994" cy="5576976"/>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Indirect Address Mode:</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mode the address field of the instruction gives the address where the effective address is stored in memory. </a:t>
            </a:r>
          </a:p>
          <a:p>
            <a:pPr marL="457200" indent="-4572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Control fetches the instruction from memory  and uses its address part to access memory again to read the effective address.</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E.g. LD @ADR 		// AC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 M[M[ADR]] </a:t>
            </a:r>
          </a:p>
          <a:p>
            <a:pPr algn="just">
              <a:lnSpc>
                <a:spcPct val="150000"/>
              </a:lnSpc>
            </a:pPr>
            <a:r>
              <a:rPr kumimoji="0" lang="en-US" altLang="en-US" sz="2000" cap="none" normalizeH="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LD R1, @1000 		//R1 ← M[M[1000]]</a:t>
            </a:r>
          </a:p>
          <a:p>
            <a:pPr algn="just">
              <a:lnSpc>
                <a:spcPct val="150000"/>
              </a:lnSpc>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ADD R1, @(1000) 	//R1 ← R1 + M[M[1000]]</a:t>
            </a:r>
          </a:p>
          <a:p>
            <a:pPr algn="just">
              <a:lnSpc>
                <a:spcPct val="150000"/>
              </a:lnSpc>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ADD R1, (1000) 		//R1 ← R1 + M[M[1000]]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Relative Address Mode: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mode the content of the program counter is added to the address part of the  instruction in order to obtain the effective address.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1877C-2CD6-6E00-C0D5-66D34BF13E7A}"/>
              </a:ext>
            </a:extLst>
          </p:cNvPr>
          <p:cNvSpPr txBox="1"/>
          <p:nvPr/>
        </p:nvSpPr>
        <p:spPr>
          <a:xfrm>
            <a:off x="381000" y="533400"/>
            <a:ext cx="8305800" cy="547842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Assume that the PC is 500 and the address part of instruction is 50. The instruction at location 500 is read from memory during fetch phase and PC is then incremented by 1. Hence, PC is 501, then effective address is 501+50=551.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0" i="0" u="none" strike="noStrike" baseline="0" dirty="0">
                <a:latin typeface="Times New Roman" panose="02020603050405020304" pitchFamily="18" charset="0"/>
              </a:rPr>
              <a:t>	E.g. LD $ADR 		// AC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rPr>
              <a:t>M[PC + ADR] </a:t>
            </a:r>
          </a:p>
          <a:p>
            <a:pPr algn="just">
              <a:lnSpc>
                <a:spcPct val="150000"/>
              </a:lnSpc>
            </a:pPr>
            <a:r>
              <a:rPr lang="en-US" sz="2000" b="1" dirty="0">
                <a:latin typeface="Times New Roman" panose="02020603050405020304" pitchFamily="18" charset="0"/>
                <a:cs typeface="Times New Roman" panose="02020603050405020304" pitchFamily="18" charset="0"/>
              </a:rPr>
              <a:t>Indexed Addressing Mode: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mode the content of an index register is added to the address part of the  instruction to obtain the effective address.</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This type of addressing mode is useful to access the data array, where the address field of an instruction gives the start address of data array and content of index register gives how far the operand from the start address is. </a:t>
            </a:r>
          </a:p>
          <a:p>
            <a:r>
              <a:rPr lang="en-US" sz="2000" b="0" i="0" u="none" strike="noStrike" baseline="0" dirty="0">
                <a:latin typeface="Times New Roman" panose="02020603050405020304" pitchFamily="18" charset="0"/>
              </a:rPr>
              <a:t>	E.g. LD ADR(X) 			// AC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rPr>
              <a:t>M[ADR + XR]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737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0C423-104C-7D31-46AF-B0B97751F778}"/>
              </a:ext>
            </a:extLst>
          </p:cNvPr>
          <p:cNvSpPr txBox="1"/>
          <p:nvPr/>
        </p:nvSpPr>
        <p:spPr>
          <a:xfrm>
            <a:off x="685800" y="457200"/>
            <a:ext cx="7848600" cy="2659511"/>
          </a:xfrm>
          <a:prstGeom prst="rect">
            <a:avLst/>
          </a:prstGeom>
          <a:noFill/>
        </p:spPr>
        <p:txBody>
          <a:bodyPr wrap="square">
            <a:spAutoFit/>
          </a:bodyPr>
          <a:lstStyle/>
          <a:p>
            <a:pPr marL="12700" algn="just">
              <a:lnSpc>
                <a:spcPct val="100000"/>
              </a:lnSpc>
              <a:spcBef>
                <a:spcPts val="1245"/>
              </a:spcBef>
            </a:pPr>
            <a:r>
              <a:rPr lang="en-US" sz="2000" b="1" spc="-5" dirty="0">
                <a:latin typeface="Times New Roman" panose="02020603050405020304" pitchFamily="18" charset="0"/>
                <a:cs typeface="Times New Roman" panose="02020603050405020304" pitchFamily="18" charset="0"/>
              </a:rPr>
              <a:t>Based Register </a:t>
            </a:r>
            <a:r>
              <a:rPr lang="en-US" sz="2000" b="1" spc="-10" dirty="0">
                <a:latin typeface="Times New Roman" panose="02020603050405020304" pitchFamily="18" charset="0"/>
                <a:cs typeface="Times New Roman" panose="02020603050405020304" pitchFamily="18" charset="0"/>
              </a:rPr>
              <a:t>Addressing</a:t>
            </a:r>
            <a:r>
              <a:rPr lang="en-US" sz="2000" b="1" spc="-85"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Mode:</a:t>
            </a:r>
            <a:endParaRPr lang="en-US" sz="2000" dirty="0">
              <a:latin typeface="Times New Roman" panose="02020603050405020304" pitchFamily="18" charset="0"/>
              <a:cs typeface="Times New Roman" panose="02020603050405020304" pitchFamily="18" charset="0"/>
            </a:endParaRPr>
          </a:p>
          <a:p>
            <a:pPr marL="299085" marR="5080" indent="-287020" algn="just">
              <a:lnSpc>
                <a:spcPct val="150000"/>
              </a:lnSpc>
              <a:buFont typeface="Arial"/>
              <a:buChar char="•"/>
              <a:tabLst>
                <a:tab pos="360680" algn="l"/>
              </a:tabLst>
            </a:pPr>
            <a:r>
              <a:rPr lang="en-US" sz="2000" dirty="0">
                <a:latin typeface="Times New Roman" panose="02020603050405020304" pitchFamily="18" charset="0"/>
                <a:cs typeface="Times New Roman" panose="02020603050405020304" pitchFamily="18" charset="0"/>
              </a:rPr>
              <a:t>	In </a:t>
            </a:r>
            <a:r>
              <a:rPr lang="en-US" sz="2000" spc="-5" dirty="0">
                <a:latin typeface="Times New Roman" panose="02020603050405020304" pitchFamily="18" charset="0"/>
                <a:cs typeface="Times New Roman" panose="02020603050405020304" pitchFamily="18" charset="0"/>
              </a:rPr>
              <a:t>this </a:t>
            </a:r>
            <a:r>
              <a:rPr lang="en-US" sz="2000" spc="-10" dirty="0">
                <a:latin typeface="Times New Roman" panose="02020603050405020304" pitchFamily="18" charset="0"/>
                <a:cs typeface="Times New Roman" panose="02020603050405020304" pitchFamily="18" charset="0"/>
              </a:rPr>
              <a:t>mode </a:t>
            </a:r>
            <a:r>
              <a:rPr lang="en-US" sz="2000" spc="-5" dirty="0">
                <a:latin typeface="Times New Roman" panose="02020603050405020304" pitchFamily="18" charset="0"/>
                <a:cs typeface="Times New Roman" panose="02020603050405020304" pitchFamily="18" charset="0"/>
              </a:rPr>
              <a:t>the content of a base register </a:t>
            </a:r>
            <a:r>
              <a:rPr lang="en-US" sz="2000" spc="-10" dirty="0">
                <a:latin typeface="Times New Roman" panose="02020603050405020304" pitchFamily="18" charset="0"/>
                <a:cs typeface="Times New Roman" panose="02020603050405020304" pitchFamily="18" charset="0"/>
              </a:rPr>
              <a:t>is </a:t>
            </a:r>
            <a:r>
              <a:rPr lang="en-US" sz="2000" spc="-5" dirty="0">
                <a:latin typeface="Times New Roman" panose="02020603050405020304" pitchFamily="18" charset="0"/>
                <a:cs typeface="Times New Roman" panose="02020603050405020304" pitchFamily="18" charset="0"/>
              </a:rPr>
              <a:t>added to the address part of the   instruction to obtain the </a:t>
            </a:r>
            <a:r>
              <a:rPr lang="en-US" sz="2000" spc="-10" dirty="0">
                <a:latin typeface="Times New Roman" panose="02020603050405020304" pitchFamily="18" charset="0"/>
                <a:cs typeface="Times New Roman" panose="02020603050405020304" pitchFamily="18" charset="0"/>
              </a:rPr>
              <a:t>effective</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address.</a:t>
            </a:r>
            <a:endParaRPr lang="en-US" sz="2000" dirty="0">
              <a:latin typeface="Times New Roman" panose="02020603050405020304" pitchFamily="18" charset="0"/>
              <a:cs typeface="Times New Roman" panose="02020603050405020304" pitchFamily="18" charset="0"/>
            </a:endParaRPr>
          </a:p>
          <a:p>
            <a:pPr marL="299085" marR="6350" indent="-287020" algn="just">
              <a:lnSpc>
                <a:spcPts val="3420"/>
              </a:lnSpc>
              <a:spcBef>
                <a:spcPts val="305"/>
              </a:spcBef>
              <a:buFont typeface="Arial"/>
              <a:buChar char="•"/>
              <a:tabLst>
                <a:tab pos="299720" algn="l"/>
              </a:tabLst>
            </a:pPr>
            <a:r>
              <a:rPr lang="en-US" sz="2000" spc="-5" dirty="0">
                <a:latin typeface="Times New Roman" panose="02020603050405020304" pitchFamily="18" charset="0"/>
                <a:cs typeface="Times New Roman" panose="02020603050405020304" pitchFamily="18" charset="0"/>
              </a:rPr>
              <a:t>This is </a:t>
            </a:r>
            <a:r>
              <a:rPr lang="en-US" sz="2000" spc="-10" dirty="0">
                <a:latin typeface="Times New Roman" panose="02020603050405020304" pitchFamily="18" charset="0"/>
                <a:cs typeface="Times New Roman" panose="02020603050405020304" pitchFamily="18" charset="0"/>
              </a:rPr>
              <a:t>similar </a:t>
            </a:r>
            <a:r>
              <a:rPr lang="en-US" sz="2000" spc="-5" dirty="0">
                <a:latin typeface="Times New Roman" panose="02020603050405020304" pitchFamily="18" charset="0"/>
                <a:cs typeface="Times New Roman" panose="02020603050405020304" pitchFamily="18" charset="0"/>
              </a:rPr>
              <a:t>to the indexed addressing mode </a:t>
            </a:r>
            <a:r>
              <a:rPr lang="en-US" sz="2000" spc="-10" dirty="0">
                <a:latin typeface="Times New Roman" panose="02020603050405020304" pitchFamily="18" charset="0"/>
                <a:cs typeface="Times New Roman" panose="02020603050405020304" pitchFamily="18" charset="0"/>
              </a:rPr>
              <a:t>except </a:t>
            </a:r>
            <a:r>
              <a:rPr lang="en-US" sz="2000" spc="-5" dirty="0">
                <a:latin typeface="Times New Roman" panose="02020603050405020304" pitchFamily="18" charset="0"/>
                <a:cs typeface="Times New Roman" panose="02020603050405020304" pitchFamily="18" charset="0"/>
              </a:rPr>
              <a:t>that </a:t>
            </a:r>
            <a:r>
              <a:rPr lang="en-US" sz="2000" spc="-10"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register is </a:t>
            </a:r>
            <a:r>
              <a:rPr lang="en-US" sz="2000" spc="-10" dirty="0">
                <a:latin typeface="Times New Roman" panose="02020603050405020304" pitchFamily="18" charset="0"/>
                <a:cs typeface="Times New Roman" panose="02020603050405020304" pitchFamily="18" charset="0"/>
              </a:rPr>
              <a:t>now  </a:t>
            </a:r>
            <a:r>
              <a:rPr lang="en-US" sz="2000" spc="-5" dirty="0">
                <a:latin typeface="Times New Roman" panose="02020603050405020304" pitchFamily="18" charset="0"/>
                <a:cs typeface="Times New Roman" panose="02020603050405020304" pitchFamily="18" charset="0"/>
              </a:rPr>
              <a:t>called a base register instead of an index</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register.</a:t>
            </a:r>
          </a:p>
          <a:p>
            <a:pPr marL="12065" marR="6350" algn="just">
              <a:lnSpc>
                <a:spcPts val="3420"/>
              </a:lnSpc>
              <a:spcBef>
                <a:spcPts val="305"/>
              </a:spcBef>
              <a:tabLst>
                <a:tab pos="299720" algn="l"/>
              </a:tabLst>
            </a:pPr>
            <a:r>
              <a:rPr lang="en-US" sz="2000" b="0" i="0" u="none" strike="noStrike" baseline="0" dirty="0">
                <a:latin typeface="Times New Roman" panose="02020603050405020304" pitchFamily="18" charset="0"/>
              </a:rPr>
              <a:t>	E.g. LD ADR(BR) 	// AC</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 </a:t>
            </a:r>
            <a:r>
              <a:rPr lang="en-US" sz="2000" b="0" i="0" u="none" strike="noStrike" baseline="0" dirty="0">
                <a:latin typeface="Times New Roman" panose="02020603050405020304" pitchFamily="18" charset="0"/>
              </a:rPr>
              <a:t>M[ADR + BR]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11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30</a:t>
            </a:r>
            <a:endParaRPr sz="1200">
              <a:latin typeface="Carlito"/>
              <a:cs typeface="Carlito"/>
            </a:endParaRPr>
          </a:p>
        </p:txBody>
      </p:sp>
      <p:sp>
        <p:nvSpPr>
          <p:cNvPr id="2" name="object 2"/>
          <p:cNvSpPr txBox="1"/>
          <p:nvPr/>
        </p:nvSpPr>
        <p:spPr>
          <a:xfrm>
            <a:off x="535940" y="248136"/>
            <a:ext cx="8074025" cy="5939255"/>
          </a:xfrm>
          <a:prstGeom prst="rect">
            <a:avLst/>
          </a:prstGeom>
        </p:spPr>
        <p:txBody>
          <a:bodyPr vert="horz" wrap="square" lIns="0" tIns="158115" rIns="0" bIns="0" rtlCol="0">
            <a:spAutoFit/>
          </a:bodyPr>
          <a:lstStyle/>
          <a:p>
            <a:pPr marL="12700" algn="just">
              <a:lnSpc>
                <a:spcPct val="100000"/>
              </a:lnSpc>
              <a:spcBef>
                <a:spcPts val="840"/>
              </a:spcBef>
            </a:pPr>
            <a:r>
              <a:rPr sz="2000" b="1" spc="-5" dirty="0">
                <a:latin typeface="Times New Roman"/>
                <a:cs typeface="Times New Roman"/>
              </a:rPr>
              <a:t>Numerical</a:t>
            </a:r>
            <a:r>
              <a:rPr sz="2000" b="1" spc="5" dirty="0">
                <a:latin typeface="Times New Roman"/>
                <a:cs typeface="Times New Roman"/>
              </a:rPr>
              <a:t> </a:t>
            </a:r>
            <a:r>
              <a:rPr sz="2000" b="1" spc="-5" dirty="0">
                <a:latin typeface="Times New Roman"/>
                <a:cs typeface="Times New Roman"/>
              </a:rPr>
              <a:t>Example</a:t>
            </a:r>
            <a:endParaRPr sz="2000" dirty="0">
              <a:latin typeface="Times New Roman"/>
              <a:cs typeface="Times New Roman"/>
            </a:endParaRPr>
          </a:p>
          <a:p>
            <a:pPr marL="299085" marR="6350" indent="-287020" algn="just">
              <a:lnSpc>
                <a:spcPct val="150000"/>
              </a:lnSpc>
              <a:buFont typeface="Arial"/>
              <a:buChar char="•"/>
              <a:tabLst>
                <a:tab pos="299720" algn="l"/>
              </a:tabLst>
            </a:pPr>
            <a:r>
              <a:rPr sz="2000" spc="-5" dirty="0">
                <a:latin typeface="Times New Roman"/>
                <a:cs typeface="Times New Roman"/>
              </a:rPr>
              <a:t>The two-word instruction at address 200 and 201 is a "load </a:t>
            </a:r>
            <a:r>
              <a:rPr sz="2000" spc="-10" dirty="0">
                <a:latin typeface="Times New Roman"/>
                <a:cs typeface="Times New Roman"/>
              </a:rPr>
              <a:t>to </a:t>
            </a:r>
            <a:r>
              <a:rPr sz="2000" spc="-5" dirty="0">
                <a:latin typeface="Times New Roman"/>
                <a:cs typeface="Times New Roman"/>
              </a:rPr>
              <a:t>AC" instruction  with an address field equal to </a:t>
            </a:r>
            <a:r>
              <a:rPr sz="2000" spc="-10" dirty="0">
                <a:latin typeface="Times New Roman"/>
                <a:cs typeface="Times New Roman"/>
              </a:rPr>
              <a:t>500. </a:t>
            </a:r>
            <a:r>
              <a:rPr sz="2000" spc="-5" dirty="0">
                <a:latin typeface="Times New Roman"/>
                <a:cs typeface="Times New Roman"/>
              </a:rPr>
              <a:t>The first word of the instruction specifies </a:t>
            </a:r>
            <a:r>
              <a:rPr sz="2000" spc="-10" dirty="0">
                <a:latin typeface="Times New Roman"/>
                <a:cs typeface="Times New Roman"/>
              </a:rPr>
              <a:t>the  </a:t>
            </a:r>
            <a:r>
              <a:rPr sz="2000" spc="-5" dirty="0">
                <a:latin typeface="Times New Roman"/>
                <a:cs typeface="Times New Roman"/>
              </a:rPr>
              <a:t>operation code and </a:t>
            </a:r>
            <a:r>
              <a:rPr sz="2000" spc="-10" dirty="0">
                <a:latin typeface="Times New Roman"/>
                <a:cs typeface="Times New Roman"/>
              </a:rPr>
              <a:t>mode, </a:t>
            </a:r>
            <a:r>
              <a:rPr sz="2000" spc="-5" dirty="0">
                <a:latin typeface="Times New Roman"/>
                <a:cs typeface="Times New Roman"/>
              </a:rPr>
              <a:t>and the second word specifies the address</a:t>
            </a:r>
            <a:r>
              <a:rPr sz="2000" spc="100" dirty="0">
                <a:latin typeface="Times New Roman"/>
                <a:cs typeface="Times New Roman"/>
              </a:rPr>
              <a:t> </a:t>
            </a:r>
            <a:r>
              <a:rPr sz="2000" spc="-5" dirty="0">
                <a:latin typeface="Times New Roman"/>
                <a:cs typeface="Times New Roman"/>
              </a:rPr>
              <a:t>part.</a:t>
            </a:r>
            <a:endParaRPr sz="2000" dirty="0">
              <a:latin typeface="Times New Roman"/>
              <a:cs typeface="Times New Roman"/>
            </a:endParaRPr>
          </a:p>
          <a:p>
            <a:pPr marL="299085" marR="5715" indent="-287020" algn="just">
              <a:lnSpc>
                <a:spcPct val="150000"/>
              </a:lnSpc>
              <a:buFont typeface="Arial"/>
              <a:buChar char="•"/>
              <a:tabLst>
                <a:tab pos="299720" algn="l"/>
              </a:tabLst>
            </a:pPr>
            <a:endParaRPr lang="en-US" sz="2000" spc="-5" dirty="0">
              <a:latin typeface="Times New Roman"/>
              <a:cs typeface="Times New Roman"/>
            </a:endParaRPr>
          </a:p>
          <a:p>
            <a:pPr marL="299085" marR="5715" indent="-287020" algn="just">
              <a:lnSpc>
                <a:spcPct val="150000"/>
              </a:lnSpc>
              <a:buFont typeface="Arial"/>
              <a:buChar char="•"/>
              <a:tabLst>
                <a:tab pos="299720" algn="l"/>
              </a:tabLst>
            </a:pPr>
            <a:r>
              <a:rPr sz="2000" spc="-5" dirty="0">
                <a:latin typeface="Times New Roman"/>
                <a:cs typeface="Times New Roman"/>
              </a:rPr>
              <a:t>PC has the </a:t>
            </a:r>
            <a:r>
              <a:rPr sz="2000" spc="-10" dirty="0">
                <a:latin typeface="Times New Roman"/>
                <a:cs typeface="Times New Roman"/>
              </a:rPr>
              <a:t>value </a:t>
            </a:r>
            <a:r>
              <a:rPr sz="2000" spc="-5" dirty="0">
                <a:latin typeface="Times New Roman"/>
                <a:cs typeface="Times New Roman"/>
              </a:rPr>
              <a:t>200 for fetching this instruction. The content of processor  register</a:t>
            </a:r>
            <a:r>
              <a:rPr sz="2000" spc="110" dirty="0">
                <a:latin typeface="Times New Roman"/>
                <a:cs typeface="Times New Roman"/>
              </a:rPr>
              <a:t> </a:t>
            </a:r>
            <a:r>
              <a:rPr sz="2000" spc="-5" dirty="0">
                <a:latin typeface="Times New Roman"/>
                <a:cs typeface="Times New Roman"/>
              </a:rPr>
              <a:t>R1</a:t>
            </a:r>
            <a:r>
              <a:rPr sz="2000" spc="110" dirty="0">
                <a:latin typeface="Times New Roman"/>
                <a:cs typeface="Times New Roman"/>
              </a:rPr>
              <a:t> </a:t>
            </a:r>
            <a:r>
              <a:rPr sz="2000" spc="-5" dirty="0">
                <a:latin typeface="Times New Roman"/>
                <a:cs typeface="Times New Roman"/>
              </a:rPr>
              <a:t>is</a:t>
            </a:r>
            <a:r>
              <a:rPr sz="2000" spc="100" dirty="0">
                <a:latin typeface="Times New Roman"/>
                <a:cs typeface="Times New Roman"/>
              </a:rPr>
              <a:t> </a:t>
            </a:r>
            <a:r>
              <a:rPr sz="2000" spc="-5" dirty="0">
                <a:latin typeface="Times New Roman"/>
                <a:cs typeface="Times New Roman"/>
              </a:rPr>
              <a:t>400,</a:t>
            </a:r>
            <a:r>
              <a:rPr sz="2000" spc="110" dirty="0">
                <a:latin typeface="Times New Roman"/>
                <a:cs typeface="Times New Roman"/>
              </a:rPr>
              <a:t> </a:t>
            </a:r>
            <a:r>
              <a:rPr sz="2000" spc="-5" dirty="0">
                <a:latin typeface="Times New Roman"/>
                <a:cs typeface="Times New Roman"/>
              </a:rPr>
              <a:t>and</a:t>
            </a:r>
            <a:r>
              <a:rPr sz="2000" spc="110" dirty="0">
                <a:latin typeface="Times New Roman"/>
                <a:cs typeface="Times New Roman"/>
              </a:rPr>
              <a:t> </a:t>
            </a:r>
            <a:r>
              <a:rPr sz="2000" spc="-5" dirty="0">
                <a:latin typeface="Times New Roman"/>
                <a:cs typeface="Times New Roman"/>
              </a:rPr>
              <a:t>the</a:t>
            </a:r>
            <a:r>
              <a:rPr sz="2000" spc="100" dirty="0">
                <a:latin typeface="Times New Roman"/>
                <a:cs typeface="Times New Roman"/>
              </a:rPr>
              <a:t> </a:t>
            </a:r>
            <a:r>
              <a:rPr sz="2000" spc="-5" dirty="0">
                <a:latin typeface="Times New Roman"/>
                <a:cs typeface="Times New Roman"/>
              </a:rPr>
              <a:t>content</a:t>
            </a:r>
            <a:r>
              <a:rPr sz="2000" spc="105" dirty="0">
                <a:latin typeface="Times New Roman"/>
                <a:cs typeface="Times New Roman"/>
              </a:rPr>
              <a:t> </a:t>
            </a:r>
            <a:r>
              <a:rPr sz="2000" spc="-5" dirty="0">
                <a:latin typeface="Times New Roman"/>
                <a:cs typeface="Times New Roman"/>
              </a:rPr>
              <a:t>of</a:t>
            </a:r>
            <a:r>
              <a:rPr sz="2000" spc="110" dirty="0">
                <a:latin typeface="Times New Roman"/>
                <a:cs typeface="Times New Roman"/>
              </a:rPr>
              <a:t> </a:t>
            </a:r>
            <a:r>
              <a:rPr sz="2000" spc="-5" dirty="0">
                <a:latin typeface="Times New Roman"/>
                <a:cs typeface="Times New Roman"/>
              </a:rPr>
              <a:t>an</a:t>
            </a:r>
            <a:r>
              <a:rPr sz="2000" spc="110" dirty="0">
                <a:latin typeface="Times New Roman"/>
                <a:cs typeface="Times New Roman"/>
              </a:rPr>
              <a:t> </a:t>
            </a:r>
            <a:r>
              <a:rPr sz="2000" spc="-5" dirty="0">
                <a:latin typeface="Times New Roman"/>
                <a:cs typeface="Times New Roman"/>
              </a:rPr>
              <a:t>index</a:t>
            </a:r>
            <a:r>
              <a:rPr sz="2000" spc="105" dirty="0">
                <a:latin typeface="Times New Roman"/>
                <a:cs typeface="Times New Roman"/>
              </a:rPr>
              <a:t> </a:t>
            </a:r>
            <a:r>
              <a:rPr sz="2000" spc="-5" dirty="0">
                <a:latin typeface="Times New Roman"/>
                <a:cs typeface="Times New Roman"/>
              </a:rPr>
              <a:t>register</a:t>
            </a:r>
            <a:r>
              <a:rPr sz="2000" spc="110" dirty="0">
                <a:latin typeface="Times New Roman"/>
                <a:cs typeface="Times New Roman"/>
              </a:rPr>
              <a:t> </a:t>
            </a:r>
            <a:r>
              <a:rPr sz="2000" spc="-10" dirty="0">
                <a:latin typeface="Times New Roman"/>
                <a:cs typeface="Times New Roman"/>
              </a:rPr>
              <a:t>XR</a:t>
            </a:r>
            <a:r>
              <a:rPr sz="2000" spc="100" dirty="0">
                <a:latin typeface="Times New Roman"/>
                <a:cs typeface="Times New Roman"/>
              </a:rPr>
              <a:t> </a:t>
            </a:r>
            <a:r>
              <a:rPr sz="2000" spc="-5" dirty="0">
                <a:latin typeface="Times New Roman"/>
                <a:cs typeface="Times New Roman"/>
              </a:rPr>
              <a:t>is</a:t>
            </a:r>
            <a:r>
              <a:rPr sz="2000" spc="114" dirty="0">
                <a:latin typeface="Times New Roman"/>
                <a:cs typeface="Times New Roman"/>
              </a:rPr>
              <a:t> </a:t>
            </a:r>
            <a:r>
              <a:rPr sz="2000" spc="-5" dirty="0">
                <a:latin typeface="Times New Roman"/>
                <a:cs typeface="Times New Roman"/>
              </a:rPr>
              <a:t>100.</a:t>
            </a:r>
            <a:r>
              <a:rPr sz="2000" spc="110" dirty="0">
                <a:latin typeface="Times New Roman"/>
                <a:cs typeface="Times New Roman"/>
              </a:rPr>
              <a:t> </a:t>
            </a:r>
            <a:r>
              <a:rPr sz="2000" spc="-10" dirty="0">
                <a:latin typeface="Times New Roman"/>
                <a:cs typeface="Times New Roman"/>
              </a:rPr>
              <a:t>AC</a:t>
            </a:r>
            <a:r>
              <a:rPr sz="2000" spc="105" dirty="0">
                <a:latin typeface="Times New Roman"/>
                <a:cs typeface="Times New Roman"/>
              </a:rPr>
              <a:t> </a:t>
            </a:r>
            <a:r>
              <a:rPr sz="2000" spc="-5" dirty="0">
                <a:latin typeface="Times New Roman"/>
                <a:cs typeface="Times New Roman"/>
              </a:rPr>
              <a:t>receives</a:t>
            </a:r>
            <a:endParaRPr sz="2000" dirty="0">
              <a:latin typeface="Times New Roman"/>
              <a:cs typeface="Times New Roman"/>
            </a:endParaRPr>
          </a:p>
          <a:p>
            <a:pPr marL="299085" algn="just">
              <a:lnSpc>
                <a:spcPct val="100000"/>
              </a:lnSpc>
              <a:spcBef>
                <a:spcPts val="1145"/>
              </a:spcBef>
            </a:pPr>
            <a:r>
              <a:rPr sz="2000" spc="-5" dirty="0">
                <a:latin typeface="Times New Roman"/>
                <a:cs typeface="Times New Roman"/>
              </a:rPr>
              <a:t>the operand after the instruction is</a:t>
            </a:r>
            <a:r>
              <a:rPr sz="2000" spc="5" dirty="0">
                <a:latin typeface="Times New Roman"/>
                <a:cs typeface="Times New Roman"/>
              </a:rPr>
              <a:t> </a:t>
            </a:r>
            <a:r>
              <a:rPr sz="2000" spc="-5" dirty="0">
                <a:latin typeface="Times New Roman"/>
                <a:cs typeface="Times New Roman"/>
              </a:rPr>
              <a:t>executed.</a:t>
            </a:r>
            <a:endParaRPr sz="2000" dirty="0">
              <a:latin typeface="Times New Roman"/>
              <a:cs typeface="Times New Roman"/>
            </a:endParaRPr>
          </a:p>
          <a:p>
            <a:pPr marL="299085" marR="5080" indent="-287020" algn="just">
              <a:lnSpc>
                <a:spcPct val="150000"/>
              </a:lnSpc>
              <a:buFont typeface="Arial"/>
              <a:buChar char="•"/>
              <a:tabLst>
                <a:tab pos="299720" algn="l"/>
              </a:tabLst>
            </a:pPr>
            <a:endParaRPr lang="en-US" sz="2000" b="1" spc="-10" dirty="0">
              <a:latin typeface="Times New Roman"/>
              <a:cs typeface="Times New Roman"/>
            </a:endParaRPr>
          </a:p>
          <a:p>
            <a:pPr marL="299085" marR="5080" indent="-287020" algn="just">
              <a:lnSpc>
                <a:spcPct val="150000"/>
              </a:lnSpc>
              <a:buFont typeface="Arial"/>
              <a:buChar char="•"/>
              <a:tabLst>
                <a:tab pos="299720" algn="l"/>
              </a:tabLst>
            </a:pPr>
            <a:r>
              <a:rPr sz="2000" b="1" spc="-10" dirty="0">
                <a:latin typeface="Times New Roman"/>
                <a:cs typeface="Times New Roman"/>
              </a:rPr>
              <a:t>Direct address: </a:t>
            </a:r>
            <a:r>
              <a:rPr sz="2000" spc="-5" dirty="0">
                <a:latin typeface="Times New Roman"/>
                <a:cs typeface="Times New Roman"/>
              </a:rPr>
              <a:t>EA is the address part of the instruction 500 and the operand to  be loaded into </a:t>
            </a:r>
            <a:r>
              <a:rPr sz="2000" spc="-10" dirty="0">
                <a:latin typeface="Times New Roman"/>
                <a:cs typeface="Times New Roman"/>
              </a:rPr>
              <a:t>AC </a:t>
            </a:r>
            <a:r>
              <a:rPr sz="2000" spc="-5" dirty="0">
                <a:latin typeface="Times New Roman"/>
                <a:cs typeface="Times New Roman"/>
              </a:rPr>
              <a:t>is</a:t>
            </a:r>
            <a:r>
              <a:rPr sz="2000" spc="-95" dirty="0">
                <a:latin typeface="Times New Roman"/>
                <a:cs typeface="Times New Roman"/>
              </a:rPr>
              <a:t> </a:t>
            </a:r>
            <a:r>
              <a:rPr sz="2000" spc="-5" dirty="0">
                <a:latin typeface="Times New Roman"/>
                <a:cs typeface="Times New Roman"/>
              </a:rPr>
              <a:t>800.</a:t>
            </a:r>
            <a:endParaRPr sz="20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28249" y="1278410"/>
            <a:ext cx="3591557" cy="436242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822316" y="5847689"/>
            <a:ext cx="3850004"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a:t>
            </a:r>
            <a:r>
              <a:rPr sz="1400" b="1" spc="-5" dirty="0">
                <a:latin typeface="Times New Roman"/>
                <a:cs typeface="Times New Roman"/>
              </a:rPr>
              <a:t>Numerical example </a:t>
            </a:r>
            <a:r>
              <a:rPr sz="1400" b="1" dirty="0">
                <a:latin typeface="Times New Roman"/>
                <a:cs typeface="Times New Roman"/>
              </a:rPr>
              <a:t>for </a:t>
            </a:r>
            <a:r>
              <a:rPr sz="1400" b="1" spc="-5" dirty="0">
                <a:latin typeface="Times New Roman"/>
                <a:cs typeface="Times New Roman"/>
              </a:rPr>
              <a:t>addressing</a:t>
            </a:r>
            <a:r>
              <a:rPr sz="1400" b="1" spc="-85" dirty="0">
                <a:latin typeface="Times New Roman"/>
                <a:cs typeface="Times New Roman"/>
              </a:rPr>
              <a:t> </a:t>
            </a:r>
            <a:r>
              <a:rPr sz="1400" b="1" spc="-5" dirty="0">
                <a:latin typeface="Times New Roman"/>
                <a:cs typeface="Times New Roman"/>
              </a:rPr>
              <a:t>modes.</a:t>
            </a:r>
            <a:endParaRPr sz="1400">
              <a:latin typeface="Times New Roman"/>
              <a:cs typeface="Times New Roman"/>
            </a:endParaRPr>
          </a:p>
        </p:txBody>
      </p:sp>
      <p:sp>
        <p:nvSpPr>
          <p:cNvPr id="6" name="object 6"/>
          <p:cNvSpPr txBox="1"/>
          <p:nvPr/>
        </p:nvSpPr>
        <p:spPr>
          <a:xfrm>
            <a:off x="904747" y="6141827"/>
            <a:ext cx="749300" cy="292100"/>
          </a:xfrm>
          <a:prstGeom prst="rect">
            <a:avLst/>
          </a:prstGeom>
        </p:spPr>
        <p:txBody>
          <a:bodyPr vert="horz" wrap="square" lIns="0" tIns="0" rIns="0" bIns="0" rtlCol="0">
            <a:spAutoFit/>
          </a:bodyPr>
          <a:lstStyle/>
          <a:p>
            <a:pPr marL="12700">
              <a:lnSpc>
                <a:spcPts val="2170"/>
              </a:lnSpc>
            </a:pPr>
            <a:r>
              <a:rPr sz="1900" spc="-5" dirty="0">
                <a:latin typeface="Times New Roman"/>
                <a:cs typeface="Times New Roman"/>
              </a:rPr>
              <a:t>is</a:t>
            </a:r>
            <a:r>
              <a:rPr sz="1900" spc="-65" dirty="0">
                <a:latin typeface="Times New Roman"/>
                <a:cs typeface="Times New Roman"/>
              </a:rPr>
              <a:t> </a:t>
            </a:r>
            <a:r>
              <a:rPr sz="1900" spc="-5" dirty="0">
                <a:latin typeface="Times New Roman"/>
                <a:cs typeface="Times New Roman"/>
              </a:rPr>
              <a:t>202).</a:t>
            </a:r>
            <a:endParaRPr sz="1900">
              <a:latin typeface="Times New Roman"/>
              <a:cs typeface="Times New Roman"/>
            </a:endParaRPr>
          </a:p>
        </p:txBody>
      </p:sp>
      <p:sp>
        <p:nvSpPr>
          <p:cNvPr id="7" name="object 7"/>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31</a:t>
            </a:r>
            <a:endParaRPr sz="1200">
              <a:latin typeface="Carlito"/>
              <a:cs typeface="Carlito"/>
            </a:endParaRPr>
          </a:p>
        </p:txBody>
      </p:sp>
      <p:sp>
        <p:nvSpPr>
          <p:cNvPr id="4" name="object 4"/>
          <p:cNvSpPr txBox="1"/>
          <p:nvPr/>
        </p:nvSpPr>
        <p:spPr>
          <a:xfrm>
            <a:off x="561848" y="321923"/>
            <a:ext cx="3934460" cy="5239385"/>
          </a:xfrm>
          <a:prstGeom prst="rect">
            <a:avLst/>
          </a:prstGeom>
        </p:spPr>
        <p:txBody>
          <a:bodyPr vert="horz" wrap="square" lIns="0" tIns="12700" rIns="0" bIns="0" rtlCol="0">
            <a:spAutoFit/>
          </a:bodyPr>
          <a:lstStyle/>
          <a:p>
            <a:pPr marL="354965" marR="5080" indent="-342900" algn="just">
              <a:lnSpc>
                <a:spcPct val="150100"/>
              </a:lnSpc>
              <a:spcBef>
                <a:spcPts val="100"/>
              </a:spcBef>
              <a:buFont typeface="Arial"/>
              <a:buChar char="•"/>
              <a:tabLst>
                <a:tab pos="355600" algn="l"/>
              </a:tabLst>
            </a:pPr>
            <a:r>
              <a:rPr sz="1900" b="1" spc="-5" dirty="0">
                <a:latin typeface="Times New Roman"/>
                <a:cs typeface="Times New Roman"/>
              </a:rPr>
              <a:t>Immediate </a:t>
            </a:r>
            <a:r>
              <a:rPr sz="1900" b="1" dirty="0">
                <a:latin typeface="Times New Roman"/>
                <a:cs typeface="Times New Roman"/>
              </a:rPr>
              <a:t>mode: </a:t>
            </a:r>
            <a:r>
              <a:rPr sz="1900" spc="-5" dirty="0">
                <a:latin typeface="Times New Roman"/>
                <a:cs typeface="Times New Roman"/>
              </a:rPr>
              <a:t>the second </a:t>
            </a:r>
            <a:r>
              <a:rPr sz="1900" dirty="0">
                <a:latin typeface="Times New Roman"/>
                <a:cs typeface="Times New Roman"/>
              </a:rPr>
              <a:t>word  </a:t>
            </a:r>
            <a:r>
              <a:rPr sz="1900" spc="-5" dirty="0">
                <a:latin typeface="Times New Roman"/>
                <a:cs typeface="Times New Roman"/>
              </a:rPr>
              <a:t>of the instruction is taken </a:t>
            </a:r>
            <a:r>
              <a:rPr sz="1900" spc="-10" dirty="0">
                <a:latin typeface="Times New Roman"/>
                <a:cs typeface="Times New Roman"/>
              </a:rPr>
              <a:t>as </a:t>
            </a:r>
            <a:r>
              <a:rPr sz="1900" spc="-5" dirty="0">
                <a:latin typeface="Times New Roman"/>
                <a:cs typeface="Times New Roman"/>
              </a:rPr>
              <a:t>the  operand rather than an </a:t>
            </a:r>
            <a:r>
              <a:rPr sz="1900" spc="-10" dirty="0">
                <a:latin typeface="Times New Roman"/>
                <a:cs typeface="Times New Roman"/>
              </a:rPr>
              <a:t>address, </a:t>
            </a:r>
            <a:r>
              <a:rPr sz="1900" dirty="0">
                <a:latin typeface="Times New Roman"/>
                <a:cs typeface="Times New Roman"/>
              </a:rPr>
              <a:t>so  </a:t>
            </a:r>
            <a:r>
              <a:rPr sz="1900" spc="-5" dirty="0">
                <a:latin typeface="Times New Roman"/>
                <a:cs typeface="Times New Roman"/>
              </a:rPr>
              <a:t>500 is loaded </a:t>
            </a:r>
            <a:r>
              <a:rPr sz="1900" spc="-10" dirty="0">
                <a:latin typeface="Times New Roman"/>
                <a:cs typeface="Times New Roman"/>
              </a:rPr>
              <a:t>into AC. </a:t>
            </a:r>
            <a:r>
              <a:rPr sz="1900" spc="-5" dirty="0">
                <a:latin typeface="Times New Roman"/>
                <a:cs typeface="Times New Roman"/>
              </a:rPr>
              <a:t>(The EA in  this case is</a:t>
            </a:r>
            <a:r>
              <a:rPr sz="1900" spc="-15" dirty="0">
                <a:latin typeface="Times New Roman"/>
                <a:cs typeface="Times New Roman"/>
              </a:rPr>
              <a:t> </a:t>
            </a:r>
            <a:r>
              <a:rPr sz="1900" spc="-5" dirty="0">
                <a:latin typeface="Times New Roman"/>
                <a:cs typeface="Times New Roman"/>
              </a:rPr>
              <a:t>201.)</a:t>
            </a:r>
            <a:endParaRPr sz="1900" dirty="0">
              <a:latin typeface="Times New Roman"/>
              <a:cs typeface="Times New Roman"/>
            </a:endParaRPr>
          </a:p>
          <a:p>
            <a:pPr marL="354965" marR="5715" indent="-342900" algn="just">
              <a:lnSpc>
                <a:spcPct val="150000"/>
              </a:lnSpc>
              <a:buFont typeface="Arial"/>
              <a:buChar char="•"/>
              <a:tabLst>
                <a:tab pos="355600" algn="l"/>
              </a:tabLst>
            </a:pPr>
            <a:r>
              <a:rPr sz="1900" b="1" spc="-10" dirty="0">
                <a:latin typeface="Times New Roman"/>
                <a:cs typeface="Times New Roman"/>
              </a:rPr>
              <a:t>Indirect </a:t>
            </a:r>
            <a:r>
              <a:rPr sz="1900" b="1" spc="-5" dirty="0">
                <a:latin typeface="Times New Roman"/>
                <a:cs typeface="Times New Roman"/>
              </a:rPr>
              <a:t>mode: </a:t>
            </a:r>
            <a:r>
              <a:rPr sz="1900" spc="-5" dirty="0">
                <a:latin typeface="Times New Roman"/>
                <a:cs typeface="Times New Roman"/>
              </a:rPr>
              <a:t>EA is </a:t>
            </a:r>
            <a:r>
              <a:rPr sz="1900" dirty="0">
                <a:latin typeface="Times New Roman"/>
                <a:cs typeface="Times New Roman"/>
              </a:rPr>
              <a:t>stored </a:t>
            </a:r>
            <a:r>
              <a:rPr sz="1900" spc="-5" dirty="0">
                <a:latin typeface="Times New Roman"/>
                <a:cs typeface="Times New Roman"/>
              </a:rPr>
              <a:t>in  </a:t>
            </a:r>
            <a:r>
              <a:rPr sz="1900" spc="-10" dirty="0">
                <a:latin typeface="Times New Roman"/>
                <a:cs typeface="Times New Roman"/>
              </a:rPr>
              <a:t>memory </a:t>
            </a:r>
            <a:r>
              <a:rPr sz="1900" spc="-5" dirty="0">
                <a:latin typeface="Times New Roman"/>
                <a:cs typeface="Times New Roman"/>
              </a:rPr>
              <a:t>at address 500. Therefore,  the EA is 800 and the operand is  300.</a:t>
            </a:r>
            <a:endParaRPr sz="1900" dirty="0">
              <a:latin typeface="Times New Roman"/>
              <a:cs typeface="Times New Roman"/>
            </a:endParaRPr>
          </a:p>
          <a:p>
            <a:pPr marL="354965" marR="6350" indent="-342900" algn="just">
              <a:lnSpc>
                <a:spcPct val="150000"/>
              </a:lnSpc>
              <a:buFont typeface="Arial"/>
              <a:buChar char="•"/>
              <a:tabLst>
                <a:tab pos="355600" algn="l"/>
              </a:tabLst>
            </a:pPr>
            <a:r>
              <a:rPr sz="1900" b="1" spc="-5" dirty="0">
                <a:latin typeface="Times New Roman"/>
                <a:cs typeface="Times New Roman"/>
              </a:rPr>
              <a:t>Relative mode : </a:t>
            </a:r>
            <a:r>
              <a:rPr sz="1900" spc="-5" dirty="0">
                <a:latin typeface="Times New Roman"/>
                <a:cs typeface="Times New Roman"/>
              </a:rPr>
              <a:t>EA is 500 + 202 =  702 and the operand is 325. (Note  that the value </a:t>
            </a:r>
            <a:r>
              <a:rPr sz="1900" spc="-10" dirty="0">
                <a:latin typeface="Times New Roman"/>
                <a:cs typeface="Times New Roman"/>
              </a:rPr>
              <a:t>in </a:t>
            </a:r>
            <a:r>
              <a:rPr sz="1900" spc="-5" dirty="0">
                <a:latin typeface="Times New Roman"/>
                <a:cs typeface="Times New Roman"/>
              </a:rPr>
              <a:t>PC after the</a:t>
            </a:r>
            <a:r>
              <a:rPr sz="1900" spc="-225" dirty="0">
                <a:latin typeface="Times New Roman"/>
                <a:cs typeface="Times New Roman"/>
              </a:rPr>
              <a:t> </a:t>
            </a:r>
            <a:r>
              <a:rPr sz="1900" spc="-5" dirty="0">
                <a:latin typeface="Times New Roman"/>
                <a:cs typeface="Times New Roman"/>
              </a:rPr>
              <a:t>fetch</a:t>
            </a:r>
            <a:endParaRPr sz="1900" dirty="0">
              <a:latin typeface="Times New Roman"/>
              <a:cs typeface="Times New Roman"/>
            </a:endParaRPr>
          </a:p>
        </p:txBody>
      </p:sp>
      <p:sp>
        <p:nvSpPr>
          <p:cNvPr id="5" name="object 5"/>
          <p:cNvSpPr txBox="1"/>
          <p:nvPr/>
        </p:nvSpPr>
        <p:spPr>
          <a:xfrm>
            <a:off x="904747" y="5681268"/>
            <a:ext cx="3587750"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Times New Roman"/>
                <a:cs typeface="Times New Roman"/>
              </a:rPr>
              <a:t>phase</a:t>
            </a:r>
            <a:r>
              <a:rPr sz="1900" spc="245" dirty="0">
                <a:latin typeface="Times New Roman"/>
                <a:cs typeface="Times New Roman"/>
              </a:rPr>
              <a:t> </a:t>
            </a:r>
            <a:r>
              <a:rPr sz="1900" spc="-5" dirty="0">
                <a:latin typeface="Times New Roman"/>
                <a:cs typeface="Times New Roman"/>
              </a:rPr>
              <a:t>and</a:t>
            </a:r>
            <a:r>
              <a:rPr sz="1900" spc="250" dirty="0">
                <a:latin typeface="Times New Roman"/>
                <a:cs typeface="Times New Roman"/>
              </a:rPr>
              <a:t> </a:t>
            </a:r>
            <a:r>
              <a:rPr sz="1900" spc="-5" dirty="0">
                <a:latin typeface="Times New Roman"/>
                <a:cs typeface="Times New Roman"/>
              </a:rPr>
              <a:t>during</a:t>
            </a:r>
            <a:r>
              <a:rPr sz="1900" spc="254" dirty="0">
                <a:latin typeface="Times New Roman"/>
                <a:cs typeface="Times New Roman"/>
              </a:rPr>
              <a:t> </a:t>
            </a:r>
            <a:r>
              <a:rPr sz="1900" spc="-5" dirty="0">
                <a:latin typeface="Times New Roman"/>
                <a:cs typeface="Times New Roman"/>
              </a:rPr>
              <a:t>the</a:t>
            </a:r>
            <a:r>
              <a:rPr sz="1900" spc="245" dirty="0">
                <a:latin typeface="Times New Roman"/>
                <a:cs typeface="Times New Roman"/>
              </a:rPr>
              <a:t> </a:t>
            </a:r>
            <a:r>
              <a:rPr sz="1900" spc="-5" dirty="0">
                <a:latin typeface="Times New Roman"/>
                <a:cs typeface="Times New Roman"/>
              </a:rPr>
              <a:t>execute</a:t>
            </a:r>
            <a:r>
              <a:rPr sz="1900" spc="225" dirty="0">
                <a:latin typeface="Times New Roman"/>
                <a:cs typeface="Times New Roman"/>
              </a:rPr>
              <a:t> </a:t>
            </a:r>
            <a:r>
              <a:rPr sz="1900" spc="-5" dirty="0">
                <a:latin typeface="Times New Roman"/>
                <a:cs typeface="Times New Roman"/>
              </a:rPr>
              <a:t>phase</a:t>
            </a:r>
            <a:endParaRPr sz="19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02023" y="3642752"/>
            <a:ext cx="4558283" cy="255688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50875" y="430428"/>
            <a:ext cx="7932420" cy="5748655"/>
          </a:xfrm>
          <a:prstGeom prst="rect">
            <a:avLst/>
          </a:prstGeom>
        </p:spPr>
        <p:txBody>
          <a:bodyPr vert="horz" wrap="square" lIns="0" tIns="157480" rIns="0" bIns="0" rtlCol="0">
            <a:spAutoFit/>
          </a:bodyPr>
          <a:lstStyle/>
          <a:p>
            <a:pPr marL="299085" indent="-287020">
              <a:lnSpc>
                <a:spcPct val="100000"/>
              </a:lnSpc>
              <a:spcBef>
                <a:spcPts val="1240"/>
              </a:spcBef>
              <a:buFont typeface="Arial"/>
              <a:buChar char="•"/>
              <a:tabLst>
                <a:tab pos="299085" algn="l"/>
                <a:tab pos="299720" algn="l"/>
              </a:tabLst>
            </a:pPr>
            <a:r>
              <a:rPr sz="1900" b="1" spc="-5" dirty="0">
                <a:latin typeface="Times New Roman"/>
                <a:cs typeface="Times New Roman"/>
              </a:rPr>
              <a:t>Index mode : </a:t>
            </a:r>
            <a:r>
              <a:rPr sz="1900" spc="-5" dirty="0">
                <a:latin typeface="Times New Roman"/>
                <a:cs typeface="Times New Roman"/>
              </a:rPr>
              <a:t>EA is </a:t>
            </a:r>
            <a:r>
              <a:rPr sz="1900" spc="-10" dirty="0">
                <a:latin typeface="Times New Roman"/>
                <a:cs typeface="Times New Roman"/>
              </a:rPr>
              <a:t>XR </a:t>
            </a:r>
            <a:r>
              <a:rPr sz="1900" spc="-5" dirty="0">
                <a:latin typeface="Times New Roman"/>
                <a:cs typeface="Times New Roman"/>
              </a:rPr>
              <a:t>+ 500 = 100 + 500 = 600 and the operand is</a:t>
            </a:r>
            <a:r>
              <a:rPr sz="1900" spc="75" dirty="0">
                <a:latin typeface="Times New Roman"/>
                <a:cs typeface="Times New Roman"/>
              </a:rPr>
              <a:t> </a:t>
            </a:r>
            <a:r>
              <a:rPr sz="1900" spc="-5" dirty="0">
                <a:latin typeface="Times New Roman"/>
                <a:cs typeface="Times New Roman"/>
              </a:rPr>
              <a:t>900.</a:t>
            </a:r>
            <a:endParaRPr sz="1900" dirty="0">
              <a:latin typeface="Times New Roman"/>
              <a:cs typeface="Times New Roman"/>
            </a:endParaRPr>
          </a:p>
          <a:p>
            <a:pPr marL="299085" marR="6985" indent="-287020">
              <a:lnSpc>
                <a:spcPct val="150000"/>
              </a:lnSpc>
              <a:buFont typeface="Arial"/>
              <a:buChar char="•"/>
              <a:tabLst>
                <a:tab pos="299085" algn="l"/>
                <a:tab pos="299720" algn="l"/>
              </a:tabLst>
            </a:pPr>
            <a:r>
              <a:rPr sz="1900" b="1" spc="-5" dirty="0">
                <a:latin typeface="Times New Roman"/>
                <a:cs typeface="Times New Roman"/>
              </a:rPr>
              <a:t>Register </a:t>
            </a:r>
            <a:r>
              <a:rPr sz="1900" b="1" dirty="0">
                <a:latin typeface="Times New Roman"/>
                <a:cs typeface="Times New Roman"/>
              </a:rPr>
              <a:t>mode: </a:t>
            </a:r>
            <a:r>
              <a:rPr sz="1900" spc="-5" dirty="0">
                <a:latin typeface="Times New Roman"/>
                <a:cs typeface="Times New Roman"/>
              </a:rPr>
              <a:t>the operand is in R1 and 400 is loaded into </a:t>
            </a:r>
            <a:r>
              <a:rPr sz="1900" dirty="0">
                <a:latin typeface="Times New Roman"/>
                <a:cs typeface="Times New Roman"/>
              </a:rPr>
              <a:t>AC </a:t>
            </a:r>
            <a:r>
              <a:rPr sz="1900" spc="-5" dirty="0">
                <a:latin typeface="Times New Roman"/>
                <a:cs typeface="Times New Roman"/>
              </a:rPr>
              <a:t>. (There is no  EA in this</a:t>
            </a:r>
            <a:r>
              <a:rPr sz="1900" spc="-110" dirty="0">
                <a:latin typeface="Times New Roman"/>
                <a:cs typeface="Times New Roman"/>
              </a:rPr>
              <a:t> </a:t>
            </a:r>
            <a:r>
              <a:rPr sz="1900" spc="-5" dirty="0">
                <a:latin typeface="Times New Roman"/>
                <a:cs typeface="Times New Roman"/>
              </a:rPr>
              <a:t>case.)</a:t>
            </a:r>
            <a:endParaRPr sz="1900" dirty="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b="1" spc="-5" dirty="0">
                <a:latin typeface="Times New Roman"/>
                <a:cs typeface="Times New Roman"/>
              </a:rPr>
              <a:t>Register </a:t>
            </a:r>
            <a:r>
              <a:rPr sz="1900" b="1" spc="-10" dirty="0">
                <a:latin typeface="Times New Roman"/>
                <a:cs typeface="Times New Roman"/>
              </a:rPr>
              <a:t>indirect: </a:t>
            </a:r>
            <a:r>
              <a:rPr sz="1900" spc="-5" dirty="0">
                <a:latin typeface="Times New Roman"/>
                <a:cs typeface="Times New Roman"/>
              </a:rPr>
              <a:t>EA is 400, </a:t>
            </a:r>
            <a:r>
              <a:rPr sz="1900" spc="-10" dirty="0">
                <a:latin typeface="Times New Roman"/>
                <a:cs typeface="Times New Roman"/>
              </a:rPr>
              <a:t>equal </a:t>
            </a:r>
            <a:r>
              <a:rPr sz="1900" spc="-5" dirty="0">
                <a:latin typeface="Times New Roman"/>
                <a:cs typeface="Times New Roman"/>
              </a:rPr>
              <a:t>to the content of </a:t>
            </a:r>
            <a:r>
              <a:rPr sz="1900" spc="-10" dirty="0">
                <a:latin typeface="Times New Roman"/>
                <a:cs typeface="Times New Roman"/>
              </a:rPr>
              <a:t>R1 </a:t>
            </a:r>
            <a:r>
              <a:rPr sz="1900" spc="-5" dirty="0">
                <a:latin typeface="Times New Roman"/>
                <a:cs typeface="Times New Roman"/>
              </a:rPr>
              <a:t>and the</a:t>
            </a:r>
            <a:r>
              <a:rPr sz="1900" spc="65" dirty="0">
                <a:latin typeface="Times New Roman"/>
                <a:cs typeface="Times New Roman"/>
              </a:rPr>
              <a:t> </a:t>
            </a:r>
            <a:r>
              <a:rPr sz="1900" spc="-5" dirty="0">
                <a:latin typeface="Times New Roman"/>
                <a:cs typeface="Times New Roman"/>
              </a:rPr>
              <a:t>operand</a:t>
            </a:r>
            <a:endParaRPr sz="1900" dirty="0">
              <a:latin typeface="Times New Roman"/>
              <a:cs typeface="Times New Roman"/>
            </a:endParaRPr>
          </a:p>
          <a:p>
            <a:pPr marL="299085" algn="just">
              <a:lnSpc>
                <a:spcPct val="100000"/>
              </a:lnSpc>
              <a:spcBef>
                <a:spcPts val="1140"/>
              </a:spcBef>
            </a:pPr>
            <a:r>
              <a:rPr sz="1900" spc="-5" dirty="0">
                <a:latin typeface="Times New Roman"/>
                <a:cs typeface="Times New Roman"/>
              </a:rPr>
              <a:t>loaded into </a:t>
            </a:r>
            <a:r>
              <a:rPr sz="1900" spc="-10" dirty="0">
                <a:latin typeface="Times New Roman"/>
                <a:cs typeface="Times New Roman"/>
              </a:rPr>
              <a:t>AC </a:t>
            </a:r>
            <a:r>
              <a:rPr sz="1900" spc="-5" dirty="0">
                <a:latin typeface="Times New Roman"/>
                <a:cs typeface="Times New Roman"/>
              </a:rPr>
              <a:t>is</a:t>
            </a:r>
            <a:r>
              <a:rPr sz="1900" spc="-105" dirty="0">
                <a:latin typeface="Times New Roman"/>
                <a:cs typeface="Times New Roman"/>
              </a:rPr>
              <a:t> </a:t>
            </a:r>
            <a:r>
              <a:rPr sz="1900" spc="-5" dirty="0">
                <a:latin typeface="Times New Roman"/>
                <a:cs typeface="Times New Roman"/>
              </a:rPr>
              <a:t>700.</a:t>
            </a:r>
            <a:endParaRPr sz="1900" dirty="0">
              <a:latin typeface="Times New Roman"/>
              <a:cs typeface="Times New Roman"/>
            </a:endParaRPr>
          </a:p>
          <a:p>
            <a:pPr marL="299085" marR="5080" indent="-287020" algn="just">
              <a:lnSpc>
                <a:spcPct val="150000"/>
              </a:lnSpc>
              <a:buFont typeface="Arial"/>
              <a:buChar char="•"/>
              <a:tabLst>
                <a:tab pos="299720" algn="l"/>
              </a:tabLst>
            </a:pPr>
            <a:r>
              <a:rPr sz="1900" b="1" spc="-5" dirty="0" err="1">
                <a:latin typeface="Times New Roman"/>
                <a:cs typeface="Times New Roman"/>
              </a:rPr>
              <a:t>Autoincrement</a:t>
            </a:r>
            <a:r>
              <a:rPr sz="1900" b="1" spc="-5" dirty="0">
                <a:latin typeface="Times New Roman"/>
                <a:cs typeface="Times New Roman"/>
              </a:rPr>
              <a:t> mode : </a:t>
            </a:r>
            <a:r>
              <a:rPr sz="1900" spc="-5" dirty="0">
                <a:latin typeface="Times New Roman"/>
                <a:cs typeface="Times New Roman"/>
              </a:rPr>
              <a:t>is the </a:t>
            </a:r>
            <a:r>
              <a:rPr sz="1900" spc="-15" dirty="0">
                <a:latin typeface="Times New Roman"/>
                <a:cs typeface="Times New Roman"/>
              </a:rPr>
              <a:t>same </a:t>
            </a:r>
            <a:r>
              <a:rPr sz="1900" spc="-5" dirty="0">
                <a:latin typeface="Times New Roman"/>
                <a:cs typeface="Times New Roman"/>
              </a:rPr>
              <a:t>as the register indirect </a:t>
            </a:r>
            <a:r>
              <a:rPr sz="1900" spc="-10" dirty="0">
                <a:latin typeface="Times New Roman"/>
                <a:cs typeface="Times New Roman"/>
              </a:rPr>
              <a:t>mode </a:t>
            </a:r>
            <a:r>
              <a:rPr sz="1900" spc="-5" dirty="0">
                <a:latin typeface="Times New Roman"/>
                <a:cs typeface="Times New Roman"/>
              </a:rPr>
              <a:t>except that R  1 is incremented to 401 after the execution of the</a:t>
            </a:r>
            <a:r>
              <a:rPr sz="1900" spc="45" dirty="0">
                <a:latin typeface="Times New Roman"/>
                <a:cs typeface="Times New Roman"/>
              </a:rPr>
              <a:t> </a:t>
            </a:r>
            <a:r>
              <a:rPr sz="1900" spc="-5" dirty="0">
                <a:latin typeface="Times New Roman"/>
                <a:cs typeface="Times New Roman"/>
              </a:rPr>
              <a:t>instruction.</a:t>
            </a:r>
            <a:endParaRPr sz="1900" dirty="0">
              <a:latin typeface="Times New Roman"/>
              <a:cs typeface="Times New Roman"/>
            </a:endParaRPr>
          </a:p>
          <a:p>
            <a:pPr marL="317500" marR="5024120" indent="-287020" algn="just">
              <a:lnSpc>
                <a:spcPct val="150000"/>
              </a:lnSpc>
              <a:spcBef>
                <a:spcPts val="595"/>
              </a:spcBef>
              <a:buFont typeface="Arial"/>
              <a:buChar char="•"/>
              <a:tabLst>
                <a:tab pos="317500" algn="l"/>
              </a:tabLst>
            </a:pPr>
            <a:r>
              <a:rPr sz="1900" b="1" spc="-5" dirty="0" err="1">
                <a:latin typeface="Times New Roman"/>
                <a:cs typeface="Times New Roman"/>
              </a:rPr>
              <a:t>Autodecrement</a:t>
            </a:r>
            <a:r>
              <a:rPr lang="en-US" sz="1900" b="1" spc="-5" dirty="0">
                <a:latin typeface="Times New Roman"/>
                <a:cs typeface="Times New Roman"/>
              </a:rPr>
              <a:t> </a:t>
            </a:r>
            <a:r>
              <a:rPr sz="1900" b="1" spc="-5" dirty="0">
                <a:latin typeface="Times New Roman"/>
                <a:cs typeface="Times New Roman"/>
              </a:rPr>
              <a:t>mode:  </a:t>
            </a:r>
            <a:r>
              <a:rPr sz="1900" spc="-5" dirty="0">
                <a:latin typeface="Times New Roman"/>
                <a:cs typeface="Times New Roman"/>
              </a:rPr>
              <a:t>decrements R1 to 399  prior to the execution of  the instruction.  The  operand loaded into AC is  now 450.</a:t>
            </a:r>
            <a:endParaRPr sz="1900" dirty="0">
              <a:latin typeface="Times New Roman"/>
              <a:cs typeface="Times New Roman"/>
            </a:endParaRPr>
          </a:p>
        </p:txBody>
      </p:sp>
      <p:sp>
        <p:nvSpPr>
          <p:cNvPr id="4" name="object 4"/>
          <p:cNvSpPr txBox="1"/>
          <p:nvPr/>
        </p:nvSpPr>
        <p:spPr>
          <a:xfrm>
            <a:off x="5012182" y="6304110"/>
            <a:ext cx="2823210" cy="194310"/>
          </a:xfrm>
          <a:prstGeom prst="rect">
            <a:avLst/>
          </a:prstGeom>
        </p:spPr>
        <p:txBody>
          <a:bodyPr vert="horz" wrap="square" lIns="0" tIns="0" rIns="0" bIns="0" rtlCol="0">
            <a:spAutoFit/>
          </a:bodyPr>
          <a:lstStyle/>
          <a:p>
            <a:pPr marL="12700">
              <a:lnSpc>
                <a:spcPts val="1410"/>
              </a:lnSpc>
            </a:pPr>
            <a:r>
              <a:rPr sz="1200" b="1" spc="-25" dirty="0">
                <a:latin typeface="Times New Roman"/>
                <a:cs typeface="Times New Roman"/>
              </a:rPr>
              <a:t>Table </a:t>
            </a:r>
            <a:r>
              <a:rPr sz="1200" b="1" spc="-15" dirty="0">
                <a:latin typeface="Times New Roman"/>
                <a:cs typeface="Times New Roman"/>
              </a:rPr>
              <a:t>:Tabular </a:t>
            </a:r>
            <a:r>
              <a:rPr sz="1200" b="1" spc="-5" dirty="0">
                <a:latin typeface="Times New Roman"/>
                <a:cs typeface="Times New Roman"/>
              </a:rPr>
              <a:t>List </a:t>
            </a:r>
            <a:r>
              <a:rPr sz="1200" b="1" dirty="0">
                <a:latin typeface="Times New Roman"/>
                <a:cs typeface="Times New Roman"/>
              </a:rPr>
              <a:t>of </a:t>
            </a:r>
            <a:r>
              <a:rPr sz="1200" b="1" spc="-5" dirty="0">
                <a:latin typeface="Times New Roman"/>
                <a:cs typeface="Times New Roman"/>
              </a:rPr>
              <a:t>Numerical</a:t>
            </a:r>
            <a:r>
              <a:rPr sz="1200" b="1" spc="20" dirty="0">
                <a:latin typeface="Times New Roman"/>
                <a:cs typeface="Times New Roman"/>
              </a:rPr>
              <a:t> </a:t>
            </a:r>
            <a:r>
              <a:rPr sz="1200" b="1" spc="-5" dirty="0">
                <a:latin typeface="Times New Roman"/>
                <a:cs typeface="Times New Roman"/>
              </a:rPr>
              <a:t>Example.</a:t>
            </a:r>
            <a:endParaRPr sz="1200">
              <a:latin typeface="Times New Roman"/>
              <a:cs typeface="Times New Roman"/>
            </a:endParaRPr>
          </a:p>
        </p:txBody>
      </p:sp>
      <p:sp>
        <p:nvSpPr>
          <p:cNvPr id="5" name="object 5"/>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32</a:t>
            </a:r>
            <a:endParaRPr sz="120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15746" y="6178373"/>
            <a:ext cx="5015230" cy="307340"/>
          </a:xfrm>
          <a:prstGeom prst="rect">
            <a:avLst/>
          </a:prstGeom>
        </p:spPr>
        <p:txBody>
          <a:bodyPr vert="horz" wrap="square" lIns="0" tIns="0" rIns="0" bIns="0" rtlCol="0">
            <a:spAutoFit/>
          </a:bodyPr>
          <a:lstStyle/>
          <a:p>
            <a:pPr marL="12700">
              <a:lnSpc>
                <a:spcPts val="2285"/>
              </a:lnSpc>
            </a:pPr>
            <a:r>
              <a:rPr sz="2000" dirty="0">
                <a:latin typeface="Times New Roman"/>
                <a:cs typeface="Times New Roman"/>
              </a:rPr>
              <a:t>without changing the binary </a:t>
            </a:r>
            <a:r>
              <a:rPr sz="2000" spc="-5" dirty="0">
                <a:latin typeface="Times New Roman"/>
                <a:cs typeface="Times New Roman"/>
              </a:rPr>
              <a:t>information</a:t>
            </a:r>
            <a:r>
              <a:rPr sz="2000" spc="-125" dirty="0">
                <a:latin typeface="Times New Roman"/>
                <a:cs typeface="Times New Roman"/>
              </a:rPr>
              <a:t> </a:t>
            </a:r>
            <a:r>
              <a:rPr sz="2000" dirty="0">
                <a:latin typeface="Times New Roman"/>
                <a:cs typeface="Times New Roman"/>
              </a:rPr>
              <a:t>content.</a:t>
            </a:r>
            <a:endParaRPr sz="2000">
              <a:latin typeface="Times New Roman"/>
              <a:cs typeface="Times New Roman"/>
            </a:endParaRPr>
          </a:p>
        </p:txBody>
      </p:sp>
      <p:sp>
        <p:nvSpPr>
          <p:cNvPr id="4" name="object 4"/>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33</a:t>
            </a:r>
            <a:endParaRPr sz="1200">
              <a:latin typeface="Carlito"/>
              <a:cs typeface="Carlito"/>
            </a:endParaRPr>
          </a:p>
        </p:txBody>
      </p:sp>
      <p:sp>
        <p:nvSpPr>
          <p:cNvPr id="2" name="object 2"/>
          <p:cNvSpPr txBox="1"/>
          <p:nvPr/>
        </p:nvSpPr>
        <p:spPr>
          <a:xfrm>
            <a:off x="472846" y="448818"/>
            <a:ext cx="8215630" cy="5575935"/>
          </a:xfrm>
          <a:prstGeom prst="rect">
            <a:avLst/>
          </a:prstGeom>
        </p:spPr>
        <p:txBody>
          <a:bodyPr vert="horz" wrap="square" lIns="0" tIns="13335" rIns="0" bIns="0" rtlCol="0">
            <a:spAutoFit/>
          </a:bodyPr>
          <a:lstStyle/>
          <a:p>
            <a:pPr marL="2330450" algn="just">
              <a:lnSpc>
                <a:spcPct val="100000"/>
              </a:lnSpc>
              <a:spcBef>
                <a:spcPts val="105"/>
              </a:spcBef>
            </a:pPr>
            <a:r>
              <a:rPr sz="2000" b="1" spc="5" dirty="0">
                <a:latin typeface="Times New Roman"/>
                <a:cs typeface="Times New Roman"/>
              </a:rPr>
              <a:t>Data </a:t>
            </a:r>
            <a:r>
              <a:rPr sz="2000" b="1" spc="-20" dirty="0">
                <a:latin typeface="Times New Roman"/>
                <a:cs typeface="Times New Roman"/>
              </a:rPr>
              <a:t>Transfer </a:t>
            </a:r>
            <a:r>
              <a:rPr sz="2000" b="1" dirty="0">
                <a:latin typeface="Times New Roman"/>
                <a:cs typeface="Times New Roman"/>
              </a:rPr>
              <a:t>and</a:t>
            </a:r>
            <a:r>
              <a:rPr sz="2000" b="1" spc="-125" dirty="0">
                <a:latin typeface="Times New Roman"/>
                <a:cs typeface="Times New Roman"/>
              </a:rPr>
              <a:t> </a:t>
            </a:r>
            <a:r>
              <a:rPr sz="2000" b="1" dirty="0">
                <a:latin typeface="Times New Roman"/>
                <a:cs typeface="Times New Roman"/>
              </a:rPr>
              <a:t>Manipulation</a:t>
            </a:r>
            <a:endParaRPr sz="2000">
              <a:latin typeface="Times New Roman"/>
              <a:cs typeface="Times New Roman"/>
            </a:endParaRPr>
          </a:p>
          <a:p>
            <a:pPr marL="355600" marR="6985" indent="-342900" algn="just">
              <a:lnSpc>
                <a:spcPct val="150000"/>
              </a:lnSpc>
              <a:spcBef>
                <a:spcPts val="1685"/>
              </a:spcBef>
              <a:buFont typeface="Arial"/>
              <a:buChar char="•"/>
              <a:tabLst>
                <a:tab pos="355600" algn="l"/>
              </a:tabLst>
            </a:pPr>
            <a:r>
              <a:rPr sz="2000" spc="-5" dirty="0">
                <a:latin typeface="Times New Roman"/>
                <a:cs typeface="Times New Roman"/>
              </a:rPr>
              <a:t>Computers provide </a:t>
            </a:r>
            <a:r>
              <a:rPr sz="2000" spc="-10" dirty="0">
                <a:latin typeface="Times New Roman"/>
                <a:cs typeface="Times New Roman"/>
              </a:rPr>
              <a:t>an </a:t>
            </a:r>
            <a:r>
              <a:rPr sz="2000" spc="-5" dirty="0">
                <a:latin typeface="Times New Roman"/>
                <a:cs typeface="Times New Roman"/>
              </a:rPr>
              <a:t>extensive </a:t>
            </a:r>
            <a:r>
              <a:rPr sz="2000" dirty="0">
                <a:latin typeface="Times New Roman"/>
                <a:cs typeface="Times New Roman"/>
              </a:rPr>
              <a:t>set of </a:t>
            </a:r>
            <a:r>
              <a:rPr sz="2000" spc="-5" dirty="0">
                <a:latin typeface="Times New Roman"/>
                <a:cs typeface="Times New Roman"/>
              </a:rPr>
              <a:t>instructions </a:t>
            </a:r>
            <a:r>
              <a:rPr sz="2000" spc="-10" dirty="0">
                <a:latin typeface="Times New Roman"/>
                <a:cs typeface="Times New Roman"/>
              </a:rPr>
              <a:t>to </a:t>
            </a:r>
            <a:r>
              <a:rPr sz="2000" spc="-5" dirty="0">
                <a:latin typeface="Times New Roman"/>
                <a:cs typeface="Times New Roman"/>
              </a:rPr>
              <a:t>give the user the flexi-  bility to </a:t>
            </a:r>
            <a:r>
              <a:rPr sz="2000" dirty="0">
                <a:latin typeface="Times New Roman"/>
                <a:cs typeface="Times New Roman"/>
              </a:rPr>
              <a:t>carry </a:t>
            </a:r>
            <a:r>
              <a:rPr sz="2000" spc="5" dirty="0">
                <a:latin typeface="Times New Roman"/>
                <a:cs typeface="Times New Roman"/>
              </a:rPr>
              <a:t>out </a:t>
            </a:r>
            <a:r>
              <a:rPr sz="2000" dirty="0">
                <a:latin typeface="Times New Roman"/>
                <a:cs typeface="Times New Roman"/>
              </a:rPr>
              <a:t>various computational</a:t>
            </a:r>
            <a:r>
              <a:rPr sz="2000" spc="-150" dirty="0">
                <a:latin typeface="Times New Roman"/>
                <a:cs typeface="Times New Roman"/>
              </a:rPr>
              <a:t> </a:t>
            </a:r>
            <a:r>
              <a:rPr sz="2000" spc="-5" dirty="0">
                <a:latin typeface="Times New Roman"/>
                <a:cs typeface="Times New Roman"/>
              </a:rPr>
              <a:t>tasks.</a:t>
            </a:r>
            <a:endParaRPr sz="200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The</a:t>
            </a:r>
            <a:r>
              <a:rPr sz="2000" spc="254" dirty="0">
                <a:latin typeface="Times New Roman"/>
                <a:cs typeface="Times New Roman"/>
              </a:rPr>
              <a:t> </a:t>
            </a:r>
            <a:r>
              <a:rPr sz="2000" spc="-5" dirty="0">
                <a:latin typeface="Times New Roman"/>
                <a:cs typeface="Times New Roman"/>
              </a:rPr>
              <a:t>actual</a:t>
            </a:r>
            <a:r>
              <a:rPr sz="2000" spc="245" dirty="0">
                <a:latin typeface="Times New Roman"/>
                <a:cs typeface="Times New Roman"/>
              </a:rPr>
              <a:t> </a:t>
            </a:r>
            <a:r>
              <a:rPr sz="2000" spc="-5" dirty="0">
                <a:latin typeface="Times New Roman"/>
                <a:cs typeface="Times New Roman"/>
              </a:rPr>
              <a:t>operations</a:t>
            </a:r>
            <a:r>
              <a:rPr sz="2000" spc="270" dirty="0">
                <a:latin typeface="Times New Roman"/>
                <a:cs typeface="Times New Roman"/>
              </a:rPr>
              <a:t> </a:t>
            </a:r>
            <a:r>
              <a:rPr sz="2000" spc="-5" dirty="0">
                <a:latin typeface="Times New Roman"/>
                <a:cs typeface="Times New Roman"/>
              </a:rPr>
              <a:t>available</a:t>
            </a:r>
            <a:r>
              <a:rPr sz="2000" spc="245" dirty="0">
                <a:latin typeface="Times New Roman"/>
                <a:cs typeface="Times New Roman"/>
              </a:rPr>
              <a:t> </a:t>
            </a:r>
            <a:r>
              <a:rPr sz="2000" spc="-5" dirty="0">
                <a:latin typeface="Times New Roman"/>
                <a:cs typeface="Times New Roman"/>
              </a:rPr>
              <a:t>in</a:t>
            </a:r>
            <a:r>
              <a:rPr sz="2000" spc="254" dirty="0">
                <a:latin typeface="Times New Roman"/>
                <a:cs typeface="Times New Roman"/>
              </a:rPr>
              <a:t> </a:t>
            </a:r>
            <a:r>
              <a:rPr sz="2000" dirty="0">
                <a:latin typeface="Times New Roman"/>
                <a:cs typeface="Times New Roman"/>
              </a:rPr>
              <a:t>the</a:t>
            </a:r>
            <a:r>
              <a:rPr sz="2000" spc="245" dirty="0">
                <a:latin typeface="Times New Roman"/>
                <a:cs typeface="Times New Roman"/>
              </a:rPr>
              <a:t> </a:t>
            </a:r>
            <a:r>
              <a:rPr sz="2000" spc="-5" dirty="0">
                <a:latin typeface="Times New Roman"/>
                <a:cs typeface="Times New Roman"/>
              </a:rPr>
              <a:t>instruction</a:t>
            </a:r>
            <a:r>
              <a:rPr sz="2000" spc="260" dirty="0">
                <a:latin typeface="Times New Roman"/>
                <a:cs typeface="Times New Roman"/>
              </a:rPr>
              <a:t> </a:t>
            </a:r>
            <a:r>
              <a:rPr sz="2000" spc="-5" dirty="0">
                <a:latin typeface="Times New Roman"/>
                <a:cs typeface="Times New Roman"/>
              </a:rPr>
              <a:t>set</a:t>
            </a:r>
            <a:r>
              <a:rPr sz="2000" spc="250" dirty="0">
                <a:latin typeface="Times New Roman"/>
                <a:cs typeface="Times New Roman"/>
              </a:rPr>
              <a:t> </a:t>
            </a:r>
            <a:r>
              <a:rPr sz="2000" spc="-5" dirty="0">
                <a:latin typeface="Times New Roman"/>
                <a:cs typeface="Times New Roman"/>
              </a:rPr>
              <a:t>are</a:t>
            </a:r>
            <a:r>
              <a:rPr sz="2000" spc="245" dirty="0">
                <a:latin typeface="Times New Roman"/>
                <a:cs typeface="Times New Roman"/>
              </a:rPr>
              <a:t> </a:t>
            </a:r>
            <a:r>
              <a:rPr sz="2000" spc="-5" dirty="0">
                <a:latin typeface="Times New Roman"/>
                <a:cs typeface="Times New Roman"/>
              </a:rPr>
              <a:t>not</a:t>
            </a:r>
            <a:r>
              <a:rPr sz="2000" spc="245" dirty="0">
                <a:latin typeface="Times New Roman"/>
                <a:cs typeface="Times New Roman"/>
              </a:rPr>
              <a:t> </a:t>
            </a:r>
            <a:r>
              <a:rPr sz="2000" dirty="0">
                <a:latin typeface="Times New Roman"/>
                <a:cs typeface="Times New Roman"/>
              </a:rPr>
              <a:t>very</a:t>
            </a:r>
            <a:r>
              <a:rPr sz="2000" spc="250" dirty="0">
                <a:latin typeface="Times New Roman"/>
                <a:cs typeface="Times New Roman"/>
              </a:rPr>
              <a:t> </a:t>
            </a:r>
            <a:r>
              <a:rPr sz="2000" spc="-10" dirty="0">
                <a:latin typeface="Times New Roman"/>
                <a:cs typeface="Times New Roman"/>
              </a:rPr>
              <a:t>different</a:t>
            </a:r>
            <a:endParaRPr sz="2000">
              <a:latin typeface="Times New Roman"/>
              <a:cs typeface="Times New Roman"/>
            </a:endParaRPr>
          </a:p>
          <a:p>
            <a:pPr marL="355600" marR="5080" algn="just">
              <a:lnSpc>
                <a:spcPct val="150000"/>
              </a:lnSpc>
              <a:spcBef>
                <a:spcPts val="5"/>
              </a:spcBef>
            </a:pPr>
            <a:r>
              <a:rPr sz="2000" dirty="0">
                <a:latin typeface="Times New Roman"/>
                <a:cs typeface="Times New Roman"/>
              </a:rPr>
              <a:t>from one </a:t>
            </a:r>
            <a:r>
              <a:rPr sz="2000" spc="-5" dirty="0">
                <a:latin typeface="Times New Roman"/>
                <a:cs typeface="Times New Roman"/>
              </a:rPr>
              <a:t>computer </a:t>
            </a:r>
            <a:r>
              <a:rPr sz="2000" spc="-10" dirty="0">
                <a:latin typeface="Times New Roman"/>
                <a:cs typeface="Times New Roman"/>
              </a:rPr>
              <a:t>to </a:t>
            </a:r>
            <a:r>
              <a:rPr sz="2000" spc="-20" dirty="0">
                <a:latin typeface="Times New Roman"/>
                <a:cs typeface="Times New Roman"/>
              </a:rPr>
              <a:t>another. </a:t>
            </a:r>
            <a:r>
              <a:rPr sz="2000" dirty="0">
                <a:latin typeface="Times New Roman"/>
                <a:cs typeface="Times New Roman"/>
              </a:rPr>
              <a:t>It </a:t>
            </a:r>
            <a:r>
              <a:rPr sz="2000" spc="-10" dirty="0">
                <a:latin typeface="Times New Roman"/>
                <a:cs typeface="Times New Roman"/>
              </a:rPr>
              <a:t>so </a:t>
            </a:r>
            <a:r>
              <a:rPr sz="2000" dirty="0">
                <a:latin typeface="Times New Roman"/>
                <a:cs typeface="Times New Roman"/>
              </a:rPr>
              <a:t>happens </a:t>
            </a:r>
            <a:r>
              <a:rPr sz="2000" spc="-5" dirty="0">
                <a:latin typeface="Times New Roman"/>
                <a:cs typeface="Times New Roman"/>
              </a:rPr>
              <a:t>that </a:t>
            </a:r>
            <a:r>
              <a:rPr sz="2000" dirty="0">
                <a:latin typeface="Times New Roman"/>
                <a:cs typeface="Times New Roman"/>
              </a:rPr>
              <a:t>the binary code  </a:t>
            </a:r>
            <a:r>
              <a:rPr sz="2000" spc="-5" dirty="0">
                <a:latin typeface="Times New Roman"/>
                <a:cs typeface="Times New Roman"/>
              </a:rPr>
              <a:t>assignments </a:t>
            </a:r>
            <a:r>
              <a:rPr sz="2000" spc="-10" dirty="0">
                <a:latin typeface="Times New Roman"/>
                <a:cs typeface="Times New Roman"/>
              </a:rPr>
              <a:t>in </a:t>
            </a:r>
            <a:r>
              <a:rPr sz="2000" spc="-5" dirty="0">
                <a:latin typeface="Times New Roman"/>
                <a:cs typeface="Times New Roman"/>
              </a:rPr>
              <a:t>the operation code field </a:t>
            </a:r>
            <a:r>
              <a:rPr sz="2000" spc="-10" dirty="0">
                <a:latin typeface="Times New Roman"/>
                <a:cs typeface="Times New Roman"/>
              </a:rPr>
              <a:t>is different in different </a:t>
            </a:r>
            <a:r>
              <a:rPr sz="2000" spc="-5" dirty="0">
                <a:latin typeface="Times New Roman"/>
                <a:cs typeface="Times New Roman"/>
              </a:rPr>
              <a:t>computers,  </a:t>
            </a:r>
            <a:r>
              <a:rPr sz="2000" dirty="0">
                <a:latin typeface="Times New Roman"/>
                <a:cs typeface="Times New Roman"/>
              </a:rPr>
              <a:t>even for the </a:t>
            </a:r>
            <a:r>
              <a:rPr sz="2000" spc="-5" dirty="0">
                <a:latin typeface="Times New Roman"/>
                <a:cs typeface="Times New Roman"/>
              </a:rPr>
              <a:t>same</a:t>
            </a:r>
            <a:r>
              <a:rPr sz="2000" spc="-55" dirty="0">
                <a:latin typeface="Times New Roman"/>
                <a:cs typeface="Times New Roman"/>
              </a:rPr>
              <a:t> </a:t>
            </a:r>
            <a:r>
              <a:rPr sz="2000" dirty="0">
                <a:latin typeface="Times New Roman"/>
                <a:cs typeface="Times New Roman"/>
              </a:rPr>
              <a:t>operation.</a:t>
            </a:r>
            <a:endParaRPr sz="200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Most </a:t>
            </a:r>
            <a:r>
              <a:rPr sz="2000" spc="-5" dirty="0">
                <a:latin typeface="Times New Roman"/>
                <a:cs typeface="Times New Roman"/>
              </a:rPr>
              <a:t>computer instructions can </a:t>
            </a:r>
            <a:r>
              <a:rPr sz="2000" dirty="0">
                <a:latin typeface="Times New Roman"/>
                <a:cs typeface="Times New Roman"/>
              </a:rPr>
              <a:t>be classified into three</a:t>
            </a:r>
            <a:r>
              <a:rPr sz="2000" spc="-160" dirty="0">
                <a:latin typeface="Times New Roman"/>
                <a:cs typeface="Times New Roman"/>
              </a:rPr>
              <a:t> </a:t>
            </a:r>
            <a:r>
              <a:rPr sz="2000" dirty="0">
                <a:latin typeface="Times New Roman"/>
                <a:cs typeface="Times New Roman"/>
              </a:rPr>
              <a:t>categories:</a:t>
            </a:r>
            <a:endParaRPr sz="2000">
              <a:latin typeface="Times New Roman"/>
              <a:cs typeface="Times New Roman"/>
            </a:endParaRPr>
          </a:p>
          <a:p>
            <a:pPr marL="812165" lvl="1" indent="-342900">
              <a:lnSpc>
                <a:spcPct val="100000"/>
              </a:lnSpc>
              <a:spcBef>
                <a:spcPts val="1200"/>
              </a:spcBef>
              <a:buAutoNum type="arabicPeriod"/>
              <a:tabLst>
                <a:tab pos="812165" algn="l"/>
                <a:tab pos="812800" algn="l"/>
              </a:tabLst>
            </a:pPr>
            <a:r>
              <a:rPr sz="2000" dirty="0">
                <a:latin typeface="Times New Roman"/>
                <a:cs typeface="Times New Roman"/>
              </a:rPr>
              <a:t>Data transfer</a:t>
            </a:r>
            <a:r>
              <a:rPr sz="2000" spc="-60"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812165" lvl="1" indent="-342900">
              <a:lnSpc>
                <a:spcPct val="100000"/>
              </a:lnSpc>
              <a:spcBef>
                <a:spcPts val="1200"/>
              </a:spcBef>
              <a:buAutoNum type="arabicPeriod"/>
              <a:tabLst>
                <a:tab pos="812165" algn="l"/>
                <a:tab pos="812800" algn="l"/>
              </a:tabLst>
            </a:pPr>
            <a:r>
              <a:rPr sz="2000" dirty="0">
                <a:latin typeface="Times New Roman"/>
                <a:cs typeface="Times New Roman"/>
              </a:rPr>
              <a:t>Data </a:t>
            </a:r>
            <a:r>
              <a:rPr sz="2000" spc="-5" dirty="0">
                <a:latin typeface="Times New Roman"/>
                <a:cs typeface="Times New Roman"/>
              </a:rPr>
              <a:t>manipulation</a:t>
            </a:r>
            <a:r>
              <a:rPr sz="2000" spc="-35"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812165" lvl="1" indent="-342900">
              <a:lnSpc>
                <a:spcPct val="100000"/>
              </a:lnSpc>
              <a:spcBef>
                <a:spcPts val="1200"/>
              </a:spcBef>
              <a:buAutoNum type="arabicPeriod"/>
              <a:tabLst>
                <a:tab pos="812165" algn="l"/>
                <a:tab pos="812800" algn="l"/>
              </a:tabLst>
            </a:pPr>
            <a:r>
              <a:rPr sz="2000" dirty="0">
                <a:latin typeface="Times New Roman"/>
                <a:cs typeface="Times New Roman"/>
              </a:rPr>
              <a:t>Program control</a:t>
            </a:r>
            <a:r>
              <a:rPr sz="2000" spc="-90"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355600" indent="-342900" algn="just">
              <a:lnSpc>
                <a:spcPct val="100000"/>
              </a:lnSpc>
              <a:spcBef>
                <a:spcPts val="1205"/>
              </a:spcBef>
              <a:buFont typeface="Arial"/>
              <a:buChar char="•"/>
              <a:tabLst>
                <a:tab pos="355600" algn="l"/>
              </a:tabLst>
            </a:pPr>
            <a:r>
              <a:rPr sz="2000" dirty="0">
                <a:latin typeface="Times New Roman"/>
                <a:cs typeface="Times New Roman"/>
              </a:rPr>
              <a:t>Data</a:t>
            </a:r>
            <a:r>
              <a:rPr sz="2000" spc="70" dirty="0">
                <a:latin typeface="Times New Roman"/>
                <a:cs typeface="Times New Roman"/>
              </a:rPr>
              <a:t> </a:t>
            </a:r>
            <a:r>
              <a:rPr sz="2000" spc="-5" dirty="0">
                <a:latin typeface="Times New Roman"/>
                <a:cs typeface="Times New Roman"/>
              </a:rPr>
              <a:t>transfer</a:t>
            </a:r>
            <a:r>
              <a:rPr sz="2000" spc="80" dirty="0">
                <a:latin typeface="Times New Roman"/>
                <a:cs typeface="Times New Roman"/>
              </a:rPr>
              <a:t> </a:t>
            </a:r>
            <a:r>
              <a:rPr sz="2000" spc="-5" dirty="0">
                <a:latin typeface="Times New Roman"/>
                <a:cs typeface="Times New Roman"/>
              </a:rPr>
              <a:t>instructions</a:t>
            </a:r>
            <a:r>
              <a:rPr sz="2000" spc="90" dirty="0">
                <a:latin typeface="Times New Roman"/>
                <a:cs typeface="Times New Roman"/>
              </a:rPr>
              <a:t> </a:t>
            </a:r>
            <a:r>
              <a:rPr sz="2000" spc="-5" dirty="0">
                <a:latin typeface="Times New Roman"/>
                <a:cs typeface="Times New Roman"/>
              </a:rPr>
              <a:t>cause</a:t>
            </a:r>
            <a:r>
              <a:rPr sz="2000" spc="85" dirty="0">
                <a:latin typeface="Times New Roman"/>
                <a:cs typeface="Times New Roman"/>
              </a:rPr>
              <a:t> </a:t>
            </a:r>
            <a:r>
              <a:rPr sz="2000" spc="-5" dirty="0">
                <a:latin typeface="Times New Roman"/>
                <a:cs typeface="Times New Roman"/>
              </a:rPr>
              <a:t>transfer</a:t>
            </a:r>
            <a:r>
              <a:rPr sz="2000" spc="80" dirty="0">
                <a:latin typeface="Times New Roman"/>
                <a:cs typeface="Times New Roman"/>
              </a:rPr>
              <a:t> </a:t>
            </a:r>
            <a:r>
              <a:rPr sz="2000" spc="-5" dirty="0">
                <a:latin typeface="Times New Roman"/>
                <a:cs typeface="Times New Roman"/>
              </a:rPr>
              <a:t>of</a:t>
            </a:r>
            <a:r>
              <a:rPr sz="2000" spc="70" dirty="0">
                <a:latin typeface="Times New Roman"/>
                <a:cs typeface="Times New Roman"/>
              </a:rPr>
              <a:t> </a:t>
            </a:r>
            <a:r>
              <a:rPr sz="2000" spc="-5" dirty="0">
                <a:latin typeface="Times New Roman"/>
                <a:cs typeface="Times New Roman"/>
              </a:rPr>
              <a:t>data</a:t>
            </a:r>
            <a:r>
              <a:rPr sz="2000" spc="70" dirty="0">
                <a:latin typeface="Times New Roman"/>
                <a:cs typeface="Times New Roman"/>
              </a:rPr>
              <a:t> </a:t>
            </a:r>
            <a:r>
              <a:rPr sz="2000" dirty="0">
                <a:latin typeface="Times New Roman"/>
                <a:cs typeface="Times New Roman"/>
              </a:rPr>
              <a:t>from</a:t>
            </a:r>
            <a:r>
              <a:rPr sz="2000" spc="55" dirty="0">
                <a:latin typeface="Times New Roman"/>
                <a:cs typeface="Times New Roman"/>
              </a:rPr>
              <a:t> </a:t>
            </a:r>
            <a:r>
              <a:rPr sz="2000" spc="5" dirty="0">
                <a:latin typeface="Times New Roman"/>
                <a:cs typeface="Times New Roman"/>
              </a:rPr>
              <a:t>one</a:t>
            </a:r>
            <a:r>
              <a:rPr sz="2000" spc="80" dirty="0">
                <a:latin typeface="Times New Roman"/>
                <a:cs typeface="Times New Roman"/>
              </a:rPr>
              <a:t> </a:t>
            </a:r>
            <a:r>
              <a:rPr sz="2000" spc="-5" dirty="0">
                <a:latin typeface="Times New Roman"/>
                <a:cs typeface="Times New Roman"/>
              </a:rPr>
              <a:t>location</a:t>
            </a:r>
            <a:r>
              <a:rPr sz="2000" spc="90" dirty="0">
                <a:latin typeface="Times New Roman"/>
                <a:cs typeface="Times New Roman"/>
              </a:rPr>
              <a:t> </a:t>
            </a:r>
            <a:r>
              <a:rPr sz="2000" spc="-10" dirty="0">
                <a:latin typeface="Times New Roman"/>
                <a:cs typeface="Times New Roman"/>
              </a:rPr>
              <a:t>to</a:t>
            </a:r>
            <a:r>
              <a:rPr sz="2000" spc="80" dirty="0">
                <a:latin typeface="Times New Roman"/>
                <a:cs typeface="Times New Roman"/>
              </a:rPr>
              <a:t> </a:t>
            </a:r>
            <a:r>
              <a:rPr sz="2000" spc="-5" dirty="0">
                <a:latin typeface="Times New Roman"/>
                <a:cs typeface="Times New Roman"/>
              </a:rPr>
              <a:t>another</a:t>
            </a:r>
            <a:endParaRPr sz="20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08431" y="6136649"/>
            <a:ext cx="2430780" cy="307975"/>
          </a:xfrm>
          <a:prstGeom prst="rect">
            <a:avLst/>
          </a:prstGeom>
        </p:spPr>
        <p:txBody>
          <a:bodyPr vert="horz" wrap="square" lIns="0" tIns="0" rIns="0" bIns="0" rtlCol="0">
            <a:spAutoFit/>
          </a:bodyPr>
          <a:lstStyle/>
          <a:p>
            <a:pPr marL="12700">
              <a:lnSpc>
                <a:spcPts val="2290"/>
              </a:lnSpc>
            </a:pPr>
            <a:r>
              <a:rPr sz="2000" dirty="0">
                <a:latin typeface="Times New Roman"/>
                <a:cs typeface="Times New Roman"/>
              </a:rPr>
              <a:t>usually an</a:t>
            </a:r>
            <a:r>
              <a:rPr sz="2000" spc="-105" dirty="0">
                <a:latin typeface="Times New Roman"/>
                <a:cs typeface="Times New Roman"/>
              </a:rPr>
              <a:t> </a:t>
            </a:r>
            <a:r>
              <a:rPr sz="2000" spc="-10" dirty="0">
                <a:latin typeface="Times New Roman"/>
                <a:cs typeface="Times New Roman"/>
              </a:rPr>
              <a:t>accumulator.</a:t>
            </a:r>
            <a:endParaRPr sz="2000">
              <a:latin typeface="Times New Roman"/>
              <a:cs typeface="Times New Roman"/>
            </a:endParaRPr>
          </a:p>
        </p:txBody>
      </p:sp>
      <p:sp>
        <p:nvSpPr>
          <p:cNvPr id="4" name="object 4"/>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34</a:t>
            </a:r>
            <a:endParaRPr sz="1200">
              <a:latin typeface="Carlito"/>
              <a:cs typeface="Carlito"/>
            </a:endParaRPr>
          </a:p>
        </p:txBody>
      </p:sp>
      <p:sp>
        <p:nvSpPr>
          <p:cNvPr id="2" name="object 2"/>
          <p:cNvSpPr txBox="1"/>
          <p:nvPr/>
        </p:nvSpPr>
        <p:spPr>
          <a:xfrm>
            <a:off x="521919" y="470128"/>
            <a:ext cx="8081009" cy="5513070"/>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4965" algn="l"/>
                <a:tab pos="355600" algn="l"/>
              </a:tabLst>
            </a:pPr>
            <a:r>
              <a:rPr sz="2000" dirty="0">
                <a:latin typeface="Times New Roman"/>
                <a:cs typeface="Times New Roman"/>
              </a:rPr>
              <a:t>Data </a:t>
            </a:r>
            <a:r>
              <a:rPr sz="2000" spc="-5" dirty="0">
                <a:latin typeface="Times New Roman"/>
                <a:cs typeface="Times New Roman"/>
              </a:rPr>
              <a:t>manipulation instructions are those that perform </a:t>
            </a:r>
            <a:r>
              <a:rPr sz="2000" spc="-10" dirty="0">
                <a:latin typeface="Times New Roman"/>
                <a:cs typeface="Times New Roman"/>
              </a:rPr>
              <a:t>arithmetic, </a:t>
            </a:r>
            <a:r>
              <a:rPr sz="2000" spc="-5" dirty="0">
                <a:latin typeface="Times New Roman"/>
                <a:cs typeface="Times New Roman"/>
              </a:rPr>
              <a:t>logic, and  </a:t>
            </a:r>
            <a:r>
              <a:rPr sz="2000" dirty="0">
                <a:latin typeface="Times New Roman"/>
                <a:cs typeface="Times New Roman"/>
              </a:rPr>
              <a:t>shift</a:t>
            </a:r>
            <a:r>
              <a:rPr sz="2000" spc="-40" dirty="0">
                <a:latin typeface="Times New Roman"/>
                <a:cs typeface="Times New Roman"/>
              </a:rPr>
              <a:t> </a:t>
            </a:r>
            <a:r>
              <a:rPr sz="2000" dirty="0">
                <a:latin typeface="Times New Roman"/>
                <a:cs typeface="Times New Roman"/>
              </a:rPr>
              <a:t>operations.</a:t>
            </a:r>
            <a:endParaRPr sz="2000">
              <a:latin typeface="Times New Roman"/>
              <a:cs typeface="Times New Roman"/>
            </a:endParaRPr>
          </a:p>
          <a:p>
            <a:pPr marL="355600" marR="5080" indent="-342900">
              <a:lnSpc>
                <a:spcPct val="150000"/>
              </a:lnSpc>
              <a:buFont typeface="Arial"/>
              <a:buChar char="•"/>
              <a:tabLst>
                <a:tab pos="354965" algn="l"/>
                <a:tab pos="355600" algn="l"/>
                <a:tab pos="1388745" algn="l"/>
                <a:tab pos="2266315" algn="l"/>
                <a:tab pos="3606165" algn="l"/>
                <a:tab pos="4540885" algn="l"/>
                <a:tab pos="6389370" algn="l"/>
                <a:tab pos="7701915" algn="l"/>
              </a:tabLst>
            </a:pPr>
            <a:r>
              <a:rPr sz="2000" dirty="0">
                <a:latin typeface="Times New Roman"/>
                <a:cs typeface="Times New Roman"/>
              </a:rPr>
              <a:t>Program	c</a:t>
            </a:r>
            <a:r>
              <a:rPr sz="2000" spc="-10" dirty="0">
                <a:latin typeface="Times New Roman"/>
                <a:cs typeface="Times New Roman"/>
              </a:rPr>
              <a:t>o</a:t>
            </a:r>
            <a:r>
              <a:rPr sz="2000" dirty="0">
                <a:latin typeface="Times New Roman"/>
                <a:cs typeface="Times New Roman"/>
              </a:rPr>
              <a:t>n</a:t>
            </a:r>
            <a:r>
              <a:rPr sz="2000" spc="-15" dirty="0">
                <a:latin typeface="Times New Roman"/>
                <a:cs typeface="Times New Roman"/>
              </a:rPr>
              <a:t>t</a:t>
            </a:r>
            <a:r>
              <a:rPr sz="2000" spc="-10" dirty="0">
                <a:latin typeface="Times New Roman"/>
                <a:cs typeface="Times New Roman"/>
              </a:rPr>
              <a:t>r</a:t>
            </a:r>
            <a:r>
              <a:rPr sz="2000" dirty="0">
                <a:latin typeface="Times New Roman"/>
                <a:cs typeface="Times New Roman"/>
              </a:rPr>
              <a:t>ol	</a:t>
            </a:r>
            <a:r>
              <a:rPr sz="2000" spc="-20" dirty="0">
                <a:latin typeface="Times New Roman"/>
                <a:cs typeface="Times New Roman"/>
              </a:rPr>
              <a:t>i</a:t>
            </a:r>
            <a:r>
              <a:rPr sz="2000" dirty="0">
                <a:latin typeface="Times New Roman"/>
                <a:cs typeface="Times New Roman"/>
              </a:rPr>
              <a:t>ns</a:t>
            </a:r>
            <a:r>
              <a:rPr sz="2000" spc="-25" dirty="0">
                <a:latin typeface="Times New Roman"/>
                <a:cs typeface="Times New Roman"/>
              </a:rPr>
              <a:t>t</a:t>
            </a:r>
            <a:r>
              <a:rPr sz="2000" dirty="0">
                <a:latin typeface="Times New Roman"/>
                <a:cs typeface="Times New Roman"/>
              </a:rPr>
              <a:t>r</a:t>
            </a:r>
            <a:r>
              <a:rPr sz="2000" spc="5" dirty="0">
                <a:latin typeface="Times New Roman"/>
                <a:cs typeface="Times New Roman"/>
              </a:rPr>
              <a:t>u</a:t>
            </a:r>
            <a:r>
              <a:rPr sz="2000" dirty="0">
                <a:latin typeface="Times New Roman"/>
                <a:cs typeface="Times New Roman"/>
              </a:rPr>
              <a:t>c</a:t>
            </a:r>
            <a:r>
              <a:rPr sz="2000" spc="-2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ns	p</a:t>
            </a:r>
            <a:r>
              <a:rPr sz="2000" spc="-15" dirty="0">
                <a:latin typeface="Times New Roman"/>
                <a:cs typeface="Times New Roman"/>
              </a:rPr>
              <a:t>r</a:t>
            </a:r>
            <a:r>
              <a:rPr sz="2000" dirty="0">
                <a:latin typeface="Times New Roman"/>
                <a:cs typeface="Times New Roman"/>
              </a:rPr>
              <a:t>o</a:t>
            </a:r>
            <a:r>
              <a:rPr sz="2000" spc="10" dirty="0">
                <a:latin typeface="Times New Roman"/>
                <a:cs typeface="Times New Roman"/>
              </a:rPr>
              <a:t>v</a:t>
            </a:r>
            <a:r>
              <a:rPr sz="2000" spc="-20" dirty="0">
                <a:latin typeface="Times New Roman"/>
                <a:cs typeface="Times New Roman"/>
              </a:rPr>
              <a:t>i</a:t>
            </a:r>
            <a:r>
              <a:rPr sz="2000" dirty="0">
                <a:latin typeface="Times New Roman"/>
                <a:cs typeface="Times New Roman"/>
              </a:rPr>
              <a:t>de	de</a:t>
            </a:r>
            <a:r>
              <a:rPr sz="2000" spc="-10" dirty="0">
                <a:latin typeface="Times New Roman"/>
                <a:cs typeface="Times New Roman"/>
              </a:rPr>
              <a:t>c</a:t>
            </a:r>
            <a:r>
              <a:rPr sz="2000" spc="-20" dirty="0">
                <a:latin typeface="Times New Roman"/>
                <a:cs typeface="Times New Roman"/>
              </a:rPr>
              <a:t>i</a:t>
            </a:r>
            <a:r>
              <a:rPr sz="2000" dirty="0">
                <a:latin typeface="Times New Roman"/>
                <a:cs typeface="Times New Roman"/>
              </a:rPr>
              <a:t>si</a:t>
            </a:r>
            <a:r>
              <a:rPr sz="2000" spc="-10" dirty="0">
                <a:latin typeface="Times New Roman"/>
                <a:cs typeface="Times New Roman"/>
              </a:rPr>
              <a:t>o</a:t>
            </a:r>
            <a:r>
              <a:rPr sz="2000" spc="-5" dirty="0">
                <a:latin typeface="Times New Roman"/>
                <a:cs typeface="Times New Roman"/>
              </a:rPr>
              <a:t>n</a:t>
            </a:r>
            <a:r>
              <a:rPr sz="2000" dirty="0">
                <a:latin typeface="Times New Roman"/>
                <a:cs typeface="Times New Roman"/>
              </a:rPr>
              <a:t>-</a:t>
            </a:r>
            <a:r>
              <a:rPr sz="2000" spc="-25" dirty="0">
                <a:latin typeface="Times New Roman"/>
                <a:cs typeface="Times New Roman"/>
              </a:rPr>
              <a:t>m</a:t>
            </a:r>
            <a:r>
              <a:rPr sz="2000" dirty="0">
                <a:latin typeface="Times New Roman"/>
                <a:cs typeface="Times New Roman"/>
              </a:rPr>
              <a:t>aki</a:t>
            </a:r>
            <a:r>
              <a:rPr sz="2000" spc="-10" dirty="0">
                <a:latin typeface="Times New Roman"/>
                <a:cs typeface="Times New Roman"/>
              </a:rPr>
              <a:t>n</a:t>
            </a:r>
            <a:r>
              <a:rPr sz="2000" dirty="0">
                <a:latin typeface="Times New Roman"/>
                <a:cs typeface="Times New Roman"/>
              </a:rPr>
              <a:t>g	</a:t>
            </a:r>
            <a:r>
              <a:rPr sz="2000" spc="-15" dirty="0">
                <a:latin typeface="Times New Roman"/>
                <a:cs typeface="Times New Roman"/>
              </a:rPr>
              <a:t>c</a:t>
            </a:r>
            <a:r>
              <a:rPr sz="2000" dirty="0">
                <a:latin typeface="Times New Roman"/>
                <a:cs typeface="Times New Roman"/>
              </a:rPr>
              <a:t>apab</a:t>
            </a:r>
            <a:r>
              <a:rPr sz="2000" spc="-10" dirty="0">
                <a:latin typeface="Times New Roman"/>
                <a:cs typeface="Times New Roman"/>
              </a:rPr>
              <a:t>i</a:t>
            </a:r>
            <a:r>
              <a:rPr sz="2000" dirty="0">
                <a:latin typeface="Times New Roman"/>
                <a:cs typeface="Times New Roman"/>
              </a:rPr>
              <a:t>l</a:t>
            </a:r>
            <a:r>
              <a:rPr sz="2000" spc="-10" dirty="0">
                <a:latin typeface="Times New Roman"/>
                <a:cs typeface="Times New Roman"/>
              </a:rPr>
              <a:t>i</a:t>
            </a:r>
            <a:r>
              <a:rPr sz="2000" dirty="0">
                <a:latin typeface="Times New Roman"/>
                <a:cs typeface="Times New Roman"/>
              </a:rPr>
              <a:t>t</a:t>
            </a:r>
            <a:r>
              <a:rPr sz="2000" spc="-10" dirty="0">
                <a:latin typeface="Times New Roman"/>
                <a:cs typeface="Times New Roman"/>
              </a:rPr>
              <a:t>i</a:t>
            </a:r>
            <a:r>
              <a:rPr sz="2000" spc="-15" dirty="0">
                <a:latin typeface="Times New Roman"/>
                <a:cs typeface="Times New Roman"/>
              </a:rPr>
              <a:t>e</a:t>
            </a:r>
            <a:r>
              <a:rPr sz="2000" dirty="0">
                <a:latin typeface="Times New Roman"/>
                <a:cs typeface="Times New Roman"/>
              </a:rPr>
              <a:t>s	</a:t>
            </a:r>
            <a:r>
              <a:rPr sz="2000" spc="-15" dirty="0">
                <a:latin typeface="Times New Roman"/>
                <a:cs typeface="Times New Roman"/>
              </a:rPr>
              <a:t>a</a:t>
            </a:r>
            <a:r>
              <a:rPr sz="2000" dirty="0">
                <a:latin typeface="Times New Roman"/>
                <a:cs typeface="Times New Roman"/>
              </a:rPr>
              <a:t>nd  change the path </a:t>
            </a:r>
            <a:r>
              <a:rPr sz="2000" spc="-5" dirty="0">
                <a:latin typeface="Times New Roman"/>
                <a:cs typeface="Times New Roman"/>
              </a:rPr>
              <a:t>taken </a:t>
            </a:r>
            <a:r>
              <a:rPr sz="2000" dirty="0">
                <a:latin typeface="Times New Roman"/>
                <a:cs typeface="Times New Roman"/>
              </a:rPr>
              <a:t>by the program when executed </a:t>
            </a:r>
            <a:r>
              <a:rPr sz="2000" spc="-5" dirty="0">
                <a:latin typeface="Times New Roman"/>
                <a:cs typeface="Times New Roman"/>
              </a:rPr>
              <a:t>in </a:t>
            </a:r>
            <a:r>
              <a:rPr sz="2000" dirty="0">
                <a:latin typeface="Times New Roman"/>
                <a:cs typeface="Times New Roman"/>
              </a:rPr>
              <a:t>the</a:t>
            </a:r>
            <a:r>
              <a:rPr sz="2000" spc="-150" dirty="0">
                <a:latin typeface="Times New Roman"/>
                <a:cs typeface="Times New Roman"/>
              </a:rPr>
              <a:t> </a:t>
            </a:r>
            <a:r>
              <a:rPr sz="2000" spc="-15" dirty="0">
                <a:latin typeface="Times New Roman"/>
                <a:cs typeface="Times New Roman"/>
              </a:rPr>
              <a:t>computer.</a:t>
            </a:r>
            <a:endParaRPr sz="2000">
              <a:latin typeface="Times New Roman"/>
              <a:cs typeface="Times New Roman"/>
            </a:endParaRPr>
          </a:p>
          <a:p>
            <a:pPr marL="12700">
              <a:lnSpc>
                <a:spcPct val="100000"/>
              </a:lnSpc>
              <a:spcBef>
                <a:spcPts val="1200"/>
              </a:spcBef>
            </a:pPr>
            <a:r>
              <a:rPr sz="2000" b="1" spc="5" dirty="0">
                <a:latin typeface="Times New Roman"/>
                <a:cs typeface="Times New Roman"/>
              </a:rPr>
              <a:t>Data </a:t>
            </a:r>
            <a:r>
              <a:rPr sz="2000" b="1" spc="-20" dirty="0">
                <a:latin typeface="Times New Roman"/>
                <a:cs typeface="Times New Roman"/>
              </a:rPr>
              <a:t>Transfer</a:t>
            </a:r>
            <a:r>
              <a:rPr sz="2000" b="1" spc="-130" dirty="0">
                <a:latin typeface="Times New Roman"/>
                <a:cs typeface="Times New Roman"/>
              </a:rPr>
              <a:t> </a:t>
            </a:r>
            <a:r>
              <a:rPr sz="2000" b="1" dirty="0">
                <a:latin typeface="Times New Roman"/>
                <a:cs typeface="Times New Roman"/>
              </a:rPr>
              <a:t>Instructions:</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Data </a:t>
            </a:r>
            <a:r>
              <a:rPr sz="2000" spc="-5" dirty="0">
                <a:latin typeface="Times New Roman"/>
                <a:cs typeface="Times New Roman"/>
              </a:rPr>
              <a:t>transfer instructions move </a:t>
            </a:r>
            <a:r>
              <a:rPr sz="2000" dirty="0">
                <a:latin typeface="Times New Roman"/>
                <a:cs typeface="Times New Roman"/>
              </a:rPr>
              <a:t>data </a:t>
            </a:r>
            <a:r>
              <a:rPr sz="2000" spc="-5" dirty="0">
                <a:latin typeface="Times New Roman"/>
                <a:cs typeface="Times New Roman"/>
              </a:rPr>
              <a:t>from </a:t>
            </a:r>
            <a:r>
              <a:rPr sz="2000" dirty="0">
                <a:latin typeface="Times New Roman"/>
                <a:cs typeface="Times New Roman"/>
              </a:rPr>
              <a:t>one place </a:t>
            </a:r>
            <a:r>
              <a:rPr sz="2000" spc="-10" dirty="0">
                <a:latin typeface="Times New Roman"/>
                <a:cs typeface="Times New Roman"/>
              </a:rPr>
              <a:t>in </a:t>
            </a:r>
            <a:r>
              <a:rPr sz="2000" spc="-5" dirty="0">
                <a:latin typeface="Times New Roman"/>
                <a:cs typeface="Times New Roman"/>
              </a:rPr>
              <a:t>the computer</a:t>
            </a:r>
            <a:r>
              <a:rPr sz="2000" spc="200" dirty="0">
                <a:latin typeface="Times New Roman"/>
                <a:cs typeface="Times New Roman"/>
              </a:rPr>
              <a:t> </a:t>
            </a:r>
            <a:r>
              <a:rPr sz="2000" spc="-20" dirty="0">
                <a:latin typeface="Times New Roman"/>
                <a:cs typeface="Times New Roman"/>
              </a:rPr>
              <a:t>to</a:t>
            </a:r>
            <a:endParaRPr sz="2000">
              <a:latin typeface="Times New Roman"/>
              <a:cs typeface="Times New Roman"/>
            </a:endParaRPr>
          </a:p>
          <a:p>
            <a:pPr marL="299085" algn="just">
              <a:lnSpc>
                <a:spcPct val="100000"/>
              </a:lnSpc>
              <a:spcBef>
                <a:spcPts val="1205"/>
              </a:spcBef>
            </a:pPr>
            <a:r>
              <a:rPr sz="2000" dirty="0">
                <a:latin typeface="Times New Roman"/>
                <a:cs typeface="Times New Roman"/>
              </a:rPr>
              <a:t>another without changing the data</a:t>
            </a:r>
            <a:r>
              <a:rPr sz="2000" spc="-130" dirty="0">
                <a:latin typeface="Times New Roman"/>
                <a:cs typeface="Times New Roman"/>
              </a:rPr>
              <a:t> </a:t>
            </a:r>
            <a:r>
              <a:rPr sz="2000" dirty="0">
                <a:latin typeface="Times New Roman"/>
                <a:cs typeface="Times New Roman"/>
              </a:rPr>
              <a:t>content.</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most </a:t>
            </a:r>
            <a:r>
              <a:rPr sz="2000" spc="-10" dirty="0">
                <a:latin typeface="Times New Roman"/>
                <a:cs typeface="Times New Roman"/>
              </a:rPr>
              <a:t>common </a:t>
            </a:r>
            <a:r>
              <a:rPr sz="2000" spc="-5" dirty="0">
                <a:latin typeface="Times New Roman"/>
                <a:cs typeface="Times New Roman"/>
              </a:rPr>
              <a:t>transfers </a:t>
            </a:r>
            <a:r>
              <a:rPr sz="2000" dirty="0">
                <a:latin typeface="Times New Roman"/>
                <a:cs typeface="Times New Roman"/>
              </a:rPr>
              <a:t>are </a:t>
            </a:r>
            <a:r>
              <a:rPr sz="2000" spc="-5" dirty="0">
                <a:latin typeface="Times New Roman"/>
                <a:cs typeface="Times New Roman"/>
              </a:rPr>
              <a:t>between memory and processor registers,  between processor registers and input or </a:t>
            </a:r>
            <a:r>
              <a:rPr sz="2000" dirty="0">
                <a:latin typeface="Times New Roman"/>
                <a:cs typeface="Times New Roman"/>
              </a:rPr>
              <a:t>output, </a:t>
            </a:r>
            <a:r>
              <a:rPr sz="2000" spc="-5" dirty="0">
                <a:latin typeface="Times New Roman"/>
                <a:cs typeface="Times New Roman"/>
              </a:rPr>
              <a:t>and between the processor  </a:t>
            </a:r>
            <a:r>
              <a:rPr sz="2000" dirty="0">
                <a:latin typeface="Times New Roman"/>
                <a:cs typeface="Times New Roman"/>
              </a:rPr>
              <a:t>registers</a:t>
            </a:r>
            <a:r>
              <a:rPr sz="2000" spc="-40" dirty="0">
                <a:latin typeface="Times New Roman"/>
                <a:cs typeface="Times New Roman"/>
              </a:rPr>
              <a:t> </a:t>
            </a:r>
            <a:r>
              <a:rPr sz="2000" spc="-5" dirty="0">
                <a:latin typeface="Times New Roman"/>
                <a:cs typeface="Times New Roman"/>
              </a:rPr>
              <a:t>themselves.</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spc="-30" dirty="0">
                <a:latin typeface="Times New Roman"/>
                <a:cs typeface="Times New Roman"/>
              </a:rPr>
              <a:t>Table </a:t>
            </a:r>
            <a:r>
              <a:rPr sz="2000" dirty="0">
                <a:latin typeface="Times New Roman"/>
                <a:cs typeface="Times New Roman"/>
              </a:rPr>
              <a:t>gives a </a:t>
            </a:r>
            <a:r>
              <a:rPr sz="2000" spc="-5" dirty="0">
                <a:latin typeface="Times New Roman"/>
                <a:cs typeface="Times New Roman"/>
              </a:rPr>
              <a:t>list </a:t>
            </a:r>
            <a:r>
              <a:rPr sz="2000" dirty="0">
                <a:latin typeface="Times New Roman"/>
                <a:cs typeface="Times New Roman"/>
              </a:rPr>
              <a:t>of eight data transfer </a:t>
            </a:r>
            <a:r>
              <a:rPr sz="2000" spc="-5" dirty="0">
                <a:latin typeface="Times New Roman"/>
                <a:cs typeface="Times New Roman"/>
              </a:rPr>
              <a:t>instructions </a:t>
            </a:r>
            <a:r>
              <a:rPr sz="2000" dirty="0">
                <a:latin typeface="Times New Roman"/>
                <a:cs typeface="Times New Roman"/>
              </a:rPr>
              <a:t>used </a:t>
            </a:r>
            <a:r>
              <a:rPr sz="2000" spc="-5" dirty="0">
                <a:latin typeface="Times New Roman"/>
                <a:cs typeface="Times New Roman"/>
              </a:rPr>
              <a:t>in many</a:t>
            </a:r>
            <a:r>
              <a:rPr sz="2000" spc="-110" dirty="0">
                <a:latin typeface="Times New Roman"/>
                <a:cs typeface="Times New Roman"/>
              </a:rPr>
              <a:t> </a:t>
            </a:r>
            <a:r>
              <a:rPr sz="2000" dirty="0">
                <a:latin typeface="Times New Roman"/>
                <a:cs typeface="Times New Roman"/>
              </a:rPr>
              <a:t>computers.</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Load:</a:t>
            </a:r>
            <a:r>
              <a:rPr sz="2000" spc="60" dirty="0">
                <a:latin typeface="Times New Roman"/>
                <a:cs typeface="Times New Roman"/>
              </a:rPr>
              <a:t> </a:t>
            </a:r>
            <a:r>
              <a:rPr sz="2000" spc="-5" dirty="0">
                <a:latin typeface="Times New Roman"/>
                <a:cs typeface="Times New Roman"/>
              </a:rPr>
              <a:t>instruction</a:t>
            </a:r>
            <a:r>
              <a:rPr sz="2000" spc="70" dirty="0">
                <a:latin typeface="Times New Roman"/>
                <a:cs typeface="Times New Roman"/>
              </a:rPr>
              <a:t> </a:t>
            </a:r>
            <a:r>
              <a:rPr sz="2000" spc="-5" dirty="0">
                <a:latin typeface="Times New Roman"/>
                <a:cs typeface="Times New Roman"/>
              </a:rPr>
              <a:t>designates</a:t>
            </a:r>
            <a:r>
              <a:rPr sz="2000" spc="55" dirty="0">
                <a:latin typeface="Times New Roman"/>
                <a:cs typeface="Times New Roman"/>
              </a:rPr>
              <a:t> </a:t>
            </a:r>
            <a:r>
              <a:rPr sz="2000" dirty="0">
                <a:latin typeface="Times New Roman"/>
                <a:cs typeface="Times New Roman"/>
              </a:rPr>
              <a:t>a</a:t>
            </a:r>
            <a:r>
              <a:rPr sz="2000" spc="80" dirty="0">
                <a:latin typeface="Times New Roman"/>
                <a:cs typeface="Times New Roman"/>
              </a:rPr>
              <a:t> </a:t>
            </a:r>
            <a:r>
              <a:rPr sz="2000" spc="-5" dirty="0">
                <a:latin typeface="Times New Roman"/>
                <a:cs typeface="Times New Roman"/>
              </a:rPr>
              <a:t>transfer</a:t>
            </a:r>
            <a:r>
              <a:rPr sz="2000" spc="65" dirty="0">
                <a:latin typeface="Times New Roman"/>
                <a:cs typeface="Times New Roman"/>
              </a:rPr>
              <a:t> </a:t>
            </a:r>
            <a:r>
              <a:rPr sz="2000" dirty="0">
                <a:latin typeface="Times New Roman"/>
                <a:cs typeface="Times New Roman"/>
              </a:rPr>
              <a:t>from</a:t>
            </a:r>
            <a:r>
              <a:rPr sz="2000" spc="60" dirty="0">
                <a:latin typeface="Times New Roman"/>
                <a:cs typeface="Times New Roman"/>
              </a:rPr>
              <a:t> </a:t>
            </a:r>
            <a:r>
              <a:rPr sz="2000" spc="-5" dirty="0">
                <a:latin typeface="Times New Roman"/>
                <a:cs typeface="Times New Roman"/>
              </a:rPr>
              <a:t>memory</a:t>
            </a:r>
            <a:r>
              <a:rPr sz="2000" spc="75" dirty="0">
                <a:latin typeface="Times New Roman"/>
                <a:cs typeface="Times New Roman"/>
              </a:rPr>
              <a:t> </a:t>
            </a:r>
            <a:r>
              <a:rPr sz="2000" spc="-10" dirty="0">
                <a:latin typeface="Times New Roman"/>
                <a:cs typeface="Times New Roman"/>
              </a:rPr>
              <a:t>to</a:t>
            </a:r>
            <a:r>
              <a:rPr sz="2000" spc="75" dirty="0">
                <a:latin typeface="Times New Roman"/>
                <a:cs typeface="Times New Roman"/>
              </a:rPr>
              <a:t> </a:t>
            </a:r>
            <a:r>
              <a:rPr sz="2000" dirty="0">
                <a:latin typeface="Times New Roman"/>
                <a:cs typeface="Times New Roman"/>
              </a:rPr>
              <a:t>a</a:t>
            </a:r>
            <a:r>
              <a:rPr sz="2000" spc="70" dirty="0">
                <a:latin typeface="Times New Roman"/>
                <a:cs typeface="Times New Roman"/>
              </a:rPr>
              <a:t> </a:t>
            </a:r>
            <a:r>
              <a:rPr sz="2000" spc="-5" dirty="0">
                <a:latin typeface="Times New Roman"/>
                <a:cs typeface="Times New Roman"/>
              </a:rPr>
              <a:t>processor</a:t>
            </a:r>
            <a:r>
              <a:rPr sz="2000" spc="70"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76767" y="2483025"/>
            <a:ext cx="4203868" cy="349492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57276" y="477015"/>
            <a:ext cx="8032750" cy="5488305"/>
          </a:xfrm>
          <a:prstGeom prst="rect">
            <a:avLst/>
          </a:prstGeom>
        </p:spPr>
        <p:txBody>
          <a:bodyPr vert="horz" wrap="square" lIns="0" tIns="161290" rIns="0" bIns="0" rtlCol="0">
            <a:spAutoFit/>
          </a:bodyPr>
          <a:lstStyle/>
          <a:p>
            <a:pPr marL="299085" indent="-287020" algn="just">
              <a:lnSpc>
                <a:spcPct val="100000"/>
              </a:lnSpc>
              <a:spcBef>
                <a:spcPts val="1270"/>
              </a:spcBef>
              <a:buFont typeface="Arial"/>
              <a:buChar char="•"/>
              <a:tabLst>
                <a:tab pos="299720" algn="l"/>
              </a:tabLst>
            </a:pPr>
            <a:r>
              <a:rPr sz="1950" dirty="0">
                <a:latin typeface="Times New Roman"/>
                <a:cs typeface="Times New Roman"/>
              </a:rPr>
              <a:t>Store: instruction designates a </a:t>
            </a:r>
            <a:r>
              <a:rPr sz="1950" spc="-5" dirty="0">
                <a:latin typeface="Times New Roman"/>
                <a:cs typeface="Times New Roman"/>
              </a:rPr>
              <a:t>transfer from </a:t>
            </a:r>
            <a:r>
              <a:rPr sz="1950" dirty="0">
                <a:latin typeface="Times New Roman"/>
                <a:cs typeface="Times New Roman"/>
              </a:rPr>
              <a:t>a processor </a:t>
            </a:r>
            <a:r>
              <a:rPr sz="1950" spc="-5" dirty="0">
                <a:latin typeface="Times New Roman"/>
                <a:cs typeface="Times New Roman"/>
              </a:rPr>
              <a:t>register </a:t>
            </a:r>
            <a:r>
              <a:rPr sz="1950" dirty="0">
                <a:latin typeface="Times New Roman"/>
                <a:cs typeface="Times New Roman"/>
              </a:rPr>
              <a:t>into</a:t>
            </a:r>
            <a:r>
              <a:rPr sz="1950" spc="-100" dirty="0">
                <a:latin typeface="Times New Roman"/>
                <a:cs typeface="Times New Roman"/>
              </a:rPr>
              <a:t> </a:t>
            </a:r>
            <a:r>
              <a:rPr sz="1950" spc="-30" dirty="0">
                <a:latin typeface="Times New Roman"/>
                <a:cs typeface="Times New Roman"/>
              </a:rPr>
              <a:t>memory.</a:t>
            </a:r>
            <a:endParaRPr sz="1950">
              <a:latin typeface="Times New Roman"/>
              <a:cs typeface="Times New Roman"/>
            </a:endParaRPr>
          </a:p>
          <a:p>
            <a:pPr marL="299085" indent="-287020" algn="just">
              <a:lnSpc>
                <a:spcPct val="100000"/>
              </a:lnSpc>
              <a:spcBef>
                <a:spcPts val="1175"/>
              </a:spcBef>
              <a:buFont typeface="Arial"/>
              <a:buChar char="•"/>
              <a:tabLst>
                <a:tab pos="299720" algn="l"/>
              </a:tabLst>
            </a:pPr>
            <a:r>
              <a:rPr sz="1950" dirty="0">
                <a:latin typeface="Times New Roman"/>
                <a:cs typeface="Times New Roman"/>
              </a:rPr>
              <a:t>Move: </a:t>
            </a:r>
            <a:r>
              <a:rPr sz="1950" spc="-5" dirty="0">
                <a:latin typeface="Times New Roman"/>
                <a:cs typeface="Times New Roman"/>
              </a:rPr>
              <a:t>transfer </a:t>
            </a:r>
            <a:r>
              <a:rPr sz="1950" dirty="0">
                <a:latin typeface="Times New Roman"/>
                <a:cs typeface="Times New Roman"/>
              </a:rPr>
              <a:t>from one </a:t>
            </a:r>
            <a:r>
              <a:rPr sz="1950" spc="-5" dirty="0">
                <a:latin typeface="Times New Roman"/>
                <a:cs typeface="Times New Roman"/>
              </a:rPr>
              <a:t>register </a:t>
            </a:r>
            <a:r>
              <a:rPr sz="1950" dirty="0">
                <a:latin typeface="Times New Roman"/>
                <a:cs typeface="Times New Roman"/>
              </a:rPr>
              <a:t>to </a:t>
            </a:r>
            <a:r>
              <a:rPr sz="1950" spc="-15" dirty="0">
                <a:latin typeface="Times New Roman"/>
                <a:cs typeface="Times New Roman"/>
              </a:rPr>
              <a:t>another, </a:t>
            </a:r>
            <a:r>
              <a:rPr sz="1950" spc="-5" dirty="0">
                <a:latin typeface="Times New Roman"/>
                <a:cs typeface="Times New Roman"/>
              </a:rPr>
              <a:t>registers and </a:t>
            </a:r>
            <a:r>
              <a:rPr sz="1950" spc="-10" dirty="0">
                <a:latin typeface="Times New Roman"/>
                <a:cs typeface="Times New Roman"/>
              </a:rPr>
              <a:t>memory </a:t>
            </a:r>
            <a:r>
              <a:rPr sz="1950" dirty="0">
                <a:latin typeface="Times New Roman"/>
                <a:cs typeface="Times New Roman"/>
              </a:rPr>
              <a:t>or</a:t>
            </a:r>
            <a:r>
              <a:rPr sz="1950" spc="220" dirty="0">
                <a:latin typeface="Times New Roman"/>
                <a:cs typeface="Times New Roman"/>
              </a:rPr>
              <a:t> </a:t>
            </a:r>
            <a:r>
              <a:rPr sz="1950" spc="-5" dirty="0">
                <a:latin typeface="Times New Roman"/>
                <a:cs typeface="Times New Roman"/>
              </a:rPr>
              <a:t>between</a:t>
            </a:r>
            <a:endParaRPr sz="1950">
              <a:latin typeface="Times New Roman"/>
              <a:cs typeface="Times New Roman"/>
            </a:endParaRPr>
          </a:p>
          <a:p>
            <a:pPr marL="299085" algn="just">
              <a:lnSpc>
                <a:spcPct val="100000"/>
              </a:lnSpc>
              <a:spcBef>
                <a:spcPts val="1165"/>
              </a:spcBef>
            </a:pPr>
            <a:r>
              <a:rPr sz="1950" dirty="0">
                <a:latin typeface="Times New Roman"/>
                <a:cs typeface="Times New Roman"/>
              </a:rPr>
              <a:t>two </a:t>
            </a:r>
            <a:r>
              <a:rPr sz="1950" spc="-10" dirty="0">
                <a:latin typeface="Times New Roman"/>
                <a:cs typeface="Times New Roman"/>
              </a:rPr>
              <a:t>memory</a:t>
            </a:r>
            <a:r>
              <a:rPr sz="1950" spc="25" dirty="0">
                <a:latin typeface="Times New Roman"/>
                <a:cs typeface="Times New Roman"/>
              </a:rPr>
              <a:t> </a:t>
            </a:r>
            <a:r>
              <a:rPr sz="1950" dirty="0">
                <a:latin typeface="Times New Roman"/>
                <a:cs typeface="Times New Roman"/>
              </a:rPr>
              <a:t>words.</a:t>
            </a:r>
            <a:endParaRPr sz="1950">
              <a:latin typeface="Times New Roman"/>
              <a:cs typeface="Times New Roman"/>
            </a:endParaRPr>
          </a:p>
          <a:p>
            <a:pPr marL="299085" marR="5080" indent="-287020" algn="just">
              <a:lnSpc>
                <a:spcPct val="149700"/>
              </a:lnSpc>
              <a:spcBef>
                <a:spcPts val="15"/>
              </a:spcBef>
              <a:buFont typeface="Arial"/>
              <a:buChar char="•"/>
              <a:tabLst>
                <a:tab pos="299720" algn="l"/>
              </a:tabLst>
            </a:pPr>
            <a:r>
              <a:rPr sz="1950" spc="-5" dirty="0">
                <a:latin typeface="Times New Roman"/>
                <a:cs typeface="Times New Roman"/>
              </a:rPr>
              <a:t>Exchange: instruction </a:t>
            </a:r>
            <a:r>
              <a:rPr sz="1950" dirty="0">
                <a:latin typeface="Times New Roman"/>
                <a:cs typeface="Times New Roman"/>
              </a:rPr>
              <a:t>swaps </a:t>
            </a:r>
            <a:r>
              <a:rPr sz="1950" spc="-5" dirty="0">
                <a:latin typeface="Times New Roman"/>
                <a:cs typeface="Times New Roman"/>
              </a:rPr>
              <a:t>information </a:t>
            </a:r>
            <a:r>
              <a:rPr sz="1950" dirty="0">
                <a:latin typeface="Times New Roman"/>
                <a:cs typeface="Times New Roman"/>
              </a:rPr>
              <a:t>between </a:t>
            </a:r>
            <a:r>
              <a:rPr sz="1950" spc="-5" dirty="0">
                <a:latin typeface="Times New Roman"/>
                <a:cs typeface="Times New Roman"/>
              </a:rPr>
              <a:t>two registers </a:t>
            </a:r>
            <a:r>
              <a:rPr sz="1950" spc="5" dirty="0">
                <a:latin typeface="Times New Roman"/>
                <a:cs typeface="Times New Roman"/>
              </a:rPr>
              <a:t>or </a:t>
            </a:r>
            <a:r>
              <a:rPr sz="1950" dirty="0">
                <a:latin typeface="Times New Roman"/>
                <a:cs typeface="Times New Roman"/>
              </a:rPr>
              <a:t>a </a:t>
            </a:r>
            <a:r>
              <a:rPr sz="1950" spc="-5" dirty="0">
                <a:latin typeface="Times New Roman"/>
                <a:cs typeface="Times New Roman"/>
              </a:rPr>
              <a:t>register  </a:t>
            </a:r>
            <a:r>
              <a:rPr sz="1950" dirty="0">
                <a:latin typeface="Times New Roman"/>
                <a:cs typeface="Times New Roman"/>
              </a:rPr>
              <a:t>and a </a:t>
            </a:r>
            <a:r>
              <a:rPr sz="1950" spc="-10" dirty="0">
                <a:latin typeface="Times New Roman"/>
                <a:cs typeface="Times New Roman"/>
              </a:rPr>
              <a:t>memory</a:t>
            </a:r>
            <a:r>
              <a:rPr sz="1950" spc="10" dirty="0">
                <a:latin typeface="Times New Roman"/>
                <a:cs typeface="Times New Roman"/>
              </a:rPr>
              <a:t> </a:t>
            </a:r>
            <a:r>
              <a:rPr sz="1950" dirty="0">
                <a:latin typeface="Times New Roman"/>
                <a:cs typeface="Times New Roman"/>
              </a:rPr>
              <a:t>word.</a:t>
            </a:r>
            <a:endParaRPr sz="1950">
              <a:latin typeface="Times New Roman"/>
              <a:cs typeface="Times New Roman"/>
            </a:endParaRPr>
          </a:p>
          <a:p>
            <a:pPr marL="299085" marR="4431665" indent="-287020" algn="just">
              <a:lnSpc>
                <a:spcPct val="150100"/>
              </a:lnSpc>
              <a:spcBef>
                <a:spcPts val="880"/>
              </a:spcBef>
              <a:buFont typeface="Arial"/>
              <a:buChar char="•"/>
              <a:tabLst>
                <a:tab pos="299720" algn="l"/>
              </a:tabLst>
            </a:pPr>
            <a:r>
              <a:rPr sz="1950" dirty="0">
                <a:latin typeface="Times New Roman"/>
                <a:cs typeface="Times New Roman"/>
              </a:rPr>
              <a:t>Input </a:t>
            </a:r>
            <a:r>
              <a:rPr sz="1950" spc="-5" dirty="0">
                <a:latin typeface="Times New Roman"/>
                <a:cs typeface="Times New Roman"/>
              </a:rPr>
              <a:t>and output </a:t>
            </a:r>
            <a:r>
              <a:rPr sz="1950" dirty="0">
                <a:latin typeface="Times New Roman"/>
                <a:cs typeface="Times New Roman"/>
              </a:rPr>
              <a:t>: </a:t>
            </a:r>
            <a:r>
              <a:rPr sz="1950" spc="-5" dirty="0">
                <a:latin typeface="Times New Roman"/>
                <a:cs typeface="Times New Roman"/>
              </a:rPr>
              <a:t>instructions  transfer </a:t>
            </a:r>
            <a:r>
              <a:rPr sz="1950" dirty="0">
                <a:latin typeface="Times New Roman"/>
                <a:cs typeface="Times New Roman"/>
              </a:rPr>
              <a:t>data </a:t>
            </a:r>
            <a:r>
              <a:rPr sz="1950" spc="-5" dirty="0">
                <a:latin typeface="Times New Roman"/>
                <a:cs typeface="Times New Roman"/>
              </a:rPr>
              <a:t>among processor  registers and input </a:t>
            </a:r>
            <a:r>
              <a:rPr sz="1950" spc="5" dirty="0">
                <a:latin typeface="Times New Roman"/>
                <a:cs typeface="Times New Roman"/>
              </a:rPr>
              <a:t>or </a:t>
            </a:r>
            <a:r>
              <a:rPr sz="1950" spc="-5" dirty="0">
                <a:latin typeface="Times New Roman"/>
                <a:cs typeface="Times New Roman"/>
              </a:rPr>
              <a:t>output  terminals.</a:t>
            </a:r>
            <a:endParaRPr sz="1950">
              <a:latin typeface="Times New Roman"/>
              <a:cs typeface="Times New Roman"/>
            </a:endParaRPr>
          </a:p>
          <a:p>
            <a:pPr marL="299085" indent="-287020" algn="just">
              <a:lnSpc>
                <a:spcPct val="100000"/>
              </a:lnSpc>
              <a:spcBef>
                <a:spcPts val="1165"/>
              </a:spcBef>
              <a:buFont typeface="Arial"/>
              <a:buChar char="•"/>
              <a:tabLst>
                <a:tab pos="299720" algn="l"/>
              </a:tabLst>
            </a:pPr>
            <a:r>
              <a:rPr sz="1950" dirty="0">
                <a:latin typeface="Times New Roman"/>
                <a:cs typeface="Times New Roman"/>
              </a:rPr>
              <a:t>Push </a:t>
            </a:r>
            <a:r>
              <a:rPr sz="1950" spc="-5" dirty="0">
                <a:latin typeface="Times New Roman"/>
                <a:cs typeface="Times New Roman"/>
              </a:rPr>
              <a:t>and pop:</a:t>
            </a:r>
            <a:r>
              <a:rPr sz="1950" spc="440" dirty="0">
                <a:latin typeface="Times New Roman"/>
                <a:cs typeface="Times New Roman"/>
              </a:rPr>
              <a:t> </a:t>
            </a:r>
            <a:r>
              <a:rPr sz="1950" spc="-5" dirty="0">
                <a:latin typeface="Times New Roman"/>
                <a:cs typeface="Times New Roman"/>
              </a:rPr>
              <a:t>instructions</a:t>
            </a:r>
            <a:endParaRPr sz="1950">
              <a:latin typeface="Times New Roman"/>
              <a:cs typeface="Times New Roman"/>
            </a:endParaRPr>
          </a:p>
          <a:p>
            <a:pPr marL="299085" algn="just">
              <a:lnSpc>
                <a:spcPct val="100000"/>
              </a:lnSpc>
              <a:spcBef>
                <a:spcPts val="1175"/>
              </a:spcBef>
            </a:pPr>
            <a:r>
              <a:rPr sz="1950" spc="-5" dirty="0">
                <a:latin typeface="Times New Roman"/>
                <a:cs typeface="Times New Roman"/>
              </a:rPr>
              <a:t>transfer </a:t>
            </a:r>
            <a:r>
              <a:rPr sz="1950" dirty="0">
                <a:latin typeface="Times New Roman"/>
                <a:cs typeface="Times New Roman"/>
              </a:rPr>
              <a:t>data </a:t>
            </a:r>
            <a:r>
              <a:rPr sz="1950" spc="-5" dirty="0">
                <a:latin typeface="Times New Roman"/>
                <a:cs typeface="Times New Roman"/>
              </a:rPr>
              <a:t>between</a:t>
            </a:r>
            <a:r>
              <a:rPr sz="1950" spc="320" dirty="0">
                <a:latin typeface="Times New Roman"/>
                <a:cs typeface="Times New Roman"/>
              </a:rPr>
              <a:t> </a:t>
            </a:r>
            <a:r>
              <a:rPr sz="1950" spc="-5" dirty="0">
                <a:latin typeface="Times New Roman"/>
                <a:cs typeface="Times New Roman"/>
              </a:rPr>
              <a:t>processor</a:t>
            </a:r>
            <a:endParaRPr sz="1950">
              <a:latin typeface="Times New Roman"/>
              <a:cs typeface="Times New Roman"/>
            </a:endParaRPr>
          </a:p>
          <a:p>
            <a:pPr marL="299085" algn="just">
              <a:lnSpc>
                <a:spcPct val="100000"/>
              </a:lnSpc>
              <a:spcBef>
                <a:spcPts val="1165"/>
              </a:spcBef>
            </a:pPr>
            <a:r>
              <a:rPr sz="1950" spc="-5" dirty="0">
                <a:latin typeface="Times New Roman"/>
                <a:cs typeface="Times New Roman"/>
              </a:rPr>
              <a:t>registers </a:t>
            </a:r>
            <a:r>
              <a:rPr sz="1950" dirty="0">
                <a:latin typeface="Times New Roman"/>
                <a:cs typeface="Times New Roman"/>
              </a:rPr>
              <a:t>and a </a:t>
            </a:r>
            <a:r>
              <a:rPr sz="1950" spc="-10" dirty="0">
                <a:latin typeface="Times New Roman"/>
                <a:cs typeface="Times New Roman"/>
              </a:rPr>
              <a:t>memory</a:t>
            </a:r>
            <a:r>
              <a:rPr sz="1950" dirty="0">
                <a:latin typeface="Times New Roman"/>
                <a:cs typeface="Times New Roman"/>
              </a:rPr>
              <a:t> </a:t>
            </a:r>
            <a:r>
              <a:rPr sz="1950" spc="-5" dirty="0">
                <a:latin typeface="Times New Roman"/>
                <a:cs typeface="Times New Roman"/>
              </a:rPr>
              <a:t>stack.</a:t>
            </a:r>
            <a:endParaRPr sz="1950">
              <a:latin typeface="Times New Roman"/>
              <a:cs typeface="Times New Roman"/>
            </a:endParaRPr>
          </a:p>
        </p:txBody>
      </p:sp>
      <p:sp>
        <p:nvSpPr>
          <p:cNvPr id="4" name="object 4"/>
          <p:cNvSpPr txBox="1"/>
          <p:nvPr/>
        </p:nvSpPr>
        <p:spPr>
          <a:xfrm>
            <a:off x="4796409" y="6112469"/>
            <a:ext cx="3225800" cy="222885"/>
          </a:xfrm>
          <a:prstGeom prst="rect">
            <a:avLst/>
          </a:prstGeom>
        </p:spPr>
        <p:txBody>
          <a:bodyPr vert="horz" wrap="square" lIns="0" tIns="0" rIns="0" bIns="0" rtlCol="0">
            <a:spAutoFit/>
          </a:bodyPr>
          <a:lstStyle/>
          <a:p>
            <a:pPr marL="12700">
              <a:lnSpc>
                <a:spcPts val="1630"/>
              </a:lnSpc>
            </a:pPr>
            <a:r>
              <a:rPr sz="1400" b="1" spc="-30" dirty="0">
                <a:latin typeface="Times New Roman"/>
                <a:cs typeface="Times New Roman"/>
              </a:rPr>
              <a:t>Table </a:t>
            </a:r>
            <a:r>
              <a:rPr sz="1400" b="1" spc="-15" dirty="0">
                <a:latin typeface="Times New Roman"/>
                <a:cs typeface="Times New Roman"/>
              </a:rPr>
              <a:t>:Typical </a:t>
            </a:r>
            <a:r>
              <a:rPr sz="1400" b="1" spc="-5" dirty="0">
                <a:latin typeface="Times New Roman"/>
                <a:cs typeface="Times New Roman"/>
              </a:rPr>
              <a:t>Data </a:t>
            </a:r>
            <a:r>
              <a:rPr sz="1400" b="1" spc="-15" dirty="0">
                <a:latin typeface="Times New Roman"/>
                <a:cs typeface="Times New Roman"/>
              </a:rPr>
              <a:t>Transfer</a:t>
            </a:r>
            <a:r>
              <a:rPr sz="1400" b="1" spc="-65" dirty="0">
                <a:latin typeface="Times New Roman"/>
                <a:cs typeface="Times New Roman"/>
              </a:rPr>
              <a:t> </a:t>
            </a:r>
            <a:r>
              <a:rPr sz="1400" b="1" dirty="0">
                <a:latin typeface="Times New Roman"/>
                <a:cs typeface="Times New Roman"/>
              </a:rPr>
              <a:t>Instructions.</a:t>
            </a:r>
            <a:endParaRPr sz="1400">
              <a:latin typeface="Times New Roman"/>
              <a:cs typeface="Times New Roman"/>
            </a:endParaRPr>
          </a:p>
        </p:txBody>
      </p:sp>
      <p:sp>
        <p:nvSpPr>
          <p:cNvPr id="5" name="object 5"/>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35</a:t>
            </a:r>
            <a:endParaRPr sz="120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53083" y="1021080"/>
            <a:ext cx="8054340" cy="4815840"/>
            <a:chOff x="1053083" y="1021080"/>
            <a:chExt cx="8054340" cy="4815840"/>
          </a:xfrm>
        </p:grpSpPr>
        <p:sp>
          <p:nvSpPr>
            <p:cNvPr id="3" name="object 3"/>
            <p:cNvSpPr/>
            <p:nvPr/>
          </p:nvSpPr>
          <p:spPr>
            <a:xfrm>
              <a:off x="1053083" y="1021080"/>
              <a:ext cx="5426964" cy="48158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50180" y="5228844"/>
              <a:ext cx="3857244" cy="542544"/>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890266" y="207390"/>
            <a:ext cx="3363595" cy="330835"/>
          </a:xfrm>
          <a:prstGeom prst="rect">
            <a:avLst/>
          </a:prstGeom>
        </p:spPr>
        <p:txBody>
          <a:bodyPr vert="horz" wrap="square" lIns="0" tIns="12700" rIns="0" bIns="0" rtlCol="0">
            <a:spAutoFit/>
          </a:bodyPr>
          <a:lstStyle/>
          <a:p>
            <a:pPr marL="12700">
              <a:lnSpc>
                <a:spcPct val="100000"/>
              </a:lnSpc>
              <a:spcBef>
                <a:spcPts val="100"/>
              </a:spcBef>
            </a:pPr>
            <a:r>
              <a:rPr sz="2000" dirty="0"/>
              <a:t>General Register</a:t>
            </a:r>
            <a:r>
              <a:rPr sz="2000" spc="-160" dirty="0"/>
              <a:t> </a:t>
            </a:r>
            <a:r>
              <a:rPr sz="2000" dirty="0"/>
              <a:t>Organization</a:t>
            </a:r>
            <a:endParaRPr sz="2000"/>
          </a:p>
        </p:txBody>
      </p:sp>
      <p:sp>
        <p:nvSpPr>
          <p:cNvPr id="8" name="object 8"/>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4</a:t>
            </a:fld>
            <a:endParaRPr sz="1200">
              <a:latin typeface="Carlito"/>
              <a:cs typeface="Carlito"/>
            </a:endParaRPr>
          </a:p>
        </p:txBody>
      </p:sp>
      <p:sp>
        <p:nvSpPr>
          <p:cNvPr id="6" name="object 6"/>
          <p:cNvSpPr txBox="1"/>
          <p:nvPr/>
        </p:nvSpPr>
        <p:spPr>
          <a:xfrm>
            <a:off x="1627377" y="5860796"/>
            <a:ext cx="38823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(a) : Block diagram </a:t>
            </a:r>
            <a:r>
              <a:rPr sz="1400" b="1" spc="-5" dirty="0">
                <a:latin typeface="Times New Roman"/>
                <a:cs typeface="Times New Roman"/>
              </a:rPr>
              <a:t>(register</a:t>
            </a:r>
            <a:r>
              <a:rPr sz="1400" b="1" spc="-114" dirty="0">
                <a:latin typeface="Times New Roman"/>
                <a:cs typeface="Times New Roman"/>
              </a:rPr>
              <a:t> </a:t>
            </a:r>
            <a:r>
              <a:rPr sz="1400" b="1" spc="-5" dirty="0">
                <a:latin typeface="Times New Roman"/>
                <a:cs typeface="Times New Roman"/>
              </a:rPr>
              <a:t>Organization).</a:t>
            </a:r>
            <a:endParaRPr sz="1400">
              <a:latin typeface="Times New Roman"/>
              <a:cs typeface="Times New Roman"/>
            </a:endParaRPr>
          </a:p>
        </p:txBody>
      </p:sp>
      <p:sp>
        <p:nvSpPr>
          <p:cNvPr id="7" name="object 7"/>
          <p:cNvSpPr txBox="1"/>
          <p:nvPr/>
        </p:nvSpPr>
        <p:spPr>
          <a:xfrm>
            <a:off x="6158865" y="5865367"/>
            <a:ext cx="196024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(b) : </a:t>
            </a:r>
            <a:r>
              <a:rPr sz="1400" b="1" spc="-5" dirty="0">
                <a:latin typeface="Times New Roman"/>
                <a:cs typeface="Times New Roman"/>
              </a:rPr>
              <a:t>control</a:t>
            </a:r>
            <a:r>
              <a:rPr sz="1400" b="1" spc="-110" dirty="0">
                <a:latin typeface="Times New Roman"/>
                <a:cs typeface="Times New Roman"/>
              </a:rPr>
              <a:t> </a:t>
            </a:r>
            <a:r>
              <a:rPr sz="1400" b="1" dirty="0">
                <a:latin typeface="Times New Roman"/>
                <a:cs typeface="Times New Roman"/>
              </a:rPr>
              <a:t>word.</a:t>
            </a:r>
            <a:endParaRPr sz="1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36</a:t>
            </a:r>
            <a:endParaRPr sz="1200">
              <a:latin typeface="Carlito"/>
              <a:cs typeface="Carlito"/>
            </a:endParaRPr>
          </a:p>
        </p:txBody>
      </p:sp>
      <p:sp>
        <p:nvSpPr>
          <p:cNvPr id="3" name="object 3"/>
          <p:cNvSpPr/>
          <p:nvPr/>
        </p:nvSpPr>
        <p:spPr>
          <a:xfrm>
            <a:off x="683251" y="2916935"/>
            <a:ext cx="7827151" cy="343966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764663" y="6346647"/>
            <a:ext cx="4375150" cy="239395"/>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Table </a:t>
            </a:r>
            <a:r>
              <a:rPr sz="1400" b="1" dirty="0">
                <a:latin typeface="Times New Roman"/>
                <a:cs typeface="Times New Roman"/>
              </a:rPr>
              <a:t>: Eight </a:t>
            </a:r>
            <a:r>
              <a:rPr sz="1400" b="1" spc="-5" dirty="0">
                <a:latin typeface="Times New Roman"/>
                <a:cs typeface="Times New Roman"/>
              </a:rPr>
              <a:t>Addressing </a:t>
            </a:r>
            <a:r>
              <a:rPr sz="1400" b="1" dirty="0">
                <a:latin typeface="Times New Roman"/>
                <a:cs typeface="Times New Roman"/>
              </a:rPr>
              <a:t>Modes for the Load</a:t>
            </a:r>
            <a:r>
              <a:rPr sz="1400" b="1" spc="-190" dirty="0">
                <a:latin typeface="Times New Roman"/>
                <a:cs typeface="Times New Roman"/>
              </a:rPr>
              <a:t> </a:t>
            </a:r>
            <a:r>
              <a:rPr sz="1400" b="1" dirty="0">
                <a:latin typeface="Times New Roman"/>
                <a:cs typeface="Times New Roman"/>
              </a:rPr>
              <a:t>Instruction.</a:t>
            </a:r>
            <a:endParaRPr sz="1400">
              <a:latin typeface="Times New Roman"/>
              <a:cs typeface="Times New Roman"/>
            </a:endParaRPr>
          </a:p>
        </p:txBody>
      </p:sp>
      <p:sp>
        <p:nvSpPr>
          <p:cNvPr id="5" name="object 5"/>
          <p:cNvSpPr txBox="1"/>
          <p:nvPr/>
        </p:nvSpPr>
        <p:spPr>
          <a:xfrm>
            <a:off x="437489" y="197437"/>
            <a:ext cx="8040370" cy="2769235"/>
          </a:xfrm>
          <a:prstGeom prst="rect">
            <a:avLst/>
          </a:prstGeom>
        </p:spPr>
        <p:txBody>
          <a:bodyPr vert="horz" wrap="square" lIns="0" tIns="11430" rIns="0" bIns="0" rtlCol="0">
            <a:spAutoFit/>
          </a:bodyPr>
          <a:lstStyle/>
          <a:p>
            <a:pPr marL="355600" marR="5715" indent="-342900" algn="just">
              <a:lnSpc>
                <a:spcPct val="150100"/>
              </a:lnSpc>
              <a:spcBef>
                <a:spcPts val="90"/>
              </a:spcBef>
              <a:buFont typeface="Arial"/>
              <a:buChar char="•"/>
              <a:tabLst>
                <a:tab pos="355600" algn="l"/>
              </a:tabLst>
            </a:pPr>
            <a:r>
              <a:rPr sz="2000" spc="-5" dirty="0">
                <a:latin typeface="Times New Roman"/>
                <a:cs typeface="Times New Roman"/>
              </a:rPr>
              <a:t>Some assembly </a:t>
            </a:r>
            <a:r>
              <a:rPr sz="2000" dirty="0">
                <a:latin typeface="Times New Roman"/>
                <a:cs typeface="Times New Roman"/>
              </a:rPr>
              <a:t>language </a:t>
            </a:r>
            <a:r>
              <a:rPr sz="2000" spc="-5" dirty="0">
                <a:latin typeface="Times New Roman"/>
                <a:cs typeface="Times New Roman"/>
              </a:rPr>
              <a:t>conventions modify </a:t>
            </a:r>
            <a:r>
              <a:rPr sz="2000" dirty="0">
                <a:latin typeface="Times New Roman"/>
                <a:cs typeface="Times New Roman"/>
              </a:rPr>
              <a:t>the </a:t>
            </a:r>
            <a:r>
              <a:rPr sz="2000" spc="-5" dirty="0">
                <a:latin typeface="Times New Roman"/>
                <a:cs typeface="Times New Roman"/>
              </a:rPr>
              <a:t>mnemonic symbol </a:t>
            </a:r>
            <a:r>
              <a:rPr sz="2000" spc="-20" dirty="0">
                <a:latin typeface="Times New Roman"/>
                <a:cs typeface="Times New Roman"/>
              </a:rPr>
              <a:t>to  </a:t>
            </a:r>
            <a:r>
              <a:rPr sz="2000" spc="-5" dirty="0">
                <a:latin typeface="Times New Roman"/>
                <a:cs typeface="Times New Roman"/>
              </a:rPr>
              <a:t>differentiate </a:t>
            </a:r>
            <a:r>
              <a:rPr sz="2000" dirty="0">
                <a:latin typeface="Times New Roman"/>
                <a:cs typeface="Times New Roman"/>
              </a:rPr>
              <a:t>between the </a:t>
            </a:r>
            <a:r>
              <a:rPr sz="2000" spc="-10" dirty="0">
                <a:latin typeface="Times New Roman"/>
                <a:cs typeface="Times New Roman"/>
              </a:rPr>
              <a:t>different </a:t>
            </a:r>
            <a:r>
              <a:rPr sz="2000" spc="-5" dirty="0">
                <a:latin typeface="Times New Roman"/>
                <a:cs typeface="Times New Roman"/>
              </a:rPr>
              <a:t>addressing modes. For example, the  mnemonic </a:t>
            </a:r>
            <a:r>
              <a:rPr sz="2000" dirty="0">
                <a:latin typeface="Times New Roman"/>
                <a:cs typeface="Times New Roman"/>
              </a:rPr>
              <a:t>for load </a:t>
            </a:r>
            <a:r>
              <a:rPr sz="2000" spc="-10" dirty="0">
                <a:latin typeface="Times New Roman"/>
                <a:cs typeface="Times New Roman"/>
              </a:rPr>
              <a:t>immediate </a:t>
            </a:r>
            <a:r>
              <a:rPr sz="2000" spc="-5" dirty="0">
                <a:latin typeface="Times New Roman"/>
                <a:cs typeface="Times New Roman"/>
              </a:rPr>
              <a:t>becomes</a:t>
            </a:r>
            <a:r>
              <a:rPr sz="2000" spc="-15" dirty="0">
                <a:latin typeface="Times New Roman"/>
                <a:cs typeface="Times New Roman"/>
              </a:rPr>
              <a:t> </a:t>
            </a:r>
            <a:r>
              <a:rPr sz="2000" dirty="0">
                <a:latin typeface="Times New Roman"/>
                <a:cs typeface="Times New Roman"/>
              </a:rPr>
              <a:t>LDI.</a:t>
            </a:r>
            <a:endParaRPr sz="2000">
              <a:latin typeface="Times New Roman"/>
              <a:cs typeface="Times New Roman"/>
            </a:endParaRPr>
          </a:p>
          <a:p>
            <a:pPr marL="355600" marR="5080" indent="-342900" algn="just">
              <a:lnSpc>
                <a:spcPct val="150000"/>
              </a:lnSpc>
              <a:buFont typeface="Arial"/>
              <a:buChar char="•"/>
              <a:tabLst>
                <a:tab pos="355600" algn="l"/>
              </a:tabLst>
            </a:pPr>
            <a:r>
              <a:rPr sz="2000" spc="-5" dirty="0">
                <a:latin typeface="Times New Roman"/>
                <a:cs typeface="Times New Roman"/>
              </a:rPr>
              <a:t>Other assembly </a:t>
            </a:r>
            <a:r>
              <a:rPr sz="2000" dirty="0">
                <a:latin typeface="Times New Roman"/>
                <a:cs typeface="Times New Roman"/>
              </a:rPr>
              <a:t>language </a:t>
            </a:r>
            <a:r>
              <a:rPr sz="2000" spc="-5" dirty="0">
                <a:latin typeface="Times New Roman"/>
                <a:cs typeface="Times New Roman"/>
              </a:rPr>
              <a:t>conventions </a:t>
            </a:r>
            <a:r>
              <a:rPr sz="2000" dirty="0">
                <a:latin typeface="Times New Roman"/>
                <a:cs typeface="Times New Roman"/>
              </a:rPr>
              <a:t>use a special </a:t>
            </a:r>
            <a:r>
              <a:rPr sz="2000" spc="-5" dirty="0">
                <a:latin typeface="Times New Roman"/>
                <a:cs typeface="Times New Roman"/>
              </a:rPr>
              <a:t>character </a:t>
            </a:r>
            <a:r>
              <a:rPr sz="2000" spc="-10" dirty="0">
                <a:latin typeface="Times New Roman"/>
                <a:cs typeface="Times New Roman"/>
              </a:rPr>
              <a:t>to </a:t>
            </a:r>
            <a:r>
              <a:rPr sz="2000" spc="-5" dirty="0">
                <a:latin typeface="Times New Roman"/>
                <a:cs typeface="Times New Roman"/>
              </a:rPr>
              <a:t>designate  </a:t>
            </a:r>
            <a:r>
              <a:rPr sz="2000" dirty="0">
                <a:latin typeface="Times New Roman"/>
                <a:cs typeface="Times New Roman"/>
              </a:rPr>
              <a:t>the </a:t>
            </a:r>
            <a:r>
              <a:rPr sz="2000" spc="-5" dirty="0">
                <a:latin typeface="Times New Roman"/>
                <a:cs typeface="Times New Roman"/>
              </a:rPr>
              <a:t>addressing mode. </a:t>
            </a:r>
            <a:r>
              <a:rPr sz="2000" dirty="0">
                <a:latin typeface="Times New Roman"/>
                <a:cs typeface="Times New Roman"/>
              </a:rPr>
              <a:t>For </a:t>
            </a:r>
            <a:r>
              <a:rPr sz="2000" spc="-5" dirty="0">
                <a:latin typeface="Times New Roman"/>
                <a:cs typeface="Times New Roman"/>
              </a:rPr>
              <a:t>example, the immediate mode is recognized from  </a:t>
            </a:r>
            <a:r>
              <a:rPr sz="2000" dirty="0">
                <a:latin typeface="Times New Roman"/>
                <a:cs typeface="Times New Roman"/>
              </a:rPr>
              <a:t>a </a:t>
            </a:r>
            <a:r>
              <a:rPr sz="2000" spc="5" dirty="0">
                <a:latin typeface="Times New Roman"/>
                <a:cs typeface="Times New Roman"/>
              </a:rPr>
              <a:t>pound </a:t>
            </a:r>
            <a:r>
              <a:rPr sz="2000" dirty="0">
                <a:latin typeface="Times New Roman"/>
                <a:cs typeface="Times New Roman"/>
              </a:rPr>
              <a:t>sign # placed </a:t>
            </a:r>
            <a:r>
              <a:rPr sz="2000" spc="5" dirty="0">
                <a:latin typeface="Times New Roman"/>
                <a:cs typeface="Times New Roman"/>
              </a:rPr>
              <a:t>before </a:t>
            </a:r>
            <a:r>
              <a:rPr sz="2000" dirty="0">
                <a:latin typeface="Times New Roman"/>
                <a:cs typeface="Times New Roman"/>
              </a:rPr>
              <a:t>the</a:t>
            </a:r>
            <a:r>
              <a:rPr sz="2000" spc="-155" dirty="0">
                <a:latin typeface="Times New Roman"/>
                <a:cs typeface="Times New Roman"/>
              </a:rPr>
              <a:t> </a:t>
            </a:r>
            <a:r>
              <a:rPr sz="2000" dirty="0">
                <a:latin typeface="Times New Roman"/>
                <a:cs typeface="Times New Roman"/>
              </a:rPr>
              <a:t>operand.</a:t>
            </a:r>
            <a:endParaRPr sz="20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37</a:t>
            </a:r>
            <a:endParaRPr sz="1200">
              <a:latin typeface="Carlito"/>
              <a:cs typeface="Carlito"/>
            </a:endParaRPr>
          </a:p>
        </p:txBody>
      </p:sp>
      <p:sp>
        <p:nvSpPr>
          <p:cNvPr id="3" name="object 3"/>
          <p:cNvSpPr txBox="1"/>
          <p:nvPr/>
        </p:nvSpPr>
        <p:spPr>
          <a:xfrm>
            <a:off x="711809" y="279247"/>
            <a:ext cx="8046084" cy="3683635"/>
          </a:xfrm>
          <a:prstGeom prst="rect">
            <a:avLst/>
          </a:prstGeom>
        </p:spPr>
        <p:txBody>
          <a:bodyPr vert="horz" wrap="square" lIns="0" tIns="12700" rIns="0" bIns="0" rtlCol="0">
            <a:spAutoFit/>
          </a:bodyPr>
          <a:lstStyle/>
          <a:p>
            <a:pPr marL="299085" marR="5080" indent="-287020">
              <a:lnSpc>
                <a:spcPct val="150000"/>
              </a:lnSpc>
              <a:spcBef>
                <a:spcPts val="100"/>
              </a:spcBef>
              <a:buFont typeface="Arial"/>
              <a:buChar char="•"/>
              <a:tabLst>
                <a:tab pos="299085" algn="l"/>
                <a:tab pos="299720" algn="l"/>
                <a:tab pos="1001394" algn="l"/>
                <a:tab pos="1777364" algn="l"/>
                <a:tab pos="2226945" algn="l"/>
                <a:tab pos="3806190" algn="l"/>
                <a:tab pos="4890135" algn="l"/>
                <a:tab pos="5947410" algn="l"/>
                <a:tab pos="7216140" algn="l"/>
                <a:tab pos="7721600" algn="l"/>
              </a:tabLst>
            </a:pPr>
            <a:r>
              <a:rPr sz="2000" spc="-145" dirty="0">
                <a:latin typeface="Times New Roman"/>
                <a:cs typeface="Times New Roman"/>
              </a:rPr>
              <a:t>T</a:t>
            </a:r>
            <a:r>
              <a:rPr sz="2000" dirty="0">
                <a:latin typeface="Times New Roman"/>
                <a:cs typeface="Times New Roman"/>
              </a:rPr>
              <a:t>a</a:t>
            </a:r>
            <a:r>
              <a:rPr sz="2000" spc="5" dirty="0">
                <a:latin typeface="Times New Roman"/>
                <a:cs typeface="Times New Roman"/>
              </a:rPr>
              <a:t>b</a:t>
            </a:r>
            <a:r>
              <a:rPr sz="2000" dirty="0">
                <a:latin typeface="Times New Roman"/>
                <a:cs typeface="Times New Roman"/>
              </a:rPr>
              <a:t>le	</a:t>
            </a:r>
            <a:r>
              <a:rPr sz="2000" spc="-15" dirty="0">
                <a:latin typeface="Times New Roman"/>
                <a:cs typeface="Times New Roman"/>
              </a:rPr>
              <a:t>s</a:t>
            </a:r>
            <a:r>
              <a:rPr sz="2000" dirty="0">
                <a:latin typeface="Times New Roman"/>
                <a:cs typeface="Times New Roman"/>
              </a:rPr>
              <a:t>hows	</a:t>
            </a:r>
            <a:r>
              <a:rPr sz="2000" spc="-20" dirty="0">
                <a:latin typeface="Times New Roman"/>
                <a:cs typeface="Times New Roman"/>
              </a:rPr>
              <a:t>t</a:t>
            </a:r>
            <a:r>
              <a:rPr sz="2000" dirty="0">
                <a:latin typeface="Times New Roman"/>
                <a:cs typeface="Times New Roman"/>
              </a:rPr>
              <a:t>he	re</a:t>
            </a:r>
            <a:r>
              <a:rPr sz="2000" spc="-10" dirty="0">
                <a:latin typeface="Times New Roman"/>
                <a:cs typeface="Times New Roman"/>
              </a:rPr>
              <a:t>c</a:t>
            </a:r>
            <a:r>
              <a:rPr sz="2000" dirty="0">
                <a:latin typeface="Times New Roman"/>
                <a:cs typeface="Times New Roman"/>
              </a:rPr>
              <a:t>om</a:t>
            </a:r>
            <a:r>
              <a:rPr sz="2000" spc="-25" dirty="0">
                <a:latin typeface="Times New Roman"/>
                <a:cs typeface="Times New Roman"/>
              </a:rPr>
              <a:t>m</a:t>
            </a:r>
            <a:r>
              <a:rPr sz="2000" dirty="0">
                <a:latin typeface="Times New Roman"/>
                <a:cs typeface="Times New Roman"/>
              </a:rPr>
              <a:t>en</a:t>
            </a:r>
            <a:r>
              <a:rPr sz="2000" spc="5" dirty="0">
                <a:latin typeface="Times New Roman"/>
                <a:cs typeface="Times New Roman"/>
              </a:rPr>
              <a:t>d</a:t>
            </a:r>
            <a:r>
              <a:rPr sz="2000" dirty="0">
                <a:latin typeface="Times New Roman"/>
                <a:cs typeface="Times New Roman"/>
              </a:rPr>
              <a:t>ed	a</a:t>
            </a:r>
            <a:r>
              <a:rPr sz="2000" spc="-15" dirty="0">
                <a:latin typeface="Times New Roman"/>
                <a:cs typeface="Times New Roman"/>
              </a:rPr>
              <a:t>s</a:t>
            </a:r>
            <a:r>
              <a:rPr sz="2000" dirty="0">
                <a:latin typeface="Times New Roman"/>
                <a:cs typeface="Times New Roman"/>
              </a:rPr>
              <a:t>se</a:t>
            </a:r>
            <a:r>
              <a:rPr sz="2000" spc="-25" dirty="0">
                <a:latin typeface="Times New Roman"/>
                <a:cs typeface="Times New Roman"/>
              </a:rPr>
              <a:t>m</a:t>
            </a:r>
            <a:r>
              <a:rPr sz="2000" dirty="0">
                <a:latin typeface="Times New Roman"/>
                <a:cs typeface="Times New Roman"/>
              </a:rPr>
              <a:t>bly	l</a:t>
            </a:r>
            <a:r>
              <a:rPr sz="2000" spc="-10" dirty="0">
                <a:latin typeface="Times New Roman"/>
                <a:cs typeface="Times New Roman"/>
              </a:rPr>
              <a:t>a</a:t>
            </a:r>
            <a:r>
              <a:rPr sz="2000" dirty="0">
                <a:latin typeface="Times New Roman"/>
                <a:cs typeface="Times New Roman"/>
              </a:rPr>
              <a:t>n</a:t>
            </a:r>
            <a:r>
              <a:rPr sz="2000" spc="-15" dirty="0">
                <a:latin typeface="Times New Roman"/>
                <a:cs typeface="Times New Roman"/>
              </a:rPr>
              <a:t>g</a:t>
            </a:r>
            <a:r>
              <a:rPr sz="2000" dirty="0">
                <a:latin typeface="Times New Roman"/>
                <a:cs typeface="Times New Roman"/>
              </a:rPr>
              <a:t>ua</a:t>
            </a:r>
            <a:r>
              <a:rPr sz="2000" spc="5" dirty="0">
                <a:latin typeface="Times New Roman"/>
                <a:cs typeface="Times New Roman"/>
              </a:rPr>
              <a:t>g</a:t>
            </a:r>
            <a:r>
              <a:rPr sz="2000" dirty="0">
                <a:latin typeface="Times New Roman"/>
                <a:cs typeface="Times New Roman"/>
              </a:rPr>
              <a:t>e	</a:t>
            </a:r>
            <a:r>
              <a:rPr sz="2000" spc="-15" dirty="0">
                <a:latin typeface="Times New Roman"/>
                <a:cs typeface="Times New Roman"/>
              </a:rPr>
              <a:t>c</a:t>
            </a:r>
            <a:r>
              <a:rPr sz="2000" dirty="0">
                <a:latin typeface="Times New Roman"/>
                <a:cs typeface="Times New Roman"/>
              </a:rPr>
              <a:t>onv</a:t>
            </a:r>
            <a:r>
              <a:rPr sz="2000" spc="-10" dirty="0">
                <a:latin typeface="Times New Roman"/>
                <a:cs typeface="Times New Roman"/>
              </a:rPr>
              <a:t>e</a:t>
            </a:r>
            <a:r>
              <a:rPr sz="2000" dirty="0">
                <a:latin typeface="Times New Roman"/>
                <a:cs typeface="Times New Roman"/>
              </a:rPr>
              <a:t>nt</a:t>
            </a:r>
            <a:r>
              <a:rPr sz="2000" spc="-20" dirty="0">
                <a:latin typeface="Times New Roman"/>
                <a:cs typeface="Times New Roman"/>
              </a:rPr>
              <a:t>i</a:t>
            </a:r>
            <a:r>
              <a:rPr sz="2000" dirty="0">
                <a:latin typeface="Times New Roman"/>
                <a:cs typeface="Times New Roman"/>
              </a:rPr>
              <a:t>on	</a:t>
            </a:r>
            <a:r>
              <a:rPr sz="2000" spc="-15" dirty="0">
                <a:latin typeface="Times New Roman"/>
                <a:cs typeface="Times New Roman"/>
              </a:rPr>
              <a:t>a</a:t>
            </a:r>
            <a:r>
              <a:rPr sz="2000" dirty="0">
                <a:latin typeface="Times New Roman"/>
                <a:cs typeface="Times New Roman"/>
              </a:rPr>
              <a:t>nd	the  actual transfer </a:t>
            </a:r>
            <a:r>
              <a:rPr sz="2000" spc="-5" dirty="0">
                <a:latin typeface="Times New Roman"/>
                <a:cs typeface="Times New Roman"/>
              </a:rPr>
              <a:t>accomplished in each</a:t>
            </a:r>
            <a:r>
              <a:rPr sz="2000" spc="-95" dirty="0">
                <a:latin typeface="Times New Roman"/>
                <a:cs typeface="Times New Roman"/>
              </a:rPr>
              <a:t> </a:t>
            </a:r>
            <a:r>
              <a:rPr sz="2000" dirty="0">
                <a:latin typeface="Times New Roman"/>
                <a:cs typeface="Times New Roman"/>
              </a:rPr>
              <a:t>case.</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ADR</a:t>
            </a:r>
            <a:r>
              <a:rPr sz="2000" spc="270" dirty="0">
                <a:latin typeface="Times New Roman"/>
                <a:cs typeface="Times New Roman"/>
              </a:rPr>
              <a:t> </a:t>
            </a:r>
            <a:r>
              <a:rPr sz="2000" spc="-5" dirty="0">
                <a:latin typeface="Times New Roman"/>
                <a:cs typeface="Times New Roman"/>
              </a:rPr>
              <a:t>stands</a:t>
            </a:r>
            <a:r>
              <a:rPr sz="2000" spc="265" dirty="0">
                <a:latin typeface="Times New Roman"/>
                <a:cs typeface="Times New Roman"/>
              </a:rPr>
              <a:t> </a:t>
            </a:r>
            <a:r>
              <a:rPr sz="2000" spc="-5" dirty="0">
                <a:latin typeface="Times New Roman"/>
                <a:cs typeface="Times New Roman"/>
              </a:rPr>
              <a:t>for</a:t>
            </a:r>
            <a:r>
              <a:rPr sz="2000" spc="275" dirty="0">
                <a:latin typeface="Times New Roman"/>
                <a:cs typeface="Times New Roman"/>
              </a:rPr>
              <a:t> </a:t>
            </a:r>
            <a:r>
              <a:rPr sz="2000" spc="-5" dirty="0">
                <a:latin typeface="Times New Roman"/>
                <a:cs typeface="Times New Roman"/>
              </a:rPr>
              <a:t>an</a:t>
            </a:r>
            <a:r>
              <a:rPr sz="2000" spc="285" dirty="0">
                <a:latin typeface="Times New Roman"/>
                <a:cs typeface="Times New Roman"/>
              </a:rPr>
              <a:t> </a:t>
            </a:r>
            <a:r>
              <a:rPr sz="2000" spc="-5" dirty="0">
                <a:latin typeface="Times New Roman"/>
                <a:cs typeface="Times New Roman"/>
              </a:rPr>
              <a:t>address,</a:t>
            </a:r>
            <a:r>
              <a:rPr sz="2000" spc="260" dirty="0">
                <a:latin typeface="Times New Roman"/>
                <a:cs typeface="Times New Roman"/>
              </a:rPr>
              <a:t> </a:t>
            </a:r>
            <a:r>
              <a:rPr sz="2000" dirty="0">
                <a:latin typeface="Times New Roman"/>
                <a:cs typeface="Times New Roman"/>
              </a:rPr>
              <a:t>NBR</a:t>
            </a:r>
            <a:r>
              <a:rPr sz="2000" spc="270" dirty="0">
                <a:latin typeface="Times New Roman"/>
                <a:cs typeface="Times New Roman"/>
              </a:rPr>
              <a:t> </a:t>
            </a:r>
            <a:r>
              <a:rPr sz="2000" spc="-5" dirty="0">
                <a:latin typeface="Times New Roman"/>
                <a:cs typeface="Times New Roman"/>
              </a:rPr>
              <a:t>is</a:t>
            </a:r>
            <a:r>
              <a:rPr sz="2000" spc="270" dirty="0">
                <a:latin typeface="Times New Roman"/>
                <a:cs typeface="Times New Roman"/>
              </a:rPr>
              <a:t> </a:t>
            </a:r>
            <a:r>
              <a:rPr sz="2000" dirty="0">
                <a:latin typeface="Times New Roman"/>
                <a:cs typeface="Times New Roman"/>
              </a:rPr>
              <a:t>a</a:t>
            </a:r>
            <a:r>
              <a:rPr sz="2000" spc="270" dirty="0">
                <a:latin typeface="Times New Roman"/>
                <a:cs typeface="Times New Roman"/>
              </a:rPr>
              <a:t> </a:t>
            </a:r>
            <a:r>
              <a:rPr sz="2000" spc="-5" dirty="0">
                <a:latin typeface="Times New Roman"/>
                <a:cs typeface="Times New Roman"/>
              </a:rPr>
              <a:t>number</a:t>
            </a:r>
            <a:r>
              <a:rPr sz="2000" spc="260" dirty="0">
                <a:latin typeface="Times New Roman"/>
                <a:cs typeface="Times New Roman"/>
              </a:rPr>
              <a:t> </a:t>
            </a:r>
            <a:r>
              <a:rPr sz="2000" dirty="0">
                <a:latin typeface="Times New Roman"/>
                <a:cs typeface="Times New Roman"/>
              </a:rPr>
              <a:t>or</a:t>
            </a:r>
            <a:r>
              <a:rPr sz="2000" spc="260" dirty="0">
                <a:latin typeface="Times New Roman"/>
                <a:cs typeface="Times New Roman"/>
              </a:rPr>
              <a:t> </a:t>
            </a:r>
            <a:r>
              <a:rPr sz="2000" dirty="0">
                <a:latin typeface="Times New Roman"/>
                <a:cs typeface="Times New Roman"/>
              </a:rPr>
              <a:t>operand,</a:t>
            </a:r>
            <a:r>
              <a:rPr sz="2000" spc="285" dirty="0">
                <a:latin typeface="Times New Roman"/>
                <a:cs typeface="Times New Roman"/>
              </a:rPr>
              <a:t> </a:t>
            </a:r>
            <a:r>
              <a:rPr sz="2000" dirty="0">
                <a:latin typeface="Times New Roman"/>
                <a:cs typeface="Times New Roman"/>
              </a:rPr>
              <a:t>X</a:t>
            </a:r>
            <a:r>
              <a:rPr sz="2000" spc="270" dirty="0">
                <a:latin typeface="Times New Roman"/>
                <a:cs typeface="Times New Roman"/>
              </a:rPr>
              <a:t> </a:t>
            </a:r>
            <a:r>
              <a:rPr sz="2000" spc="-10" dirty="0">
                <a:latin typeface="Times New Roman"/>
                <a:cs typeface="Times New Roman"/>
              </a:rPr>
              <a:t>is</a:t>
            </a:r>
            <a:r>
              <a:rPr sz="2000" spc="280" dirty="0">
                <a:latin typeface="Times New Roman"/>
                <a:cs typeface="Times New Roman"/>
              </a:rPr>
              <a:t> </a:t>
            </a:r>
            <a:r>
              <a:rPr sz="2000" spc="-5" dirty="0">
                <a:latin typeface="Times New Roman"/>
                <a:cs typeface="Times New Roman"/>
              </a:rPr>
              <a:t>an</a:t>
            </a:r>
            <a:r>
              <a:rPr sz="2000" spc="285" dirty="0">
                <a:latin typeface="Times New Roman"/>
                <a:cs typeface="Times New Roman"/>
              </a:rPr>
              <a:t> </a:t>
            </a:r>
            <a:r>
              <a:rPr sz="2000" spc="-10" dirty="0">
                <a:latin typeface="Times New Roman"/>
                <a:cs typeface="Times New Roman"/>
              </a:rPr>
              <a:t>index</a:t>
            </a:r>
            <a:endParaRPr sz="2000">
              <a:latin typeface="Times New Roman"/>
              <a:cs typeface="Times New Roman"/>
            </a:endParaRPr>
          </a:p>
          <a:p>
            <a:pPr marL="299085">
              <a:lnSpc>
                <a:spcPct val="100000"/>
              </a:lnSpc>
              <a:spcBef>
                <a:spcPts val="1200"/>
              </a:spcBef>
            </a:pPr>
            <a:r>
              <a:rPr sz="2000" spc="-10" dirty="0">
                <a:latin typeface="Times New Roman"/>
                <a:cs typeface="Times New Roman"/>
              </a:rPr>
              <a:t>register, </a:t>
            </a:r>
            <a:r>
              <a:rPr sz="2000" spc="-5" dirty="0">
                <a:latin typeface="Times New Roman"/>
                <a:cs typeface="Times New Roman"/>
              </a:rPr>
              <a:t>R1 is </a:t>
            </a:r>
            <a:r>
              <a:rPr sz="2000" dirty="0">
                <a:latin typeface="Times New Roman"/>
                <a:cs typeface="Times New Roman"/>
              </a:rPr>
              <a:t>a processor </a:t>
            </a:r>
            <a:r>
              <a:rPr sz="2000" spc="-10" dirty="0">
                <a:latin typeface="Times New Roman"/>
                <a:cs typeface="Times New Roman"/>
              </a:rPr>
              <a:t>register, </a:t>
            </a:r>
            <a:r>
              <a:rPr sz="2000" dirty="0">
                <a:latin typeface="Times New Roman"/>
                <a:cs typeface="Times New Roman"/>
              </a:rPr>
              <a:t>and </a:t>
            </a:r>
            <a:r>
              <a:rPr sz="2000" spc="5" dirty="0">
                <a:latin typeface="Times New Roman"/>
                <a:cs typeface="Times New Roman"/>
              </a:rPr>
              <a:t>AC </a:t>
            </a:r>
            <a:r>
              <a:rPr sz="2000" spc="-5" dirty="0">
                <a:latin typeface="Times New Roman"/>
                <a:cs typeface="Times New Roman"/>
              </a:rPr>
              <a:t>is </a:t>
            </a:r>
            <a:r>
              <a:rPr sz="2000" dirty="0">
                <a:latin typeface="Times New Roman"/>
                <a:cs typeface="Times New Roman"/>
              </a:rPr>
              <a:t>the </a:t>
            </a:r>
            <a:r>
              <a:rPr sz="2000" spc="-5" dirty="0">
                <a:latin typeface="Times New Roman"/>
                <a:cs typeface="Times New Roman"/>
              </a:rPr>
              <a:t>accumulator</a:t>
            </a:r>
            <a:r>
              <a:rPr sz="2000" spc="-225"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 @ character </a:t>
            </a:r>
            <a:r>
              <a:rPr sz="2000" spc="-5" dirty="0">
                <a:latin typeface="Times New Roman"/>
                <a:cs typeface="Times New Roman"/>
              </a:rPr>
              <a:t>symbolizes an </a:t>
            </a:r>
            <a:r>
              <a:rPr sz="2000" dirty="0">
                <a:latin typeface="Times New Roman"/>
                <a:cs typeface="Times New Roman"/>
              </a:rPr>
              <a:t>indirect</a:t>
            </a:r>
            <a:r>
              <a:rPr sz="2000" spc="-105" dirty="0">
                <a:latin typeface="Times New Roman"/>
                <a:cs typeface="Times New Roman"/>
              </a:rPr>
              <a:t> </a:t>
            </a:r>
            <a:r>
              <a:rPr sz="2000" dirty="0">
                <a:latin typeface="Times New Roman"/>
                <a:cs typeface="Times New Roman"/>
              </a:rPr>
              <a:t>address.</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The </a:t>
            </a:r>
            <a:r>
              <a:rPr sz="2000" dirty="0">
                <a:latin typeface="Times New Roman"/>
                <a:cs typeface="Times New Roman"/>
              </a:rPr>
              <a:t>$ </a:t>
            </a:r>
            <a:r>
              <a:rPr sz="2000" spc="-5" dirty="0">
                <a:latin typeface="Times New Roman"/>
                <a:cs typeface="Times New Roman"/>
              </a:rPr>
              <a:t>character before an address makes the address relative </a:t>
            </a:r>
            <a:r>
              <a:rPr sz="2000" spc="-10" dirty="0">
                <a:latin typeface="Times New Roman"/>
                <a:cs typeface="Times New Roman"/>
              </a:rPr>
              <a:t>to </a:t>
            </a:r>
            <a:r>
              <a:rPr sz="2000" spc="-5" dirty="0">
                <a:latin typeface="Times New Roman"/>
                <a:cs typeface="Times New Roman"/>
              </a:rPr>
              <a:t>the</a:t>
            </a:r>
            <a:r>
              <a:rPr sz="2000" spc="300" dirty="0">
                <a:latin typeface="Times New Roman"/>
                <a:cs typeface="Times New Roman"/>
              </a:rPr>
              <a:t> </a:t>
            </a:r>
            <a:r>
              <a:rPr sz="2000" spc="-5" dirty="0">
                <a:latin typeface="Times New Roman"/>
                <a:cs typeface="Times New Roman"/>
              </a:rPr>
              <a:t>program</a:t>
            </a:r>
            <a:endParaRPr sz="2000">
              <a:latin typeface="Times New Roman"/>
              <a:cs typeface="Times New Roman"/>
            </a:endParaRPr>
          </a:p>
          <a:p>
            <a:pPr marL="299085">
              <a:lnSpc>
                <a:spcPct val="100000"/>
              </a:lnSpc>
              <a:spcBef>
                <a:spcPts val="1205"/>
              </a:spcBef>
            </a:pPr>
            <a:r>
              <a:rPr sz="2000" dirty="0">
                <a:latin typeface="Times New Roman"/>
                <a:cs typeface="Times New Roman"/>
              </a:rPr>
              <a:t>counter PC</a:t>
            </a:r>
            <a:r>
              <a:rPr sz="2000" spc="-60" dirty="0">
                <a:latin typeface="Times New Roman"/>
                <a:cs typeface="Times New Roman"/>
              </a:rPr>
              <a:t> </a:t>
            </a:r>
            <a:r>
              <a:rPr sz="2000" dirty="0">
                <a:latin typeface="Times New Roman"/>
                <a:cs typeface="Times New Roman"/>
              </a:rPr>
              <a:t>.</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 # character precedes the operand </a:t>
            </a:r>
            <a:r>
              <a:rPr sz="2000" spc="-5" dirty="0">
                <a:latin typeface="Times New Roman"/>
                <a:cs typeface="Times New Roman"/>
              </a:rPr>
              <a:t>in </a:t>
            </a:r>
            <a:r>
              <a:rPr sz="2000" dirty="0">
                <a:latin typeface="Times New Roman"/>
                <a:cs typeface="Times New Roman"/>
              </a:rPr>
              <a:t>an </a:t>
            </a:r>
            <a:r>
              <a:rPr sz="2000" spc="-5" dirty="0">
                <a:latin typeface="Times New Roman"/>
                <a:cs typeface="Times New Roman"/>
              </a:rPr>
              <a:t>immediate-mode</a:t>
            </a:r>
            <a:r>
              <a:rPr sz="2000" spc="-130" dirty="0">
                <a:latin typeface="Times New Roman"/>
                <a:cs typeface="Times New Roman"/>
              </a:rPr>
              <a:t> </a:t>
            </a:r>
            <a:r>
              <a:rPr sz="2000" dirty="0">
                <a:latin typeface="Times New Roman"/>
                <a:cs typeface="Times New Roman"/>
              </a:rPr>
              <a:t>instruction.</a:t>
            </a:r>
            <a:endParaRPr sz="20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38</a:t>
            </a:r>
            <a:endParaRPr sz="1200">
              <a:latin typeface="Carlito"/>
              <a:cs typeface="Carlito"/>
            </a:endParaRPr>
          </a:p>
        </p:txBody>
      </p:sp>
      <p:sp>
        <p:nvSpPr>
          <p:cNvPr id="3" name="object 3"/>
          <p:cNvSpPr txBox="1">
            <a:spLocks noGrp="1"/>
          </p:cNvSpPr>
          <p:nvPr>
            <p:ph type="title"/>
          </p:nvPr>
        </p:nvSpPr>
        <p:spPr>
          <a:xfrm>
            <a:off x="486867" y="472897"/>
            <a:ext cx="3553460" cy="331470"/>
          </a:xfrm>
          <a:prstGeom prst="rect">
            <a:avLst/>
          </a:prstGeom>
        </p:spPr>
        <p:txBody>
          <a:bodyPr vert="horz" wrap="square" lIns="0" tIns="13335" rIns="0" bIns="0" rtlCol="0">
            <a:spAutoFit/>
          </a:bodyPr>
          <a:lstStyle/>
          <a:p>
            <a:pPr marL="12700">
              <a:lnSpc>
                <a:spcPct val="100000"/>
              </a:lnSpc>
              <a:spcBef>
                <a:spcPts val="105"/>
              </a:spcBef>
            </a:pPr>
            <a:r>
              <a:rPr sz="2000" dirty="0"/>
              <a:t>Data Manipulation</a:t>
            </a:r>
            <a:r>
              <a:rPr sz="2000" spc="-114" dirty="0"/>
              <a:t> </a:t>
            </a:r>
            <a:r>
              <a:rPr sz="2000" dirty="0"/>
              <a:t>Instructions:</a:t>
            </a:r>
            <a:endParaRPr sz="2000"/>
          </a:p>
        </p:txBody>
      </p:sp>
      <p:sp>
        <p:nvSpPr>
          <p:cNvPr id="4" name="object 4"/>
          <p:cNvSpPr txBox="1"/>
          <p:nvPr/>
        </p:nvSpPr>
        <p:spPr>
          <a:xfrm>
            <a:off x="486867" y="778865"/>
            <a:ext cx="8143875" cy="3683635"/>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4965" algn="l"/>
                <a:tab pos="355600" algn="l"/>
              </a:tabLst>
            </a:pPr>
            <a:r>
              <a:rPr sz="2000" dirty="0">
                <a:latin typeface="Times New Roman"/>
                <a:cs typeface="Times New Roman"/>
              </a:rPr>
              <a:t>Data </a:t>
            </a:r>
            <a:r>
              <a:rPr sz="2000" spc="-5" dirty="0">
                <a:latin typeface="Times New Roman"/>
                <a:cs typeface="Times New Roman"/>
              </a:rPr>
              <a:t>manipulation instructions </a:t>
            </a:r>
            <a:r>
              <a:rPr sz="2000" dirty="0">
                <a:latin typeface="Times New Roman"/>
                <a:cs typeface="Times New Roman"/>
              </a:rPr>
              <a:t>perform </a:t>
            </a:r>
            <a:r>
              <a:rPr sz="2000" spc="-5" dirty="0">
                <a:latin typeface="Times New Roman"/>
                <a:cs typeface="Times New Roman"/>
              </a:rPr>
              <a:t>operations on data and provide </a:t>
            </a:r>
            <a:r>
              <a:rPr sz="2000" dirty="0">
                <a:latin typeface="Times New Roman"/>
                <a:cs typeface="Times New Roman"/>
              </a:rPr>
              <a:t>the  computational </a:t>
            </a:r>
            <a:r>
              <a:rPr sz="2000" spc="-5" dirty="0">
                <a:latin typeface="Times New Roman"/>
                <a:cs typeface="Times New Roman"/>
              </a:rPr>
              <a:t>capabilities </a:t>
            </a:r>
            <a:r>
              <a:rPr sz="2000" dirty="0">
                <a:latin typeface="Times New Roman"/>
                <a:cs typeface="Times New Roman"/>
              </a:rPr>
              <a:t>for the</a:t>
            </a:r>
            <a:r>
              <a:rPr sz="2000" spc="-100" dirty="0">
                <a:latin typeface="Times New Roman"/>
                <a:cs typeface="Times New Roman"/>
              </a:rPr>
              <a:t> </a:t>
            </a:r>
            <a:r>
              <a:rPr sz="2000" spc="-15" dirty="0">
                <a:latin typeface="Times New Roman"/>
                <a:cs typeface="Times New Roman"/>
              </a:rPr>
              <a:t>computer.</a:t>
            </a:r>
            <a:endParaRPr sz="2000">
              <a:latin typeface="Times New Roman"/>
              <a:cs typeface="Times New Roman"/>
            </a:endParaRPr>
          </a:p>
          <a:p>
            <a:pPr marL="355600" marR="5080" indent="-342900">
              <a:lnSpc>
                <a:spcPts val="3600"/>
              </a:lnSpc>
              <a:spcBef>
                <a:spcPts val="320"/>
              </a:spcBef>
              <a:buFont typeface="Arial"/>
              <a:buChar char="•"/>
              <a:tabLst>
                <a:tab pos="354965" algn="l"/>
                <a:tab pos="355600" algn="l"/>
              </a:tabLst>
            </a:pPr>
            <a:r>
              <a:rPr sz="2000" dirty="0">
                <a:latin typeface="Times New Roman"/>
                <a:cs typeface="Times New Roman"/>
              </a:rPr>
              <a:t>The data </a:t>
            </a:r>
            <a:r>
              <a:rPr sz="2000" spc="-5" dirty="0">
                <a:latin typeface="Times New Roman"/>
                <a:cs typeface="Times New Roman"/>
              </a:rPr>
              <a:t>manipulation instructions in </a:t>
            </a:r>
            <a:r>
              <a:rPr sz="2000" dirty="0">
                <a:latin typeface="Times New Roman"/>
                <a:cs typeface="Times New Roman"/>
              </a:rPr>
              <a:t>a </a:t>
            </a:r>
            <a:r>
              <a:rPr sz="2000" spc="-5" dirty="0">
                <a:latin typeface="Times New Roman"/>
                <a:cs typeface="Times New Roman"/>
              </a:rPr>
              <a:t>typical computer are </a:t>
            </a:r>
            <a:r>
              <a:rPr sz="2000" dirty="0">
                <a:latin typeface="Times New Roman"/>
                <a:cs typeface="Times New Roman"/>
              </a:rPr>
              <a:t>usually </a:t>
            </a:r>
            <a:r>
              <a:rPr sz="2000" spc="-5" dirty="0">
                <a:latin typeface="Times New Roman"/>
                <a:cs typeface="Times New Roman"/>
              </a:rPr>
              <a:t>divided  </a:t>
            </a:r>
            <a:r>
              <a:rPr sz="2000" dirty="0">
                <a:latin typeface="Times New Roman"/>
                <a:cs typeface="Times New Roman"/>
              </a:rPr>
              <a:t>into three basic</a:t>
            </a:r>
            <a:r>
              <a:rPr sz="2000" spc="-65" dirty="0">
                <a:latin typeface="Times New Roman"/>
                <a:cs typeface="Times New Roman"/>
              </a:rPr>
              <a:t> </a:t>
            </a:r>
            <a:r>
              <a:rPr sz="2000" spc="-5" dirty="0">
                <a:latin typeface="Times New Roman"/>
                <a:cs typeface="Times New Roman"/>
              </a:rPr>
              <a:t>types:</a:t>
            </a:r>
            <a:endParaRPr sz="2000">
              <a:latin typeface="Times New Roman"/>
              <a:cs typeface="Times New Roman"/>
            </a:endParaRPr>
          </a:p>
          <a:p>
            <a:pPr marL="708660" lvl="1" indent="-239395">
              <a:lnSpc>
                <a:spcPct val="100000"/>
              </a:lnSpc>
              <a:spcBef>
                <a:spcPts val="880"/>
              </a:spcBef>
              <a:buAutoNum type="arabicPeriod"/>
              <a:tabLst>
                <a:tab pos="709295" algn="l"/>
              </a:tabLst>
            </a:pPr>
            <a:r>
              <a:rPr sz="2000" spc="-5" dirty="0">
                <a:latin typeface="Times New Roman"/>
                <a:cs typeface="Times New Roman"/>
              </a:rPr>
              <a:t>Arithmetic</a:t>
            </a:r>
            <a:r>
              <a:rPr sz="2000" spc="-15"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723900" lvl="1" indent="-254635">
              <a:lnSpc>
                <a:spcPct val="100000"/>
              </a:lnSpc>
              <a:spcBef>
                <a:spcPts val="1200"/>
              </a:spcBef>
              <a:buAutoNum type="arabicPeriod"/>
              <a:tabLst>
                <a:tab pos="724535" algn="l"/>
              </a:tabLst>
            </a:pPr>
            <a:r>
              <a:rPr sz="2000" dirty="0">
                <a:latin typeface="Times New Roman"/>
                <a:cs typeface="Times New Roman"/>
              </a:rPr>
              <a:t>Logical and bit </a:t>
            </a:r>
            <a:r>
              <a:rPr sz="2000" spc="-5" dirty="0">
                <a:latin typeface="Times New Roman"/>
                <a:cs typeface="Times New Roman"/>
              </a:rPr>
              <a:t>manipulation</a:t>
            </a:r>
            <a:r>
              <a:rPr sz="2000" spc="-95"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723900" lvl="1" indent="-254635">
              <a:lnSpc>
                <a:spcPct val="100000"/>
              </a:lnSpc>
              <a:spcBef>
                <a:spcPts val="1200"/>
              </a:spcBef>
              <a:buAutoNum type="arabicPeriod"/>
              <a:tabLst>
                <a:tab pos="724535" algn="l"/>
              </a:tabLst>
            </a:pPr>
            <a:r>
              <a:rPr sz="2000" dirty="0">
                <a:latin typeface="Times New Roman"/>
                <a:cs typeface="Times New Roman"/>
              </a:rPr>
              <a:t>Shift</a:t>
            </a:r>
            <a:r>
              <a:rPr sz="2000" spc="-40" dirty="0">
                <a:latin typeface="Times New Roman"/>
                <a:cs typeface="Times New Roman"/>
              </a:rPr>
              <a:t> </a:t>
            </a:r>
            <a:r>
              <a:rPr sz="2000" spc="-5" dirty="0">
                <a:latin typeface="Times New Roman"/>
                <a:cs typeface="Times New Roman"/>
              </a:rPr>
              <a:t>instructions</a:t>
            </a:r>
            <a:endParaRPr sz="2000">
              <a:latin typeface="Times New Roman"/>
              <a:cs typeface="Times New Roman"/>
            </a:endParaRPr>
          </a:p>
          <a:p>
            <a:pPr marL="12700">
              <a:lnSpc>
                <a:spcPct val="100000"/>
              </a:lnSpc>
              <a:spcBef>
                <a:spcPts val="1205"/>
              </a:spcBef>
            </a:pPr>
            <a:r>
              <a:rPr sz="2000" b="1" dirty="0">
                <a:latin typeface="Times New Roman"/>
                <a:cs typeface="Times New Roman"/>
              </a:rPr>
              <a:t>Arithmetic</a:t>
            </a:r>
            <a:r>
              <a:rPr sz="2000" b="1" spc="-40" dirty="0">
                <a:latin typeface="Times New Roman"/>
                <a:cs typeface="Times New Roman"/>
              </a:rPr>
              <a:t> </a:t>
            </a:r>
            <a:r>
              <a:rPr sz="2000" b="1" dirty="0">
                <a:latin typeface="Times New Roman"/>
                <a:cs typeface="Times New Roman"/>
              </a:rPr>
              <a:t>instructions</a:t>
            </a:r>
            <a:endParaRPr sz="2000">
              <a:latin typeface="Times New Roman"/>
              <a:cs typeface="Times New Roman"/>
            </a:endParaRPr>
          </a:p>
        </p:txBody>
      </p:sp>
      <p:sp>
        <p:nvSpPr>
          <p:cNvPr id="5" name="object 5"/>
          <p:cNvSpPr txBox="1"/>
          <p:nvPr/>
        </p:nvSpPr>
        <p:spPr>
          <a:xfrm>
            <a:off x="486867" y="4437100"/>
            <a:ext cx="8145145" cy="1854835"/>
          </a:xfrm>
          <a:prstGeom prst="rect">
            <a:avLst/>
          </a:prstGeom>
        </p:spPr>
        <p:txBody>
          <a:bodyPr vert="horz" wrap="square" lIns="0" tIns="165100" rIns="0" bIns="0" rtlCol="0">
            <a:spAutoFit/>
          </a:bodyPr>
          <a:lstStyle/>
          <a:p>
            <a:pPr marL="299085" indent="-287020">
              <a:lnSpc>
                <a:spcPct val="100000"/>
              </a:lnSpc>
              <a:spcBef>
                <a:spcPts val="1300"/>
              </a:spcBef>
              <a:buFont typeface="Arial"/>
              <a:buChar char="•"/>
              <a:tabLst>
                <a:tab pos="299085" algn="l"/>
                <a:tab pos="299720" algn="l"/>
              </a:tabLst>
            </a:pPr>
            <a:r>
              <a:rPr sz="2000" spc="-5" dirty="0">
                <a:latin typeface="Times New Roman"/>
                <a:cs typeface="Times New Roman"/>
              </a:rPr>
              <a:t>list </a:t>
            </a:r>
            <a:r>
              <a:rPr sz="2000" dirty="0">
                <a:latin typeface="Times New Roman"/>
                <a:cs typeface="Times New Roman"/>
              </a:rPr>
              <a:t>of </a:t>
            </a:r>
            <a:r>
              <a:rPr sz="2000" spc="-5" dirty="0">
                <a:latin typeface="Times New Roman"/>
                <a:cs typeface="Times New Roman"/>
              </a:rPr>
              <a:t>typical arithmetic instructions is </a:t>
            </a:r>
            <a:r>
              <a:rPr sz="2000" dirty="0">
                <a:latin typeface="Times New Roman"/>
                <a:cs typeface="Times New Roman"/>
              </a:rPr>
              <a:t>given </a:t>
            </a:r>
            <a:r>
              <a:rPr sz="2000" spc="-5" dirty="0">
                <a:latin typeface="Times New Roman"/>
                <a:cs typeface="Times New Roman"/>
              </a:rPr>
              <a:t>in</a:t>
            </a:r>
            <a:r>
              <a:rPr sz="2000" spc="-145" dirty="0">
                <a:latin typeface="Times New Roman"/>
                <a:cs typeface="Times New Roman"/>
              </a:rPr>
              <a:t> </a:t>
            </a:r>
            <a:r>
              <a:rPr sz="2000" spc="-25" dirty="0">
                <a:latin typeface="Times New Roman"/>
                <a:cs typeface="Times New Roman"/>
              </a:rPr>
              <a:t>Table.</a:t>
            </a:r>
            <a:endParaRPr sz="2000">
              <a:latin typeface="Times New Roman"/>
              <a:cs typeface="Times New Roman"/>
            </a:endParaRPr>
          </a:p>
          <a:p>
            <a:pPr marL="299085" marR="5080" indent="-287020">
              <a:lnSpc>
                <a:spcPts val="3600"/>
              </a:lnSpc>
              <a:spcBef>
                <a:spcPts val="320"/>
              </a:spcBef>
              <a:buFont typeface="Arial"/>
              <a:buChar char="•"/>
              <a:tabLst>
                <a:tab pos="299085" algn="l"/>
                <a:tab pos="299720" algn="l"/>
              </a:tabLst>
            </a:pPr>
            <a:r>
              <a:rPr sz="2000" dirty="0">
                <a:latin typeface="Times New Roman"/>
                <a:cs typeface="Times New Roman"/>
              </a:rPr>
              <a:t>The </a:t>
            </a:r>
            <a:r>
              <a:rPr sz="2000" spc="-5" dirty="0">
                <a:latin typeface="Times New Roman"/>
                <a:cs typeface="Times New Roman"/>
              </a:rPr>
              <a:t>increment instruction adds </a:t>
            </a:r>
            <a:r>
              <a:rPr sz="2000" dirty="0">
                <a:latin typeface="Times New Roman"/>
                <a:cs typeface="Times New Roman"/>
              </a:rPr>
              <a:t>1 </a:t>
            </a:r>
            <a:r>
              <a:rPr sz="2000" spc="-10" dirty="0">
                <a:latin typeface="Times New Roman"/>
                <a:cs typeface="Times New Roman"/>
              </a:rPr>
              <a:t>to </a:t>
            </a:r>
            <a:r>
              <a:rPr sz="2000" spc="-5" dirty="0">
                <a:latin typeface="Times New Roman"/>
                <a:cs typeface="Times New Roman"/>
              </a:rPr>
              <a:t>the value stored </a:t>
            </a:r>
            <a:r>
              <a:rPr sz="2000" spc="-10" dirty="0">
                <a:latin typeface="Times New Roman"/>
                <a:cs typeface="Times New Roman"/>
              </a:rPr>
              <a:t>in </a:t>
            </a:r>
            <a:r>
              <a:rPr sz="2000" dirty="0">
                <a:latin typeface="Times New Roman"/>
                <a:cs typeface="Times New Roman"/>
              </a:rPr>
              <a:t>a </a:t>
            </a:r>
            <a:r>
              <a:rPr sz="2000" spc="-5" dirty="0">
                <a:latin typeface="Times New Roman"/>
                <a:cs typeface="Times New Roman"/>
              </a:rPr>
              <a:t>register or memory  </a:t>
            </a:r>
            <a:r>
              <a:rPr sz="2000" spc="5" dirty="0">
                <a:latin typeface="Times New Roman"/>
                <a:cs typeface="Times New Roman"/>
              </a:rPr>
              <a:t>word.</a:t>
            </a:r>
            <a:endParaRPr sz="2000">
              <a:latin typeface="Times New Roman"/>
              <a:cs typeface="Times New Roman"/>
            </a:endParaRPr>
          </a:p>
          <a:p>
            <a:pPr marL="299085" indent="-287020">
              <a:lnSpc>
                <a:spcPct val="100000"/>
              </a:lnSpc>
              <a:spcBef>
                <a:spcPts val="880"/>
              </a:spcBef>
              <a:buFont typeface="Arial"/>
              <a:buChar char="•"/>
              <a:tabLst>
                <a:tab pos="299085" algn="l"/>
                <a:tab pos="299720" algn="l"/>
              </a:tabLst>
            </a:pPr>
            <a:r>
              <a:rPr sz="2000" dirty="0">
                <a:latin typeface="Times New Roman"/>
                <a:cs typeface="Times New Roman"/>
              </a:rPr>
              <a:t>The </a:t>
            </a:r>
            <a:r>
              <a:rPr sz="2000" spc="-5" dirty="0">
                <a:latin typeface="Times New Roman"/>
                <a:cs typeface="Times New Roman"/>
              </a:rPr>
              <a:t>add, subtract, </a:t>
            </a:r>
            <a:r>
              <a:rPr sz="2000" spc="-20" dirty="0">
                <a:latin typeface="Times New Roman"/>
                <a:cs typeface="Times New Roman"/>
              </a:rPr>
              <a:t>multiply, </a:t>
            </a:r>
            <a:r>
              <a:rPr sz="2000" spc="-5" dirty="0">
                <a:latin typeface="Times New Roman"/>
                <a:cs typeface="Times New Roman"/>
              </a:rPr>
              <a:t>and </a:t>
            </a:r>
            <a:r>
              <a:rPr sz="2000" dirty="0">
                <a:latin typeface="Times New Roman"/>
                <a:cs typeface="Times New Roman"/>
              </a:rPr>
              <a:t>divide </a:t>
            </a:r>
            <a:r>
              <a:rPr sz="2000" spc="-5" dirty="0">
                <a:latin typeface="Times New Roman"/>
                <a:cs typeface="Times New Roman"/>
              </a:rPr>
              <a:t>instructions </a:t>
            </a:r>
            <a:r>
              <a:rPr sz="2000" spc="-10" dirty="0">
                <a:latin typeface="Times New Roman"/>
                <a:cs typeface="Times New Roman"/>
              </a:rPr>
              <a:t>may </a:t>
            </a:r>
            <a:r>
              <a:rPr sz="2000" dirty="0">
                <a:latin typeface="Times New Roman"/>
                <a:cs typeface="Times New Roman"/>
              </a:rPr>
              <a:t>be </a:t>
            </a:r>
            <a:r>
              <a:rPr sz="2000" spc="-5" dirty="0">
                <a:latin typeface="Times New Roman"/>
                <a:cs typeface="Times New Roman"/>
              </a:rPr>
              <a:t>available</a:t>
            </a:r>
            <a:r>
              <a:rPr sz="2000" spc="-175" dirty="0">
                <a:latin typeface="Times New Roman"/>
                <a:cs typeface="Times New Roman"/>
              </a:rPr>
              <a:t> </a:t>
            </a:r>
            <a:r>
              <a:rPr sz="2000" spc="-5" dirty="0">
                <a:latin typeface="Times New Roman"/>
                <a:cs typeface="Times New Roman"/>
              </a:rPr>
              <a:t>for</a:t>
            </a:r>
            <a:endParaRPr sz="2000">
              <a:latin typeface="Times New Roman"/>
              <a:cs typeface="Times New Roman"/>
            </a:endParaRPr>
          </a:p>
        </p:txBody>
      </p:sp>
      <p:sp>
        <p:nvSpPr>
          <p:cNvPr id="6" name="object 6"/>
          <p:cNvSpPr txBox="1"/>
          <p:nvPr/>
        </p:nvSpPr>
        <p:spPr>
          <a:xfrm>
            <a:off x="773379" y="6417970"/>
            <a:ext cx="231648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different types </a:t>
            </a:r>
            <a:r>
              <a:rPr sz="2000" dirty="0">
                <a:latin typeface="Times New Roman"/>
                <a:cs typeface="Times New Roman"/>
              </a:rPr>
              <a:t>of</a:t>
            </a:r>
            <a:r>
              <a:rPr sz="2000" spc="-110" dirty="0">
                <a:latin typeface="Times New Roman"/>
                <a:cs typeface="Times New Roman"/>
              </a:rPr>
              <a:t> </a:t>
            </a:r>
            <a:r>
              <a:rPr sz="2000" dirty="0">
                <a:latin typeface="Times New Roman"/>
                <a:cs typeface="Times New Roman"/>
              </a:rPr>
              <a:t>data.</a:t>
            </a:r>
            <a:endParaRPr sz="2000">
              <a:latin typeface="Times New Roman"/>
              <a:cs typeface="Times New Roman"/>
            </a:endParaRPr>
          </a:p>
        </p:txBody>
      </p:sp>
      <p:sp>
        <p:nvSpPr>
          <p:cNvPr id="7" name="object 7"/>
          <p:cNvSpPr/>
          <p:nvPr/>
        </p:nvSpPr>
        <p:spPr>
          <a:xfrm>
            <a:off x="5638800" y="2162555"/>
            <a:ext cx="2941320" cy="220827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5829680" y="4394149"/>
            <a:ext cx="3023235" cy="240029"/>
          </a:xfrm>
          <a:prstGeom prst="rect">
            <a:avLst/>
          </a:prstGeom>
        </p:spPr>
        <p:txBody>
          <a:bodyPr vert="horz" wrap="square" lIns="0" tIns="13335" rIns="0" bIns="0" rtlCol="0">
            <a:spAutoFit/>
          </a:bodyPr>
          <a:lstStyle/>
          <a:p>
            <a:pPr marL="12700">
              <a:lnSpc>
                <a:spcPct val="100000"/>
              </a:lnSpc>
              <a:spcBef>
                <a:spcPts val="105"/>
              </a:spcBef>
            </a:pPr>
            <a:r>
              <a:rPr sz="1400" b="1" spc="-25" dirty="0">
                <a:latin typeface="Times New Roman"/>
                <a:cs typeface="Times New Roman"/>
              </a:rPr>
              <a:t>Table </a:t>
            </a:r>
            <a:r>
              <a:rPr sz="1400" b="1" dirty="0">
                <a:latin typeface="Times New Roman"/>
                <a:cs typeface="Times New Roman"/>
              </a:rPr>
              <a:t>: </a:t>
            </a:r>
            <a:r>
              <a:rPr sz="1400" b="1" spc="-15" dirty="0">
                <a:latin typeface="Times New Roman"/>
                <a:cs typeface="Times New Roman"/>
              </a:rPr>
              <a:t>Typical </a:t>
            </a:r>
            <a:r>
              <a:rPr sz="1400" b="1" spc="-5" dirty="0">
                <a:latin typeface="Times New Roman"/>
                <a:cs typeface="Times New Roman"/>
              </a:rPr>
              <a:t>Arithmetic</a:t>
            </a:r>
            <a:r>
              <a:rPr sz="1400" b="1" spc="-130" dirty="0">
                <a:latin typeface="Times New Roman"/>
                <a:cs typeface="Times New Roman"/>
              </a:rPr>
              <a:t> </a:t>
            </a:r>
            <a:r>
              <a:rPr sz="1400" b="1" dirty="0">
                <a:latin typeface="Times New Roman"/>
                <a:cs typeface="Times New Roman"/>
              </a:rPr>
              <a:t>Instructions.</a:t>
            </a:r>
            <a:endParaRPr sz="14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69359" y="6376212"/>
            <a:ext cx="4498340" cy="240029"/>
          </a:xfrm>
          <a:prstGeom prst="rect">
            <a:avLst/>
          </a:prstGeom>
        </p:spPr>
        <p:txBody>
          <a:bodyPr vert="horz" wrap="square" lIns="0" tIns="13335" rIns="0" bIns="0" rtlCol="0">
            <a:spAutoFit/>
          </a:bodyPr>
          <a:lstStyle/>
          <a:p>
            <a:pPr marL="38100">
              <a:lnSpc>
                <a:spcPct val="100000"/>
              </a:lnSpc>
              <a:spcBef>
                <a:spcPts val="105"/>
              </a:spcBef>
            </a:pPr>
            <a:r>
              <a:rPr sz="1400" b="1" spc="-25" dirty="0">
                <a:latin typeface="Times New Roman"/>
                <a:cs typeface="Times New Roman"/>
              </a:rPr>
              <a:t>Table </a:t>
            </a:r>
            <a:r>
              <a:rPr sz="1400" b="1" dirty="0">
                <a:latin typeface="Times New Roman"/>
                <a:cs typeface="Times New Roman"/>
              </a:rPr>
              <a:t>: </a:t>
            </a:r>
            <a:r>
              <a:rPr sz="1400" b="1" spc="-15" dirty="0">
                <a:latin typeface="Times New Roman"/>
                <a:cs typeface="Times New Roman"/>
              </a:rPr>
              <a:t>Typical </a:t>
            </a:r>
            <a:r>
              <a:rPr sz="1400" b="1" dirty="0">
                <a:latin typeface="Times New Roman"/>
                <a:cs typeface="Times New Roman"/>
              </a:rPr>
              <a:t>Logical and Bit Manipulation</a:t>
            </a:r>
            <a:r>
              <a:rPr sz="1400" b="1" spc="-114" dirty="0">
                <a:latin typeface="Times New Roman"/>
                <a:cs typeface="Times New Roman"/>
              </a:rPr>
              <a:t> </a:t>
            </a:r>
            <a:r>
              <a:rPr sz="1400" b="1" spc="-85" dirty="0">
                <a:latin typeface="Times New Roman"/>
                <a:cs typeface="Times New Roman"/>
              </a:rPr>
              <a:t>Instruc</a:t>
            </a:r>
            <a:r>
              <a:rPr sz="1800" spc="-127" baseline="-9259" dirty="0">
                <a:solidFill>
                  <a:srgbClr val="888888"/>
                </a:solidFill>
                <a:latin typeface="Carlito"/>
                <a:cs typeface="Carlito"/>
              </a:rPr>
              <a:t>3</a:t>
            </a:r>
            <a:r>
              <a:rPr sz="1400" b="1" spc="-85" dirty="0">
                <a:latin typeface="Times New Roman"/>
                <a:cs typeface="Times New Roman"/>
              </a:rPr>
              <a:t>t</a:t>
            </a:r>
            <a:r>
              <a:rPr sz="1800" spc="-127" baseline="-9259" dirty="0">
                <a:solidFill>
                  <a:srgbClr val="888888"/>
                </a:solidFill>
                <a:latin typeface="Carlito"/>
                <a:cs typeface="Carlito"/>
              </a:rPr>
              <a:t>9</a:t>
            </a:r>
            <a:r>
              <a:rPr sz="1400" b="1" spc="-85" dirty="0">
                <a:latin typeface="Times New Roman"/>
                <a:cs typeface="Times New Roman"/>
              </a:rPr>
              <a:t>ions.</a:t>
            </a:r>
            <a:endParaRPr sz="1400">
              <a:latin typeface="Times New Roman"/>
              <a:cs typeface="Times New Roman"/>
            </a:endParaRPr>
          </a:p>
        </p:txBody>
      </p:sp>
      <p:sp>
        <p:nvSpPr>
          <p:cNvPr id="3" name="object 3"/>
          <p:cNvSpPr txBox="1">
            <a:spLocks noGrp="1"/>
          </p:cNvSpPr>
          <p:nvPr>
            <p:ph type="title"/>
          </p:nvPr>
        </p:nvSpPr>
        <p:spPr>
          <a:xfrm>
            <a:off x="553618" y="318338"/>
            <a:ext cx="4612005" cy="331470"/>
          </a:xfrm>
          <a:prstGeom prst="rect">
            <a:avLst/>
          </a:prstGeom>
        </p:spPr>
        <p:txBody>
          <a:bodyPr vert="horz" wrap="square" lIns="0" tIns="13335" rIns="0" bIns="0" rtlCol="0">
            <a:spAutoFit/>
          </a:bodyPr>
          <a:lstStyle/>
          <a:p>
            <a:pPr marL="12700">
              <a:lnSpc>
                <a:spcPct val="100000"/>
              </a:lnSpc>
              <a:spcBef>
                <a:spcPts val="105"/>
              </a:spcBef>
            </a:pPr>
            <a:r>
              <a:rPr sz="2000" dirty="0"/>
              <a:t>Logical and </a:t>
            </a:r>
            <a:r>
              <a:rPr sz="2000" spc="-5" dirty="0"/>
              <a:t>Bit </a:t>
            </a:r>
            <a:r>
              <a:rPr sz="2000" dirty="0"/>
              <a:t>Manipulation</a:t>
            </a:r>
            <a:r>
              <a:rPr sz="2000" spc="-114" dirty="0"/>
              <a:t> </a:t>
            </a:r>
            <a:r>
              <a:rPr sz="2000" dirty="0"/>
              <a:t>Instructions</a:t>
            </a:r>
            <a:endParaRPr sz="2000"/>
          </a:p>
        </p:txBody>
      </p:sp>
      <p:sp>
        <p:nvSpPr>
          <p:cNvPr id="4" name="object 4"/>
          <p:cNvSpPr/>
          <p:nvPr/>
        </p:nvSpPr>
        <p:spPr>
          <a:xfrm>
            <a:off x="4369308" y="2461260"/>
            <a:ext cx="4299203" cy="389382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53618" y="624306"/>
            <a:ext cx="8064500" cy="4606389"/>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a:buChar char="•"/>
              <a:tabLst>
                <a:tab pos="355600" algn="l"/>
              </a:tabLst>
            </a:pPr>
            <a:r>
              <a:rPr sz="1900" dirty="0">
                <a:latin typeface="Times New Roman"/>
                <a:cs typeface="Times New Roman"/>
              </a:rPr>
              <a:t>Logical </a:t>
            </a:r>
            <a:r>
              <a:rPr sz="1900" spc="-5" dirty="0">
                <a:latin typeface="Times New Roman"/>
                <a:cs typeface="Times New Roman"/>
              </a:rPr>
              <a:t>instructions perform </a:t>
            </a:r>
            <a:r>
              <a:rPr sz="1900" dirty="0">
                <a:latin typeface="Times New Roman"/>
                <a:cs typeface="Times New Roman"/>
              </a:rPr>
              <a:t>binary </a:t>
            </a:r>
            <a:r>
              <a:rPr sz="1900" spc="-5" dirty="0">
                <a:latin typeface="Times New Roman"/>
                <a:cs typeface="Times New Roman"/>
              </a:rPr>
              <a:t>operations </a:t>
            </a:r>
            <a:r>
              <a:rPr sz="1900" dirty="0">
                <a:latin typeface="Times New Roman"/>
                <a:cs typeface="Times New Roman"/>
              </a:rPr>
              <a:t>on </a:t>
            </a:r>
            <a:r>
              <a:rPr sz="1900" spc="-5" dirty="0">
                <a:latin typeface="Times New Roman"/>
                <a:cs typeface="Times New Roman"/>
              </a:rPr>
              <a:t>strings </a:t>
            </a:r>
            <a:r>
              <a:rPr sz="1900" dirty="0">
                <a:latin typeface="Times New Roman"/>
                <a:cs typeface="Times New Roman"/>
              </a:rPr>
              <a:t>of </a:t>
            </a:r>
            <a:r>
              <a:rPr sz="1900" spc="-5" dirty="0">
                <a:latin typeface="Times New Roman"/>
                <a:cs typeface="Times New Roman"/>
              </a:rPr>
              <a:t>bits stored </a:t>
            </a:r>
            <a:r>
              <a:rPr sz="1900" spc="-20" dirty="0">
                <a:latin typeface="Times New Roman"/>
                <a:cs typeface="Times New Roman"/>
              </a:rPr>
              <a:t>in  </a:t>
            </a:r>
            <a:r>
              <a:rPr sz="1900" spc="-5" dirty="0">
                <a:latin typeface="Times New Roman"/>
                <a:cs typeface="Times New Roman"/>
              </a:rPr>
              <a:t>registers and are useful for manipulating individual </a:t>
            </a:r>
            <a:r>
              <a:rPr sz="1900" dirty="0">
                <a:latin typeface="Times New Roman"/>
                <a:cs typeface="Times New Roman"/>
              </a:rPr>
              <a:t>bits or a </a:t>
            </a:r>
            <a:r>
              <a:rPr sz="1900" spc="-5" dirty="0">
                <a:latin typeface="Times New Roman"/>
                <a:cs typeface="Times New Roman"/>
              </a:rPr>
              <a:t>group </a:t>
            </a:r>
            <a:r>
              <a:rPr sz="1900" dirty="0">
                <a:latin typeface="Times New Roman"/>
                <a:cs typeface="Times New Roman"/>
              </a:rPr>
              <a:t>of </a:t>
            </a:r>
            <a:r>
              <a:rPr sz="1900" spc="-5" dirty="0">
                <a:latin typeface="Times New Roman"/>
                <a:cs typeface="Times New Roman"/>
              </a:rPr>
              <a:t>bits  </a:t>
            </a:r>
            <a:r>
              <a:rPr sz="1900" dirty="0">
                <a:latin typeface="Times New Roman"/>
                <a:cs typeface="Times New Roman"/>
              </a:rPr>
              <a:t>that represent binary-coded</a:t>
            </a:r>
            <a:r>
              <a:rPr sz="1900" spc="-95" dirty="0">
                <a:latin typeface="Times New Roman"/>
                <a:cs typeface="Times New Roman"/>
              </a:rPr>
              <a:t> </a:t>
            </a:r>
            <a:r>
              <a:rPr sz="1900" dirty="0">
                <a:latin typeface="Times New Roman"/>
                <a:cs typeface="Times New Roman"/>
              </a:rPr>
              <a:t>information.</a:t>
            </a:r>
          </a:p>
          <a:p>
            <a:pPr marL="355600" marR="5080" indent="-342900" algn="just">
              <a:lnSpc>
                <a:spcPct val="150000"/>
              </a:lnSpc>
              <a:buFont typeface="Arial"/>
              <a:buChar char="•"/>
              <a:tabLst>
                <a:tab pos="355600" algn="l"/>
              </a:tabLst>
            </a:pPr>
            <a:r>
              <a:rPr sz="1900" dirty="0">
                <a:latin typeface="Times New Roman"/>
                <a:cs typeface="Times New Roman"/>
              </a:rPr>
              <a:t>The </a:t>
            </a:r>
            <a:r>
              <a:rPr sz="1900" spc="-5" dirty="0">
                <a:latin typeface="Times New Roman"/>
                <a:cs typeface="Times New Roman"/>
              </a:rPr>
              <a:t>logical instructions consider each </a:t>
            </a:r>
            <a:r>
              <a:rPr sz="1900" dirty="0">
                <a:latin typeface="Times New Roman"/>
                <a:cs typeface="Times New Roman"/>
              </a:rPr>
              <a:t>bit of </a:t>
            </a:r>
            <a:r>
              <a:rPr sz="1900" spc="-5" dirty="0">
                <a:latin typeface="Times New Roman"/>
                <a:cs typeface="Times New Roman"/>
              </a:rPr>
              <a:t>the operand separately and  </a:t>
            </a:r>
            <a:r>
              <a:rPr sz="1900" dirty="0">
                <a:latin typeface="Times New Roman"/>
                <a:cs typeface="Times New Roman"/>
              </a:rPr>
              <a:t>treat </a:t>
            </a:r>
            <a:r>
              <a:rPr sz="1900" spc="-5" dirty="0">
                <a:latin typeface="Times New Roman"/>
                <a:cs typeface="Times New Roman"/>
              </a:rPr>
              <a:t>it </a:t>
            </a:r>
            <a:r>
              <a:rPr sz="1900" dirty="0">
                <a:latin typeface="Times New Roman"/>
                <a:cs typeface="Times New Roman"/>
              </a:rPr>
              <a:t>as a Boolean</a:t>
            </a:r>
            <a:r>
              <a:rPr sz="1900" spc="-60" dirty="0">
                <a:latin typeface="Times New Roman"/>
                <a:cs typeface="Times New Roman"/>
              </a:rPr>
              <a:t> </a:t>
            </a:r>
            <a:r>
              <a:rPr sz="1900" dirty="0">
                <a:latin typeface="Times New Roman"/>
                <a:cs typeface="Times New Roman"/>
              </a:rPr>
              <a:t>variable.</a:t>
            </a:r>
          </a:p>
          <a:p>
            <a:pPr marL="434340" marR="4413250" lvl="1" indent="-287020" algn="just">
              <a:lnSpc>
                <a:spcPct val="150000"/>
              </a:lnSpc>
              <a:spcBef>
                <a:spcPts val="1445"/>
              </a:spcBef>
              <a:buFont typeface="Arial"/>
              <a:buChar char="•"/>
              <a:tabLst>
                <a:tab pos="434975" algn="l"/>
              </a:tabLst>
            </a:pPr>
            <a:r>
              <a:rPr sz="1900" dirty="0">
                <a:latin typeface="Times New Roman"/>
                <a:cs typeface="Times New Roman"/>
              </a:rPr>
              <a:t>The </a:t>
            </a:r>
            <a:r>
              <a:rPr sz="1900" spc="-5" dirty="0">
                <a:latin typeface="Times New Roman"/>
                <a:cs typeface="Times New Roman"/>
              </a:rPr>
              <a:t>clear instruction </a:t>
            </a:r>
            <a:r>
              <a:rPr sz="1900" dirty="0">
                <a:latin typeface="Times New Roman"/>
                <a:cs typeface="Times New Roman"/>
              </a:rPr>
              <a:t>causes </a:t>
            </a:r>
            <a:r>
              <a:rPr sz="1900" spc="-5" dirty="0">
                <a:latin typeface="Times New Roman"/>
                <a:cs typeface="Times New Roman"/>
              </a:rPr>
              <a:t>the  </a:t>
            </a:r>
            <a:r>
              <a:rPr sz="1900" dirty="0">
                <a:latin typeface="Times New Roman"/>
                <a:cs typeface="Times New Roman"/>
              </a:rPr>
              <a:t>specified </a:t>
            </a:r>
            <a:r>
              <a:rPr sz="1900" spc="-5" dirty="0">
                <a:latin typeface="Times New Roman"/>
                <a:cs typeface="Times New Roman"/>
              </a:rPr>
              <a:t>operand </a:t>
            </a:r>
            <a:r>
              <a:rPr sz="1900" dirty="0">
                <a:latin typeface="Times New Roman"/>
                <a:cs typeface="Times New Roman"/>
              </a:rPr>
              <a:t>to be </a:t>
            </a:r>
            <a:r>
              <a:rPr sz="1900" spc="-5" dirty="0">
                <a:latin typeface="Times New Roman"/>
                <a:cs typeface="Times New Roman"/>
              </a:rPr>
              <a:t>replaced  </a:t>
            </a:r>
            <a:r>
              <a:rPr sz="1900" dirty="0">
                <a:latin typeface="Times New Roman"/>
                <a:cs typeface="Times New Roman"/>
              </a:rPr>
              <a:t>by</a:t>
            </a:r>
            <a:r>
              <a:rPr sz="1900" spc="-15" dirty="0">
                <a:latin typeface="Times New Roman"/>
                <a:cs typeface="Times New Roman"/>
              </a:rPr>
              <a:t> </a:t>
            </a:r>
            <a:r>
              <a:rPr sz="1900" spc="-30" dirty="0">
                <a:latin typeface="Times New Roman"/>
                <a:cs typeface="Times New Roman"/>
              </a:rPr>
              <a:t>0’s.</a:t>
            </a:r>
            <a:endParaRPr sz="1900" dirty="0">
              <a:latin typeface="Times New Roman"/>
              <a:cs typeface="Times New Roman"/>
            </a:endParaRPr>
          </a:p>
          <a:p>
            <a:pPr marL="434340" marR="4413885" lvl="1" indent="-287020" algn="just">
              <a:lnSpc>
                <a:spcPts val="3240"/>
              </a:lnSpc>
              <a:spcBef>
                <a:spcPts val="285"/>
              </a:spcBef>
              <a:buFont typeface="Arial"/>
              <a:buChar char="•"/>
              <a:tabLst>
                <a:tab pos="434975" algn="l"/>
              </a:tabLst>
            </a:pPr>
            <a:r>
              <a:rPr sz="1900" dirty="0">
                <a:latin typeface="Times New Roman"/>
                <a:cs typeface="Times New Roman"/>
              </a:rPr>
              <a:t>The </a:t>
            </a:r>
            <a:r>
              <a:rPr sz="1900" spc="-5" dirty="0">
                <a:latin typeface="Times New Roman"/>
                <a:cs typeface="Times New Roman"/>
              </a:rPr>
              <a:t>complement instruction  </a:t>
            </a:r>
            <a:r>
              <a:rPr sz="1900" dirty="0">
                <a:latin typeface="Times New Roman"/>
                <a:cs typeface="Times New Roman"/>
              </a:rPr>
              <a:t>produces the 1's</a:t>
            </a:r>
            <a:r>
              <a:rPr sz="1900" spc="-45" dirty="0">
                <a:latin typeface="Times New Roman"/>
                <a:cs typeface="Times New Roman"/>
              </a:rPr>
              <a:t> </a:t>
            </a:r>
            <a:r>
              <a:rPr sz="1900" dirty="0">
                <a:latin typeface="Times New Roman"/>
                <a:cs typeface="Times New Roman"/>
              </a:rPr>
              <a:t>complement.</a:t>
            </a:r>
          </a:p>
        </p:txBody>
      </p:sp>
      <p:sp>
        <p:nvSpPr>
          <p:cNvPr id="6" name="object 6"/>
          <p:cNvSpPr txBox="1"/>
          <p:nvPr/>
        </p:nvSpPr>
        <p:spPr>
          <a:xfrm>
            <a:off x="689254" y="5151475"/>
            <a:ext cx="2780665" cy="794064"/>
          </a:xfrm>
          <a:prstGeom prst="rect">
            <a:avLst/>
          </a:prstGeom>
        </p:spPr>
        <p:txBody>
          <a:bodyPr vert="horz" wrap="square" lIns="0" tIns="12700" rIns="0" bIns="0" rtlCol="0">
            <a:spAutoFit/>
          </a:bodyPr>
          <a:lstStyle/>
          <a:p>
            <a:pPr marL="299085" marR="5080" indent="-287020">
              <a:lnSpc>
                <a:spcPct val="150000"/>
              </a:lnSpc>
              <a:spcBef>
                <a:spcPts val="100"/>
              </a:spcBef>
              <a:buFont typeface="Arial"/>
              <a:buChar char="•"/>
              <a:tabLst>
                <a:tab pos="299085" algn="l"/>
                <a:tab pos="299720" algn="l"/>
                <a:tab pos="934719" algn="l"/>
                <a:tab pos="1559560" algn="l"/>
                <a:tab pos="1762125" algn="l"/>
                <a:tab pos="2416175" algn="l"/>
                <a:tab pos="2487930" algn="l"/>
              </a:tabLst>
            </a:pPr>
            <a:r>
              <a:rPr sz="1800" dirty="0">
                <a:latin typeface="Times New Roman"/>
                <a:cs typeface="Times New Roman"/>
              </a:rPr>
              <a:t>The	</a:t>
            </a:r>
            <a:r>
              <a:rPr sz="1800" spc="-5" dirty="0">
                <a:latin typeface="Times New Roman"/>
                <a:cs typeface="Times New Roman"/>
              </a:rPr>
              <a:t>AND,		OR,	</a:t>
            </a:r>
            <a:r>
              <a:rPr sz="1800" dirty="0">
                <a:latin typeface="Times New Roman"/>
                <a:cs typeface="Times New Roman"/>
              </a:rPr>
              <a:t>and  instru</a:t>
            </a:r>
            <a:r>
              <a:rPr sz="1800" spc="5" dirty="0">
                <a:latin typeface="Times New Roman"/>
                <a:cs typeface="Times New Roman"/>
              </a:rPr>
              <a:t>c</a:t>
            </a:r>
            <a:r>
              <a:rPr sz="1800" dirty="0">
                <a:latin typeface="Times New Roman"/>
                <a:cs typeface="Times New Roman"/>
              </a:rPr>
              <a:t>t</a:t>
            </a:r>
            <a:r>
              <a:rPr sz="1800" spc="5" dirty="0">
                <a:latin typeface="Times New Roman"/>
                <a:cs typeface="Times New Roman"/>
              </a:rPr>
              <a:t>i</a:t>
            </a:r>
            <a:r>
              <a:rPr sz="1800" spc="-5" dirty="0">
                <a:latin typeface="Times New Roman"/>
                <a:cs typeface="Times New Roman"/>
              </a:rPr>
              <a:t>ons</a:t>
            </a:r>
            <a:r>
              <a:rPr sz="1800" dirty="0">
                <a:latin typeface="Times New Roman"/>
                <a:cs typeface="Times New Roman"/>
              </a:rPr>
              <a:t>	p</a:t>
            </a:r>
            <a:r>
              <a:rPr sz="1800" spc="-15" dirty="0">
                <a:latin typeface="Times New Roman"/>
                <a:cs typeface="Times New Roman"/>
              </a:rPr>
              <a:t>r</a:t>
            </a:r>
            <a:r>
              <a:rPr sz="1800" dirty="0">
                <a:latin typeface="Times New Roman"/>
                <a:cs typeface="Times New Roman"/>
              </a:rPr>
              <a:t>oduce		the</a:t>
            </a:r>
          </a:p>
        </p:txBody>
      </p:sp>
      <p:sp>
        <p:nvSpPr>
          <p:cNvPr id="7" name="object 7"/>
          <p:cNvSpPr txBox="1"/>
          <p:nvPr/>
        </p:nvSpPr>
        <p:spPr>
          <a:xfrm>
            <a:off x="3637279" y="5151475"/>
            <a:ext cx="571500" cy="848994"/>
          </a:xfrm>
          <a:prstGeom prst="rect">
            <a:avLst/>
          </a:prstGeom>
        </p:spPr>
        <p:txBody>
          <a:bodyPr vert="horz" wrap="square" lIns="0" tIns="149860" rIns="0" bIns="0" rtlCol="0">
            <a:spAutoFit/>
          </a:bodyPr>
          <a:lstStyle/>
          <a:p>
            <a:pPr marL="76200">
              <a:lnSpc>
                <a:spcPct val="100000"/>
              </a:lnSpc>
              <a:spcBef>
                <a:spcPts val="1180"/>
              </a:spcBef>
            </a:pPr>
            <a:r>
              <a:rPr sz="1800" spc="-25" dirty="0">
                <a:latin typeface="Times New Roman"/>
                <a:cs typeface="Times New Roman"/>
              </a:rPr>
              <a:t>X</a:t>
            </a:r>
            <a:r>
              <a:rPr sz="1800" spc="-5" dirty="0">
                <a:latin typeface="Times New Roman"/>
                <a:cs typeface="Times New Roman"/>
              </a:rPr>
              <a:t>OR</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co</a:t>
            </a:r>
            <a:r>
              <a:rPr sz="1800" spc="-10" dirty="0">
                <a:latin typeface="Times New Roman"/>
                <a:cs typeface="Times New Roman"/>
              </a:rPr>
              <a:t>r</a:t>
            </a:r>
            <a:r>
              <a:rPr sz="1800" dirty="0">
                <a:latin typeface="Times New Roman"/>
                <a:cs typeface="Times New Roman"/>
              </a:rPr>
              <a:t>r</a:t>
            </a:r>
            <a:r>
              <a:rPr sz="1800" spc="5" dirty="0">
                <a:latin typeface="Times New Roman"/>
                <a:cs typeface="Times New Roman"/>
              </a:rPr>
              <a:t>e</a:t>
            </a:r>
            <a:r>
              <a:rPr sz="1800" dirty="0">
                <a:latin typeface="Times New Roman"/>
                <a:cs typeface="Times New Roman"/>
              </a:rPr>
              <a:t>-</a:t>
            </a:r>
          </a:p>
        </p:txBody>
      </p:sp>
      <p:sp>
        <p:nvSpPr>
          <p:cNvPr id="8" name="object 8"/>
          <p:cNvSpPr txBox="1"/>
          <p:nvPr/>
        </p:nvSpPr>
        <p:spPr>
          <a:xfrm>
            <a:off x="975766" y="5973754"/>
            <a:ext cx="3234055" cy="849630"/>
          </a:xfrm>
          <a:prstGeom prst="rect">
            <a:avLst/>
          </a:prstGeom>
        </p:spPr>
        <p:txBody>
          <a:bodyPr vert="horz" wrap="square" lIns="0" tIns="150495" rIns="0" bIns="0" rtlCol="0">
            <a:spAutoFit/>
          </a:bodyPr>
          <a:lstStyle/>
          <a:p>
            <a:pPr marL="12700">
              <a:lnSpc>
                <a:spcPct val="100000"/>
              </a:lnSpc>
              <a:spcBef>
                <a:spcPts val="1185"/>
              </a:spcBef>
              <a:tabLst>
                <a:tab pos="1040130" algn="l"/>
                <a:tab pos="1852295" algn="l"/>
                <a:tab pos="2992120" algn="l"/>
              </a:tabLst>
            </a:pPr>
            <a:r>
              <a:rPr sz="1800" dirty="0">
                <a:latin typeface="Times New Roman"/>
                <a:cs typeface="Times New Roman"/>
              </a:rPr>
              <a:t>s</a:t>
            </a:r>
            <a:r>
              <a:rPr sz="1800" spc="-10" dirty="0">
                <a:latin typeface="Times New Roman"/>
                <a:cs typeface="Times New Roman"/>
              </a:rPr>
              <a:t>p</a:t>
            </a:r>
            <a:r>
              <a:rPr sz="1800" dirty="0">
                <a:latin typeface="Times New Roman"/>
                <a:cs typeface="Times New Roman"/>
              </a:rPr>
              <a:t>onding	logical	ope</a:t>
            </a:r>
            <a:r>
              <a:rPr sz="1800" spc="-15" dirty="0">
                <a:latin typeface="Times New Roman"/>
                <a:cs typeface="Times New Roman"/>
              </a:rPr>
              <a:t>r</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ions	</a:t>
            </a:r>
            <a:r>
              <a:rPr sz="1800" spc="-5" dirty="0">
                <a:latin typeface="Times New Roman"/>
                <a:cs typeface="Times New Roman"/>
              </a:rPr>
              <a:t>on</a:t>
            </a:r>
            <a:endParaRPr sz="1800" dirty="0">
              <a:latin typeface="Times New Roman"/>
              <a:cs typeface="Times New Roman"/>
            </a:endParaRPr>
          </a:p>
          <a:p>
            <a:pPr marL="12700">
              <a:lnSpc>
                <a:spcPct val="100000"/>
              </a:lnSpc>
              <a:spcBef>
                <a:spcPts val="1080"/>
              </a:spcBef>
            </a:pPr>
            <a:r>
              <a:rPr sz="1800" dirty="0">
                <a:latin typeface="Times New Roman"/>
                <a:cs typeface="Times New Roman"/>
              </a:rPr>
              <a:t>individual bits of the</a:t>
            </a:r>
            <a:r>
              <a:rPr sz="1800" spc="-60" dirty="0">
                <a:latin typeface="Times New Roman"/>
                <a:cs typeface="Times New Roman"/>
              </a:rPr>
              <a:t> </a:t>
            </a:r>
            <a:r>
              <a:rPr sz="1800" dirty="0">
                <a:latin typeface="Times New Roman"/>
                <a:cs typeface="Times New Roman"/>
              </a:rPr>
              <a:t>operands.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44</a:t>
            </a:fld>
            <a:endParaRPr dirty="0"/>
          </a:p>
        </p:txBody>
      </p:sp>
      <p:sp>
        <p:nvSpPr>
          <p:cNvPr id="2" name="object 2"/>
          <p:cNvSpPr txBox="1"/>
          <p:nvPr/>
        </p:nvSpPr>
        <p:spPr>
          <a:xfrm>
            <a:off x="576173" y="403072"/>
            <a:ext cx="8284209" cy="5513070"/>
          </a:xfrm>
          <a:prstGeom prst="rect">
            <a:avLst/>
          </a:prstGeom>
        </p:spPr>
        <p:txBody>
          <a:bodyPr vert="horz" wrap="square" lIns="0" tIns="165100" rIns="0" bIns="0" rtlCol="0">
            <a:spAutoFit/>
          </a:bodyPr>
          <a:lstStyle/>
          <a:p>
            <a:pPr marL="12700" algn="just">
              <a:lnSpc>
                <a:spcPct val="100000"/>
              </a:lnSpc>
              <a:spcBef>
                <a:spcPts val="1300"/>
              </a:spcBef>
            </a:pPr>
            <a:r>
              <a:rPr sz="2000" b="1" dirty="0">
                <a:latin typeface="Times New Roman"/>
                <a:cs typeface="Times New Roman"/>
              </a:rPr>
              <a:t>Shift</a:t>
            </a:r>
            <a:r>
              <a:rPr sz="2000" b="1" spc="-30" dirty="0">
                <a:latin typeface="Times New Roman"/>
                <a:cs typeface="Times New Roman"/>
              </a:rPr>
              <a:t> </a:t>
            </a:r>
            <a:r>
              <a:rPr sz="2000" b="1" dirty="0">
                <a:latin typeface="Times New Roman"/>
                <a:cs typeface="Times New Roman"/>
              </a:rPr>
              <a:t>Instructions</a:t>
            </a:r>
            <a:endParaRPr sz="2000" dirty="0">
              <a:latin typeface="Times New Roman"/>
              <a:cs typeface="Times New Roman"/>
            </a:endParaRPr>
          </a:p>
          <a:p>
            <a:pPr marL="354965" marR="5715" indent="-342900" algn="just">
              <a:lnSpc>
                <a:spcPct val="150000"/>
              </a:lnSpc>
              <a:buFont typeface="Arial"/>
              <a:buChar char="•"/>
              <a:tabLst>
                <a:tab pos="355600" algn="l"/>
              </a:tabLst>
            </a:pPr>
            <a:r>
              <a:rPr sz="2000" spc="-5" dirty="0">
                <a:latin typeface="Times New Roman"/>
                <a:cs typeface="Times New Roman"/>
              </a:rPr>
              <a:t>Instructions to shift the content of </a:t>
            </a:r>
            <a:r>
              <a:rPr sz="2000" spc="-10" dirty="0">
                <a:latin typeface="Times New Roman"/>
                <a:cs typeface="Times New Roman"/>
              </a:rPr>
              <a:t>an </a:t>
            </a:r>
            <a:r>
              <a:rPr sz="2000" dirty="0">
                <a:latin typeface="Times New Roman"/>
                <a:cs typeface="Times New Roman"/>
              </a:rPr>
              <a:t>operand </a:t>
            </a:r>
            <a:r>
              <a:rPr sz="2000" spc="-5" dirty="0">
                <a:latin typeface="Times New Roman"/>
                <a:cs typeface="Times New Roman"/>
              </a:rPr>
              <a:t>are quite useful and </a:t>
            </a:r>
            <a:r>
              <a:rPr sz="2000" dirty="0">
                <a:latin typeface="Times New Roman"/>
                <a:cs typeface="Times New Roman"/>
              </a:rPr>
              <a:t>are </a:t>
            </a:r>
            <a:r>
              <a:rPr sz="2000" spc="-5" dirty="0">
                <a:latin typeface="Times New Roman"/>
                <a:cs typeface="Times New Roman"/>
              </a:rPr>
              <a:t>often  provided in several variations. Shifts are operations in which </a:t>
            </a:r>
            <a:r>
              <a:rPr sz="2000" dirty="0">
                <a:latin typeface="Times New Roman"/>
                <a:cs typeface="Times New Roman"/>
              </a:rPr>
              <a:t>the </a:t>
            </a:r>
            <a:r>
              <a:rPr sz="2000" spc="-5" dirty="0">
                <a:latin typeface="Times New Roman"/>
                <a:cs typeface="Times New Roman"/>
              </a:rPr>
              <a:t>bits of </a:t>
            </a:r>
            <a:r>
              <a:rPr sz="2000" dirty="0">
                <a:latin typeface="Times New Roman"/>
                <a:cs typeface="Times New Roman"/>
              </a:rPr>
              <a:t>a  word are </a:t>
            </a:r>
            <a:r>
              <a:rPr sz="2000" spc="-5" dirty="0">
                <a:latin typeface="Times New Roman"/>
                <a:cs typeface="Times New Roman"/>
              </a:rPr>
              <a:t>moved to </a:t>
            </a:r>
            <a:r>
              <a:rPr sz="2000" dirty="0">
                <a:latin typeface="Times New Roman"/>
                <a:cs typeface="Times New Roman"/>
              </a:rPr>
              <a:t>the </a:t>
            </a:r>
            <a:r>
              <a:rPr sz="2000" spc="-5" dirty="0">
                <a:latin typeface="Times New Roman"/>
                <a:cs typeface="Times New Roman"/>
              </a:rPr>
              <a:t>left </a:t>
            </a:r>
            <a:r>
              <a:rPr sz="2000" dirty="0">
                <a:latin typeface="Times New Roman"/>
                <a:cs typeface="Times New Roman"/>
              </a:rPr>
              <a:t>or</a:t>
            </a:r>
            <a:r>
              <a:rPr sz="2000" spc="-90" dirty="0">
                <a:latin typeface="Times New Roman"/>
                <a:cs typeface="Times New Roman"/>
              </a:rPr>
              <a:t> </a:t>
            </a:r>
            <a:r>
              <a:rPr sz="2000" dirty="0">
                <a:latin typeface="Times New Roman"/>
                <a:cs typeface="Times New Roman"/>
              </a:rPr>
              <a:t>right.</a:t>
            </a:r>
          </a:p>
          <a:p>
            <a:pPr marL="355600" indent="-342900" algn="just">
              <a:lnSpc>
                <a:spcPct val="100000"/>
              </a:lnSpc>
              <a:spcBef>
                <a:spcPts val="1200"/>
              </a:spcBef>
              <a:buFont typeface="Arial"/>
              <a:buChar char="•"/>
              <a:tabLst>
                <a:tab pos="355600" algn="l"/>
              </a:tabLst>
            </a:pPr>
            <a:r>
              <a:rPr sz="2000" dirty="0">
                <a:latin typeface="Times New Roman"/>
                <a:cs typeface="Times New Roman"/>
              </a:rPr>
              <a:t>The bit shifted </a:t>
            </a:r>
            <a:r>
              <a:rPr sz="2000" spc="-5" dirty="0">
                <a:latin typeface="Times New Roman"/>
                <a:cs typeface="Times New Roman"/>
              </a:rPr>
              <a:t>in at </a:t>
            </a:r>
            <a:r>
              <a:rPr sz="2000" dirty="0">
                <a:latin typeface="Times New Roman"/>
                <a:cs typeface="Times New Roman"/>
              </a:rPr>
              <a:t>the end of the </a:t>
            </a:r>
            <a:r>
              <a:rPr sz="2000" spc="5" dirty="0">
                <a:latin typeface="Times New Roman"/>
                <a:cs typeface="Times New Roman"/>
              </a:rPr>
              <a:t>word </a:t>
            </a:r>
            <a:r>
              <a:rPr sz="2000" spc="-5" dirty="0">
                <a:latin typeface="Times New Roman"/>
                <a:cs typeface="Times New Roman"/>
              </a:rPr>
              <a:t>determines </a:t>
            </a:r>
            <a:r>
              <a:rPr sz="2000" dirty="0">
                <a:latin typeface="Times New Roman"/>
                <a:cs typeface="Times New Roman"/>
              </a:rPr>
              <a:t>the </a:t>
            </a:r>
            <a:r>
              <a:rPr sz="2000" spc="-5" dirty="0">
                <a:latin typeface="Times New Roman"/>
                <a:cs typeface="Times New Roman"/>
              </a:rPr>
              <a:t>type </a:t>
            </a:r>
            <a:r>
              <a:rPr sz="2000" dirty="0">
                <a:latin typeface="Times New Roman"/>
                <a:cs typeface="Times New Roman"/>
              </a:rPr>
              <a:t>of shift</a:t>
            </a:r>
            <a:r>
              <a:rPr sz="2000" spc="-180" dirty="0">
                <a:latin typeface="Times New Roman"/>
                <a:cs typeface="Times New Roman"/>
              </a:rPr>
              <a:t> </a:t>
            </a:r>
            <a:r>
              <a:rPr sz="2000" dirty="0">
                <a:latin typeface="Times New Roman"/>
                <a:cs typeface="Times New Roman"/>
              </a:rPr>
              <a:t>used.</a:t>
            </a:r>
          </a:p>
          <a:p>
            <a:pPr marL="355600" indent="-342900" algn="just">
              <a:lnSpc>
                <a:spcPct val="100000"/>
              </a:lnSpc>
              <a:spcBef>
                <a:spcPts val="1200"/>
              </a:spcBef>
              <a:buFont typeface="Arial"/>
              <a:buChar char="•"/>
              <a:tabLst>
                <a:tab pos="355600" algn="l"/>
              </a:tabLst>
            </a:pPr>
            <a:r>
              <a:rPr sz="2000" dirty="0">
                <a:latin typeface="Times New Roman"/>
                <a:cs typeface="Times New Roman"/>
              </a:rPr>
              <a:t>Shift </a:t>
            </a:r>
            <a:r>
              <a:rPr sz="2000" spc="-5" dirty="0">
                <a:latin typeface="Times New Roman"/>
                <a:cs typeface="Times New Roman"/>
              </a:rPr>
              <a:t>instructions </a:t>
            </a:r>
            <a:r>
              <a:rPr sz="2000" spc="-10" dirty="0">
                <a:latin typeface="Times New Roman"/>
                <a:cs typeface="Times New Roman"/>
              </a:rPr>
              <a:t>may </a:t>
            </a:r>
            <a:r>
              <a:rPr sz="2000" dirty="0">
                <a:latin typeface="Times New Roman"/>
                <a:cs typeface="Times New Roman"/>
              </a:rPr>
              <a:t>specify</a:t>
            </a:r>
            <a:r>
              <a:rPr sz="2000" spc="-70" dirty="0">
                <a:latin typeface="Times New Roman"/>
                <a:cs typeface="Times New Roman"/>
              </a:rPr>
              <a:t> </a:t>
            </a:r>
            <a:r>
              <a:rPr sz="2000" spc="-5" dirty="0">
                <a:latin typeface="Times New Roman"/>
                <a:cs typeface="Times New Roman"/>
              </a:rPr>
              <a:t>either</a:t>
            </a:r>
            <a:endParaRPr sz="2000" dirty="0">
              <a:latin typeface="Times New Roman"/>
              <a:cs typeface="Times New Roman"/>
            </a:endParaRPr>
          </a:p>
          <a:p>
            <a:pPr marL="812800" lvl="1" indent="-344170">
              <a:lnSpc>
                <a:spcPct val="100000"/>
              </a:lnSpc>
              <a:spcBef>
                <a:spcPts val="1200"/>
              </a:spcBef>
              <a:buFont typeface="Arial"/>
              <a:buChar char="•"/>
              <a:tabLst>
                <a:tab pos="812165" algn="l"/>
                <a:tab pos="813435" algn="l"/>
              </a:tabLst>
            </a:pPr>
            <a:r>
              <a:rPr sz="2000" dirty="0">
                <a:latin typeface="Times New Roman"/>
                <a:cs typeface="Times New Roman"/>
              </a:rPr>
              <a:t>logical</a:t>
            </a:r>
            <a:r>
              <a:rPr sz="2000" spc="-30" dirty="0">
                <a:latin typeface="Times New Roman"/>
                <a:cs typeface="Times New Roman"/>
              </a:rPr>
              <a:t> </a:t>
            </a:r>
            <a:r>
              <a:rPr sz="2000" dirty="0">
                <a:latin typeface="Times New Roman"/>
                <a:cs typeface="Times New Roman"/>
              </a:rPr>
              <a:t>shifts</a:t>
            </a:r>
          </a:p>
          <a:p>
            <a:pPr marL="812800" lvl="1" indent="-344170">
              <a:lnSpc>
                <a:spcPct val="100000"/>
              </a:lnSpc>
              <a:spcBef>
                <a:spcPts val="1205"/>
              </a:spcBef>
              <a:buFont typeface="Arial"/>
              <a:buChar char="•"/>
              <a:tabLst>
                <a:tab pos="812165" algn="l"/>
                <a:tab pos="813435" algn="l"/>
              </a:tabLst>
            </a:pPr>
            <a:r>
              <a:rPr sz="2000" spc="-5" dirty="0">
                <a:latin typeface="Times New Roman"/>
                <a:cs typeface="Times New Roman"/>
              </a:rPr>
              <a:t>arithmetic</a:t>
            </a:r>
            <a:r>
              <a:rPr sz="2000" spc="-20" dirty="0">
                <a:latin typeface="Times New Roman"/>
                <a:cs typeface="Times New Roman"/>
              </a:rPr>
              <a:t> </a:t>
            </a:r>
            <a:r>
              <a:rPr sz="2000" dirty="0">
                <a:latin typeface="Times New Roman"/>
                <a:cs typeface="Times New Roman"/>
              </a:rPr>
              <a:t>shifts</a:t>
            </a:r>
          </a:p>
          <a:p>
            <a:pPr marL="812800" lvl="1" indent="-344170">
              <a:lnSpc>
                <a:spcPct val="100000"/>
              </a:lnSpc>
              <a:spcBef>
                <a:spcPts val="1200"/>
              </a:spcBef>
              <a:buFont typeface="Arial"/>
              <a:buChar char="•"/>
              <a:tabLst>
                <a:tab pos="812165" algn="l"/>
                <a:tab pos="813435" algn="l"/>
              </a:tabLst>
            </a:pPr>
            <a:r>
              <a:rPr sz="2000" spc="-5" dirty="0">
                <a:latin typeface="Times New Roman"/>
                <a:cs typeface="Times New Roman"/>
              </a:rPr>
              <a:t>rotate-type</a:t>
            </a:r>
            <a:r>
              <a:rPr sz="2000" spc="-45" dirty="0">
                <a:latin typeface="Times New Roman"/>
                <a:cs typeface="Times New Roman"/>
              </a:rPr>
              <a:t> </a:t>
            </a:r>
            <a:r>
              <a:rPr sz="2000" dirty="0">
                <a:latin typeface="Times New Roman"/>
                <a:cs typeface="Times New Roman"/>
              </a:rPr>
              <a:t>operations</a:t>
            </a:r>
          </a:p>
          <a:p>
            <a:pPr marL="355600" indent="-342900" algn="just">
              <a:lnSpc>
                <a:spcPct val="100000"/>
              </a:lnSpc>
              <a:spcBef>
                <a:spcPts val="1200"/>
              </a:spcBef>
              <a:buFont typeface="Arial"/>
              <a:buChar char="•"/>
              <a:tabLst>
                <a:tab pos="355600" algn="l"/>
              </a:tabLst>
            </a:pPr>
            <a:r>
              <a:rPr sz="2000" spc="-30" dirty="0">
                <a:latin typeface="Times New Roman"/>
                <a:cs typeface="Times New Roman"/>
              </a:rPr>
              <a:t>Table </a:t>
            </a:r>
            <a:r>
              <a:rPr sz="2000" dirty="0">
                <a:latin typeface="Times New Roman"/>
                <a:cs typeface="Times New Roman"/>
              </a:rPr>
              <a:t>shows </a:t>
            </a:r>
            <a:r>
              <a:rPr sz="2000" spc="-5" dirty="0">
                <a:latin typeface="Times New Roman"/>
                <a:cs typeface="Times New Roman"/>
              </a:rPr>
              <a:t>lists </a:t>
            </a:r>
            <a:r>
              <a:rPr sz="2000" dirty="0">
                <a:latin typeface="Times New Roman"/>
                <a:cs typeface="Times New Roman"/>
              </a:rPr>
              <a:t>four </a:t>
            </a:r>
            <a:r>
              <a:rPr sz="2000" spc="-5" dirty="0">
                <a:latin typeface="Times New Roman"/>
                <a:cs typeface="Times New Roman"/>
              </a:rPr>
              <a:t>types </a:t>
            </a:r>
            <a:r>
              <a:rPr sz="2000" dirty="0">
                <a:latin typeface="Times New Roman"/>
                <a:cs typeface="Times New Roman"/>
              </a:rPr>
              <a:t>of shift</a:t>
            </a:r>
            <a:r>
              <a:rPr sz="2000" spc="-80" dirty="0">
                <a:latin typeface="Times New Roman"/>
                <a:cs typeface="Times New Roman"/>
              </a:rPr>
              <a:t> </a:t>
            </a:r>
            <a:r>
              <a:rPr sz="2000" spc="-5" dirty="0">
                <a:latin typeface="Times New Roman"/>
                <a:cs typeface="Times New Roman"/>
              </a:rPr>
              <a:t>instructions.</a:t>
            </a:r>
            <a:endParaRPr sz="2000" dirty="0">
              <a:latin typeface="Times New Roman"/>
              <a:cs typeface="Times New Roman"/>
            </a:endParaRPr>
          </a:p>
          <a:p>
            <a:pPr marL="354965" marR="5080" indent="-342900" algn="just">
              <a:lnSpc>
                <a:spcPct val="150000"/>
              </a:lnSpc>
              <a:buFont typeface="Arial"/>
              <a:buChar char="•"/>
              <a:tabLst>
                <a:tab pos="355600" algn="l"/>
              </a:tabLst>
            </a:pPr>
            <a:r>
              <a:rPr sz="2000" dirty="0">
                <a:latin typeface="Times New Roman"/>
                <a:cs typeface="Times New Roman"/>
              </a:rPr>
              <a:t>The </a:t>
            </a:r>
            <a:r>
              <a:rPr sz="2000" spc="-5" dirty="0">
                <a:latin typeface="Times New Roman"/>
                <a:cs typeface="Times New Roman"/>
              </a:rPr>
              <a:t>logical shift inserts </a:t>
            </a:r>
            <a:r>
              <a:rPr sz="2000" dirty="0">
                <a:latin typeface="Times New Roman"/>
                <a:cs typeface="Times New Roman"/>
              </a:rPr>
              <a:t>0 </a:t>
            </a:r>
            <a:r>
              <a:rPr sz="2000" spc="-5" dirty="0">
                <a:latin typeface="Times New Roman"/>
                <a:cs typeface="Times New Roman"/>
              </a:rPr>
              <a:t>to the end </a:t>
            </a:r>
            <a:r>
              <a:rPr sz="2000" dirty="0">
                <a:latin typeface="Times New Roman"/>
                <a:cs typeface="Times New Roman"/>
              </a:rPr>
              <a:t>bit </a:t>
            </a:r>
            <a:r>
              <a:rPr sz="2000" spc="-5" dirty="0">
                <a:latin typeface="Times New Roman"/>
                <a:cs typeface="Times New Roman"/>
              </a:rPr>
              <a:t>position(end position is the leftmost  </a:t>
            </a:r>
            <a:r>
              <a:rPr sz="2000" dirty="0">
                <a:latin typeface="Times New Roman"/>
                <a:cs typeface="Times New Roman"/>
              </a:rPr>
              <a:t>bit for shift right and the </a:t>
            </a:r>
            <a:r>
              <a:rPr sz="2000" spc="-5" dirty="0">
                <a:latin typeface="Times New Roman"/>
                <a:cs typeface="Times New Roman"/>
              </a:rPr>
              <a:t>rightmost </a:t>
            </a:r>
            <a:r>
              <a:rPr sz="2000" dirty="0">
                <a:latin typeface="Times New Roman"/>
                <a:cs typeface="Times New Roman"/>
              </a:rPr>
              <a:t>bit position for the shift</a:t>
            </a:r>
            <a:r>
              <a:rPr sz="2000" spc="-250" dirty="0">
                <a:latin typeface="Times New Roman"/>
                <a:cs typeface="Times New Roman"/>
              </a:rPr>
              <a:t> </a:t>
            </a:r>
            <a:r>
              <a:rPr sz="2000" spc="-5" dirty="0">
                <a:latin typeface="Times New Roman"/>
                <a:cs typeface="Times New Roman"/>
              </a:rPr>
              <a:t>left).</a:t>
            </a:r>
            <a:endParaRPr sz="20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63318" y="2584716"/>
            <a:ext cx="4017551" cy="305163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85317" y="225145"/>
            <a:ext cx="7853045" cy="3277235"/>
          </a:xfrm>
          <a:prstGeom prst="rect">
            <a:avLst/>
          </a:prstGeom>
        </p:spPr>
        <p:txBody>
          <a:bodyPr vert="horz" wrap="square" lIns="0" tIns="12700" rIns="0" bIns="0" rtlCol="0">
            <a:spAutoFit/>
          </a:bodyPr>
          <a:lstStyle/>
          <a:p>
            <a:pPr marL="354965" marR="5080" indent="-342900" algn="just">
              <a:lnSpc>
                <a:spcPct val="150000"/>
              </a:lnSpc>
              <a:spcBef>
                <a:spcPts val="100"/>
              </a:spcBef>
              <a:buFont typeface="Arial"/>
              <a:buChar char="•"/>
              <a:tabLst>
                <a:tab pos="355600" algn="l"/>
              </a:tabLst>
            </a:pPr>
            <a:r>
              <a:rPr sz="2000" dirty="0">
                <a:latin typeface="Times New Roman"/>
                <a:cs typeface="Times New Roman"/>
              </a:rPr>
              <a:t>The </a:t>
            </a:r>
            <a:r>
              <a:rPr sz="2000" spc="-5" dirty="0">
                <a:latin typeface="Times New Roman"/>
                <a:cs typeface="Times New Roman"/>
              </a:rPr>
              <a:t>arithmetic </a:t>
            </a:r>
            <a:r>
              <a:rPr sz="2000" spc="-10" dirty="0">
                <a:latin typeface="Times New Roman"/>
                <a:cs typeface="Times New Roman"/>
              </a:rPr>
              <a:t>shift-left </a:t>
            </a:r>
            <a:r>
              <a:rPr sz="2000" spc="-5" dirty="0">
                <a:latin typeface="Times New Roman"/>
                <a:cs typeface="Times New Roman"/>
              </a:rPr>
              <a:t>instruction </a:t>
            </a:r>
            <a:r>
              <a:rPr sz="2000" spc="-10" dirty="0">
                <a:latin typeface="Times New Roman"/>
                <a:cs typeface="Times New Roman"/>
              </a:rPr>
              <a:t>inserts </a:t>
            </a:r>
            <a:r>
              <a:rPr sz="2000" dirty="0">
                <a:latin typeface="Times New Roman"/>
                <a:cs typeface="Times New Roman"/>
              </a:rPr>
              <a:t>0 </a:t>
            </a:r>
            <a:r>
              <a:rPr sz="2000" spc="-10" dirty="0">
                <a:latin typeface="Times New Roman"/>
                <a:cs typeface="Times New Roman"/>
              </a:rPr>
              <a:t>to </a:t>
            </a:r>
            <a:r>
              <a:rPr sz="2000" spc="-5" dirty="0">
                <a:latin typeface="Times New Roman"/>
                <a:cs typeface="Times New Roman"/>
              </a:rPr>
              <a:t>the end position and is   identical to </a:t>
            </a:r>
            <a:r>
              <a:rPr sz="2000" dirty="0">
                <a:latin typeface="Times New Roman"/>
                <a:cs typeface="Times New Roman"/>
              </a:rPr>
              <a:t>the </a:t>
            </a:r>
            <a:r>
              <a:rPr sz="2000" spc="-5" dirty="0">
                <a:latin typeface="Times New Roman"/>
                <a:cs typeface="Times New Roman"/>
              </a:rPr>
              <a:t>logical shift-left instruction </a:t>
            </a:r>
            <a:r>
              <a:rPr sz="2000" dirty="0">
                <a:latin typeface="Times New Roman"/>
                <a:cs typeface="Times New Roman"/>
              </a:rPr>
              <a:t>and </a:t>
            </a:r>
            <a:r>
              <a:rPr sz="2000" spc="-5" dirty="0">
                <a:latin typeface="Times New Roman"/>
                <a:cs typeface="Times New Roman"/>
              </a:rPr>
              <a:t>arithmetic shift-right </a:t>
            </a:r>
            <a:r>
              <a:rPr sz="2000" dirty="0">
                <a:latin typeface="Times New Roman"/>
                <a:cs typeface="Times New Roman"/>
              </a:rPr>
              <a:t>bit  unchanged (should preserve the</a:t>
            </a:r>
            <a:r>
              <a:rPr sz="2000" spc="-130" dirty="0">
                <a:latin typeface="Times New Roman"/>
                <a:cs typeface="Times New Roman"/>
              </a:rPr>
              <a:t> </a:t>
            </a:r>
            <a:r>
              <a:rPr sz="2000" dirty="0">
                <a:latin typeface="Times New Roman"/>
                <a:cs typeface="Times New Roman"/>
              </a:rPr>
              <a:t>sign).</a:t>
            </a:r>
            <a:endParaRPr sz="2000">
              <a:latin typeface="Times New Roman"/>
              <a:cs typeface="Times New Roman"/>
            </a:endParaRPr>
          </a:p>
          <a:p>
            <a:pPr marL="354965" marR="4316095" indent="-342900" algn="just">
              <a:lnSpc>
                <a:spcPct val="150000"/>
              </a:lnSpc>
              <a:spcBef>
                <a:spcPts val="400"/>
              </a:spcBef>
              <a:buFont typeface="Arial"/>
              <a:buChar char="•"/>
              <a:tabLst>
                <a:tab pos="355600" algn="l"/>
              </a:tabLst>
            </a:pPr>
            <a:r>
              <a:rPr sz="2000" dirty="0">
                <a:latin typeface="Times New Roman"/>
                <a:cs typeface="Times New Roman"/>
              </a:rPr>
              <a:t>The </a:t>
            </a:r>
            <a:r>
              <a:rPr sz="2000" spc="-5" dirty="0">
                <a:latin typeface="Times New Roman"/>
                <a:cs typeface="Times New Roman"/>
              </a:rPr>
              <a:t>rotate instructions produce  </a:t>
            </a:r>
            <a:r>
              <a:rPr sz="2000" dirty="0">
                <a:latin typeface="Times New Roman"/>
                <a:cs typeface="Times New Roman"/>
              </a:rPr>
              <a:t>a </a:t>
            </a:r>
            <a:r>
              <a:rPr sz="2000" spc="-5" dirty="0">
                <a:latin typeface="Times New Roman"/>
                <a:cs typeface="Times New Roman"/>
              </a:rPr>
              <a:t>circular</a:t>
            </a:r>
            <a:r>
              <a:rPr sz="2000" spc="-30" dirty="0">
                <a:latin typeface="Times New Roman"/>
                <a:cs typeface="Times New Roman"/>
              </a:rPr>
              <a:t> </a:t>
            </a:r>
            <a:r>
              <a:rPr sz="2000" dirty="0">
                <a:latin typeface="Times New Roman"/>
                <a:cs typeface="Times New Roman"/>
              </a:rPr>
              <a:t>shift.</a:t>
            </a:r>
            <a:endParaRPr sz="200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The </a:t>
            </a:r>
            <a:r>
              <a:rPr sz="2000" spc="-5" dirty="0">
                <a:latin typeface="Times New Roman"/>
                <a:cs typeface="Times New Roman"/>
              </a:rPr>
              <a:t>rotate-left through</a:t>
            </a:r>
            <a:r>
              <a:rPr sz="2000" spc="215" dirty="0">
                <a:latin typeface="Times New Roman"/>
                <a:cs typeface="Times New Roman"/>
              </a:rPr>
              <a:t> </a:t>
            </a:r>
            <a:r>
              <a:rPr sz="2000" spc="-10" dirty="0">
                <a:latin typeface="Times New Roman"/>
                <a:cs typeface="Times New Roman"/>
              </a:rPr>
              <a:t>carry</a:t>
            </a:r>
            <a:endParaRPr sz="2000">
              <a:latin typeface="Times New Roman"/>
              <a:cs typeface="Times New Roman"/>
            </a:endParaRPr>
          </a:p>
          <a:p>
            <a:pPr marL="354965">
              <a:lnSpc>
                <a:spcPct val="100000"/>
              </a:lnSpc>
              <a:spcBef>
                <a:spcPts val="1200"/>
              </a:spcBef>
              <a:tabLst>
                <a:tab pos="1568450" algn="l"/>
                <a:tab pos="2569845" algn="l"/>
                <a:tab pos="3008630" algn="l"/>
              </a:tabLst>
            </a:pPr>
            <a:r>
              <a:rPr sz="2000" spc="-5" dirty="0">
                <a:latin typeface="Times New Roman"/>
                <a:cs typeface="Times New Roman"/>
              </a:rPr>
              <a:t>instruction	transfers	the	carry</a:t>
            </a:r>
            <a:endParaRPr sz="20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45</a:t>
            </a:fld>
            <a:endParaRPr dirty="0"/>
          </a:p>
        </p:txBody>
      </p:sp>
      <p:sp>
        <p:nvSpPr>
          <p:cNvPr id="4" name="object 4"/>
          <p:cNvSpPr txBox="1"/>
          <p:nvPr/>
        </p:nvSpPr>
        <p:spPr>
          <a:xfrm>
            <a:off x="928217" y="3476980"/>
            <a:ext cx="929005" cy="1397000"/>
          </a:xfrm>
          <a:prstGeom prst="rect">
            <a:avLst/>
          </a:prstGeom>
        </p:spPr>
        <p:txBody>
          <a:bodyPr vert="horz" wrap="square" lIns="0" tIns="12700" rIns="0" bIns="0" rtlCol="0">
            <a:spAutoFit/>
          </a:bodyPr>
          <a:lstStyle/>
          <a:p>
            <a:pPr marL="12700" marR="5080">
              <a:lnSpc>
                <a:spcPct val="150000"/>
              </a:lnSpc>
              <a:spcBef>
                <a:spcPts val="100"/>
              </a:spcBef>
              <a:tabLst>
                <a:tab pos="521334" algn="l"/>
              </a:tabLst>
            </a:pPr>
            <a:r>
              <a:rPr sz="2000" dirty="0">
                <a:latin typeface="Times New Roman"/>
                <a:cs typeface="Times New Roman"/>
              </a:rPr>
              <a:t>bit	in</a:t>
            </a:r>
            <a:r>
              <a:rPr sz="2000" spc="-20" dirty="0">
                <a:latin typeface="Times New Roman"/>
                <a:cs typeface="Times New Roman"/>
              </a:rPr>
              <a:t>t</a:t>
            </a:r>
            <a:r>
              <a:rPr sz="2000" dirty="0">
                <a:latin typeface="Times New Roman"/>
                <a:cs typeface="Times New Roman"/>
              </a:rPr>
              <a:t>o  </a:t>
            </a:r>
            <a:r>
              <a:rPr sz="2000" spc="-5" dirty="0">
                <a:latin typeface="Times New Roman"/>
                <a:cs typeface="Times New Roman"/>
              </a:rPr>
              <a:t>position  transfers</a:t>
            </a:r>
            <a:endParaRPr sz="2000">
              <a:latin typeface="Times New Roman"/>
              <a:cs typeface="Times New Roman"/>
            </a:endParaRPr>
          </a:p>
        </p:txBody>
      </p:sp>
      <p:sp>
        <p:nvSpPr>
          <p:cNvPr id="5" name="object 5"/>
          <p:cNvSpPr txBox="1"/>
          <p:nvPr/>
        </p:nvSpPr>
        <p:spPr>
          <a:xfrm>
            <a:off x="2073020" y="3476980"/>
            <a:ext cx="2056764" cy="1397000"/>
          </a:xfrm>
          <a:prstGeom prst="rect">
            <a:avLst/>
          </a:prstGeom>
        </p:spPr>
        <p:txBody>
          <a:bodyPr vert="horz" wrap="square" lIns="0" tIns="12700" rIns="0" bIns="0" rtlCol="0">
            <a:spAutoFit/>
          </a:bodyPr>
          <a:lstStyle/>
          <a:p>
            <a:pPr marL="26034" marR="5080" indent="-13970" algn="just">
              <a:lnSpc>
                <a:spcPct val="150000"/>
              </a:lnSpc>
              <a:spcBef>
                <a:spcPts val="100"/>
              </a:spcBef>
            </a:pPr>
            <a:r>
              <a:rPr sz="2000" dirty="0">
                <a:latin typeface="Times New Roman"/>
                <a:cs typeface="Times New Roman"/>
              </a:rPr>
              <a:t>the </a:t>
            </a:r>
            <a:r>
              <a:rPr sz="2000" spc="-5" dirty="0">
                <a:latin typeface="Times New Roman"/>
                <a:cs typeface="Times New Roman"/>
              </a:rPr>
              <a:t>rightmost bit  of </a:t>
            </a:r>
            <a:r>
              <a:rPr sz="2000" dirty="0">
                <a:latin typeface="Times New Roman"/>
                <a:cs typeface="Times New Roman"/>
              </a:rPr>
              <a:t>the </a:t>
            </a:r>
            <a:r>
              <a:rPr sz="2000" spc="-15" dirty="0">
                <a:latin typeface="Times New Roman"/>
                <a:cs typeface="Times New Roman"/>
              </a:rPr>
              <a:t>register,  </a:t>
            </a:r>
            <a:r>
              <a:rPr sz="2000" spc="-5" dirty="0">
                <a:latin typeface="Times New Roman"/>
                <a:cs typeface="Times New Roman"/>
              </a:rPr>
              <a:t>the leftmost</a:t>
            </a:r>
            <a:r>
              <a:rPr sz="2000" spc="140" dirty="0">
                <a:latin typeface="Times New Roman"/>
                <a:cs typeface="Times New Roman"/>
              </a:rPr>
              <a:t> </a:t>
            </a:r>
            <a:r>
              <a:rPr sz="2000" spc="-5" dirty="0">
                <a:latin typeface="Times New Roman"/>
                <a:cs typeface="Times New Roman"/>
              </a:rPr>
              <a:t>bit</a:t>
            </a:r>
            <a:endParaRPr sz="2000">
              <a:latin typeface="Times New Roman"/>
              <a:cs typeface="Times New Roman"/>
            </a:endParaRPr>
          </a:p>
        </p:txBody>
      </p:sp>
      <p:sp>
        <p:nvSpPr>
          <p:cNvPr id="6" name="object 6"/>
          <p:cNvSpPr txBox="1"/>
          <p:nvPr/>
        </p:nvSpPr>
        <p:spPr>
          <a:xfrm>
            <a:off x="928217" y="4848809"/>
            <a:ext cx="3201670" cy="1397635"/>
          </a:xfrm>
          <a:prstGeom prst="rect">
            <a:avLst/>
          </a:prstGeom>
        </p:spPr>
        <p:txBody>
          <a:bodyPr vert="horz" wrap="square" lIns="0" tIns="12700" rIns="0" bIns="0" rtlCol="0">
            <a:spAutoFit/>
          </a:bodyPr>
          <a:lstStyle/>
          <a:p>
            <a:pPr marL="12700" marR="5080" algn="just">
              <a:lnSpc>
                <a:spcPct val="150000"/>
              </a:lnSpc>
              <a:spcBef>
                <a:spcPts val="100"/>
              </a:spcBef>
            </a:pPr>
            <a:r>
              <a:rPr sz="2000" spc="-5" dirty="0">
                <a:latin typeface="Times New Roman"/>
                <a:cs typeface="Times New Roman"/>
              </a:rPr>
              <a:t>position into the </a:t>
            </a:r>
            <a:r>
              <a:rPr sz="2000" spc="-30" dirty="0">
                <a:latin typeface="Times New Roman"/>
                <a:cs typeface="Times New Roman"/>
              </a:rPr>
              <a:t>carry, </a:t>
            </a:r>
            <a:r>
              <a:rPr sz="2000" spc="-5" dirty="0">
                <a:latin typeface="Times New Roman"/>
                <a:cs typeface="Times New Roman"/>
              </a:rPr>
              <a:t>and </a:t>
            </a:r>
            <a:r>
              <a:rPr sz="2000" dirty="0">
                <a:latin typeface="Times New Roman"/>
                <a:cs typeface="Times New Roman"/>
              </a:rPr>
              <a:t>at  the </a:t>
            </a:r>
            <a:r>
              <a:rPr sz="2000" spc="-5" dirty="0">
                <a:latin typeface="Times New Roman"/>
                <a:cs typeface="Times New Roman"/>
              </a:rPr>
              <a:t>same </a:t>
            </a:r>
            <a:r>
              <a:rPr sz="2000" spc="-10" dirty="0">
                <a:latin typeface="Times New Roman"/>
                <a:cs typeface="Times New Roman"/>
              </a:rPr>
              <a:t>time, </a:t>
            </a:r>
            <a:r>
              <a:rPr sz="2000" spc="-5" dirty="0">
                <a:latin typeface="Times New Roman"/>
                <a:cs typeface="Times New Roman"/>
              </a:rPr>
              <a:t>shifts </a:t>
            </a:r>
            <a:r>
              <a:rPr sz="2000" dirty="0">
                <a:latin typeface="Times New Roman"/>
                <a:cs typeface="Times New Roman"/>
              </a:rPr>
              <a:t>the </a:t>
            </a:r>
            <a:r>
              <a:rPr sz="2000" spc="-10" dirty="0">
                <a:latin typeface="Times New Roman"/>
                <a:cs typeface="Times New Roman"/>
              </a:rPr>
              <a:t>entire  </a:t>
            </a:r>
            <a:r>
              <a:rPr sz="2000" dirty="0">
                <a:latin typeface="Times New Roman"/>
                <a:cs typeface="Times New Roman"/>
              </a:rPr>
              <a:t>register </a:t>
            </a:r>
            <a:r>
              <a:rPr sz="2000" spc="-5" dirty="0">
                <a:latin typeface="Times New Roman"/>
                <a:cs typeface="Times New Roman"/>
              </a:rPr>
              <a:t>to </a:t>
            </a:r>
            <a:r>
              <a:rPr sz="2000" dirty="0">
                <a:latin typeface="Times New Roman"/>
                <a:cs typeface="Times New Roman"/>
              </a:rPr>
              <a:t>the</a:t>
            </a:r>
            <a:r>
              <a:rPr sz="2000" spc="-60" dirty="0">
                <a:latin typeface="Times New Roman"/>
                <a:cs typeface="Times New Roman"/>
              </a:rPr>
              <a:t> </a:t>
            </a:r>
            <a:r>
              <a:rPr sz="2000" spc="-5" dirty="0">
                <a:latin typeface="Times New Roman"/>
                <a:cs typeface="Times New Roman"/>
              </a:rPr>
              <a:t>left.</a:t>
            </a:r>
            <a:endParaRPr sz="2000">
              <a:latin typeface="Times New Roman"/>
              <a:cs typeface="Times New Roman"/>
            </a:endParaRPr>
          </a:p>
        </p:txBody>
      </p:sp>
      <p:sp>
        <p:nvSpPr>
          <p:cNvPr id="7" name="object 7"/>
          <p:cNvSpPr txBox="1"/>
          <p:nvPr/>
        </p:nvSpPr>
        <p:spPr>
          <a:xfrm>
            <a:off x="5502909" y="5777585"/>
            <a:ext cx="2567940" cy="239395"/>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Table </a:t>
            </a:r>
            <a:r>
              <a:rPr sz="1400" b="1" dirty="0">
                <a:latin typeface="Times New Roman"/>
                <a:cs typeface="Times New Roman"/>
              </a:rPr>
              <a:t>: </a:t>
            </a:r>
            <a:r>
              <a:rPr sz="1400" b="1" spc="-15" dirty="0">
                <a:latin typeface="Times New Roman"/>
                <a:cs typeface="Times New Roman"/>
              </a:rPr>
              <a:t>Typical </a:t>
            </a:r>
            <a:r>
              <a:rPr sz="1400" b="1" dirty="0">
                <a:latin typeface="Times New Roman"/>
                <a:cs typeface="Times New Roman"/>
              </a:rPr>
              <a:t>Shift</a:t>
            </a:r>
            <a:r>
              <a:rPr sz="1400" b="1" spc="-100" dirty="0">
                <a:latin typeface="Times New Roman"/>
                <a:cs typeface="Times New Roman"/>
              </a:rPr>
              <a:t> </a:t>
            </a:r>
            <a:r>
              <a:rPr sz="1400" b="1" dirty="0">
                <a:latin typeface="Times New Roman"/>
                <a:cs typeface="Times New Roman"/>
              </a:rPr>
              <a:t>Instructions.</a:t>
            </a:r>
            <a:endParaRPr sz="14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255634"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rlito"/>
                <a:cs typeface="Carlito"/>
              </a:rPr>
              <a:t>42</a:t>
            </a:r>
            <a:endParaRPr sz="1200">
              <a:latin typeface="Carlito"/>
              <a:cs typeface="Carlito"/>
            </a:endParaRPr>
          </a:p>
        </p:txBody>
      </p:sp>
      <p:sp>
        <p:nvSpPr>
          <p:cNvPr id="2" name="object 2"/>
          <p:cNvSpPr txBox="1"/>
          <p:nvPr/>
        </p:nvSpPr>
        <p:spPr>
          <a:xfrm>
            <a:off x="533501" y="287502"/>
            <a:ext cx="7906384" cy="5970270"/>
          </a:xfrm>
          <a:prstGeom prst="rect">
            <a:avLst/>
          </a:prstGeom>
        </p:spPr>
        <p:txBody>
          <a:bodyPr vert="horz" wrap="square" lIns="0" tIns="165100" rIns="0" bIns="0" rtlCol="0">
            <a:spAutoFit/>
          </a:bodyPr>
          <a:lstStyle/>
          <a:p>
            <a:pPr marL="12700">
              <a:lnSpc>
                <a:spcPct val="100000"/>
              </a:lnSpc>
              <a:spcBef>
                <a:spcPts val="1300"/>
              </a:spcBef>
            </a:pPr>
            <a:r>
              <a:rPr sz="2000" b="1" spc="-5" dirty="0">
                <a:latin typeface="Times New Roman"/>
                <a:cs typeface="Times New Roman"/>
              </a:rPr>
              <a:t>Program Control</a:t>
            </a:r>
            <a:r>
              <a:rPr sz="2000" b="1" spc="-55" dirty="0">
                <a:latin typeface="Times New Roman"/>
                <a:cs typeface="Times New Roman"/>
              </a:rPr>
              <a:t> </a:t>
            </a:r>
            <a:r>
              <a:rPr sz="2000" b="1" dirty="0">
                <a:latin typeface="Times New Roman"/>
                <a:cs typeface="Times New Roman"/>
              </a:rPr>
              <a:t>Instructions</a:t>
            </a:r>
            <a:r>
              <a:rPr lang="en-US" sz="2000" b="1" dirty="0">
                <a:latin typeface="Times New Roman"/>
                <a:cs typeface="Times New Roman"/>
              </a:rPr>
              <a:t>/Transfer of control Instruction</a:t>
            </a:r>
            <a:r>
              <a:rPr sz="2000" b="1" dirty="0">
                <a:latin typeface="Times New Roman"/>
                <a:cs typeface="Times New Roman"/>
              </a:rPr>
              <a:t>:</a:t>
            </a:r>
            <a:endParaRPr sz="2000" dirty="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dirty="0">
                <a:latin typeface="Times New Roman"/>
                <a:cs typeface="Times New Roman"/>
              </a:rPr>
              <a:t>Instructions are always stored </a:t>
            </a:r>
            <a:r>
              <a:rPr sz="2000" spc="-5" dirty="0">
                <a:latin typeface="Times New Roman"/>
                <a:cs typeface="Times New Roman"/>
              </a:rPr>
              <a:t>in </a:t>
            </a:r>
            <a:r>
              <a:rPr sz="2000" dirty="0">
                <a:latin typeface="Times New Roman"/>
                <a:cs typeface="Times New Roman"/>
              </a:rPr>
              <a:t>successive </a:t>
            </a:r>
            <a:r>
              <a:rPr sz="2000" spc="-10" dirty="0">
                <a:latin typeface="Times New Roman"/>
                <a:cs typeface="Times New Roman"/>
              </a:rPr>
              <a:t>memory</a:t>
            </a:r>
            <a:r>
              <a:rPr sz="2000" spc="-125" dirty="0">
                <a:latin typeface="Times New Roman"/>
                <a:cs typeface="Times New Roman"/>
              </a:rPr>
              <a:t> </a:t>
            </a:r>
            <a:r>
              <a:rPr sz="2000" dirty="0">
                <a:latin typeface="Times New Roman"/>
                <a:cs typeface="Times New Roman"/>
              </a:rPr>
              <a:t>locations.</a:t>
            </a:r>
          </a:p>
          <a:p>
            <a:pPr marL="355600" indent="-342900">
              <a:lnSpc>
                <a:spcPct val="100000"/>
              </a:lnSpc>
              <a:spcBef>
                <a:spcPts val="1200"/>
              </a:spcBef>
              <a:buFont typeface="Arial"/>
              <a:buChar char="•"/>
              <a:tabLst>
                <a:tab pos="354965" algn="l"/>
                <a:tab pos="355600" algn="l"/>
                <a:tab pos="1164590" algn="l"/>
                <a:tab pos="2368550" algn="l"/>
                <a:tab pos="2767965" algn="l"/>
                <a:tab pos="3278504" algn="l"/>
                <a:tab pos="4041140" algn="l"/>
                <a:tab pos="4554220" algn="l"/>
                <a:tab pos="5938520" algn="l"/>
                <a:tab pos="6449060" algn="l"/>
                <a:tab pos="7398384" algn="l"/>
              </a:tabLst>
            </a:pPr>
            <a:r>
              <a:rPr sz="2000" dirty="0">
                <a:latin typeface="Times New Roman"/>
                <a:cs typeface="Times New Roman"/>
              </a:rPr>
              <a:t>Wh</a:t>
            </a:r>
            <a:r>
              <a:rPr sz="2000" spc="-15" dirty="0">
                <a:latin typeface="Times New Roman"/>
                <a:cs typeface="Times New Roman"/>
              </a:rPr>
              <a:t>e</a:t>
            </a:r>
            <a:r>
              <a:rPr sz="2000" dirty="0">
                <a:latin typeface="Times New Roman"/>
                <a:cs typeface="Times New Roman"/>
              </a:rPr>
              <a:t>n	</a:t>
            </a:r>
            <a:r>
              <a:rPr sz="2000" spc="-10" dirty="0">
                <a:latin typeface="Times New Roman"/>
                <a:cs typeface="Times New Roman"/>
              </a:rPr>
              <a:t>p</a:t>
            </a:r>
            <a:r>
              <a:rPr sz="2000" dirty="0">
                <a:latin typeface="Times New Roman"/>
                <a:cs typeface="Times New Roman"/>
              </a:rPr>
              <a:t>r</a:t>
            </a:r>
            <a:r>
              <a:rPr sz="2000" spc="5" dirty="0">
                <a:latin typeface="Times New Roman"/>
                <a:cs typeface="Times New Roman"/>
              </a:rPr>
              <a:t>o</a:t>
            </a:r>
            <a:r>
              <a:rPr sz="2000" dirty="0">
                <a:latin typeface="Times New Roman"/>
                <a:cs typeface="Times New Roman"/>
              </a:rPr>
              <a:t>c</a:t>
            </a:r>
            <a:r>
              <a:rPr sz="2000" spc="-20" dirty="0">
                <a:latin typeface="Times New Roman"/>
                <a:cs typeface="Times New Roman"/>
              </a:rPr>
              <a:t>e</a:t>
            </a:r>
            <a:r>
              <a:rPr sz="2000" spc="-15" dirty="0">
                <a:latin typeface="Times New Roman"/>
                <a:cs typeface="Times New Roman"/>
              </a:rPr>
              <a:t>s</a:t>
            </a:r>
            <a:r>
              <a:rPr sz="2000" dirty="0">
                <a:latin typeface="Times New Roman"/>
                <a:cs typeface="Times New Roman"/>
              </a:rPr>
              <a:t>sed	</a:t>
            </a:r>
            <a:r>
              <a:rPr sz="2000" spc="-20" dirty="0">
                <a:latin typeface="Times New Roman"/>
                <a:cs typeface="Times New Roman"/>
              </a:rPr>
              <a:t>i</a:t>
            </a:r>
            <a:r>
              <a:rPr sz="2000" dirty="0">
                <a:latin typeface="Times New Roman"/>
                <a:cs typeface="Times New Roman"/>
              </a:rPr>
              <a:t>n	</a:t>
            </a:r>
            <a:r>
              <a:rPr sz="2000" spc="-20" dirty="0">
                <a:latin typeface="Times New Roman"/>
                <a:cs typeface="Times New Roman"/>
              </a:rPr>
              <a:t>t</a:t>
            </a:r>
            <a:r>
              <a:rPr sz="2000" dirty="0">
                <a:latin typeface="Times New Roman"/>
                <a:cs typeface="Times New Roman"/>
              </a:rPr>
              <a:t>he	</a:t>
            </a:r>
            <a:r>
              <a:rPr sz="2000" spc="-10" dirty="0">
                <a:latin typeface="Times New Roman"/>
                <a:cs typeface="Times New Roman"/>
              </a:rPr>
              <a:t>C</a:t>
            </a:r>
            <a:r>
              <a:rPr sz="2000" dirty="0">
                <a:latin typeface="Times New Roman"/>
                <a:cs typeface="Times New Roman"/>
              </a:rPr>
              <a:t>PU,	the	</a:t>
            </a:r>
            <a:r>
              <a:rPr sz="2000" spc="-20" dirty="0">
                <a:latin typeface="Times New Roman"/>
                <a:cs typeface="Times New Roman"/>
              </a:rPr>
              <a:t>i</a:t>
            </a:r>
            <a:r>
              <a:rPr sz="2000" spc="-10" dirty="0">
                <a:latin typeface="Times New Roman"/>
                <a:cs typeface="Times New Roman"/>
              </a:rPr>
              <a:t>n</a:t>
            </a:r>
            <a:r>
              <a:rPr sz="2000" dirty="0">
                <a:latin typeface="Times New Roman"/>
                <a:cs typeface="Times New Roman"/>
              </a:rPr>
              <a:t>s</a:t>
            </a:r>
            <a:r>
              <a:rPr sz="2000" spc="-10" dirty="0">
                <a:latin typeface="Times New Roman"/>
                <a:cs typeface="Times New Roman"/>
              </a:rPr>
              <a:t>tr</a:t>
            </a:r>
            <a:r>
              <a:rPr sz="2000" dirty="0">
                <a:latin typeface="Times New Roman"/>
                <a:cs typeface="Times New Roman"/>
              </a:rPr>
              <a:t>uct</a:t>
            </a:r>
            <a:r>
              <a:rPr sz="2000" spc="-25" dirty="0">
                <a:latin typeface="Times New Roman"/>
                <a:cs typeface="Times New Roman"/>
              </a:rPr>
              <a:t>i</a:t>
            </a:r>
            <a:r>
              <a:rPr sz="2000" spc="-10" dirty="0">
                <a:latin typeface="Times New Roman"/>
                <a:cs typeface="Times New Roman"/>
              </a:rPr>
              <a:t>o</a:t>
            </a:r>
            <a:r>
              <a:rPr sz="2000" dirty="0">
                <a:latin typeface="Times New Roman"/>
                <a:cs typeface="Times New Roman"/>
              </a:rPr>
              <a:t>ns	</a:t>
            </a:r>
            <a:r>
              <a:rPr sz="2000" spc="-15" dirty="0">
                <a:latin typeface="Times New Roman"/>
                <a:cs typeface="Times New Roman"/>
              </a:rPr>
              <a:t>a</a:t>
            </a:r>
            <a:r>
              <a:rPr sz="2000" dirty="0">
                <a:latin typeface="Times New Roman"/>
                <a:cs typeface="Times New Roman"/>
              </a:rPr>
              <a:t>re	fet</a:t>
            </a:r>
            <a:r>
              <a:rPr sz="2000" spc="-25" dirty="0">
                <a:latin typeface="Times New Roman"/>
                <a:cs typeface="Times New Roman"/>
              </a:rPr>
              <a:t>c</a:t>
            </a:r>
            <a:r>
              <a:rPr sz="2000" dirty="0">
                <a:latin typeface="Times New Roman"/>
                <a:cs typeface="Times New Roman"/>
              </a:rPr>
              <a:t>hed	</a:t>
            </a:r>
            <a:r>
              <a:rPr sz="2000" spc="-10" dirty="0">
                <a:latin typeface="Times New Roman"/>
                <a:cs typeface="Times New Roman"/>
              </a:rPr>
              <a:t>fr</a:t>
            </a:r>
            <a:r>
              <a:rPr sz="2000" dirty="0">
                <a:latin typeface="Times New Roman"/>
                <a:cs typeface="Times New Roman"/>
              </a:rPr>
              <a:t>om</a:t>
            </a:r>
          </a:p>
          <a:p>
            <a:pPr marL="354965" algn="just">
              <a:lnSpc>
                <a:spcPct val="100000"/>
              </a:lnSpc>
              <a:spcBef>
                <a:spcPts val="1200"/>
              </a:spcBef>
            </a:pPr>
            <a:r>
              <a:rPr sz="2000" dirty="0">
                <a:latin typeface="Times New Roman"/>
                <a:cs typeface="Times New Roman"/>
              </a:rPr>
              <a:t>consecutive </a:t>
            </a:r>
            <a:r>
              <a:rPr sz="2000" spc="-10" dirty="0">
                <a:latin typeface="Times New Roman"/>
                <a:cs typeface="Times New Roman"/>
              </a:rPr>
              <a:t>memory </a:t>
            </a:r>
            <a:r>
              <a:rPr sz="2000" dirty="0">
                <a:latin typeface="Times New Roman"/>
                <a:cs typeface="Times New Roman"/>
              </a:rPr>
              <a:t>locations and</a:t>
            </a:r>
            <a:r>
              <a:rPr sz="2000" spc="-65" dirty="0">
                <a:latin typeface="Times New Roman"/>
                <a:cs typeface="Times New Roman"/>
              </a:rPr>
              <a:t> </a:t>
            </a:r>
            <a:r>
              <a:rPr sz="2000" dirty="0">
                <a:latin typeface="Times New Roman"/>
                <a:cs typeface="Times New Roman"/>
              </a:rPr>
              <a:t>executed.</a:t>
            </a:r>
          </a:p>
          <a:p>
            <a:pPr marL="354965" marR="5080" indent="-342900" algn="just">
              <a:lnSpc>
                <a:spcPct val="150000"/>
              </a:lnSpc>
              <a:buFont typeface="Arial"/>
              <a:buChar char="•"/>
              <a:tabLst>
                <a:tab pos="355600" algn="l"/>
              </a:tabLst>
            </a:pPr>
            <a:r>
              <a:rPr sz="2000" dirty="0">
                <a:latin typeface="Times New Roman"/>
                <a:cs typeface="Times New Roman"/>
              </a:rPr>
              <a:t>The program </a:t>
            </a:r>
            <a:r>
              <a:rPr sz="2000" spc="-5" dirty="0">
                <a:latin typeface="Times New Roman"/>
                <a:cs typeface="Times New Roman"/>
              </a:rPr>
              <a:t>control instructions specify conditions for altering the  </a:t>
            </a:r>
            <a:r>
              <a:rPr sz="2000" dirty="0">
                <a:latin typeface="Times New Roman"/>
                <a:cs typeface="Times New Roman"/>
              </a:rPr>
              <a:t>content </a:t>
            </a:r>
            <a:r>
              <a:rPr sz="2000" spc="-5" dirty="0">
                <a:latin typeface="Times New Roman"/>
                <a:cs typeface="Times New Roman"/>
              </a:rPr>
              <a:t>of the </a:t>
            </a:r>
            <a:r>
              <a:rPr sz="2000" dirty="0">
                <a:latin typeface="Times New Roman"/>
                <a:cs typeface="Times New Roman"/>
              </a:rPr>
              <a:t>program </a:t>
            </a:r>
            <a:r>
              <a:rPr sz="2000" spc="-15" dirty="0">
                <a:latin typeface="Times New Roman"/>
                <a:cs typeface="Times New Roman"/>
              </a:rPr>
              <a:t>counter, </a:t>
            </a:r>
            <a:r>
              <a:rPr sz="2000" spc="-5" dirty="0">
                <a:latin typeface="Times New Roman"/>
                <a:cs typeface="Times New Roman"/>
              </a:rPr>
              <a:t>while </a:t>
            </a:r>
            <a:r>
              <a:rPr sz="2000" dirty="0">
                <a:latin typeface="Times New Roman"/>
                <a:cs typeface="Times New Roman"/>
              </a:rPr>
              <a:t>data </a:t>
            </a:r>
            <a:r>
              <a:rPr sz="2000" spc="-5" dirty="0">
                <a:latin typeface="Times New Roman"/>
                <a:cs typeface="Times New Roman"/>
              </a:rPr>
              <a:t>transfer and manipulation </a:t>
            </a:r>
            <a:r>
              <a:rPr sz="2000" spc="-10" dirty="0">
                <a:latin typeface="Times New Roman"/>
                <a:cs typeface="Times New Roman"/>
              </a:rPr>
              <a:t>in-  </a:t>
            </a:r>
            <a:r>
              <a:rPr sz="2000" dirty="0">
                <a:latin typeface="Times New Roman"/>
                <a:cs typeface="Times New Roman"/>
              </a:rPr>
              <a:t>structions specify conditions for data-processing</a:t>
            </a:r>
            <a:r>
              <a:rPr sz="2000" spc="-190" dirty="0">
                <a:latin typeface="Times New Roman"/>
                <a:cs typeface="Times New Roman"/>
              </a:rPr>
              <a:t> </a:t>
            </a:r>
            <a:r>
              <a:rPr sz="2000" dirty="0">
                <a:latin typeface="Times New Roman"/>
                <a:cs typeface="Times New Roman"/>
              </a:rPr>
              <a:t>operations.</a:t>
            </a:r>
          </a:p>
          <a:p>
            <a:pPr marL="354965" marR="6350" indent="-342900" algn="just">
              <a:lnSpc>
                <a:spcPct val="150000"/>
              </a:lnSpc>
              <a:buFont typeface="Arial"/>
              <a:buChar char="•"/>
              <a:tabLst>
                <a:tab pos="355600" algn="l"/>
              </a:tabLst>
            </a:pPr>
            <a:r>
              <a:rPr sz="2000" dirty="0">
                <a:latin typeface="Times New Roman"/>
                <a:cs typeface="Times New Roman"/>
              </a:rPr>
              <a:t>The </a:t>
            </a:r>
            <a:r>
              <a:rPr sz="2000" spc="-5" dirty="0">
                <a:latin typeface="Times New Roman"/>
                <a:cs typeface="Times New Roman"/>
              </a:rPr>
              <a:t>change in value </a:t>
            </a:r>
            <a:r>
              <a:rPr sz="2000" dirty="0">
                <a:latin typeface="Times New Roman"/>
                <a:cs typeface="Times New Roman"/>
              </a:rPr>
              <a:t>of </a:t>
            </a:r>
            <a:r>
              <a:rPr sz="2000" spc="-5" dirty="0">
                <a:latin typeface="Times New Roman"/>
                <a:cs typeface="Times New Roman"/>
              </a:rPr>
              <a:t>the program counter as </a:t>
            </a:r>
            <a:r>
              <a:rPr sz="2000" dirty="0">
                <a:latin typeface="Times New Roman"/>
                <a:cs typeface="Times New Roman"/>
              </a:rPr>
              <a:t>a </a:t>
            </a:r>
            <a:r>
              <a:rPr sz="2000" spc="-5" dirty="0">
                <a:latin typeface="Times New Roman"/>
                <a:cs typeface="Times New Roman"/>
              </a:rPr>
              <a:t>result </a:t>
            </a:r>
            <a:r>
              <a:rPr sz="2000" dirty="0">
                <a:latin typeface="Times New Roman"/>
                <a:cs typeface="Times New Roman"/>
              </a:rPr>
              <a:t>of </a:t>
            </a:r>
            <a:r>
              <a:rPr sz="2000" spc="-5" dirty="0">
                <a:latin typeface="Times New Roman"/>
                <a:cs typeface="Times New Roman"/>
              </a:rPr>
              <a:t>the execution </a:t>
            </a:r>
            <a:r>
              <a:rPr sz="2000" spc="5" dirty="0">
                <a:latin typeface="Times New Roman"/>
                <a:cs typeface="Times New Roman"/>
              </a:rPr>
              <a:t>of  </a:t>
            </a:r>
            <a:r>
              <a:rPr sz="2000" dirty="0">
                <a:latin typeface="Times New Roman"/>
                <a:cs typeface="Times New Roman"/>
              </a:rPr>
              <a:t>a </a:t>
            </a:r>
            <a:r>
              <a:rPr sz="2000" spc="-5" dirty="0">
                <a:latin typeface="Times New Roman"/>
                <a:cs typeface="Times New Roman"/>
              </a:rPr>
              <a:t>program control </a:t>
            </a:r>
            <a:r>
              <a:rPr sz="2000" spc="-10" dirty="0">
                <a:latin typeface="Times New Roman"/>
                <a:cs typeface="Times New Roman"/>
              </a:rPr>
              <a:t>instruction </a:t>
            </a:r>
            <a:r>
              <a:rPr sz="2000" spc="-5" dirty="0">
                <a:latin typeface="Times New Roman"/>
                <a:cs typeface="Times New Roman"/>
              </a:rPr>
              <a:t>causes </a:t>
            </a:r>
            <a:r>
              <a:rPr sz="2000" dirty="0">
                <a:latin typeface="Times New Roman"/>
                <a:cs typeface="Times New Roman"/>
              </a:rPr>
              <a:t>a </a:t>
            </a:r>
            <a:r>
              <a:rPr sz="2000" spc="-5" dirty="0">
                <a:latin typeface="Times New Roman"/>
                <a:cs typeface="Times New Roman"/>
              </a:rPr>
              <a:t>break </a:t>
            </a:r>
            <a:r>
              <a:rPr sz="2000" spc="-10" dirty="0">
                <a:latin typeface="Times New Roman"/>
                <a:cs typeface="Times New Roman"/>
              </a:rPr>
              <a:t>in </a:t>
            </a:r>
            <a:r>
              <a:rPr sz="2000" spc="-5" dirty="0">
                <a:latin typeface="Times New Roman"/>
                <a:cs typeface="Times New Roman"/>
              </a:rPr>
              <a:t>the sequence </a:t>
            </a:r>
            <a:r>
              <a:rPr sz="2000" spc="-10" dirty="0">
                <a:latin typeface="Times New Roman"/>
                <a:cs typeface="Times New Roman"/>
              </a:rPr>
              <a:t>of  </a:t>
            </a:r>
            <a:r>
              <a:rPr sz="2000" spc="-5" dirty="0">
                <a:latin typeface="Times New Roman"/>
                <a:cs typeface="Times New Roman"/>
              </a:rPr>
              <a:t>instruction</a:t>
            </a:r>
            <a:r>
              <a:rPr sz="2000" spc="-40" dirty="0">
                <a:latin typeface="Times New Roman"/>
                <a:cs typeface="Times New Roman"/>
              </a:rPr>
              <a:t> </a:t>
            </a:r>
            <a:r>
              <a:rPr sz="2000" dirty="0">
                <a:latin typeface="Times New Roman"/>
                <a:cs typeface="Times New Roman"/>
              </a:rPr>
              <a:t>execution.</a:t>
            </a:r>
          </a:p>
          <a:p>
            <a:pPr marL="354965" marR="5715" indent="-342900" algn="just">
              <a:lnSpc>
                <a:spcPct val="150000"/>
              </a:lnSpc>
              <a:spcBef>
                <a:spcPts val="5"/>
              </a:spcBef>
              <a:buFont typeface="Arial"/>
              <a:buChar char="•"/>
              <a:tabLst>
                <a:tab pos="355600" algn="l"/>
              </a:tabLst>
            </a:pPr>
            <a:r>
              <a:rPr sz="2000" dirty="0">
                <a:latin typeface="Times New Roman"/>
                <a:cs typeface="Times New Roman"/>
              </a:rPr>
              <a:t>This </a:t>
            </a:r>
            <a:r>
              <a:rPr sz="2000" spc="-5" dirty="0">
                <a:latin typeface="Times New Roman"/>
                <a:cs typeface="Times New Roman"/>
              </a:rPr>
              <a:t>is </a:t>
            </a:r>
            <a:r>
              <a:rPr sz="2000" spc="-10" dirty="0">
                <a:latin typeface="Times New Roman"/>
                <a:cs typeface="Times New Roman"/>
              </a:rPr>
              <a:t>an </a:t>
            </a:r>
            <a:r>
              <a:rPr sz="2000" spc="-5" dirty="0">
                <a:latin typeface="Times New Roman"/>
                <a:cs typeface="Times New Roman"/>
              </a:rPr>
              <a:t>important feature in digital computers, </a:t>
            </a:r>
            <a:r>
              <a:rPr sz="2000" spc="-10" dirty="0">
                <a:latin typeface="Times New Roman"/>
                <a:cs typeface="Times New Roman"/>
              </a:rPr>
              <a:t>as it </a:t>
            </a:r>
            <a:r>
              <a:rPr sz="2000" spc="-5" dirty="0">
                <a:latin typeface="Times New Roman"/>
                <a:cs typeface="Times New Roman"/>
              </a:rPr>
              <a:t>provides control   </a:t>
            </a:r>
            <a:r>
              <a:rPr sz="2000" dirty="0">
                <a:latin typeface="Times New Roman"/>
                <a:cs typeface="Times New Roman"/>
              </a:rPr>
              <a:t>over the flow </a:t>
            </a:r>
            <a:r>
              <a:rPr sz="2000" spc="-5" dirty="0">
                <a:latin typeface="Times New Roman"/>
                <a:cs typeface="Times New Roman"/>
              </a:rPr>
              <a:t>of </a:t>
            </a:r>
            <a:r>
              <a:rPr sz="2000" dirty="0">
                <a:latin typeface="Times New Roman"/>
                <a:cs typeface="Times New Roman"/>
              </a:rPr>
              <a:t>program </a:t>
            </a:r>
            <a:r>
              <a:rPr sz="2000" spc="-5" dirty="0">
                <a:latin typeface="Times New Roman"/>
                <a:cs typeface="Times New Roman"/>
              </a:rPr>
              <a:t>execution and </a:t>
            </a:r>
            <a:r>
              <a:rPr sz="2000" dirty="0">
                <a:latin typeface="Times New Roman"/>
                <a:cs typeface="Times New Roman"/>
              </a:rPr>
              <a:t>a </a:t>
            </a:r>
            <a:r>
              <a:rPr sz="2000" spc="-5" dirty="0">
                <a:latin typeface="Times New Roman"/>
                <a:cs typeface="Times New Roman"/>
              </a:rPr>
              <a:t>capability for branching </a:t>
            </a:r>
            <a:r>
              <a:rPr sz="2000" spc="-20" dirty="0">
                <a:latin typeface="Times New Roman"/>
                <a:cs typeface="Times New Roman"/>
              </a:rPr>
              <a:t>to  </a:t>
            </a:r>
            <a:r>
              <a:rPr sz="2000" spc="-5" dirty="0">
                <a:latin typeface="Times New Roman"/>
                <a:cs typeface="Times New Roman"/>
              </a:rPr>
              <a:t>different </a:t>
            </a:r>
            <a:r>
              <a:rPr sz="2000" dirty="0">
                <a:latin typeface="Times New Roman"/>
                <a:cs typeface="Times New Roman"/>
              </a:rPr>
              <a:t>program</a:t>
            </a:r>
            <a:r>
              <a:rPr sz="2000" spc="-90" dirty="0">
                <a:latin typeface="Times New Roman"/>
                <a:cs typeface="Times New Roman"/>
              </a:rPr>
              <a:t> </a:t>
            </a:r>
            <a:r>
              <a:rPr sz="2000" spc="-5" dirty="0">
                <a:latin typeface="Times New Roman"/>
                <a:cs typeface="Times New Roman"/>
              </a:rPr>
              <a:t>segments.</a:t>
            </a:r>
            <a:endParaRPr sz="2000" dirty="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00600" y="3340882"/>
            <a:ext cx="3694176" cy="231004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09820" y="6174740"/>
            <a:ext cx="3523615" cy="239395"/>
          </a:xfrm>
          <a:prstGeom prst="rect">
            <a:avLst/>
          </a:prstGeom>
        </p:spPr>
        <p:txBody>
          <a:bodyPr vert="horz" wrap="square" lIns="0" tIns="12700" rIns="0" bIns="0" rtlCol="0">
            <a:spAutoFit/>
          </a:bodyPr>
          <a:lstStyle/>
          <a:p>
            <a:pPr marL="12700">
              <a:lnSpc>
                <a:spcPct val="100000"/>
              </a:lnSpc>
              <a:spcBef>
                <a:spcPts val="100"/>
              </a:spcBef>
            </a:pPr>
            <a:r>
              <a:rPr sz="1400" b="1" spc="-25" dirty="0">
                <a:latin typeface="Times New Roman"/>
                <a:cs typeface="Times New Roman"/>
              </a:rPr>
              <a:t>Table </a:t>
            </a:r>
            <a:r>
              <a:rPr sz="1400" b="1" dirty="0">
                <a:latin typeface="Times New Roman"/>
                <a:cs typeface="Times New Roman"/>
              </a:rPr>
              <a:t>: </a:t>
            </a:r>
            <a:r>
              <a:rPr sz="1400" b="1" spc="-15" dirty="0">
                <a:latin typeface="Times New Roman"/>
                <a:cs typeface="Times New Roman"/>
              </a:rPr>
              <a:t>Typical </a:t>
            </a:r>
            <a:r>
              <a:rPr sz="1400" b="1" dirty="0">
                <a:latin typeface="Times New Roman"/>
                <a:cs typeface="Times New Roman"/>
              </a:rPr>
              <a:t>Program </a:t>
            </a:r>
            <a:r>
              <a:rPr sz="1400" b="1" spc="-5" dirty="0">
                <a:latin typeface="Times New Roman"/>
                <a:cs typeface="Times New Roman"/>
              </a:rPr>
              <a:t>Control</a:t>
            </a:r>
            <a:r>
              <a:rPr sz="1400" b="1" spc="-85" dirty="0">
                <a:latin typeface="Times New Roman"/>
                <a:cs typeface="Times New Roman"/>
              </a:rPr>
              <a:t> </a:t>
            </a:r>
            <a:r>
              <a:rPr sz="1400" b="1" dirty="0">
                <a:latin typeface="Times New Roman"/>
                <a:cs typeface="Times New Roman"/>
              </a:rPr>
              <a:t>Instructions.</a:t>
            </a:r>
            <a:endParaRPr sz="14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47</a:t>
            </a:fld>
            <a:endParaRPr dirty="0"/>
          </a:p>
        </p:txBody>
      </p:sp>
      <p:sp>
        <p:nvSpPr>
          <p:cNvPr id="4" name="object 4"/>
          <p:cNvSpPr txBox="1"/>
          <p:nvPr/>
        </p:nvSpPr>
        <p:spPr>
          <a:xfrm>
            <a:off x="557276" y="326796"/>
            <a:ext cx="8136255" cy="3131820"/>
          </a:xfrm>
          <a:prstGeom prst="rect">
            <a:avLst/>
          </a:prstGeom>
        </p:spPr>
        <p:txBody>
          <a:bodyPr vert="horz" wrap="square" lIns="0" tIns="157480" rIns="0" bIns="0" rtlCol="0">
            <a:spAutoFit/>
          </a:bodyPr>
          <a:lstStyle/>
          <a:p>
            <a:pPr marL="299085" indent="-287020">
              <a:lnSpc>
                <a:spcPct val="100000"/>
              </a:lnSpc>
              <a:spcBef>
                <a:spcPts val="1240"/>
              </a:spcBef>
              <a:buFont typeface="Arial"/>
              <a:buChar char="•"/>
              <a:tabLst>
                <a:tab pos="299085" algn="l"/>
                <a:tab pos="299720" algn="l"/>
              </a:tabLst>
            </a:pPr>
            <a:r>
              <a:rPr sz="1900" spc="-5" dirty="0">
                <a:latin typeface="Times New Roman"/>
                <a:cs typeface="Times New Roman"/>
              </a:rPr>
              <a:t>Branch and </a:t>
            </a:r>
            <a:r>
              <a:rPr sz="1900" spc="-10" dirty="0">
                <a:latin typeface="Times New Roman"/>
                <a:cs typeface="Times New Roman"/>
              </a:rPr>
              <a:t>jump </a:t>
            </a:r>
            <a:r>
              <a:rPr sz="1900" spc="-5" dirty="0">
                <a:latin typeface="Times New Roman"/>
                <a:cs typeface="Times New Roman"/>
              </a:rPr>
              <a:t>instructions </a:t>
            </a:r>
            <a:r>
              <a:rPr sz="1900" spc="-15" dirty="0">
                <a:latin typeface="Times New Roman"/>
                <a:cs typeface="Times New Roman"/>
              </a:rPr>
              <a:t>may </a:t>
            </a:r>
            <a:r>
              <a:rPr sz="1900" spc="-5" dirty="0">
                <a:latin typeface="Times New Roman"/>
                <a:cs typeface="Times New Roman"/>
              </a:rPr>
              <a:t>be conditional or</a:t>
            </a:r>
            <a:r>
              <a:rPr sz="1900" spc="80" dirty="0">
                <a:latin typeface="Times New Roman"/>
                <a:cs typeface="Times New Roman"/>
              </a:rPr>
              <a:t> </a:t>
            </a:r>
            <a:r>
              <a:rPr sz="1900" spc="-5" dirty="0">
                <a:latin typeface="Times New Roman"/>
                <a:cs typeface="Times New Roman"/>
              </a:rPr>
              <a:t>unconditional.</a:t>
            </a:r>
            <a:endParaRPr sz="1900" dirty="0">
              <a:latin typeface="Times New Roman"/>
              <a:cs typeface="Times New Roman"/>
            </a:endParaRPr>
          </a:p>
          <a:p>
            <a:pPr marL="299085" marR="5080" indent="-287020">
              <a:lnSpc>
                <a:spcPct val="150000"/>
              </a:lnSpc>
              <a:buFont typeface="Arial"/>
              <a:buChar char="•"/>
              <a:tabLst>
                <a:tab pos="299085" algn="l"/>
                <a:tab pos="299720" algn="l"/>
                <a:tab pos="812165" algn="l"/>
                <a:tab pos="2033270" algn="l"/>
                <a:tab pos="2827655" algn="l"/>
                <a:tab pos="3994785" algn="l"/>
                <a:tab pos="4973320" algn="l"/>
                <a:tab pos="5217160" algn="l"/>
                <a:tab pos="6266180" algn="l"/>
                <a:tab pos="6844030" algn="l"/>
                <a:tab pos="7181850" algn="l"/>
                <a:tab pos="7974330" algn="l"/>
              </a:tabLst>
            </a:pPr>
            <a:r>
              <a:rPr sz="1900" spc="-5" dirty="0">
                <a:latin typeface="Times New Roman"/>
                <a:cs typeface="Times New Roman"/>
              </a:rPr>
              <a:t>The	condition</a:t>
            </a:r>
            <a:r>
              <a:rPr sz="1900" spc="-20" dirty="0">
                <a:latin typeface="Times New Roman"/>
                <a:cs typeface="Times New Roman"/>
              </a:rPr>
              <a:t>a</a:t>
            </a:r>
            <a:r>
              <a:rPr sz="1900" spc="-5" dirty="0">
                <a:latin typeface="Times New Roman"/>
                <a:cs typeface="Times New Roman"/>
              </a:rPr>
              <a:t>l</a:t>
            </a:r>
            <a:r>
              <a:rPr sz="1900" dirty="0">
                <a:latin typeface="Times New Roman"/>
                <a:cs typeface="Times New Roman"/>
              </a:rPr>
              <a:t>	</a:t>
            </a:r>
            <a:r>
              <a:rPr sz="1900" spc="-5" dirty="0">
                <a:latin typeface="Times New Roman"/>
                <a:cs typeface="Times New Roman"/>
              </a:rPr>
              <a:t>branch</a:t>
            </a:r>
            <a:r>
              <a:rPr sz="1900" dirty="0">
                <a:latin typeface="Times New Roman"/>
                <a:cs typeface="Times New Roman"/>
              </a:rPr>
              <a:t>	</a:t>
            </a:r>
            <a:r>
              <a:rPr sz="1900" spc="-5" dirty="0">
                <a:latin typeface="Times New Roman"/>
                <a:cs typeface="Times New Roman"/>
              </a:rPr>
              <a:t>instr</a:t>
            </a:r>
            <a:r>
              <a:rPr sz="1900" spc="-20" dirty="0">
                <a:latin typeface="Times New Roman"/>
                <a:cs typeface="Times New Roman"/>
              </a:rPr>
              <a:t>u</a:t>
            </a:r>
            <a:r>
              <a:rPr sz="1900" spc="-5" dirty="0">
                <a:latin typeface="Times New Roman"/>
                <a:cs typeface="Times New Roman"/>
              </a:rPr>
              <a:t>ction</a:t>
            </a:r>
            <a:r>
              <a:rPr sz="1900" dirty="0">
                <a:latin typeface="Times New Roman"/>
                <a:cs typeface="Times New Roman"/>
              </a:rPr>
              <a:t>	</a:t>
            </a:r>
            <a:r>
              <a:rPr sz="1900" spc="-5" dirty="0">
                <a:latin typeface="Times New Roman"/>
                <a:cs typeface="Times New Roman"/>
              </a:rPr>
              <a:t>speci</a:t>
            </a:r>
            <a:r>
              <a:rPr sz="1900" dirty="0">
                <a:latin typeface="Times New Roman"/>
                <a:cs typeface="Times New Roman"/>
              </a:rPr>
              <a:t>f</a:t>
            </a:r>
            <a:r>
              <a:rPr sz="1900" spc="-5" dirty="0">
                <a:latin typeface="Times New Roman"/>
                <a:cs typeface="Times New Roman"/>
              </a:rPr>
              <a:t>ies</a:t>
            </a:r>
            <a:r>
              <a:rPr sz="1900" dirty="0">
                <a:latin typeface="Times New Roman"/>
                <a:cs typeface="Times New Roman"/>
              </a:rPr>
              <a:t>	</a:t>
            </a:r>
            <a:r>
              <a:rPr sz="1900" spc="-5" dirty="0">
                <a:latin typeface="Times New Roman"/>
                <a:cs typeface="Times New Roman"/>
              </a:rPr>
              <a:t>a</a:t>
            </a:r>
            <a:r>
              <a:rPr sz="1900" dirty="0">
                <a:latin typeface="Times New Roman"/>
                <a:cs typeface="Times New Roman"/>
              </a:rPr>
              <a:t>	</a:t>
            </a:r>
            <a:r>
              <a:rPr sz="1900" spc="-5" dirty="0">
                <a:latin typeface="Times New Roman"/>
                <a:cs typeface="Times New Roman"/>
              </a:rPr>
              <a:t>condition</a:t>
            </a:r>
            <a:r>
              <a:rPr sz="1900" dirty="0">
                <a:latin typeface="Times New Roman"/>
                <a:cs typeface="Times New Roman"/>
              </a:rPr>
              <a:t>	</a:t>
            </a:r>
            <a:r>
              <a:rPr sz="1900" spc="-25" dirty="0">
                <a:latin typeface="Times New Roman"/>
                <a:cs typeface="Times New Roman"/>
              </a:rPr>
              <a:t>s</a:t>
            </a:r>
            <a:r>
              <a:rPr sz="1900" spc="-5" dirty="0">
                <a:latin typeface="Times New Roman"/>
                <a:cs typeface="Times New Roman"/>
              </a:rPr>
              <a:t>uch</a:t>
            </a:r>
            <a:r>
              <a:rPr sz="1900" dirty="0">
                <a:latin typeface="Times New Roman"/>
                <a:cs typeface="Times New Roman"/>
              </a:rPr>
              <a:t>	</a:t>
            </a:r>
            <a:r>
              <a:rPr sz="1900" spc="-10" dirty="0">
                <a:latin typeface="Times New Roman"/>
                <a:cs typeface="Times New Roman"/>
              </a:rPr>
              <a:t>a</a:t>
            </a:r>
            <a:r>
              <a:rPr sz="1900" spc="-5" dirty="0">
                <a:latin typeface="Times New Roman"/>
                <a:cs typeface="Times New Roman"/>
              </a:rPr>
              <a:t>s</a:t>
            </a:r>
            <a:r>
              <a:rPr sz="1900" dirty="0">
                <a:latin typeface="Times New Roman"/>
                <a:cs typeface="Times New Roman"/>
              </a:rPr>
              <a:t>	</a:t>
            </a:r>
            <a:r>
              <a:rPr sz="1900" spc="-5" dirty="0">
                <a:latin typeface="Times New Roman"/>
                <a:cs typeface="Times New Roman"/>
              </a:rPr>
              <a:t>branch</a:t>
            </a:r>
            <a:r>
              <a:rPr sz="1900" dirty="0">
                <a:latin typeface="Times New Roman"/>
                <a:cs typeface="Times New Roman"/>
              </a:rPr>
              <a:t>	</a:t>
            </a:r>
            <a:r>
              <a:rPr sz="1900" spc="-5" dirty="0">
                <a:latin typeface="Times New Roman"/>
                <a:cs typeface="Times New Roman"/>
              </a:rPr>
              <a:t>if  positive</a:t>
            </a:r>
            <a:r>
              <a:rPr sz="1900" spc="95" dirty="0">
                <a:latin typeface="Times New Roman"/>
                <a:cs typeface="Times New Roman"/>
              </a:rPr>
              <a:t> </a:t>
            </a:r>
            <a:r>
              <a:rPr sz="1900" spc="-5" dirty="0">
                <a:latin typeface="Times New Roman"/>
                <a:cs typeface="Times New Roman"/>
              </a:rPr>
              <a:t>or</a:t>
            </a:r>
            <a:r>
              <a:rPr sz="1900" spc="100" dirty="0">
                <a:latin typeface="Times New Roman"/>
                <a:cs typeface="Times New Roman"/>
              </a:rPr>
              <a:t> </a:t>
            </a:r>
            <a:r>
              <a:rPr sz="1900" spc="-5" dirty="0">
                <a:latin typeface="Times New Roman"/>
                <a:cs typeface="Times New Roman"/>
              </a:rPr>
              <a:t>branch</a:t>
            </a:r>
            <a:r>
              <a:rPr sz="1900" spc="100" dirty="0">
                <a:latin typeface="Times New Roman"/>
                <a:cs typeface="Times New Roman"/>
              </a:rPr>
              <a:t> </a:t>
            </a:r>
            <a:r>
              <a:rPr sz="1900" spc="-5" dirty="0">
                <a:latin typeface="Times New Roman"/>
                <a:cs typeface="Times New Roman"/>
              </a:rPr>
              <a:t>if</a:t>
            </a:r>
            <a:r>
              <a:rPr sz="1900" spc="100" dirty="0">
                <a:latin typeface="Times New Roman"/>
                <a:cs typeface="Times New Roman"/>
              </a:rPr>
              <a:t> </a:t>
            </a:r>
            <a:r>
              <a:rPr sz="1900" spc="-5" dirty="0">
                <a:latin typeface="Times New Roman"/>
                <a:cs typeface="Times New Roman"/>
              </a:rPr>
              <a:t>zero.</a:t>
            </a:r>
            <a:r>
              <a:rPr sz="1900" spc="105" dirty="0">
                <a:latin typeface="Times New Roman"/>
                <a:cs typeface="Times New Roman"/>
              </a:rPr>
              <a:t> </a:t>
            </a:r>
            <a:r>
              <a:rPr sz="1900" spc="-5" dirty="0">
                <a:latin typeface="Times New Roman"/>
                <a:cs typeface="Times New Roman"/>
              </a:rPr>
              <a:t>If</a:t>
            </a:r>
            <a:r>
              <a:rPr sz="1900" spc="100" dirty="0">
                <a:latin typeface="Times New Roman"/>
                <a:cs typeface="Times New Roman"/>
              </a:rPr>
              <a:t> </a:t>
            </a:r>
            <a:r>
              <a:rPr sz="1900" spc="-10" dirty="0">
                <a:latin typeface="Times New Roman"/>
                <a:cs typeface="Times New Roman"/>
              </a:rPr>
              <a:t>the</a:t>
            </a:r>
            <a:r>
              <a:rPr sz="1900" spc="95" dirty="0">
                <a:latin typeface="Times New Roman"/>
                <a:cs typeface="Times New Roman"/>
              </a:rPr>
              <a:t> </a:t>
            </a:r>
            <a:r>
              <a:rPr sz="1900" spc="-5" dirty="0">
                <a:latin typeface="Times New Roman"/>
                <a:cs typeface="Times New Roman"/>
              </a:rPr>
              <a:t>condition</a:t>
            </a:r>
            <a:r>
              <a:rPr sz="1900" spc="100" dirty="0">
                <a:latin typeface="Times New Roman"/>
                <a:cs typeface="Times New Roman"/>
              </a:rPr>
              <a:t> </a:t>
            </a:r>
            <a:r>
              <a:rPr sz="1900" spc="-5" dirty="0">
                <a:latin typeface="Times New Roman"/>
                <a:cs typeface="Times New Roman"/>
              </a:rPr>
              <a:t>is</a:t>
            </a:r>
            <a:r>
              <a:rPr sz="1900" spc="80" dirty="0">
                <a:latin typeface="Times New Roman"/>
                <a:cs typeface="Times New Roman"/>
              </a:rPr>
              <a:t> </a:t>
            </a:r>
            <a:r>
              <a:rPr sz="1900" spc="-10" dirty="0">
                <a:latin typeface="Times New Roman"/>
                <a:cs typeface="Times New Roman"/>
              </a:rPr>
              <a:t>met,</a:t>
            </a:r>
            <a:r>
              <a:rPr sz="1900" spc="100" dirty="0">
                <a:latin typeface="Times New Roman"/>
                <a:cs typeface="Times New Roman"/>
              </a:rPr>
              <a:t> </a:t>
            </a:r>
            <a:r>
              <a:rPr sz="1900" spc="-5" dirty="0">
                <a:latin typeface="Times New Roman"/>
                <a:cs typeface="Times New Roman"/>
              </a:rPr>
              <a:t>the</a:t>
            </a:r>
            <a:r>
              <a:rPr sz="1900" spc="95" dirty="0">
                <a:latin typeface="Times New Roman"/>
                <a:cs typeface="Times New Roman"/>
              </a:rPr>
              <a:t> </a:t>
            </a:r>
            <a:r>
              <a:rPr sz="1900" spc="-5" dirty="0">
                <a:latin typeface="Times New Roman"/>
                <a:cs typeface="Times New Roman"/>
              </a:rPr>
              <a:t>program</a:t>
            </a:r>
            <a:r>
              <a:rPr sz="1900" spc="90" dirty="0">
                <a:latin typeface="Times New Roman"/>
                <a:cs typeface="Times New Roman"/>
              </a:rPr>
              <a:t> </a:t>
            </a:r>
            <a:r>
              <a:rPr sz="1900" spc="-5" dirty="0">
                <a:latin typeface="Times New Roman"/>
                <a:cs typeface="Times New Roman"/>
              </a:rPr>
              <a:t>counter</a:t>
            </a:r>
            <a:r>
              <a:rPr sz="1900" spc="100" dirty="0">
                <a:latin typeface="Times New Roman"/>
                <a:cs typeface="Times New Roman"/>
              </a:rPr>
              <a:t> </a:t>
            </a:r>
            <a:r>
              <a:rPr sz="1900" spc="-5" dirty="0">
                <a:latin typeface="Times New Roman"/>
                <a:cs typeface="Times New Roman"/>
              </a:rPr>
              <a:t>is</a:t>
            </a:r>
            <a:r>
              <a:rPr sz="1900" spc="90" dirty="0">
                <a:latin typeface="Times New Roman"/>
                <a:cs typeface="Times New Roman"/>
              </a:rPr>
              <a:t> </a:t>
            </a:r>
            <a:r>
              <a:rPr sz="1900" spc="-5" dirty="0">
                <a:latin typeface="Times New Roman"/>
                <a:cs typeface="Times New Roman"/>
              </a:rPr>
              <a:t>loaded</a:t>
            </a:r>
            <a:endParaRPr sz="1900" dirty="0">
              <a:latin typeface="Times New Roman"/>
              <a:cs typeface="Times New Roman"/>
            </a:endParaRPr>
          </a:p>
          <a:p>
            <a:pPr marL="299085">
              <a:lnSpc>
                <a:spcPct val="100000"/>
              </a:lnSpc>
              <a:spcBef>
                <a:spcPts val="1140"/>
              </a:spcBef>
            </a:pPr>
            <a:r>
              <a:rPr sz="1900" spc="-5" dirty="0">
                <a:latin typeface="Times New Roman"/>
                <a:cs typeface="Times New Roman"/>
              </a:rPr>
              <a:t>with the branch address and the next instruction is taken from this</a:t>
            </a:r>
            <a:r>
              <a:rPr sz="1900" spc="70" dirty="0">
                <a:latin typeface="Times New Roman"/>
                <a:cs typeface="Times New Roman"/>
              </a:rPr>
              <a:t> </a:t>
            </a:r>
            <a:r>
              <a:rPr sz="1900" spc="-5" dirty="0">
                <a:latin typeface="Times New Roman"/>
                <a:cs typeface="Times New Roman"/>
              </a:rPr>
              <a:t>address.</a:t>
            </a:r>
            <a:endParaRPr sz="1900" dirty="0">
              <a:latin typeface="Times New Roman"/>
              <a:cs typeface="Times New Roman"/>
            </a:endParaRPr>
          </a:p>
          <a:p>
            <a:pPr marL="299085" marR="5080" indent="-287020">
              <a:lnSpc>
                <a:spcPct val="150000"/>
              </a:lnSpc>
              <a:buFont typeface="Arial"/>
              <a:buChar char="•"/>
              <a:tabLst>
                <a:tab pos="299085" algn="l"/>
                <a:tab pos="299720" algn="l"/>
              </a:tabLst>
            </a:pPr>
            <a:r>
              <a:rPr sz="1900" spc="-5" dirty="0">
                <a:latin typeface="Times New Roman"/>
                <a:cs typeface="Times New Roman"/>
              </a:rPr>
              <a:t>If the condition is not </a:t>
            </a:r>
            <a:r>
              <a:rPr sz="1900" spc="-10" dirty="0">
                <a:latin typeface="Times New Roman"/>
                <a:cs typeface="Times New Roman"/>
              </a:rPr>
              <a:t>met, </a:t>
            </a:r>
            <a:r>
              <a:rPr sz="1900" spc="-5" dirty="0">
                <a:latin typeface="Times New Roman"/>
                <a:cs typeface="Times New Roman"/>
              </a:rPr>
              <a:t>the program counter is not changed and the next  instruction is taken from the next location in</a:t>
            </a:r>
            <a:r>
              <a:rPr sz="1900" spc="15" dirty="0">
                <a:latin typeface="Times New Roman"/>
                <a:cs typeface="Times New Roman"/>
              </a:rPr>
              <a:t> </a:t>
            </a:r>
            <a:r>
              <a:rPr sz="1900" spc="-5" dirty="0">
                <a:latin typeface="Times New Roman"/>
                <a:cs typeface="Times New Roman"/>
              </a:rPr>
              <a:t>sequence.</a:t>
            </a:r>
            <a:endParaRPr sz="1900" dirty="0">
              <a:latin typeface="Times New Roman"/>
              <a:cs typeface="Times New Roman"/>
            </a:endParaRPr>
          </a:p>
          <a:p>
            <a:pPr marL="299085" indent="-287020">
              <a:lnSpc>
                <a:spcPct val="100000"/>
              </a:lnSpc>
              <a:spcBef>
                <a:spcPts val="1660"/>
              </a:spcBef>
              <a:buFont typeface="Arial"/>
              <a:buChar char="•"/>
              <a:tabLst>
                <a:tab pos="299085" algn="l"/>
                <a:tab pos="299720" algn="l"/>
                <a:tab pos="1610995" algn="l"/>
                <a:tab pos="2161540" algn="l"/>
                <a:tab pos="2536190" algn="l"/>
              </a:tabLst>
            </a:pPr>
            <a:r>
              <a:rPr sz="1900" spc="-5" dirty="0">
                <a:latin typeface="Times New Roman"/>
                <a:cs typeface="Times New Roman"/>
              </a:rPr>
              <a:t>skip-branch	pair	of	instructions</a:t>
            </a:r>
            <a:endParaRPr sz="1900" dirty="0">
              <a:latin typeface="Times New Roman"/>
              <a:cs typeface="Times New Roman"/>
            </a:endParaRPr>
          </a:p>
        </p:txBody>
      </p:sp>
      <p:sp>
        <p:nvSpPr>
          <p:cNvPr id="5" name="object 5"/>
          <p:cNvSpPr txBox="1"/>
          <p:nvPr/>
        </p:nvSpPr>
        <p:spPr>
          <a:xfrm>
            <a:off x="557276" y="3433089"/>
            <a:ext cx="3674110" cy="3066415"/>
          </a:xfrm>
          <a:prstGeom prst="rect">
            <a:avLst/>
          </a:prstGeom>
        </p:spPr>
        <p:txBody>
          <a:bodyPr vert="horz" wrap="square" lIns="0" tIns="12700" rIns="0" bIns="0" rtlCol="0">
            <a:spAutoFit/>
          </a:bodyPr>
          <a:lstStyle/>
          <a:p>
            <a:pPr marL="299085" marR="5080" algn="just">
              <a:lnSpc>
                <a:spcPct val="150000"/>
              </a:lnSpc>
              <a:spcBef>
                <a:spcPts val="100"/>
              </a:spcBef>
            </a:pPr>
            <a:r>
              <a:rPr sz="1900" spc="-5" dirty="0">
                <a:latin typeface="Times New Roman"/>
                <a:cs typeface="Times New Roman"/>
              </a:rPr>
              <a:t>causes a branch if the condition is  not </a:t>
            </a:r>
            <a:r>
              <a:rPr sz="1900" spc="-10" dirty="0">
                <a:latin typeface="Times New Roman"/>
                <a:cs typeface="Times New Roman"/>
              </a:rPr>
              <a:t>met, </a:t>
            </a:r>
            <a:r>
              <a:rPr sz="1900" spc="-5" dirty="0">
                <a:latin typeface="Times New Roman"/>
                <a:cs typeface="Times New Roman"/>
              </a:rPr>
              <a:t>while a single conditional  branch instruction causes a branch  if the condition is</a:t>
            </a:r>
            <a:r>
              <a:rPr sz="1900" spc="-10" dirty="0">
                <a:latin typeface="Times New Roman"/>
                <a:cs typeface="Times New Roman"/>
              </a:rPr>
              <a:t> met.</a:t>
            </a:r>
            <a:endParaRPr sz="1900" dirty="0">
              <a:latin typeface="Times New Roman"/>
              <a:cs typeface="Times New Roman"/>
            </a:endParaRPr>
          </a:p>
          <a:p>
            <a:pPr marL="299085" marR="5080" indent="-287020">
              <a:lnSpc>
                <a:spcPct val="150000"/>
              </a:lnSpc>
              <a:buFont typeface="Arial"/>
              <a:buChar char="•"/>
              <a:tabLst>
                <a:tab pos="299085" algn="l"/>
                <a:tab pos="299720" algn="l"/>
                <a:tab pos="812165" algn="l"/>
                <a:tab pos="1316990" algn="l"/>
                <a:tab pos="1472565" algn="l"/>
                <a:tab pos="1810385" algn="l"/>
                <a:tab pos="1877695" algn="l"/>
                <a:tab pos="2536190" algn="l"/>
                <a:tab pos="3232785" algn="l"/>
              </a:tabLst>
            </a:pPr>
            <a:r>
              <a:rPr sz="1900" spc="-5" dirty="0">
                <a:latin typeface="Times New Roman"/>
                <a:cs typeface="Times New Roman"/>
              </a:rPr>
              <a:t>The	</a:t>
            </a:r>
            <a:r>
              <a:rPr sz="1900" spc="-395" dirty="0">
                <a:latin typeface="Times New Roman"/>
                <a:cs typeface="Times New Roman"/>
              </a:rPr>
              <a:t> </a:t>
            </a:r>
            <a:r>
              <a:rPr sz="1900" spc="-5" dirty="0">
                <a:latin typeface="Times New Roman"/>
                <a:cs typeface="Times New Roman"/>
              </a:rPr>
              <a:t>c</a:t>
            </a:r>
            <a:r>
              <a:rPr sz="1900" spc="-20" dirty="0">
                <a:latin typeface="Times New Roman"/>
                <a:cs typeface="Times New Roman"/>
              </a:rPr>
              <a:t>a</a:t>
            </a:r>
            <a:r>
              <a:rPr sz="1900" spc="-5" dirty="0">
                <a:latin typeface="Times New Roman"/>
                <a:cs typeface="Times New Roman"/>
              </a:rPr>
              <a:t>ll</a:t>
            </a:r>
            <a:r>
              <a:rPr sz="1900" dirty="0">
                <a:latin typeface="Times New Roman"/>
                <a:cs typeface="Times New Roman"/>
              </a:rPr>
              <a:t>	</a:t>
            </a:r>
            <a:r>
              <a:rPr sz="1900" spc="-5" dirty="0">
                <a:latin typeface="Times New Roman"/>
                <a:cs typeface="Times New Roman"/>
              </a:rPr>
              <a:t>and</a:t>
            </a:r>
            <a:r>
              <a:rPr sz="1900" dirty="0">
                <a:latin typeface="Times New Roman"/>
                <a:cs typeface="Times New Roman"/>
              </a:rPr>
              <a:t>	</a:t>
            </a:r>
            <a:r>
              <a:rPr sz="1900" spc="-5" dirty="0">
                <a:latin typeface="Times New Roman"/>
                <a:cs typeface="Times New Roman"/>
              </a:rPr>
              <a:t>retu</a:t>
            </a:r>
            <a:r>
              <a:rPr sz="1900" dirty="0">
                <a:latin typeface="Times New Roman"/>
                <a:cs typeface="Times New Roman"/>
              </a:rPr>
              <a:t>r</a:t>
            </a:r>
            <a:r>
              <a:rPr sz="1900" spc="-5" dirty="0">
                <a:latin typeface="Times New Roman"/>
                <a:cs typeface="Times New Roman"/>
              </a:rPr>
              <a:t>n</a:t>
            </a:r>
            <a:r>
              <a:rPr sz="1900" dirty="0">
                <a:latin typeface="Times New Roman"/>
                <a:cs typeface="Times New Roman"/>
              </a:rPr>
              <a:t>	</a:t>
            </a:r>
            <a:r>
              <a:rPr sz="1900" spc="-5" dirty="0">
                <a:latin typeface="Times New Roman"/>
                <a:cs typeface="Times New Roman"/>
              </a:rPr>
              <a:t>instruct</a:t>
            </a:r>
            <a:r>
              <a:rPr sz="1900" spc="-20" dirty="0">
                <a:latin typeface="Times New Roman"/>
                <a:cs typeface="Times New Roman"/>
              </a:rPr>
              <a:t>i</a:t>
            </a:r>
            <a:r>
              <a:rPr sz="1900" spc="-5" dirty="0">
                <a:latin typeface="Times New Roman"/>
                <a:cs typeface="Times New Roman"/>
              </a:rPr>
              <a:t>ons  are</a:t>
            </a:r>
            <a:r>
              <a:rPr sz="1900" dirty="0">
                <a:latin typeface="Times New Roman"/>
                <a:cs typeface="Times New Roman"/>
              </a:rPr>
              <a:t>	</a:t>
            </a:r>
            <a:r>
              <a:rPr sz="1900" spc="-5" dirty="0">
                <a:latin typeface="Times New Roman"/>
                <a:cs typeface="Times New Roman"/>
              </a:rPr>
              <a:t>us</a:t>
            </a:r>
            <a:r>
              <a:rPr sz="1900" spc="-15" dirty="0">
                <a:latin typeface="Times New Roman"/>
                <a:cs typeface="Times New Roman"/>
              </a:rPr>
              <a:t>e</a:t>
            </a:r>
            <a:r>
              <a:rPr sz="1900" spc="-5" dirty="0">
                <a:latin typeface="Times New Roman"/>
                <a:cs typeface="Times New Roman"/>
              </a:rPr>
              <a:t>d</a:t>
            </a:r>
            <a:r>
              <a:rPr sz="1900" dirty="0">
                <a:latin typeface="Times New Roman"/>
                <a:cs typeface="Times New Roman"/>
              </a:rPr>
              <a:t>		</a:t>
            </a:r>
            <a:r>
              <a:rPr sz="1900" spc="-5" dirty="0">
                <a:latin typeface="Times New Roman"/>
                <a:cs typeface="Times New Roman"/>
              </a:rPr>
              <a:t>in</a:t>
            </a:r>
            <a:r>
              <a:rPr sz="1900" dirty="0">
                <a:latin typeface="Times New Roman"/>
                <a:cs typeface="Times New Roman"/>
              </a:rPr>
              <a:t>		</a:t>
            </a:r>
            <a:r>
              <a:rPr sz="1900" spc="-5" dirty="0">
                <a:latin typeface="Times New Roman"/>
                <a:cs typeface="Times New Roman"/>
              </a:rPr>
              <a:t>co</a:t>
            </a:r>
            <a:r>
              <a:rPr sz="1900" spc="-15" dirty="0">
                <a:latin typeface="Times New Roman"/>
                <a:cs typeface="Times New Roman"/>
              </a:rPr>
              <a:t>n</a:t>
            </a:r>
            <a:r>
              <a:rPr sz="1900" spc="5" dirty="0">
                <a:latin typeface="Times New Roman"/>
                <a:cs typeface="Times New Roman"/>
              </a:rPr>
              <a:t>j</a:t>
            </a:r>
            <a:r>
              <a:rPr sz="1900" spc="-5" dirty="0">
                <a:latin typeface="Times New Roman"/>
                <a:cs typeface="Times New Roman"/>
              </a:rPr>
              <a:t>unc</a:t>
            </a:r>
            <a:r>
              <a:rPr sz="1900" dirty="0">
                <a:latin typeface="Times New Roman"/>
                <a:cs typeface="Times New Roman"/>
              </a:rPr>
              <a:t>t</a:t>
            </a:r>
            <a:r>
              <a:rPr sz="1900" spc="-5" dirty="0">
                <a:latin typeface="Times New Roman"/>
                <a:cs typeface="Times New Roman"/>
              </a:rPr>
              <a:t>ion</a:t>
            </a:r>
            <a:r>
              <a:rPr sz="1900" dirty="0">
                <a:latin typeface="Times New Roman"/>
                <a:cs typeface="Times New Roman"/>
              </a:rPr>
              <a:t>	</a:t>
            </a:r>
            <a:r>
              <a:rPr sz="1900" spc="-5" dirty="0">
                <a:latin typeface="Times New Roman"/>
                <a:cs typeface="Times New Roman"/>
              </a:rPr>
              <a:t>with</a:t>
            </a:r>
            <a:endParaRPr sz="1900" dirty="0">
              <a:latin typeface="Times New Roman"/>
              <a:cs typeface="Times New Roman"/>
            </a:endParaRPr>
          </a:p>
          <a:p>
            <a:pPr marL="299085">
              <a:lnSpc>
                <a:spcPct val="100000"/>
              </a:lnSpc>
              <a:spcBef>
                <a:spcPts val="1140"/>
              </a:spcBef>
            </a:pPr>
            <a:r>
              <a:rPr sz="1900" spc="-5" dirty="0">
                <a:latin typeface="Times New Roman"/>
                <a:cs typeface="Times New Roman"/>
              </a:rPr>
              <a:t>subroutines.</a:t>
            </a:r>
            <a:endParaRPr sz="1900" dirty="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48</a:t>
            </a:fld>
            <a:endParaRPr dirty="0"/>
          </a:p>
        </p:txBody>
      </p:sp>
      <p:sp>
        <p:nvSpPr>
          <p:cNvPr id="2" name="object 2"/>
          <p:cNvSpPr txBox="1"/>
          <p:nvPr/>
        </p:nvSpPr>
        <p:spPr>
          <a:xfrm>
            <a:off x="524967" y="466953"/>
            <a:ext cx="8185784" cy="5513705"/>
          </a:xfrm>
          <a:prstGeom prst="rect">
            <a:avLst/>
          </a:prstGeom>
        </p:spPr>
        <p:txBody>
          <a:bodyPr vert="horz" wrap="square" lIns="0" tIns="165100" rIns="0" bIns="0" rtlCol="0">
            <a:spAutoFit/>
          </a:bodyPr>
          <a:lstStyle/>
          <a:p>
            <a:pPr marL="12700">
              <a:lnSpc>
                <a:spcPct val="100000"/>
              </a:lnSpc>
              <a:spcBef>
                <a:spcPts val="1300"/>
              </a:spcBef>
            </a:pPr>
            <a:r>
              <a:rPr sz="2000" b="1" dirty="0">
                <a:latin typeface="Times New Roman"/>
                <a:cs typeface="Times New Roman"/>
              </a:rPr>
              <a:t>Status </a:t>
            </a:r>
            <a:r>
              <a:rPr sz="2000" b="1" spc="-5" dirty="0">
                <a:latin typeface="Times New Roman"/>
                <a:cs typeface="Times New Roman"/>
              </a:rPr>
              <a:t>Bit</a:t>
            </a:r>
            <a:r>
              <a:rPr sz="2000" b="1" spc="-35" dirty="0">
                <a:latin typeface="Times New Roman"/>
                <a:cs typeface="Times New Roman"/>
              </a:rPr>
              <a:t> </a:t>
            </a:r>
            <a:r>
              <a:rPr sz="2000" b="1" dirty="0">
                <a:latin typeface="Times New Roman"/>
                <a:cs typeface="Times New Roman"/>
              </a:rPr>
              <a:t>Conditions</a:t>
            </a:r>
            <a:endParaRPr sz="2000" dirty="0">
              <a:latin typeface="Times New Roman"/>
              <a:cs typeface="Times New Roman"/>
            </a:endParaRPr>
          </a:p>
          <a:p>
            <a:pPr marL="299085" marR="5080" indent="-287020">
              <a:lnSpc>
                <a:spcPct val="150000"/>
              </a:lnSpc>
              <a:spcBef>
                <a:spcPts val="5"/>
              </a:spcBef>
              <a:buFont typeface="Arial"/>
              <a:buChar char="•"/>
              <a:tabLst>
                <a:tab pos="299085" algn="l"/>
                <a:tab pos="299720" algn="l"/>
              </a:tabLst>
            </a:pPr>
            <a:r>
              <a:rPr sz="2000" dirty="0">
                <a:latin typeface="Times New Roman"/>
                <a:cs typeface="Times New Roman"/>
              </a:rPr>
              <a:t>It </a:t>
            </a:r>
            <a:r>
              <a:rPr sz="2000" spc="-5" dirty="0">
                <a:latin typeface="Times New Roman"/>
                <a:cs typeface="Times New Roman"/>
              </a:rPr>
              <a:t>is </a:t>
            </a:r>
            <a:r>
              <a:rPr sz="2000" spc="-10" dirty="0">
                <a:latin typeface="Times New Roman"/>
                <a:cs typeface="Times New Roman"/>
              </a:rPr>
              <a:t>sometimes </a:t>
            </a:r>
            <a:r>
              <a:rPr sz="2000" spc="-5" dirty="0">
                <a:latin typeface="Times New Roman"/>
                <a:cs typeface="Times New Roman"/>
              </a:rPr>
              <a:t>convenient to supplement the </a:t>
            </a:r>
            <a:r>
              <a:rPr sz="2000" dirty="0">
                <a:latin typeface="Times New Roman"/>
                <a:cs typeface="Times New Roman"/>
              </a:rPr>
              <a:t>ALU </a:t>
            </a:r>
            <a:r>
              <a:rPr sz="2000" spc="-5" dirty="0">
                <a:latin typeface="Times New Roman"/>
                <a:cs typeface="Times New Roman"/>
              </a:rPr>
              <a:t>circuit </a:t>
            </a:r>
            <a:r>
              <a:rPr sz="2000" spc="-10" dirty="0">
                <a:latin typeface="Times New Roman"/>
                <a:cs typeface="Times New Roman"/>
              </a:rPr>
              <a:t>in </a:t>
            </a:r>
            <a:r>
              <a:rPr sz="2000" spc="-5" dirty="0">
                <a:latin typeface="Times New Roman"/>
                <a:cs typeface="Times New Roman"/>
              </a:rPr>
              <a:t>the </a:t>
            </a:r>
            <a:r>
              <a:rPr sz="2000" dirty="0">
                <a:latin typeface="Times New Roman"/>
                <a:cs typeface="Times New Roman"/>
              </a:rPr>
              <a:t>CPU </a:t>
            </a:r>
            <a:r>
              <a:rPr sz="2000" spc="-5" dirty="0">
                <a:latin typeface="Times New Roman"/>
                <a:cs typeface="Times New Roman"/>
              </a:rPr>
              <a:t>with </a:t>
            </a:r>
            <a:r>
              <a:rPr sz="2000" dirty="0">
                <a:latin typeface="Times New Roman"/>
                <a:cs typeface="Times New Roman"/>
              </a:rPr>
              <a:t>a  </a:t>
            </a:r>
            <a:r>
              <a:rPr sz="2000" spc="-5" dirty="0">
                <a:latin typeface="Times New Roman"/>
                <a:cs typeface="Times New Roman"/>
              </a:rPr>
              <a:t>status </a:t>
            </a:r>
            <a:r>
              <a:rPr sz="2000" dirty="0">
                <a:latin typeface="Times New Roman"/>
                <a:cs typeface="Times New Roman"/>
              </a:rPr>
              <a:t>register where </a:t>
            </a:r>
            <a:r>
              <a:rPr sz="2000" spc="-5" dirty="0">
                <a:latin typeface="Times New Roman"/>
                <a:cs typeface="Times New Roman"/>
              </a:rPr>
              <a:t>status </a:t>
            </a:r>
            <a:r>
              <a:rPr sz="2000" dirty="0">
                <a:latin typeface="Times New Roman"/>
                <a:cs typeface="Times New Roman"/>
              </a:rPr>
              <a:t>bit conditions </a:t>
            </a:r>
            <a:r>
              <a:rPr sz="2000" spc="-5" dirty="0">
                <a:latin typeface="Times New Roman"/>
                <a:cs typeface="Times New Roman"/>
              </a:rPr>
              <a:t>can </a:t>
            </a:r>
            <a:r>
              <a:rPr sz="2000" dirty="0">
                <a:latin typeface="Times New Roman"/>
                <a:cs typeface="Times New Roman"/>
              </a:rPr>
              <a:t>be stored for further</a:t>
            </a:r>
            <a:r>
              <a:rPr sz="2000" spc="-170" dirty="0">
                <a:latin typeface="Times New Roman"/>
                <a:cs typeface="Times New Roman"/>
              </a:rPr>
              <a:t> </a:t>
            </a:r>
            <a:r>
              <a:rPr sz="2000" spc="-5" dirty="0">
                <a:latin typeface="Times New Roman"/>
                <a:cs typeface="Times New Roman"/>
              </a:rPr>
              <a:t>analysis.</a:t>
            </a:r>
            <a:endParaRPr sz="2000" dirty="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Status </a:t>
            </a:r>
            <a:r>
              <a:rPr sz="2000" dirty="0">
                <a:latin typeface="Times New Roman"/>
                <a:cs typeface="Times New Roman"/>
              </a:rPr>
              <a:t>bits </a:t>
            </a:r>
            <a:r>
              <a:rPr sz="2000" spc="-5" dirty="0">
                <a:latin typeface="Times New Roman"/>
                <a:cs typeface="Times New Roman"/>
              </a:rPr>
              <a:t>are also called condition-code bits or flag bits. </a:t>
            </a:r>
            <a:r>
              <a:rPr sz="2000" dirty="0">
                <a:latin typeface="Times New Roman"/>
                <a:cs typeface="Times New Roman"/>
              </a:rPr>
              <a:t>The four </a:t>
            </a:r>
            <a:r>
              <a:rPr sz="2000" spc="-5" dirty="0">
                <a:latin typeface="Times New Roman"/>
                <a:cs typeface="Times New Roman"/>
              </a:rPr>
              <a:t>status</a:t>
            </a:r>
            <a:r>
              <a:rPr sz="2000" spc="5" dirty="0">
                <a:latin typeface="Times New Roman"/>
                <a:cs typeface="Times New Roman"/>
              </a:rPr>
              <a:t> </a:t>
            </a:r>
            <a:r>
              <a:rPr sz="2000" spc="-10" dirty="0">
                <a:latin typeface="Times New Roman"/>
                <a:cs typeface="Times New Roman"/>
              </a:rPr>
              <a:t>bits</a:t>
            </a:r>
            <a:endParaRPr sz="2000" dirty="0">
              <a:latin typeface="Times New Roman"/>
              <a:cs typeface="Times New Roman"/>
            </a:endParaRPr>
          </a:p>
          <a:p>
            <a:pPr marL="299085">
              <a:lnSpc>
                <a:spcPct val="100000"/>
              </a:lnSpc>
              <a:spcBef>
                <a:spcPts val="1200"/>
              </a:spcBef>
            </a:pPr>
            <a:r>
              <a:rPr sz="2000" dirty="0">
                <a:latin typeface="Times New Roman"/>
                <a:cs typeface="Times New Roman"/>
              </a:rPr>
              <a:t>are </a:t>
            </a:r>
            <a:r>
              <a:rPr sz="2000" spc="-5" dirty="0">
                <a:latin typeface="Times New Roman"/>
                <a:cs typeface="Times New Roman"/>
              </a:rPr>
              <a:t>symbolized </a:t>
            </a:r>
            <a:r>
              <a:rPr sz="2000" dirty="0">
                <a:latin typeface="Times New Roman"/>
                <a:cs typeface="Times New Roman"/>
              </a:rPr>
              <a:t>by </a:t>
            </a:r>
            <a:r>
              <a:rPr sz="2000" spc="-5" dirty="0">
                <a:latin typeface="Times New Roman"/>
                <a:cs typeface="Times New Roman"/>
              </a:rPr>
              <a:t>C, </a:t>
            </a:r>
            <a:r>
              <a:rPr sz="2000" dirty="0">
                <a:latin typeface="Times New Roman"/>
                <a:cs typeface="Times New Roman"/>
              </a:rPr>
              <a:t>S, Z, and</a:t>
            </a:r>
            <a:r>
              <a:rPr sz="2000" spc="-95" dirty="0">
                <a:latin typeface="Times New Roman"/>
                <a:cs typeface="Times New Roman"/>
              </a:rPr>
              <a:t> </a:t>
            </a:r>
            <a:r>
              <a:rPr sz="2000" spc="-125" dirty="0">
                <a:latin typeface="Times New Roman"/>
                <a:cs typeface="Times New Roman"/>
              </a:rPr>
              <a:t>V.</a:t>
            </a:r>
            <a:endParaRPr sz="2000" dirty="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 bits are set or cleared </a:t>
            </a:r>
            <a:r>
              <a:rPr sz="2000" spc="-5" dirty="0">
                <a:latin typeface="Times New Roman"/>
                <a:cs typeface="Times New Roman"/>
              </a:rPr>
              <a:t>as </a:t>
            </a:r>
            <a:r>
              <a:rPr sz="2000" dirty="0">
                <a:latin typeface="Times New Roman"/>
                <a:cs typeface="Times New Roman"/>
              </a:rPr>
              <a:t>a result of </a:t>
            </a:r>
            <a:r>
              <a:rPr sz="2000" spc="-5" dirty="0">
                <a:latin typeface="Times New Roman"/>
                <a:cs typeface="Times New Roman"/>
              </a:rPr>
              <a:t>an </a:t>
            </a:r>
            <a:r>
              <a:rPr sz="2000" dirty="0">
                <a:latin typeface="Times New Roman"/>
                <a:cs typeface="Times New Roman"/>
              </a:rPr>
              <a:t>operation performed </a:t>
            </a:r>
            <a:r>
              <a:rPr sz="2000" spc="-5" dirty="0">
                <a:latin typeface="Times New Roman"/>
                <a:cs typeface="Times New Roman"/>
              </a:rPr>
              <a:t>in </a:t>
            </a:r>
            <a:r>
              <a:rPr sz="2000" dirty="0">
                <a:latin typeface="Times New Roman"/>
                <a:cs typeface="Times New Roman"/>
              </a:rPr>
              <a:t>the</a:t>
            </a:r>
            <a:r>
              <a:rPr sz="2000" spc="-325" dirty="0">
                <a:latin typeface="Times New Roman"/>
                <a:cs typeface="Times New Roman"/>
              </a:rPr>
              <a:t> </a:t>
            </a:r>
            <a:r>
              <a:rPr sz="2000" dirty="0">
                <a:latin typeface="Times New Roman"/>
                <a:cs typeface="Times New Roman"/>
              </a:rPr>
              <a:t>ALU.</a:t>
            </a:r>
          </a:p>
          <a:p>
            <a:pPr marL="469900" indent="-457200">
              <a:lnSpc>
                <a:spcPct val="100000"/>
              </a:lnSpc>
              <a:spcBef>
                <a:spcPts val="1200"/>
              </a:spcBef>
              <a:buAutoNum type="arabicPeriod"/>
              <a:tabLst>
                <a:tab pos="469265" algn="l"/>
                <a:tab pos="469900" algn="l"/>
              </a:tabLst>
            </a:pPr>
            <a:r>
              <a:rPr sz="2000" spc="-5" dirty="0">
                <a:latin typeface="Times New Roman"/>
                <a:cs typeface="Times New Roman"/>
              </a:rPr>
              <a:t>Bit </a:t>
            </a:r>
            <a:r>
              <a:rPr sz="2000" dirty="0">
                <a:latin typeface="Times New Roman"/>
                <a:cs typeface="Times New Roman"/>
              </a:rPr>
              <a:t>C (carry) </a:t>
            </a:r>
            <a:r>
              <a:rPr sz="2000" spc="-5" dirty="0">
                <a:latin typeface="Times New Roman"/>
                <a:cs typeface="Times New Roman"/>
              </a:rPr>
              <a:t>is </a:t>
            </a:r>
            <a:r>
              <a:rPr sz="2000" dirty="0">
                <a:latin typeface="Times New Roman"/>
                <a:cs typeface="Times New Roman"/>
              </a:rPr>
              <a:t>set </a:t>
            </a:r>
            <a:r>
              <a:rPr sz="2000" spc="-5" dirty="0">
                <a:latin typeface="Times New Roman"/>
                <a:cs typeface="Times New Roman"/>
              </a:rPr>
              <a:t>to </a:t>
            </a:r>
            <a:r>
              <a:rPr sz="2000" dirty="0">
                <a:latin typeface="Times New Roman"/>
                <a:cs typeface="Times New Roman"/>
              </a:rPr>
              <a:t>1 </a:t>
            </a:r>
            <a:r>
              <a:rPr sz="2000" spc="-5" dirty="0">
                <a:latin typeface="Times New Roman"/>
                <a:cs typeface="Times New Roman"/>
              </a:rPr>
              <a:t>if </a:t>
            </a:r>
            <a:r>
              <a:rPr sz="2000" dirty="0">
                <a:latin typeface="Times New Roman"/>
                <a:cs typeface="Times New Roman"/>
              </a:rPr>
              <a:t>the end ca</a:t>
            </a:r>
            <a:r>
              <a:rPr lang="en-US" sz="2000" dirty="0">
                <a:latin typeface="Times New Roman"/>
                <a:cs typeface="Times New Roman"/>
              </a:rPr>
              <a:t>rr</a:t>
            </a:r>
            <a:r>
              <a:rPr sz="2000" dirty="0">
                <a:latin typeface="Times New Roman"/>
                <a:cs typeface="Times New Roman"/>
              </a:rPr>
              <a:t>y </a:t>
            </a:r>
            <a:r>
              <a:rPr sz="2000" spc="-5" dirty="0">
                <a:latin typeface="Times New Roman"/>
                <a:cs typeface="Times New Roman"/>
              </a:rPr>
              <a:t>C</a:t>
            </a:r>
            <a:r>
              <a:rPr lang="en-US" sz="2000" spc="-5" baseline="-25000" dirty="0">
                <a:latin typeface="Times New Roman"/>
                <a:cs typeface="Times New Roman"/>
              </a:rPr>
              <a:t>8</a:t>
            </a:r>
            <a:r>
              <a:rPr sz="2000" spc="-5" dirty="0">
                <a:latin typeface="Times New Roman"/>
                <a:cs typeface="Times New Roman"/>
              </a:rPr>
              <a:t> is </a:t>
            </a:r>
            <a:r>
              <a:rPr sz="2000" dirty="0">
                <a:latin typeface="Times New Roman"/>
                <a:cs typeface="Times New Roman"/>
              </a:rPr>
              <a:t>1. It </a:t>
            </a:r>
            <a:r>
              <a:rPr sz="2000" spc="-5" dirty="0">
                <a:latin typeface="Times New Roman"/>
                <a:cs typeface="Times New Roman"/>
              </a:rPr>
              <a:t>is </a:t>
            </a:r>
            <a:r>
              <a:rPr sz="2000" dirty="0">
                <a:latin typeface="Times New Roman"/>
                <a:cs typeface="Times New Roman"/>
              </a:rPr>
              <a:t>cleared </a:t>
            </a:r>
            <a:r>
              <a:rPr sz="2000" spc="-5" dirty="0">
                <a:latin typeface="Times New Roman"/>
                <a:cs typeface="Times New Roman"/>
              </a:rPr>
              <a:t>to </a:t>
            </a:r>
            <a:r>
              <a:rPr sz="2000" dirty="0">
                <a:latin typeface="Times New Roman"/>
                <a:cs typeface="Times New Roman"/>
              </a:rPr>
              <a:t>0 </a:t>
            </a:r>
            <a:r>
              <a:rPr sz="2000" spc="-5" dirty="0">
                <a:latin typeface="Times New Roman"/>
                <a:cs typeface="Times New Roman"/>
              </a:rPr>
              <a:t>if </a:t>
            </a:r>
            <a:r>
              <a:rPr sz="2000" dirty="0">
                <a:latin typeface="Times New Roman"/>
                <a:cs typeface="Times New Roman"/>
              </a:rPr>
              <a:t>the</a:t>
            </a:r>
            <a:r>
              <a:rPr sz="2000" spc="-130" dirty="0">
                <a:latin typeface="Times New Roman"/>
                <a:cs typeface="Times New Roman"/>
              </a:rPr>
              <a:t> </a:t>
            </a:r>
            <a:r>
              <a:rPr sz="2000" dirty="0">
                <a:latin typeface="Times New Roman"/>
                <a:cs typeface="Times New Roman"/>
              </a:rPr>
              <a:t>0.</a:t>
            </a:r>
          </a:p>
          <a:p>
            <a:pPr marL="469900" indent="-457200">
              <a:lnSpc>
                <a:spcPct val="100000"/>
              </a:lnSpc>
              <a:spcBef>
                <a:spcPts val="1200"/>
              </a:spcBef>
              <a:buAutoNum type="arabicPeriod"/>
              <a:tabLst>
                <a:tab pos="469265" algn="l"/>
                <a:tab pos="469900" algn="l"/>
              </a:tabLst>
            </a:pPr>
            <a:r>
              <a:rPr sz="2000" spc="-5" dirty="0">
                <a:latin typeface="Times New Roman"/>
                <a:cs typeface="Times New Roman"/>
              </a:rPr>
              <a:t>Bit</a:t>
            </a:r>
            <a:r>
              <a:rPr sz="2000" spc="65" dirty="0">
                <a:latin typeface="Times New Roman"/>
                <a:cs typeface="Times New Roman"/>
              </a:rPr>
              <a:t> </a:t>
            </a:r>
            <a:r>
              <a:rPr sz="2000" dirty="0">
                <a:latin typeface="Times New Roman"/>
                <a:cs typeface="Times New Roman"/>
              </a:rPr>
              <a:t>S</a:t>
            </a:r>
            <a:r>
              <a:rPr sz="2000" spc="75" dirty="0">
                <a:latin typeface="Times New Roman"/>
                <a:cs typeface="Times New Roman"/>
              </a:rPr>
              <a:t> </a:t>
            </a:r>
            <a:r>
              <a:rPr sz="2000" spc="-5" dirty="0">
                <a:latin typeface="Times New Roman"/>
                <a:cs typeface="Times New Roman"/>
              </a:rPr>
              <a:t>(sign)</a:t>
            </a:r>
            <a:r>
              <a:rPr sz="2000" spc="85" dirty="0">
                <a:latin typeface="Times New Roman"/>
                <a:cs typeface="Times New Roman"/>
              </a:rPr>
              <a:t> </a:t>
            </a:r>
            <a:r>
              <a:rPr sz="2000" spc="-10" dirty="0">
                <a:latin typeface="Times New Roman"/>
                <a:cs typeface="Times New Roman"/>
              </a:rPr>
              <a:t>is</a:t>
            </a:r>
            <a:r>
              <a:rPr sz="2000" spc="60" dirty="0">
                <a:latin typeface="Times New Roman"/>
                <a:cs typeface="Times New Roman"/>
              </a:rPr>
              <a:t> </a:t>
            </a:r>
            <a:r>
              <a:rPr sz="2000" dirty="0">
                <a:latin typeface="Times New Roman"/>
                <a:cs typeface="Times New Roman"/>
              </a:rPr>
              <a:t>set</a:t>
            </a:r>
            <a:r>
              <a:rPr sz="2000" spc="65" dirty="0">
                <a:latin typeface="Times New Roman"/>
                <a:cs typeface="Times New Roman"/>
              </a:rPr>
              <a:t> </a:t>
            </a:r>
            <a:r>
              <a:rPr sz="2000" spc="-10" dirty="0">
                <a:latin typeface="Times New Roman"/>
                <a:cs typeface="Times New Roman"/>
              </a:rPr>
              <a:t>to</a:t>
            </a:r>
            <a:r>
              <a:rPr sz="2000" spc="85" dirty="0">
                <a:latin typeface="Times New Roman"/>
                <a:cs typeface="Times New Roman"/>
              </a:rPr>
              <a:t> </a:t>
            </a:r>
            <a:r>
              <a:rPr sz="2000" dirty="0">
                <a:latin typeface="Times New Roman"/>
                <a:cs typeface="Times New Roman"/>
              </a:rPr>
              <a:t>1</a:t>
            </a:r>
            <a:r>
              <a:rPr sz="2000" spc="70" dirty="0">
                <a:latin typeface="Times New Roman"/>
                <a:cs typeface="Times New Roman"/>
              </a:rPr>
              <a:t> </a:t>
            </a:r>
            <a:r>
              <a:rPr sz="2000" spc="-5" dirty="0">
                <a:latin typeface="Times New Roman"/>
                <a:cs typeface="Times New Roman"/>
              </a:rPr>
              <a:t>if</a:t>
            </a:r>
            <a:r>
              <a:rPr sz="2000" spc="65" dirty="0">
                <a:latin typeface="Times New Roman"/>
                <a:cs typeface="Times New Roman"/>
              </a:rPr>
              <a:t> </a:t>
            </a:r>
            <a:r>
              <a:rPr sz="2000" dirty="0">
                <a:latin typeface="Times New Roman"/>
                <a:cs typeface="Times New Roman"/>
              </a:rPr>
              <a:t>the</a:t>
            </a:r>
            <a:r>
              <a:rPr sz="2000" spc="65" dirty="0">
                <a:latin typeface="Times New Roman"/>
                <a:cs typeface="Times New Roman"/>
              </a:rPr>
              <a:t> </a:t>
            </a:r>
            <a:r>
              <a:rPr sz="2000" spc="-5" dirty="0">
                <a:latin typeface="Times New Roman"/>
                <a:cs typeface="Times New Roman"/>
              </a:rPr>
              <a:t>highest-order</a:t>
            </a:r>
            <a:r>
              <a:rPr sz="2000" spc="80" dirty="0">
                <a:latin typeface="Times New Roman"/>
                <a:cs typeface="Times New Roman"/>
              </a:rPr>
              <a:t> </a:t>
            </a:r>
            <a:r>
              <a:rPr sz="2000" spc="-5" dirty="0">
                <a:latin typeface="Times New Roman"/>
                <a:cs typeface="Times New Roman"/>
              </a:rPr>
              <a:t>bit</a:t>
            </a:r>
            <a:r>
              <a:rPr sz="2000" spc="65" dirty="0">
                <a:latin typeface="Times New Roman"/>
                <a:cs typeface="Times New Roman"/>
              </a:rPr>
              <a:t> </a:t>
            </a:r>
            <a:r>
              <a:rPr sz="2000" spc="-10" dirty="0">
                <a:latin typeface="Times New Roman"/>
                <a:cs typeface="Times New Roman"/>
              </a:rPr>
              <a:t>F</a:t>
            </a:r>
            <a:r>
              <a:rPr lang="en-US" sz="2000" spc="-10" baseline="-25000" dirty="0">
                <a:latin typeface="Times New Roman"/>
                <a:cs typeface="Times New Roman"/>
              </a:rPr>
              <a:t>7</a:t>
            </a:r>
            <a:r>
              <a:rPr sz="2000" spc="100" dirty="0">
                <a:latin typeface="Times New Roman"/>
                <a:cs typeface="Times New Roman"/>
              </a:rPr>
              <a:t> </a:t>
            </a:r>
            <a:r>
              <a:rPr sz="2000" spc="-5" dirty="0">
                <a:latin typeface="Times New Roman"/>
                <a:cs typeface="Times New Roman"/>
              </a:rPr>
              <a:t>is</a:t>
            </a:r>
            <a:r>
              <a:rPr sz="2000" spc="60" dirty="0">
                <a:latin typeface="Times New Roman"/>
                <a:cs typeface="Times New Roman"/>
              </a:rPr>
              <a:t> </a:t>
            </a:r>
            <a:r>
              <a:rPr sz="2000" spc="-5" dirty="0">
                <a:latin typeface="Times New Roman"/>
                <a:cs typeface="Times New Roman"/>
              </a:rPr>
              <a:t>1.</a:t>
            </a:r>
            <a:r>
              <a:rPr sz="2000" spc="75" dirty="0">
                <a:latin typeface="Times New Roman"/>
                <a:cs typeface="Times New Roman"/>
              </a:rPr>
              <a:t> </a:t>
            </a:r>
            <a:r>
              <a:rPr sz="2000" spc="-5" dirty="0">
                <a:latin typeface="Times New Roman"/>
                <a:cs typeface="Times New Roman"/>
              </a:rPr>
              <a:t>It</a:t>
            </a:r>
            <a:r>
              <a:rPr sz="2000" spc="75" dirty="0">
                <a:latin typeface="Times New Roman"/>
                <a:cs typeface="Times New Roman"/>
              </a:rPr>
              <a:t> </a:t>
            </a:r>
            <a:r>
              <a:rPr sz="2000" spc="-5" dirty="0">
                <a:latin typeface="Times New Roman"/>
                <a:cs typeface="Times New Roman"/>
              </a:rPr>
              <a:t>is</a:t>
            </a:r>
            <a:r>
              <a:rPr sz="2000" spc="60" dirty="0">
                <a:latin typeface="Times New Roman"/>
                <a:cs typeface="Times New Roman"/>
              </a:rPr>
              <a:t> </a:t>
            </a:r>
            <a:r>
              <a:rPr sz="2000" dirty="0">
                <a:latin typeface="Times New Roman"/>
                <a:cs typeface="Times New Roman"/>
              </a:rPr>
              <a:t>set</a:t>
            </a:r>
            <a:r>
              <a:rPr sz="2000" spc="70" dirty="0">
                <a:latin typeface="Times New Roman"/>
                <a:cs typeface="Times New Roman"/>
              </a:rPr>
              <a:t> </a:t>
            </a:r>
            <a:r>
              <a:rPr sz="2000" spc="-10" dirty="0">
                <a:latin typeface="Times New Roman"/>
                <a:cs typeface="Times New Roman"/>
              </a:rPr>
              <a:t>to</a:t>
            </a:r>
            <a:r>
              <a:rPr sz="2000" spc="80" dirty="0">
                <a:latin typeface="Times New Roman"/>
                <a:cs typeface="Times New Roman"/>
              </a:rPr>
              <a:t> </a:t>
            </a:r>
            <a:r>
              <a:rPr sz="2000" dirty="0">
                <a:latin typeface="Times New Roman"/>
                <a:cs typeface="Times New Roman"/>
              </a:rPr>
              <a:t>0</a:t>
            </a:r>
            <a:r>
              <a:rPr sz="2000" spc="65" dirty="0">
                <a:latin typeface="Times New Roman"/>
                <a:cs typeface="Times New Roman"/>
              </a:rPr>
              <a:t> </a:t>
            </a:r>
            <a:r>
              <a:rPr sz="2000" spc="-5" dirty="0">
                <a:latin typeface="Times New Roman"/>
                <a:cs typeface="Times New Roman"/>
              </a:rPr>
              <a:t>if</a:t>
            </a:r>
            <a:r>
              <a:rPr sz="2000" spc="70" dirty="0">
                <a:latin typeface="Times New Roman"/>
                <a:cs typeface="Times New Roman"/>
              </a:rPr>
              <a:t> </a:t>
            </a:r>
            <a:r>
              <a:rPr sz="2000" dirty="0">
                <a:latin typeface="Times New Roman"/>
                <a:cs typeface="Times New Roman"/>
              </a:rPr>
              <a:t>the</a:t>
            </a:r>
            <a:r>
              <a:rPr sz="2000" spc="60" dirty="0">
                <a:latin typeface="Times New Roman"/>
                <a:cs typeface="Times New Roman"/>
              </a:rPr>
              <a:t> </a:t>
            </a:r>
            <a:r>
              <a:rPr sz="2000" spc="-5" dirty="0">
                <a:latin typeface="Times New Roman"/>
                <a:cs typeface="Times New Roman"/>
              </a:rPr>
              <a:t>bit</a:t>
            </a:r>
            <a:endParaRPr sz="2000" dirty="0">
              <a:latin typeface="Times New Roman"/>
              <a:cs typeface="Times New Roman"/>
            </a:endParaRPr>
          </a:p>
          <a:p>
            <a:pPr marL="469900">
              <a:lnSpc>
                <a:spcPct val="100000"/>
              </a:lnSpc>
              <a:spcBef>
                <a:spcPts val="1205"/>
              </a:spcBef>
            </a:pP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0.</a:t>
            </a:r>
          </a:p>
          <a:p>
            <a:pPr marL="469900" marR="6350" indent="-457200">
              <a:lnSpc>
                <a:spcPct val="150000"/>
              </a:lnSpc>
              <a:buAutoNum type="arabicPeriod" startAt="3"/>
              <a:tabLst>
                <a:tab pos="469265" algn="l"/>
                <a:tab pos="469900" algn="l"/>
              </a:tabLst>
            </a:pPr>
            <a:r>
              <a:rPr sz="2000" spc="-5" dirty="0">
                <a:latin typeface="Times New Roman"/>
                <a:cs typeface="Times New Roman"/>
              </a:rPr>
              <a:t>Bit </a:t>
            </a:r>
            <a:r>
              <a:rPr sz="2000" dirty="0">
                <a:latin typeface="Times New Roman"/>
                <a:cs typeface="Times New Roman"/>
              </a:rPr>
              <a:t>Z </a:t>
            </a:r>
            <a:r>
              <a:rPr sz="2000" spc="-5" dirty="0">
                <a:latin typeface="Times New Roman"/>
                <a:cs typeface="Times New Roman"/>
              </a:rPr>
              <a:t>(zero) </a:t>
            </a:r>
            <a:r>
              <a:rPr sz="2000" spc="-10" dirty="0">
                <a:latin typeface="Times New Roman"/>
                <a:cs typeface="Times New Roman"/>
              </a:rPr>
              <a:t>is </a:t>
            </a:r>
            <a:r>
              <a:rPr sz="2000" dirty="0">
                <a:latin typeface="Times New Roman"/>
                <a:cs typeface="Times New Roman"/>
              </a:rPr>
              <a:t>set </a:t>
            </a:r>
            <a:r>
              <a:rPr sz="2000" spc="-5" dirty="0">
                <a:latin typeface="Times New Roman"/>
                <a:cs typeface="Times New Roman"/>
              </a:rPr>
              <a:t>to </a:t>
            </a:r>
            <a:r>
              <a:rPr sz="2000" dirty="0">
                <a:latin typeface="Times New Roman"/>
                <a:cs typeface="Times New Roman"/>
              </a:rPr>
              <a:t>1 </a:t>
            </a:r>
            <a:r>
              <a:rPr sz="2000" spc="-5" dirty="0">
                <a:latin typeface="Times New Roman"/>
                <a:cs typeface="Times New Roman"/>
              </a:rPr>
              <a:t>if the </a:t>
            </a:r>
            <a:r>
              <a:rPr sz="2000" dirty="0">
                <a:latin typeface="Times New Roman"/>
                <a:cs typeface="Times New Roman"/>
              </a:rPr>
              <a:t>output </a:t>
            </a:r>
            <a:r>
              <a:rPr sz="2000" spc="-5" dirty="0">
                <a:latin typeface="Times New Roman"/>
                <a:cs typeface="Times New Roman"/>
              </a:rPr>
              <a:t>of the ALU contains </a:t>
            </a:r>
            <a:r>
              <a:rPr sz="2000" spc="-15" dirty="0">
                <a:latin typeface="Times New Roman"/>
                <a:cs typeface="Times New Roman"/>
              </a:rPr>
              <a:t>all </a:t>
            </a:r>
            <a:r>
              <a:rPr sz="2000" spc="-5" dirty="0">
                <a:latin typeface="Times New Roman"/>
                <a:cs typeface="Times New Roman"/>
              </a:rPr>
              <a:t>0's. </a:t>
            </a:r>
            <a:r>
              <a:rPr sz="2000" dirty="0">
                <a:latin typeface="Times New Roman"/>
                <a:cs typeface="Times New Roman"/>
              </a:rPr>
              <a:t>It </a:t>
            </a:r>
            <a:r>
              <a:rPr sz="2000" spc="-5" dirty="0">
                <a:latin typeface="Times New Roman"/>
                <a:cs typeface="Times New Roman"/>
              </a:rPr>
              <a:t>is cleared  to</a:t>
            </a:r>
            <a:r>
              <a:rPr sz="2000" spc="130" dirty="0">
                <a:latin typeface="Times New Roman"/>
                <a:cs typeface="Times New Roman"/>
              </a:rPr>
              <a:t> </a:t>
            </a:r>
            <a:r>
              <a:rPr sz="2000" dirty="0">
                <a:latin typeface="Times New Roman"/>
                <a:cs typeface="Times New Roman"/>
              </a:rPr>
              <a:t>0</a:t>
            </a:r>
            <a:r>
              <a:rPr sz="2000" spc="120" dirty="0">
                <a:latin typeface="Times New Roman"/>
                <a:cs typeface="Times New Roman"/>
              </a:rPr>
              <a:t> </a:t>
            </a:r>
            <a:r>
              <a:rPr sz="2000" spc="-5" dirty="0">
                <a:latin typeface="Times New Roman"/>
                <a:cs typeface="Times New Roman"/>
              </a:rPr>
              <a:t>otherwise.</a:t>
            </a:r>
            <a:r>
              <a:rPr sz="2000" spc="120" dirty="0">
                <a:latin typeface="Times New Roman"/>
                <a:cs typeface="Times New Roman"/>
              </a:rPr>
              <a:t> </a:t>
            </a:r>
            <a:r>
              <a:rPr sz="2000" dirty="0">
                <a:latin typeface="Times New Roman"/>
                <a:cs typeface="Times New Roman"/>
              </a:rPr>
              <a:t>In</a:t>
            </a:r>
            <a:r>
              <a:rPr sz="2000" spc="120" dirty="0">
                <a:latin typeface="Times New Roman"/>
                <a:cs typeface="Times New Roman"/>
              </a:rPr>
              <a:t> </a:t>
            </a:r>
            <a:r>
              <a:rPr sz="2000" spc="-5" dirty="0">
                <a:latin typeface="Times New Roman"/>
                <a:cs typeface="Times New Roman"/>
              </a:rPr>
              <a:t>other</a:t>
            </a:r>
            <a:r>
              <a:rPr sz="2000" spc="130" dirty="0">
                <a:latin typeface="Times New Roman"/>
                <a:cs typeface="Times New Roman"/>
              </a:rPr>
              <a:t> </a:t>
            </a:r>
            <a:r>
              <a:rPr sz="2000" spc="-5" dirty="0">
                <a:latin typeface="Times New Roman"/>
                <a:cs typeface="Times New Roman"/>
              </a:rPr>
              <a:t>words,</a:t>
            </a:r>
            <a:r>
              <a:rPr sz="2000" spc="130" dirty="0">
                <a:latin typeface="Times New Roman"/>
                <a:cs typeface="Times New Roman"/>
              </a:rPr>
              <a:t> </a:t>
            </a:r>
            <a:r>
              <a:rPr sz="2000" dirty="0">
                <a:latin typeface="Times New Roman"/>
                <a:cs typeface="Times New Roman"/>
              </a:rPr>
              <a:t>Z</a:t>
            </a:r>
            <a:r>
              <a:rPr sz="2000" spc="140" dirty="0">
                <a:latin typeface="Times New Roman"/>
                <a:cs typeface="Times New Roman"/>
              </a:rPr>
              <a:t> </a:t>
            </a:r>
            <a:r>
              <a:rPr sz="2000" dirty="0">
                <a:latin typeface="Times New Roman"/>
                <a:cs typeface="Times New Roman"/>
              </a:rPr>
              <a:t>=</a:t>
            </a:r>
            <a:r>
              <a:rPr sz="2000" spc="110" dirty="0">
                <a:latin typeface="Times New Roman"/>
                <a:cs typeface="Times New Roman"/>
              </a:rPr>
              <a:t> </a:t>
            </a:r>
            <a:r>
              <a:rPr sz="2000" dirty="0">
                <a:latin typeface="Times New Roman"/>
                <a:cs typeface="Times New Roman"/>
              </a:rPr>
              <a:t>1</a:t>
            </a:r>
            <a:r>
              <a:rPr sz="2000" spc="135" dirty="0">
                <a:latin typeface="Times New Roman"/>
                <a:cs typeface="Times New Roman"/>
              </a:rPr>
              <a:t> </a:t>
            </a:r>
            <a:r>
              <a:rPr sz="2000" spc="-10" dirty="0">
                <a:latin typeface="Times New Roman"/>
                <a:cs typeface="Times New Roman"/>
              </a:rPr>
              <a:t>if</a:t>
            </a:r>
            <a:r>
              <a:rPr sz="2000" spc="140" dirty="0">
                <a:latin typeface="Times New Roman"/>
                <a:cs typeface="Times New Roman"/>
              </a:rPr>
              <a:t> </a:t>
            </a:r>
            <a:r>
              <a:rPr sz="2000" spc="-5" dirty="0">
                <a:latin typeface="Times New Roman"/>
                <a:cs typeface="Times New Roman"/>
              </a:rPr>
              <a:t>the</a:t>
            </a:r>
            <a:r>
              <a:rPr sz="2000" spc="114" dirty="0">
                <a:latin typeface="Times New Roman"/>
                <a:cs typeface="Times New Roman"/>
              </a:rPr>
              <a:t> </a:t>
            </a:r>
            <a:r>
              <a:rPr sz="2000" spc="-5" dirty="0">
                <a:latin typeface="Times New Roman"/>
                <a:cs typeface="Times New Roman"/>
              </a:rPr>
              <a:t>output</a:t>
            </a:r>
            <a:r>
              <a:rPr sz="2000" spc="130" dirty="0">
                <a:latin typeface="Times New Roman"/>
                <a:cs typeface="Times New Roman"/>
              </a:rPr>
              <a:t> </a:t>
            </a:r>
            <a:r>
              <a:rPr sz="2000" spc="-5" dirty="0">
                <a:latin typeface="Times New Roman"/>
                <a:cs typeface="Times New Roman"/>
              </a:rPr>
              <a:t>is</a:t>
            </a:r>
            <a:r>
              <a:rPr sz="2000" spc="125" dirty="0">
                <a:latin typeface="Times New Roman"/>
                <a:cs typeface="Times New Roman"/>
              </a:rPr>
              <a:t> </a:t>
            </a:r>
            <a:r>
              <a:rPr sz="2000" spc="-10" dirty="0">
                <a:latin typeface="Times New Roman"/>
                <a:cs typeface="Times New Roman"/>
              </a:rPr>
              <a:t>zero</a:t>
            </a:r>
            <a:r>
              <a:rPr sz="2000" spc="135" dirty="0">
                <a:latin typeface="Times New Roman"/>
                <a:cs typeface="Times New Roman"/>
              </a:rPr>
              <a:t> </a:t>
            </a:r>
            <a:r>
              <a:rPr sz="2000" dirty="0">
                <a:latin typeface="Times New Roman"/>
                <a:cs typeface="Times New Roman"/>
              </a:rPr>
              <a:t>and</a:t>
            </a:r>
            <a:r>
              <a:rPr sz="2000" spc="135" dirty="0">
                <a:latin typeface="Times New Roman"/>
                <a:cs typeface="Times New Roman"/>
              </a:rPr>
              <a:t> </a:t>
            </a:r>
            <a:r>
              <a:rPr sz="2000" dirty="0">
                <a:latin typeface="Times New Roman"/>
                <a:cs typeface="Times New Roman"/>
              </a:rPr>
              <a:t>Z</a:t>
            </a:r>
            <a:r>
              <a:rPr sz="2000" spc="125" dirty="0">
                <a:latin typeface="Times New Roman"/>
                <a:cs typeface="Times New Roman"/>
              </a:rPr>
              <a:t> </a:t>
            </a:r>
            <a:r>
              <a:rPr sz="2000" dirty="0">
                <a:latin typeface="Times New Roman"/>
                <a:cs typeface="Times New Roman"/>
              </a:rPr>
              <a:t>=</a:t>
            </a:r>
            <a:r>
              <a:rPr sz="2000" spc="125" dirty="0">
                <a:latin typeface="Times New Roman"/>
                <a:cs typeface="Times New Roman"/>
              </a:rPr>
              <a:t> </a:t>
            </a:r>
            <a:r>
              <a:rPr sz="2000" dirty="0">
                <a:latin typeface="Times New Roman"/>
                <a:cs typeface="Times New Roman"/>
              </a:rPr>
              <a:t>0</a:t>
            </a:r>
            <a:r>
              <a:rPr sz="2000" spc="135" dirty="0">
                <a:latin typeface="Times New Roman"/>
                <a:cs typeface="Times New Roman"/>
              </a:rPr>
              <a:t> </a:t>
            </a:r>
            <a:r>
              <a:rPr sz="2000" spc="-10" dirty="0">
                <a:latin typeface="Times New Roman"/>
                <a:cs typeface="Times New Roman"/>
              </a:rPr>
              <a:t>if</a:t>
            </a:r>
            <a:r>
              <a:rPr sz="2000" spc="130" dirty="0">
                <a:latin typeface="Times New Roman"/>
                <a:cs typeface="Times New Roman"/>
              </a:rPr>
              <a:t> </a:t>
            </a:r>
            <a:r>
              <a:rPr sz="2000" spc="-5" dirty="0">
                <a:latin typeface="Times New Roman"/>
                <a:cs typeface="Times New Roman"/>
              </a:rPr>
              <a:t>the</a:t>
            </a:r>
            <a:endParaRPr sz="2000" dirty="0">
              <a:latin typeface="Times New Roman"/>
              <a:cs typeface="Times New Roman"/>
            </a:endParaRPr>
          </a:p>
          <a:p>
            <a:pPr marL="469900">
              <a:lnSpc>
                <a:spcPct val="100000"/>
              </a:lnSpc>
              <a:spcBef>
                <a:spcPts val="1200"/>
              </a:spcBef>
            </a:pPr>
            <a:r>
              <a:rPr sz="2000" spc="5" dirty="0">
                <a:latin typeface="Times New Roman"/>
                <a:cs typeface="Times New Roman"/>
              </a:rPr>
              <a:t>output </a:t>
            </a:r>
            <a:r>
              <a:rPr sz="2000" spc="-5" dirty="0">
                <a:latin typeface="Times New Roman"/>
                <a:cs typeface="Times New Roman"/>
              </a:rPr>
              <a:t>is </a:t>
            </a:r>
            <a:r>
              <a:rPr sz="2000" spc="5" dirty="0">
                <a:latin typeface="Times New Roman"/>
                <a:cs typeface="Times New Roman"/>
              </a:rPr>
              <a:t>not</a:t>
            </a:r>
            <a:r>
              <a:rPr sz="2000" spc="-80" dirty="0">
                <a:latin typeface="Times New Roman"/>
                <a:cs typeface="Times New Roman"/>
              </a:rPr>
              <a:t> </a:t>
            </a:r>
            <a:r>
              <a:rPr sz="2000" dirty="0">
                <a:latin typeface="Times New Roman"/>
                <a:cs typeface="Times New Roman"/>
              </a:rPr>
              <a:t>zero.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12800"/>
            <a:ext cx="8159115" cy="1854835"/>
          </a:xfrm>
          <a:prstGeom prst="rect">
            <a:avLst/>
          </a:prstGeom>
        </p:spPr>
        <p:txBody>
          <a:bodyPr vert="horz" wrap="square" lIns="0" tIns="12700" rIns="0" bIns="0" rtlCol="0">
            <a:spAutoFit/>
          </a:bodyPr>
          <a:lstStyle/>
          <a:p>
            <a:pPr marL="12700" marR="5080" algn="just">
              <a:lnSpc>
                <a:spcPct val="150000"/>
              </a:lnSpc>
              <a:spcBef>
                <a:spcPts val="100"/>
              </a:spcBef>
            </a:pPr>
            <a:r>
              <a:rPr sz="2000" b="0" dirty="0">
                <a:latin typeface="Times New Roman"/>
                <a:cs typeface="Times New Roman"/>
              </a:rPr>
              <a:t>4. </a:t>
            </a:r>
            <a:r>
              <a:rPr sz="2000" b="0" spc="-5" dirty="0">
                <a:latin typeface="Times New Roman"/>
                <a:cs typeface="Times New Roman"/>
              </a:rPr>
              <a:t>Bit </a:t>
            </a:r>
            <a:r>
              <a:rPr sz="2000" b="0" dirty="0">
                <a:latin typeface="Times New Roman"/>
                <a:cs typeface="Times New Roman"/>
              </a:rPr>
              <a:t>V </a:t>
            </a:r>
            <a:r>
              <a:rPr sz="2000" b="0" spc="-5" dirty="0">
                <a:latin typeface="Times New Roman"/>
                <a:cs typeface="Times New Roman"/>
              </a:rPr>
              <a:t>(overflow) is </a:t>
            </a:r>
            <a:r>
              <a:rPr sz="2000" b="0" dirty="0">
                <a:latin typeface="Times New Roman"/>
                <a:cs typeface="Times New Roman"/>
              </a:rPr>
              <a:t>set </a:t>
            </a:r>
            <a:r>
              <a:rPr sz="2000" b="0" spc="-10" dirty="0">
                <a:latin typeface="Times New Roman"/>
                <a:cs typeface="Times New Roman"/>
              </a:rPr>
              <a:t>to </a:t>
            </a:r>
            <a:r>
              <a:rPr sz="2000" b="0" dirty="0">
                <a:latin typeface="Times New Roman"/>
                <a:cs typeface="Times New Roman"/>
              </a:rPr>
              <a:t>1 </a:t>
            </a:r>
            <a:r>
              <a:rPr sz="2000" b="0" spc="-5" dirty="0">
                <a:latin typeface="Times New Roman"/>
                <a:cs typeface="Times New Roman"/>
              </a:rPr>
              <a:t>if the exclusive-OR of the last </a:t>
            </a:r>
            <a:r>
              <a:rPr sz="2000" b="0" dirty="0">
                <a:latin typeface="Times New Roman"/>
                <a:cs typeface="Times New Roman"/>
              </a:rPr>
              <a:t>two </a:t>
            </a:r>
            <a:r>
              <a:rPr sz="2000" b="0" spc="-5" dirty="0">
                <a:latin typeface="Times New Roman"/>
                <a:cs typeface="Times New Roman"/>
              </a:rPr>
              <a:t>carries </a:t>
            </a:r>
            <a:r>
              <a:rPr sz="2000" b="0" spc="-10" dirty="0">
                <a:latin typeface="Times New Roman"/>
                <a:cs typeface="Times New Roman"/>
              </a:rPr>
              <a:t>is </a:t>
            </a:r>
            <a:r>
              <a:rPr sz="2000" b="0" spc="-5" dirty="0">
                <a:latin typeface="Times New Roman"/>
                <a:cs typeface="Times New Roman"/>
              </a:rPr>
              <a:t>equal  to 1, and Cleared </a:t>
            </a:r>
            <a:r>
              <a:rPr sz="2000" b="0" spc="-10" dirty="0">
                <a:latin typeface="Times New Roman"/>
                <a:cs typeface="Times New Roman"/>
              </a:rPr>
              <a:t>to </a:t>
            </a:r>
            <a:r>
              <a:rPr sz="2000" b="0" dirty="0">
                <a:latin typeface="Times New Roman"/>
                <a:cs typeface="Times New Roman"/>
              </a:rPr>
              <a:t>0 </a:t>
            </a:r>
            <a:r>
              <a:rPr sz="2000" b="0" spc="-5" dirty="0">
                <a:latin typeface="Times New Roman"/>
                <a:cs typeface="Times New Roman"/>
              </a:rPr>
              <a:t>otherwise. This is the condition for </a:t>
            </a:r>
            <a:r>
              <a:rPr sz="2000" b="0" spc="-10" dirty="0">
                <a:latin typeface="Times New Roman"/>
                <a:cs typeface="Times New Roman"/>
              </a:rPr>
              <a:t>an </a:t>
            </a:r>
            <a:r>
              <a:rPr sz="2000" b="0" spc="-5" dirty="0">
                <a:latin typeface="Times New Roman"/>
                <a:cs typeface="Times New Roman"/>
              </a:rPr>
              <a:t>overflow when  negative numbers are In 2's complement. </a:t>
            </a:r>
            <a:r>
              <a:rPr sz="2000" b="0" spc="-10" dirty="0">
                <a:latin typeface="Times New Roman"/>
                <a:cs typeface="Times New Roman"/>
              </a:rPr>
              <a:t>For </a:t>
            </a:r>
            <a:r>
              <a:rPr sz="2000" b="0" spc="-5" dirty="0">
                <a:latin typeface="Times New Roman"/>
                <a:cs typeface="Times New Roman"/>
              </a:rPr>
              <a:t>the </a:t>
            </a:r>
            <a:r>
              <a:rPr sz="2000" b="0" dirty="0">
                <a:latin typeface="Times New Roman"/>
                <a:cs typeface="Times New Roman"/>
              </a:rPr>
              <a:t>8-bit ALU, V = 1 </a:t>
            </a:r>
            <a:r>
              <a:rPr sz="2000" b="0" spc="-10" dirty="0">
                <a:latin typeface="Times New Roman"/>
                <a:cs typeface="Times New Roman"/>
              </a:rPr>
              <a:t>if </a:t>
            </a:r>
            <a:r>
              <a:rPr sz="2000" b="0" spc="-5" dirty="0">
                <a:latin typeface="Times New Roman"/>
                <a:cs typeface="Times New Roman"/>
              </a:rPr>
              <a:t>the output  is </a:t>
            </a:r>
            <a:r>
              <a:rPr sz="2000" b="0" dirty="0">
                <a:latin typeface="Times New Roman"/>
                <a:cs typeface="Times New Roman"/>
              </a:rPr>
              <a:t>greater than +127 or </a:t>
            </a:r>
            <a:r>
              <a:rPr sz="2000" b="0" spc="-5" dirty="0">
                <a:latin typeface="Times New Roman"/>
                <a:cs typeface="Times New Roman"/>
              </a:rPr>
              <a:t>less </a:t>
            </a:r>
            <a:r>
              <a:rPr sz="2000" b="0" dirty="0">
                <a:latin typeface="Times New Roman"/>
                <a:cs typeface="Times New Roman"/>
              </a:rPr>
              <a:t>than</a:t>
            </a:r>
            <a:r>
              <a:rPr sz="2000" b="0" spc="-110" dirty="0">
                <a:latin typeface="Times New Roman"/>
                <a:cs typeface="Times New Roman"/>
              </a:rPr>
              <a:t> </a:t>
            </a:r>
            <a:r>
              <a:rPr sz="2000" b="0" dirty="0">
                <a:latin typeface="Times New Roman"/>
                <a:cs typeface="Times New Roman"/>
              </a:rPr>
              <a:t>-128.</a:t>
            </a:r>
            <a:endParaRPr sz="2000">
              <a:latin typeface="Times New Roman"/>
              <a:cs typeface="Times New Roman"/>
            </a:endParaRPr>
          </a:p>
        </p:txBody>
      </p:sp>
      <p:sp>
        <p:nvSpPr>
          <p:cNvPr id="3" name="object 3"/>
          <p:cNvSpPr/>
          <p:nvPr/>
        </p:nvSpPr>
        <p:spPr>
          <a:xfrm>
            <a:off x="2997961" y="2657400"/>
            <a:ext cx="3759914" cy="31591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999738" y="6030874"/>
            <a:ext cx="213487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Status </a:t>
            </a:r>
            <a:r>
              <a:rPr sz="1400" b="1" spc="-5" dirty="0">
                <a:latin typeface="Times New Roman"/>
                <a:cs typeface="Times New Roman"/>
              </a:rPr>
              <a:t>register</a:t>
            </a:r>
            <a:r>
              <a:rPr sz="1400" b="1" spc="-135" dirty="0">
                <a:latin typeface="Times New Roman"/>
                <a:cs typeface="Times New Roman"/>
              </a:rPr>
              <a:t> </a:t>
            </a:r>
            <a:r>
              <a:rPr sz="1400" b="1" dirty="0">
                <a:latin typeface="Times New Roman"/>
                <a:cs typeface="Times New Roman"/>
              </a:rPr>
              <a:t>bits.</a:t>
            </a:r>
            <a:endParaRPr sz="14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5</a:t>
            </a:fld>
            <a:endParaRPr sz="1200">
              <a:latin typeface="Carlito"/>
              <a:cs typeface="Carlito"/>
            </a:endParaRPr>
          </a:p>
        </p:txBody>
      </p:sp>
      <p:sp>
        <p:nvSpPr>
          <p:cNvPr id="2" name="object 2"/>
          <p:cNvSpPr txBox="1"/>
          <p:nvPr/>
        </p:nvSpPr>
        <p:spPr>
          <a:xfrm>
            <a:off x="448157" y="392255"/>
            <a:ext cx="8180705" cy="5970270"/>
          </a:xfrm>
          <a:prstGeom prst="rect">
            <a:avLst/>
          </a:prstGeom>
        </p:spPr>
        <p:txBody>
          <a:bodyPr vert="horz" wrap="square" lIns="0" tIns="12065" rIns="0" bIns="0" rtlCol="0">
            <a:spAutoFit/>
          </a:bodyPr>
          <a:lstStyle/>
          <a:p>
            <a:pPr marL="299085" marR="5715" indent="-287020" algn="just">
              <a:lnSpc>
                <a:spcPct val="150000"/>
              </a:lnSpc>
              <a:spcBef>
                <a:spcPts val="95"/>
              </a:spcBef>
              <a:buFont typeface="Arial"/>
              <a:buChar char="•"/>
              <a:tabLst>
                <a:tab pos="299720" algn="l"/>
              </a:tabLst>
            </a:pPr>
            <a:r>
              <a:rPr sz="2000" dirty="0">
                <a:latin typeface="Times New Roman"/>
                <a:cs typeface="Times New Roman"/>
              </a:rPr>
              <a:t>During </a:t>
            </a:r>
            <a:r>
              <a:rPr sz="2000" spc="-5" dirty="0">
                <a:latin typeface="Times New Roman"/>
                <a:cs typeface="Times New Roman"/>
              </a:rPr>
              <a:t>instruction execution, </a:t>
            </a:r>
            <a:r>
              <a:rPr sz="2000" dirty="0">
                <a:latin typeface="Times New Roman"/>
                <a:cs typeface="Times New Roman"/>
              </a:rPr>
              <a:t>we </a:t>
            </a:r>
            <a:r>
              <a:rPr sz="2000" spc="-5" dirty="0">
                <a:latin typeface="Times New Roman"/>
                <a:cs typeface="Times New Roman"/>
              </a:rPr>
              <a:t>have shown </a:t>
            </a:r>
            <a:r>
              <a:rPr sz="2000" dirty="0">
                <a:latin typeface="Times New Roman"/>
                <a:cs typeface="Times New Roman"/>
              </a:rPr>
              <a:t>that </a:t>
            </a:r>
            <a:r>
              <a:rPr sz="2000" spc="-10" dirty="0">
                <a:latin typeface="Times New Roman"/>
                <a:cs typeface="Times New Roman"/>
              </a:rPr>
              <a:t>memory </a:t>
            </a:r>
            <a:r>
              <a:rPr sz="2000" spc="-5" dirty="0">
                <a:latin typeface="Times New Roman"/>
                <a:cs typeface="Times New Roman"/>
              </a:rPr>
              <a:t>locations are  </a:t>
            </a:r>
            <a:r>
              <a:rPr sz="2000" dirty="0">
                <a:latin typeface="Times New Roman"/>
                <a:cs typeface="Times New Roman"/>
              </a:rPr>
              <a:t>needed </a:t>
            </a:r>
            <a:r>
              <a:rPr sz="2000" spc="-5" dirty="0">
                <a:latin typeface="Times New Roman"/>
                <a:cs typeface="Times New Roman"/>
              </a:rPr>
              <a:t>for storing pointers, counters, return addresses, temporary results, </a:t>
            </a:r>
            <a:r>
              <a:rPr sz="2000" dirty="0">
                <a:latin typeface="Times New Roman"/>
                <a:cs typeface="Times New Roman"/>
              </a:rPr>
              <a:t>and  partial products during</a:t>
            </a:r>
            <a:r>
              <a:rPr sz="2000" spc="-105" dirty="0">
                <a:latin typeface="Times New Roman"/>
                <a:cs typeface="Times New Roman"/>
              </a:rPr>
              <a:t> </a:t>
            </a:r>
            <a:r>
              <a:rPr sz="2000" spc="-5" dirty="0">
                <a:latin typeface="Times New Roman"/>
                <a:cs typeface="Times New Roman"/>
              </a:rPr>
              <a:t>multiplication.</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spc="-75" dirty="0">
                <a:latin typeface="Times New Roman"/>
                <a:cs typeface="Times New Roman"/>
              </a:rPr>
              <a:t>To</a:t>
            </a:r>
            <a:r>
              <a:rPr sz="2000" spc="220" dirty="0">
                <a:latin typeface="Times New Roman"/>
                <a:cs typeface="Times New Roman"/>
              </a:rPr>
              <a:t> </a:t>
            </a:r>
            <a:r>
              <a:rPr sz="2000" spc="-5" dirty="0">
                <a:latin typeface="Times New Roman"/>
                <a:cs typeface="Times New Roman"/>
              </a:rPr>
              <a:t>refer</a:t>
            </a:r>
            <a:r>
              <a:rPr sz="2000" spc="155" dirty="0">
                <a:latin typeface="Times New Roman"/>
                <a:cs typeface="Times New Roman"/>
              </a:rPr>
              <a:t> </a:t>
            </a:r>
            <a:r>
              <a:rPr sz="2000" spc="-10" dirty="0">
                <a:latin typeface="Times New Roman"/>
                <a:cs typeface="Times New Roman"/>
              </a:rPr>
              <a:t>to</a:t>
            </a:r>
            <a:r>
              <a:rPr sz="2000" spc="150" dirty="0">
                <a:latin typeface="Times New Roman"/>
                <a:cs typeface="Times New Roman"/>
              </a:rPr>
              <a:t> </a:t>
            </a:r>
            <a:r>
              <a:rPr sz="2000" spc="-5" dirty="0">
                <a:latin typeface="Times New Roman"/>
                <a:cs typeface="Times New Roman"/>
              </a:rPr>
              <a:t>memory</a:t>
            </a:r>
            <a:r>
              <a:rPr sz="2000" spc="160" dirty="0">
                <a:latin typeface="Times New Roman"/>
                <a:cs typeface="Times New Roman"/>
              </a:rPr>
              <a:t> </a:t>
            </a:r>
            <a:r>
              <a:rPr sz="2000" spc="-5" dirty="0">
                <a:latin typeface="Times New Roman"/>
                <a:cs typeface="Times New Roman"/>
              </a:rPr>
              <a:t>locations</a:t>
            </a:r>
            <a:r>
              <a:rPr sz="2000" spc="145" dirty="0">
                <a:latin typeface="Times New Roman"/>
                <a:cs typeface="Times New Roman"/>
              </a:rPr>
              <a:t> </a:t>
            </a:r>
            <a:r>
              <a:rPr sz="2000" spc="-5" dirty="0">
                <a:latin typeface="Times New Roman"/>
                <a:cs typeface="Times New Roman"/>
              </a:rPr>
              <a:t>for</a:t>
            </a:r>
            <a:r>
              <a:rPr sz="2000" spc="145" dirty="0">
                <a:latin typeface="Times New Roman"/>
                <a:cs typeface="Times New Roman"/>
              </a:rPr>
              <a:t> </a:t>
            </a:r>
            <a:r>
              <a:rPr sz="2000" spc="-5" dirty="0">
                <a:latin typeface="Times New Roman"/>
                <a:cs typeface="Times New Roman"/>
              </a:rPr>
              <a:t>such</a:t>
            </a:r>
            <a:r>
              <a:rPr sz="2000" spc="145" dirty="0">
                <a:latin typeface="Times New Roman"/>
                <a:cs typeface="Times New Roman"/>
              </a:rPr>
              <a:t> </a:t>
            </a:r>
            <a:r>
              <a:rPr sz="2000" spc="-5" dirty="0">
                <a:latin typeface="Times New Roman"/>
                <a:cs typeface="Times New Roman"/>
              </a:rPr>
              <a:t>applications</a:t>
            </a:r>
            <a:r>
              <a:rPr sz="2000" spc="150" dirty="0">
                <a:latin typeface="Times New Roman"/>
                <a:cs typeface="Times New Roman"/>
              </a:rPr>
              <a:t> </a:t>
            </a:r>
            <a:r>
              <a:rPr sz="2000" spc="-5" dirty="0">
                <a:latin typeface="Times New Roman"/>
                <a:cs typeface="Times New Roman"/>
              </a:rPr>
              <a:t>is</a:t>
            </a:r>
            <a:r>
              <a:rPr sz="2000" spc="150" dirty="0">
                <a:latin typeface="Times New Roman"/>
                <a:cs typeface="Times New Roman"/>
              </a:rPr>
              <a:t> </a:t>
            </a:r>
            <a:r>
              <a:rPr sz="2000" spc="-10" dirty="0">
                <a:latin typeface="Times New Roman"/>
                <a:cs typeface="Times New Roman"/>
              </a:rPr>
              <a:t>time</a:t>
            </a:r>
            <a:r>
              <a:rPr sz="2000" spc="160" dirty="0">
                <a:latin typeface="Times New Roman"/>
                <a:cs typeface="Times New Roman"/>
              </a:rPr>
              <a:t> </a:t>
            </a:r>
            <a:r>
              <a:rPr sz="2000" spc="-5" dirty="0">
                <a:latin typeface="Times New Roman"/>
                <a:cs typeface="Times New Roman"/>
              </a:rPr>
              <a:t>consuming</a:t>
            </a:r>
            <a:endParaRPr sz="2000">
              <a:latin typeface="Times New Roman"/>
              <a:cs typeface="Times New Roman"/>
            </a:endParaRPr>
          </a:p>
          <a:p>
            <a:pPr marL="299085" algn="just">
              <a:lnSpc>
                <a:spcPct val="100000"/>
              </a:lnSpc>
              <a:spcBef>
                <a:spcPts val="1200"/>
              </a:spcBef>
            </a:pPr>
            <a:r>
              <a:rPr sz="2000" dirty="0">
                <a:latin typeface="Times New Roman"/>
                <a:cs typeface="Times New Roman"/>
              </a:rPr>
              <a:t>because </a:t>
            </a:r>
            <a:r>
              <a:rPr sz="2000" spc="-5" dirty="0">
                <a:latin typeface="Times New Roman"/>
                <a:cs typeface="Times New Roman"/>
              </a:rPr>
              <a:t>memory </a:t>
            </a:r>
            <a:r>
              <a:rPr sz="2000" dirty="0">
                <a:latin typeface="Times New Roman"/>
                <a:cs typeface="Times New Roman"/>
              </a:rPr>
              <a:t>access </a:t>
            </a:r>
            <a:r>
              <a:rPr sz="2000" spc="-5" dirty="0">
                <a:latin typeface="Times New Roman"/>
                <a:cs typeface="Times New Roman"/>
              </a:rPr>
              <a:t>is </a:t>
            </a:r>
            <a:r>
              <a:rPr sz="2000" dirty="0">
                <a:latin typeface="Times New Roman"/>
                <a:cs typeface="Times New Roman"/>
              </a:rPr>
              <a:t>the </a:t>
            </a:r>
            <a:r>
              <a:rPr sz="2000" spc="-5" dirty="0">
                <a:latin typeface="Times New Roman"/>
                <a:cs typeface="Times New Roman"/>
              </a:rPr>
              <a:t>most time-consuming </a:t>
            </a:r>
            <a:r>
              <a:rPr sz="2000" dirty="0">
                <a:latin typeface="Times New Roman"/>
                <a:cs typeface="Times New Roman"/>
              </a:rPr>
              <a:t>operation </a:t>
            </a:r>
            <a:r>
              <a:rPr sz="2000" spc="-5" dirty="0">
                <a:latin typeface="Times New Roman"/>
                <a:cs typeface="Times New Roman"/>
              </a:rPr>
              <a:t>in </a:t>
            </a:r>
            <a:r>
              <a:rPr sz="2000" dirty="0">
                <a:latin typeface="Times New Roman"/>
                <a:cs typeface="Times New Roman"/>
              </a:rPr>
              <a:t>a</a:t>
            </a:r>
            <a:r>
              <a:rPr sz="2000" spc="-90" dirty="0">
                <a:latin typeface="Times New Roman"/>
                <a:cs typeface="Times New Roman"/>
              </a:rPr>
              <a:t> </a:t>
            </a:r>
            <a:r>
              <a:rPr sz="2000" spc="-15" dirty="0">
                <a:latin typeface="Times New Roman"/>
                <a:cs typeface="Times New Roman"/>
              </a:rPr>
              <a:t>computer.</a:t>
            </a:r>
            <a:endParaRPr sz="2000">
              <a:latin typeface="Times New Roman"/>
              <a:cs typeface="Times New Roman"/>
            </a:endParaRPr>
          </a:p>
          <a:p>
            <a:pPr marL="299085" marR="8255" indent="-287020" algn="just">
              <a:lnSpc>
                <a:spcPct val="150000"/>
              </a:lnSpc>
              <a:buFont typeface="Arial"/>
              <a:buChar char="•"/>
              <a:tabLst>
                <a:tab pos="299720" algn="l"/>
              </a:tabLst>
            </a:pPr>
            <a:r>
              <a:rPr sz="2000" dirty="0">
                <a:latin typeface="Times New Roman"/>
                <a:cs typeface="Times New Roman"/>
              </a:rPr>
              <a:t>It </a:t>
            </a:r>
            <a:r>
              <a:rPr sz="2000" spc="-5" dirty="0">
                <a:latin typeface="Times New Roman"/>
                <a:cs typeface="Times New Roman"/>
              </a:rPr>
              <a:t>is more convenient and more </a:t>
            </a:r>
            <a:r>
              <a:rPr sz="2000" spc="-10" dirty="0">
                <a:latin typeface="Times New Roman"/>
                <a:cs typeface="Times New Roman"/>
              </a:rPr>
              <a:t>efficient </a:t>
            </a:r>
            <a:r>
              <a:rPr sz="2000" spc="-5" dirty="0">
                <a:latin typeface="Times New Roman"/>
                <a:cs typeface="Times New Roman"/>
              </a:rPr>
              <a:t>to store these intermediate values </a:t>
            </a:r>
            <a:r>
              <a:rPr sz="2000" spc="-20" dirty="0">
                <a:latin typeface="Times New Roman"/>
                <a:cs typeface="Times New Roman"/>
              </a:rPr>
              <a:t>in  </a:t>
            </a:r>
            <a:r>
              <a:rPr sz="2000" dirty="0">
                <a:latin typeface="Times New Roman"/>
                <a:cs typeface="Times New Roman"/>
              </a:rPr>
              <a:t>processor</a:t>
            </a:r>
            <a:r>
              <a:rPr sz="2000" spc="-45" dirty="0">
                <a:latin typeface="Times New Roman"/>
                <a:cs typeface="Times New Roman"/>
              </a:rPr>
              <a:t> </a:t>
            </a:r>
            <a:r>
              <a:rPr sz="2000" dirty="0">
                <a:latin typeface="Times New Roman"/>
                <a:cs typeface="Times New Roman"/>
              </a:rPr>
              <a:t>registers.</a:t>
            </a:r>
            <a:endParaRPr sz="2000">
              <a:latin typeface="Times New Roman"/>
              <a:cs typeface="Times New Roman"/>
            </a:endParaRPr>
          </a:p>
          <a:p>
            <a:pPr marL="299085" marR="5715" indent="-287020" algn="just">
              <a:lnSpc>
                <a:spcPct val="150000"/>
              </a:lnSpc>
              <a:buFont typeface="Arial"/>
              <a:buChar char="•"/>
              <a:tabLst>
                <a:tab pos="299720" algn="l"/>
              </a:tabLst>
            </a:pPr>
            <a:r>
              <a:rPr sz="2000" spc="-5" dirty="0">
                <a:latin typeface="Times New Roman"/>
                <a:cs typeface="Times New Roman"/>
              </a:rPr>
              <a:t>When </a:t>
            </a:r>
            <a:r>
              <a:rPr sz="2000" dirty="0">
                <a:latin typeface="Times New Roman"/>
                <a:cs typeface="Times New Roman"/>
              </a:rPr>
              <a:t>a </a:t>
            </a:r>
            <a:r>
              <a:rPr sz="2000" spc="-10" dirty="0">
                <a:latin typeface="Times New Roman"/>
                <a:cs typeface="Times New Roman"/>
              </a:rPr>
              <a:t>large </a:t>
            </a:r>
            <a:r>
              <a:rPr sz="2000" spc="-5" dirty="0">
                <a:latin typeface="Times New Roman"/>
                <a:cs typeface="Times New Roman"/>
              </a:rPr>
              <a:t>number of registers are included </a:t>
            </a:r>
            <a:r>
              <a:rPr sz="2000" spc="-10" dirty="0">
                <a:latin typeface="Times New Roman"/>
                <a:cs typeface="Times New Roman"/>
              </a:rPr>
              <a:t>in </a:t>
            </a:r>
            <a:r>
              <a:rPr sz="2000" spc="-5" dirty="0">
                <a:latin typeface="Times New Roman"/>
                <a:cs typeface="Times New Roman"/>
              </a:rPr>
              <a:t>the </a:t>
            </a:r>
            <a:r>
              <a:rPr sz="2000" dirty="0">
                <a:latin typeface="Times New Roman"/>
                <a:cs typeface="Times New Roman"/>
              </a:rPr>
              <a:t>CPU, </a:t>
            </a:r>
            <a:r>
              <a:rPr sz="2000" spc="-10" dirty="0">
                <a:latin typeface="Times New Roman"/>
                <a:cs typeface="Times New Roman"/>
              </a:rPr>
              <a:t>it </a:t>
            </a:r>
            <a:r>
              <a:rPr sz="2000" spc="-5" dirty="0">
                <a:latin typeface="Times New Roman"/>
                <a:cs typeface="Times New Roman"/>
              </a:rPr>
              <a:t>is most </a:t>
            </a:r>
            <a:r>
              <a:rPr sz="2000" spc="-10" dirty="0">
                <a:latin typeface="Times New Roman"/>
                <a:cs typeface="Times New Roman"/>
              </a:rPr>
              <a:t>efficient  </a:t>
            </a:r>
            <a:r>
              <a:rPr sz="2000" spc="-5" dirty="0">
                <a:latin typeface="Times New Roman"/>
                <a:cs typeface="Times New Roman"/>
              </a:rPr>
              <a:t>to connect them </a:t>
            </a:r>
            <a:r>
              <a:rPr sz="2000" dirty="0">
                <a:latin typeface="Times New Roman"/>
                <a:cs typeface="Times New Roman"/>
              </a:rPr>
              <a:t>through a </a:t>
            </a:r>
            <a:r>
              <a:rPr sz="2000" spc="-10" dirty="0">
                <a:latin typeface="Times New Roman"/>
                <a:cs typeface="Times New Roman"/>
              </a:rPr>
              <a:t>common </a:t>
            </a:r>
            <a:r>
              <a:rPr sz="2000" dirty="0">
                <a:latin typeface="Times New Roman"/>
                <a:cs typeface="Times New Roman"/>
              </a:rPr>
              <a:t>bus </a:t>
            </a:r>
            <a:r>
              <a:rPr sz="2000" spc="-5" dirty="0">
                <a:latin typeface="Times New Roman"/>
                <a:cs typeface="Times New Roman"/>
              </a:rPr>
              <a:t>system. </a:t>
            </a:r>
            <a:r>
              <a:rPr sz="2000" dirty="0">
                <a:latin typeface="Times New Roman"/>
                <a:cs typeface="Times New Roman"/>
              </a:rPr>
              <a:t>The </a:t>
            </a:r>
            <a:r>
              <a:rPr sz="2000" spc="-5" dirty="0">
                <a:latin typeface="Times New Roman"/>
                <a:cs typeface="Times New Roman"/>
              </a:rPr>
              <a:t>registers communicate  </a:t>
            </a:r>
            <a:r>
              <a:rPr sz="2000" dirty="0">
                <a:latin typeface="Times New Roman"/>
                <a:cs typeface="Times New Roman"/>
              </a:rPr>
              <a:t>with </a:t>
            </a:r>
            <a:r>
              <a:rPr sz="2000" spc="-5" dirty="0">
                <a:latin typeface="Times New Roman"/>
                <a:cs typeface="Times New Roman"/>
              </a:rPr>
              <a:t>each other </a:t>
            </a:r>
            <a:r>
              <a:rPr sz="2000" dirty="0">
                <a:latin typeface="Times New Roman"/>
                <a:cs typeface="Times New Roman"/>
              </a:rPr>
              <a:t>not only for </a:t>
            </a:r>
            <a:r>
              <a:rPr sz="2000" spc="-5" dirty="0">
                <a:latin typeface="Times New Roman"/>
                <a:cs typeface="Times New Roman"/>
              </a:rPr>
              <a:t>direct data transfers, </a:t>
            </a:r>
            <a:r>
              <a:rPr sz="2000" dirty="0">
                <a:latin typeface="Times New Roman"/>
                <a:cs typeface="Times New Roman"/>
              </a:rPr>
              <a:t>but </a:t>
            </a:r>
            <a:r>
              <a:rPr sz="2000" spc="-5" dirty="0">
                <a:latin typeface="Times New Roman"/>
                <a:cs typeface="Times New Roman"/>
              </a:rPr>
              <a:t>also </a:t>
            </a:r>
            <a:r>
              <a:rPr sz="2000" dirty="0">
                <a:latin typeface="Times New Roman"/>
                <a:cs typeface="Times New Roman"/>
              </a:rPr>
              <a:t>while </a:t>
            </a:r>
            <a:r>
              <a:rPr sz="2000" spc="-5" dirty="0">
                <a:latin typeface="Times New Roman"/>
                <a:cs typeface="Times New Roman"/>
              </a:rPr>
              <a:t>performing  </a:t>
            </a:r>
            <a:r>
              <a:rPr sz="2000" dirty="0">
                <a:latin typeface="Times New Roman"/>
                <a:cs typeface="Times New Roman"/>
              </a:rPr>
              <a:t>various</a:t>
            </a:r>
            <a:r>
              <a:rPr sz="2000" spc="-45" dirty="0">
                <a:latin typeface="Times New Roman"/>
                <a:cs typeface="Times New Roman"/>
              </a:rPr>
              <a:t> </a:t>
            </a:r>
            <a:r>
              <a:rPr sz="2000" spc="-5" dirty="0">
                <a:latin typeface="Times New Roman"/>
                <a:cs typeface="Times New Roman"/>
              </a:rPr>
              <a:t>microoperations.</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Hence,</a:t>
            </a:r>
            <a:r>
              <a:rPr sz="2000" spc="330" dirty="0">
                <a:latin typeface="Times New Roman"/>
                <a:cs typeface="Times New Roman"/>
              </a:rPr>
              <a:t> </a:t>
            </a:r>
            <a:r>
              <a:rPr sz="2000" spc="-5" dirty="0">
                <a:latin typeface="Times New Roman"/>
                <a:cs typeface="Times New Roman"/>
              </a:rPr>
              <a:t>it</a:t>
            </a:r>
            <a:r>
              <a:rPr sz="2000" spc="335" dirty="0">
                <a:latin typeface="Times New Roman"/>
                <a:cs typeface="Times New Roman"/>
              </a:rPr>
              <a:t> </a:t>
            </a:r>
            <a:r>
              <a:rPr sz="2000" spc="-10" dirty="0">
                <a:latin typeface="Times New Roman"/>
                <a:cs typeface="Times New Roman"/>
              </a:rPr>
              <a:t>is</a:t>
            </a:r>
            <a:r>
              <a:rPr sz="2000" spc="340" dirty="0">
                <a:latin typeface="Times New Roman"/>
                <a:cs typeface="Times New Roman"/>
              </a:rPr>
              <a:t> </a:t>
            </a:r>
            <a:r>
              <a:rPr sz="2000" spc="-5" dirty="0">
                <a:latin typeface="Times New Roman"/>
                <a:cs typeface="Times New Roman"/>
              </a:rPr>
              <a:t>necessary</a:t>
            </a:r>
            <a:r>
              <a:rPr sz="2000" spc="340" dirty="0">
                <a:latin typeface="Times New Roman"/>
                <a:cs typeface="Times New Roman"/>
              </a:rPr>
              <a:t> </a:t>
            </a:r>
            <a:r>
              <a:rPr sz="2000" spc="-5" dirty="0">
                <a:latin typeface="Times New Roman"/>
                <a:cs typeface="Times New Roman"/>
              </a:rPr>
              <a:t>to</a:t>
            </a:r>
            <a:r>
              <a:rPr sz="2000" spc="335" dirty="0">
                <a:latin typeface="Times New Roman"/>
                <a:cs typeface="Times New Roman"/>
              </a:rPr>
              <a:t> </a:t>
            </a:r>
            <a:r>
              <a:rPr sz="2000" spc="-5" dirty="0">
                <a:latin typeface="Times New Roman"/>
                <a:cs typeface="Times New Roman"/>
              </a:rPr>
              <a:t>provide</a:t>
            </a:r>
            <a:r>
              <a:rPr sz="2000" spc="350" dirty="0">
                <a:latin typeface="Times New Roman"/>
                <a:cs typeface="Times New Roman"/>
              </a:rPr>
              <a:t> </a:t>
            </a:r>
            <a:r>
              <a:rPr sz="2000" dirty="0">
                <a:latin typeface="Times New Roman"/>
                <a:cs typeface="Times New Roman"/>
              </a:rPr>
              <a:t>a</a:t>
            </a:r>
            <a:r>
              <a:rPr sz="2000" spc="330" dirty="0">
                <a:latin typeface="Times New Roman"/>
                <a:cs typeface="Times New Roman"/>
              </a:rPr>
              <a:t> </a:t>
            </a:r>
            <a:r>
              <a:rPr sz="2000" spc="-5" dirty="0">
                <a:latin typeface="Times New Roman"/>
                <a:cs typeface="Times New Roman"/>
              </a:rPr>
              <a:t>common</a:t>
            </a:r>
            <a:r>
              <a:rPr sz="2000" spc="340" dirty="0">
                <a:latin typeface="Times New Roman"/>
                <a:cs typeface="Times New Roman"/>
              </a:rPr>
              <a:t> </a:t>
            </a:r>
            <a:r>
              <a:rPr sz="2000" dirty="0">
                <a:latin typeface="Times New Roman"/>
                <a:cs typeface="Times New Roman"/>
              </a:rPr>
              <a:t>unit</a:t>
            </a:r>
            <a:r>
              <a:rPr sz="2000" spc="340" dirty="0">
                <a:latin typeface="Times New Roman"/>
                <a:cs typeface="Times New Roman"/>
              </a:rPr>
              <a:t> </a:t>
            </a:r>
            <a:r>
              <a:rPr sz="2000" spc="-5" dirty="0">
                <a:latin typeface="Times New Roman"/>
                <a:cs typeface="Times New Roman"/>
              </a:rPr>
              <a:t>that</a:t>
            </a:r>
            <a:r>
              <a:rPr sz="2000" spc="340" dirty="0">
                <a:latin typeface="Times New Roman"/>
                <a:cs typeface="Times New Roman"/>
              </a:rPr>
              <a:t> </a:t>
            </a:r>
            <a:r>
              <a:rPr sz="2000" spc="-5" dirty="0">
                <a:latin typeface="Times New Roman"/>
                <a:cs typeface="Times New Roman"/>
              </a:rPr>
              <a:t>can</a:t>
            </a:r>
            <a:r>
              <a:rPr sz="2000" spc="330" dirty="0">
                <a:latin typeface="Times New Roman"/>
                <a:cs typeface="Times New Roman"/>
              </a:rPr>
              <a:t> </a:t>
            </a:r>
            <a:r>
              <a:rPr sz="2000" spc="-5" dirty="0">
                <a:latin typeface="Times New Roman"/>
                <a:cs typeface="Times New Roman"/>
              </a:rPr>
              <a:t>perform</a:t>
            </a:r>
            <a:r>
              <a:rPr sz="2000" spc="325" dirty="0">
                <a:latin typeface="Times New Roman"/>
                <a:cs typeface="Times New Roman"/>
              </a:rPr>
              <a:t> </a:t>
            </a:r>
            <a:r>
              <a:rPr sz="2000" spc="-5" dirty="0">
                <a:latin typeface="Times New Roman"/>
                <a:cs typeface="Times New Roman"/>
              </a:rPr>
              <a:t>all</a:t>
            </a:r>
            <a:r>
              <a:rPr sz="2000" spc="340" dirty="0">
                <a:latin typeface="Times New Roman"/>
                <a:cs typeface="Times New Roman"/>
              </a:rPr>
              <a:t> </a:t>
            </a:r>
            <a:r>
              <a:rPr sz="2000" spc="-5" dirty="0">
                <a:latin typeface="Times New Roman"/>
                <a:cs typeface="Times New Roman"/>
              </a:rPr>
              <a:t>the</a:t>
            </a:r>
            <a:endParaRPr sz="2000">
              <a:latin typeface="Times New Roman"/>
              <a:cs typeface="Times New Roman"/>
            </a:endParaRPr>
          </a:p>
          <a:p>
            <a:pPr marL="299085" algn="just">
              <a:lnSpc>
                <a:spcPct val="100000"/>
              </a:lnSpc>
              <a:spcBef>
                <a:spcPts val="1205"/>
              </a:spcBef>
            </a:pPr>
            <a:r>
              <a:rPr sz="2000" spc="-5" dirty="0">
                <a:latin typeface="Times New Roman"/>
                <a:cs typeface="Times New Roman"/>
              </a:rPr>
              <a:t>arithmetic, </a:t>
            </a:r>
            <a:r>
              <a:rPr sz="2000" dirty="0">
                <a:latin typeface="Times New Roman"/>
                <a:cs typeface="Times New Roman"/>
              </a:rPr>
              <a:t>logic, and shift </a:t>
            </a:r>
            <a:r>
              <a:rPr sz="2000" spc="-5" dirty="0">
                <a:latin typeface="Times New Roman"/>
                <a:cs typeface="Times New Roman"/>
              </a:rPr>
              <a:t>microoperations in </a:t>
            </a:r>
            <a:r>
              <a:rPr sz="2000" dirty="0">
                <a:latin typeface="Times New Roman"/>
                <a:cs typeface="Times New Roman"/>
              </a:rPr>
              <a:t>the</a:t>
            </a:r>
            <a:r>
              <a:rPr sz="2000" spc="-114" dirty="0">
                <a:latin typeface="Times New Roman"/>
                <a:cs typeface="Times New Roman"/>
              </a:rPr>
              <a:t> </a:t>
            </a:r>
            <a:r>
              <a:rPr sz="2000" spc="-10" dirty="0">
                <a:latin typeface="Times New Roman"/>
                <a:cs typeface="Times New Roman"/>
              </a:rPr>
              <a:t>processor.</a:t>
            </a:r>
            <a:endParaRPr sz="20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23550" y="900667"/>
            <a:ext cx="4430137" cy="50280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579370" y="6118352"/>
            <a:ext cx="3063240" cy="239395"/>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Table </a:t>
            </a:r>
            <a:r>
              <a:rPr sz="1400" b="1" dirty="0">
                <a:latin typeface="Times New Roman"/>
                <a:cs typeface="Times New Roman"/>
              </a:rPr>
              <a:t>: </a:t>
            </a:r>
            <a:r>
              <a:rPr sz="1400" b="1" spc="-5" dirty="0">
                <a:latin typeface="Times New Roman"/>
                <a:cs typeface="Times New Roman"/>
              </a:rPr>
              <a:t>Conditional </a:t>
            </a:r>
            <a:r>
              <a:rPr sz="1400" b="1" dirty="0">
                <a:latin typeface="Times New Roman"/>
                <a:cs typeface="Times New Roman"/>
              </a:rPr>
              <a:t>Branch</a:t>
            </a:r>
            <a:r>
              <a:rPr sz="1400" b="1" spc="-40" dirty="0">
                <a:latin typeface="Times New Roman"/>
                <a:cs typeface="Times New Roman"/>
              </a:rPr>
              <a:t> </a:t>
            </a:r>
            <a:r>
              <a:rPr sz="1400" b="1" dirty="0">
                <a:latin typeface="Times New Roman"/>
                <a:cs typeface="Times New Roman"/>
              </a:rPr>
              <a:t>Instructions</a:t>
            </a:r>
            <a:endParaRPr sz="14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50</a:t>
            </a:fld>
            <a:endParaRPr dirty="0"/>
          </a:p>
        </p:txBody>
      </p:sp>
      <p:sp>
        <p:nvSpPr>
          <p:cNvPr id="4" name="object 4"/>
          <p:cNvSpPr txBox="1">
            <a:spLocks noGrp="1"/>
          </p:cNvSpPr>
          <p:nvPr>
            <p:ph type="title"/>
          </p:nvPr>
        </p:nvSpPr>
        <p:spPr>
          <a:xfrm>
            <a:off x="707542" y="328930"/>
            <a:ext cx="3554729" cy="330835"/>
          </a:xfrm>
          <a:prstGeom prst="rect">
            <a:avLst/>
          </a:prstGeom>
        </p:spPr>
        <p:txBody>
          <a:bodyPr vert="horz" wrap="square" lIns="0" tIns="12700" rIns="0" bIns="0" rtlCol="0">
            <a:spAutoFit/>
          </a:bodyPr>
          <a:lstStyle/>
          <a:p>
            <a:pPr marL="12700">
              <a:lnSpc>
                <a:spcPct val="100000"/>
              </a:lnSpc>
              <a:spcBef>
                <a:spcPts val="100"/>
              </a:spcBef>
            </a:pPr>
            <a:r>
              <a:rPr sz="2000" dirty="0"/>
              <a:t>Conditional Branch</a:t>
            </a:r>
            <a:r>
              <a:rPr sz="2000" spc="-110" dirty="0"/>
              <a:t> </a:t>
            </a:r>
            <a:r>
              <a:rPr sz="2000" dirty="0"/>
              <a:t>Instructions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51</a:t>
            </a:fld>
            <a:endParaRPr dirty="0"/>
          </a:p>
        </p:txBody>
      </p:sp>
      <p:sp>
        <p:nvSpPr>
          <p:cNvPr id="2" name="object 2"/>
          <p:cNvSpPr txBox="1"/>
          <p:nvPr/>
        </p:nvSpPr>
        <p:spPr>
          <a:xfrm>
            <a:off x="616007" y="494410"/>
            <a:ext cx="7839075" cy="5970270"/>
          </a:xfrm>
          <a:prstGeom prst="rect">
            <a:avLst/>
          </a:prstGeom>
        </p:spPr>
        <p:txBody>
          <a:bodyPr vert="horz" wrap="square" lIns="0" tIns="165100" rIns="0" bIns="0" rtlCol="0">
            <a:spAutoFit/>
          </a:bodyPr>
          <a:lstStyle/>
          <a:p>
            <a:pPr marL="12700">
              <a:lnSpc>
                <a:spcPct val="100000"/>
              </a:lnSpc>
              <a:spcBef>
                <a:spcPts val="1300"/>
              </a:spcBef>
            </a:pPr>
            <a:r>
              <a:rPr sz="2000" b="1" spc="-5" dirty="0">
                <a:latin typeface="Times New Roman"/>
                <a:cs typeface="Times New Roman"/>
              </a:rPr>
              <a:t>Subroutine </a:t>
            </a:r>
            <a:r>
              <a:rPr sz="2000" b="1" dirty="0">
                <a:latin typeface="Times New Roman"/>
                <a:cs typeface="Times New Roman"/>
              </a:rPr>
              <a:t>Call and</a:t>
            </a:r>
            <a:r>
              <a:rPr sz="2000" b="1" spc="-85" dirty="0">
                <a:latin typeface="Times New Roman"/>
                <a:cs typeface="Times New Roman"/>
              </a:rPr>
              <a:t> </a:t>
            </a:r>
            <a:r>
              <a:rPr sz="2000" b="1" dirty="0">
                <a:latin typeface="Times New Roman"/>
                <a:cs typeface="Times New Roman"/>
              </a:rPr>
              <a:t>Return</a:t>
            </a:r>
            <a:endParaRPr sz="2000" dirty="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A</a:t>
            </a:r>
            <a:r>
              <a:rPr sz="2000" spc="15" dirty="0">
                <a:latin typeface="Times New Roman"/>
                <a:cs typeface="Times New Roman"/>
              </a:rPr>
              <a:t> </a:t>
            </a:r>
            <a:r>
              <a:rPr sz="2000" spc="-5" dirty="0">
                <a:latin typeface="Times New Roman"/>
                <a:cs typeface="Times New Roman"/>
              </a:rPr>
              <a:t>subroutine</a:t>
            </a:r>
            <a:r>
              <a:rPr sz="2000" spc="120" dirty="0">
                <a:latin typeface="Times New Roman"/>
                <a:cs typeface="Times New Roman"/>
              </a:rPr>
              <a:t> </a:t>
            </a:r>
            <a:r>
              <a:rPr sz="2000" spc="-10" dirty="0">
                <a:latin typeface="Times New Roman"/>
                <a:cs typeface="Times New Roman"/>
              </a:rPr>
              <a:t>is</a:t>
            </a:r>
            <a:r>
              <a:rPr sz="2000" spc="120"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spc="-5" dirty="0">
                <a:latin typeface="Times New Roman"/>
                <a:cs typeface="Times New Roman"/>
              </a:rPr>
              <a:t>self-contained</a:t>
            </a:r>
            <a:r>
              <a:rPr sz="2000" spc="125" dirty="0">
                <a:latin typeface="Times New Roman"/>
                <a:cs typeface="Times New Roman"/>
              </a:rPr>
              <a:t> </a:t>
            </a:r>
            <a:r>
              <a:rPr sz="2000" spc="-5" dirty="0">
                <a:latin typeface="Times New Roman"/>
                <a:cs typeface="Times New Roman"/>
              </a:rPr>
              <a:t>sequence</a:t>
            </a:r>
            <a:r>
              <a:rPr sz="2000" spc="114" dirty="0">
                <a:latin typeface="Times New Roman"/>
                <a:cs typeface="Times New Roman"/>
              </a:rPr>
              <a:t> </a:t>
            </a:r>
            <a:r>
              <a:rPr sz="2000" dirty="0">
                <a:latin typeface="Times New Roman"/>
                <a:cs typeface="Times New Roman"/>
              </a:rPr>
              <a:t>of</a:t>
            </a:r>
            <a:r>
              <a:rPr sz="2000" spc="114" dirty="0">
                <a:latin typeface="Times New Roman"/>
                <a:cs typeface="Times New Roman"/>
              </a:rPr>
              <a:t> </a:t>
            </a:r>
            <a:r>
              <a:rPr sz="2000" spc="-5" dirty="0">
                <a:latin typeface="Times New Roman"/>
                <a:cs typeface="Times New Roman"/>
              </a:rPr>
              <a:t>instructions</a:t>
            </a:r>
            <a:r>
              <a:rPr sz="2000" spc="100" dirty="0">
                <a:latin typeface="Times New Roman"/>
                <a:cs typeface="Times New Roman"/>
              </a:rPr>
              <a:t> </a:t>
            </a:r>
            <a:r>
              <a:rPr sz="2000" dirty="0">
                <a:latin typeface="Times New Roman"/>
                <a:cs typeface="Times New Roman"/>
              </a:rPr>
              <a:t>that</a:t>
            </a:r>
            <a:r>
              <a:rPr sz="2000" spc="105" dirty="0">
                <a:latin typeface="Times New Roman"/>
                <a:cs typeface="Times New Roman"/>
              </a:rPr>
              <a:t> </a:t>
            </a:r>
            <a:r>
              <a:rPr sz="2000" spc="-5" dirty="0">
                <a:latin typeface="Times New Roman"/>
                <a:cs typeface="Times New Roman"/>
              </a:rPr>
              <a:t>performs</a:t>
            </a:r>
            <a:r>
              <a:rPr sz="2000" spc="120" dirty="0">
                <a:latin typeface="Times New Roman"/>
                <a:cs typeface="Times New Roman"/>
              </a:rPr>
              <a:t> </a:t>
            </a:r>
            <a:r>
              <a:rPr sz="2000" dirty="0">
                <a:latin typeface="Times New Roman"/>
                <a:cs typeface="Times New Roman"/>
              </a:rPr>
              <a:t>a</a:t>
            </a:r>
          </a:p>
          <a:p>
            <a:pPr marL="355600" algn="just">
              <a:lnSpc>
                <a:spcPct val="100000"/>
              </a:lnSpc>
              <a:spcBef>
                <a:spcPts val="1200"/>
              </a:spcBef>
            </a:pPr>
            <a:r>
              <a:rPr sz="2000" dirty="0">
                <a:latin typeface="Times New Roman"/>
                <a:cs typeface="Times New Roman"/>
              </a:rPr>
              <a:t>given </a:t>
            </a:r>
            <a:r>
              <a:rPr sz="2000" spc="-5" dirty="0">
                <a:latin typeface="Times New Roman"/>
                <a:cs typeface="Times New Roman"/>
              </a:rPr>
              <a:t>computational</a:t>
            </a:r>
            <a:r>
              <a:rPr sz="2000" spc="-70" dirty="0">
                <a:latin typeface="Times New Roman"/>
                <a:cs typeface="Times New Roman"/>
              </a:rPr>
              <a:t> </a:t>
            </a:r>
            <a:r>
              <a:rPr sz="2000" dirty="0">
                <a:latin typeface="Times New Roman"/>
                <a:cs typeface="Times New Roman"/>
              </a:rPr>
              <a:t>task.</a:t>
            </a:r>
          </a:p>
          <a:p>
            <a:pPr marL="355600" marR="6350" indent="-342900" algn="just">
              <a:lnSpc>
                <a:spcPct val="150000"/>
              </a:lnSpc>
            </a:pPr>
            <a:r>
              <a:rPr sz="2000" dirty="0">
                <a:latin typeface="Times New Roman"/>
                <a:cs typeface="Times New Roman"/>
              </a:rPr>
              <a:t>- The </a:t>
            </a:r>
            <a:r>
              <a:rPr sz="2000" spc="-5" dirty="0">
                <a:latin typeface="Times New Roman"/>
                <a:cs typeface="Times New Roman"/>
              </a:rPr>
              <a:t>instruction that transfers </a:t>
            </a:r>
            <a:r>
              <a:rPr sz="2000" dirty="0">
                <a:latin typeface="Times New Roman"/>
                <a:cs typeface="Times New Roman"/>
              </a:rPr>
              <a:t>program </a:t>
            </a:r>
            <a:r>
              <a:rPr sz="2000" spc="-5" dirty="0">
                <a:latin typeface="Times New Roman"/>
                <a:cs typeface="Times New Roman"/>
              </a:rPr>
              <a:t>control </a:t>
            </a:r>
            <a:r>
              <a:rPr sz="2000" spc="-10" dirty="0">
                <a:latin typeface="Times New Roman"/>
                <a:cs typeface="Times New Roman"/>
              </a:rPr>
              <a:t>to </a:t>
            </a:r>
            <a:r>
              <a:rPr sz="2000" dirty="0">
                <a:latin typeface="Times New Roman"/>
                <a:cs typeface="Times New Roman"/>
              </a:rPr>
              <a:t>a </a:t>
            </a:r>
            <a:r>
              <a:rPr sz="2000" spc="-5" dirty="0">
                <a:latin typeface="Times New Roman"/>
                <a:cs typeface="Times New Roman"/>
              </a:rPr>
              <a:t>subroutine </a:t>
            </a:r>
            <a:r>
              <a:rPr sz="2000" spc="-10" dirty="0">
                <a:latin typeface="Times New Roman"/>
                <a:cs typeface="Times New Roman"/>
              </a:rPr>
              <a:t>is </a:t>
            </a:r>
            <a:r>
              <a:rPr sz="2000" spc="-5" dirty="0">
                <a:latin typeface="Times New Roman"/>
                <a:cs typeface="Times New Roman"/>
              </a:rPr>
              <a:t>known  </a:t>
            </a:r>
            <a:r>
              <a:rPr sz="2000" dirty="0">
                <a:latin typeface="Times New Roman"/>
                <a:cs typeface="Times New Roman"/>
              </a:rPr>
              <a:t>by </a:t>
            </a:r>
            <a:r>
              <a:rPr sz="2000" spc="-10" dirty="0">
                <a:latin typeface="Times New Roman"/>
                <a:cs typeface="Times New Roman"/>
              </a:rPr>
              <a:t>different </a:t>
            </a:r>
            <a:r>
              <a:rPr sz="2000" spc="-5" dirty="0">
                <a:latin typeface="Times New Roman"/>
                <a:cs typeface="Times New Roman"/>
              </a:rPr>
              <a:t>names. </a:t>
            </a:r>
            <a:r>
              <a:rPr sz="2000" dirty="0">
                <a:latin typeface="Times New Roman"/>
                <a:cs typeface="Times New Roman"/>
              </a:rPr>
              <a:t>The </a:t>
            </a:r>
            <a:r>
              <a:rPr sz="2000" spc="-5" dirty="0">
                <a:latin typeface="Times New Roman"/>
                <a:cs typeface="Times New Roman"/>
              </a:rPr>
              <a:t>most </a:t>
            </a:r>
            <a:r>
              <a:rPr sz="2000" spc="-10" dirty="0">
                <a:latin typeface="Times New Roman"/>
                <a:cs typeface="Times New Roman"/>
              </a:rPr>
              <a:t>common </a:t>
            </a:r>
            <a:r>
              <a:rPr sz="2000" spc="-5" dirty="0">
                <a:latin typeface="Times New Roman"/>
                <a:cs typeface="Times New Roman"/>
              </a:rPr>
              <a:t>names used are call subroutine,  jump to </a:t>
            </a:r>
            <a:r>
              <a:rPr sz="2000" dirty="0">
                <a:latin typeface="Times New Roman"/>
                <a:cs typeface="Times New Roman"/>
              </a:rPr>
              <a:t>subroutine, branch </a:t>
            </a:r>
            <a:r>
              <a:rPr sz="2000" spc="-5" dirty="0">
                <a:latin typeface="Times New Roman"/>
                <a:cs typeface="Times New Roman"/>
              </a:rPr>
              <a:t>to </a:t>
            </a:r>
            <a:r>
              <a:rPr sz="2000" dirty="0">
                <a:latin typeface="Times New Roman"/>
                <a:cs typeface="Times New Roman"/>
              </a:rPr>
              <a:t>subroutine, or branch and save</a:t>
            </a:r>
            <a:r>
              <a:rPr sz="2000" spc="-195" dirty="0">
                <a:latin typeface="Times New Roman"/>
                <a:cs typeface="Times New Roman"/>
              </a:rPr>
              <a:t> </a:t>
            </a:r>
            <a:r>
              <a:rPr sz="2000" dirty="0">
                <a:latin typeface="Times New Roman"/>
                <a:cs typeface="Times New Roman"/>
              </a:rPr>
              <a:t>address.</a:t>
            </a:r>
          </a:p>
          <a:p>
            <a:pPr marL="355600" indent="-342900" algn="just">
              <a:lnSpc>
                <a:spcPct val="100000"/>
              </a:lnSpc>
              <a:spcBef>
                <a:spcPts val="1205"/>
              </a:spcBef>
              <a:buFont typeface="Arial"/>
              <a:buChar char="•"/>
              <a:tabLst>
                <a:tab pos="355600" algn="l"/>
              </a:tabLst>
            </a:pPr>
            <a:r>
              <a:rPr sz="2000" dirty="0">
                <a:latin typeface="Times New Roman"/>
                <a:cs typeface="Times New Roman"/>
              </a:rPr>
              <a:t>The </a:t>
            </a:r>
            <a:r>
              <a:rPr sz="2000" spc="-5" dirty="0">
                <a:latin typeface="Times New Roman"/>
                <a:cs typeface="Times New Roman"/>
              </a:rPr>
              <a:t>instruction is </a:t>
            </a:r>
            <a:r>
              <a:rPr sz="2000" dirty="0">
                <a:latin typeface="Times New Roman"/>
                <a:cs typeface="Times New Roman"/>
              </a:rPr>
              <a:t>executed by </a:t>
            </a:r>
            <a:r>
              <a:rPr sz="2000" spc="-5" dirty="0">
                <a:latin typeface="Times New Roman"/>
                <a:cs typeface="Times New Roman"/>
              </a:rPr>
              <a:t>performing </a:t>
            </a:r>
            <a:r>
              <a:rPr sz="2000" dirty="0">
                <a:latin typeface="Times New Roman"/>
                <a:cs typeface="Times New Roman"/>
              </a:rPr>
              <a:t>two</a:t>
            </a:r>
            <a:r>
              <a:rPr sz="2000" spc="-95" dirty="0">
                <a:latin typeface="Times New Roman"/>
                <a:cs typeface="Times New Roman"/>
              </a:rPr>
              <a:t> </a:t>
            </a:r>
            <a:r>
              <a:rPr sz="2000" dirty="0">
                <a:latin typeface="Times New Roman"/>
                <a:cs typeface="Times New Roman"/>
              </a:rPr>
              <a:t>operations:</a:t>
            </a:r>
          </a:p>
          <a:p>
            <a:pPr marL="469900" marR="5080" indent="-457200" algn="just">
              <a:lnSpc>
                <a:spcPct val="150000"/>
              </a:lnSpc>
              <a:buAutoNum type="arabicParenBoth"/>
              <a:tabLst>
                <a:tab pos="469900" algn="l"/>
              </a:tabLst>
            </a:pPr>
            <a:r>
              <a:rPr sz="2000" dirty="0">
                <a:latin typeface="Times New Roman"/>
                <a:cs typeface="Times New Roman"/>
              </a:rPr>
              <a:t>The </a:t>
            </a:r>
            <a:r>
              <a:rPr sz="2000" spc="-5" dirty="0">
                <a:latin typeface="Times New Roman"/>
                <a:cs typeface="Times New Roman"/>
              </a:rPr>
              <a:t>address of </a:t>
            </a:r>
            <a:r>
              <a:rPr sz="2000" dirty="0">
                <a:latin typeface="Times New Roman"/>
                <a:cs typeface="Times New Roman"/>
              </a:rPr>
              <a:t>the </a:t>
            </a:r>
            <a:r>
              <a:rPr sz="2000" spc="-5" dirty="0">
                <a:latin typeface="Times New Roman"/>
                <a:cs typeface="Times New Roman"/>
              </a:rPr>
              <a:t>next instruction available in the </a:t>
            </a:r>
            <a:r>
              <a:rPr sz="2000" dirty="0">
                <a:latin typeface="Times New Roman"/>
                <a:cs typeface="Times New Roman"/>
              </a:rPr>
              <a:t>program </a:t>
            </a:r>
            <a:r>
              <a:rPr sz="2000" spc="-5" dirty="0">
                <a:latin typeface="Times New Roman"/>
                <a:cs typeface="Times New Roman"/>
              </a:rPr>
              <a:t>counter </a:t>
            </a:r>
            <a:r>
              <a:rPr sz="2000" dirty="0">
                <a:latin typeface="Times New Roman"/>
                <a:cs typeface="Times New Roman"/>
              </a:rPr>
              <a:t>(the  </a:t>
            </a:r>
            <a:r>
              <a:rPr sz="2000" spc="-5" dirty="0">
                <a:latin typeface="Times New Roman"/>
                <a:cs typeface="Times New Roman"/>
              </a:rPr>
              <a:t>return address) is Stored </a:t>
            </a:r>
            <a:r>
              <a:rPr sz="2000" spc="-10" dirty="0">
                <a:latin typeface="Times New Roman"/>
                <a:cs typeface="Times New Roman"/>
              </a:rPr>
              <a:t>in </a:t>
            </a:r>
            <a:r>
              <a:rPr sz="2000" dirty="0">
                <a:latin typeface="Times New Roman"/>
                <a:cs typeface="Times New Roman"/>
              </a:rPr>
              <a:t>a </a:t>
            </a:r>
            <a:r>
              <a:rPr sz="2000" spc="-5" dirty="0">
                <a:latin typeface="Times New Roman"/>
                <a:cs typeface="Times New Roman"/>
              </a:rPr>
              <a:t>temporary location </a:t>
            </a:r>
            <a:r>
              <a:rPr sz="2000" dirty="0">
                <a:latin typeface="Times New Roman"/>
                <a:cs typeface="Times New Roman"/>
              </a:rPr>
              <a:t>so </a:t>
            </a:r>
            <a:r>
              <a:rPr sz="2000" spc="-5" dirty="0">
                <a:latin typeface="Times New Roman"/>
                <a:cs typeface="Times New Roman"/>
              </a:rPr>
              <a:t>the subroutine  </a:t>
            </a:r>
            <a:r>
              <a:rPr sz="2000" spc="5" dirty="0">
                <a:latin typeface="Times New Roman"/>
                <a:cs typeface="Times New Roman"/>
              </a:rPr>
              <a:t>knows where </a:t>
            </a:r>
            <a:r>
              <a:rPr sz="2000" spc="-5" dirty="0">
                <a:latin typeface="Times New Roman"/>
                <a:cs typeface="Times New Roman"/>
              </a:rPr>
              <a:t>to</a:t>
            </a:r>
            <a:r>
              <a:rPr sz="2000" spc="-75" dirty="0">
                <a:latin typeface="Times New Roman"/>
                <a:cs typeface="Times New Roman"/>
              </a:rPr>
              <a:t> </a:t>
            </a:r>
            <a:r>
              <a:rPr sz="2000" dirty="0">
                <a:latin typeface="Times New Roman"/>
                <a:cs typeface="Times New Roman"/>
              </a:rPr>
              <a:t>return</a:t>
            </a:r>
            <a:r>
              <a:rPr lang="en-US" sz="2000" dirty="0">
                <a:latin typeface="Times New Roman"/>
                <a:cs typeface="Times New Roman"/>
              </a:rPr>
              <a:t>.</a:t>
            </a:r>
            <a:endParaRPr sz="2000" dirty="0">
              <a:latin typeface="Times New Roman"/>
              <a:cs typeface="Times New Roman"/>
            </a:endParaRPr>
          </a:p>
          <a:p>
            <a:pPr marL="469900" indent="-457200" algn="just">
              <a:lnSpc>
                <a:spcPct val="100000"/>
              </a:lnSpc>
              <a:spcBef>
                <a:spcPts val="1200"/>
              </a:spcBef>
              <a:buAutoNum type="arabicParenBoth"/>
              <a:tabLst>
                <a:tab pos="469900" algn="l"/>
              </a:tabLst>
            </a:pPr>
            <a:r>
              <a:rPr sz="2000" dirty="0">
                <a:latin typeface="Times New Roman"/>
                <a:cs typeface="Times New Roman"/>
              </a:rPr>
              <a:t>Control </a:t>
            </a:r>
            <a:r>
              <a:rPr sz="2000" spc="-5" dirty="0">
                <a:latin typeface="Times New Roman"/>
                <a:cs typeface="Times New Roman"/>
              </a:rPr>
              <a:t>is </a:t>
            </a:r>
            <a:r>
              <a:rPr sz="2000" dirty="0">
                <a:latin typeface="Times New Roman"/>
                <a:cs typeface="Times New Roman"/>
              </a:rPr>
              <a:t>transferred </a:t>
            </a:r>
            <a:r>
              <a:rPr sz="2000" spc="-5" dirty="0">
                <a:latin typeface="Times New Roman"/>
                <a:cs typeface="Times New Roman"/>
              </a:rPr>
              <a:t>to </a:t>
            </a:r>
            <a:r>
              <a:rPr sz="2000" dirty="0">
                <a:latin typeface="Times New Roman"/>
                <a:cs typeface="Times New Roman"/>
              </a:rPr>
              <a:t>the beginning of the</a:t>
            </a:r>
            <a:r>
              <a:rPr sz="2000" spc="-175" dirty="0">
                <a:latin typeface="Times New Roman"/>
                <a:cs typeface="Times New Roman"/>
              </a:rPr>
              <a:t> </a:t>
            </a:r>
            <a:r>
              <a:rPr sz="2000" dirty="0">
                <a:latin typeface="Times New Roman"/>
                <a:cs typeface="Times New Roman"/>
              </a:rPr>
              <a:t>subroutine.</a:t>
            </a:r>
          </a:p>
          <a:p>
            <a:pPr marL="355600" indent="-342900" algn="just">
              <a:lnSpc>
                <a:spcPct val="100000"/>
              </a:lnSpc>
              <a:spcBef>
                <a:spcPts val="1200"/>
              </a:spcBef>
              <a:buFont typeface="Arial"/>
              <a:buChar char="•"/>
              <a:tabLst>
                <a:tab pos="355600" algn="l"/>
              </a:tabLst>
            </a:pPr>
            <a:r>
              <a:rPr sz="2000" spc="-5" dirty="0">
                <a:latin typeface="Times New Roman"/>
                <a:cs typeface="Times New Roman"/>
              </a:rPr>
              <a:t>Different</a:t>
            </a:r>
            <a:r>
              <a:rPr sz="2000" spc="380" dirty="0">
                <a:latin typeface="Times New Roman"/>
                <a:cs typeface="Times New Roman"/>
              </a:rPr>
              <a:t> </a:t>
            </a:r>
            <a:r>
              <a:rPr sz="2000" spc="-5" dirty="0">
                <a:latin typeface="Times New Roman"/>
                <a:cs typeface="Times New Roman"/>
              </a:rPr>
              <a:t>computers</a:t>
            </a:r>
            <a:r>
              <a:rPr sz="2000" spc="375" dirty="0">
                <a:latin typeface="Times New Roman"/>
                <a:cs typeface="Times New Roman"/>
              </a:rPr>
              <a:t> </a:t>
            </a:r>
            <a:r>
              <a:rPr sz="2000" dirty="0">
                <a:latin typeface="Times New Roman"/>
                <a:cs typeface="Times New Roman"/>
              </a:rPr>
              <a:t>use</a:t>
            </a:r>
            <a:r>
              <a:rPr sz="2000" spc="360" dirty="0">
                <a:latin typeface="Times New Roman"/>
                <a:cs typeface="Times New Roman"/>
              </a:rPr>
              <a:t> </a:t>
            </a:r>
            <a:r>
              <a:rPr sz="2000" dirty="0">
                <a:latin typeface="Times New Roman"/>
                <a:cs typeface="Times New Roman"/>
              </a:rPr>
              <a:t>a</a:t>
            </a:r>
            <a:r>
              <a:rPr sz="2000" spc="370" dirty="0">
                <a:latin typeface="Times New Roman"/>
                <a:cs typeface="Times New Roman"/>
              </a:rPr>
              <a:t> </a:t>
            </a:r>
            <a:r>
              <a:rPr sz="2000" spc="-5" dirty="0">
                <a:latin typeface="Times New Roman"/>
                <a:cs typeface="Times New Roman"/>
              </a:rPr>
              <a:t>different</a:t>
            </a:r>
            <a:r>
              <a:rPr sz="2000" spc="350" dirty="0">
                <a:latin typeface="Times New Roman"/>
                <a:cs typeface="Times New Roman"/>
              </a:rPr>
              <a:t> </a:t>
            </a:r>
            <a:r>
              <a:rPr sz="2000" spc="-5" dirty="0">
                <a:latin typeface="Times New Roman"/>
                <a:cs typeface="Times New Roman"/>
              </a:rPr>
              <a:t>temporary</a:t>
            </a:r>
            <a:r>
              <a:rPr sz="2000" spc="385" dirty="0">
                <a:latin typeface="Times New Roman"/>
                <a:cs typeface="Times New Roman"/>
              </a:rPr>
              <a:t> </a:t>
            </a:r>
            <a:r>
              <a:rPr sz="2000" spc="-5" dirty="0">
                <a:latin typeface="Times New Roman"/>
                <a:cs typeface="Times New Roman"/>
              </a:rPr>
              <a:t>location</a:t>
            </a:r>
            <a:r>
              <a:rPr sz="2000" spc="365" dirty="0">
                <a:latin typeface="Times New Roman"/>
                <a:cs typeface="Times New Roman"/>
              </a:rPr>
              <a:t> </a:t>
            </a:r>
            <a:r>
              <a:rPr sz="2000" spc="-5" dirty="0">
                <a:latin typeface="Times New Roman"/>
                <a:cs typeface="Times New Roman"/>
              </a:rPr>
              <a:t>for</a:t>
            </a:r>
            <a:r>
              <a:rPr sz="2000" spc="370" dirty="0">
                <a:latin typeface="Times New Roman"/>
                <a:cs typeface="Times New Roman"/>
              </a:rPr>
              <a:t> </a:t>
            </a:r>
            <a:r>
              <a:rPr sz="2000" spc="-5" dirty="0">
                <a:latin typeface="Times New Roman"/>
                <a:cs typeface="Times New Roman"/>
              </a:rPr>
              <a:t>storing</a:t>
            </a:r>
            <a:r>
              <a:rPr sz="2000" spc="375" dirty="0">
                <a:latin typeface="Times New Roman"/>
                <a:cs typeface="Times New Roman"/>
              </a:rPr>
              <a:t> </a:t>
            </a:r>
            <a:r>
              <a:rPr sz="2000" dirty="0">
                <a:latin typeface="Times New Roman"/>
                <a:cs typeface="Times New Roman"/>
              </a:rPr>
              <a:t>the</a:t>
            </a:r>
          </a:p>
          <a:p>
            <a:pPr marL="355600" algn="just">
              <a:lnSpc>
                <a:spcPct val="100000"/>
              </a:lnSpc>
              <a:spcBef>
                <a:spcPts val="1200"/>
              </a:spcBef>
            </a:pPr>
            <a:r>
              <a:rPr sz="2000" dirty="0">
                <a:latin typeface="Times New Roman"/>
                <a:cs typeface="Times New Roman"/>
              </a:rPr>
              <a:t>return</a:t>
            </a:r>
            <a:r>
              <a:rPr sz="2000" spc="-30" dirty="0">
                <a:latin typeface="Times New Roman"/>
                <a:cs typeface="Times New Roman"/>
              </a:rPr>
              <a:t> </a:t>
            </a:r>
            <a:r>
              <a:rPr sz="2000" dirty="0">
                <a:latin typeface="Times New Roman"/>
                <a:cs typeface="Times New Roman"/>
              </a:rPr>
              <a:t>address.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52</a:t>
            </a:fld>
            <a:endParaRPr dirty="0"/>
          </a:p>
        </p:txBody>
      </p:sp>
      <p:sp>
        <p:nvSpPr>
          <p:cNvPr id="2" name="object 2"/>
          <p:cNvSpPr txBox="1"/>
          <p:nvPr/>
        </p:nvSpPr>
        <p:spPr>
          <a:xfrm>
            <a:off x="514908" y="320731"/>
            <a:ext cx="7807325" cy="4142104"/>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a:buChar char="•"/>
              <a:tabLst>
                <a:tab pos="355600" algn="l"/>
              </a:tabLst>
            </a:pPr>
            <a:r>
              <a:rPr sz="2000" spc="-5" dirty="0">
                <a:latin typeface="Times New Roman"/>
                <a:cs typeface="Times New Roman"/>
              </a:rPr>
              <a:t>Some store the return address in the first memory location of the  subroutine, </a:t>
            </a:r>
            <a:r>
              <a:rPr sz="2000" spc="-15" dirty="0">
                <a:latin typeface="Times New Roman"/>
                <a:cs typeface="Times New Roman"/>
              </a:rPr>
              <a:t>some </a:t>
            </a:r>
            <a:r>
              <a:rPr sz="2000" spc="-5" dirty="0">
                <a:latin typeface="Times New Roman"/>
                <a:cs typeface="Times New Roman"/>
              </a:rPr>
              <a:t>store </a:t>
            </a:r>
            <a:r>
              <a:rPr sz="2000" spc="-10" dirty="0">
                <a:latin typeface="Times New Roman"/>
                <a:cs typeface="Times New Roman"/>
              </a:rPr>
              <a:t>it in </a:t>
            </a:r>
            <a:r>
              <a:rPr sz="2000" dirty="0">
                <a:latin typeface="Times New Roman"/>
                <a:cs typeface="Times New Roman"/>
              </a:rPr>
              <a:t>a </a:t>
            </a:r>
            <a:r>
              <a:rPr sz="2000" spc="-5" dirty="0">
                <a:latin typeface="Times New Roman"/>
                <a:cs typeface="Times New Roman"/>
              </a:rPr>
              <a:t>fixed location in </a:t>
            </a:r>
            <a:r>
              <a:rPr sz="2000" spc="-25" dirty="0">
                <a:latin typeface="Times New Roman"/>
                <a:cs typeface="Times New Roman"/>
              </a:rPr>
              <a:t>memory, </a:t>
            </a:r>
            <a:r>
              <a:rPr sz="2000" spc="-10" dirty="0">
                <a:latin typeface="Times New Roman"/>
                <a:cs typeface="Times New Roman"/>
              </a:rPr>
              <a:t>some </a:t>
            </a:r>
            <a:r>
              <a:rPr sz="2000" spc="-5" dirty="0">
                <a:latin typeface="Times New Roman"/>
                <a:cs typeface="Times New Roman"/>
              </a:rPr>
              <a:t>store </a:t>
            </a:r>
            <a:r>
              <a:rPr sz="2000" spc="-10" dirty="0">
                <a:latin typeface="Times New Roman"/>
                <a:cs typeface="Times New Roman"/>
              </a:rPr>
              <a:t>it in </a:t>
            </a:r>
            <a:r>
              <a:rPr sz="2000" dirty="0">
                <a:latin typeface="Times New Roman"/>
                <a:cs typeface="Times New Roman"/>
              </a:rPr>
              <a:t>a  </a:t>
            </a:r>
            <a:r>
              <a:rPr sz="2000" spc="-5" dirty="0">
                <a:latin typeface="Times New Roman"/>
                <a:cs typeface="Times New Roman"/>
              </a:rPr>
              <a:t>processor </a:t>
            </a:r>
            <a:r>
              <a:rPr sz="2000" spc="-15" dirty="0">
                <a:latin typeface="Times New Roman"/>
                <a:cs typeface="Times New Roman"/>
              </a:rPr>
              <a:t>register, </a:t>
            </a:r>
            <a:r>
              <a:rPr sz="2000" spc="-5" dirty="0">
                <a:latin typeface="Times New Roman"/>
                <a:cs typeface="Times New Roman"/>
              </a:rPr>
              <a:t>and some store it in </a:t>
            </a:r>
            <a:r>
              <a:rPr sz="2000" dirty="0">
                <a:latin typeface="Times New Roman"/>
                <a:cs typeface="Times New Roman"/>
              </a:rPr>
              <a:t>a </a:t>
            </a:r>
            <a:r>
              <a:rPr sz="2000" spc="-5" dirty="0">
                <a:latin typeface="Times New Roman"/>
                <a:cs typeface="Times New Roman"/>
              </a:rPr>
              <a:t>memory stack. The most  efficient </a:t>
            </a:r>
            <a:r>
              <a:rPr sz="2000" dirty="0">
                <a:latin typeface="Times New Roman"/>
                <a:cs typeface="Times New Roman"/>
              </a:rPr>
              <a:t>way </a:t>
            </a:r>
            <a:r>
              <a:rPr sz="2000" spc="-5" dirty="0">
                <a:latin typeface="Times New Roman"/>
                <a:cs typeface="Times New Roman"/>
              </a:rPr>
              <a:t>is to </a:t>
            </a:r>
            <a:r>
              <a:rPr sz="2000" dirty="0">
                <a:latin typeface="Times New Roman"/>
                <a:cs typeface="Times New Roman"/>
              </a:rPr>
              <a:t>store the return address </a:t>
            </a:r>
            <a:r>
              <a:rPr sz="2000" spc="-5" dirty="0">
                <a:latin typeface="Times New Roman"/>
                <a:cs typeface="Times New Roman"/>
              </a:rPr>
              <a:t>in </a:t>
            </a:r>
            <a:r>
              <a:rPr sz="2000" dirty="0">
                <a:latin typeface="Times New Roman"/>
                <a:cs typeface="Times New Roman"/>
              </a:rPr>
              <a:t>a </a:t>
            </a:r>
            <a:r>
              <a:rPr sz="2000" spc="-10" dirty="0">
                <a:latin typeface="Times New Roman"/>
                <a:cs typeface="Times New Roman"/>
              </a:rPr>
              <a:t>memory</a:t>
            </a:r>
            <a:r>
              <a:rPr sz="2000" spc="-114" dirty="0">
                <a:latin typeface="Times New Roman"/>
                <a:cs typeface="Times New Roman"/>
              </a:rPr>
              <a:t> </a:t>
            </a:r>
            <a:r>
              <a:rPr sz="2000" spc="-5" dirty="0">
                <a:latin typeface="Times New Roman"/>
                <a:cs typeface="Times New Roman"/>
              </a:rPr>
              <a:t>stack.</a:t>
            </a:r>
            <a:endParaRPr sz="2000">
              <a:latin typeface="Times New Roman"/>
              <a:cs typeface="Times New Roman"/>
            </a:endParaRPr>
          </a:p>
          <a:p>
            <a:pPr marL="355600" marR="5080" indent="-342900" algn="just">
              <a:lnSpc>
                <a:spcPct val="150000"/>
              </a:lnSpc>
              <a:buFont typeface="Arial"/>
              <a:buChar char="•"/>
              <a:tabLst>
                <a:tab pos="355600" algn="l"/>
              </a:tabLst>
            </a:pPr>
            <a:r>
              <a:rPr sz="2000" dirty="0">
                <a:latin typeface="Times New Roman"/>
                <a:cs typeface="Times New Roman"/>
              </a:rPr>
              <a:t>The advantage </a:t>
            </a:r>
            <a:r>
              <a:rPr sz="2000" spc="-5" dirty="0">
                <a:latin typeface="Times New Roman"/>
                <a:cs typeface="Times New Roman"/>
              </a:rPr>
              <a:t>of using </a:t>
            </a:r>
            <a:r>
              <a:rPr sz="2000" dirty="0">
                <a:latin typeface="Times New Roman"/>
                <a:cs typeface="Times New Roman"/>
              </a:rPr>
              <a:t>a </a:t>
            </a:r>
            <a:r>
              <a:rPr sz="2000" spc="-5" dirty="0">
                <a:latin typeface="Times New Roman"/>
                <a:cs typeface="Times New Roman"/>
              </a:rPr>
              <a:t>stack for the return address </a:t>
            </a:r>
            <a:r>
              <a:rPr sz="2000" spc="-10" dirty="0">
                <a:latin typeface="Times New Roman"/>
                <a:cs typeface="Times New Roman"/>
              </a:rPr>
              <a:t>is </a:t>
            </a:r>
            <a:r>
              <a:rPr sz="2000" spc="-5" dirty="0">
                <a:latin typeface="Times New Roman"/>
                <a:cs typeface="Times New Roman"/>
              </a:rPr>
              <a:t>that when </a:t>
            </a:r>
            <a:r>
              <a:rPr sz="2000" dirty="0">
                <a:latin typeface="Times New Roman"/>
                <a:cs typeface="Times New Roman"/>
              </a:rPr>
              <a:t>a  </a:t>
            </a:r>
            <a:r>
              <a:rPr sz="2000" spc="-5" dirty="0">
                <a:latin typeface="Times New Roman"/>
                <a:cs typeface="Times New Roman"/>
              </a:rPr>
              <a:t>succession of subroutines </a:t>
            </a:r>
            <a:r>
              <a:rPr sz="2000" spc="-10" dirty="0">
                <a:latin typeface="Times New Roman"/>
                <a:cs typeface="Times New Roman"/>
              </a:rPr>
              <a:t>is </a:t>
            </a:r>
            <a:r>
              <a:rPr sz="2000" spc="-5" dirty="0">
                <a:latin typeface="Times New Roman"/>
                <a:cs typeface="Times New Roman"/>
              </a:rPr>
              <a:t>called, the sequential return addresses can  </a:t>
            </a:r>
            <a:r>
              <a:rPr sz="2000" dirty="0">
                <a:latin typeface="Times New Roman"/>
                <a:cs typeface="Times New Roman"/>
              </a:rPr>
              <a:t>be </a:t>
            </a:r>
            <a:r>
              <a:rPr sz="2000" spc="-5" dirty="0">
                <a:latin typeface="Times New Roman"/>
                <a:cs typeface="Times New Roman"/>
              </a:rPr>
              <a:t>pushed </a:t>
            </a:r>
            <a:r>
              <a:rPr sz="2000" spc="-10" dirty="0">
                <a:latin typeface="Times New Roman"/>
                <a:cs typeface="Times New Roman"/>
              </a:rPr>
              <a:t>into </a:t>
            </a:r>
            <a:r>
              <a:rPr sz="2000" dirty="0">
                <a:latin typeface="Times New Roman"/>
                <a:cs typeface="Times New Roman"/>
              </a:rPr>
              <a:t>the </a:t>
            </a:r>
            <a:r>
              <a:rPr sz="2000" spc="-5" dirty="0">
                <a:latin typeface="Times New Roman"/>
                <a:cs typeface="Times New Roman"/>
              </a:rPr>
              <a:t>stack. </a:t>
            </a:r>
            <a:r>
              <a:rPr sz="2000" dirty="0">
                <a:latin typeface="Times New Roman"/>
                <a:cs typeface="Times New Roman"/>
              </a:rPr>
              <a:t>The </a:t>
            </a:r>
            <a:r>
              <a:rPr sz="2000" spc="-5" dirty="0">
                <a:latin typeface="Times New Roman"/>
                <a:cs typeface="Times New Roman"/>
              </a:rPr>
              <a:t>return from subroutine instruction </a:t>
            </a:r>
            <a:r>
              <a:rPr sz="2000" dirty="0">
                <a:latin typeface="Times New Roman"/>
                <a:cs typeface="Times New Roman"/>
              </a:rPr>
              <a:t>causes  the </a:t>
            </a:r>
            <a:r>
              <a:rPr sz="2000" spc="-5" dirty="0">
                <a:latin typeface="Times New Roman"/>
                <a:cs typeface="Times New Roman"/>
              </a:rPr>
              <a:t>stack </a:t>
            </a:r>
            <a:r>
              <a:rPr sz="2000" spc="-10" dirty="0">
                <a:latin typeface="Times New Roman"/>
                <a:cs typeface="Times New Roman"/>
              </a:rPr>
              <a:t>to </a:t>
            </a:r>
            <a:r>
              <a:rPr sz="2000" spc="-5" dirty="0">
                <a:latin typeface="Times New Roman"/>
                <a:cs typeface="Times New Roman"/>
              </a:rPr>
              <a:t>pop </a:t>
            </a:r>
            <a:r>
              <a:rPr sz="2000" spc="-10" dirty="0">
                <a:latin typeface="Times New Roman"/>
                <a:cs typeface="Times New Roman"/>
              </a:rPr>
              <a:t>and </a:t>
            </a:r>
            <a:r>
              <a:rPr sz="2000" spc="-5" dirty="0">
                <a:latin typeface="Times New Roman"/>
                <a:cs typeface="Times New Roman"/>
              </a:rPr>
              <a:t>the contents of the </a:t>
            </a:r>
            <a:r>
              <a:rPr sz="2000" spc="-10" dirty="0">
                <a:latin typeface="Times New Roman"/>
                <a:cs typeface="Times New Roman"/>
              </a:rPr>
              <a:t>top </a:t>
            </a:r>
            <a:r>
              <a:rPr sz="2000" spc="-5" dirty="0">
                <a:latin typeface="Times New Roman"/>
                <a:cs typeface="Times New Roman"/>
              </a:rPr>
              <a:t>of the stack are transferred </a:t>
            </a:r>
            <a:r>
              <a:rPr sz="2000" spc="-20" dirty="0">
                <a:latin typeface="Times New Roman"/>
                <a:cs typeface="Times New Roman"/>
              </a:rPr>
              <a:t>to  </a:t>
            </a:r>
            <a:r>
              <a:rPr sz="2000" dirty="0">
                <a:latin typeface="Times New Roman"/>
                <a:cs typeface="Times New Roman"/>
              </a:rPr>
              <a:t>the program</a:t>
            </a:r>
            <a:r>
              <a:rPr sz="2000" spc="-55" dirty="0">
                <a:latin typeface="Times New Roman"/>
                <a:cs typeface="Times New Roman"/>
              </a:rPr>
              <a:t> </a:t>
            </a:r>
            <a:r>
              <a:rPr sz="2000" dirty="0">
                <a:latin typeface="Times New Roman"/>
                <a:cs typeface="Times New Roman"/>
              </a:rPr>
              <a:t>counter</a:t>
            </a:r>
            <a:endParaRPr sz="20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53</a:t>
            </a:fld>
            <a:endParaRPr dirty="0"/>
          </a:p>
        </p:txBody>
      </p:sp>
      <p:sp>
        <p:nvSpPr>
          <p:cNvPr id="2" name="object 2"/>
          <p:cNvSpPr txBox="1"/>
          <p:nvPr/>
        </p:nvSpPr>
        <p:spPr>
          <a:xfrm>
            <a:off x="564591" y="355933"/>
            <a:ext cx="7872730" cy="4140835"/>
          </a:xfrm>
          <a:prstGeom prst="rect">
            <a:avLst/>
          </a:prstGeom>
        </p:spPr>
        <p:txBody>
          <a:bodyPr vert="horz" wrap="square" lIns="0" tIns="164465" rIns="0" bIns="0" rtlCol="0">
            <a:spAutoFit/>
          </a:bodyPr>
          <a:lstStyle/>
          <a:p>
            <a:pPr marL="299085" indent="-287020">
              <a:lnSpc>
                <a:spcPct val="100000"/>
              </a:lnSpc>
              <a:spcBef>
                <a:spcPts val="1295"/>
              </a:spcBef>
              <a:buFont typeface="Arial"/>
              <a:buChar char="•"/>
              <a:tabLst>
                <a:tab pos="299085" algn="l"/>
                <a:tab pos="299720" algn="l"/>
              </a:tabLst>
            </a:pPr>
            <a:r>
              <a:rPr sz="2000" dirty="0">
                <a:latin typeface="Times New Roman"/>
                <a:cs typeface="Times New Roman"/>
              </a:rPr>
              <a:t>A subroutine </a:t>
            </a:r>
            <a:r>
              <a:rPr sz="2000" spc="-5" dirty="0">
                <a:latin typeface="Times New Roman"/>
                <a:cs typeface="Times New Roman"/>
              </a:rPr>
              <a:t>call is implemented </a:t>
            </a:r>
            <a:r>
              <a:rPr sz="2000" dirty="0">
                <a:latin typeface="Times New Roman"/>
                <a:cs typeface="Times New Roman"/>
              </a:rPr>
              <a:t>with the following </a:t>
            </a:r>
            <a:r>
              <a:rPr sz="2000" spc="-10" dirty="0">
                <a:latin typeface="Times New Roman"/>
                <a:cs typeface="Times New Roman"/>
              </a:rPr>
              <a:t>micro</a:t>
            </a:r>
            <a:r>
              <a:rPr sz="2000" spc="-204" dirty="0">
                <a:latin typeface="Times New Roman"/>
                <a:cs typeface="Times New Roman"/>
              </a:rPr>
              <a:t> </a:t>
            </a:r>
            <a:r>
              <a:rPr sz="2000" dirty="0">
                <a:latin typeface="Times New Roman"/>
                <a:cs typeface="Times New Roman"/>
              </a:rPr>
              <a:t>operations:</a:t>
            </a:r>
            <a:endParaRPr sz="2000">
              <a:latin typeface="Times New Roman"/>
              <a:cs typeface="Times New Roman"/>
            </a:endParaRPr>
          </a:p>
          <a:p>
            <a:pPr marL="927100">
              <a:lnSpc>
                <a:spcPct val="100000"/>
              </a:lnSpc>
              <a:spcBef>
                <a:spcPts val="1200"/>
              </a:spcBef>
            </a:pPr>
            <a:r>
              <a:rPr sz="2000" dirty="0">
                <a:latin typeface="Times New Roman"/>
                <a:cs typeface="Times New Roman"/>
              </a:rPr>
              <a:t>SP ←SP - 1 </a:t>
            </a:r>
            <a:r>
              <a:rPr sz="2000" spc="-5" dirty="0">
                <a:latin typeface="Times New Roman"/>
                <a:cs typeface="Times New Roman"/>
              </a:rPr>
              <a:t>Decrement </a:t>
            </a:r>
            <a:r>
              <a:rPr sz="2000" dirty="0">
                <a:latin typeface="Times New Roman"/>
                <a:cs typeface="Times New Roman"/>
              </a:rPr>
              <a:t>stack</a:t>
            </a:r>
            <a:r>
              <a:rPr sz="2000" spc="-204" dirty="0">
                <a:latin typeface="Times New Roman"/>
                <a:cs typeface="Times New Roman"/>
              </a:rPr>
              <a:t> </a:t>
            </a:r>
            <a:r>
              <a:rPr sz="2000" dirty="0">
                <a:latin typeface="Times New Roman"/>
                <a:cs typeface="Times New Roman"/>
              </a:rPr>
              <a:t>pointer</a:t>
            </a:r>
            <a:endParaRPr sz="2000">
              <a:latin typeface="Times New Roman"/>
              <a:cs typeface="Times New Roman"/>
            </a:endParaRPr>
          </a:p>
          <a:p>
            <a:pPr marL="927100">
              <a:lnSpc>
                <a:spcPct val="100000"/>
              </a:lnSpc>
              <a:spcBef>
                <a:spcPts val="1200"/>
              </a:spcBef>
            </a:pPr>
            <a:r>
              <a:rPr sz="2000" dirty="0">
                <a:latin typeface="Times New Roman"/>
                <a:cs typeface="Times New Roman"/>
              </a:rPr>
              <a:t>M [SP] ←PC Push content of PC onto the</a:t>
            </a:r>
            <a:r>
              <a:rPr sz="2000" spc="-150" dirty="0">
                <a:latin typeface="Times New Roman"/>
                <a:cs typeface="Times New Roman"/>
              </a:rPr>
              <a:t> </a:t>
            </a:r>
            <a:r>
              <a:rPr sz="2000" spc="-5" dirty="0">
                <a:latin typeface="Times New Roman"/>
                <a:cs typeface="Times New Roman"/>
              </a:rPr>
              <a:t>stack</a:t>
            </a:r>
            <a:endParaRPr sz="2000">
              <a:latin typeface="Times New Roman"/>
              <a:cs typeface="Times New Roman"/>
            </a:endParaRPr>
          </a:p>
          <a:p>
            <a:pPr marL="927100" algn="just">
              <a:lnSpc>
                <a:spcPct val="100000"/>
              </a:lnSpc>
              <a:spcBef>
                <a:spcPts val="1200"/>
              </a:spcBef>
            </a:pPr>
            <a:r>
              <a:rPr sz="2000" dirty="0">
                <a:latin typeface="Times New Roman"/>
                <a:cs typeface="Times New Roman"/>
              </a:rPr>
              <a:t>PC ← </a:t>
            </a:r>
            <a:r>
              <a:rPr sz="2000" spc="-5" dirty="0">
                <a:latin typeface="Times New Roman"/>
                <a:cs typeface="Times New Roman"/>
              </a:rPr>
              <a:t>effective </a:t>
            </a:r>
            <a:r>
              <a:rPr sz="2000" dirty="0">
                <a:latin typeface="Times New Roman"/>
                <a:cs typeface="Times New Roman"/>
              </a:rPr>
              <a:t>address </a:t>
            </a:r>
            <a:r>
              <a:rPr sz="2000" spc="-10" dirty="0">
                <a:latin typeface="Times New Roman"/>
                <a:cs typeface="Times New Roman"/>
              </a:rPr>
              <a:t>Transfer </a:t>
            </a:r>
            <a:r>
              <a:rPr sz="2000" dirty="0">
                <a:latin typeface="Times New Roman"/>
                <a:cs typeface="Times New Roman"/>
              </a:rPr>
              <a:t>control </a:t>
            </a:r>
            <a:r>
              <a:rPr sz="2000" spc="-5" dirty="0">
                <a:latin typeface="Times New Roman"/>
                <a:cs typeface="Times New Roman"/>
              </a:rPr>
              <a:t>to </a:t>
            </a:r>
            <a:r>
              <a:rPr sz="2000" dirty="0">
                <a:latin typeface="Times New Roman"/>
                <a:cs typeface="Times New Roman"/>
              </a:rPr>
              <a:t>the</a:t>
            </a:r>
            <a:r>
              <a:rPr sz="2000" spc="-170" dirty="0">
                <a:latin typeface="Times New Roman"/>
                <a:cs typeface="Times New Roman"/>
              </a:rPr>
              <a:t> </a:t>
            </a:r>
            <a:r>
              <a:rPr sz="2000" dirty="0">
                <a:latin typeface="Times New Roman"/>
                <a:cs typeface="Times New Roman"/>
              </a:rPr>
              <a:t>subroutine</a:t>
            </a:r>
            <a:endParaRPr sz="2000">
              <a:latin typeface="Times New Roman"/>
              <a:cs typeface="Times New Roman"/>
            </a:endParaRPr>
          </a:p>
          <a:p>
            <a:pPr marL="355600" marR="5080" indent="-342900" algn="just">
              <a:lnSpc>
                <a:spcPct val="150000"/>
              </a:lnSpc>
              <a:buFont typeface="Arial"/>
              <a:buChar char="•"/>
              <a:tabLst>
                <a:tab pos="355600" algn="l"/>
              </a:tabLst>
            </a:pPr>
            <a:r>
              <a:rPr sz="2000" spc="-5" dirty="0">
                <a:latin typeface="Times New Roman"/>
                <a:cs typeface="Times New Roman"/>
              </a:rPr>
              <a:t>If another subroutine </a:t>
            </a:r>
            <a:r>
              <a:rPr sz="2000" spc="-10" dirty="0">
                <a:latin typeface="Times New Roman"/>
                <a:cs typeface="Times New Roman"/>
              </a:rPr>
              <a:t>is </a:t>
            </a:r>
            <a:r>
              <a:rPr sz="2000" spc="-5" dirty="0">
                <a:latin typeface="Times New Roman"/>
                <a:cs typeface="Times New Roman"/>
              </a:rPr>
              <a:t>called </a:t>
            </a:r>
            <a:r>
              <a:rPr sz="2000" dirty="0">
                <a:latin typeface="Times New Roman"/>
                <a:cs typeface="Times New Roman"/>
              </a:rPr>
              <a:t>by the </a:t>
            </a:r>
            <a:r>
              <a:rPr sz="2000" spc="-5" dirty="0">
                <a:latin typeface="Times New Roman"/>
                <a:cs typeface="Times New Roman"/>
              </a:rPr>
              <a:t>current subroutine, </a:t>
            </a:r>
            <a:r>
              <a:rPr sz="2000" dirty="0">
                <a:latin typeface="Times New Roman"/>
                <a:cs typeface="Times New Roman"/>
              </a:rPr>
              <a:t>the new </a:t>
            </a:r>
            <a:r>
              <a:rPr sz="2000" spc="-5" dirty="0">
                <a:latin typeface="Times New Roman"/>
                <a:cs typeface="Times New Roman"/>
              </a:rPr>
              <a:t>return  </a:t>
            </a:r>
            <a:r>
              <a:rPr sz="2000" dirty="0">
                <a:latin typeface="Times New Roman"/>
                <a:cs typeface="Times New Roman"/>
              </a:rPr>
              <a:t>address </a:t>
            </a:r>
            <a:r>
              <a:rPr sz="2000" spc="-10" dirty="0">
                <a:latin typeface="Times New Roman"/>
                <a:cs typeface="Times New Roman"/>
              </a:rPr>
              <a:t>is </a:t>
            </a:r>
            <a:r>
              <a:rPr sz="2000" spc="-5" dirty="0">
                <a:latin typeface="Times New Roman"/>
                <a:cs typeface="Times New Roman"/>
              </a:rPr>
              <a:t>pushed into </a:t>
            </a:r>
            <a:r>
              <a:rPr sz="2000" dirty="0">
                <a:latin typeface="Times New Roman"/>
                <a:cs typeface="Times New Roman"/>
              </a:rPr>
              <a:t>The </a:t>
            </a:r>
            <a:r>
              <a:rPr sz="2000" spc="-5" dirty="0">
                <a:latin typeface="Times New Roman"/>
                <a:cs typeface="Times New Roman"/>
              </a:rPr>
              <a:t>stack and </a:t>
            </a:r>
            <a:r>
              <a:rPr sz="2000" spc="-10" dirty="0">
                <a:latin typeface="Times New Roman"/>
                <a:cs typeface="Times New Roman"/>
              </a:rPr>
              <a:t>so </a:t>
            </a:r>
            <a:r>
              <a:rPr sz="2000" dirty="0">
                <a:latin typeface="Times New Roman"/>
                <a:cs typeface="Times New Roman"/>
              </a:rPr>
              <a:t>on. The </a:t>
            </a:r>
            <a:r>
              <a:rPr sz="2000" spc="-5" dirty="0">
                <a:latin typeface="Times New Roman"/>
                <a:cs typeface="Times New Roman"/>
              </a:rPr>
              <a:t>instruction that returns  </a:t>
            </a:r>
            <a:r>
              <a:rPr sz="2000" dirty="0">
                <a:latin typeface="Times New Roman"/>
                <a:cs typeface="Times New Roman"/>
              </a:rPr>
              <a:t>from the </a:t>
            </a:r>
            <a:r>
              <a:rPr sz="2000" spc="-5" dirty="0">
                <a:latin typeface="Times New Roman"/>
                <a:cs typeface="Times New Roman"/>
              </a:rPr>
              <a:t>last </a:t>
            </a:r>
            <a:r>
              <a:rPr sz="2000" dirty="0">
                <a:latin typeface="Times New Roman"/>
                <a:cs typeface="Times New Roman"/>
              </a:rPr>
              <a:t>subroutine </a:t>
            </a:r>
            <a:r>
              <a:rPr sz="2000" spc="-5" dirty="0">
                <a:latin typeface="Times New Roman"/>
                <a:cs typeface="Times New Roman"/>
              </a:rPr>
              <a:t>is implemented </a:t>
            </a:r>
            <a:r>
              <a:rPr sz="2000" dirty="0">
                <a:latin typeface="Times New Roman"/>
                <a:cs typeface="Times New Roman"/>
              </a:rPr>
              <a:t>by the </a:t>
            </a:r>
            <a:r>
              <a:rPr sz="2000" spc="-5" dirty="0">
                <a:latin typeface="Times New Roman"/>
                <a:cs typeface="Times New Roman"/>
              </a:rPr>
              <a:t>Micro</a:t>
            </a:r>
            <a:r>
              <a:rPr sz="2000" spc="-120" dirty="0">
                <a:latin typeface="Times New Roman"/>
                <a:cs typeface="Times New Roman"/>
              </a:rPr>
              <a:t> </a:t>
            </a:r>
            <a:r>
              <a:rPr sz="2000" dirty="0">
                <a:latin typeface="Times New Roman"/>
                <a:cs typeface="Times New Roman"/>
              </a:rPr>
              <a:t>operations:</a:t>
            </a:r>
            <a:endParaRPr sz="2000">
              <a:latin typeface="Times New Roman"/>
              <a:cs typeface="Times New Roman"/>
            </a:endParaRPr>
          </a:p>
          <a:p>
            <a:pPr marL="927100" marR="2687320" algn="just">
              <a:lnSpc>
                <a:spcPts val="3600"/>
              </a:lnSpc>
              <a:spcBef>
                <a:spcPts val="320"/>
              </a:spcBef>
            </a:pPr>
            <a:r>
              <a:rPr sz="2000" spc="-5" dirty="0">
                <a:latin typeface="Times New Roman"/>
                <a:cs typeface="Times New Roman"/>
              </a:rPr>
              <a:t>PC←M </a:t>
            </a:r>
            <a:r>
              <a:rPr sz="2000" dirty="0">
                <a:latin typeface="Times New Roman"/>
                <a:cs typeface="Times New Roman"/>
              </a:rPr>
              <a:t>[SP] Pop </a:t>
            </a:r>
            <a:r>
              <a:rPr sz="2000" spc="-5" dirty="0">
                <a:latin typeface="Times New Roman"/>
                <a:cs typeface="Times New Roman"/>
              </a:rPr>
              <a:t>stack </a:t>
            </a:r>
            <a:r>
              <a:rPr sz="2000" dirty="0">
                <a:latin typeface="Times New Roman"/>
                <a:cs typeface="Times New Roman"/>
              </a:rPr>
              <a:t>and transfer </a:t>
            </a:r>
            <a:r>
              <a:rPr sz="2000" spc="-5" dirty="0">
                <a:latin typeface="Times New Roman"/>
                <a:cs typeface="Times New Roman"/>
              </a:rPr>
              <a:t>to</a:t>
            </a:r>
            <a:r>
              <a:rPr sz="2000" spc="-120" dirty="0">
                <a:latin typeface="Times New Roman"/>
                <a:cs typeface="Times New Roman"/>
              </a:rPr>
              <a:t> </a:t>
            </a:r>
            <a:r>
              <a:rPr sz="2000" dirty="0">
                <a:latin typeface="Times New Roman"/>
                <a:cs typeface="Times New Roman"/>
              </a:rPr>
              <a:t>PC  SP ←SP + 1 </a:t>
            </a:r>
            <a:r>
              <a:rPr sz="2000" spc="-5" dirty="0">
                <a:latin typeface="Times New Roman"/>
                <a:cs typeface="Times New Roman"/>
              </a:rPr>
              <a:t>Increment stack</a:t>
            </a:r>
            <a:r>
              <a:rPr sz="2000" spc="-210" dirty="0">
                <a:latin typeface="Times New Roman"/>
                <a:cs typeface="Times New Roman"/>
              </a:rPr>
              <a:t> </a:t>
            </a:r>
            <a:r>
              <a:rPr sz="2000" dirty="0">
                <a:latin typeface="Times New Roman"/>
                <a:cs typeface="Times New Roman"/>
              </a:rPr>
              <a:t>pointer</a:t>
            </a:r>
            <a:endParaRPr sz="20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54</a:t>
            </a:fld>
            <a:endParaRPr dirty="0"/>
          </a:p>
        </p:txBody>
      </p:sp>
      <p:sp>
        <p:nvSpPr>
          <p:cNvPr id="2" name="object 2"/>
          <p:cNvSpPr txBox="1"/>
          <p:nvPr/>
        </p:nvSpPr>
        <p:spPr>
          <a:xfrm>
            <a:off x="707542" y="315315"/>
            <a:ext cx="7731125" cy="6578724"/>
          </a:xfrm>
          <a:prstGeom prst="rect">
            <a:avLst/>
          </a:prstGeom>
        </p:spPr>
        <p:txBody>
          <a:bodyPr vert="horz" wrap="square" lIns="0" tIns="12700" rIns="0" bIns="0" rtlCol="0">
            <a:spAutoFit/>
          </a:bodyPr>
          <a:lstStyle/>
          <a:p>
            <a:pPr marL="12700" marR="5080" algn="just">
              <a:lnSpc>
                <a:spcPct val="150000"/>
              </a:lnSpc>
              <a:spcBef>
                <a:spcPts val="100"/>
              </a:spcBef>
              <a:tabLst>
                <a:tab pos="355600" algn="l"/>
              </a:tabLst>
            </a:pPr>
            <a:r>
              <a:rPr lang="en-US" sz="2000" b="1" spc="-5" dirty="0">
                <a:latin typeface="Times New Roman"/>
                <a:cs typeface="Times New Roman"/>
              </a:rPr>
              <a:t>Program interrupt</a:t>
            </a:r>
          </a:p>
          <a:p>
            <a:pPr marL="355600" marR="5080" indent="-342900" algn="just">
              <a:lnSpc>
                <a:spcPct val="150000"/>
              </a:lnSpc>
              <a:spcBef>
                <a:spcPts val="100"/>
              </a:spcBef>
              <a:buFont typeface="Arial"/>
              <a:buChar char="•"/>
              <a:tabLst>
                <a:tab pos="355600" algn="l"/>
              </a:tabLst>
            </a:pPr>
            <a:r>
              <a:rPr sz="2000" b="1" spc="-5" dirty="0">
                <a:latin typeface="Times New Roman"/>
                <a:cs typeface="Times New Roman"/>
              </a:rPr>
              <a:t>Program interrupt </a:t>
            </a:r>
            <a:r>
              <a:rPr sz="2000" spc="-5" dirty="0">
                <a:latin typeface="Times New Roman"/>
                <a:cs typeface="Times New Roman"/>
              </a:rPr>
              <a:t>refers </a:t>
            </a:r>
            <a:r>
              <a:rPr sz="2000" spc="-10" dirty="0">
                <a:latin typeface="Times New Roman"/>
                <a:cs typeface="Times New Roman"/>
              </a:rPr>
              <a:t>to </a:t>
            </a:r>
            <a:r>
              <a:rPr sz="2000" spc="-5" dirty="0">
                <a:latin typeface="Times New Roman"/>
                <a:cs typeface="Times New Roman"/>
              </a:rPr>
              <a:t>the transfer </a:t>
            </a:r>
            <a:r>
              <a:rPr sz="2000" dirty="0">
                <a:latin typeface="Times New Roman"/>
                <a:cs typeface="Times New Roman"/>
              </a:rPr>
              <a:t>of </a:t>
            </a:r>
            <a:r>
              <a:rPr sz="2000" spc="-5" dirty="0">
                <a:latin typeface="Times New Roman"/>
                <a:cs typeface="Times New Roman"/>
              </a:rPr>
              <a:t>program control from </a:t>
            </a:r>
            <a:r>
              <a:rPr sz="2000" dirty="0">
                <a:latin typeface="Times New Roman"/>
                <a:cs typeface="Times New Roman"/>
              </a:rPr>
              <a:t>a  </a:t>
            </a:r>
            <a:r>
              <a:rPr sz="2000" spc="-5" dirty="0">
                <a:latin typeface="Times New Roman"/>
                <a:cs typeface="Times New Roman"/>
              </a:rPr>
              <a:t>currently running program to another service </a:t>
            </a:r>
            <a:r>
              <a:rPr sz="2000" dirty="0">
                <a:latin typeface="Times New Roman"/>
                <a:cs typeface="Times New Roman"/>
              </a:rPr>
              <a:t>program </a:t>
            </a:r>
            <a:r>
              <a:rPr sz="2000" spc="-5" dirty="0">
                <a:latin typeface="Times New Roman"/>
                <a:cs typeface="Times New Roman"/>
              </a:rPr>
              <a:t>as </a:t>
            </a:r>
            <a:r>
              <a:rPr sz="2000" dirty="0">
                <a:latin typeface="Times New Roman"/>
                <a:cs typeface="Times New Roman"/>
              </a:rPr>
              <a:t>a </a:t>
            </a:r>
            <a:r>
              <a:rPr sz="2000" spc="-5" dirty="0">
                <a:latin typeface="Times New Roman"/>
                <a:cs typeface="Times New Roman"/>
              </a:rPr>
              <a:t>result </a:t>
            </a:r>
            <a:r>
              <a:rPr sz="2000" dirty="0">
                <a:latin typeface="Times New Roman"/>
                <a:cs typeface="Times New Roman"/>
              </a:rPr>
              <a:t>of </a:t>
            </a:r>
            <a:r>
              <a:rPr sz="2000" spc="-5" dirty="0">
                <a:latin typeface="Times New Roman"/>
                <a:cs typeface="Times New Roman"/>
              </a:rPr>
              <a:t>an  external </a:t>
            </a:r>
            <a:r>
              <a:rPr sz="2000" dirty="0">
                <a:latin typeface="Times New Roman"/>
                <a:cs typeface="Times New Roman"/>
              </a:rPr>
              <a:t>or </a:t>
            </a:r>
            <a:r>
              <a:rPr sz="2000" spc="-5" dirty="0">
                <a:latin typeface="Times New Roman"/>
                <a:cs typeface="Times New Roman"/>
              </a:rPr>
              <a:t>internal generated request. Control returns </a:t>
            </a:r>
            <a:r>
              <a:rPr sz="2000" spc="-10" dirty="0">
                <a:latin typeface="Times New Roman"/>
                <a:cs typeface="Times New Roman"/>
              </a:rPr>
              <a:t>to </a:t>
            </a:r>
            <a:r>
              <a:rPr sz="2000" spc="-5" dirty="0">
                <a:latin typeface="Times New Roman"/>
                <a:cs typeface="Times New Roman"/>
              </a:rPr>
              <a:t>the original   </a:t>
            </a:r>
            <a:r>
              <a:rPr sz="2000" dirty="0">
                <a:latin typeface="Times New Roman"/>
                <a:cs typeface="Times New Roman"/>
              </a:rPr>
              <a:t>program after the service program </a:t>
            </a:r>
            <a:r>
              <a:rPr sz="2000" spc="-5" dirty="0">
                <a:latin typeface="Times New Roman"/>
                <a:cs typeface="Times New Roman"/>
              </a:rPr>
              <a:t>is</a:t>
            </a:r>
            <a:r>
              <a:rPr sz="2000" spc="-160" dirty="0">
                <a:latin typeface="Times New Roman"/>
                <a:cs typeface="Times New Roman"/>
              </a:rPr>
              <a:t> </a:t>
            </a:r>
            <a:r>
              <a:rPr sz="2000" dirty="0">
                <a:latin typeface="Times New Roman"/>
                <a:cs typeface="Times New Roman"/>
              </a:rPr>
              <a:t>executed.</a:t>
            </a:r>
            <a:endParaRPr lang="en-US" sz="2000" dirty="0">
              <a:latin typeface="Times New Roman"/>
              <a:cs typeface="Times New Roman"/>
            </a:endParaRPr>
          </a:p>
          <a:p>
            <a:pPr marL="355600" marR="5080" indent="-342900" algn="just">
              <a:lnSpc>
                <a:spcPct val="150000"/>
              </a:lnSpc>
              <a:spcBef>
                <a:spcPts val="100"/>
              </a:spcBef>
              <a:buFont typeface="Arial"/>
              <a:buChar char="•"/>
              <a:tabLst>
                <a:tab pos="355600" algn="l"/>
              </a:tabLst>
            </a:pPr>
            <a:r>
              <a:rPr lang="en-US" sz="2000" dirty="0">
                <a:latin typeface="Times New Roman"/>
                <a:cs typeface="Times New Roman"/>
              </a:rPr>
              <a:t>CPU does not responds to an interrupt until the executions of currently running instruction ends. </a:t>
            </a:r>
          </a:p>
          <a:p>
            <a:pPr marL="355600" marR="5080" indent="-342900" algn="just">
              <a:lnSpc>
                <a:spcPct val="150000"/>
              </a:lnSpc>
              <a:spcBef>
                <a:spcPts val="100"/>
              </a:spcBef>
              <a:buFont typeface="Arial"/>
              <a:buChar char="•"/>
              <a:tabLst>
                <a:tab pos="355600" algn="l"/>
              </a:tabLst>
            </a:pPr>
            <a:r>
              <a:rPr lang="en-US" sz="2000" dirty="0">
                <a:latin typeface="Times New Roman"/>
                <a:cs typeface="Times New Roman"/>
              </a:rPr>
              <a:t>When an interrupt initiated the state of CPU containing following information saved.</a:t>
            </a:r>
          </a:p>
          <a:p>
            <a:pPr marL="812800" marR="5080" lvl="1" indent="-342900" algn="just">
              <a:lnSpc>
                <a:spcPct val="150000"/>
              </a:lnSpc>
              <a:spcBef>
                <a:spcPts val="100"/>
              </a:spcBef>
              <a:buFont typeface="Arial"/>
              <a:buChar char="•"/>
              <a:tabLst>
                <a:tab pos="355600" algn="l"/>
              </a:tabLst>
            </a:pPr>
            <a:r>
              <a:rPr lang="en-US" sz="2000" dirty="0">
                <a:latin typeface="Times New Roman"/>
                <a:cs typeface="Times New Roman"/>
              </a:rPr>
              <a:t>Content of Program counter(PC)</a:t>
            </a:r>
          </a:p>
          <a:p>
            <a:pPr marL="812800" marR="5080" lvl="1" indent="-342900" algn="just">
              <a:lnSpc>
                <a:spcPct val="150000"/>
              </a:lnSpc>
              <a:spcBef>
                <a:spcPts val="100"/>
              </a:spcBef>
              <a:buFont typeface="Arial"/>
              <a:buChar char="•"/>
              <a:tabLst>
                <a:tab pos="355600" algn="l"/>
              </a:tabLst>
            </a:pPr>
            <a:r>
              <a:rPr lang="en-US" sz="2000" dirty="0">
                <a:latin typeface="Times New Roman"/>
                <a:cs typeface="Times New Roman"/>
              </a:rPr>
              <a:t>Contents of all CPU registers</a:t>
            </a:r>
          </a:p>
          <a:p>
            <a:pPr marL="812800" marR="5080" lvl="1" indent="-342900" algn="just">
              <a:lnSpc>
                <a:spcPct val="150000"/>
              </a:lnSpc>
              <a:spcBef>
                <a:spcPts val="100"/>
              </a:spcBef>
              <a:buFont typeface="Arial"/>
              <a:buChar char="•"/>
              <a:tabLst>
                <a:tab pos="355600" algn="l"/>
              </a:tabLst>
            </a:pPr>
            <a:r>
              <a:rPr lang="en-US" sz="2000" dirty="0">
                <a:latin typeface="Times New Roman"/>
                <a:cs typeface="Times New Roman"/>
              </a:rPr>
              <a:t>Contents of all status bit conditions</a:t>
            </a:r>
          </a:p>
          <a:p>
            <a:pPr marL="469900" marR="5080" lvl="1" algn="just">
              <a:lnSpc>
                <a:spcPct val="150000"/>
              </a:lnSpc>
              <a:spcBef>
                <a:spcPts val="100"/>
              </a:spcBef>
              <a:tabLst>
                <a:tab pos="355600" algn="l"/>
              </a:tabLst>
            </a:pPr>
            <a:endParaRPr lang="en-US" sz="2000" dirty="0">
              <a:latin typeface="Times New Roman"/>
              <a:cs typeface="Times New Roman"/>
            </a:endParaRPr>
          </a:p>
          <a:p>
            <a:pPr marL="812800" marR="5080" lvl="1" indent="-342900" algn="just">
              <a:lnSpc>
                <a:spcPct val="150000"/>
              </a:lnSpc>
              <a:spcBef>
                <a:spcPts val="100"/>
              </a:spcBef>
              <a:buFont typeface="Arial"/>
              <a:buChar char="•"/>
              <a:tabLst>
                <a:tab pos="355600" algn="l"/>
              </a:tabLst>
            </a:pPr>
            <a:endParaRPr sz="2000" dirty="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8305800" cy="3268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going to next fetch cycle ,it checks for an interrupt signal, if there is interrupt</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 CPU state (PC,CPU registers ,PSW) in memory stack.</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PC-&gt;interrupt branch address, PSW-&gt;status bits of interrupt service program</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 instruction of service program is return from interrupt.</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PSW-&gt; old PSW, PC-&gt;old PC, CPU register-&gt; old CPU register</a:t>
            </a:r>
          </a:p>
        </p:txBody>
      </p:sp>
    </p:spTree>
    <p:extLst>
      <p:ext uri="{BB962C8B-B14F-4D97-AF65-F5344CB8AC3E}">
        <p14:creationId xmlns:p14="http://schemas.microsoft.com/office/powerpoint/2010/main" val="1578870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612C2-1862-4631-B30B-D2E3E7392781}"/>
              </a:ext>
            </a:extLst>
          </p:cNvPr>
          <p:cNvSpPr txBox="1"/>
          <p:nvPr/>
        </p:nvSpPr>
        <p:spPr>
          <a:xfrm>
            <a:off x="762000" y="685800"/>
            <a:ext cx="8077200" cy="5012719"/>
          </a:xfrm>
          <a:prstGeom prst="rect">
            <a:avLst/>
          </a:prstGeom>
          <a:noFill/>
        </p:spPr>
        <p:txBody>
          <a:bodyPr wrap="square">
            <a:spAutoFit/>
          </a:bodyPr>
          <a:lstStyle/>
          <a:p>
            <a:pPr marL="12700" algn="just">
              <a:lnSpc>
                <a:spcPct val="150000"/>
              </a:lnSpc>
              <a:spcBef>
                <a:spcPts val="1200"/>
              </a:spcBef>
            </a:pPr>
            <a:r>
              <a:rPr lang="en-US" sz="2000" b="1" spc="-30" dirty="0">
                <a:latin typeface="Times New Roman"/>
                <a:cs typeface="Times New Roman"/>
              </a:rPr>
              <a:t>Types </a:t>
            </a:r>
            <a:r>
              <a:rPr lang="en-US" sz="2000" b="1" dirty="0">
                <a:latin typeface="Times New Roman"/>
                <a:cs typeface="Times New Roman"/>
              </a:rPr>
              <a:t>of Interrupts</a:t>
            </a:r>
            <a:endParaRPr lang="en-US" sz="2000" dirty="0">
              <a:latin typeface="Times New Roman"/>
              <a:cs typeface="Times New Roman"/>
            </a:endParaRPr>
          </a:p>
          <a:p>
            <a:pPr marL="12700" marR="5715" algn="just">
              <a:lnSpc>
                <a:spcPct val="150000"/>
              </a:lnSpc>
              <a:spcBef>
                <a:spcPts val="320"/>
              </a:spcBef>
            </a:pPr>
            <a:r>
              <a:rPr lang="en-US" sz="2000" dirty="0">
                <a:latin typeface="Times New Roman"/>
                <a:cs typeface="Times New Roman"/>
              </a:rPr>
              <a:t>There </a:t>
            </a:r>
            <a:r>
              <a:rPr lang="en-US" sz="2000" spc="-5" dirty="0">
                <a:latin typeface="Times New Roman"/>
                <a:cs typeface="Times New Roman"/>
              </a:rPr>
              <a:t>are </a:t>
            </a:r>
            <a:r>
              <a:rPr lang="en-US" sz="2000" spc="-10" dirty="0">
                <a:latin typeface="Times New Roman"/>
                <a:cs typeface="Times New Roman"/>
              </a:rPr>
              <a:t>three </a:t>
            </a:r>
            <a:r>
              <a:rPr lang="en-US" sz="2000" spc="-5" dirty="0">
                <a:latin typeface="Times New Roman"/>
                <a:cs typeface="Times New Roman"/>
              </a:rPr>
              <a:t>major types </a:t>
            </a:r>
            <a:r>
              <a:rPr lang="en-US" sz="2000" dirty="0">
                <a:latin typeface="Times New Roman"/>
                <a:cs typeface="Times New Roman"/>
              </a:rPr>
              <a:t>of </a:t>
            </a:r>
            <a:r>
              <a:rPr lang="en-US" sz="2000" spc="-5" dirty="0">
                <a:latin typeface="Times New Roman"/>
                <a:cs typeface="Times New Roman"/>
              </a:rPr>
              <a:t>interrupts that cause </a:t>
            </a:r>
            <a:r>
              <a:rPr lang="en-US" sz="2000" dirty="0">
                <a:latin typeface="Times New Roman"/>
                <a:cs typeface="Times New Roman"/>
              </a:rPr>
              <a:t>a </a:t>
            </a:r>
            <a:r>
              <a:rPr lang="en-US" sz="2000" spc="-5" dirty="0">
                <a:latin typeface="Times New Roman"/>
                <a:cs typeface="Times New Roman"/>
              </a:rPr>
              <a:t>break </a:t>
            </a:r>
            <a:r>
              <a:rPr lang="en-US" sz="2000" spc="-10" dirty="0">
                <a:latin typeface="Times New Roman"/>
                <a:cs typeface="Times New Roman"/>
              </a:rPr>
              <a:t>in </a:t>
            </a:r>
            <a:r>
              <a:rPr lang="en-US" sz="2000" spc="-5" dirty="0">
                <a:latin typeface="Times New Roman"/>
                <a:cs typeface="Times New Roman"/>
              </a:rPr>
              <a:t>the normal  </a:t>
            </a:r>
            <a:r>
              <a:rPr lang="en-US" sz="2000" dirty="0">
                <a:latin typeface="Times New Roman"/>
                <a:cs typeface="Times New Roman"/>
              </a:rPr>
              <a:t>execution of a</a:t>
            </a:r>
            <a:r>
              <a:rPr lang="en-US" sz="2000" spc="-50" dirty="0">
                <a:latin typeface="Times New Roman"/>
                <a:cs typeface="Times New Roman"/>
              </a:rPr>
              <a:t> </a:t>
            </a:r>
            <a:r>
              <a:rPr lang="en-US" sz="2000" dirty="0">
                <a:latin typeface="Times New Roman"/>
                <a:cs typeface="Times New Roman"/>
              </a:rPr>
              <a:t>program.</a:t>
            </a:r>
          </a:p>
          <a:p>
            <a:pPr marL="484632" algn="just" fontAlgn="t">
              <a:lnSpc>
                <a:spcPct val="150000"/>
              </a:lnSpc>
              <a:spcBef>
                <a:spcPts val="0"/>
              </a:spcBef>
              <a:spcAft>
                <a:spcPts val="0"/>
              </a:spcAft>
              <a:tabLst>
                <a:tab pos="945515" algn="l"/>
              </a:tabLs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External</a:t>
            </a:r>
            <a:r>
              <a:rPr lang="en-US" sz="2000" b="0" i="0" u="none" strike="noStrike" spc="-45"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interrupts</a:t>
            </a:r>
            <a:endParaRPr lang="en-US" sz="2000" b="0" i="0" u="none" strike="noStrike" dirty="0">
              <a:effectLst/>
              <a:latin typeface="Arial" panose="020B0604020202020204" pitchFamily="34" charset="0"/>
            </a:endParaRPr>
          </a:p>
          <a:p>
            <a:pPr marL="484632" algn="just" fontAlgn="t">
              <a:lnSpc>
                <a:spcPct val="150000"/>
              </a:lnSpc>
              <a:spcBef>
                <a:spcPts val="475"/>
              </a:spcBef>
              <a:spcAft>
                <a:spcPts val="0"/>
              </a:spcAft>
              <a:tabLst>
                <a:tab pos="945515" algn="l"/>
              </a:tabLs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2.	Internal</a:t>
            </a:r>
            <a:r>
              <a:rPr lang="en-US" sz="2000" b="0" i="0" u="none" strike="noStrike" spc="-55"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interrupts</a:t>
            </a:r>
            <a:endParaRPr lang="en-US" sz="2000" b="0" i="0" u="none" strike="noStrike" dirty="0">
              <a:effectLst/>
              <a:latin typeface="Arial" panose="020B0604020202020204" pitchFamily="34" charset="0"/>
            </a:endParaRPr>
          </a:p>
          <a:p>
            <a:pPr marL="484632" algn="just" fontAlgn="t">
              <a:lnSpc>
                <a:spcPct val="150000"/>
              </a:lnSpc>
              <a:spcBef>
                <a:spcPts val="475"/>
              </a:spcBef>
              <a:spcAft>
                <a:spcPts val="0"/>
              </a:spcAft>
              <a:tabLst>
                <a:tab pos="945515" algn="l"/>
              </a:tabLs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3.	Software</a:t>
            </a:r>
            <a:r>
              <a:rPr lang="en-US" sz="2000" b="0" i="0" u="none" strike="noStrike" spc="-45"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interrupts</a:t>
            </a:r>
            <a:endParaRPr lang="en-US" sz="2000" b="0" i="0" u="none" strike="noStrike" dirty="0">
              <a:effectLst/>
              <a:latin typeface="Arial" panose="020B0604020202020204" pitchFamily="34" charset="0"/>
            </a:endParaRPr>
          </a:p>
          <a:p>
            <a:pPr marL="320040" indent="-283464" algn="just" fontAlgn="t">
              <a:lnSpc>
                <a:spcPct val="150000"/>
              </a:lnSpc>
              <a:spcBef>
                <a:spcPts val="1205"/>
              </a:spcBef>
              <a:spcAft>
                <a:spcPts val="0"/>
              </a:spcAft>
              <a:tabLst>
                <a:tab pos="318135" algn="l"/>
                <a:tab pos="318770" algn="l"/>
                <a:tab pos="1427480" algn="l"/>
                <a:tab pos="2689860" algn="l"/>
              </a:tabLs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External </a:t>
            </a:r>
            <a:r>
              <a:rPr lang="en-US" sz="2000" b="1" i="0" u="none" strike="noStrike" spc="-5" dirty="0">
                <a:solidFill>
                  <a:srgbClr val="000000"/>
                </a:solidFill>
                <a:effectLst/>
                <a:latin typeface="Times New Roman" panose="02020603050405020304" pitchFamily="18" charset="0"/>
                <a:cs typeface="Times New Roman" panose="02020603050405020304" pitchFamily="18" charset="0"/>
              </a:rPr>
              <a:t>interrupts</a:t>
            </a:r>
            <a:r>
              <a:rPr lang="en-US" sz="2000" b="1" spc="-5" dirty="0">
                <a:solidFill>
                  <a:srgbClr val="000000"/>
                </a:solidFill>
                <a:latin typeface="Times New Roman" panose="02020603050405020304" pitchFamily="18" charset="0"/>
                <a:cs typeface="Times New Roman" panose="02020603050405020304" pitchFamily="18" charset="0"/>
              </a:rPr>
              <a:t> </a:t>
            </a:r>
            <a:r>
              <a:rPr lang="en-US" sz="2000" b="0" i="0" u="none" strike="noStrike" spc="-5" dirty="0">
                <a:solidFill>
                  <a:srgbClr val="000000"/>
                </a:solidFill>
                <a:effectLst/>
                <a:latin typeface="Times New Roman" panose="02020603050405020304" pitchFamily="18" charset="0"/>
                <a:cs typeface="Times New Roman" panose="02020603050405020304" pitchFamily="18" charset="0"/>
              </a:rPr>
              <a:t>come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from </a:t>
            </a:r>
            <a:r>
              <a:rPr lang="en-US" sz="2000" b="0" i="0" u="none" strike="noStrike" spc="-5" dirty="0">
                <a:solidFill>
                  <a:srgbClr val="000000"/>
                </a:solidFill>
                <a:effectLst/>
                <a:latin typeface="Times New Roman" panose="02020603050405020304" pitchFamily="18" charset="0"/>
                <a:cs typeface="Times New Roman" panose="02020603050405020304" pitchFamily="18" charset="0"/>
              </a:rPr>
              <a:t>input-output (I/O) devices,</a:t>
            </a:r>
            <a:r>
              <a:rPr lang="en-US" sz="2000" spc="-5" dirty="0">
                <a:latin typeface="Arial" panose="020B0604020202020204" pitchFamily="34"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from a </a:t>
            </a:r>
            <a:r>
              <a:rPr lang="en-US" sz="2000" spc="-5" dirty="0">
                <a:latin typeface="Times New Roman"/>
                <a:cs typeface="Times New Roman"/>
              </a:rPr>
              <a:t>timing</a:t>
            </a:r>
            <a:r>
              <a:rPr lang="en-US" sz="2000" spc="155" dirty="0">
                <a:latin typeface="Times New Roman"/>
                <a:cs typeface="Times New Roman"/>
              </a:rPr>
              <a:t> </a:t>
            </a:r>
            <a:r>
              <a:rPr lang="en-US" sz="2000" dirty="0">
                <a:latin typeface="Times New Roman"/>
                <a:cs typeface="Times New Roman"/>
              </a:rPr>
              <a:t>device,</a:t>
            </a:r>
            <a:r>
              <a:rPr lang="en-US" sz="2000" spc="150" dirty="0">
                <a:latin typeface="Times New Roman"/>
                <a:cs typeface="Times New Roman"/>
              </a:rPr>
              <a:t> </a:t>
            </a:r>
            <a:r>
              <a:rPr lang="en-US" sz="2000" dirty="0">
                <a:latin typeface="Times New Roman"/>
                <a:cs typeface="Times New Roman"/>
              </a:rPr>
              <a:t>from</a:t>
            </a:r>
            <a:r>
              <a:rPr lang="en-US" sz="2000" spc="140" dirty="0">
                <a:latin typeface="Times New Roman"/>
                <a:cs typeface="Times New Roman"/>
              </a:rPr>
              <a:t> </a:t>
            </a:r>
            <a:r>
              <a:rPr lang="en-US" sz="2000" dirty="0">
                <a:latin typeface="Times New Roman"/>
                <a:cs typeface="Times New Roman"/>
              </a:rPr>
              <a:t>a</a:t>
            </a:r>
            <a:r>
              <a:rPr lang="en-US" sz="2000" spc="155" dirty="0">
                <a:latin typeface="Times New Roman"/>
                <a:cs typeface="Times New Roman"/>
              </a:rPr>
              <a:t> </a:t>
            </a:r>
            <a:r>
              <a:rPr lang="en-US" sz="2000" spc="-5" dirty="0">
                <a:latin typeface="Times New Roman"/>
                <a:cs typeface="Times New Roman"/>
              </a:rPr>
              <a:t>circuit</a:t>
            </a:r>
            <a:r>
              <a:rPr lang="en-US" sz="2000" spc="145" dirty="0">
                <a:latin typeface="Times New Roman"/>
                <a:cs typeface="Times New Roman"/>
              </a:rPr>
              <a:t> </a:t>
            </a:r>
            <a:r>
              <a:rPr lang="en-US" sz="2000" spc="-5" dirty="0">
                <a:latin typeface="Times New Roman"/>
                <a:cs typeface="Times New Roman"/>
              </a:rPr>
              <a:t>monitoring</a:t>
            </a:r>
            <a:r>
              <a:rPr lang="en-US" sz="2000" spc="160" dirty="0">
                <a:latin typeface="Times New Roman"/>
                <a:cs typeface="Times New Roman"/>
              </a:rPr>
              <a:t> </a:t>
            </a:r>
            <a:r>
              <a:rPr lang="en-US" sz="2000" spc="-5" dirty="0">
                <a:latin typeface="Times New Roman"/>
                <a:cs typeface="Times New Roman"/>
              </a:rPr>
              <a:t>the</a:t>
            </a:r>
            <a:r>
              <a:rPr lang="en-US" sz="2000" spc="150" dirty="0">
                <a:latin typeface="Times New Roman"/>
                <a:cs typeface="Times New Roman"/>
              </a:rPr>
              <a:t> </a:t>
            </a:r>
            <a:r>
              <a:rPr lang="en-US" sz="2000" spc="-5" dirty="0">
                <a:latin typeface="Times New Roman"/>
                <a:cs typeface="Times New Roman"/>
              </a:rPr>
              <a:t>power</a:t>
            </a:r>
            <a:r>
              <a:rPr lang="en-US" sz="2000" spc="165" dirty="0">
                <a:latin typeface="Times New Roman"/>
                <a:cs typeface="Times New Roman"/>
              </a:rPr>
              <a:t> </a:t>
            </a:r>
            <a:r>
              <a:rPr lang="en-US" sz="2000" spc="-25" dirty="0">
                <a:latin typeface="Times New Roman"/>
                <a:cs typeface="Times New Roman"/>
              </a:rPr>
              <a:t>supply,</a:t>
            </a:r>
            <a:r>
              <a:rPr lang="en-US" sz="2000" spc="165" dirty="0">
                <a:latin typeface="Times New Roman"/>
                <a:cs typeface="Times New Roman"/>
              </a:rPr>
              <a:t> </a:t>
            </a:r>
            <a:r>
              <a:rPr lang="en-US" sz="2000" spc="-5" dirty="0">
                <a:latin typeface="Times New Roman"/>
                <a:cs typeface="Times New Roman"/>
              </a:rPr>
              <a:t>or</a:t>
            </a:r>
            <a:r>
              <a:rPr lang="en-US" sz="2000" spc="150" dirty="0">
                <a:latin typeface="Times New Roman"/>
                <a:cs typeface="Times New Roman"/>
              </a:rPr>
              <a:t> </a:t>
            </a:r>
            <a:r>
              <a:rPr lang="en-US" sz="2000" dirty="0">
                <a:latin typeface="Times New Roman"/>
                <a:cs typeface="Times New Roman"/>
              </a:rPr>
              <a:t>from</a:t>
            </a:r>
            <a:r>
              <a:rPr lang="en-US" sz="2000" spc="140" dirty="0">
                <a:latin typeface="Times New Roman"/>
                <a:cs typeface="Times New Roman"/>
              </a:rPr>
              <a:t> </a:t>
            </a:r>
            <a:r>
              <a:rPr lang="en-US" sz="2000" dirty="0">
                <a:latin typeface="Times New Roman"/>
                <a:cs typeface="Times New Roman"/>
              </a:rPr>
              <a:t>any other external</a:t>
            </a:r>
            <a:r>
              <a:rPr lang="en-US" sz="2000" spc="-70" dirty="0">
                <a:latin typeface="Times New Roman"/>
                <a:cs typeface="Times New Roman"/>
              </a:rPr>
              <a:t> </a:t>
            </a:r>
            <a:r>
              <a:rPr lang="en-US" sz="2000" dirty="0">
                <a:latin typeface="Times New Roman"/>
                <a:cs typeface="Times New Roman"/>
              </a:rPr>
              <a:t>source.</a:t>
            </a:r>
          </a:p>
          <a:p>
            <a:pPr marL="12700" marR="5715" algn="just">
              <a:lnSpc>
                <a:spcPct val="150000"/>
              </a:lnSpc>
              <a:spcBef>
                <a:spcPts val="320"/>
              </a:spcBef>
            </a:pPr>
            <a:endParaRPr lang="en-US" sz="2000" dirty="0">
              <a:latin typeface="Times New Roman"/>
              <a:cs typeface="Times New Roman"/>
            </a:endParaRPr>
          </a:p>
        </p:txBody>
      </p:sp>
    </p:spTree>
    <p:extLst>
      <p:ext uri="{BB962C8B-B14F-4D97-AF65-F5344CB8AC3E}">
        <p14:creationId xmlns:p14="http://schemas.microsoft.com/office/powerpoint/2010/main" val="28649445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57</a:t>
            </a:fld>
            <a:endParaRPr dirty="0"/>
          </a:p>
        </p:txBody>
      </p:sp>
      <p:sp>
        <p:nvSpPr>
          <p:cNvPr id="2" name="object 2"/>
          <p:cNvSpPr txBox="1"/>
          <p:nvPr/>
        </p:nvSpPr>
        <p:spPr>
          <a:xfrm>
            <a:off x="607263" y="356314"/>
            <a:ext cx="8095615" cy="5970270"/>
          </a:xfrm>
          <a:prstGeom prst="rect">
            <a:avLst/>
          </a:prstGeom>
        </p:spPr>
        <p:txBody>
          <a:bodyPr vert="horz" wrap="square" lIns="0" tIns="12065" rIns="0" bIns="0" rtlCol="0">
            <a:spAutoFit/>
          </a:bodyPr>
          <a:lstStyle/>
          <a:p>
            <a:pPr marL="299085" marR="5080" indent="-287020" algn="just">
              <a:lnSpc>
                <a:spcPct val="150000"/>
              </a:lnSpc>
              <a:spcBef>
                <a:spcPts val="95"/>
              </a:spcBef>
              <a:buFont typeface="Arial"/>
              <a:buChar char="•"/>
              <a:tabLst>
                <a:tab pos="299720" algn="l"/>
              </a:tabLst>
            </a:pPr>
            <a:r>
              <a:rPr sz="2000" spc="-5" dirty="0">
                <a:latin typeface="Times New Roman"/>
                <a:cs typeface="Times New Roman"/>
              </a:rPr>
              <a:t>Examples that </a:t>
            </a:r>
            <a:r>
              <a:rPr sz="2000" dirty="0">
                <a:latin typeface="Times New Roman"/>
                <a:cs typeface="Times New Roman"/>
              </a:rPr>
              <a:t>cause </a:t>
            </a:r>
            <a:r>
              <a:rPr sz="2000" spc="-5" dirty="0">
                <a:latin typeface="Times New Roman"/>
                <a:cs typeface="Times New Roman"/>
              </a:rPr>
              <a:t>external interrupts </a:t>
            </a:r>
            <a:r>
              <a:rPr sz="2000" dirty="0">
                <a:latin typeface="Times New Roman"/>
                <a:cs typeface="Times New Roman"/>
              </a:rPr>
              <a:t>are </a:t>
            </a:r>
            <a:r>
              <a:rPr sz="2000" spc="-5" dirty="0">
                <a:latin typeface="Times New Roman"/>
                <a:cs typeface="Times New Roman"/>
              </a:rPr>
              <a:t>I/O </a:t>
            </a:r>
            <a:r>
              <a:rPr sz="2000" dirty="0">
                <a:latin typeface="Times New Roman"/>
                <a:cs typeface="Times New Roman"/>
              </a:rPr>
              <a:t>device </a:t>
            </a:r>
            <a:r>
              <a:rPr sz="2000" spc="-5" dirty="0">
                <a:latin typeface="Times New Roman"/>
                <a:cs typeface="Times New Roman"/>
              </a:rPr>
              <a:t>requesting transfer </a:t>
            </a:r>
            <a:r>
              <a:rPr sz="2000" spc="5" dirty="0">
                <a:latin typeface="Times New Roman"/>
                <a:cs typeface="Times New Roman"/>
              </a:rPr>
              <a:t>of  </a:t>
            </a:r>
            <a:r>
              <a:rPr sz="2000" dirty="0">
                <a:latin typeface="Times New Roman"/>
                <a:cs typeface="Times New Roman"/>
              </a:rPr>
              <a:t>data, </a:t>
            </a:r>
            <a:r>
              <a:rPr sz="2000" spc="-5" dirty="0">
                <a:latin typeface="Times New Roman"/>
                <a:cs typeface="Times New Roman"/>
              </a:rPr>
              <a:t>I/O device finished transfer </a:t>
            </a:r>
            <a:r>
              <a:rPr sz="2000" dirty="0">
                <a:latin typeface="Times New Roman"/>
                <a:cs typeface="Times New Roman"/>
              </a:rPr>
              <a:t>of </a:t>
            </a:r>
            <a:r>
              <a:rPr sz="2000" spc="-5" dirty="0">
                <a:latin typeface="Times New Roman"/>
                <a:cs typeface="Times New Roman"/>
              </a:rPr>
              <a:t>data, elapsed </a:t>
            </a:r>
            <a:r>
              <a:rPr sz="2000" spc="-10" dirty="0">
                <a:latin typeface="Times New Roman"/>
                <a:cs typeface="Times New Roman"/>
              </a:rPr>
              <a:t>time </a:t>
            </a:r>
            <a:r>
              <a:rPr sz="2000" spc="-5" dirty="0">
                <a:latin typeface="Times New Roman"/>
                <a:cs typeface="Times New Roman"/>
              </a:rPr>
              <a:t>of an event, </a:t>
            </a:r>
            <a:r>
              <a:rPr sz="2000" dirty="0">
                <a:latin typeface="Times New Roman"/>
                <a:cs typeface="Times New Roman"/>
              </a:rPr>
              <a:t>or </a:t>
            </a:r>
            <a:r>
              <a:rPr sz="2000" spc="-5" dirty="0">
                <a:latin typeface="Times New Roman"/>
                <a:cs typeface="Times New Roman"/>
              </a:rPr>
              <a:t>power  </a:t>
            </a:r>
            <a:r>
              <a:rPr sz="2000" dirty="0">
                <a:latin typeface="Times New Roman"/>
                <a:cs typeface="Times New Roman"/>
              </a:rPr>
              <a:t>failure.</a:t>
            </a:r>
          </a:p>
          <a:p>
            <a:pPr marL="299085" indent="-287020" algn="just">
              <a:lnSpc>
                <a:spcPct val="100000"/>
              </a:lnSpc>
              <a:spcBef>
                <a:spcPts val="1200"/>
              </a:spcBef>
              <a:buFont typeface="Arial"/>
              <a:buChar char="•"/>
              <a:tabLst>
                <a:tab pos="299720" algn="l"/>
              </a:tabLst>
            </a:pPr>
            <a:r>
              <a:rPr sz="2000" dirty="0">
                <a:latin typeface="Times New Roman"/>
                <a:cs typeface="Times New Roman"/>
              </a:rPr>
              <a:t>External </a:t>
            </a:r>
            <a:r>
              <a:rPr sz="2000" spc="-5" dirty="0">
                <a:latin typeface="Times New Roman"/>
                <a:cs typeface="Times New Roman"/>
              </a:rPr>
              <a:t>interrupts depend on </a:t>
            </a:r>
            <a:r>
              <a:rPr sz="2000" dirty="0">
                <a:latin typeface="Times New Roman"/>
                <a:cs typeface="Times New Roman"/>
              </a:rPr>
              <a:t>external </a:t>
            </a:r>
            <a:r>
              <a:rPr sz="2000" spc="-5" dirty="0">
                <a:latin typeface="Times New Roman"/>
                <a:cs typeface="Times New Roman"/>
              </a:rPr>
              <a:t>conditions that are independent of</a:t>
            </a:r>
            <a:r>
              <a:rPr sz="2000" spc="65" dirty="0">
                <a:latin typeface="Times New Roman"/>
                <a:cs typeface="Times New Roman"/>
              </a:rPr>
              <a:t> </a:t>
            </a:r>
            <a:r>
              <a:rPr sz="2000" dirty="0">
                <a:latin typeface="Times New Roman"/>
                <a:cs typeface="Times New Roman"/>
              </a:rPr>
              <a:t>the</a:t>
            </a:r>
          </a:p>
          <a:p>
            <a:pPr marL="299085" algn="just">
              <a:lnSpc>
                <a:spcPct val="100000"/>
              </a:lnSpc>
              <a:spcBef>
                <a:spcPts val="1200"/>
              </a:spcBef>
            </a:pPr>
            <a:r>
              <a:rPr sz="2000" dirty="0">
                <a:latin typeface="Times New Roman"/>
                <a:cs typeface="Times New Roman"/>
              </a:rPr>
              <a:t>program being executed </a:t>
            </a:r>
            <a:r>
              <a:rPr sz="2000" spc="-5" dirty="0">
                <a:latin typeface="Times New Roman"/>
                <a:cs typeface="Times New Roman"/>
              </a:rPr>
              <a:t>at </a:t>
            </a:r>
            <a:r>
              <a:rPr sz="2000" dirty="0">
                <a:latin typeface="Times New Roman"/>
                <a:cs typeface="Times New Roman"/>
              </a:rPr>
              <a:t>the</a:t>
            </a:r>
            <a:r>
              <a:rPr sz="2000" spc="-120" dirty="0">
                <a:latin typeface="Times New Roman"/>
                <a:cs typeface="Times New Roman"/>
              </a:rPr>
              <a:t> </a:t>
            </a:r>
            <a:r>
              <a:rPr sz="2000" spc="-10" dirty="0">
                <a:latin typeface="Times New Roman"/>
                <a:cs typeface="Times New Roman"/>
              </a:rPr>
              <a:t>time.</a:t>
            </a:r>
            <a:endParaRPr sz="2000" dirty="0">
              <a:latin typeface="Times New Roman"/>
              <a:cs typeface="Times New Roman"/>
            </a:endParaRPr>
          </a:p>
          <a:p>
            <a:pPr marL="355600" marR="5080" indent="-342900" algn="just">
              <a:lnSpc>
                <a:spcPct val="150000"/>
              </a:lnSpc>
              <a:buFont typeface="Arial"/>
              <a:buChar char="•"/>
              <a:tabLst>
                <a:tab pos="355600" algn="l"/>
              </a:tabLst>
            </a:pPr>
            <a:r>
              <a:rPr sz="2000" b="1" spc="-5" dirty="0">
                <a:latin typeface="Times New Roman"/>
                <a:cs typeface="Times New Roman"/>
              </a:rPr>
              <a:t>Internal interrupts </a:t>
            </a:r>
            <a:r>
              <a:rPr sz="2000" spc="-5" dirty="0">
                <a:latin typeface="Times New Roman"/>
                <a:cs typeface="Times New Roman"/>
              </a:rPr>
              <a:t>arise from illegal </a:t>
            </a:r>
            <a:r>
              <a:rPr sz="2000" dirty="0">
                <a:latin typeface="Times New Roman"/>
                <a:cs typeface="Times New Roman"/>
              </a:rPr>
              <a:t>or </a:t>
            </a:r>
            <a:r>
              <a:rPr sz="2000" spc="-5" dirty="0">
                <a:latin typeface="Times New Roman"/>
                <a:cs typeface="Times New Roman"/>
              </a:rPr>
              <a:t>erroneous </a:t>
            </a:r>
            <a:r>
              <a:rPr sz="2000" dirty="0">
                <a:latin typeface="Times New Roman"/>
                <a:cs typeface="Times New Roman"/>
              </a:rPr>
              <a:t>use of </a:t>
            </a:r>
            <a:r>
              <a:rPr sz="2000" spc="-5" dirty="0">
                <a:latin typeface="Times New Roman"/>
                <a:cs typeface="Times New Roman"/>
              </a:rPr>
              <a:t>an instruction </a:t>
            </a:r>
            <a:r>
              <a:rPr sz="2000" spc="5" dirty="0">
                <a:latin typeface="Times New Roman"/>
                <a:cs typeface="Times New Roman"/>
              </a:rPr>
              <a:t>or  </a:t>
            </a:r>
            <a:r>
              <a:rPr sz="2000" dirty="0">
                <a:latin typeface="Times New Roman"/>
                <a:cs typeface="Times New Roman"/>
              </a:rPr>
              <a:t>data.</a:t>
            </a:r>
          </a:p>
          <a:p>
            <a:pPr marL="355600" indent="-342900" algn="just">
              <a:lnSpc>
                <a:spcPct val="100000"/>
              </a:lnSpc>
              <a:spcBef>
                <a:spcPts val="1200"/>
              </a:spcBef>
              <a:buFont typeface="Arial"/>
              <a:buChar char="•"/>
              <a:tabLst>
                <a:tab pos="355600" algn="l"/>
              </a:tabLst>
            </a:pPr>
            <a:r>
              <a:rPr sz="2000" dirty="0">
                <a:latin typeface="Times New Roman"/>
                <a:cs typeface="Times New Roman"/>
              </a:rPr>
              <a:t>Internal interrupts are </a:t>
            </a:r>
            <a:r>
              <a:rPr sz="2000" spc="-5" dirty="0">
                <a:latin typeface="Times New Roman"/>
                <a:cs typeface="Times New Roman"/>
              </a:rPr>
              <a:t>also called </a:t>
            </a:r>
            <a:r>
              <a:rPr sz="2000" dirty="0">
                <a:latin typeface="Times New Roman"/>
                <a:cs typeface="Times New Roman"/>
              </a:rPr>
              <a:t>traps</a:t>
            </a:r>
            <a:r>
              <a:rPr sz="2000" spc="-145" dirty="0">
                <a:latin typeface="Times New Roman"/>
                <a:cs typeface="Times New Roman"/>
              </a:rPr>
              <a:t> </a:t>
            </a:r>
            <a:r>
              <a:rPr sz="2000" dirty="0">
                <a:latin typeface="Times New Roman"/>
                <a:cs typeface="Times New Roman"/>
              </a:rPr>
              <a:t>.</a:t>
            </a:r>
          </a:p>
          <a:p>
            <a:pPr marL="355600" marR="6350" indent="-342900" algn="just">
              <a:lnSpc>
                <a:spcPct val="150000"/>
              </a:lnSpc>
              <a:spcBef>
                <a:spcPts val="5"/>
              </a:spcBef>
              <a:buFont typeface="Arial"/>
              <a:buChar char="•"/>
              <a:tabLst>
                <a:tab pos="355600" algn="l"/>
              </a:tabLst>
            </a:pPr>
            <a:r>
              <a:rPr sz="2000" spc="-5" dirty="0">
                <a:latin typeface="Times New Roman"/>
                <a:cs typeface="Times New Roman"/>
              </a:rPr>
              <a:t>Internal interrupt is initiated </a:t>
            </a:r>
            <a:r>
              <a:rPr sz="2000" dirty="0">
                <a:latin typeface="Times New Roman"/>
                <a:cs typeface="Times New Roman"/>
              </a:rPr>
              <a:t>by </a:t>
            </a:r>
            <a:r>
              <a:rPr sz="2000" spc="-5" dirty="0">
                <a:latin typeface="Times New Roman"/>
                <a:cs typeface="Times New Roman"/>
              </a:rPr>
              <a:t>some exceptional condition caused </a:t>
            </a:r>
            <a:r>
              <a:rPr sz="2000" dirty="0">
                <a:latin typeface="Times New Roman"/>
                <a:cs typeface="Times New Roman"/>
              </a:rPr>
              <a:t>by </a:t>
            </a:r>
            <a:r>
              <a:rPr sz="2000" spc="-5" dirty="0">
                <a:latin typeface="Times New Roman"/>
                <a:cs typeface="Times New Roman"/>
              </a:rPr>
              <a:t>the  program.</a:t>
            </a:r>
            <a:endParaRPr sz="2000" dirty="0">
              <a:latin typeface="Times New Roman"/>
              <a:cs typeface="Times New Roman"/>
            </a:endParaRPr>
          </a:p>
          <a:p>
            <a:pPr marL="355600" marR="5715" indent="-342900" algn="just">
              <a:lnSpc>
                <a:spcPct val="150000"/>
              </a:lnSpc>
              <a:buFont typeface="Arial"/>
              <a:buChar char="•"/>
              <a:tabLst>
                <a:tab pos="355600" algn="l"/>
              </a:tabLst>
            </a:pPr>
            <a:r>
              <a:rPr sz="2000" spc="-5" dirty="0">
                <a:latin typeface="Times New Roman"/>
                <a:cs typeface="Times New Roman"/>
              </a:rPr>
              <a:t>Examples of interrupts caused </a:t>
            </a:r>
            <a:r>
              <a:rPr sz="2000" dirty="0">
                <a:latin typeface="Times New Roman"/>
                <a:cs typeface="Times New Roman"/>
              </a:rPr>
              <a:t>by </a:t>
            </a:r>
            <a:r>
              <a:rPr sz="2000" spc="-5" dirty="0">
                <a:latin typeface="Times New Roman"/>
                <a:cs typeface="Times New Roman"/>
              </a:rPr>
              <a:t>internal error conditions are register  </a:t>
            </a:r>
            <a:r>
              <a:rPr sz="2000" spc="-20" dirty="0">
                <a:latin typeface="Times New Roman"/>
                <a:cs typeface="Times New Roman"/>
              </a:rPr>
              <a:t>overflow, </a:t>
            </a:r>
            <a:r>
              <a:rPr sz="2000" spc="-10" dirty="0">
                <a:latin typeface="Times New Roman"/>
                <a:cs typeface="Times New Roman"/>
              </a:rPr>
              <a:t>attempt </a:t>
            </a:r>
            <a:r>
              <a:rPr sz="2000" spc="-5" dirty="0">
                <a:latin typeface="Times New Roman"/>
                <a:cs typeface="Times New Roman"/>
              </a:rPr>
              <a:t>to divide </a:t>
            </a:r>
            <a:r>
              <a:rPr sz="2000" dirty="0">
                <a:latin typeface="Times New Roman"/>
                <a:cs typeface="Times New Roman"/>
              </a:rPr>
              <a:t>by </a:t>
            </a:r>
            <a:r>
              <a:rPr sz="2000" spc="-5" dirty="0">
                <a:latin typeface="Times New Roman"/>
                <a:cs typeface="Times New Roman"/>
              </a:rPr>
              <a:t>zero, an invalid operation code, stack  </a:t>
            </a:r>
            <a:r>
              <a:rPr sz="2000" spc="-15" dirty="0">
                <a:latin typeface="Times New Roman"/>
                <a:cs typeface="Times New Roman"/>
              </a:rPr>
              <a:t>overflow, </a:t>
            </a:r>
            <a:r>
              <a:rPr sz="2000" dirty="0">
                <a:latin typeface="Times New Roman"/>
                <a:cs typeface="Times New Roman"/>
              </a:rPr>
              <a:t>and </a:t>
            </a:r>
            <a:r>
              <a:rPr sz="2000" spc="-5" dirty="0">
                <a:latin typeface="Times New Roman"/>
                <a:cs typeface="Times New Roman"/>
              </a:rPr>
              <a:t>protection</a:t>
            </a:r>
            <a:r>
              <a:rPr sz="2000" spc="-60" dirty="0">
                <a:latin typeface="Times New Roman"/>
                <a:cs typeface="Times New Roman"/>
              </a:rPr>
              <a:t> </a:t>
            </a:r>
            <a:r>
              <a:rPr sz="2000" dirty="0">
                <a:latin typeface="Times New Roman"/>
                <a:cs typeface="Times New Roman"/>
              </a:rPr>
              <a:t>violation.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58</a:t>
            </a:fld>
            <a:endParaRPr dirty="0"/>
          </a:p>
        </p:txBody>
      </p:sp>
      <p:sp>
        <p:nvSpPr>
          <p:cNvPr id="2" name="object 2"/>
          <p:cNvSpPr txBox="1"/>
          <p:nvPr/>
        </p:nvSpPr>
        <p:spPr>
          <a:xfrm>
            <a:off x="535940" y="645493"/>
            <a:ext cx="8074025" cy="5055235"/>
          </a:xfrm>
          <a:prstGeom prst="rect">
            <a:avLst/>
          </a:prstGeom>
        </p:spPr>
        <p:txBody>
          <a:bodyPr vert="horz" wrap="square" lIns="0" tIns="164465" rIns="0" bIns="0" rtlCol="0">
            <a:spAutoFit/>
          </a:bodyPr>
          <a:lstStyle/>
          <a:p>
            <a:pPr marL="355600" indent="-342900" algn="just">
              <a:lnSpc>
                <a:spcPct val="100000"/>
              </a:lnSpc>
              <a:spcBef>
                <a:spcPts val="1295"/>
              </a:spcBef>
              <a:buFont typeface="Arial"/>
              <a:buChar char="•"/>
              <a:tabLst>
                <a:tab pos="355600" algn="l"/>
              </a:tabLst>
            </a:pPr>
            <a:r>
              <a:rPr sz="2000" dirty="0">
                <a:latin typeface="Times New Roman"/>
                <a:cs typeface="Times New Roman"/>
              </a:rPr>
              <a:t>Internal</a:t>
            </a:r>
            <a:r>
              <a:rPr sz="2000" spc="320" dirty="0">
                <a:latin typeface="Times New Roman"/>
                <a:cs typeface="Times New Roman"/>
              </a:rPr>
              <a:t> </a:t>
            </a:r>
            <a:r>
              <a:rPr sz="2000" spc="-5" dirty="0">
                <a:latin typeface="Times New Roman"/>
                <a:cs typeface="Times New Roman"/>
              </a:rPr>
              <a:t>interrupts</a:t>
            </a:r>
            <a:r>
              <a:rPr sz="2000" spc="335" dirty="0">
                <a:latin typeface="Times New Roman"/>
                <a:cs typeface="Times New Roman"/>
              </a:rPr>
              <a:t> </a:t>
            </a:r>
            <a:r>
              <a:rPr sz="2000" spc="-5" dirty="0">
                <a:latin typeface="Times New Roman"/>
                <a:cs typeface="Times New Roman"/>
              </a:rPr>
              <a:t>are</a:t>
            </a:r>
            <a:r>
              <a:rPr sz="2000" spc="340" dirty="0">
                <a:latin typeface="Times New Roman"/>
                <a:cs typeface="Times New Roman"/>
              </a:rPr>
              <a:t> </a:t>
            </a:r>
            <a:r>
              <a:rPr sz="2000" spc="-5" dirty="0">
                <a:latin typeface="Times New Roman"/>
                <a:cs typeface="Times New Roman"/>
              </a:rPr>
              <a:t>synchronous</a:t>
            </a:r>
            <a:r>
              <a:rPr sz="2000" spc="335" dirty="0">
                <a:latin typeface="Times New Roman"/>
                <a:cs typeface="Times New Roman"/>
              </a:rPr>
              <a:t> </a:t>
            </a:r>
            <a:r>
              <a:rPr sz="2000" spc="-5" dirty="0">
                <a:latin typeface="Times New Roman"/>
                <a:cs typeface="Times New Roman"/>
              </a:rPr>
              <a:t>with</a:t>
            </a:r>
            <a:r>
              <a:rPr sz="2000" spc="335" dirty="0">
                <a:latin typeface="Times New Roman"/>
                <a:cs typeface="Times New Roman"/>
              </a:rPr>
              <a:t> </a:t>
            </a:r>
            <a:r>
              <a:rPr sz="2000" dirty="0">
                <a:latin typeface="Times New Roman"/>
                <a:cs typeface="Times New Roman"/>
              </a:rPr>
              <a:t>the</a:t>
            </a:r>
            <a:r>
              <a:rPr sz="2000" spc="335" dirty="0">
                <a:latin typeface="Times New Roman"/>
                <a:cs typeface="Times New Roman"/>
              </a:rPr>
              <a:t> </a:t>
            </a:r>
            <a:r>
              <a:rPr sz="2000" spc="-5" dirty="0">
                <a:latin typeface="Times New Roman"/>
                <a:cs typeface="Times New Roman"/>
              </a:rPr>
              <a:t>program</a:t>
            </a:r>
            <a:r>
              <a:rPr sz="2000" spc="320" dirty="0">
                <a:latin typeface="Times New Roman"/>
                <a:cs typeface="Times New Roman"/>
              </a:rPr>
              <a:t> </a:t>
            </a:r>
            <a:r>
              <a:rPr sz="2000" dirty="0">
                <a:latin typeface="Times New Roman"/>
                <a:cs typeface="Times New Roman"/>
              </a:rPr>
              <a:t>while</a:t>
            </a:r>
            <a:r>
              <a:rPr sz="2000" spc="325" dirty="0">
                <a:latin typeface="Times New Roman"/>
                <a:cs typeface="Times New Roman"/>
              </a:rPr>
              <a:t> </a:t>
            </a:r>
            <a:r>
              <a:rPr sz="2000" spc="-5" dirty="0">
                <a:latin typeface="Times New Roman"/>
                <a:cs typeface="Times New Roman"/>
              </a:rPr>
              <a:t>external</a:t>
            </a:r>
            <a:endParaRPr sz="2000" dirty="0">
              <a:latin typeface="Times New Roman"/>
              <a:cs typeface="Times New Roman"/>
            </a:endParaRPr>
          </a:p>
          <a:p>
            <a:pPr marL="355600" algn="just">
              <a:lnSpc>
                <a:spcPct val="100000"/>
              </a:lnSpc>
              <a:spcBef>
                <a:spcPts val="1200"/>
              </a:spcBef>
            </a:pPr>
            <a:r>
              <a:rPr sz="2000" dirty="0">
                <a:latin typeface="Times New Roman"/>
                <a:cs typeface="Times New Roman"/>
              </a:rPr>
              <a:t>interrupts are</a:t>
            </a:r>
            <a:r>
              <a:rPr sz="2000" spc="-75" dirty="0">
                <a:latin typeface="Times New Roman"/>
                <a:cs typeface="Times New Roman"/>
              </a:rPr>
              <a:t> </a:t>
            </a:r>
            <a:r>
              <a:rPr sz="2000" dirty="0">
                <a:latin typeface="Times New Roman"/>
                <a:cs typeface="Times New Roman"/>
              </a:rPr>
              <a:t>asynchronous.</a:t>
            </a:r>
          </a:p>
          <a:p>
            <a:pPr marL="355600" marR="5080" indent="-342900" algn="just">
              <a:lnSpc>
                <a:spcPct val="150000"/>
              </a:lnSpc>
              <a:buFont typeface="Arial"/>
              <a:buChar char="•"/>
              <a:tabLst>
                <a:tab pos="355600" algn="l"/>
              </a:tabLst>
            </a:pPr>
            <a:r>
              <a:rPr sz="2000" dirty="0">
                <a:latin typeface="Times New Roman"/>
                <a:cs typeface="Times New Roman"/>
              </a:rPr>
              <a:t>A </a:t>
            </a:r>
            <a:r>
              <a:rPr sz="2000" b="1" spc="-10" dirty="0">
                <a:latin typeface="Times New Roman"/>
                <a:cs typeface="Times New Roman"/>
              </a:rPr>
              <a:t>software </a:t>
            </a:r>
            <a:r>
              <a:rPr sz="2000" b="1" spc="-5" dirty="0">
                <a:latin typeface="Times New Roman"/>
                <a:cs typeface="Times New Roman"/>
              </a:rPr>
              <a:t>interrupt </a:t>
            </a:r>
            <a:r>
              <a:rPr sz="2000" spc="-5" dirty="0">
                <a:latin typeface="Times New Roman"/>
                <a:cs typeface="Times New Roman"/>
              </a:rPr>
              <a:t>is </a:t>
            </a:r>
            <a:r>
              <a:rPr sz="2000" spc="-10" dirty="0">
                <a:latin typeface="Times New Roman"/>
                <a:cs typeface="Times New Roman"/>
              </a:rPr>
              <a:t>initiated </a:t>
            </a:r>
            <a:r>
              <a:rPr sz="2000" dirty="0">
                <a:latin typeface="Times New Roman"/>
                <a:cs typeface="Times New Roman"/>
              </a:rPr>
              <a:t>by executing </a:t>
            </a:r>
            <a:r>
              <a:rPr sz="2000" spc="-5" dirty="0">
                <a:latin typeface="Times New Roman"/>
                <a:cs typeface="Times New Roman"/>
              </a:rPr>
              <a:t>an instruction.</a:t>
            </a:r>
            <a:endParaRPr lang="en-US" sz="2000" spc="-5" dirty="0">
              <a:latin typeface="Times New Roman"/>
              <a:cs typeface="Times New Roman"/>
            </a:endParaRPr>
          </a:p>
          <a:p>
            <a:pPr marL="355600" marR="5080" indent="-342900" algn="just">
              <a:lnSpc>
                <a:spcPct val="150000"/>
              </a:lnSpc>
              <a:buFont typeface="Arial"/>
              <a:buChar char="•"/>
              <a:tabLst>
                <a:tab pos="355600" algn="l"/>
              </a:tabLst>
            </a:pPr>
            <a:r>
              <a:rPr sz="2000" spc="-5" dirty="0">
                <a:latin typeface="Times New Roman"/>
                <a:cs typeface="Times New Roman"/>
              </a:rPr>
              <a:t>Software  </a:t>
            </a:r>
            <a:r>
              <a:rPr sz="2000" dirty="0">
                <a:latin typeface="Times New Roman"/>
                <a:cs typeface="Times New Roman"/>
              </a:rPr>
              <a:t>interrupt </a:t>
            </a:r>
            <a:r>
              <a:rPr sz="2000" spc="-10" dirty="0">
                <a:latin typeface="Times New Roman"/>
                <a:cs typeface="Times New Roman"/>
              </a:rPr>
              <a:t>is </a:t>
            </a:r>
            <a:r>
              <a:rPr sz="2000" dirty="0">
                <a:latin typeface="Times New Roman"/>
                <a:cs typeface="Times New Roman"/>
              </a:rPr>
              <a:t>a </a:t>
            </a:r>
            <a:r>
              <a:rPr sz="2000" spc="-5" dirty="0">
                <a:latin typeface="Times New Roman"/>
                <a:cs typeface="Times New Roman"/>
              </a:rPr>
              <a:t>special call instruction that behaves like </a:t>
            </a:r>
            <a:r>
              <a:rPr sz="2000" spc="-10" dirty="0">
                <a:latin typeface="Times New Roman"/>
                <a:cs typeface="Times New Roman"/>
              </a:rPr>
              <a:t>an </a:t>
            </a:r>
            <a:r>
              <a:rPr sz="2000" spc="-5" dirty="0">
                <a:latin typeface="Times New Roman"/>
                <a:cs typeface="Times New Roman"/>
              </a:rPr>
              <a:t>interrupt rather  </a:t>
            </a:r>
            <a:r>
              <a:rPr sz="2000" dirty="0">
                <a:latin typeface="Times New Roman"/>
                <a:cs typeface="Times New Roman"/>
              </a:rPr>
              <a:t>than a subroutine</a:t>
            </a:r>
            <a:r>
              <a:rPr sz="2000" spc="-60" dirty="0">
                <a:latin typeface="Times New Roman"/>
                <a:cs typeface="Times New Roman"/>
              </a:rPr>
              <a:t> </a:t>
            </a:r>
            <a:r>
              <a:rPr sz="2000" spc="-5" dirty="0">
                <a:latin typeface="Times New Roman"/>
                <a:cs typeface="Times New Roman"/>
              </a:rPr>
              <a:t>call.</a:t>
            </a:r>
            <a:endParaRPr sz="2000" dirty="0">
              <a:latin typeface="Times New Roman"/>
              <a:cs typeface="Times New Roman"/>
            </a:endParaRPr>
          </a:p>
          <a:p>
            <a:pPr marL="355600" marR="5080" indent="-342900" algn="just">
              <a:lnSpc>
                <a:spcPct val="150000"/>
              </a:lnSpc>
              <a:spcBef>
                <a:spcPts val="5"/>
              </a:spcBef>
              <a:buFont typeface="Arial"/>
              <a:buChar char="•"/>
              <a:tabLst>
                <a:tab pos="355600" algn="l"/>
              </a:tabLst>
            </a:pPr>
            <a:r>
              <a:rPr sz="2000" dirty="0">
                <a:latin typeface="Times New Roman"/>
                <a:cs typeface="Times New Roman"/>
              </a:rPr>
              <a:t>The </a:t>
            </a:r>
            <a:r>
              <a:rPr sz="2000" spc="-5" dirty="0">
                <a:latin typeface="Times New Roman"/>
                <a:cs typeface="Times New Roman"/>
              </a:rPr>
              <a:t>most </a:t>
            </a:r>
            <a:r>
              <a:rPr sz="2000" spc="-10" dirty="0">
                <a:latin typeface="Times New Roman"/>
                <a:cs typeface="Times New Roman"/>
              </a:rPr>
              <a:t>common </a:t>
            </a:r>
            <a:r>
              <a:rPr sz="2000" dirty="0">
                <a:latin typeface="Times New Roman"/>
                <a:cs typeface="Times New Roman"/>
              </a:rPr>
              <a:t>use </a:t>
            </a:r>
            <a:r>
              <a:rPr sz="2000" spc="-5" dirty="0">
                <a:latin typeface="Times New Roman"/>
                <a:cs typeface="Times New Roman"/>
              </a:rPr>
              <a:t>of software interrupt is associated </a:t>
            </a:r>
            <a:r>
              <a:rPr sz="2000" dirty="0">
                <a:latin typeface="Times New Roman"/>
                <a:cs typeface="Times New Roman"/>
              </a:rPr>
              <a:t>with a </a:t>
            </a:r>
            <a:r>
              <a:rPr sz="2000" spc="-5" dirty="0">
                <a:latin typeface="Times New Roman"/>
                <a:cs typeface="Times New Roman"/>
              </a:rPr>
              <a:t>supervisor  </a:t>
            </a:r>
            <a:r>
              <a:rPr sz="2000" dirty="0">
                <a:latin typeface="Times New Roman"/>
                <a:cs typeface="Times New Roman"/>
              </a:rPr>
              <a:t>call </a:t>
            </a:r>
            <a:r>
              <a:rPr sz="2000" spc="-5" dirty="0">
                <a:latin typeface="Times New Roman"/>
                <a:cs typeface="Times New Roman"/>
              </a:rPr>
              <a:t>instruction </a:t>
            </a:r>
            <a:r>
              <a:rPr sz="2000" dirty="0">
                <a:latin typeface="Times New Roman"/>
                <a:cs typeface="Times New Roman"/>
              </a:rPr>
              <a:t>,switching from a CPU user </a:t>
            </a:r>
            <a:r>
              <a:rPr sz="2000" spc="-5" dirty="0">
                <a:latin typeface="Times New Roman"/>
                <a:cs typeface="Times New Roman"/>
              </a:rPr>
              <a:t>mode to </a:t>
            </a:r>
            <a:r>
              <a:rPr sz="2000" dirty="0">
                <a:latin typeface="Times New Roman"/>
                <a:cs typeface="Times New Roman"/>
              </a:rPr>
              <a:t>the supervisor</a:t>
            </a:r>
            <a:r>
              <a:rPr sz="2000" spc="-150" dirty="0">
                <a:latin typeface="Times New Roman"/>
                <a:cs typeface="Times New Roman"/>
              </a:rPr>
              <a:t> </a:t>
            </a:r>
            <a:r>
              <a:rPr sz="2000" spc="-5" dirty="0">
                <a:latin typeface="Times New Roman"/>
                <a:cs typeface="Times New Roman"/>
              </a:rPr>
              <a:t>mode.</a:t>
            </a:r>
            <a:endParaRPr sz="2000" dirty="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For </a:t>
            </a:r>
            <a:r>
              <a:rPr sz="2000" spc="-5" dirty="0">
                <a:latin typeface="Times New Roman"/>
                <a:cs typeface="Times New Roman"/>
              </a:rPr>
              <a:t>example, </a:t>
            </a:r>
            <a:r>
              <a:rPr sz="2000" dirty="0">
                <a:latin typeface="Times New Roman"/>
                <a:cs typeface="Times New Roman"/>
              </a:rPr>
              <a:t>a </a:t>
            </a:r>
            <a:r>
              <a:rPr sz="2000" spc="-5" dirty="0">
                <a:latin typeface="Times New Roman"/>
                <a:cs typeface="Times New Roman"/>
              </a:rPr>
              <a:t>complex </a:t>
            </a:r>
            <a:r>
              <a:rPr sz="2000" dirty="0">
                <a:latin typeface="Times New Roman"/>
                <a:cs typeface="Times New Roman"/>
              </a:rPr>
              <a:t>input or output transfer</a:t>
            </a:r>
            <a:r>
              <a:rPr sz="2000" spc="-135" dirty="0">
                <a:latin typeface="Times New Roman"/>
                <a:cs typeface="Times New Roman"/>
              </a:rPr>
              <a:t> </a:t>
            </a:r>
            <a:r>
              <a:rPr sz="2000" dirty="0">
                <a:latin typeface="Times New Roman"/>
                <a:cs typeface="Times New Roman"/>
              </a:rPr>
              <a:t>procedure.</a:t>
            </a:r>
          </a:p>
          <a:p>
            <a:pPr marL="299085" indent="-287020" algn="just">
              <a:lnSpc>
                <a:spcPct val="100000"/>
              </a:lnSpc>
              <a:spcBef>
                <a:spcPts val="1200"/>
              </a:spcBef>
              <a:buFont typeface="Arial"/>
              <a:buChar char="•"/>
              <a:tabLst>
                <a:tab pos="299720" algn="l"/>
              </a:tabLst>
            </a:pPr>
            <a:r>
              <a:rPr sz="2000" dirty="0">
                <a:latin typeface="Times New Roman"/>
                <a:cs typeface="Times New Roman"/>
              </a:rPr>
              <a:t>A</a:t>
            </a:r>
            <a:r>
              <a:rPr sz="2000" spc="55" dirty="0">
                <a:latin typeface="Times New Roman"/>
                <a:cs typeface="Times New Roman"/>
              </a:rPr>
              <a:t> </a:t>
            </a:r>
            <a:r>
              <a:rPr sz="2000" dirty="0">
                <a:latin typeface="Times New Roman"/>
                <a:cs typeface="Times New Roman"/>
              </a:rPr>
              <a:t>program</a:t>
            </a:r>
            <a:r>
              <a:rPr sz="2000" spc="135" dirty="0">
                <a:latin typeface="Times New Roman"/>
                <a:cs typeface="Times New Roman"/>
              </a:rPr>
              <a:t> </a:t>
            </a:r>
            <a:r>
              <a:rPr sz="2000" spc="-5" dirty="0">
                <a:latin typeface="Times New Roman"/>
                <a:cs typeface="Times New Roman"/>
              </a:rPr>
              <a:t>written</a:t>
            </a:r>
            <a:r>
              <a:rPr sz="2000" spc="150" dirty="0">
                <a:latin typeface="Times New Roman"/>
                <a:cs typeface="Times New Roman"/>
              </a:rPr>
              <a:t> </a:t>
            </a:r>
            <a:r>
              <a:rPr sz="2000" dirty="0">
                <a:latin typeface="Times New Roman"/>
                <a:cs typeface="Times New Roman"/>
              </a:rPr>
              <a:t>by</a:t>
            </a:r>
            <a:r>
              <a:rPr sz="2000" spc="155" dirty="0">
                <a:latin typeface="Times New Roman"/>
                <a:cs typeface="Times New Roman"/>
              </a:rPr>
              <a:t> </a:t>
            </a:r>
            <a:r>
              <a:rPr sz="2000" dirty="0">
                <a:latin typeface="Times New Roman"/>
                <a:cs typeface="Times New Roman"/>
              </a:rPr>
              <a:t>a</a:t>
            </a:r>
            <a:r>
              <a:rPr sz="2000" spc="155" dirty="0">
                <a:latin typeface="Times New Roman"/>
                <a:cs typeface="Times New Roman"/>
              </a:rPr>
              <a:t> </a:t>
            </a:r>
            <a:r>
              <a:rPr sz="2000" dirty="0">
                <a:latin typeface="Times New Roman"/>
                <a:cs typeface="Times New Roman"/>
              </a:rPr>
              <a:t>user</a:t>
            </a:r>
            <a:r>
              <a:rPr sz="2000" spc="150" dirty="0">
                <a:latin typeface="Times New Roman"/>
                <a:cs typeface="Times New Roman"/>
              </a:rPr>
              <a:t> </a:t>
            </a:r>
            <a:r>
              <a:rPr sz="2000" spc="-5" dirty="0">
                <a:latin typeface="Times New Roman"/>
                <a:cs typeface="Times New Roman"/>
              </a:rPr>
              <a:t>must</a:t>
            </a:r>
            <a:r>
              <a:rPr sz="2000" spc="155" dirty="0">
                <a:latin typeface="Times New Roman"/>
                <a:cs typeface="Times New Roman"/>
              </a:rPr>
              <a:t> </a:t>
            </a:r>
            <a:r>
              <a:rPr sz="2000" dirty="0">
                <a:latin typeface="Times New Roman"/>
                <a:cs typeface="Times New Roman"/>
              </a:rPr>
              <a:t>run</a:t>
            </a:r>
            <a:r>
              <a:rPr sz="2000" spc="160" dirty="0">
                <a:latin typeface="Times New Roman"/>
                <a:cs typeface="Times New Roman"/>
              </a:rPr>
              <a:t> </a:t>
            </a:r>
            <a:r>
              <a:rPr sz="2000" spc="-10" dirty="0">
                <a:latin typeface="Times New Roman"/>
                <a:cs typeface="Times New Roman"/>
              </a:rPr>
              <a:t>in</a:t>
            </a:r>
            <a:r>
              <a:rPr sz="2000" spc="165" dirty="0">
                <a:latin typeface="Times New Roman"/>
                <a:cs typeface="Times New Roman"/>
              </a:rPr>
              <a:t> </a:t>
            </a:r>
            <a:r>
              <a:rPr sz="2000" spc="-10" dirty="0">
                <a:latin typeface="Times New Roman"/>
                <a:cs typeface="Times New Roman"/>
              </a:rPr>
              <a:t>the</a:t>
            </a:r>
            <a:r>
              <a:rPr sz="2000" spc="155" dirty="0">
                <a:latin typeface="Times New Roman"/>
                <a:cs typeface="Times New Roman"/>
              </a:rPr>
              <a:t> </a:t>
            </a:r>
            <a:r>
              <a:rPr sz="2000" dirty="0">
                <a:latin typeface="Times New Roman"/>
                <a:cs typeface="Times New Roman"/>
              </a:rPr>
              <a:t>user</a:t>
            </a:r>
            <a:r>
              <a:rPr sz="2000" spc="160" dirty="0">
                <a:latin typeface="Times New Roman"/>
                <a:cs typeface="Times New Roman"/>
              </a:rPr>
              <a:t> </a:t>
            </a:r>
            <a:r>
              <a:rPr sz="2000" spc="-5" dirty="0">
                <a:latin typeface="Times New Roman"/>
                <a:cs typeface="Times New Roman"/>
              </a:rPr>
              <a:t>mode.</a:t>
            </a:r>
            <a:r>
              <a:rPr sz="2000" spc="150" dirty="0">
                <a:latin typeface="Times New Roman"/>
                <a:cs typeface="Times New Roman"/>
              </a:rPr>
              <a:t> </a:t>
            </a:r>
            <a:r>
              <a:rPr sz="2000" dirty="0">
                <a:latin typeface="Times New Roman"/>
                <a:cs typeface="Times New Roman"/>
              </a:rPr>
              <a:t>When</a:t>
            </a:r>
            <a:r>
              <a:rPr sz="2000" spc="165" dirty="0">
                <a:latin typeface="Times New Roman"/>
                <a:cs typeface="Times New Roman"/>
              </a:rPr>
              <a:t> </a:t>
            </a:r>
            <a:r>
              <a:rPr sz="2000" spc="-5" dirty="0">
                <a:latin typeface="Times New Roman"/>
                <a:cs typeface="Times New Roman"/>
              </a:rPr>
              <a:t>an</a:t>
            </a:r>
            <a:r>
              <a:rPr sz="2000" spc="160" dirty="0">
                <a:latin typeface="Times New Roman"/>
                <a:cs typeface="Times New Roman"/>
              </a:rPr>
              <a:t> </a:t>
            </a:r>
            <a:r>
              <a:rPr sz="2000" spc="-5" dirty="0">
                <a:latin typeface="Times New Roman"/>
                <a:cs typeface="Times New Roman"/>
              </a:rPr>
              <a:t>input</a:t>
            </a:r>
            <a:r>
              <a:rPr sz="2000" spc="145" dirty="0">
                <a:latin typeface="Times New Roman"/>
                <a:cs typeface="Times New Roman"/>
              </a:rPr>
              <a:t> </a:t>
            </a:r>
            <a:r>
              <a:rPr sz="2000" dirty="0">
                <a:latin typeface="Times New Roman"/>
                <a:cs typeface="Times New Roman"/>
              </a:rPr>
              <a:t>or</a:t>
            </a:r>
          </a:p>
          <a:p>
            <a:pPr marL="299085" marR="6350" algn="just">
              <a:lnSpc>
                <a:spcPct val="150000"/>
              </a:lnSpc>
            </a:pPr>
            <a:r>
              <a:rPr sz="2000" spc="-5" dirty="0">
                <a:latin typeface="Times New Roman"/>
                <a:cs typeface="Times New Roman"/>
              </a:rPr>
              <a:t>output transfer is required, the supervisor mode is requested </a:t>
            </a:r>
            <a:r>
              <a:rPr sz="2000" dirty="0">
                <a:latin typeface="Times New Roman"/>
                <a:cs typeface="Times New Roman"/>
              </a:rPr>
              <a:t>by </a:t>
            </a:r>
            <a:r>
              <a:rPr sz="2000" spc="-5" dirty="0">
                <a:latin typeface="Times New Roman"/>
                <a:cs typeface="Times New Roman"/>
              </a:rPr>
              <a:t>means of </a:t>
            </a:r>
            <a:r>
              <a:rPr sz="2000" dirty="0">
                <a:latin typeface="Times New Roman"/>
                <a:cs typeface="Times New Roman"/>
              </a:rPr>
              <a:t>a  supervisor </a:t>
            </a:r>
            <a:r>
              <a:rPr sz="2000" spc="-5" dirty="0">
                <a:latin typeface="Times New Roman"/>
                <a:cs typeface="Times New Roman"/>
              </a:rPr>
              <a:t>call</a:t>
            </a:r>
            <a:r>
              <a:rPr sz="2000" spc="-50" dirty="0">
                <a:latin typeface="Times New Roman"/>
                <a:cs typeface="Times New Roman"/>
              </a:rPr>
              <a:t> </a:t>
            </a:r>
            <a:r>
              <a:rPr sz="2000" spc="-5" dirty="0">
                <a:latin typeface="Times New Roman"/>
                <a:cs typeface="Times New Roman"/>
              </a:rPr>
              <a:t>instruction.</a:t>
            </a:r>
            <a:endParaRPr sz="2000" dirty="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53</a:t>
            </a:r>
            <a:endParaRPr sz="1200">
              <a:latin typeface="Carlito"/>
              <a:cs typeface="Carlito"/>
            </a:endParaRPr>
          </a:p>
        </p:txBody>
      </p:sp>
      <p:sp>
        <p:nvSpPr>
          <p:cNvPr id="3" name="object 3"/>
          <p:cNvSpPr txBox="1">
            <a:spLocks noGrp="1"/>
          </p:cNvSpPr>
          <p:nvPr>
            <p:ph type="title"/>
          </p:nvPr>
        </p:nvSpPr>
        <p:spPr>
          <a:xfrm>
            <a:off x="3598545" y="347599"/>
            <a:ext cx="1778635" cy="330835"/>
          </a:xfrm>
          <a:prstGeom prst="rect">
            <a:avLst/>
          </a:prstGeom>
        </p:spPr>
        <p:txBody>
          <a:bodyPr vert="horz" wrap="square" lIns="0" tIns="12700" rIns="0" bIns="0" rtlCol="0">
            <a:spAutoFit/>
          </a:bodyPr>
          <a:lstStyle/>
          <a:p>
            <a:pPr marL="12700">
              <a:lnSpc>
                <a:spcPct val="100000"/>
              </a:lnSpc>
              <a:spcBef>
                <a:spcPts val="100"/>
              </a:spcBef>
            </a:pPr>
            <a:r>
              <a:rPr sz="2000" dirty="0"/>
              <a:t>RISC and</a:t>
            </a:r>
            <a:r>
              <a:rPr sz="2000" spc="-80" dirty="0"/>
              <a:t> </a:t>
            </a:r>
            <a:r>
              <a:rPr sz="2000" dirty="0"/>
              <a:t>CISC</a:t>
            </a:r>
            <a:endParaRPr sz="2000"/>
          </a:p>
        </p:txBody>
      </p:sp>
      <p:sp>
        <p:nvSpPr>
          <p:cNvPr id="4" name="object 4"/>
          <p:cNvSpPr txBox="1"/>
          <p:nvPr/>
        </p:nvSpPr>
        <p:spPr>
          <a:xfrm>
            <a:off x="585622" y="830961"/>
            <a:ext cx="7975600" cy="5375910"/>
          </a:xfrm>
          <a:prstGeom prst="rect">
            <a:avLst/>
          </a:prstGeom>
        </p:spPr>
        <p:txBody>
          <a:bodyPr vert="horz" wrap="square" lIns="0" tIns="12700" rIns="0" bIns="0" rtlCol="0">
            <a:spAutoFit/>
          </a:bodyPr>
          <a:lstStyle/>
          <a:p>
            <a:pPr marL="299085" marR="6350" indent="-287020" algn="just">
              <a:lnSpc>
                <a:spcPct val="150000"/>
              </a:lnSpc>
              <a:spcBef>
                <a:spcPts val="100"/>
              </a:spcBef>
              <a:buFont typeface="Arial"/>
              <a:buChar char="•"/>
              <a:tabLst>
                <a:tab pos="299720" algn="l"/>
              </a:tabLst>
            </a:pPr>
            <a:r>
              <a:rPr sz="1800" spc="-5" dirty="0">
                <a:latin typeface="Times New Roman"/>
                <a:cs typeface="Times New Roman"/>
              </a:rPr>
              <a:t>An </a:t>
            </a:r>
            <a:r>
              <a:rPr sz="1800" dirty="0">
                <a:latin typeface="Times New Roman"/>
                <a:cs typeface="Times New Roman"/>
              </a:rPr>
              <a:t>important </a:t>
            </a:r>
            <a:r>
              <a:rPr sz="1800" spc="-5" dirty="0">
                <a:latin typeface="Times New Roman"/>
                <a:cs typeface="Times New Roman"/>
              </a:rPr>
              <a:t>aspect </a:t>
            </a:r>
            <a:r>
              <a:rPr sz="1800" dirty="0">
                <a:latin typeface="Times New Roman"/>
                <a:cs typeface="Times New Roman"/>
              </a:rPr>
              <a:t>of computer </a:t>
            </a:r>
            <a:r>
              <a:rPr sz="1800" spc="-5" dirty="0">
                <a:latin typeface="Times New Roman"/>
                <a:cs typeface="Times New Roman"/>
              </a:rPr>
              <a:t>architecture is the </a:t>
            </a:r>
            <a:r>
              <a:rPr sz="1800" dirty="0">
                <a:latin typeface="Times New Roman"/>
                <a:cs typeface="Times New Roman"/>
              </a:rPr>
              <a:t>design of </a:t>
            </a:r>
            <a:r>
              <a:rPr sz="1800" spc="-5" dirty="0">
                <a:latin typeface="Times New Roman"/>
                <a:cs typeface="Times New Roman"/>
              </a:rPr>
              <a:t>the </a:t>
            </a:r>
            <a:r>
              <a:rPr sz="1800" dirty="0">
                <a:latin typeface="Times New Roman"/>
                <a:cs typeface="Times New Roman"/>
              </a:rPr>
              <a:t>instruction </a:t>
            </a:r>
            <a:r>
              <a:rPr sz="1800" spc="-10" dirty="0">
                <a:latin typeface="Times New Roman"/>
                <a:cs typeface="Times New Roman"/>
              </a:rPr>
              <a:t>set </a:t>
            </a:r>
            <a:r>
              <a:rPr sz="1800" spc="-5" dirty="0">
                <a:latin typeface="Times New Roman"/>
                <a:cs typeface="Times New Roman"/>
              </a:rPr>
              <a:t>for  </a:t>
            </a:r>
            <a:r>
              <a:rPr sz="1800" dirty="0">
                <a:latin typeface="Times New Roman"/>
                <a:cs typeface="Times New Roman"/>
              </a:rPr>
              <a:t>the </a:t>
            </a:r>
            <a:r>
              <a:rPr sz="1800" spc="-15" dirty="0">
                <a:latin typeface="Times New Roman"/>
                <a:cs typeface="Times New Roman"/>
              </a:rPr>
              <a:t>processor. </a:t>
            </a:r>
            <a:r>
              <a:rPr sz="1800" spc="-5" dirty="0">
                <a:latin typeface="Times New Roman"/>
                <a:cs typeface="Times New Roman"/>
              </a:rPr>
              <a:t>The </a:t>
            </a:r>
            <a:r>
              <a:rPr sz="1800" dirty="0">
                <a:latin typeface="Times New Roman"/>
                <a:cs typeface="Times New Roman"/>
              </a:rPr>
              <a:t>instruction </a:t>
            </a:r>
            <a:r>
              <a:rPr sz="1800" spc="-10" dirty="0">
                <a:latin typeface="Times New Roman"/>
                <a:cs typeface="Times New Roman"/>
              </a:rPr>
              <a:t>set </a:t>
            </a:r>
            <a:r>
              <a:rPr sz="1800" dirty="0">
                <a:latin typeface="Times New Roman"/>
                <a:cs typeface="Times New Roman"/>
              </a:rPr>
              <a:t>chosen for a </a:t>
            </a:r>
            <a:r>
              <a:rPr sz="1800" spc="-5" dirty="0">
                <a:latin typeface="Times New Roman"/>
                <a:cs typeface="Times New Roman"/>
              </a:rPr>
              <a:t>particular </a:t>
            </a:r>
            <a:r>
              <a:rPr sz="1800" dirty="0">
                <a:latin typeface="Times New Roman"/>
                <a:cs typeface="Times New Roman"/>
              </a:rPr>
              <a:t>computer </a:t>
            </a:r>
            <a:r>
              <a:rPr sz="1800" spc="-5" dirty="0">
                <a:latin typeface="Times New Roman"/>
                <a:cs typeface="Times New Roman"/>
              </a:rPr>
              <a:t>determines the  </a:t>
            </a:r>
            <a:r>
              <a:rPr sz="1800" dirty="0">
                <a:latin typeface="Times New Roman"/>
                <a:cs typeface="Times New Roman"/>
              </a:rPr>
              <a:t>way that </a:t>
            </a:r>
            <a:r>
              <a:rPr sz="1800" spc="-5" dirty="0">
                <a:latin typeface="Times New Roman"/>
                <a:cs typeface="Times New Roman"/>
              </a:rPr>
              <a:t>machine </a:t>
            </a:r>
            <a:r>
              <a:rPr sz="1800" dirty="0">
                <a:latin typeface="Times New Roman"/>
                <a:cs typeface="Times New Roman"/>
              </a:rPr>
              <a:t>language </a:t>
            </a:r>
            <a:r>
              <a:rPr sz="1800" spc="-5" dirty="0">
                <a:latin typeface="Times New Roman"/>
                <a:cs typeface="Times New Roman"/>
              </a:rPr>
              <a:t>programs </a:t>
            </a:r>
            <a:r>
              <a:rPr sz="1800" dirty="0">
                <a:latin typeface="Times New Roman"/>
                <a:cs typeface="Times New Roman"/>
              </a:rPr>
              <a:t>are</a:t>
            </a:r>
            <a:r>
              <a:rPr sz="1800" spc="-25" dirty="0">
                <a:latin typeface="Times New Roman"/>
                <a:cs typeface="Times New Roman"/>
              </a:rPr>
              <a:t> </a:t>
            </a:r>
            <a:r>
              <a:rPr sz="1800" dirty="0">
                <a:latin typeface="Times New Roman"/>
                <a:cs typeface="Times New Roman"/>
              </a:rPr>
              <a:t>constructed.</a:t>
            </a:r>
            <a:endParaRPr sz="1800">
              <a:latin typeface="Times New Roman"/>
              <a:cs typeface="Times New Roman"/>
            </a:endParaRPr>
          </a:p>
          <a:p>
            <a:pPr marL="354965" marR="5715" indent="-342900" algn="just">
              <a:lnSpc>
                <a:spcPct val="150000"/>
              </a:lnSpc>
              <a:buFont typeface="Arial"/>
              <a:buChar char="•"/>
              <a:tabLst>
                <a:tab pos="355600" algn="l"/>
              </a:tabLst>
            </a:pPr>
            <a:r>
              <a:rPr sz="1800" spc="-5" dirty="0">
                <a:latin typeface="Times New Roman"/>
                <a:cs typeface="Times New Roman"/>
              </a:rPr>
              <a:t>Early </a:t>
            </a:r>
            <a:r>
              <a:rPr sz="1800" dirty="0">
                <a:latin typeface="Times New Roman"/>
                <a:cs typeface="Times New Roman"/>
              </a:rPr>
              <a:t>computers had </a:t>
            </a:r>
            <a:r>
              <a:rPr sz="1800" spc="-5" dirty="0">
                <a:latin typeface="Times New Roman"/>
                <a:cs typeface="Times New Roman"/>
              </a:rPr>
              <a:t>small </a:t>
            </a:r>
            <a:r>
              <a:rPr sz="1800" dirty="0">
                <a:latin typeface="Times New Roman"/>
                <a:cs typeface="Times New Roman"/>
              </a:rPr>
              <a:t>and </a:t>
            </a:r>
            <a:r>
              <a:rPr sz="1800" spc="-5" dirty="0">
                <a:latin typeface="Times New Roman"/>
                <a:cs typeface="Times New Roman"/>
              </a:rPr>
              <a:t>simple instruction sets, forced mainly </a:t>
            </a:r>
            <a:r>
              <a:rPr sz="1800" spc="-10" dirty="0">
                <a:latin typeface="Times New Roman"/>
                <a:cs typeface="Times New Roman"/>
              </a:rPr>
              <a:t>by </a:t>
            </a:r>
            <a:r>
              <a:rPr sz="1800" dirty="0">
                <a:latin typeface="Times New Roman"/>
                <a:cs typeface="Times New Roman"/>
              </a:rPr>
              <a:t>the need  to </a:t>
            </a:r>
            <a:r>
              <a:rPr sz="1800" spc="-5" dirty="0">
                <a:latin typeface="Times New Roman"/>
                <a:cs typeface="Times New Roman"/>
              </a:rPr>
              <a:t>minimize </a:t>
            </a:r>
            <a:r>
              <a:rPr sz="1800" dirty="0">
                <a:latin typeface="Times New Roman"/>
                <a:cs typeface="Times New Roman"/>
              </a:rPr>
              <a:t>the hardware used to implement </a:t>
            </a:r>
            <a:r>
              <a:rPr sz="1800" spc="-5" dirty="0">
                <a:latin typeface="Times New Roman"/>
                <a:cs typeface="Times New Roman"/>
              </a:rPr>
              <a:t>them. As </a:t>
            </a:r>
            <a:r>
              <a:rPr sz="1800" dirty="0">
                <a:latin typeface="Times New Roman"/>
                <a:cs typeface="Times New Roman"/>
              </a:rPr>
              <a:t>digital </a:t>
            </a:r>
            <a:r>
              <a:rPr sz="1800" spc="-5" dirty="0">
                <a:latin typeface="Times New Roman"/>
                <a:cs typeface="Times New Roman"/>
              </a:rPr>
              <a:t>hardware became  </a:t>
            </a:r>
            <a:r>
              <a:rPr sz="1800" dirty="0">
                <a:latin typeface="Times New Roman"/>
                <a:cs typeface="Times New Roman"/>
              </a:rPr>
              <a:t>cheaper with </a:t>
            </a:r>
            <a:r>
              <a:rPr sz="1800" spc="-5" dirty="0">
                <a:latin typeface="Times New Roman"/>
                <a:cs typeface="Times New Roman"/>
              </a:rPr>
              <a:t>the advent </a:t>
            </a:r>
            <a:r>
              <a:rPr sz="1800" dirty="0">
                <a:latin typeface="Times New Roman"/>
                <a:cs typeface="Times New Roman"/>
              </a:rPr>
              <a:t>of </a:t>
            </a:r>
            <a:r>
              <a:rPr sz="1800" spc="-5" dirty="0">
                <a:latin typeface="Times New Roman"/>
                <a:cs typeface="Times New Roman"/>
              </a:rPr>
              <a:t>integrated </a:t>
            </a:r>
            <a:r>
              <a:rPr sz="1800" dirty="0">
                <a:latin typeface="Times New Roman"/>
                <a:cs typeface="Times New Roman"/>
              </a:rPr>
              <a:t>circuits, computer </a:t>
            </a:r>
            <a:r>
              <a:rPr sz="1800" spc="-5" dirty="0">
                <a:latin typeface="Times New Roman"/>
                <a:cs typeface="Times New Roman"/>
              </a:rPr>
              <a:t>instructions tended </a:t>
            </a:r>
            <a:r>
              <a:rPr sz="1800" dirty="0">
                <a:latin typeface="Times New Roman"/>
                <a:cs typeface="Times New Roman"/>
              </a:rPr>
              <a:t>to  increase </a:t>
            </a:r>
            <a:r>
              <a:rPr sz="1800" spc="-5" dirty="0">
                <a:latin typeface="Times New Roman"/>
                <a:cs typeface="Times New Roman"/>
              </a:rPr>
              <a:t>both </a:t>
            </a:r>
            <a:r>
              <a:rPr sz="1800" dirty="0">
                <a:latin typeface="Times New Roman"/>
                <a:cs typeface="Times New Roman"/>
              </a:rPr>
              <a:t>in number and </a:t>
            </a:r>
            <a:r>
              <a:rPr sz="1800" spc="-15" dirty="0">
                <a:latin typeface="Times New Roman"/>
                <a:cs typeface="Times New Roman"/>
              </a:rPr>
              <a:t>complexity. </a:t>
            </a:r>
            <a:r>
              <a:rPr sz="1800" spc="-5" dirty="0">
                <a:latin typeface="Times New Roman"/>
                <a:cs typeface="Times New Roman"/>
              </a:rPr>
              <a:t>Many </a:t>
            </a:r>
            <a:r>
              <a:rPr sz="1800" dirty="0">
                <a:latin typeface="Times New Roman"/>
                <a:cs typeface="Times New Roman"/>
              </a:rPr>
              <a:t>computers </a:t>
            </a:r>
            <a:r>
              <a:rPr sz="1800" spc="-5" dirty="0">
                <a:latin typeface="Times New Roman"/>
                <a:cs typeface="Times New Roman"/>
              </a:rPr>
              <a:t>have instruction sets  </a:t>
            </a:r>
            <a:r>
              <a:rPr sz="1800" dirty="0">
                <a:latin typeface="Times New Roman"/>
                <a:cs typeface="Times New Roman"/>
              </a:rPr>
              <a:t>that include </a:t>
            </a:r>
            <a:r>
              <a:rPr sz="1800" spc="-5" dirty="0">
                <a:latin typeface="Times New Roman"/>
                <a:cs typeface="Times New Roman"/>
              </a:rPr>
              <a:t>more </a:t>
            </a:r>
            <a:r>
              <a:rPr sz="1800" dirty="0">
                <a:latin typeface="Times New Roman"/>
                <a:cs typeface="Times New Roman"/>
              </a:rPr>
              <a:t>than 100 and </a:t>
            </a:r>
            <a:r>
              <a:rPr sz="1800" spc="-5" dirty="0">
                <a:latin typeface="Times New Roman"/>
                <a:cs typeface="Times New Roman"/>
              </a:rPr>
              <a:t>sometimes </a:t>
            </a:r>
            <a:r>
              <a:rPr sz="1800" dirty="0">
                <a:latin typeface="Times New Roman"/>
                <a:cs typeface="Times New Roman"/>
              </a:rPr>
              <a:t>even </a:t>
            </a:r>
            <a:r>
              <a:rPr sz="1800" spc="-5" dirty="0">
                <a:latin typeface="Times New Roman"/>
                <a:cs typeface="Times New Roman"/>
              </a:rPr>
              <a:t>more </a:t>
            </a:r>
            <a:r>
              <a:rPr sz="1800" dirty="0">
                <a:latin typeface="Times New Roman"/>
                <a:cs typeface="Times New Roman"/>
              </a:rPr>
              <a:t>than 200</a:t>
            </a:r>
            <a:r>
              <a:rPr sz="1800" spc="-15" dirty="0">
                <a:latin typeface="Times New Roman"/>
                <a:cs typeface="Times New Roman"/>
              </a:rPr>
              <a:t> </a:t>
            </a:r>
            <a:r>
              <a:rPr sz="1800" dirty="0">
                <a:latin typeface="Times New Roman"/>
                <a:cs typeface="Times New Roman"/>
              </a:rPr>
              <a:t>instructions</a:t>
            </a:r>
            <a:r>
              <a:rPr sz="1800" b="1" dirty="0">
                <a:latin typeface="Times New Roman"/>
                <a:cs typeface="Times New Roman"/>
              </a:rPr>
              <a:t>.</a:t>
            </a:r>
            <a:endParaRPr sz="1800">
              <a:latin typeface="Times New Roman"/>
              <a:cs typeface="Times New Roman"/>
            </a:endParaRPr>
          </a:p>
          <a:p>
            <a:pPr marL="354965" marR="7620" indent="-342900" algn="just">
              <a:lnSpc>
                <a:spcPct val="150000"/>
              </a:lnSpc>
              <a:buFont typeface="Arial"/>
              <a:buChar char="•"/>
              <a:tabLst>
                <a:tab pos="355600" algn="l"/>
              </a:tabLst>
            </a:pPr>
            <a:r>
              <a:rPr sz="1800" spc="-5" dirty="0">
                <a:latin typeface="Times New Roman"/>
                <a:cs typeface="Times New Roman"/>
              </a:rPr>
              <a:t>A </a:t>
            </a:r>
            <a:r>
              <a:rPr sz="1800" dirty="0">
                <a:latin typeface="Times New Roman"/>
                <a:cs typeface="Times New Roman"/>
              </a:rPr>
              <a:t>computer </a:t>
            </a:r>
            <a:r>
              <a:rPr sz="1800" spc="-5" dirty="0">
                <a:latin typeface="Times New Roman"/>
                <a:cs typeface="Times New Roman"/>
              </a:rPr>
              <a:t>with </a:t>
            </a:r>
            <a:r>
              <a:rPr sz="1800" dirty="0">
                <a:latin typeface="Times New Roman"/>
                <a:cs typeface="Times New Roman"/>
              </a:rPr>
              <a:t>a </a:t>
            </a:r>
            <a:r>
              <a:rPr sz="1800" spc="-10" dirty="0">
                <a:latin typeface="Times New Roman"/>
                <a:cs typeface="Times New Roman"/>
              </a:rPr>
              <a:t>large </a:t>
            </a:r>
            <a:r>
              <a:rPr sz="1800" spc="-5" dirty="0">
                <a:latin typeface="Times New Roman"/>
                <a:cs typeface="Times New Roman"/>
              </a:rPr>
              <a:t>number </a:t>
            </a:r>
            <a:r>
              <a:rPr sz="1800" dirty="0">
                <a:latin typeface="Times New Roman"/>
                <a:cs typeface="Times New Roman"/>
              </a:rPr>
              <a:t>of </a:t>
            </a:r>
            <a:r>
              <a:rPr sz="1800" spc="-5" dirty="0">
                <a:latin typeface="Times New Roman"/>
                <a:cs typeface="Times New Roman"/>
              </a:rPr>
              <a:t>instructions is classified as </a:t>
            </a:r>
            <a:r>
              <a:rPr sz="1800" dirty="0">
                <a:latin typeface="Times New Roman"/>
                <a:cs typeface="Times New Roman"/>
              </a:rPr>
              <a:t>a </a:t>
            </a:r>
            <a:r>
              <a:rPr sz="1800" b="1" spc="-5" dirty="0">
                <a:latin typeface="Times New Roman"/>
                <a:cs typeface="Times New Roman"/>
              </a:rPr>
              <a:t>complex  instruction set computer</a:t>
            </a:r>
            <a:r>
              <a:rPr sz="1800" b="1" spc="-20" dirty="0">
                <a:latin typeface="Times New Roman"/>
                <a:cs typeface="Times New Roman"/>
              </a:rPr>
              <a:t> </a:t>
            </a:r>
            <a:r>
              <a:rPr sz="1800" b="1" spc="-5" dirty="0">
                <a:latin typeface="Times New Roman"/>
                <a:cs typeface="Times New Roman"/>
              </a:rPr>
              <a:t>(CISC).</a:t>
            </a:r>
            <a:endParaRPr sz="1800">
              <a:latin typeface="Times New Roman"/>
              <a:cs typeface="Times New Roman"/>
            </a:endParaRPr>
          </a:p>
          <a:p>
            <a:pPr marL="354965" marR="5080" indent="-342900" algn="just">
              <a:lnSpc>
                <a:spcPct val="150000"/>
              </a:lnSpc>
              <a:spcBef>
                <a:spcPts val="5"/>
              </a:spcBef>
              <a:buFont typeface="Arial"/>
              <a:buChar char="•"/>
              <a:tabLst>
                <a:tab pos="355600" algn="l"/>
              </a:tabLst>
            </a:pPr>
            <a:r>
              <a:rPr sz="1800" spc="-5" dirty="0">
                <a:latin typeface="Times New Roman"/>
                <a:cs typeface="Times New Roman"/>
              </a:rPr>
              <a:t>A number </a:t>
            </a:r>
            <a:r>
              <a:rPr sz="1800" dirty="0">
                <a:latin typeface="Times New Roman"/>
                <a:cs typeface="Times New Roman"/>
              </a:rPr>
              <a:t>of computer </a:t>
            </a:r>
            <a:r>
              <a:rPr sz="1800" spc="-5" dirty="0">
                <a:latin typeface="Times New Roman"/>
                <a:cs typeface="Times New Roman"/>
              </a:rPr>
              <a:t>designers </a:t>
            </a:r>
            <a:r>
              <a:rPr sz="1800" dirty="0">
                <a:latin typeface="Times New Roman"/>
                <a:cs typeface="Times New Roman"/>
              </a:rPr>
              <a:t>recommended </a:t>
            </a:r>
            <a:r>
              <a:rPr sz="1800" spc="-5" dirty="0">
                <a:latin typeface="Times New Roman"/>
                <a:cs typeface="Times New Roman"/>
              </a:rPr>
              <a:t>that </a:t>
            </a:r>
            <a:r>
              <a:rPr sz="1800" dirty="0">
                <a:latin typeface="Times New Roman"/>
                <a:cs typeface="Times New Roman"/>
              </a:rPr>
              <a:t>computers </a:t>
            </a:r>
            <a:r>
              <a:rPr sz="1800" spc="-5" dirty="0">
                <a:latin typeface="Times New Roman"/>
                <a:cs typeface="Times New Roman"/>
              </a:rPr>
              <a:t>use </a:t>
            </a:r>
            <a:r>
              <a:rPr sz="1800" spc="-10" dirty="0">
                <a:latin typeface="Times New Roman"/>
                <a:cs typeface="Times New Roman"/>
              </a:rPr>
              <a:t>fewer  </a:t>
            </a:r>
            <a:r>
              <a:rPr sz="1800" dirty="0">
                <a:latin typeface="Times New Roman"/>
                <a:cs typeface="Times New Roman"/>
              </a:rPr>
              <a:t>instructions with simple constructs </a:t>
            </a:r>
            <a:r>
              <a:rPr sz="1800" spc="-5" dirty="0">
                <a:latin typeface="Times New Roman"/>
                <a:cs typeface="Times New Roman"/>
              </a:rPr>
              <a:t>so </a:t>
            </a:r>
            <a:r>
              <a:rPr sz="1800" dirty="0">
                <a:latin typeface="Times New Roman"/>
                <a:cs typeface="Times New Roman"/>
              </a:rPr>
              <a:t>they </a:t>
            </a:r>
            <a:r>
              <a:rPr sz="1800" spc="-5" dirty="0">
                <a:latin typeface="Times New Roman"/>
                <a:cs typeface="Times New Roman"/>
              </a:rPr>
              <a:t>can </a:t>
            </a:r>
            <a:r>
              <a:rPr sz="1800" spc="-10" dirty="0">
                <a:latin typeface="Times New Roman"/>
                <a:cs typeface="Times New Roman"/>
              </a:rPr>
              <a:t>be </a:t>
            </a:r>
            <a:r>
              <a:rPr sz="1800" dirty="0">
                <a:latin typeface="Times New Roman"/>
                <a:cs typeface="Times New Roman"/>
              </a:rPr>
              <a:t>executed </a:t>
            </a:r>
            <a:r>
              <a:rPr sz="1800" spc="-5" dirty="0">
                <a:latin typeface="Times New Roman"/>
                <a:cs typeface="Times New Roman"/>
              </a:rPr>
              <a:t>much </a:t>
            </a:r>
            <a:r>
              <a:rPr sz="1800" dirty="0">
                <a:latin typeface="Times New Roman"/>
                <a:cs typeface="Times New Roman"/>
              </a:rPr>
              <a:t>faster </a:t>
            </a:r>
            <a:r>
              <a:rPr sz="1800" spc="-5" dirty="0">
                <a:latin typeface="Times New Roman"/>
                <a:cs typeface="Times New Roman"/>
              </a:rPr>
              <a:t>within the  CPU </a:t>
            </a:r>
            <a:r>
              <a:rPr sz="1800" dirty="0">
                <a:latin typeface="Times New Roman"/>
                <a:cs typeface="Times New Roman"/>
              </a:rPr>
              <a:t>without </a:t>
            </a:r>
            <a:r>
              <a:rPr sz="1800" spc="-5" dirty="0">
                <a:latin typeface="Times New Roman"/>
                <a:cs typeface="Times New Roman"/>
              </a:rPr>
              <a:t>having </a:t>
            </a:r>
            <a:r>
              <a:rPr sz="1800" dirty="0">
                <a:latin typeface="Times New Roman"/>
                <a:cs typeface="Times New Roman"/>
              </a:rPr>
              <a:t>to </a:t>
            </a:r>
            <a:r>
              <a:rPr sz="1800" spc="-5" dirty="0">
                <a:latin typeface="Times New Roman"/>
                <a:cs typeface="Times New Roman"/>
              </a:rPr>
              <a:t>use memory as often. </a:t>
            </a:r>
            <a:r>
              <a:rPr sz="1800" dirty="0">
                <a:latin typeface="Times New Roman"/>
                <a:cs typeface="Times New Roman"/>
              </a:rPr>
              <a:t>This type of </a:t>
            </a:r>
            <a:r>
              <a:rPr sz="1800" spc="-5" dirty="0">
                <a:latin typeface="Times New Roman"/>
                <a:cs typeface="Times New Roman"/>
              </a:rPr>
              <a:t>computer is classified</a:t>
            </a:r>
            <a:r>
              <a:rPr sz="1800" spc="250" dirty="0">
                <a:latin typeface="Times New Roman"/>
                <a:cs typeface="Times New Roman"/>
              </a:rPr>
              <a:t> </a:t>
            </a:r>
            <a:r>
              <a:rPr sz="1800" spc="-5" dirty="0">
                <a:latin typeface="Times New Roman"/>
                <a:cs typeface="Times New Roman"/>
              </a:rPr>
              <a:t>as</a:t>
            </a:r>
            <a:endParaRPr sz="1800">
              <a:latin typeface="Times New Roman"/>
              <a:cs typeface="Times New Roman"/>
            </a:endParaRPr>
          </a:p>
        </p:txBody>
      </p:sp>
      <p:sp>
        <p:nvSpPr>
          <p:cNvPr id="5" name="object 5"/>
          <p:cNvSpPr txBox="1"/>
          <p:nvPr/>
        </p:nvSpPr>
        <p:spPr>
          <a:xfrm>
            <a:off x="928522" y="6317996"/>
            <a:ext cx="421957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a </a:t>
            </a:r>
            <a:r>
              <a:rPr sz="1800" b="1" spc="-5" dirty="0">
                <a:latin typeface="Times New Roman"/>
                <a:cs typeface="Times New Roman"/>
              </a:rPr>
              <a:t>reduced </a:t>
            </a:r>
            <a:r>
              <a:rPr sz="1800" b="1" dirty="0">
                <a:latin typeface="Times New Roman"/>
                <a:cs typeface="Times New Roman"/>
              </a:rPr>
              <a:t>instruction set </a:t>
            </a:r>
            <a:r>
              <a:rPr sz="1800" b="1" spc="-5" dirty="0">
                <a:latin typeface="Times New Roman"/>
                <a:cs typeface="Times New Roman"/>
              </a:rPr>
              <a:t>computer</a:t>
            </a:r>
            <a:r>
              <a:rPr sz="1800" b="1" spc="-95" dirty="0">
                <a:latin typeface="Times New Roman"/>
                <a:cs typeface="Times New Roman"/>
              </a:rPr>
              <a:t> </a:t>
            </a:r>
            <a:r>
              <a:rPr sz="1800" b="1" spc="-5" dirty="0">
                <a:latin typeface="Times New Roman"/>
                <a:cs typeface="Times New Roman"/>
              </a:rPr>
              <a:t>(RISC)</a:t>
            </a:r>
            <a:r>
              <a:rPr sz="1800" spc="-5" dirty="0">
                <a:latin typeface="Times New Roman"/>
                <a:cs typeface="Times New Roman"/>
              </a:rPr>
              <a:t>.</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05078" y="6058891"/>
            <a:ext cx="3541395" cy="307340"/>
          </a:xfrm>
          <a:prstGeom prst="rect">
            <a:avLst/>
          </a:prstGeom>
        </p:spPr>
        <p:txBody>
          <a:bodyPr vert="horz" wrap="square" lIns="0" tIns="0" rIns="0" bIns="0" rtlCol="0">
            <a:spAutoFit/>
          </a:bodyPr>
          <a:lstStyle/>
          <a:p>
            <a:pPr marL="12700">
              <a:lnSpc>
                <a:spcPts val="2285"/>
              </a:lnSpc>
            </a:pPr>
            <a:r>
              <a:rPr sz="2000" dirty="0">
                <a:latin typeface="Times New Roman"/>
                <a:cs typeface="Times New Roman"/>
              </a:rPr>
              <a:t>of the </a:t>
            </a:r>
            <a:r>
              <a:rPr sz="2000" spc="-5" dirty="0">
                <a:latin typeface="Times New Roman"/>
                <a:cs typeface="Times New Roman"/>
              </a:rPr>
              <a:t>selected </a:t>
            </a:r>
            <a:r>
              <a:rPr sz="2000" dirty="0">
                <a:latin typeface="Times New Roman"/>
                <a:cs typeface="Times New Roman"/>
              </a:rPr>
              <a:t>destination</a:t>
            </a:r>
            <a:r>
              <a:rPr sz="2000" spc="-90"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p:txBody>
      </p:sp>
      <p:sp>
        <p:nvSpPr>
          <p:cNvPr id="4" name="object 4"/>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6</a:t>
            </a:fld>
            <a:endParaRPr sz="1200">
              <a:latin typeface="Carlito"/>
              <a:cs typeface="Carlito"/>
            </a:endParaRPr>
          </a:p>
        </p:txBody>
      </p:sp>
      <p:sp>
        <p:nvSpPr>
          <p:cNvPr id="2" name="object 2"/>
          <p:cNvSpPr txBox="1"/>
          <p:nvPr/>
        </p:nvSpPr>
        <p:spPr>
          <a:xfrm>
            <a:off x="518566" y="392255"/>
            <a:ext cx="7919720" cy="5512435"/>
          </a:xfrm>
          <a:prstGeom prst="rect">
            <a:avLst/>
          </a:prstGeom>
        </p:spPr>
        <p:txBody>
          <a:bodyPr vert="horz" wrap="square" lIns="0" tIns="12065" rIns="0" bIns="0" rtlCol="0">
            <a:spAutoFit/>
          </a:bodyPr>
          <a:lstStyle/>
          <a:p>
            <a:pPr marL="299085" marR="5080" indent="-287020" algn="just">
              <a:lnSpc>
                <a:spcPct val="150000"/>
              </a:lnSpc>
              <a:spcBef>
                <a:spcPts val="95"/>
              </a:spcBef>
              <a:buFont typeface="Arial"/>
              <a:buChar char="•"/>
              <a:tabLst>
                <a:tab pos="299720" algn="l"/>
              </a:tabLst>
            </a:pPr>
            <a:r>
              <a:rPr sz="2000" dirty="0">
                <a:latin typeface="Times New Roman"/>
                <a:cs typeface="Times New Roman"/>
              </a:rPr>
              <a:t>A bus </a:t>
            </a:r>
            <a:r>
              <a:rPr sz="2000" spc="-10" dirty="0">
                <a:latin typeface="Times New Roman"/>
                <a:cs typeface="Times New Roman"/>
              </a:rPr>
              <a:t>organization </a:t>
            </a:r>
            <a:r>
              <a:rPr sz="2000" spc="-5" dirty="0">
                <a:latin typeface="Times New Roman"/>
                <a:cs typeface="Times New Roman"/>
              </a:rPr>
              <a:t>for seven </a:t>
            </a:r>
            <a:r>
              <a:rPr sz="2000" dirty="0">
                <a:latin typeface="Times New Roman"/>
                <a:cs typeface="Times New Roman"/>
              </a:rPr>
              <a:t>CPU registers </a:t>
            </a:r>
            <a:r>
              <a:rPr sz="2000" spc="-10" dirty="0">
                <a:latin typeface="Times New Roman"/>
                <a:cs typeface="Times New Roman"/>
              </a:rPr>
              <a:t>is </a:t>
            </a:r>
            <a:r>
              <a:rPr sz="2000" dirty="0">
                <a:latin typeface="Times New Roman"/>
                <a:cs typeface="Times New Roman"/>
              </a:rPr>
              <a:t>shown </a:t>
            </a:r>
            <a:r>
              <a:rPr sz="2000" spc="-10" dirty="0">
                <a:latin typeface="Times New Roman"/>
                <a:cs typeface="Times New Roman"/>
              </a:rPr>
              <a:t>in </a:t>
            </a:r>
            <a:r>
              <a:rPr sz="2000" spc="-5" dirty="0">
                <a:latin typeface="Times New Roman"/>
                <a:cs typeface="Times New Roman"/>
              </a:rPr>
              <a:t>figure. </a:t>
            </a:r>
            <a:r>
              <a:rPr sz="2000" dirty="0">
                <a:latin typeface="Times New Roman"/>
                <a:cs typeface="Times New Roman"/>
              </a:rPr>
              <a:t>The </a:t>
            </a:r>
            <a:r>
              <a:rPr sz="2000" spc="-5" dirty="0">
                <a:latin typeface="Times New Roman"/>
                <a:cs typeface="Times New Roman"/>
              </a:rPr>
              <a:t>output  </a:t>
            </a:r>
            <a:r>
              <a:rPr sz="2000" dirty="0">
                <a:latin typeface="Times New Roman"/>
                <a:cs typeface="Times New Roman"/>
              </a:rPr>
              <a:t>of </a:t>
            </a:r>
            <a:r>
              <a:rPr sz="2000" spc="-5" dirty="0">
                <a:latin typeface="Times New Roman"/>
                <a:cs typeface="Times New Roman"/>
              </a:rPr>
              <a:t>each register </a:t>
            </a:r>
            <a:r>
              <a:rPr sz="2000" spc="-10" dirty="0">
                <a:latin typeface="Times New Roman"/>
                <a:cs typeface="Times New Roman"/>
              </a:rPr>
              <a:t>is </a:t>
            </a:r>
            <a:r>
              <a:rPr sz="2000" spc="-5" dirty="0">
                <a:latin typeface="Times New Roman"/>
                <a:cs typeface="Times New Roman"/>
              </a:rPr>
              <a:t>connected to two multiplexers </a:t>
            </a:r>
            <a:r>
              <a:rPr sz="2000" dirty="0">
                <a:latin typeface="Times New Roman"/>
                <a:cs typeface="Times New Roman"/>
              </a:rPr>
              <a:t>(MUX) </a:t>
            </a:r>
            <a:r>
              <a:rPr sz="2000" spc="-10" dirty="0">
                <a:latin typeface="Times New Roman"/>
                <a:cs typeface="Times New Roman"/>
              </a:rPr>
              <a:t>to </a:t>
            </a:r>
            <a:r>
              <a:rPr sz="2000" dirty="0">
                <a:latin typeface="Times New Roman"/>
                <a:cs typeface="Times New Roman"/>
              </a:rPr>
              <a:t>form the </a:t>
            </a:r>
            <a:r>
              <a:rPr sz="2000" spc="-5" dirty="0">
                <a:latin typeface="Times New Roman"/>
                <a:cs typeface="Times New Roman"/>
              </a:rPr>
              <a:t>two  </a:t>
            </a:r>
            <a:r>
              <a:rPr sz="2000" dirty="0">
                <a:latin typeface="Times New Roman"/>
                <a:cs typeface="Times New Roman"/>
              </a:rPr>
              <a:t>buses A and</a:t>
            </a:r>
            <a:r>
              <a:rPr sz="2000" spc="-254" dirty="0">
                <a:latin typeface="Times New Roman"/>
                <a:cs typeface="Times New Roman"/>
              </a:rPr>
              <a:t> </a:t>
            </a:r>
            <a:r>
              <a:rPr sz="2000" spc="-5" dirty="0">
                <a:latin typeface="Times New Roman"/>
                <a:cs typeface="Times New Roman"/>
              </a:rPr>
              <a:t>B.</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The</a:t>
            </a:r>
            <a:r>
              <a:rPr sz="2000" spc="60" dirty="0">
                <a:latin typeface="Times New Roman"/>
                <a:cs typeface="Times New Roman"/>
              </a:rPr>
              <a:t> </a:t>
            </a:r>
            <a:r>
              <a:rPr sz="2000" spc="-5" dirty="0">
                <a:latin typeface="Times New Roman"/>
                <a:cs typeface="Times New Roman"/>
              </a:rPr>
              <a:t>selection</a:t>
            </a:r>
            <a:r>
              <a:rPr sz="2000" spc="50" dirty="0">
                <a:latin typeface="Times New Roman"/>
                <a:cs typeface="Times New Roman"/>
              </a:rPr>
              <a:t> </a:t>
            </a:r>
            <a:r>
              <a:rPr sz="2000" spc="-5" dirty="0">
                <a:latin typeface="Times New Roman"/>
                <a:cs typeface="Times New Roman"/>
              </a:rPr>
              <a:t>lines</a:t>
            </a:r>
            <a:r>
              <a:rPr sz="2000" spc="45" dirty="0">
                <a:latin typeface="Times New Roman"/>
                <a:cs typeface="Times New Roman"/>
              </a:rPr>
              <a:t> </a:t>
            </a:r>
            <a:r>
              <a:rPr sz="2000" spc="-5" dirty="0">
                <a:latin typeface="Times New Roman"/>
                <a:cs typeface="Times New Roman"/>
              </a:rPr>
              <a:t>in</a:t>
            </a:r>
            <a:r>
              <a:rPr sz="2000" spc="50" dirty="0">
                <a:latin typeface="Times New Roman"/>
                <a:cs typeface="Times New Roman"/>
              </a:rPr>
              <a:t> </a:t>
            </a:r>
            <a:r>
              <a:rPr sz="2000" spc="-5" dirty="0">
                <a:latin typeface="Times New Roman"/>
                <a:cs typeface="Times New Roman"/>
              </a:rPr>
              <a:t>each</a:t>
            </a:r>
            <a:r>
              <a:rPr sz="2000" spc="60" dirty="0">
                <a:latin typeface="Times New Roman"/>
                <a:cs typeface="Times New Roman"/>
              </a:rPr>
              <a:t> </a:t>
            </a:r>
            <a:r>
              <a:rPr sz="2000" spc="-10" dirty="0">
                <a:latin typeface="Times New Roman"/>
                <a:cs typeface="Times New Roman"/>
              </a:rPr>
              <a:t>multiplexer</a:t>
            </a:r>
            <a:r>
              <a:rPr sz="2000" spc="65" dirty="0">
                <a:latin typeface="Times New Roman"/>
                <a:cs typeface="Times New Roman"/>
              </a:rPr>
              <a:t> </a:t>
            </a:r>
            <a:r>
              <a:rPr sz="2000" spc="-5" dirty="0">
                <a:latin typeface="Times New Roman"/>
                <a:cs typeface="Times New Roman"/>
              </a:rPr>
              <a:t>select</a:t>
            </a:r>
            <a:r>
              <a:rPr sz="2000" spc="50" dirty="0">
                <a:latin typeface="Times New Roman"/>
                <a:cs typeface="Times New Roman"/>
              </a:rPr>
              <a:t> </a:t>
            </a:r>
            <a:r>
              <a:rPr sz="2000" dirty="0">
                <a:latin typeface="Times New Roman"/>
                <a:cs typeface="Times New Roman"/>
              </a:rPr>
              <a:t>one</a:t>
            </a:r>
            <a:r>
              <a:rPr sz="2000" spc="40" dirty="0">
                <a:latin typeface="Times New Roman"/>
                <a:cs typeface="Times New Roman"/>
              </a:rPr>
              <a:t> </a:t>
            </a:r>
            <a:r>
              <a:rPr sz="2000" spc="-5" dirty="0">
                <a:latin typeface="Times New Roman"/>
                <a:cs typeface="Times New Roman"/>
              </a:rPr>
              <a:t>register</a:t>
            </a:r>
            <a:r>
              <a:rPr sz="2000" spc="50" dirty="0">
                <a:latin typeface="Times New Roman"/>
                <a:cs typeface="Times New Roman"/>
              </a:rPr>
              <a:t> </a:t>
            </a:r>
            <a:r>
              <a:rPr sz="2000" spc="-5" dirty="0">
                <a:latin typeface="Times New Roman"/>
                <a:cs typeface="Times New Roman"/>
              </a:rPr>
              <a:t>or</a:t>
            </a:r>
            <a:r>
              <a:rPr sz="2000" spc="60" dirty="0">
                <a:latin typeface="Times New Roman"/>
                <a:cs typeface="Times New Roman"/>
              </a:rPr>
              <a:t> </a:t>
            </a:r>
            <a:r>
              <a:rPr sz="2000" spc="-5" dirty="0">
                <a:latin typeface="Times New Roman"/>
                <a:cs typeface="Times New Roman"/>
              </a:rPr>
              <a:t>the</a:t>
            </a:r>
            <a:r>
              <a:rPr sz="2000" spc="60" dirty="0">
                <a:latin typeface="Times New Roman"/>
                <a:cs typeface="Times New Roman"/>
              </a:rPr>
              <a:t> </a:t>
            </a:r>
            <a:r>
              <a:rPr sz="2000" spc="-5" dirty="0">
                <a:latin typeface="Times New Roman"/>
                <a:cs typeface="Times New Roman"/>
              </a:rPr>
              <a:t>input</a:t>
            </a:r>
            <a:r>
              <a:rPr sz="2000" spc="45" dirty="0">
                <a:latin typeface="Times New Roman"/>
                <a:cs typeface="Times New Roman"/>
              </a:rPr>
              <a:t> </a:t>
            </a:r>
            <a:r>
              <a:rPr sz="2000" spc="-5" dirty="0">
                <a:latin typeface="Times New Roman"/>
                <a:cs typeface="Times New Roman"/>
              </a:rPr>
              <a:t>data</a:t>
            </a:r>
            <a:endParaRPr sz="2000">
              <a:latin typeface="Times New Roman"/>
              <a:cs typeface="Times New Roman"/>
            </a:endParaRPr>
          </a:p>
          <a:p>
            <a:pPr marL="299085" algn="just">
              <a:lnSpc>
                <a:spcPct val="100000"/>
              </a:lnSpc>
              <a:spcBef>
                <a:spcPts val="1200"/>
              </a:spcBef>
            </a:pPr>
            <a:r>
              <a:rPr sz="2000" dirty="0">
                <a:latin typeface="Times New Roman"/>
                <a:cs typeface="Times New Roman"/>
              </a:rPr>
              <a:t>for</a:t>
            </a:r>
            <a:r>
              <a:rPr sz="2000" spc="195" dirty="0">
                <a:latin typeface="Times New Roman"/>
                <a:cs typeface="Times New Roman"/>
              </a:rPr>
              <a:t> </a:t>
            </a:r>
            <a:r>
              <a:rPr sz="2000" spc="-5" dirty="0">
                <a:latin typeface="Times New Roman"/>
                <a:cs typeface="Times New Roman"/>
              </a:rPr>
              <a:t>the</a:t>
            </a:r>
            <a:r>
              <a:rPr sz="2000" spc="200" dirty="0">
                <a:latin typeface="Times New Roman"/>
                <a:cs typeface="Times New Roman"/>
              </a:rPr>
              <a:t> </a:t>
            </a:r>
            <a:r>
              <a:rPr sz="2000" spc="-5" dirty="0">
                <a:latin typeface="Times New Roman"/>
                <a:cs typeface="Times New Roman"/>
              </a:rPr>
              <a:t>particular</a:t>
            </a:r>
            <a:r>
              <a:rPr sz="2000" spc="200" dirty="0">
                <a:latin typeface="Times New Roman"/>
                <a:cs typeface="Times New Roman"/>
              </a:rPr>
              <a:t> </a:t>
            </a:r>
            <a:r>
              <a:rPr sz="2000" spc="-5" dirty="0">
                <a:latin typeface="Times New Roman"/>
                <a:cs typeface="Times New Roman"/>
              </a:rPr>
              <a:t>bus.</a:t>
            </a:r>
            <a:r>
              <a:rPr sz="2000" spc="415" dirty="0">
                <a:latin typeface="Times New Roman"/>
                <a:cs typeface="Times New Roman"/>
              </a:rPr>
              <a:t> </a:t>
            </a:r>
            <a:r>
              <a:rPr sz="2000" spc="-5" dirty="0">
                <a:latin typeface="Times New Roman"/>
                <a:cs typeface="Times New Roman"/>
              </a:rPr>
              <a:t>The</a:t>
            </a:r>
            <a:r>
              <a:rPr sz="2000" spc="200" dirty="0">
                <a:latin typeface="Times New Roman"/>
                <a:cs typeface="Times New Roman"/>
              </a:rPr>
              <a:t> </a:t>
            </a:r>
            <a:r>
              <a:rPr sz="2000" dirty="0">
                <a:latin typeface="Times New Roman"/>
                <a:cs typeface="Times New Roman"/>
              </a:rPr>
              <a:t>A</a:t>
            </a:r>
            <a:r>
              <a:rPr sz="2000" spc="90" dirty="0">
                <a:latin typeface="Times New Roman"/>
                <a:cs typeface="Times New Roman"/>
              </a:rPr>
              <a:t> </a:t>
            </a:r>
            <a:r>
              <a:rPr sz="2000" spc="-5" dirty="0">
                <a:latin typeface="Times New Roman"/>
                <a:cs typeface="Times New Roman"/>
              </a:rPr>
              <a:t>and</a:t>
            </a:r>
            <a:r>
              <a:rPr sz="2000" spc="204" dirty="0">
                <a:latin typeface="Times New Roman"/>
                <a:cs typeface="Times New Roman"/>
              </a:rPr>
              <a:t> </a:t>
            </a:r>
            <a:r>
              <a:rPr sz="2000" dirty="0">
                <a:latin typeface="Times New Roman"/>
                <a:cs typeface="Times New Roman"/>
              </a:rPr>
              <a:t>B</a:t>
            </a:r>
            <a:r>
              <a:rPr sz="2000" spc="185" dirty="0">
                <a:latin typeface="Times New Roman"/>
                <a:cs typeface="Times New Roman"/>
              </a:rPr>
              <a:t> </a:t>
            </a:r>
            <a:r>
              <a:rPr sz="2000" dirty="0">
                <a:latin typeface="Times New Roman"/>
                <a:cs typeface="Times New Roman"/>
              </a:rPr>
              <a:t>buses</a:t>
            </a:r>
            <a:r>
              <a:rPr sz="2000" spc="190" dirty="0">
                <a:latin typeface="Times New Roman"/>
                <a:cs typeface="Times New Roman"/>
              </a:rPr>
              <a:t> </a:t>
            </a:r>
            <a:r>
              <a:rPr sz="2000" dirty="0">
                <a:latin typeface="Times New Roman"/>
                <a:cs typeface="Times New Roman"/>
              </a:rPr>
              <a:t>form</a:t>
            </a:r>
            <a:r>
              <a:rPr sz="2000" spc="190" dirty="0">
                <a:latin typeface="Times New Roman"/>
                <a:cs typeface="Times New Roman"/>
              </a:rPr>
              <a:t> </a:t>
            </a:r>
            <a:r>
              <a:rPr sz="2000" spc="-5" dirty="0">
                <a:latin typeface="Times New Roman"/>
                <a:cs typeface="Times New Roman"/>
              </a:rPr>
              <a:t>the</a:t>
            </a:r>
            <a:r>
              <a:rPr sz="2000" spc="195" dirty="0">
                <a:latin typeface="Times New Roman"/>
                <a:cs typeface="Times New Roman"/>
              </a:rPr>
              <a:t> </a:t>
            </a:r>
            <a:r>
              <a:rPr sz="2000" spc="-5" dirty="0">
                <a:latin typeface="Times New Roman"/>
                <a:cs typeface="Times New Roman"/>
              </a:rPr>
              <a:t>inputs</a:t>
            </a:r>
            <a:r>
              <a:rPr sz="2000" spc="195" dirty="0">
                <a:latin typeface="Times New Roman"/>
                <a:cs typeface="Times New Roman"/>
              </a:rPr>
              <a:t> </a:t>
            </a:r>
            <a:r>
              <a:rPr sz="2000" spc="-10" dirty="0">
                <a:latin typeface="Times New Roman"/>
                <a:cs typeface="Times New Roman"/>
              </a:rPr>
              <a:t>to</a:t>
            </a:r>
            <a:r>
              <a:rPr sz="2000" spc="210" dirty="0">
                <a:latin typeface="Times New Roman"/>
                <a:cs typeface="Times New Roman"/>
              </a:rPr>
              <a:t> </a:t>
            </a:r>
            <a:r>
              <a:rPr sz="2000" dirty="0">
                <a:latin typeface="Times New Roman"/>
                <a:cs typeface="Times New Roman"/>
              </a:rPr>
              <a:t>a</a:t>
            </a:r>
            <a:r>
              <a:rPr sz="2000" spc="195" dirty="0">
                <a:latin typeface="Times New Roman"/>
                <a:cs typeface="Times New Roman"/>
              </a:rPr>
              <a:t> </a:t>
            </a:r>
            <a:r>
              <a:rPr sz="2000" spc="-10" dirty="0">
                <a:latin typeface="Times New Roman"/>
                <a:cs typeface="Times New Roman"/>
              </a:rPr>
              <a:t>common</a:t>
            </a:r>
            <a:endParaRPr sz="2000">
              <a:latin typeface="Times New Roman"/>
              <a:cs typeface="Times New Roman"/>
            </a:endParaRPr>
          </a:p>
          <a:p>
            <a:pPr marL="299085" algn="just">
              <a:lnSpc>
                <a:spcPct val="100000"/>
              </a:lnSpc>
              <a:spcBef>
                <a:spcPts val="1200"/>
              </a:spcBef>
            </a:pPr>
            <a:r>
              <a:rPr sz="2000" spc="-5" dirty="0">
                <a:latin typeface="Times New Roman"/>
                <a:cs typeface="Times New Roman"/>
              </a:rPr>
              <a:t>arithmetic </a:t>
            </a:r>
            <a:r>
              <a:rPr sz="2000" dirty="0">
                <a:latin typeface="Times New Roman"/>
                <a:cs typeface="Times New Roman"/>
              </a:rPr>
              <a:t>logic unit</a:t>
            </a:r>
            <a:r>
              <a:rPr sz="2000" spc="-70" dirty="0">
                <a:latin typeface="Times New Roman"/>
                <a:cs typeface="Times New Roman"/>
              </a:rPr>
              <a:t> </a:t>
            </a:r>
            <a:r>
              <a:rPr sz="2000" dirty="0">
                <a:latin typeface="Times New Roman"/>
                <a:cs typeface="Times New Roman"/>
              </a:rPr>
              <a:t>(ALU).</a:t>
            </a:r>
            <a:endParaRPr sz="2000">
              <a:latin typeface="Times New Roman"/>
              <a:cs typeface="Times New Roman"/>
            </a:endParaRPr>
          </a:p>
          <a:p>
            <a:pPr marL="299085" marR="635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operation selected in the </a:t>
            </a:r>
            <a:r>
              <a:rPr sz="2000" dirty="0">
                <a:latin typeface="Times New Roman"/>
                <a:cs typeface="Times New Roman"/>
              </a:rPr>
              <a:t>ALU </a:t>
            </a:r>
            <a:r>
              <a:rPr sz="2000" spc="-5" dirty="0">
                <a:latin typeface="Times New Roman"/>
                <a:cs typeface="Times New Roman"/>
              </a:rPr>
              <a:t>determines </a:t>
            </a:r>
            <a:r>
              <a:rPr sz="2000" dirty="0">
                <a:latin typeface="Times New Roman"/>
                <a:cs typeface="Times New Roman"/>
              </a:rPr>
              <a:t>the </a:t>
            </a:r>
            <a:r>
              <a:rPr sz="2000" spc="-5" dirty="0">
                <a:latin typeface="Times New Roman"/>
                <a:cs typeface="Times New Roman"/>
              </a:rPr>
              <a:t>arithmetic or </a:t>
            </a:r>
            <a:r>
              <a:rPr sz="2000" spc="-10" dirty="0">
                <a:latin typeface="Times New Roman"/>
                <a:cs typeface="Times New Roman"/>
              </a:rPr>
              <a:t>logic  </a:t>
            </a:r>
            <a:r>
              <a:rPr sz="2000" spc="-5" dirty="0">
                <a:latin typeface="Times New Roman"/>
                <a:cs typeface="Times New Roman"/>
              </a:rPr>
              <a:t>microoperation that is to </a:t>
            </a:r>
            <a:r>
              <a:rPr sz="2000" dirty="0">
                <a:latin typeface="Times New Roman"/>
                <a:cs typeface="Times New Roman"/>
              </a:rPr>
              <a:t>be </a:t>
            </a:r>
            <a:r>
              <a:rPr sz="2000" spc="-5" dirty="0">
                <a:latin typeface="Times New Roman"/>
                <a:cs typeface="Times New Roman"/>
              </a:rPr>
              <a:t>performed. </a:t>
            </a:r>
            <a:r>
              <a:rPr sz="2000" dirty="0">
                <a:latin typeface="Times New Roman"/>
                <a:cs typeface="Times New Roman"/>
              </a:rPr>
              <a:t>The </a:t>
            </a:r>
            <a:r>
              <a:rPr sz="2000" spc="-5" dirty="0">
                <a:latin typeface="Times New Roman"/>
                <a:cs typeface="Times New Roman"/>
              </a:rPr>
              <a:t>result </a:t>
            </a:r>
            <a:r>
              <a:rPr sz="2000" dirty="0">
                <a:latin typeface="Times New Roman"/>
                <a:cs typeface="Times New Roman"/>
              </a:rPr>
              <a:t>of </a:t>
            </a:r>
            <a:r>
              <a:rPr sz="2000" spc="-5" dirty="0">
                <a:latin typeface="Times New Roman"/>
                <a:cs typeface="Times New Roman"/>
              </a:rPr>
              <a:t>the microoperation </a:t>
            </a:r>
            <a:r>
              <a:rPr sz="2000" spc="-20" dirty="0">
                <a:latin typeface="Times New Roman"/>
                <a:cs typeface="Times New Roman"/>
              </a:rPr>
              <a:t>is  </a:t>
            </a:r>
            <a:r>
              <a:rPr sz="2000" dirty="0">
                <a:latin typeface="Times New Roman"/>
                <a:cs typeface="Times New Roman"/>
              </a:rPr>
              <a:t>available for output data and </a:t>
            </a:r>
            <a:r>
              <a:rPr sz="2000" spc="-5" dirty="0">
                <a:latin typeface="Times New Roman"/>
                <a:cs typeface="Times New Roman"/>
              </a:rPr>
              <a:t>also </a:t>
            </a:r>
            <a:r>
              <a:rPr sz="2000" dirty="0">
                <a:latin typeface="Times New Roman"/>
                <a:cs typeface="Times New Roman"/>
              </a:rPr>
              <a:t>goes into the inputs of </a:t>
            </a:r>
            <a:r>
              <a:rPr sz="2000" spc="-5" dirty="0">
                <a:latin typeface="Times New Roman"/>
                <a:cs typeface="Times New Roman"/>
              </a:rPr>
              <a:t>all </a:t>
            </a:r>
            <a:r>
              <a:rPr sz="2000" dirty="0">
                <a:latin typeface="Times New Roman"/>
                <a:cs typeface="Times New Roman"/>
              </a:rPr>
              <a:t>the</a:t>
            </a:r>
            <a:r>
              <a:rPr sz="2000" spc="-200" dirty="0">
                <a:latin typeface="Times New Roman"/>
                <a:cs typeface="Times New Roman"/>
              </a:rPr>
              <a:t> </a:t>
            </a:r>
            <a:r>
              <a:rPr sz="2000" dirty="0">
                <a:latin typeface="Times New Roman"/>
                <a:cs typeface="Times New Roman"/>
              </a:rPr>
              <a:t>registers.</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register </a:t>
            </a:r>
            <a:r>
              <a:rPr sz="2000" spc="-10" dirty="0">
                <a:latin typeface="Times New Roman"/>
                <a:cs typeface="Times New Roman"/>
              </a:rPr>
              <a:t>that </a:t>
            </a:r>
            <a:r>
              <a:rPr sz="2000" spc="-5" dirty="0">
                <a:latin typeface="Times New Roman"/>
                <a:cs typeface="Times New Roman"/>
              </a:rPr>
              <a:t>receives the information from </a:t>
            </a:r>
            <a:r>
              <a:rPr sz="2000" dirty="0">
                <a:latin typeface="Times New Roman"/>
                <a:cs typeface="Times New Roman"/>
              </a:rPr>
              <a:t>the output bus </a:t>
            </a:r>
            <a:r>
              <a:rPr sz="2000" spc="-10" dirty="0">
                <a:latin typeface="Times New Roman"/>
                <a:cs typeface="Times New Roman"/>
              </a:rPr>
              <a:t>is </a:t>
            </a:r>
            <a:r>
              <a:rPr sz="2000" spc="-5" dirty="0">
                <a:latin typeface="Times New Roman"/>
                <a:cs typeface="Times New Roman"/>
              </a:rPr>
              <a:t>selected  </a:t>
            </a:r>
            <a:r>
              <a:rPr sz="2000" dirty="0">
                <a:latin typeface="Times New Roman"/>
                <a:cs typeface="Times New Roman"/>
              </a:rPr>
              <a:t>by a </a:t>
            </a:r>
            <a:r>
              <a:rPr sz="2000" spc="-15" dirty="0">
                <a:latin typeface="Times New Roman"/>
                <a:cs typeface="Times New Roman"/>
              </a:rPr>
              <a:t>decoder. </a:t>
            </a:r>
            <a:r>
              <a:rPr sz="2000" dirty="0">
                <a:latin typeface="Times New Roman"/>
                <a:cs typeface="Times New Roman"/>
              </a:rPr>
              <a:t>The </a:t>
            </a:r>
            <a:r>
              <a:rPr sz="2000" spc="-5" dirty="0">
                <a:latin typeface="Times New Roman"/>
                <a:cs typeface="Times New Roman"/>
              </a:rPr>
              <a:t>decoder activates </a:t>
            </a:r>
            <a:r>
              <a:rPr sz="2000" dirty="0">
                <a:latin typeface="Times New Roman"/>
                <a:cs typeface="Times New Roman"/>
              </a:rPr>
              <a:t>one </a:t>
            </a:r>
            <a:r>
              <a:rPr sz="2000" spc="-5" dirty="0">
                <a:latin typeface="Times New Roman"/>
                <a:cs typeface="Times New Roman"/>
              </a:rPr>
              <a:t>of </a:t>
            </a:r>
            <a:r>
              <a:rPr sz="2000" dirty="0">
                <a:latin typeface="Times New Roman"/>
                <a:cs typeface="Times New Roman"/>
              </a:rPr>
              <a:t>the </a:t>
            </a:r>
            <a:r>
              <a:rPr sz="2000" spc="-5" dirty="0">
                <a:latin typeface="Times New Roman"/>
                <a:cs typeface="Times New Roman"/>
              </a:rPr>
              <a:t>register </a:t>
            </a:r>
            <a:r>
              <a:rPr sz="2000" spc="-10" dirty="0">
                <a:latin typeface="Times New Roman"/>
                <a:cs typeface="Times New Roman"/>
              </a:rPr>
              <a:t>load </a:t>
            </a:r>
            <a:r>
              <a:rPr sz="2000" spc="-5" dirty="0">
                <a:latin typeface="Times New Roman"/>
                <a:cs typeface="Times New Roman"/>
              </a:rPr>
              <a:t>inputs, thus  providing</a:t>
            </a:r>
            <a:r>
              <a:rPr sz="2000" spc="55" dirty="0">
                <a:latin typeface="Times New Roman"/>
                <a:cs typeface="Times New Roman"/>
              </a:rPr>
              <a:t> </a:t>
            </a:r>
            <a:r>
              <a:rPr sz="2000" dirty="0">
                <a:latin typeface="Times New Roman"/>
                <a:cs typeface="Times New Roman"/>
              </a:rPr>
              <a:t>a</a:t>
            </a:r>
            <a:r>
              <a:rPr sz="2000" spc="50" dirty="0">
                <a:latin typeface="Times New Roman"/>
                <a:cs typeface="Times New Roman"/>
              </a:rPr>
              <a:t> </a:t>
            </a:r>
            <a:r>
              <a:rPr sz="2000" spc="-5" dirty="0">
                <a:latin typeface="Times New Roman"/>
                <a:cs typeface="Times New Roman"/>
              </a:rPr>
              <a:t>transfer</a:t>
            </a:r>
            <a:r>
              <a:rPr sz="2000" spc="60" dirty="0">
                <a:latin typeface="Times New Roman"/>
                <a:cs typeface="Times New Roman"/>
              </a:rPr>
              <a:t> </a:t>
            </a:r>
            <a:r>
              <a:rPr sz="2000" spc="-5" dirty="0">
                <a:latin typeface="Times New Roman"/>
                <a:cs typeface="Times New Roman"/>
              </a:rPr>
              <a:t>path</a:t>
            </a:r>
            <a:r>
              <a:rPr sz="2000" spc="60" dirty="0">
                <a:latin typeface="Times New Roman"/>
                <a:cs typeface="Times New Roman"/>
              </a:rPr>
              <a:t> </a:t>
            </a:r>
            <a:r>
              <a:rPr sz="2000" spc="-5" dirty="0">
                <a:latin typeface="Times New Roman"/>
                <a:cs typeface="Times New Roman"/>
              </a:rPr>
              <a:t>between</a:t>
            </a:r>
            <a:r>
              <a:rPr sz="2000" spc="60" dirty="0">
                <a:latin typeface="Times New Roman"/>
                <a:cs typeface="Times New Roman"/>
              </a:rPr>
              <a:t> </a:t>
            </a:r>
            <a:r>
              <a:rPr sz="2000" spc="-5" dirty="0">
                <a:latin typeface="Times New Roman"/>
                <a:cs typeface="Times New Roman"/>
              </a:rPr>
              <a:t>the</a:t>
            </a:r>
            <a:r>
              <a:rPr sz="2000" spc="50"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spc="-10" dirty="0">
                <a:latin typeface="Times New Roman"/>
                <a:cs typeface="Times New Roman"/>
              </a:rPr>
              <a:t>in</a:t>
            </a:r>
            <a:r>
              <a:rPr sz="2000" spc="6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spc="-5" dirty="0">
                <a:latin typeface="Times New Roman"/>
                <a:cs typeface="Times New Roman"/>
              </a:rPr>
              <a:t>output</a:t>
            </a:r>
            <a:r>
              <a:rPr sz="2000" spc="60" dirty="0">
                <a:latin typeface="Times New Roman"/>
                <a:cs typeface="Times New Roman"/>
              </a:rPr>
              <a:t> </a:t>
            </a:r>
            <a:r>
              <a:rPr sz="2000" spc="-5" dirty="0">
                <a:latin typeface="Times New Roman"/>
                <a:cs typeface="Times New Roman"/>
              </a:rPr>
              <a:t>bus</a:t>
            </a:r>
            <a:r>
              <a:rPr sz="2000" spc="65" dirty="0">
                <a:latin typeface="Times New Roman"/>
                <a:cs typeface="Times New Roman"/>
              </a:rPr>
              <a:t> </a:t>
            </a:r>
            <a:r>
              <a:rPr sz="2000" spc="-5" dirty="0">
                <a:latin typeface="Times New Roman"/>
                <a:cs typeface="Times New Roman"/>
              </a:rPr>
              <a:t>and</a:t>
            </a:r>
            <a:r>
              <a:rPr sz="2000" spc="65" dirty="0">
                <a:latin typeface="Times New Roman"/>
                <a:cs typeface="Times New Roman"/>
              </a:rPr>
              <a:t> </a:t>
            </a:r>
            <a:r>
              <a:rPr sz="2000" spc="-5" dirty="0">
                <a:latin typeface="Times New Roman"/>
                <a:cs typeface="Times New Roman"/>
              </a:rPr>
              <a:t>the</a:t>
            </a:r>
            <a:r>
              <a:rPr sz="2000" spc="55" dirty="0">
                <a:latin typeface="Times New Roman"/>
                <a:cs typeface="Times New Roman"/>
              </a:rPr>
              <a:t> </a:t>
            </a:r>
            <a:r>
              <a:rPr sz="2000" spc="-5" dirty="0">
                <a:latin typeface="Times New Roman"/>
                <a:cs typeface="Times New Roman"/>
              </a:rPr>
              <a:t>inputs</a:t>
            </a:r>
            <a:endParaRPr sz="200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54</a:t>
            </a:r>
            <a:endParaRPr sz="1200">
              <a:latin typeface="Carlito"/>
              <a:cs typeface="Carlito"/>
            </a:endParaRPr>
          </a:p>
        </p:txBody>
      </p:sp>
      <p:sp>
        <p:nvSpPr>
          <p:cNvPr id="3" name="object 3"/>
          <p:cNvSpPr txBox="1">
            <a:spLocks noGrp="1"/>
          </p:cNvSpPr>
          <p:nvPr>
            <p:ph type="title"/>
          </p:nvPr>
        </p:nvSpPr>
        <p:spPr>
          <a:xfrm>
            <a:off x="321360" y="339598"/>
            <a:ext cx="2369185" cy="314960"/>
          </a:xfrm>
          <a:prstGeom prst="rect">
            <a:avLst/>
          </a:prstGeom>
        </p:spPr>
        <p:txBody>
          <a:bodyPr vert="horz" wrap="square" lIns="0" tIns="12065" rIns="0" bIns="0" rtlCol="0">
            <a:spAutoFit/>
          </a:bodyPr>
          <a:lstStyle/>
          <a:p>
            <a:pPr marL="12700">
              <a:lnSpc>
                <a:spcPct val="100000"/>
              </a:lnSpc>
              <a:spcBef>
                <a:spcPts val="95"/>
              </a:spcBef>
            </a:pPr>
            <a:r>
              <a:rPr spc="-10" dirty="0"/>
              <a:t>RISC </a:t>
            </a:r>
            <a:r>
              <a:rPr spc="-5" dirty="0"/>
              <a:t>Characteristics</a:t>
            </a:r>
            <a:r>
              <a:rPr dirty="0"/>
              <a:t> </a:t>
            </a:r>
            <a:r>
              <a:rPr spc="-5" dirty="0"/>
              <a:t>:</a:t>
            </a:r>
          </a:p>
        </p:txBody>
      </p:sp>
      <p:sp>
        <p:nvSpPr>
          <p:cNvPr id="4" name="object 4"/>
          <p:cNvSpPr txBox="1"/>
          <p:nvPr/>
        </p:nvSpPr>
        <p:spPr>
          <a:xfrm>
            <a:off x="321360" y="628929"/>
            <a:ext cx="8501380" cy="5673090"/>
          </a:xfrm>
          <a:prstGeom prst="rect">
            <a:avLst/>
          </a:prstGeom>
        </p:spPr>
        <p:txBody>
          <a:bodyPr vert="horz" wrap="square" lIns="0" tIns="12700" rIns="0" bIns="0" rtlCol="0">
            <a:spAutoFit/>
          </a:bodyPr>
          <a:lstStyle/>
          <a:p>
            <a:pPr marL="355600" marR="5715" indent="-342900">
              <a:lnSpc>
                <a:spcPct val="150000"/>
              </a:lnSpc>
              <a:spcBef>
                <a:spcPts val="100"/>
              </a:spcBef>
              <a:buFont typeface="Arial"/>
              <a:buChar char="•"/>
              <a:tabLst>
                <a:tab pos="354965" algn="l"/>
                <a:tab pos="355600" algn="l"/>
              </a:tabLst>
            </a:pPr>
            <a:r>
              <a:rPr sz="1900" spc="-5" dirty="0">
                <a:latin typeface="Times New Roman"/>
                <a:cs typeface="Times New Roman"/>
              </a:rPr>
              <a:t>The concept of RISC architecture involves an </a:t>
            </a:r>
            <a:r>
              <a:rPr sz="1900" spc="-10" dirty="0">
                <a:latin typeface="Times New Roman"/>
                <a:cs typeface="Times New Roman"/>
              </a:rPr>
              <a:t>attempt </a:t>
            </a:r>
            <a:r>
              <a:rPr sz="1900" spc="-5" dirty="0">
                <a:latin typeface="Times New Roman"/>
                <a:cs typeface="Times New Roman"/>
              </a:rPr>
              <a:t>to reduce execution </a:t>
            </a:r>
            <a:r>
              <a:rPr sz="1900" spc="-10" dirty="0">
                <a:latin typeface="Times New Roman"/>
                <a:cs typeface="Times New Roman"/>
              </a:rPr>
              <a:t>time </a:t>
            </a:r>
            <a:r>
              <a:rPr sz="1900" spc="-5" dirty="0">
                <a:latin typeface="Times New Roman"/>
                <a:cs typeface="Times New Roman"/>
              </a:rPr>
              <a:t>by  simplifying the instruction set of the</a:t>
            </a:r>
            <a:r>
              <a:rPr sz="1900" spc="25" dirty="0">
                <a:latin typeface="Times New Roman"/>
                <a:cs typeface="Times New Roman"/>
              </a:rPr>
              <a:t> </a:t>
            </a:r>
            <a:r>
              <a:rPr sz="1900" spc="-20" dirty="0">
                <a:latin typeface="Times New Roman"/>
                <a:cs typeface="Times New Roman"/>
              </a:rPr>
              <a:t>computer.</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Relatively few instructions</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Relatively few addressing</a:t>
            </a:r>
            <a:r>
              <a:rPr sz="1900" spc="5" dirty="0">
                <a:latin typeface="Times New Roman"/>
                <a:cs typeface="Times New Roman"/>
              </a:rPr>
              <a:t> </a:t>
            </a:r>
            <a:r>
              <a:rPr sz="1900" spc="-10" dirty="0">
                <a:latin typeface="Times New Roman"/>
                <a:cs typeface="Times New Roman"/>
              </a:rPr>
              <a:t>modes</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10" dirty="0">
                <a:latin typeface="Times New Roman"/>
                <a:cs typeface="Times New Roman"/>
              </a:rPr>
              <a:t>Memory </a:t>
            </a:r>
            <a:r>
              <a:rPr sz="1900" spc="-5" dirty="0">
                <a:latin typeface="Times New Roman"/>
                <a:cs typeface="Times New Roman"/>
              </a:rPr>
              <a:t>access </a:t>
            </a:r>
            <a:r>
              <a:rPr sz="1900" spc="-10" dirty="0">
                <a:latin typeface="Times New Roman"/>
                <a:cs typeface="Times New Roman"/>
              </a:rPr>
              <a:t>limited </a:t>
            </a:r>
            <a:r>
              <a:rPr sz="1900" spc="-5" dirty="0">
                <a:latin typeface="Times New Roman"/>
                <a:cs typeface="Times New Roman"/>
              </a:rPr>
              <a:t>to load and store</a:t>
            </a:r>
            <a:r>
              <a:rPr sz="1900" spc="70" dirty="0">
                <a:latin typeface="Times New Roman"/>
                <a:cs typeface="Times New Roman"/>
              </a:rPr>
              <a:t> </a:t>
            </a:r>
            <a:r>
              <a:rPr sz="1900" spc="-5" dirty="0">
                <a:latin typeface="Times New Roman"/>
                <a:cs typeface="Times New Roman"/>
              </a:rPr>
              <a:t>instructions</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All operations done within the registers of the</a:t>
            </a:r>
            <a:r>
              <a:rPr sz="1900" spc="20" dirty="0">
                <a:latin typeface="Times New Roman"/>
                <a:cs typeface="Times New Roman"/>
              </a:rPr>
              <a:t> </a:t>
            </a:r>
            <a:r>
              <a:rPr sz="1900" spc="-5" dirty="0">
                <a:latin typeface="Times New Roman"/>
                <a:cs typeface="Times New Roman"/>
              </a:rPr>
              <a:t>CPU</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Fixed-length, easily decoded instruction</a:t>
            </a:r>
            <a:r>
              <a:rPr sz="1900" spc="10" dirty="0">
                <a:latin typeface="Times New Roman"/>
                <a:cs typeface="Times New Roman"/>
              </a:rPr>
              <a:t> </a:t>
            </a:r>
            <a:r>
              <a:rPr sz="1900" spc="-10" dirty="0">
                <a:latin typeface="Times New Roman"/>
                <a:cs typeface="Times New Roman"/>
              </a:rPr>
              <a:t>format</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Single-cycle instruction</a:t>
            </a:r>
            <a:r>
              <a:rPr sz="1900" spc="-20" dirty="0">
                <a:latin typeface="Times New Roman"/>
                <a:cs typeface="Times New Roman"/>
              </a:rPr>
              <a:t> </a:t>
            </a:r>
            <a:r>
              <a:rPr sz="1900" spc="-5" dirty="0">
                <a:latin typeface="Times New Roman"/>
                <a:cs typeface="Times New Roman"/>
              </a:rPr>
              <a:t>execution</a:t>
            </a:r>
            <a:endParaRPr sz="1900" dirty="0">
              <a:latin typeface="Times New Roman"/>
              <a:cs typeface="Times New Roman"/>
            </a:endParaRPr>
          </a:p>
          <a:p>
            <a:pPr marL="1269365" lvl="1" indent="-342900">
              <a:lnSpc>
                <a:spcPct val="100000"/>
              </a:lnSpc>
              <a:spcBef>
                <a:spcPts val="1145"/>
              </a:spcBef>
              <a:buFont typeface="Arial"/>
              <a:buChar char="•"/>
              <a:tabLst>
                <a:tab pos="1269365" algn="l"/>
                <a:tab pos="1270000" algn="l"/>
              </a:tabLst>
            </a:pPr>
            <a:r>
              <a:rPr sz="1900" spc="-5" dirty="0">
                <a:latin typeface="Times New Roman"/>
                <a:cs typeface="Times New Roman"/>
              </a:rPr>
              <a:t>Hardwired rather than microprogrammed</a:t>
            </a:r>
            <a:r>
              <a:rPr sz="1900" spc="75" dirty="0">
                <a:latin typeface="Times New Roman"/>
                <a:cs typeface="Times New Roman"/>
              </a:rPr>
              <a:t> </a:t>
            </a:r>
            <a:r>
              <a:rPr sz="1900" spc="-5" dirty="0">
                <a:latin typeface="Times New Roman"/>
                <a:cs typeface="Times New Roman"/>
              </a:rPr>
              <a:t>control</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A relatively </a:t>
            </a:r>
            <a:r>
              <a:rPr sz="1900" spc="-10" dirty="0">
                <a:latin typeface="Times New Roman"/>
                <a:cs typeface="Times New Roman"/>
              </a:rPr>
              <a:t>large number </a:t>
            </a:r>
            <a:r>
              <a:rPr sz="1900" spc="-5" dirty="0">
                <a:latin typeface="Times New Roman"/>
                <a:cs typeface="Times New Roman"/>
              </a:rPr>
              <a:t>of registers in the processor</a:t>
            </a:r>
            <a:r>
              <a:rPr sz="1900" spc="-10" dirty="0">
                <a:latin typeface="Times New Roman"/>
                <a:cs typeface="Times New Roman"/>
              </a:rPr>
              <a:t> </a:t>
            </a:r>
            <a:r>
              <a:rPr sz="1900" spc="-5" dirty="0">
                <a:latin typeface="Times New Roman"/>
                <a:cs typeface="Times New Roman"/>
              </a:rPr>
              <a:t>unit</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Lst>
            </a:pPr>
            <a:r>
              <a:rPr sz="1900" spc="-10" dirty="0">
                <a:latin typeface="Times New Roman"/>
                <a:cs typeface="Times New Roman"/>
              </a:rPr>
              <a:t>Use </a:t>
            </a:r>
            <a:r>
              <a:rPr sz="1900" spc="-5" dirty="0">
                <a:latin typeface="Times New Roman"/>
                <a:cs typeface="Times New Roman"/>
              </a:rPr>
              <a:t>of overlapped register windows to speed-up procedure call and</a:t>
            </a:r>
            <a:r>
              <a:rPr sz="1900" spc="135" dirty="0">
                <a:latin typeface="Times New Roman"/>
                <a:cs typeface="Times New Roman"/>
              </a:rPr>
              <a:t> </a:t>
            </a:r>
            <a:r>
              <a:rPr sz="1900" dirty="0">
                <a:latin typeface="Times New Roman"/>
                <a:cs typeface="Times New Roman"/>
              </a:rPr>
              <a:t>return</a:t>
            </a:r>
          </a:p>
          <a:p>
            <a:pPr marL="1269365" lvl="1" indent="-342900">
              <a:lnSpc>
                <a:spcPct val="100000"/>
              </a:lnSpc>
              <a:spcBef>
                <a:spcPts val="1140"/>
              </a:spcBef>
              <a:buFont typeface="Arial"/>
              <a:buChar char="•"/>
              <a:tabLst>
                <a:tab pos="1269365" algn="l"/>
                <a:tab pos="1270000" algn="l"/>
              </a:tabLst>
            </a:pPr>
            <a:r>
              <a:rPr sz="1900" spc="-5" dirty="0">
                <a:latin typeface="Times New Roman"/>
                <a:cs typeface="Times New Roman"/>
              </a:rPr>
              <a:t>Efficient instruction</a:t>
            </a:r>
            <a:r>
              <a:rPr sz="1900" spc="-10" dirty="0">
                <a:latin typeface="Times New Roman"/>
                <a:cs typeface="Times New Roman"/>
              </a:rPr>
              <a:t> </a:t>
            </a:r>
            <a:r>
              <a:rPr sz="1900" spc="-5" dirty="0">
                <a:latin typeface="Times New Roman"/>
                <a:cs typeface="Times New Roman"/>
              </a:rPr>
              <a:t>pipeline</a:t>
            </a:r>
            <a:endParaRPr sz="1900" dirty="0">
              <a:latin typeface="Times New Roman"/>
              <a:cs typeface="Times New Roman"/>
            </a:endParaRPr>
          </a:p>
          <a:p>
            <a:pPr marL="1269365" lvl="1" indent="-342900">
              <a:lnSpc>
                <a:spcPct val="100000"/>
              </a:lnSpc>
              <a:spcBef>
                <a:spcPts val="1140"/>
              </a:spcBef>
              <a:buFont typeface="Arial"/>
              <a:buChar char="•"/>
              <a:tabLst>
                <a:tab pos="1269365" algn="l"/>
                <a:tab pos="1270000" algn="l"/>
                <a:tab pos="2318385" algn="l"/>
                <a:tab pos="3183890" algn="l"/>
                <a:tab pos="3606165" algn="l"/>
                <a:tab pos="4545330" algn="l"/>
                <a:tab pos="5700395" algn="l"/>
                <a:tab pos="6042025" algn="l"/>
                <a:tab pos="7159625" algn="l"/>
                <a:tab pos="8166734" algn="l"/>
              </a:tabLst>
            </a:pPr>
            <a:r>
              <a:rPr sz="1900" spc="-5" dirty="0">
                <a:latin typeface="Times New Roman"/>
                <a:cs typeface="Times New Roman"/>
              </a:rPr>
              <a:t>C</a:t>
            </a:r>
            <a:r>
              <a:rPr sz="1900" dirty="0">
                <a:latin typeface="Times New Roman"/>
                <a:cs typeface="Times New Roman"/>
              </a:rPr>
              <a:t>o</a:t>
            </a:r>
            <a:r>
              <a:rPr sz="1900" spc="-30" dirty="0">
                <a:latin typeface="Times New Roman"/>
                <a:cs typeface="Times New Roman"/>
              </a:rPr>
              <a:t>m</a:t>
            </a:r>
            <a:r>
              <a:rPr sz="1900" spc="-5" dirty="0">
                <a:latin typeface="Times New Roman"/>
                <a:cs typeface="Times New Roman"/>
              </a:rPr>
              <a:t>piler</a:t>
            </a:r>
            <a:r>
              <a:rPr sz="1900" dirty="0">
                <a:latin typeface="Times New Roman"/>
                <a:cs typeface="Times New Roman"/>
              </a:rPr>
              <a:t>	</a:t>
            </a:r>
            <a:r>
              <a:rPr sz="1900" spc="-5" dirty="0">
                <a:latin typeface="Times New Roman"/>
                <a:cs typeface="Times New Roman"/>
              </a:rPr>
              <a:t>sup</a:t>
            </a:r>
            <a:r>
              <a:rPr sz="1900" dirty="0">
                <a:latin typeface="Times New Roman"/>
                <a:cs typeface="Times New Roman"/>
              </a:rPr>
              <a:t>p</a:t>
            </a:r>
            <a:r>
              <a:rPr sz="1900" spc="-5" dirty="0">
                <a:latin typeface="Times New Roman"/>
                <a:cs typeface="Times New Roman"/>
              </a:rPr>
              <a:t>ort</a:t>
            </a:r>
            <a:r>
              <a:rPr sz="1900" dirty="0">
                <a:latin typeface="Times New Roman"/>
                <a:cs typeface="Times New Roman"/>
              </a:rPr>
              <a:t>	</a:t>
            </a:r>
            <a:r>
              <a:rPr sz="1900" spc="-5" dirty="0">
                <a:latin typeface="Times New Roman"/>
                <a:cs typeface="Times New Roman"/>
              </a:rPr>
              <a:t>for</a:t>
            </a:r>
            <a:r>
              <a:rPr sz="1900" dirty="0">
                <a:latin typeface="Times New Roman"/>
                <a:cs typeface="Times New Roman"/>
              </a:rPr>
              <a:t>	</a:t>
            </a:r>
            <a:r>
              <a:rPr sz="1900" spc="-5" dirty="0">
                <a:latin typeface="Times New Roman"/>
                <a:cs typeface="Times New Roman"/>
              </a:rPr>
              <a:t>e</a:t>
            </a:r>
            <a:r>
              <a:rPr sz="1900" spc="-40" dirty="0">
                <a:latin typeface="Times New Roman"/>
                <a:cs typeface="Times New Roman"/>
              </a:rPr>
              <a:t>f</a:t>
            </a:r>
            <a:r>
              <a:rPr sz="1900" spc="-5" dirty="0">
                <a:latin typeface="Times New Roman"/>
                <a:cs typeface="Times New Roman"/>
              </a:rPr>
              <a:t>ficient</a:t>
            </a:r>
            <a:r>
              <a:rPr sz="1900" dirty="0">
                <a:latin typeface="Times New Roman"/>
                <a:cs typeface="Times New Roman"/>
              </a:rPr>
              <a:t>	</a:t>
            </a:r>
            <a:r>
              <a:rPr sz="1900" spc="-5" dirty="0">
                <a:latin typeface="Times New Roman"/>
                <a:cs typeface="Times New Roman"/>
              </a:rPr>
              <a:t>translation</a:t>
            </a:r>
            <a:r>
              <a:rPr sz="1900" dirty="0">
                <a:latin typeface="Times New Roman"/>
                <a:cs typeface="Times New Roman"/>
              </a:rPr>
              <a:t>	</a:t>
            </a:r>
            <a:r>
              <a:rPr sz="1900" spc="-5" dirty="0">
                <a:latin typeface="Times New Roman"/>
                <a:cs typeface="Times New Roman"/>
              </a:rPr>
              <a:t>of</a:t>
            </a:r>
            <a:r>
              <a:rPr sz="1900" dirty="0">
                <a:latin typeface="Times New Roman"/>
                <a:cs typeface="Times New Roman"/>
              </a:rPr>
              <a:t>	</a:t>
            </a:r>
            <a:r>
              <a:rPr sz="1900" spc="-5" dirty="0">
                <a:latin typeface="Times New Roman"/>
                <a:cs typeface="Times New Roman"/>
              </a:rPr>
              <a:t>high-level</a:t>
            </a:r>
            <a:r>
              <a:rPr sz="1900" dirty="0">
                <a:latin typeface="Times New Roman"/>
                <a:cs typeface="Times New Roman"/>
              </a:rPr>
              <a:t>	</a:t>
            </a:r>
            <a:r>
              <a:rPr sz="1900" spc="-20" dirty="0">
                <a:latin typeface="Times New Roman"/>
                <a:cs typeface="Times New Roman"/>
              </a:rPr>
              <a:t>l</a:t>
            </a:r>
            <a:r>
              <a:rPr sz="1900" spc="-5" dirty="0">
                <a:latin typeface="Times New Roman"/>
                <a:cs typeface="Times New Roman"/>
              </a:rPr>
              <a:t>anguage</a:t>
            </a:r>
            <a:r>
              <a:rPr sz="1900" dirty="0">
                <a:latin typeface="Times New Roman"/>
                <a:cs typeface="Times New Roman"/>
              </a:rPr>
              <a:t>	</a:t>
            </a:r>
            <a:r>
              <a:rPr sz="1900" spc="-5" dirty="0">
                <a:latin typeface="Times New Roman"/>
                <a:cs typeface="Times New Roman"/>
              </a:rPr>
              <a:t>pro</a:t>
            </a:r>
            <a:endParaRPr sz="1900" dirty="0">
              <a:latin typeface="Times New Roman"/>
              <a:cs typeface="Times New Roman"/>
            </a:endParaRPr>
          </a:p>
        </p:txBody>
      </p:sp>
      <p:sp>
        <p:nvSpPr>
          <p:cNvPr id="5" name="object 5"/>
          <p:cNvSpPr txBox="1"/>
          <p:nvPr/>
        </p:nvSpPr>
        <p:spPr>
          <a:xfrm>
            <a:off x="1578610" y="6421628"/>
            <a:ext cx="3821429" cy="314960"/>
          </a:xfrm>
          <a:prstGeom prst="rect">
            <a:avLst/>
          </a:prstGeom>
        </p:spPr>
        <p:txBody>
          <a:bodyPr vert="horz" wrap="square" lIns="0" tIns="12065" rIns="0" bIns="0" rtlCol="0">
            <a:spAutoFit/>
          </a:bodyPr>
          <a:lstStyle/>
          <a:p>
            <a:pPr marL="12700">
              <a:lnSpc>
                <a:spcPct val="100000"/>
              </a:lnSpc>
              <a:spcBef>
                <a:spcPts val="95"/>
              </a:spcBef>
            </a:pPr>
            <a:r>
              <a:rPr sz="1900" spc="-10" dirty="0">
                <a:latin typeface="Times New Roman"/>
                <a:cs typeface="Times New Roman"/>
              </a:rPr>
              <a:t>grams </a:t>
            </a:r>
            <a:r>
              <a:rPr sz="1900" spc="-5" dirty="0">
                <a:latin typeface="Times New Roman"/>
                <a:cs typeface="Times New Roman"/>
              </a:rPr>
              <a:t>into </a:t>
            </a:r>
            <a:r>
              <a:rPr sz="1900" spc="-10" dirty="0">
                <a:latin typeface="Times New Roman"/>
                <a:cs typeface="Times New Roman"/>
              </a:rPr>
              <a:t>machine </a:t>
            </a:r>
            <a:r>
              <a:rPr sz="1900" spc="-5" dirty="0">
                <a:latin typeface="Times New Roman"/>
                <a:cs typeface="Times New Roman"/>
              </a:rPr>
              <a:t>language</a:t>
            </a:r>
            <a:r>
              <a:rPr sz="1900" spc="40" dirty="0">
                <a:latin typeface="Times New Roman"/>
                <a:cs typeface="Times New Roman"/>
              </a:rPr>
              <a:t> </a:t>
            </a:r>
            <a:r>
              <a:rPr sz="1900" spc="-5" dirty="0">
                <a:latin typeface="Times New Roman"/>
                <a:cs typeface="Times New Roman"/>
              </a:rPr>
              <a:t>programs</a:t>
            </a:r>
            <a:endParaRPr sz="190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8307" y="212496"/>
            <a:ext cx="8053705" cy="642302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1900" spc="-5" dirty="0">
                <a:latin typeface="Times New Roman"/>
                <a:cs typeface="Times New Roman"/>
              </a:rPr>
              <a:t>Example of RISC: </a:t>
            </a:r>
            <a:r>
              <a:rPr sz="1900" spc="-10" dirty="0">
                <a:latin typeface="Times New Roman"/>
                <a:cs typeface="Times New Roman"/>
              </a:rPr>
              <a:t>ARM, </a:t>
            </a:r>
            <a:r>
              <a:rPr sz="1900" spc="-25" dirty="0">
                <a:latin typeface="Times New Roman"/>
                <a:cs typeface="Times New Roman"/>
              </a:rPr>
              <a:t>PA-RISC, </a:t>
            </a:r>
            <a:r>
              <a:rPr sz="1900" spc="-5" dirty="0">
                <a:latin typeface="Times New Roman"/>
                <a:cs typeface="Times New Roman"/>
              </a:rPr>
              <a:t>Power Architecture, Alpha, </a:t>
            </a:r>
            <a:r>
              <a:rPr sz="1900" spc="-65" dirty="0">
                <a:latin typeface="Times New Roman"/>
                <a:cs typeface="Times New Roman"/>
              </a:rPr>
              <a:t>AVR, </a:t>
            </a:r>
            <a:r>
              <a:rPr sz="1900" spc="-5" dirty="0">
                <a:latin typeface="Times New Roman"/>
                <a:cs typeface="Times New Roman"/>
              </a:rPr>
              <a:t>ARC </a:t>
            </a:r>
            <a:r>
              <a:rPr sz="1900" spc="-15" dirty="0">
                <a:latin typeface="Times New Roman"/>
                <a:cs typeface="Times New Roman"/>
              </a:rPr>
              <a:t>and  </a:t>
            </a:r>
            <a:r>
              <a:rPr sz="1900" spc="-5" dirty="0">
                <a:latin typeface="Times New Roman"/>
                <a:cs typeface="Times New Roman"/>
              </a:rPr>
              <a:t>the</a:t>
            </a:r>
            <a:r>
              <a:rPr sz="1900" spc="-15" dirty="0">
                <a:latin typeface="Times New Roman"/>
                <a:cs typeface="Times New Roman"/>
              </a:rPr>
              <a:t> </a:t>
            </a:r>
            <a:r>
              <a:rPr sz="1900" spc="-35" dirty="0">
                <a:latin typeface="Times New Roman"/>
                <a:cs typeface="Times New Roman"/>
              </a:rPr>
              <a:t>SPARC.</a:t>
            </a:r>
            <a:endParaRPr sz="1900">
              <a:latin typeface="Times New Roman"/>
              <a:cs typeface="Times New Roman"/>
            </a:endParaRPr>
          </a:p>
          <a:p>
            <a:pPr marL="299085" marR="6350" indent="-287020" algn="just">
              <a:lnSpc>
                <a:spcPct val="150000"/>
              </a:lnSpc>
              <a:buFont typeface="Arial"/>
              <a:buChar char="•"/>
              <a:tabLst>
                <a:tab pos="299720" algn="l"/>
              </a:tabLst>
            </a:pPr>
            <a:r>
              <a:rPr sz="1900" spc="-5" dirty="0">
                <a:latin typeface="Times New Roman"/>
                <a:cs typeface="Times New Roman"/>
              </a:rPr>
              <a:t>The essential </a:t>
            </a:r>
            <a:r>
              <a:rPr sz="1900" spc="-10" dirty="0">
                <a:latin typeface="Times New Roman"/>
                <a:cs typeface="Times New Roman"/>
              </a:rPr>
              <a:t>goal </a:t>
            </a:r>
            <a:r>
              <a:rPr sz="1900" spc="-5" dirty="0">
                <a:latin typeface="Times New Roman"/>
                <a:cs typeface="Times New Roman"/>
              </a:rPr>
              <a:t>of a CISC architecture is to </a:t>
            </a:r>
            <a:r>
              <a:rPr sz="1900" spc="-10" dirty="0">
                <a:latin typeface="Times New Roman"/>
                <a:cs typeface="Times New Roman"/>
              </a:rPr>
              <a:t>attempt </a:t>
            </a:r>
            <a:r>
              <a:rPr sz="1900" spc="-5" dirty="0">
                <a:latin typeface="Times New Roman"/>
                <a:cs typeface="Times New Roman"/>
              </a:rPr>
              <a:t>to provide a single  </a:t>
            </a:r>
            <a:r>
              <a:rPr sz="1900" spc="-10" dirty="0">
                <a:latin typeface="Times New Roman"/>
                <a:cs typeface="Times New Roman"/>
              </a:rPr>
              <a:t>machine </a:t>
            </a:r>
            <a:r>
              <a:rPr sz="1900" spc="-5" dirty="0">
                <a:latin typeface="Times New Roman"/>
                <a:cs typeface="Times New Roman"/>
              </a:rPr>
              <a:t>instruction for </a:t>
            </a:r>
            <a:r>
              <a:rPr sz="1900" spc="-10" dirty="0">
                <a:latin typeface="Times New Roman"/>
                <a:cs typeface="Times New Roman"/>
              </a:rPr>
              <a:t>each statement </a:t>
            </a:r>
            <a:r>
              <a:rPr sz="1900" spc="-5" dirty="0">
                <a:latin typeface="Times New Roman"/>
                <a:cs typeface="Times New Roman"/>
              </a:rPr>
              <a:t>that is written in a high-level</a:t>
            </a:r>
            <a:r>
              <a:rPr sz="1900" spc="175" dirty="0">
                <a:latin typeface="Times New Roman"/>
                <a:cs typeface="Times New Roman"/>
              </a:rPr>
              <a:t> </a:t>
            </a:r>
            <a:r>
              <a:rPr sz="1900" spc="-5" dirty="0">
                <a:latin typeface="Times New Roman"/>
                <a:cs typeface="Times New Roman"/>
              </a:rPr>
              <a:t>language.</a:t>
            </a:r>
            <a:endParaRPr sz="1900">
              <a:latin typeface="Times New Roman"/>
              <a:cs typeface="Times New Roman"/>
            </a:endParaRPr>
          </a:p>
          <a:p>
            <a:pPr marL="299085" marR="6350" indent="-287020" algn="just">
              <a:lnSpc>
                <a:spcPct val="150000"/>
              </a:lnSpc>
              <a:buFont typeface="Arial"/>
              <a:buChar char="•"/>
              <a:tabLst>
                <a:tab pos="299720" algn="l"/>
              </a:tabLst>
            </a:pPr>
            <a:r>
              <a:rPr sz="1900" spc="-5" dirty="0">
                <a:latin typeface="Times New Roman"/>
                <a:cs typeface="Times New Roman"/>
              </a:rPr>
              <a:t>Examples of CISC architectures </a:t>
            </a:r>
            <a:r>
              <a:rPr sz="1900" dirty="0">
                <a:latin typeface="Times New Roman"/>
                <a:cs typeface="Times New Roman"/>
              </a:rPr>
              <a:t>are </a:t>
            </a:r>
            <a:r>
              <a:rPr sz="1900" spc="-5" dirty="0">
                <a:latin typeface="Times New Roman"/>
                <a:cs typeface="Times New Roman"/>
              </a:rPr>
              <a:t>the Digital Equipment Corporation </a:t>
            </a:r>
            <a:r>
              <a:rPr sz="1900" spc="-65" dirty="0">
                <a:latin typeface="Times New Roman"/>
                <a:cs typeface="Times New Roman"/>
              </a:rPr>
              <a:t>VAX,  </a:t>
            </a:r>
            <a:r>
              <a:rPr sz="1900" spc="-5" dirty="0">
                <a:latin typeface="Times New Roman"/>
                <a:cs typeface="Times New Roman"/>
              </a:rPr>
              <a:t>Motorola </a:t>
            </a:r>
            <a:r>
              <a:rPr sz="1900" dirty="0">
                <a:latin typeface="Times New Roman"/>
                <a:cs typeface="Times New Roman"/>
              </a:rPr>
              <a:t>68000 </a:t>
            </a:r>
            <a:r>
              <a:rPr sz="1900" spc="-20" dirty="0">
                <a:latin typeface="Times New Roman"/>
                <a:cs typeface="Times New Roman"/>
              </a:rPr>
              <a:t>family, </a:t>
            </a:r>
            <a:r>
              <a:rPr sz="1900" spc="-10" dirty="0">
                <a:latin typeface="Times New Roman"/>
                <a:cs typeface="Times New Roman"/>
              </a:rPr>
              <a:t>System/360, </a:t>
            </a:r>
            <a:r>
              <a:rPr sz="1900" spc="-5" dirty="0">
                <a:latin typeface="Times New Roman"/>
                <a:cs typeface="Times New Roman"/>
              </a:rPr>
              <a:t>AMD ,the Intel x86 CPUs and the IBM  370</a:t>
            </a:r>
            <a:r>
              <a:rPr sz="1900" dirty="0">
                <a:latin typeface="Times New Roman"/>
                <a:cs typeface="Times New Roman"/>
              </a:rPr>
              <a:t> </a:t>
            </a:r>
            <a:r>
              <a:rPr sz="1900" spc="-20" dirty="0">
                <a:latin typeface="Times New Roman"/>
                <a:cs typeface="Times New Roman"/>
              </a:rPr>
              <a:t>computer.</a:t>
            </a:r>
            <a:endParaRPr sz="1900">
              <a:latin typeface="Times New Roman"/>
              <a:cs typeface="Times New Roman"/>
            </a:endParaRPr>
          </a:p>
          <a:p>
            <a:pPr marL="12700" algn="just">
              <a:lnSpc>
                <a:spcPct val="100000"/>
              </a:lnSpc>
              <a:spcBef>
                <a:spcPts val="1140"/>
              </a:spcBef>
            </a:pPr>
            <a:r>
              <a:rPr sz="1900" b="1" spc="-10" dirty="0">
                <a:latin typeface="Times New Roman"/>
                <a:cs typeface="Times New Roman"/>
              </a:rPr>
              <a:t>CISC</a:t>
            </a:r>
            <a:r>
              <a:rPr sz="1900" b="1" spc="20" dirty="0">
                <a:latin typeface="Times New Roman"/>
                <a:cs typeface="Times New Roman"/>
              </a:rPr>
              <a:t> </a:t>
            </a:r>
            <a:r>
              <a:rPr sz="1900" b="1" spc="-5" dirty="0">
                <a:latin typeface="Times New Roman"/>
                <a:cs typeface="Times New Roman"/>
              </a:rPr>
              <a:t>characteristics:</a:t>
            </a:r>
            <a:endParaRPr sz="1900">
              <a:latin typeface="Times New Roman"/>
              <a:cs typeface="Times New Roman"/>
            </a:endParaRPr>
          </a:p>
          <a:p>
            <a:pPr marL="812800" lvl="1" indent="-343535">
              <a:lnSpc>
                <a:spcPct val="100000"/>
              </a:lnSpc>
              <a:spcBef>
                <a:spcPts val="1140"/>
              </a:spcBef>
              <a:buFont typeface="Arial"/>
              <a:buChar char="•"/>
              <a:tabLst>
                <a:tab pos="812165" algn="l"/>
                <a:tab pos="813435" algn="l"/>
              </a:tabLst>
            </a:pPr>
            <a:r>
              <a:rPr sz="1900" spc="-5" dirty="0">
                <a:latin typeface="Times New Roman"/>
                <a:cs typeface="Times New Roman"/>
              </a:rPr>
              <a:t>A </a:t>
            </a:r>
            <a:r>
              <a:rPr sz="1900" spc="-10" dirty="0">
                <a:latin typeface="Times New Roman"/>
                <a:cs typeface="Times New Roman"/>
              </a:rPr>
              <a:t>large number </a:t>
            </a:r>
            <a:r>
              <a:rPr sz="1900" spc="-5" dirty="0">
                <a:latin typeface="Times New Roman"/>
                <a:cs typeface="Times New Roman"/>
              </a:rPr>
              <a:t>of instructions-typically from 100 to 250</a:t>
            </a:r>
            <a:r>
              <a:rPr sz="1900" spc="15" dirty="0">
                <a:latin typeface="Times New Roman"/>
                <a:cs typeface="Times New Roman"/>
              </a:rPr>
              <a:t> </a:t>
            </a:r>
            <a:r>
              <a:rPr sz="1900" spc="-5" dirty="0">
                <a:latin typeface="Times New Roman"/>
                <a:cs typeface="Times New Roman"/>
              </a:rPr>
              <a:t>instructions</a:t>
            </a:r>
            <a:endParaRPr sz="1900">
              <a:latin typeface="Times New Roman"/>
              <a:cs typeface="Times New Roman"/>
            </a:endParaRPr>
          </a:p>
          <a:p>
            <a:pPr marL="812800" lvl="1" indent="-343535">
              <a:lnSpc>
                <a:spcPct val="100000"/>
              </a:lnSpc>
              <a:spcBef>
                <a:spcPts val="1145"/>
              </a:spcBef>
              <a:buFont typeface="Arial"/>
              <a:buChar char="•"/>
              <a:tabLst>
                <a:tab pos="812165" algn="l"/>
                <a:tab pos="813435" algn="l"/>
              </a:tabLst>
            </a:pPr>
            <a:r>
              <a:rPr sz="1900" spc="-10" dirty="0">
                <a:latin typeface="Times New Roman"/>
                <a:cs typeface="Times New Roman"/>
              </a:rPr>
              <a:t>Some </a:t>
            </a:r>
            <a:r>
              <a:rPr sz="1900" spc="-5" dirty="0">
                <a:latin typeface="Times New Roman"/>
                <a:cs typeface="Times New Roman"/>
              </a:rPr>
              <a:t>instructions that perform specialized tasks and are used</a:t>
            </a:r>
            <a:r>
              <a:rPr sz="1900" spc="120" dirty="0">
                <a:latin typeface="Times New Roman"/>
                <a:cs typeface="Times New Roman"/>
              </a:rPr>
              <a:t> </a:t>
            </a:r>
            <a:r>
              <a:rPr sz="1900" spc="-5" dirty="0">
                <a:latin typeface="Times New Roman"/>
                <a:cs typeface="Times New Roman"/>
              </a:rPr>
              <a:t>infrequently</a:t>
            </a:r>
            <a:endParaRPr sz="1900">
              <a:latin typeface="Times New Roman"/>
              <a:cs typeface="Times New Roman"/>
            </a:endParaRPr>
          </a:p>
          <a:p>
            <a:pPr marL="812800" marR="6985" lvl="1" indent="-343535">
              <a:lnSpc>
                <a:spcPct val="150000"/>
              </a:lnSpc>
              <a:buFont typeface="Arial"/>
              <a:buChar char="•"/>
              <a:tabLst>
                <a:tab pos="812165" algn="l"/>
                <a:tab pos="813435" algn="l"/>
                <a:tab pos="1708785" algn="l"/>
                <a:tab pos="2507615" algn="l"/>
                <a:tab pos="2837815" algn="l"/>
                <a:tab pos="3997960" algn="l"/>
                <a:tab pos="5678170" algn="l"/>
                <a:tab pos="6275070" algn="l"/>
                <a:tab pos="6525259" algn="l"/>
                <a:tab pos="6842125" algn="l"/>
                <a:tab pos="7212330" algn="l"/>
              </a:tabLst>
            </a:pPr>
            <a:r>
              <a:rPr sz="1900" spc="-5" dirty="0">
                <a:latin typeface="Times New Roman"/>
                <a:cs typeface="Times New Roman"/>
              </a:rPr>
              <a:t>A </a:t>
            </a:r>
            <a:r>
              <a:rPr sz="1900" spc="-40" dirty="0">
                <a:latin typeface="Times New Roman"/>
                <a:cs typeface="Times New Roman"/>
              </a:rPr>
              <a:t> </a:t>
            </a:r>
            <a:r>
              <a:rPr sz="1900" spc="-5" dirty="0">
                <a:latin typeface="Times New Roman"/>
                <a:cs typeface="Times New Roman"/>
              </a:rPr>
              <a:t>la</a:t>
            </a:r>
            <a:r>
              <a:rPr sz="1900" spc="-40" dirty="0">
                <a:latin typeface="Times New Roman"/>
                <a:cs typeface="Times New Roman"/>
              </a:rPr>
              <a:t>r</a:t>
            </a:r>
            <a:r>
              <a:rPr sz="1900" spc="-5" dirty="0">
                <a:latin typeface="Times New Roman"/>
                <a:cs typeface="Times New Roman"/>
              </a:rPr>
              <a:t>ge</a:t>
            </a:r>
            <a:r>
              <a:rPr sz="1900" dirty="0">
                <a:latin typeface="Times New Roman"/>
                <a:cs typeface="Times New Roman"/>
              </a:rPr>
              <a:t>	</a:t>
            </a:r>
            <a:r>
              <a:rPr sz="1900" spc="-5" dirty="0">
                <a:latin typeface="Times New Roman"/>
                <a:cs typeface="Times New Roman"/>
              </a:rPr>
              <a:t>varie</a:t>
            </a:r>
            <a:r>
              <a:rPr sz="1900" spc="-15" dirty="0">
                <a:latin typeface="Times New Roman"/>
                <a:cs typeface="Times New Roman"/>
              </a:rPr>
              <a:t>t</a:t>
            </a:r>
            <a:r>
              <a:rPr sz="1900" spc="-5" dirty="0">
                <a:latin typeface="Times New Roman"/>
                <a:cs typeface="Times New Roman"/>
              </a:rPr>
              <a:t>y</a:t>
            </a:r>
            <a:r>
              <a:rPr sz="1900" dirty="0">
                <a:latin typeface="Times New Roman"/>
                <a:cs typeface="Times New Roman"/>
              </a:rPr>
              <a:t>	</a:t>
            </a:r>
            <a:r>
              <a:rPr sz="1900" spc="-5" dirty="0">
                <a:latin typeface="Times New Roman"/>
                <a:cs typeface="Times New Roman"/>
              </a:rPr>
              <a:t>of</a:t>
            </a:r>
            <a:r>
              <a:rPr sz="1900" dirty="0">
                <a:latin typeface="Times New Roman"/>
                <a:cs typeface="Times New Roman"/>
              </a:rPr>
              <a:t>	</a:t>
            </a:r>
            <a:r>
              <a:rPr sz="1900" spc="-5" dirty="0">
                <a:latin typeface="Times New Roman"/>
                <a:cs typeface="Times New Roman"/>
              </a:rPr>
              <a:t>addres</a:t>
            </a:r>
            <a:r>
              <a:rPr sz="1900" spc="-15" dirty="0">
                <a:latin typeface="Times New Roman"/>
                <a:cs typeface="Times New Roman"/>
              </a:rPr>
              <a:t>s</a:t>
            </a:r>
            <a:r>
              <a:rPr sz="1900" spc="-5" dirty="0">
                <a:latin typeface="Times New Roman"/>
                <a:cs typeface="Times New Roman"/>
              </a:rPr>
              <a:t>ing</a:t>
            </a:r>
            <a:r>
              <a:rPr sz="1900" dirty="0">
                <a:latin typeface="Times New Roman"/>
                <a:cs typeface="Times New Roman"/>
              </a:rPr>
              <a:t>	</a:t>
            </a:r>
            <a:r>
              <a:rPr sz="1900" spc="-30" dirty="0">
                <a:latin typeface="Times New Roman"/>
                <a:cs typeface="Times New Roman"/>
              </a:rPr>
              <a:t>m</a:t>
            </a:r>
            <a:r>
              <a:rPr sz="1900" spc="-5" dirty="0">
                <a:latin typeface="Times New Roman"/>
                <a:cs typeface="Times New Roman"/>
              </a:rPr>
              <a:t>ode</a:t>
            </a:r>
            <a:r>
              <a:rPr sz="1900" spc="-15" dirty="0">
                <a:latin typeface="Times New Roman"/>
                <a:cs typeface="Times New Roman"/>
              </a:rPr>
              <a:t>s</a:t>
            </a:r>
            <a:r>
              <a:rPr sz="1900" spc="-5" dirty="0">
                <a:latin typeface="Times New Roman"/>
                <a:cs typeface="Times New Roman"/>
              </a:rPr>
              <a:t>-t</a:t>
            </a:r>
            <a:r>
              <a:rPr sz="1900" spc="5" dirty="0">
                <a:latin typeface="Times New Roman"/>
                <a:cs typeface="Times New Roman"/>
              </a:rPr>
              <a:t>y</a:t>
            </a:r>
            <a:r>
              <a:rPr sz="1900" spc="-5" dirty="0">
                <a:latin typeface="Times New Roman"/>
                <a:cs typeface="Times New Roman"/>
              </a:rPr>
              <a:t>pically</a:t>
            </a:r>
            <a:r>
              <a:rPr sz="1900" dirty="0">
                <a:latin typeface="Times New Roman"/>
                <a:cs typeface="Times New Roman"/>
              </a:rPr>
              <a:t>	</a:t>
            </a:r>
            <a:r>
              <a:rPr sz="1900" spc="-5" dirty="0">
                <a:latin typeface="Times New Roman"/>
                <a:cs typeface="Times New Roman"/>
              </a:rPr>
              <a:t>f</a:t>
            </a:r>
            <a:r>
              <a:rPr sz="1900" dirty="0">
                <a:latin typeface="Times New Roman"/>
                <a:cs typeface="Times New Roman"/>
              </a:rPr>
              <a:t>ro</a:t>
            </a:r>
            <a:r>
              <a:rPr sz="1900" spc="-5" dirty="0">
                <a:latin typeface="Times New Roman"/>
                <a:cs typeface="Times New Roman"/>
              </a:rPr>
              <a:t>m</a:t>
            </a:r>
            <a:r>
              <a:rPr sz="1900" dirty="0">
                <a:latin typeface="Times New Roman"/>
                <a:cs typeface="Times New Roman"/>
              </a:rPr>
              <a:t>	</a:t>
            </a:r>
            <a:r>
              <a:rPr sz="1900" spc="-5" dirty="0">
                <a:latin typeface="Times New Roman"/>
                <a:cs typeface="Times New Roman"/>
              </a:rPr>
              <a:t>5</a:t>
            </a:r>
            <a:r>
              <a:rPr sz="1900" dirty="0">
                <a:latin typeface="Times New Roman"/>
                <a:cs typeface="Times New Roman"/>
              </a:rPr>
              <a:t>	</a:t>
            </a:r>
            <a:r>
              <a:rPr sz="1900" spc="-5" dirty="0">
                <a:latin typeface="Times New Roman"/>
                <a:cs typeface="Times New Roman"/>
              </a:rPr>
              <a:t>to</a:t>
            </a:r>
            <a:r>
              <a:rPr sz="1900" dirty="0">
                <a:latin typeface="Times New Roman"/>
                <a:cs typeface="Times New Roman"/>
              </a:rPr>
              <a:t>	</a:t>
            </a:r>
            <a:r>
              <a:rPr sz="1900" spc="-5" dirty="0">
                <a:latin typeface="Times New Roman"/>
                <a:cs typeface="Times New Roman"/>
              </a:rPr>
              <a:t>20</a:t>
            </a:r>
            <a:r>
              <a:rPr sz="1900" dirty="0">
                <a:latin typeface="Times New Roman"/>
                <a:cs typeface="Times New Roman"/>
              </a:rPr>
              <a:t>	</a:t>
            </a:r>
            <a:r>
              <a:rPr sz="1900" spc="-5" dirty="0">
                <a:latin typeface="Times New Roman"/>
                <a:cs typeface="Times New Roman"/>
              </a:rPr>
              <a:t>di</a:t>
            </a:r>
            <a:r>
              <a:rPr sz="1900" spc="-40" dirty="0">
                <a:latin typeface="Times New Roman"/>
                <a:cs typeface="Times New Roman"/>
              </a:rPr>
              <a:t>f</a:t>
            </a:r>
            <a:r>
              <a:rPr sz="1900" spc="-5" dirty="0">
                <a:latin typeface="Times New Roman"/>
                <a:cs typeface="Times New Roman"/>
              </a:rPr>
              <a:t>fe</a:t>
            </a:r>
            <a:r>
              <a:rPr sz="1900" dirty="0">
                <a:latin typeface="Times New Roman"/>
                <a:cs typeface="Times New Roman"/>
              </a:rPr>
              <a:t>r</a:t>
            </a:r>
            <a:r>
              <a:rPr sz="1900" spc="-5" dirty="0">
                <a:latin typeface="Times New Roman"/>
                <a:cs typeface="Times New Roman"/>
              </a:rPr>
              <a:t>ent  </a:t>
            </a:r>
            <a:r>
              <a:rPr sz="1900" spc="-10" dirty="0">
                <a:latin typeface="Times New Roman"/>
                <a:cs typeface="Times New Roman"/>
              </a:rPr>
              <a:t>modes</a:t>
            </a:r>
            <a:endParaRPr sz="1900">
              <a:latin typeface="Times New Roman"/>
              <a:cs typeface="Times New Roman"/>
            </a:endParaRPr>
          </a:p>
          <a:p>
            <a:pPr marL="812800" lvl="1" indent="-343535">
              <a:lnSpc>
                <a:spcPct val="100000"/>
              </a:lnSpc>
              <a:spcBef>
                <a:spcPts val="1140"/>
              </a:spcBef>
              <a:buFont typeface="Arial"/>
              <a:buChar char="•"/>
              <a:tabLst>
                <a:tab pos="812165" algn="l"/>
                <a:tab pos="813435" algn="l"/>
              </a:tabLst>
            </a:pPr>
            <a:r>
              <a:rPr sz="1900" spc="-20" dirty="0">
                <a:latin typeface="Times New Roman"/>
                <a:cs typeface="Times New Roman"/>
              </a:rPr>
              <a:t>Variable-length </a:t>
            </a:r>
            <a:r>
              <a:rPr sz="1900" spc="-5" dirty="0">
                <a:latin typeface="Times New Roman"/>
                <a:cs typeface="Times New Roman"/>
              </a:rPr>
              <a:t>instruction</a:t>
            </a:r>
            <a:r>
              <a:rPr sz="1900" spc="5" dirty="0">
                <a:latin typeface="Times New Roman"/>
                <a:cs typeface="Times New Roman"/>
              </a:rPr>
              <a:t> </a:t>
            </a:r>
            <a:r>
              <a:rPr sz="1900" spc="-5" dirty="0">
                <a:latin typeface="Times New Roman"/>
                <a:cs typeface="Times New Roman"/>
              </a:rPr>
              <a:t>formats</a:t>
            </a:r>
            <a:endParaRPr sz="1900">
              <a:latin typeface="Times New Roman"/>
              <a:cs typeface="Times New Roman"/>
            </a:endParaRPr>
          </a:p>
          <a:p>
            <a:pPr marL="812800" lvl="1" indent="-343535">
              <a:lnSpc>
                <a:spcPct val="100000"/>
              </a:lnSpc>
              <a:spcBef>
                <a:spcPts val="1140"/>
              </a:spcBef>
              <a:buFont typeface="Arial"/>
              <a:buChar char="•"/>
              <a:tabLst>
                <a:tab pos="812165" algn="l"/>
                <a:tab pos="813435" algn="l"/>
              </a:tabLst>
            </a:pPr>
            <a:r>
              <a:rPr sz="1900" spc="-5" dirty="0">
                <a:latin typeface="Times New Roman"/>
                <a:cs typeface="Times New Roman"/>
              </a:rPr>
              <a:t>Instructions that manipulate operands in</a:t>
            </a:r>
            <a:r>
              <a:rPr sz="1900" spc="30" dirty="0">
                <a:latin typeface="Times New Roman"/>
                <a:cs typeface="Times New Roman"/>
              </a:rPr>
              <a:t> </a:t>
            </a:r>
            <a:r>
              <a:rPr sz="1900" spc="-15" dirty="0">
                <a:latin typeface="Times New Roman"/>
                <a:cs typeface="Times New Roman"/>
              </a:rPr>
              <a:t>memory</a:t>
            </a:r>
            <a:endParaRPr sz="1900">
              <a:latin typeface="Times New Roman"/>
              <a:cs typeface="Times New Roman"/>
            </a:endParaRPr>
          </a:p>
          <a:p>
            <a:pPr marR="200025" algn="r">
              <a:lnSpc>
                <a:spcPct val="100000"/>
              </a:lnSpc>
              <a:spcBef>
                <a:spcPts val="1045"/>
              </a:spcBef>
            </a:pPr>
            <a:r>
              <a:rPr sz="1200" dirty="0">
                <a:solidFill>
                  <a:srgbClr val="888888"/>
                </a:solidFill>
                <a:latin typeface="Carlito"/>
                <a:cs typeface="Carlito"/>
              </a:rPr>
              <a:t>55</a:t>
            </a:r>
            <a:endParaRPr sz="1200">
              <a:latin typeface="Carlito"/>
              <a:cs typeface="Carli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56</a:t>
            </a:r>
            <a:endParaRPr sz="1200">
              <a:latin typeface="Carlito"/>
              <a:cs typeface="Carlito"/>
            </a:endParaRPr>
          </a:p>
        </p:txBody>
      </p:sp>
      <p:sp>
        <p:nvSpPr>
          <p:cNvPr id="3" name="object 3"/>
          <p:cNvSpPr txBox="1">
            <a:spLocks noGrp="1"/>
          </p:cNvSpPr>
          <p:nvPr>
            <p:ph type="title"/>
          </p:nvPr>
        </p:nvSpPr>
        <p:spPr>
          <a:xfrm>
            <a:off x="441147" y="254888"/>
            <a:ext cx="3482340" cy="314960"/>
          </a:xfrm>
          <a:prstGeom prst="rect">
            <a:avLst/>
          </a:prstGeom>
        </p:spPr>
        <p:txBody>
          <a:bodyPr vert="horz" wrap="square" lIns="0" tIns="12065" rIns="0" bIns="0" rtlCol="0">
            <a:spAutoFit/>
          </a:bodyPr>
          <a:lstStyle/>
          <a:p>
            <a:pPr marL="12700">
              <a:lnSpc>
                <a:spcPct val="100000"/>
              </a:lnSpc>
              <a:spcBef>
                <a:spcPts val="95"/>
              </a:spcBef>
            </a:pPr>
            <a:r>
              <a:rPr spc="-5" dirty="0"/>
              <a:t>Advantages of RISC</a:t>
            </a:r>
            <a:r>
              <a:rPr spc="-85" dirty="0"/>
              <a:t> </a:t>
            </a:r>
            <a:r>
              <a:rPr spc="-10" dirty="0"/>
              <a:t>Architecture</a:t>
            </a:r>
          </a:p>
        </p:txBody>
      </p:sp>
      <p:sp>
        <p:nvSpPr>
          <p:cNvPr id="4" name="object 4"/>
          <p:cNvSpPr txBox="1"/>
          <p:nvPr/>
        </p:nvSpPr>
        <p:spPr>
          <a:xfrm>
            <a:off x="441147" y="544220"/>
            <a:ext cx="8265159" cy="5673090"/>
          </a:xfrm>
          <a:prstGeom prst="rect">
            <a:avLst/>
          </a:prstGeom>
        </p:spPr>
        <p:txBody>
          <a:bodyPr vert="horz" wrap="square" lIns="0" tIns="12700" rIns="0" bIns="0" rtlCol="0">
            <a:spAutoFit/>
          </a:bodyPr>
          <a:lstStyle/>
          <a:p>
            <a:pPr marL="299085" marR="7620" indent="-287020">
              <a:lnSpc>
                <a:spcPct val="150000"/>
              </a:lnSpc>
              <a:spcBef>
                <a:spcPts val="100"/>
              </a:spcBef>
              <a:buFont typeface="Arial"/>
              <a:buChar char="•"/>
              <a:tabLst>
                <a:tab pos="299085" algn="l"/>
                <a:tab pos="299720" algn="l"/>
              </a:tabLst>
            </a:pPr>
            <a:r>
              <a:rPr sz="1900" spc="-5" dirty="0">
                <a:latin typeface="Times New Roman"/>
                <a:cs typeface="Times New Roman"/>
              </a:rPr>
              <a:t>The performance of RISC processors </a:t>
            </a:r>
            <a:r>
              <a:rPr sz="1900" dirty="0">
                <a:latin typeface="Times New Roman"/>
                <a:cs typeface="Times New Roman"/>
              </a:rPr>
              <a:t>is </a:t>
            </a:r>
            <a:r>
              <a:rPr sz="1900" spc="-5" dirty="0">
                <a:latin typeface="Times New Roman"/>
                <a:cs typeface="Times New Roman"/>
              </a:rPr>
              <a:t>often two to four times than that of </a:t>
            </a:r>
            <a:r>
              <a:rPr sz="1900" dirty="0">
                <a:latin typeface="Times New Roman"/>
                <a:cs typeface="Times New Roman"/>
              </a:rPr>
              <a:t>CISC  </a:t>
            </a:r>
            <a:r>
              <a:rPr sz="1900" spc="-5" dirty="0">
                <a:latin typeface="Times New Roman"/>
                <a:cs typeface="Times New Roman"/>
              </a:rPr>
              <a:t>processors because of simplified instruction</a:t>
            </a:r>
            <a:r>
              <a:rPr sz="1900" spc="65" dirty="0">
                <a:latin typeface="Times New Roman"/>
                <a:cs typeface="Times New Roman"/>
              </a:rPr>
              <a:t> </a:t>
            </a:r>
            <a:r>
              <a:rPr sz="1900" spc="-5" dirty="0">
                <a:latin typeface="Times New Roman"/>
                <a:cs typeface="Times New Roman"/>
              </a:rPr>
              <a:t>set.</a:t>
            </a:r>
            <a:endParaRPr sz="190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This architecture uses less chip space due to reduced instruction</a:t>
            </a:r>
            <a:r>
              <a:rPr sz="1900" spc="35" dirty="0">
                <a:latin typeface="Times New Roman"/>
                <a:cs typeface="Times New Roman"/>
              </a:rPr>
              <a:t> </a:t>
            </a:r>
            <a:r>
              <a:rPr sz="1900" spc="-5" dirty="0">
                <a:latin typeface="Times New Roman"/>
                <a:cs typeface="Times New Roman"/>
              </a:rPr>
              <a:t>set.</a:t>
            </a:r>
            <a:endParaRPr sz="190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The </a:t>
            </a:r>
            <a:r>
              <a:rPr sz="1900" spc="-10" dirty="0">
                <a:latin typeface="Times New Roman"/>
                <a:cs typeface="Times New Roman"/>
              </a:rPr>
              <a:t>per-chip </a:t>
            </a:r>
            <a:r>
              <a:rPr sz="1900" spc="-5" dirty="0">
                <a:latin typeface="Times New Roman"/>
                <a:cs typeface="Times New Roman"/>
              </a:rPr>
              <a:t>cost is reduced </a:t>
            </a:r>
            <a:r>
              <a:rPr sz="1900" spc="-10" dirty="0">
                <a:latin typeface="Times New Roman"/>
                <a:cs typeface="Times New Roman"/>
              </a:rPr>
              <a:t>by </a:t>
            </a:r>
            <a:r>
              <a:rPr sz="1900" spc="-5" dirty="0">
                <a:latin typeface="Times New Roman"/>
                <a:cs typeface="Times New Roman"/>
              </a:rPr>
              <a:t>this architecture that uses smaller chips</a:t>
            </a:r>
            <a:r>
              <a:rPr sz="1900" spc="65" dirty="0">
                <a:latin typeface="Times New Roman"/>
                <a:cs typeface="Times New Roman"/>
              </a:rPr>
              <a:t> </a:t>
            </a:r>
            <a:r>
              <a:rPr sz="1900" spc="-5" dirty="0">
                <a:latin typeface="Times New Roman"/>
                <a:cs typeface="Times New Roman"/>
              </a:rPr>
              <a:t>consisting</a:t>
            </a:r>
            <a:endParaRPr sz="1900">
              <a:latin typeface="Times New Roman"/>
              <a:cs typeface="Times New Roman"/>
            </a:endParaRPr>
          </a:p>
          <a:p>
            <a:pPr marL="299085">
              <a:lnSpc>
                <a:spcPct val="100000"/>
              </a:lnSpc>
              <a:spcBef>
                <a:spcPts val="1140"/>
              </a:spcBef>
            </a:pPr>
            <a:r>
              <a:rPr sz="1900" spc="-5" dirty="0">
                <a:latin typeface="Times New Roman"/>
                <a:cs typeface="Times New Roman"/>
              </a:rPr>
              <a:t>of </a:t>
            </a:r>
            <a:r>
              <a:rPr sz="1900" spc="-10" dirty="0">
                <a:latin typeface="Times New Roman"/>
                <a:cs typeface="Times New Roman"/>
              </a:rPr>
              <a:t>more </a:t>
            </a:r>
            <a:r>
              <a:rPr sz="1900" spc="-5" dirty="0">
                <a:latin typeface="Times New Roman"/>
                <a:cs typeface="Times New Roman"/>
              </a:rPr>
              <a:t>components on a single silicon</a:t>
            </a:r>
            <a:r>
              <a:rPr sz="1900" spc="75" dirty="0">
                <a:latin typeface="Times New Roman"/>
                <a:cs typeface="Times New Roman"/>
              </a:rPr>
              <a:t> </a:t>
            </a:r>
            <a:r>
              <a:rPr sz="1900" spc="-20" dirty="0">
                <a:latin typeface="Times New Roman"/>
                <a:cs typeface="Times New Roman"/>
              </a:rPr>
              <a:t>wafer.</a:t>
            </a:r>
            <a:endParaRPr sz="1900">
              <a:latin typeface="Times New Roman"/>
              <a:cs typeface="Times New Roman"/>
            </a:endParaRPr>
          </a:p>
          <a:p>
            <a:pPr marL="299085" marR="5080" indent="-287020">
              <a:lnSpc>
                <a:spcPct val="150000"/>
              </a:lnSpc>
              <a:buFont typeface="Arial"/>
              <a:buChar char="•"/>
              <a:tabLst>
                <a:tab pos="299085" algn="l"/>
                <a:tab pos="299720" algn="l"/>
              </a:tabLst>
            </a:pPr>
            <a:r>
              <a:rPr sz="1900" spc="-5" dirty="0">
                <a:latin typeface="Times New Roman"/>
                <a:cs typeface="Times New Roman"/>
              </a:rPr>
              <a:t>RISC processors </a:t>
            </a:r>
            <a:r>
              <a:rPr sz="1900" spc="-10" dirty="0">
                <a:latin typeface="Times New Roman"/>
                <a:cs typeface="Times New Roman"/>
              </a:rPr>
              <a:t>can </a:t>
            </a:r>
            <a:r>
              <a:rPr sz="1900" spc="-5" dirty="0">
                <a:latin typeface="Times New Roman"/>
                <a:cs typeface="Times New Roman"/>
              </a:rPr>
              <a:t>be designed </a:t>
            </a:r>
            <a:r>
              <a:rPr sz="1900" spc="-10" dirty="0">
                <a:latin typeface="Times New Roman"/>
                <a:cs typeface="Times New Roman"/>
              </a:rPr>
              <a:t>more </a:t>
            </a:r>
            <a:r>
              <a:rPr sz="1900" spc="-5" dirty="0">
                <a:latin typeface="Times New Roman"/>
                <a:cs typeface="Times New Roman"/>
              </a:rPr>
              <a:t>quickly than CISC processors due to its  </a:t>
            </a:r>
            <a:r>
              <a:rPr sz="1900" spc="-10" dirty="0">
                <a:latin typeface="Times New Roman"/>
                <a:cs typeface="Times New Roman"/>
              </a:rPr>
              <a:t>simple</a:t>
            </a:r>
            <a:r>
              <a:rPr sz="1900" spc="10" dirty="0">
                <a:latin typeface="Times New Roman"/>
                <a:cs typeface="Times New Roman"/>
              </a:rPr>
              <a:t> </a:t>
            </a:r>
            <a:r>
              <a:rPr sz="1900" spc="-5" dirty="0">
                <a:latin typeface="Times New Roman"/>
                <a:cs typeface="Times New Roman"/>
              </a:rPr>
              <a:t>architecture.</a:t>
            </a:r>
            <a:endParaRPr sz="1900">
              <a:latin typeface="Times New Roman"/>
              <a:cs typeface="Times New Roman"/>
            </a:endParaRPr>
          </a:p>
          <a:p>
            <a:pPr marL="299085" marR="8255" indent="-287020">
              <a:lnSpc>
                <a:spcPct val="150000"/>
              </a:lnSpc>
              <a:spcBef>
                <a:spcPts val="5"/>
              </a:spcBef>
              <a:buFont typeface="Arial"/>
              <a:buChar char="•"/>
              <a:tabLst>
                <a:tab pos="299085" algn="l"/>
                <a:tab pos="299720" algn="l"/>
              </a:tabLst>
            </a:pPr>
            <a:r>
              <a:rPr sz="1900" spc="-5" dirty="0">
                <a:latin typeface="Times New Roman"/>
                <a:cs typeface="Times New Roman"/>
              </a:rPr>
              <a:t>The execution of instructions </a:t>
            </a:r>
            <a:r>
              <a:rPr sz="1900" spc="-10" dirty="0">
                <a:latin typeface="Times New Roman"/>
                <a:cs typeface="Times New Roman"/>
              </a:rPr>
              <a:t>in </a:t>
            </a:r>
            <a:r>
              <a:rPr sz="1900" spc="-5" dirty="0">
                <a:latin typeface="Times New Roman"/>
                <a:cs typeface="Times New Roman"/>
              </a:rPr>
              <a:t>RISC processors is high due to the use of many  registers for holding and passing the</a:t>
            </a:r>
            <a:r>
              <a:rPr sz="1900" spc="20" dirty="0">
                <a:latin typeface="Times New Roman"/>
                <a:cs typeface="Times New Roman"/>
              </a:rPr>
              <a:t> </a:t>
            </a:r>
            <a:r>
              <a:rPr sz="1900" spc="-5" dirty="0">
                <a:latin typeface="Times New Roman"/>
                <a:cs typeface="Times New Roman"/>
              </a:rPr>
              <a:t>instructions.</a:t>
            </a:r>
            <a:endParaRPr sz="1900">
              <a:latin typeface="Times New Roman"/>
              <a:cs typeface="Times New Roman"/>
            </a:endParaRPr>
          </a:p>
          <a:p>
            <a:pPr marL="12700">
              <a:lnSpc>
                <a:spcPct val="100000"/>
              </a:lnSpc>
              <a:spcBef>
                <a:spcPts val="1140"/>
              </a:spcBef>
            </a:pPr>
            <a:r>
              <a:rPr sz="1900" b="1" spc="-5" dirty="0">
                <a:latin typeface="Times New Roman"/>
                <a:cs typeface="Times New Roman"/>
              </a:rPr>
              <a:t>Disadvantages of </a:t>
            </a:r>
            <a:r>
              <a:rPr sz="1900" b="1" spc="-10" dirty="0">
                <a:latin typeface="Times New Roman"/>
                <a:cs typeface="Times New Roman"/>
              </a:rPr>
              <a:t>RISC</a:t>
            </a:r>
            <a:r>
              <a:rPr sz="1900" b="1" spc="-35" dirty="0">
                <a:latin typeface="Times New Roman"/>
                <a:cs typeface="Times New Roman"/>
              </a:rPr>
              <a:t> </a:t>
            </a:r>
            <a:r>
              <a:rPr sz="1900" b="1" spc="-10" dirty="0">
                <a:latin typeface="Times New Roman"/>
                <a:cs typeface="Times New Roman"/>
              </a:rPr>
              <a:t>Architecture</a:t>
            </a:r>
            <a:endParaRPr sz="190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The RISC processor's performance </a:t>
            </a:r>
            <a:r>
              <a:rPr sz="1900" spc="-15" dirty="0">
                <a:latin typeface="Times New Roman"/>
                <a:cs typeface="Times New Roman"/>
              </a:rPr>
              <a:t>may </a:t>
            </a:r>
            <a:r>
              <a:rPr sz="1900" spc="-10" dirty="0">
                <a:latin typeface="Times New Roman"/>
                <a:cs typeface="Times New Roman"/>
              </a:rPr>
              <a:t>vary </a:t>
            </a:r>
            <a:r>
              <a:rPr sz="1900" spc="-5" dirty="0">
                <a:latin typeface="Times New Roman"/>
                <a:cs typeface="Times New Roman"/>
              </a:rPr>
              <a:t>according </a:t>
            </a:r>
            <a:r>
              <a:rPr sz="1900" spc="-10" dirty="0">
                <a:latin typeface="Times New Roman"/>
                <a:cs typeface="Times New Roman"/>
              </a:rPr>
              <a:t>to </a:t>
            </a:r>
            <a:r>
              <a:rPr sz="1900" spc="-5" dirty="0">
                <a:latin typeface="Times New Roman"/>
                <a:cs typeface="Times New Roman"/>
              </a:rPr>
              <a:t>the code</a:t>
            </a:r>
            <a:r>
              <a:rPr sz="1900" spc="55" dirty="0">
                <a:latin typeface="Times New Roman"/>
                <a:cs typeface="Times New Roman"/>
              </a:rPr>
              <a:t> </a:t>
            </a:r>
            <a:r>
              <a:rPr sz="1900" spc="-5" dirty="0">
                <a:latin typeface="Times New Roman"/>
                <a:cs typeface="Times New Roman"/>
              </a:rPr>
              <a:t>executed</a:t>
            </a:r>
            <a:endParaRPr sz="1900">
              <a:latin typeface="Times New Roman"/>
              <a:cs typeface="Times New Roman"/>
            </a:endParaRPr>
          </a:p>
          <a:p>
            <a:pPr marL="299085" marR="7620">
              <a:lnSpc>
                <a:spcPct val="150000"/>
              </a:lnSpc>
            </a:pPr>
            <a:r>
              <a:rPr sz="1900" spc="-5" dirty="0">
                <a:latin typeface="Times New Roman"/>
                <a:cs typeface="Times New Roman"/>
              </a:rPr>
              <a:t>because subsequent instructions </a:t>
            </a:r>
            <a:r>
              <a:rPr sz="1900" spc="-15" dirty="0">
                <a:latin typeface="Times New Roman"/>
                <a:cs typeface="Times New Roman"/>
              </a:rPr>
              <a:t>may </a:t>
            </a:r>
            <a:r>
              <a:rPr sz="1900" spc="-5" dirty="0">
                <a:latin typeface="Times New Roman"/>
                <a:cs typeface="Times New Roman"/>
              </a:rPr>
              <a:t>depend on the previous instruction for their  execution in a</a:t>
            </a:r>
            <a:r>
              <a:rPr sz="1900" spc="-10" dirty="0">
                <a:latin typeface="Times New Roman"/>
                <a:cs typeface="Times New Roman"/>
              </a:rPr>
              <a:t> </a:t>
            </a:r>
            <a:r>
              <a:rPr sz="1900" spc="-5" dirty="0">
                <a:latin typeface="Times New Roman"/>
                <a:cs typeface="Times New Roman"/>
              </a:rPr>
              <a:t>cycle.</a:t>
            </a:r>
            <a:endParaRPr sz="1900">
              <a:latin typeface="Times New Roman"/>
              <a:cs typeface="Times New Roman"/>
            </a:endParaRPr>
          </a:p>
        </p:txBody>
      </p:sp>
      <p:sp>
        <p:nvSpPr>
          <p:cNvPr id="5" name="object 5"/>
          <p:cNvSpPr txBox="1"/>
          <p:nvPr/>
        </p:nvSpPr>
        <p:spPr>
          <a:xfrm>
            <a:off x="441147" y="6336893"/>
            <a:ext cx="6100445" cy="314960"/>
          </a:xfrm>
          <a:prstGeom prst="rect">
            <a:avLst/>
          </a:prstGeom>
        </p:spPr>
        <p:txBody>
          <a:bodyPr vert="horz" wrap="square" lIns="0" tIns="12065" rIns="0" bIns="0" rtlCol="0">
            <a:spAutoFit/>
          </a:bodyPr>
          <a:lstStyle/>
          <a:p>
            <a:pPr marL="299085" indent="-287020">
              <a:lnSpc>
                <a:spcPct val="100000"/>
              </a:lnSpc>
              <a:spcBef>
                <a:spcPts val="95"/>
              </a:spcBef>
              <a:buFont typeface="Arial"/>
              <a:buChar char="•"/>
              <a:tabLst>
                <a:tab pos="299085" algn="l"/>
                <a:tab pos="299720" algn="l"/>
              </a:tabLst>
            </a:pPr>
            <a:r>
              <a:rPr sz="1900" spc="-10" dirty="0">
                <a:latin typeface="Times New Roman"/>
                <a:cs typeface="Times New Roman"/>
              </a:rPr>
              <a:t>Programmers </a:t>
            </a:r>
            <a:r>
              <a:rPr sz="1900" spc="-5" dirty="0">
                <a:latin typeface="Times New Roman"/>
                <a:cs typeface="Times New Roman"/>
              </a:rPr>
              <a:t>and compilers often use </a:t>
            </a:r>
            <a:r>
              <a:rPr sz="1900" spc="-10" dirty="0">
                <a:latin typeface="Times New Roman"/>
                <a:cs typeface="Times New Roman"/>
              </a:rPr>
              <a:t>complex</a:t>
            </a:r>
            <a:r>
              <a:rPr sz="1900" spc="170" dirty="0">
                <a:latin typeface="Times New Roman"/>
                <a:cs typeface="Times New Roman"/>
              </a:rPr>
              <a:t> </a:t>
            </a:r>
            <a:r>
              <a:rPr sz="1900" spc="-5" dirty="0">
                <a:latin typeface="Times New Roman"/>
                <a:cs typeface="Times New Roman"/>
              </a:rPr>
              <a:t>instructions.</a:t>
            </a:r>
            <a:endParaRPr sz="19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63</a:t>
            </a:fld>
            <a:endParaRPr dirty="0"/>
          </a:p>
        </p:txBody>
      </p:sp>
      <p:sp>
        <p:nvSpPr>
          <p:cNvPr id="2" name="object 2"/>
          <p:cNvSpPr txBox="1"/>
          <p:nvPr/>
        </p:nvSpPr>
        <p:spPr>
          <a:xfrm>
            <a:off x="514908" y="230357"/>
            <a:ext cx="7924165" cy="6198870"/>
          </a:xfrm>
          <a:prstGeom prst="rect">
            <a:avLst/>
          </a:prstGeom>
        </p:spPr>
        <p:txBody>
          <a:bodyPr vert="horz" wrap="square" lIns="0" tIns="12065" rIns="0" bIns="0" rtlCol="0">
            <a:spAutoFit/>
          </a:bodyPr>
          <a:lstStyle/>
          <a:p>
            <a:pPr marL="299085" marR="5080" indent="-287020" algn="just">
              <a:lnSpc>
                <a:spcPct val="150100"/>
              </a:lnSpc>
              <a:spcBef>
                <a:spcPts val="95"/>
              </a:spcBef>
              <a:buFont typeface="Arial"/>
              <a:buChar char="•"/>
              <a:tabLst>
                <a:tab pos="299720" algn="l"/>
              </a:tabLst>
            </a:pPr>
            <a:r>
              <a:rPr sz="1800" dirty="0">
                <a:latin typeface="Times New Roman"/>
                <a:cs typeface="Times New Roman"/>
              </a:rPr>
              <a:t>RISC processors require </a:t>
            </a:r>
            <a:r>
              <a:rPr sz="1800" spc="-5" dirty="0">
                <a:latin typeface="Times New Roman"/>
                <a:cs typeface="Times New Roman"/>
              </a:rPr>
              <a:t>very fast memory systems </a:t>
            </a:r>
            <a:r>
              <a:rPr sz="1800" dirty="0">
                <a:latin typeface="Times New Roman"/>
                <a:cs typeface="Times New Roman"/>
              </a:rPr>
              <a:t>to feed </a:t>
            </a:r>
            <a:r>
              <a:rPr sz="1800" spc="-5" dirty="0">
                <a:latin typeface="Times New Roman"/>
                <a:cs typeface="Times New Roman"/>
              </a:rPr>
              <a:t>various instructions.  </a:t>
            </a:r>
            <a:r>
              <a:rPr sz="1800" spc="-25" dirty="0">
                <a:latin typeface="Times New Roman"/>
                <a:cs typeface="Times New Roman"/>
              </a:rPr>
              <a:t>Typically, </a:t>
            </a:r>
            <a:r>
              <a:rPr sz="1800" dirty="0">
                <a:latin typeface="Times New Roman"/>
                <a:cs typeface="Times New Roman"/>
              </a:rPr>
              <a:t>a </a:t>
            </a:r>
            <a:r>
              <a:rPr sz="1800" spc="-10" dirty="0">
                <a:latin typeface="Times New Roman"/>
                <a:cs typeface="Times New Roman"/>
              </a:rPr>
              <a:t>large memory </a:t>
            </a:r>
            <a:r>
              <a:rPr sz="1800" spc="-5" dirty="0">
                <a:latin typeface="Times New Roman"/>
                <a:cs typeface="Times New Roman"/>
              </a:rPr>
              <a:t>cache </a:t>
            </a:r>
            <a:r>
              <a:rPr sz="1800" dirty="0">
                <a:latin typeface="Times New Roman"/>
                <a:cs typeface="Times New Roman"/>
              </a:rPr>
              <a:t>is </a:t>
            </a:r>
            <a:r>
              <a:rPr sz="1800" spc="-5" dirty="0">
                <a:latin typeface="Times New Roman"/>
                <a:cs typeface="Times New Roman"/>
              </a:rPr>
              <a:t>provided on </a:t>
            </a:r>
            <a:r>
              <a:rPr sz="1800" dirty="0">
                <a:latin typeface="Times New Roman"/>
                <a:cs typeface="Times New Roman"/>
              </a:rPr>
              <a:t>the </a:t>
            </a:r>
            <a:r>
              <a:rPr sz="1800" spc="-5" dirty="0">
                <a:latin typeface="Times New Roman"/>
                <a:cs typeface="Times New Roman"/>
              </a:rPr>
              <a:t>chip </a:t>
            </a:r>
            <a:r>
              <a:rPr sz="1800" dirty="0">
                <a:latin typeface="Times New Roman"/>
                <a:cs typeface="Times New Roman"/>
              </a:rPr>
              <a:t>in </a:t>
            </a:r>
            <a:r>
              <a:rPr sz="1800" spc="-10" dirty="0">
                <a:latin typeface="Times New Roman"/>
                <a:cs typeface="Times New Roman"/>
              </a:rPr>
              <a:t>most </a:t>
            </a:r>
            <a:r>
              <a:rPr sz="1800" spc="-5" dirty="0">
                <a:latin typeface="Times New Roman"/>
                <a:cs typeface="Times New Roman"/>
              </a:rPr>
              <a:t>RISC </a:t>
            </a:r>
            <a:r>
              <a:rPr sz="1800" dirty="0">
                <a:latin typeface="Times New Roman"/>
                <a:cs typeface="Times New Roman"/>
              </a:rPr>
              <a:t>based  systems.</a:t>
            </a:r>
            <a:endParaRPr sz="1800">
              <a:latin typeface="Times New Roman"/>
              <a:cs typeface="Times New Roman"/>
            </a:endParaRPr>
          </a:p>
          <a:p>
            <a:pPr>
              <a:lnSpc>
                <a:spcPct val="100000"/>
              </a:lnSpc>
              <a:buFont typeface="Arial"/>
              <a:buChar char="•"/>
            </a:pPr>
            <a:endParaRPr sz="2000">
              <a:latin typeface="Times New Roman"/>
              <a:cs typeface="Times New Roman"/>
            </a:endParaRPr>
          </a:p>
          <a:p>
            <a:pPr>
              <a:lnSpc>
                <a:spcPct val="100000"/>
              </a:lnSpc>
              <a:spcBef>
                <a:spcPts val="5"/>
              </a:spcBef>
              <a:buFont typeface="Arial"/>
              <a:buChar char="•"/>
            </a:pPr>
            <a:endParaRPr sz="1750">
              <a:latin typeface="Times New Roman"/>
              <a:cs typeface="Times New Roman"/>
            </a:endParaRPr>
          </a:p>
          <a:p>
            <a:pPr marL="12700">
              <a:lnSpc>
                <a:spcPct val="100000"/>
              </a:lnSpc>
            </a:pPr>
            <a:r>
              <a:rPr sz="1800" b="1" spc="-5" dirty="0">
                <a:latin typeface="Times New Roman"/>
                <a:cs typeface="Times New Roman"/>
              </a:rPr>
              <a:t>Advantages of CISC</a:t>
            </a:r>
            <a:r>
              <a:rPr sz="1800" b="1" spc="-70" dirty="0">
                <a:latin typeface="Times New Roman"/>
                <a:cs typeface="Times New Roman"/>
              </a:rPr>
              <a:t> </a:t>
            </a:r>
            <a:r>
              <a:rPr sz="1800" b="1" spc="-10" dirty="0">
                <a:latin typeface="Times New Roman"/>
                <a:cs typeface="Times New Roman"/>
              </a:rPr>
              <a:t>Architecture</a:t>
            </a:r>
            <a:endParaRPr sz="1800">
              <a:latin typeface="Times New Roman"/>
              <a:cs typeface="Times New Roman"/>
            </a:endParaRPr>
          </a:p>
          <a:p>
            <a:pPr marL="299085" marR="5080" indent="-287020">
              <a:lnSpc>
                <a:spcPct val="150000"/>
              </a:lnSpc>
              <a:buFont typeface="Arial"/>
              <a:buChar char="•"/>
              <a:tabLst>
                <a:tab pos="299085" algn="l"/>
                <a:tab pos="299720" algn="l"/>
              </a:tabLst>
            </a:pPr>
            <a:r>
              <a:rPr sz="1800" spc="-5" dirty="0">
                <a:latin typeface="Times New Roman"/>
                <a:cs typeface="Times New Roman"/>
              </a:rPr>
              <a:t>Microprogramming is easy </a:t>
            </a:r>
            <a:r>
              <a:rPr sz="1800" dirty="0">
                <a:latin typeface="Times New Roman"/>
                <a:cs typeface="Times New Roman"/>
              </a:rPr>
              <a:t>to implement and </a:t>
            </a:r>
            <a:r>
              <a:rPr sz="1800" spc="-5" dirty="0">
                <a:latin typeface="Times New Roman"/>
                <a:cs typeface="Times New Roman"/>
              </a:rPr>
              <a:t>much </a:t>
            </a:r>
            <a:r>
              <a:rPr sz="1800" dirty="0">
                <a:latin typeface="Times New Roman"/>
                <a:cs typeface="Times New Roman"/>
              </a:rPr>
              <a:t>less </a:t>
            </a:r>
            <a:r>
              <a:rPr sz="1800" spc="-5" dirty="0">
                <a:latin typeface="Times New Roman"/>
                <a:cs typeface="Times New Roman"/>
              </a:rPr>
              <a:t>expensive </a:t>
            </a:r>
            <a:r>
              <a:rPr sz="1800" dirty="0">
                <a:latin typeface="Times New Roman"/>
                <a:cs typeface="Times New Roman"/>
              </a:rPr>
              <a:t>than </a:t>
            </a:r>
            <a:r>
              <a:rPr sz="1800" spc="-5" dirty="0">
                <a:latin typeface="Times New Roman"/>
                <a:cs typeface="Times New Roman"/>
              </a:rPr>
              <a:t>hard  </a:t>
            </a:r>
            <a:r>
              <a:rPr sz="1800" dirty="0">
                <a:latin typeface="Times New Roman"/>
                <a:cs typeface="Times New Roman"/>
              </a:rPr>
              <a:t>wiring a control</a:t>
            </a:r>
            <a:r>
              <a:rPr sz="1800" spc="-15" dirty="0">
                <a:latin typeface="Times New Roman"/>
                <a:cs typeface="Times New Roman"/>
              </a:rPr>
              <a:t> </a:t>
            </a:r>
            <a:r>
              <a:rPr sz="1800" dirty="0">
                <a:latin typeface="Times New Roman"/>
                <a:cs typeface="Times New Roman"/>
              </a:rPr>
              <a:t>unit.</a:t>
            </a:r>
            <a:endParaRPr sz="1800">
              <a:latin typeface="Times New Roman"/>
              <a:cs typeface="Times New Roman"/>
            </a:endParaRPr>
          </a:p>
          <a:p>
            <a:pPr marL="299085" marR="5715" indent="-287020">
              <a:lnSpc>
                <a:spcPct val="150000"/>
              </a:lnSpc>
              <a:buFont typeface="Arial"/>
              <a:buChar char="•"/>
              <a:tabLst>
                <a:tab pos="299085" algn="l"/>
                <a:tab pos="299720" algn="l"/>
              </a:tabLst>
            </a:pPr>
            <a:r>
              <a:rPr sz="1800" dirty="0">
                <a:latin typeface="Times New Roman"/>
                <a:cs typeface="Times New Roman"/>
              </a:rPr>
              <a:t>It </a:t>
            </a:r>
            <a:r>
              <a:rPr sz="1800" spc="-5" dirty="0">
                <a:latin typeface="Times New Roman"/>
                <a:cs typeface="Times New Roman"/>
              </a:rPr>
              <a:t>is </a:t>
            </a:r>
            <a:r>
              <a:rPr sz="1800" spc="-10" dirty="0">
                <a:latin typeface="Times New Roman"/>
                <a:cs typeface="Times New Roman"/>
              </a:rPr>
              <a:t>easy </a:t>
            </a:r>
            <a:r>
              <a:rPr sz="1800" dirty="0">
                <a:latin typeface="Times New Roman"/>
                <a:cs typeface="Times New Roman"/>
              </a:rPr>
              <a:t>to add </a:t>
            </a:r>
            <a:r>
              <a:rPr sz="1800" spc="-5" dirty="0">
                <a:latin typeface="Times New Roman"/>
                <a:cs typeface="Times New Roman"/>
              </a:rPr>
              <a:t>new commands into </a:t>
            </a:r>
            <a:r>
              <a:rPr sz="1800" dirty="0">
                <a:latin typeface="Times New Roman"/>
                <a:cs typeface="Times New Roman"/>
              </a:rPr>
              <a:t>the chip </a:t>
            </a:r>
            <a:r>
              <a:rPr sz="1800" spc="-5" dirty="0">
                <a:latin typeface="Times New Roman"/>
                <a:cs typeface="Times New Roman"/>
              </a:rPr>
              <a:t>without </a:t>
            </a:r>
            <a:r>
              <a:rPr sz="1800" dirty="0">
                <a:latin typeface="Times New Roman"/>
                <a:cs typeface="Times New Roman"/>
              </a:rPr>
              <a:t>changing </a:t>
            </a:r>
            <a:r>
              <a:rPr sz="1800" spc="-5" dirty="0">
                <a:latin typeface="Times New Roman"/>
                <a:cs typeface="Times New Roman"/>
              </a:rPr>
              <a:t>the structure </a:t>
            </a:r>
            <a:r>
              <a:rPr sz="1800" dirty="0">
                <a:latin typeface="Times New Roman"/>
                <a:cs typeface="Times New Roman"/>
              </a:rPr>
              <a:t>of the  instruction </a:t>
            </a:r>
            <a:r>
              <a:rPr sz="1800" spc="-10" dirty="0">
                <a:latin typeface="Times New Roman"/>
                <a:cs typeface="Times New Roman"/>
              </a:rPr>
              <a:t>set </a:t>
            </a:r>
            <a:r>
              <a:rPr sz="1800" spc="-5" dirty="0">
                <a:latin typeface="Times New Roman"/>
                <a:cs typeface="Times New Roman"/>
              </a:rPr>
              <a:t>as </a:t>
            </a:r>
            <a:r>
              <a:rPr sz="1800" dirty="0">
                <a:latin typeface="Times New Roman"/>
                <a:cs typeface="Times New Roman"/>
              </a:rPr>
              <a:t>the </a:t>
            </a:r>
            <a:r>
              <a:rPr sz="1800" spc="-5" dirty="0">
                <a:latin typeface="Times New Roman"/>
                <a:cs typeface="Times New Roman"/>
              </a:rPr>
              <a:t>architecture uses </a:t>
            </a:r>
            <a:r>
              <a:rPr sz="1800" dirty="0">
                <a:latin typeface="Times New Roman"/>
                <a:cs typeface="Times New Roman"/>
              </a:rPr>
              <a:t>general-purpose hardware to carry</a:t>
            </a:r>
            <a:r>
              <a:rPr sz="1800" spc="275" dirty="0">
                <a:latin typeface="Times New Roman"/>
                <a:cs typeface="Times New Roman"/>
              </a:rPr>
              <a:t> </a:t>
            </a:r>
            <a:r>
              <a:rPr sz="1800" spc="-15" dirty="0">
                <a:latin typeface="Times New Roman"/>
                <a:cs typeface="Times New Roman"/>
              </a:rPr>
              <a:t>out</a:t>
            </a:r>
            <a:endParaRPr sz="1800">
              <a:latin typeface="Times New Roman"/>
              <a:cs typeface="Times New Roman"/>
            </a:endParaRPr>
          </a:p>
          <a:p>
            <a:pPr marL="299085">
              <a:lnSpc>
                <a:spcPct val="100000"/>
              </a:lnSpc>
              <a:spcBef>
                <a:spcPts val="1085"/>
              </a:spcBef>
            </a:pPr>
            <a:r>
              <a:rPr sz="1800" spc="-5" dirty="0">
                <a:latin typeface="Times New Roman"/>
                <a:cs typeface="Times New Roman"/>
              </a:rPr>
              <a:t>commands.</a:t>
            </a:r>
            <a:endParaRPr sz="1800">
              <a:latin typeface="Times New Roman"/>
              <a:cs typeface="Times New Roman"/>
            </a:endParaRPr>
          </a:p>
          <a:p>
            <a:pPr marL="299085" marR="5080" indent="-287020" algn="just">
              <a:lnSpc>
                <a:spcPct val="150000"/>
              </a:lnSpc>
              <a:buFont typeface="Arial"/>
              <a:buChar char="•"/>
              <a:tabLst>
                <a:tab pos="299720" algn="l"/>
              </a:tabLst>
            </a:pPr>
            <a:r>
              <a:rPr sz="1800" dirty="0">
                <a:latin typeface="Times New Roman"/>
                <a:cs typeface="Times New Roman"/>
              </a:rPr>
              <a:t>This </a:t>
            </a:r>
            <a:r>
              <a:rPr sz="1800" spc="-5" dirty="0">
                <a:latin typeface="Times New Roman"/>
                <a:cs typeface="Times New Roman"/>
              </a:rPr>
              <a:t>architecture makes </a:t>
            </a:r>
            <a:r>
              <a:rPr sz="1800" dirty="0">
                <a:latin typeface="Times New Roman"/>
                <a:cs typeface="Times New Roman"/>
              </a:rPr>
              <a:t>the </a:t>
            </a:r>
            <a:r>
              <a:rPr sz="1800" spc="-5" dirty="0">
                <a:latin typeface="Times New Roman"/>
                <a:cs typeface="Times New Roman"/>
              </a:rPr>
              <a:t>efficient use </a:t>
            </a:r>
            <a:r>
              <a:rPr sz="1800" dirty="0">
                <a:latin typeface="Times New Roman"/>
                <a:cs typeface="Times New Roman"/>
              </a:rPr>
              <a:t>of </a:t>
            </a:r>
            <a:r>
              <a:rPr sz="1800" spc="-5" dirty="0">
                <a:latin typeface="Times New Roman"/>
                <a:cs typeface="Times New Roman"/>
              </a:rPr>
              <a:t>main memory since the complexity (or  more </a:t>
            </a:r>
            <a:r>
              <a:rPr sz="1800" dirty="0">
                <a:latin typeface="Times New Roman"/>
                <a:cs typeface="Times New Roman"/>
              </a:rPr>
              <a:t>capability) of </a:t>
            </a:r>
            <a:r>
              <a:rPr sz="1800" spc="-5" dirty="0">
                <a:latin typeface="Times New Roman"/>
                <a:cs typeface="Times New Roman"/>
              </a:rPr>
              <a:t>instruction allows </a:t>
            </a:r>
            <a:r>
              <a:rPr sz="1800" dirty="0">
                <a:latin typeface="Times New Roman"/>
                <a:cs typeface="Times New Roman"/>
              </a:rPr>
              <a:t>to </a:t>
            </a:r>
            <a:r>
              <a:rPr sz="1800" spc="-5" dirty="0">
                <a:latin typeface="Times New Roman"/>
                <a:cs typeface="Times New Roman"/>
              </a:rPr>
              <a:t>use </a:t>
            </a:r>
            <a:r>
              <a:rPr sz="1800" dirty="0">
                <a:latin typeface="Times New Roman"/>
                <a:cs typeface="Times New Roman"/>
              </a:rPr>
              <a:t>less </a:t>
            </a:r>
            <a:r>
              <a:rPr sz="1800" spc="-5" dirty="0">
                <a:latin typeface="Times New Roman"/>
                <a:cs typeface="Times New Roman"/>
              </a:rPr>
              <a:t>number </a:t>
            </a:r>
            <a:r>
              <a:rPr sz="1800" dirty="0">
                <a:latin typeface="Times New Roman"/>
                <a:cs typeface="Times New Roman"/>
              </a:rPr>
              <a:t>of </a:t>
            </a:r>
            <a:r>
              <a:rPr sz="1800" spc="-5" dirty="0">
                <a:latin typeface="Times New Roman"/>
                <a:cs typeface="Times New Roman"/>
              </a:rPr>
              <a:t>instructions </a:t>
            </a:r>
            <a:r>
              <a:rPr sz="1800" dirty="0">
                <a:latin typeface="Times New Roman"/>
                <a:cs typeface="Times New Roman"/>
              </a:rPr>
              <a:t>to </a:t>
            </a:r>
            <a:r>
              <a:rPr sz="1800" spc="-5" dirty="0">
                <a:latin typeface="Times New Roman"/>
                <a:cs typeface="Times New Roman"/>
              </a:rPr>
              <a:t>achieve  </a:t>
            </a:r>
            <a:r>
              <a:rPr sz="1800" dirty="0">
                <a:latin typeface="Times New Roman"/>
                <a:cs typeface="Times New Roman"/>
              </a:rPr>
              <a:t>a given</a:t>
            </a:r>
            <a:r>
              <a:rPr sz="1800" spc="-15" dirty="0">
                <a:latin typeface="Times New Roman"/>
                <a:cs typeface="Times New Roman"/>
              </a:rPr>
              <a:t> </a:t>
            </a:r>
            <a:r>
              <a:rPr sz="1800" spc="-5" dirty="0">
                <a:latin typeface="Times New Roman"/>
                <a:cs typeface="Times New Roman"/>
              </a:rPr>
              <a:t>task.</a:t>
            </a:r>
            <a:endParaRPr sz="1800">
              <a:latin typeface="Times New Roman"/>
              <a:cs typeface="Times New Roman"/>
            </a:endParaRPr>
          </a:p>
          <a:p>
            <a:pPr marL="299085" marR="5715" indent="-287020" algn="just">
              <a:lnSpc>
                <a:spcPct val="150000"/>
              </a:lnSpc>
              <a:buFont typeface="Arial"/>
              <a:buChar char="•"/>
              <a:tabLst>
                <a:tab pos="299720" algn="l"/>
              </a:tabLst>
            </a:pPr>
            <a:r>
              <a:rPr sz="1800" dirty="0">
                <a:latin typeface="Times New Roman"/>
                <a:cs typeface="Times New Roman"/>
              </a:rPr>
              <a:t>The compiler </a:t>
            </a:r>
            <a:r>
              <a:rPr sz="1800" spc="-10" dirty="0">
                <a:latin typeface="Times New Roman"/>
                <a:cs typeface="Times New Roman"/>
              </a:rPr>
              <a:t>need </a:t>
            </a:r>
            <a:r>
              <a:rPr sz="1800" dirty="0">
                <a:latin typeface="Times New Roman"/>
                <a:cs typeface="Times New Roman"/>
              </a:rPr>
              <a:t>not be </a:t>
            </a:r>
            <a:r>
              <a:rPr sz="1800" spc="-5" dirty="0">
                <a:latin typeface="Times New Roman"/>
                <a:cs typeface="Times New Roman"/>
              </a:rPr>
              <a:t>very complicated, as the micro program </a:t>
            </a:r>
            <a:r>
              <a:rPr sz="1800" dirty="0">
                <a:latin typeface="Times New Roman"/>
                <a:cs typeface="Times New Roman"/>
              </a:rPr>
              <a:t>instruction </a:t>
            </a:r>
            <a:r>
              <a:rPr sz="1800" spc="-5" dirty="0">
                <a:latin typeface="Times New Roman"/>
                <a:cs typeface="Times New Roman"/>
              </a:rPr>
              <a:t>sets  </a:t>
            </a:r>
            <a:r>
              <a:rPr sz="1800" dirty="0">
                <a:latin typeface="Times New Roman"/>
                <a:cs typeface="Times New Roman"/>
              </a:rPr>
              <a:t>can be written to </a:t>
            </a:r>
            <a:r>
              <a:rPr sz="1800" spc="-5" dirty="0">
                <a:latin typeface="Times New Roman"/>
                <a:cs typeface="Times New Roman"/>
              </a:rPr>
              <a:t>match </a:t>
            </a:r>
            <a:r>
              <a:rPr sz="1800" dirty="0">
                <a:latin typeface="Times New Roman"/>
                <a:cs typeface="Times New Roman"/>
              </a:rPr>
              <a:t>the constructs of high level</a:t>
            </a:r>
            <a:r>
              <a:rPr sz="1800" spc="-55" dirty="0">
                <a:latin typeface="Times New Roman"/>
                <a:cs typeface="Times New Roman"/>
              </a:rPr>
              <a:t> </a:t>
            </a:r>
            <a:r>
              <a:rPr sz="1800" dirty="0">
                <a:latin typeface="Times New Roman"/>
                <a:cs typeface="Times New Roman"/>
              </a:rPr>
              <a:t>languages.</a:t>
            </a:r>
            <a:endParaRPr sz="18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64</a:t>
            </a:fld>
            <a:endParaRPr dirty="0"/>
          </a:p>
        </p:txBody>
      </p:sp>
      <p:sp>
        <p:nvSpPr>
          <p:cNvPr id="2" name="object 2"/>
          <p:cNvSpPr txBox="1"/>
          <p:nvPr/>
        </p:nvSpPr>
        <p:spPr>
          <a:xfrm>
            <a:off x="669747" y="606323"/>
            <a:ext cx="7767955" cy="3500754"/>
          </a:xfrm>
          <a:prstGeom prst="rect">
            <a:avLst/>
          </a:prstGeom>
        </p:spPr>
        <p:txBody>
          <a:bodyPr vert="horz" wrap="square" lIns="0" tIns="157480" rIns="0" bIns="0" rtlCol="0">
            <a:spAutoFit/>
          </a:bodyPr>
          <a:lstStyle/>
          <a:p>
            <a:pPr marL="12700" algn="just">
              <a:lnSpc>
                <a:spcPct val="100000"/>
              </a:lnSpc>
              <a:spcBef>
                <a:spcPts val="1240"/>
              </a:spcBef>
            </a:pPr>
            <a:r>
              <a:rPr sz="1900" b="1" spc="-5" dirty="0">
                <a:latin typeface="Times New Roman"/>
                <a:cs typeface="Times New Roman"/>
              </a:rPr>
              <a:t>Disadvantages of </a:t>
            </a:r>
            <a:r>
              <a:rPr sz="1900" b="1" spc="-10" dirty="0">
                <a:latin typeface="Times New Roman"/>
                <a:cs typeface="Times New Roman"/>
              </a:rPr>
              <a:t>CISC</a:t>
            </a:r>
            <a:r>
              <a:rPr sz="1900" b="1" spc="-35" dirty="0">
                <a:latin typeface="Times New Roman"/>
                <a:cs typeface="Times New Roman"/>
              </a:rPr>
              <a:t> </a:t>
            </a:r>
            <a:r>
              <a:rPr sz="1900" b="1" spc="-10" dirty="0">
                <a:latin typeface="Times New Roman"/>
                <a:cs typeface="Times New Roman"/>
              </a:rPr>
              <a:t>Architecture</a:t>
            </a:r>
            <a:endParaRPr sz="1900">
              <a:latin typeface="Times New Roman"/>
              <a:cs typeface="Times New Roman"/>
            </a:endParaRPr>
          </a:p>
          <a:p>
            <a:pPr marL="299085" marR="5080" indent="-287020" algn="just">
              <a:lnSpc>
                <a:spcPct val="150000"/>
              </a:lnSpc>
              <a:buFont typeface="Arial"/>
              <a:buChar char="•"/>
              <a:tabLst>
                <a:tab pos="299720" algn="l"/>
              </a:tabLst>
            </a:pPr>
            <a:r>
              <a:rPr sz="1900" spc="-5" dirty="0">
                <a:latin typeface="Times New Roman"/>
                <a:cs typeface="Times New Roman"/>
              </a:rPr>
              <a:t>A new or succeeding versions of CISC processors consists early generation  processors in their subsets (succeeding version). Therefore, chip hardware  and instruction set </a:t>
            </a:r>
            <a:r>
              <a:rPr sz="1900" spc="-10" dirty="0">
                <a:latin typeface="Times New Roman"/>
                <a:cs typeface="Times New Roman"/>
              </a:rPr>
              <a:t>became complex </a:t>
            </a:r>
            <a:r>
              <a:rPr sz="1900" spc="-5" dirty="0">
                <a:latin typeface="Times New Roman"/>
                <a:cs typeface="Times New Roman"/>
              </a:rPr>
              <a:t>with each generation of the</a:t>
            </a:r>
            <a:r>
              <a:rPr sz="1900" spc="100" dirty="0">
                <a:latin typeface="Times New Roman"/>
                <a:cs typeface="Times New Roman"/>
              </a:rPr>
              <a:t> </a:t>
            </a:r>
            <a:r>
              <a:rPr sz="1900" spc="-15" dirty="0">
                <a:latin typeface="Times New Roman"/>
                <a:cs typeface="Times New Roman"/>
              </a:rPr>
              <a:t>processor.</a:t>
            </a:r>
            <a:endParaRPr sz="1900">
              <a:latin typeface="Times New Roman"/>
              <a:cs typeface="Times New Roman"/>
            </a:endParaRPr>
          </a:p>
          <a:p>
            <a:pPr marL="299085" marR="5715" indent="-287020" algn="just">
              <a:lnSpc>
                <a:spcPct val="150000"/>
              </a:lnSpc>
              <a:buFont typeface="Arial"/>
              <a:buChar char="•"/>
              <a:tabLst>
                <a:tab pos="299720" algn="l"/>
              </a:tabLst>
            </a:pPr>
            <a:r>
              <a:rPr sz="1900" spc="-5" dirty="0">
                <a:latin typeface="Times New Roman"/>
                <a:cs typeface="Times New Roman"/>
              </a:rPr>
              <a:t>The overall performance of the machine is reduced because of slower clock  speed.</a:t>
            </a:r>
            <a:endParaRPr sz="1900">
              <a:latin typeface="Times New Roman"/>
              <a:cs typeface="Times New Roman"/>
            </a:endParaRPr>
          </a:p>
          <a:p>
            <a:pPr marL="299085" marR="6350" indent="-287020" algn="just">
              <a:lnSpc>
                <a:spcPts val="3420"/>
              </a:lnSpc>
              <a:spcBef>
                <a:spcPts val="305"/>
              </a:spcBef>
              <a:buFont typeface="Arial"/>
              <a:buChar char="•"/>
              <a:tabLst>
                <a:tab pos="299720" algn="l"/>
              </a:tabLst>
            </a:pPr>
            <a:r>
              <a:rPr sz="1900" spc="-5" dirty="0">
                <a:latin typeface="Times New Roman"/>
                <a:cs typeface="Times New Roman"/>
              </a:rPr>
              <a:t>The complexity of hardware and on-chip software included </a:t>
            </a:r>
            <a:r>
              <a:rPr sz="1900" spc="-10" dirty="0">
                <a:latin typeface="Times New Roman"/>
                <a:cs typeface="Times New Roman"/>
              </a:rPr>
              <a:t>in </a:t>
            </a:r>
            <a:r>
              <a:rPr sz="1900" spc="-5" dirty="0">
                <a:latin typeface="Times New Roman"/>
                <a:cs typeface="Times New Roman"/>
              </a:rPr>
              <a:t>CISC design  to perform </a:t>
            </a:r>
            <a:r>
              <a:rPr sz="1900" spc="-10" dirty="0">
                <a:latin typeface="Times New Roman"/>
                <a:cs typeface="Times New Roman"/>
              </a:rPr>
              <a:t>many</a:t>
            </a:r>
            <a:r>
              <a:rPr sz="1900" spc="30" dirty="0">
                <a:latin typeface="Times New Roman"/>
                <a:cs typeface="Times New Roman"/>
              </a:rPr>
              <a:t> </a:t>
            </a:r>
            <a:r>
              <a:rPr sz="1900" spc="-5" dirty="0">
                <a:latin typeface="Times New Roman"/>
                <a:cs typeface="Times New Roman"/>
              </a:rPr>
              <a:t>functions.</a:t>
            </a:r>
            <a:endParaRPr sz="19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59</a:t>
            </a:r>
            <a:endParaRPr sz="1200">
              <a:latin typeface="Carlito"/>
              <a:cs typeface="Carli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Overlapped Register</a:t>
            </a:r>
            <a:r>
              <a:rPr spc="-70" dirty="0"/>
              <a:t> </a:t>
            </a:r>
            <a:r>
              <a:rPr spc="-10" dirty="0"/>
              <a:t>Windows</a:t>
            </a:r>
          </a:p>
        </p:txBody>
      </p:sp>
      <p:sp>
        <p:nvSpPr>
          <p:cNvPr id="4" name="object 4"/>
          <p:cNvSpPr txBox="1"/>
          <p:nvPr/>
        </p:nvSpPr>
        <p:spPr>
          <a:xfrm>
            <a:off x="505154" y="544220"/>
            <a:ext cx="8410245" cy="837473"/>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085" algn="l"/>
                <a:tab pos="299720" algn="l"/>
                <a:tab pos="1442085" algn="l"/>
                <a:tab pos="1953895" algn="l"/>
                <a:tab pos="2468245" algn="l"/>
              </a:tabLst>
            </a:pPr>
            <a:r>
              <a:rPr sz="1900" spc="-5" dirty="0">
                <a:latin typeface="Times New Roman"/>
                <a:cs typeface="Times New Roman"/>
              </a:rPr>
              <a:t>P</a:t>
            </a:r>
            <a:r>
              <a:rPr sz="1900" dirty="0">
                <a:latin typeface="Times New Roman"/>
                <a:cs typeface="Times New Roman"/>
              </a:rPr>
              <a:t>r</a:t>
            </a:r>
            <a:r>
              <a:rPr sz="1900" spc="-5" dirty="0">
                <a:latin typeface="Times New Roman"/>
                <a:cs typeface="Times New Roman"/>
              </a:rPr>
              <a:t>ocedu</a:t>
            </a:r>
            <a:r>
              <a:rPr sz="1900" dirty="0">
                <a:latin typeface="Times New Roman"/>
                <a:cs typeface="Times New Roman"/>
              </a:rPr>
              <a:t>r</a:t>
            </a:r>
            <a:r>
              <a:rPr sz="1900" spc="-5" dirty="0">
                <a:latin typeface="Times New Roman"/>
                <a:cs typeface="Times New Roman"/>
              </a:rPr>
              <a:t>e</a:t>
            </a:r>
            <a:r>
              <a:rPr sz="1900" dirty="0">
                <a:latin typeface="Times New Roman"/>
                <a:cs typeface="Times New Roman"/>
              </a:rPr>
              <a:t>	</a:t>
            </a:r>
            <a:r>
              <a:rPr sz="1900" spc="-5" dirty="0">
                <a:latin typeface="Times New Roman"/>
                <a:cs typeface="Times New Roman"/>
              </a:rPr>
              <a:t>call</a:t>
            </a:r>
            <a:r>
              <a:rPr sz="1900" dirty="0">
                <a:latin typeface="Times New Roman"/>
                <a:cs typeface="Times New Roman"/>
              </a:rPr>
              <a:t>	</a:t>
            </a:r>
            <a:r>
              <a:rPr sz="1900" spc="-5" dirty="0">
                <a:latin typeface="Times New Roman"/>
                <a:cs typeface="Times New Roman"/>
              </a:rPr>
              <a:t>and</a:t>
            </a:r>
            <a:r>
              <a:rPr sz="1900" dirty="0">
                <a:latin typeface="Times New Roman"/>
                <a:cs typeface="Times New Roman"/>
              </a:rPr>
              <a:t>	</a:t>
            </a:r>
            <a:r>
              <a:rPr sz="1900" spc="-5" dirty="0">
                <a:latin typeface="Times New Roman"/>
                <a:cs typeface="Times New Roman"/>
              </a:rPr>
              <a:t>retu</a:t>
            </a:r>
            <a:r>
              <a:rPr sz="1900" dirty="0">
                <a:latin typeface="Times New Roman"/>
                <a:cs typeface="Times New Roman"/>
              </a:rPr>
              <a:t>r</a:t>
            </a:r>
            <a:r>
              <a:rPr sz="1900" spc="-5" dirty="0">
                <a:latin typeface="Times New Roman"/>
                <a:cs typeface="Times New Roman"/>
              </a:rPr>
              <a:t>n</a:t>
            </a:r>
            <a:r>
              <a:rPr lang="en-US" sz="1900" spc="-5" dirty="0">
                <a:latin typeface="Times New Roman"/>
                <a:cs typeface="Times New Roman"/>
              </a:rPr>
              <a:t> </a:t>
            </a:r>
            <a:r>
              <a:rPr lang="en-US" sz="1900" spc="-20" dirty="0">
                <a:latin typeface="Times New Roman"/>
                <a:cs typeface="Times New Roman"/>
              </a:rPr>
              <a:t>o</a:t>
            </a:r>
            <a:r>
              <a:rPr lang="en-US" sz="1900" spc="-5" dirty="0">
                <a:latin typeface="Times New Roman"/>
                <a:cs typeface="Times New Roman"/>
              </a:rPr>
              <a:t>ccurs quite</a:t>
            </a:r>
            <a:r>
              <a:rPr lang="en-US" sz="1900" dirty="0">
                <a:latin typeface="Times New Roman"/>
                <a:cs typeface="Times New Roman"/>
              </a:rPr>
              <a:t> </a:t>
            </a:r>
            <a:r>
              <a:rPr lang="en-US" sz="1900" spc="-5" dirty="0">
                <a:latin typeface="Times New Roman"/>
                <a:cs typeface="Times New Roman"/>
              </a:rPr>
              <a:t>often in high-l</a:t>
            </a:r>
            <a:r>
              <a:rPr lang="en-US" sz="1900" spc="-20" dirty="0">
                <a:latin typeface="Times New Roman"/>
                <a:cs typeface="Times New Roman"/>
              </a:rPr>
              <a:t>e</a:t>
            </a:r>
            <a:r>
              <a:rPr lang="en-US" sz="1900" spc="-5" dirty="0">
                <a:latin typeface="Times New Roman"/>
                <a:cs typeface="Times New Roman"/>
              </a:rPr>
              <a:t>vel</a:t>
            </a:r>
            <a:r>
              <a:rPr lang="en-US" sz="1900" dirty="0">
                <a:latin typeface="Times New Roman"/>
                <a:cs typeface="Times New Roman"/>
              </a:rPr>
              <a:t> </a:t>
            </a:r>
            <a:r>
              <a:rPr lang="en-US" sz="1900" spc="-5" dirty="0">
                <a:latin typeface="Times New Roman"/>
                <a:cs typeface="Times New Roman"/>
              </a:rPr>
              <a:t>prog</a:t>
            </a:r>
            <a:r>
              <a:rPr lang="en-US" sz="1900" dirty="0">
                <a:latin typeface="Times New Roman"/>
                <a:cs typeface="Times New Roman"/>
              </a:rPr>
              <a:t>ra</a:t>
            </a:r>
            <a:r>
              <a:rPr lang="en-US" sz="1900" spc="-20" dirty="0">
                <a:latin typeface="Times New Roman"/>
                <a:cs typeface="Times New Roman"/>
              </a:rPr>
              <a:t>m</a:t>
            </a:r>
            <a:r>
              <a:rPr lang="en-US" sz="1900" spc="-30" dirty="0">
                <a:latin typeface="Times New Roman"/>
                <a:cs typeface="Times New Roman"/>
              </a:rPr>
              <a:t>m</a:t>
            </a:r>
            <a:r>
              <a:rPr lang="en-US" sz="1900" spc="5" dirty="0">
                <a:latin typeface="Times New Roman"/>
                <a:cs typeface="Times New Roman"/>
              </a:rPr>
              <a:t>i</a:t>
            </a:r>
            <a:r>
              <a:rPr lang="en-US" sz="1900" spc="-5" dirty="0">
                <a:latin typeface="Times New Roman"/>
                <a:cs typeface="Times New Roman"/>
              </a:rPr>
              <a:t>ng</a:t>
            </a:r>
            <a:r>
              <a:rPr sz="1900" spc="-5" dirty="0">
                <a:latin typeface="Times New Roman"/>
                <a:cs typeface="Times New Roman"/>
              </a:rPr>
              <a:t>  languages.</a:t>
            </a:r>
            <a:endParaRPr sz="1900" dirty="0">
              <a:latin typeface="Times New Roman"/>
              <a:cs typeface="Times New Roman"/>
            </a:endParaRPr>
          </a:p>
        </p:txBody>
      </p:sp>
      <p:sp>
        <p:nvSpPr>
          <p:cNvPr id="6" name="object 6"/>
          <p:cNvSpPr txBox="1"/>
          <p:nvPr/>
        </p:nvSpPr>
        <p:spPr>
          <a:xfrm>
            <a:off x="505155" y="1413388"/>
            <a:ext cx="8134984" cy="4803775"/>
          </a:xfrm>
          <a:prstGeom prst="rect">
            <a:avLst/>
          </a:prstGeom>
        </p:spPr>
        <p:txBody>
          <a:bodyPr vert="horz" wrap="square" lIns="0" tIns="12065" rIns="0" bIns="0" rtlCol="0">
            <a:spAutoFit/>
          </a:bodyPr>
          <a:lstStyle/>
          <a:p>
            <a:pPr marL="299085" marR="6985" indent="-287020" algn="just">
              <a:lnSpc>
                <a:spcPct val="150000"/>
              </a:lnSpc>
              <a:spcBef>
                <a:spcPts val="95"/>
              </a:spcBef>
              <a:buFont typeface="Arial"/>
              <a:buChar char="•"/>
              <a:tabLst>
                <a:tab pos="299720" algn="l"/>
              </a:tabLst>
            </a:pPr>
            <a:r>
              <a:rPr sz="1900" dirty="0">
                <a:latin typeface="Times New Roman"/>
                <a:cs typeface="Times New Roman"/>
              </a:rPr>
              <a:t>When </a:t>
            </a:r>
            <a:r>
              <a:rPr sz="1900" spc="-5" dirty="0">
                <a:latin typeface="Times New Roman"/>
                <a:cs typeface="Times New Roman"/>
              </a:rPr>
              <a:t>translated into machine language, a procedure call produces a sequence of  instructions that save register values, pass parameters needed for the procedure,  and then calls a subroutine to execute the body of the</a:t>
            </a:r>
            <a:r>
              <a:rPr sz="1900" spc="30" dirty="0">
                <a:latin typeface="Times New Roman"/>
                <a:cs typeface="Times New Roman"/>
              </a:rPr>
              <a:t> </a:t>
            </a:r>
            <a:r>
              <a:rPr sz="1900" spc="-5" dirty="0">
                <a:latin typeface="Times New Roman"/>
                <a:cs typeface="Times New Roman"/>
              </a:rPr>
              <a:t>procedure.</a:t>
            </a:r>
            <a:endParaRPr sz="1900" dirty="0">
              <a:latin typeface="Times New Roman"/>
              <a:cs typeface="Times New Roman"/>
            </a:endParaRPr>
          </a:p>
          <a:p>
            <a:pPr marL="299085" marR="5080" indent="-287020" algn="just">
              <a:lnSpc>
                <a:spcPct val="150000"/>
              </a:lnSpc>
              <a:buFont typeface="Arial"/>
              <a:buChar char="•"/>
              <a:tabLst>
                <a:tab pos="299720" algn="l"/>
              </a:tabLst>
            </a:pPr>
            <a:r>
              <a:rPr sz="1900" spc="-5" dirty="0">
                <a:latin typeface="Times New Roman"/>
                <a:cs typeface="Times New Roman"/>
              </a:rPr>
              <a:t>After a procedure return, the program restores the old register values, </a:t>
            </a:r>
            <a:r>
              <a:rPr sz="1900" spc="-10" dirty="0">
                <a:latin typeface="Times New Roman"/>
                <a:cs typeface="Times New Roman"/>
              </a:rPr>
              <a:t>passes  </a:t>
            </a:r>
            <a:r>
              <a:rPr sz="1900" spc="-5" dirty="0">
                <a:latin typeface="Times New Roman"/>
                <a:cs typeface="Times New Roman"/>
              </a:rPr>
              <a:t>results to the calling </a:t>
            </a:r>
            <a:r>
              <a:rPr sz="1900" spc="-10" dirty="0">
                <a:latin typeface="Times New Roman"/>
                <a:cs typeface="Times New Roman"/>
              </a:rPr>
              <a:t>program, </a:t>
            </a:r>
            <a:r>
              <a:rPr sz="1900" spc="-5" dirty="0">
                <a:latin typeface="Times New Roman"/>
                <a:cs typeface="Times New Roman"/>
              </a:rPr>
              <a:t>and returns </a:t>
            </a:r>
            <a:r>
              <a:rPr sz="1900" dirty="0">
                <a:latin typeface="Times New Roman"/>
                <a:cs typeface="Times New Roman"/>
              </a:rPr>
              <a:t>from </a:t>
            </a:r>
            <a:r>
              <a:rPr sz="1900" spc="-5" dirty="0">
                <a:latin typeface="Times New Roman"/>
                <a:cs typeface="Times New Roman"/>
              </a:rPr>
              <a:t>the subroutine. Saving and  restoring registers and passing of parameters and results involve </a:t>
            </a:r>
            <a:r>
              <a:rPr sz="1900" spc="-10" dirty="0">
                <a:latin typeface="Times New Roman"/>
                <a:cs typeface="Times New Roman"/>
              </a:rPr>
              <a:t>time </a:t>
            </a:r>
            <a:r>
              <a:rPr sz="1900" spc="-5" dirty="0">
                <a:latin typeface="Times New Roman"/>
                <a:cs typeface="Times New Roman"/>
              </a:rPr>
              <a:t>consuming  operation.</a:t>
            </a:r>
            <a:endParaRPr sz="1900" dirty="0">
              <a:latin typeface="Times New Roman"/>
              <a:cs typeface="Times New Roman"/>
            </a:endParaRPr>
          </a:p>
          <a:p>
            <a:pPr marL="299085" marR="5715" indent="-287020" algn="just">
              <a:lnSpc>
                <a:spcPct val="150000"/>
              </a:lnSpc>
              <a:buFont typeface="Arial"/>
              <a:buChar char="•"/>
              <a:tabLst>
                <a:tab pos="299720" algn="l"/>
              </a:tabLst>
            </a:pPr>
            <a:r>
              <a:rPr sz="1900" spc="-5" dirty="0">
                <a:latin typeface="Times New Roman"/>
                <a:cs typeface="Times New Roman"/>
              </a:rPr>
              <a:t>A characteristic of </a:t>
            </a:r>
            <a:r>
              <a:rPr sz="1900" spc="-10" dirty="0">
                <a:latin typeface="Times New Roman"/>
                <a:cs typeface="Times New Roman"/>
              </a:rPr>
              <a:t>some </a:t>
            </a:r>
            <a:r>
              <a:rPr sz="1900" dirty="0">
                <a:latin typeface="Times New Roman"/>
                <a:cs typeface="Times New Roman"/>
              </a:rPr>
              <a:t>RISC </a:t>
            </a:r>
            <a:r>
              <a:rPr sz="1900" spc="-5" dirty="0">
                <a:latin typeface="Times New Roman"/>
                <a:cs typeface="Times New Roman"/>
              </a:rPr>
              <a:t>processors is their use of overlapped register  </a:t>
            </a:r>
            <a:r>
              <a:rPr sz="1900" dirty="0">
                <a:latin typeface="Times New Roman"/>
                <a:cs typeface="Times New Roman"/>
              </a:rPr>
              <a:t>windows</a:t>
            </a:r>
            <a:r>
              <a:rPr sz="1900" spc="35" dirty="0">
                <a:latin typeface="Times New Roman"/>
                <a:cs typeface="Times New Roman"/>
              </a:rPr>
              <a:t> </a:t>
            </a:r>
            <a:r>
              <a:rPr sz="1900" spc="-5" dirty="0">
                <a:latin typeface="Times New Roman"/>
                <a:cs typeface="Times New Roman"/>
              </a:rPr>
              <a:t>to</a:t>
            </a:r>
            <a:r>
              <a:rPr sz="1900" spc="55" dirty="0">
                <a:latin typeface="Times New Roman"/>
                <a:cs typeface="Times New Roman"/>
              </a:rPr>
              <a:t> </a:t>
            </a:r>
            <a:r>
              <a:rPr sz="1900" spc="-5" dirty="0">
                <a:latin typeface="Times New Roman"/>
                <a:cs typeface="Times New Roman"/>
              </a:rPr>
              <a:t>provide</a:t>
            </a:r>
            <a:r>
              <a:rPr sz="1900" spc="60" dirty="0">
                <a:latin typeface="Times New Roman"/>
                <a:cs typeface="Times New Roman"/>
              </a:rPr>
              <a:t> </a:t>
            </a:r>
            <a:r>
              <a:rPr sz="1900" spc="-5" dirty="0">
                <a:latin typeface="Times New Roman"/>
                <a:cs typeface="Times New Roman"/>
              </a:rPr>
              <a:t>the</a:t>
            </a:r>
            <a:r>
              <a:rPr sz="1900" spc="55" dirty="0">
                <a:latin typeface="Times New Roman"/>
                <a:cs typeface="Times New Roman"/>
              </a:rPr>
              <a:t> </a:t>
            </a:r>
            <a:r>
              <a:rPr sz="1900" spc="-10" dirty="0">
                <a:latin typeface="Times New Roman"/>
                <a:cs typeface="Times New Roman"/>
              </a:rPr>
              <a:t>passing</a:t>
            </a:r>
            <a:r>
              <a:rPr sz="1900" spc="55" dirty="0">
                <a:latin typeface="Times New Roman"/>
                <a:cs typeface="Times New Roman"/>
              </a:rPr>
              <a:t> </a:t>
            </a:r>
            <a:r>
              <a:rPr sz="1900" spc="-5" dirty="0">
                <a:latin typeface="Times New Roman"/>
                <a:cs typeface="Times New Roman"/>
              </a:rPr>
              <a:t>of</a:t>
            </a:r>
            <a:r>
              <a:rPr sz="1900" spc="60" dirty="0">
                <a:latin typeface="Times New Roman"/>
                <a:cs typeface="Times New Roman"/>
              </a:rPr>
              <a:t> </a:t>
            </a:r>
            <a:r>
              <a:rPr sz="1900" spc="-5" dirty="0">
                <a:latin typeface="Times New Roman"/>
                <a:cs typeface="Times New Roman"/>
              </a:rPr>
              <a:t>parameters</a:t>
            </a:r>
            <a:r>
              <a:rPr sz="1900" spc="70" dirty="0">
                <a:latin typeface="Times New Roman"/>
                <a:cs typeface="Times New Roman"/>
              </a:rPr>
              <a:t> </a:t>
            </a:r>
            <a:r>
              <a:rPr sz="1900" spc="-5" dirty="0">
                <a:latin typeface="Times New Roman"/>
                <a:cs typeface="Times New Roman"/>
              </a:rPr>
              <a:t>and</a:t>
            </a:r>
            <a:r>
              <a:rPr sz="1900" spc="55" dirty="0">
                <a:latin typeface="Times New Roman"/>
                <a:cs typeface="Times New Roman"/>
              </a:rPr>
              <a:t> </a:t>
            </a:r>
            <a:r>
              <a:rPr sz="1900" spc="-5" dirty="0">
                <a:latin typeface="Times New Roman"/>
                <a:cs typeface="Times New Roman"/>
              </a:rPr>
              <a:t>avoid</a:t>
            </a:r>
            <a:r>
              <a:rPr sz="1900" spc="45" dirty="0">
                <a:latin typeface="Times New Roman"/>
                <a:cs typeface="Times New Roman"/>
              </a:rPr>
              <a:t> </a:t>
            </a:r>
            <a:r>
              <a:rPr sz="1900" spc="-5" dirty="0">
                <a:latin typeface="Times New Roman"/>
                <a:cs typeface="Times New Roman"/>
              </a:rPr>
              <a:t>the</a:t>
            </a:r>
            <a:r>
              <a:rPr sz="1900" spc="40" dirty="0">
                <a:latin typeface="Times New Roman"/>
                <a:cs typeface="Times New Roman"/>
              </a:rPr>
              <a:t> </a:t>
            </a:r>
            <a:r>
              <a:rPr sz="1900" spc="-5" dirty="0">
                <a:latin typeface="Times New Roman"/>
                <a:cs typeface="Times New Roman"/>
              </a:rPr>
              <a:t>need</a:t>
            </a:r>
            <a:r>
              <a:rPr sz="1900" spc="55" dirty="0">
                <a:latin typeface="Times New Roman"/>
                <a:cs typeface="Times New Roman"/>
              </a:rPr>
              <a:t> </a:t>
            </a:r>
            <a:r>
              <a:rPr sz="1900" spc="-5" dirty="0">
                <a:latin typeface="Times New Roman"/>
                <a:cs typeface="Times New Roman"/>
              </a:rPr>
              <a:t>for</a:t>
            </a:r>
            <a:r>
              <a:rPr sz="1900" spc="65" dirty="0">
                <a:latin typeface="Times New Roman"/>
                <a:cs typeface="Times New Roman"/>
              </a:rPr>
              <a:t> </a:t>
            </a:r>
            <a:r>
              <a:rPr sz="1900" spc="-5" dirty="0">
                <a:latin typeface="Times New Roman"/>
                <a:cs typeface="Times New Roman"/>
              </a:rPr>
              <a:t>saving</a:t>
            </a:r>
            <a:r>
              <a:rPr sz="1900" spc="55" dirty="0">
                <a:latin typeface="Times New Roman"/>
                <a:cs typeface="Times New Roman"/>
              </a:rPr>
              <a:t> </a:t>
            </a:r>
            <a:r>
              <a:rPr sz="1900" spc="-5" dirty="0">
                <a:latin typeface="Times New Roman"/>
                <a:cs typeface="Times New Roman"/>
              </a:rPr>
              <a:t>and</a:t>
            </a:r>
            <a:endParaRPr sz="1900" dirty="0">
              <a:latin typeface="Times New Roman"/>
              <a:cs typeface="Times New Roman"/>
            </a:endParaRPr>
          </a:p>
          <a:p>
            <a:pPr marL="299085" algn="just">
              <a:lnSpc>
                <a:spcPct val="100000"/>
              </a:lnSpc>
              <a:spcBef>
                <a:spcPts val="1145"/>
              </a:spcBef>
            </a:pPr>
            <a:r>
              <a:rPr sz="1900" spc="-5" dirty="0">
                <a:latin typeface="Times New Roman"/>
                <a:cs typeface="Times New Roman"/>
              </a:rPr>
              <a:t>restoring register values.</a:t>
            </a:r>
            <a:endParaRPr sz="1900" dirty="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Each</a:t>
            </a:r>
            <a:r>
              <a:rPr sz="1900" spc="50" dirty="0">
                <a:latin typeface="Times New Roman"/>
                <a:cs typeface="Times New Roman"/>
              </a:rPr>
              <a:t> </a:t>
            </a:r>
            <a:r>
              <a:rPr sz="1900" spc="-5" dirty="0">
                <a:latin typeface="Times New Roman"/>
                <a:cs typeface="Times New Roman"/>
              </a:rPr>
              <a:t>procedure</a:t>
            </a:r>
            <a:r>
              <a:rPr sz="1900" spc="60" dirty="0">
                <a:latin typeface="Times New Roman"/>
                <a:cs typeface="Times New Roman"/>
              </a:rPr>
              <a:t> </a:t>
            </a:r>
            <a:r>
              <a:rPr sz="1900" spc="-5" dirty="0">
                <a:latin typeface="Times New Roman"/>
                <a:cs typeface="Times New Roman"/>
              </a:rPr>
              <a:t>call</a:t>
            </a:r>
            <a:r>
              <a:rPr sz="1900" spc="55" dirty="0">
                <a:latin typeface="Times New Roman"/>
                <a:cs typeface="Times New Roman"/>
              </a:rPr>
              <a:t> </a:t>
            </a:r>
            <a:r>
              <a:rPr sz="1900" spc="-5" dirty="0">
                <a:latin typeface="Times New Roman"/>
                <a:cs typeface="Times New Roman"/>
              </a:rPr>
              <a:t>results</a:t>
            </a:r>
            <a:r>
              <a:rPr sz="1900" spc="55" dirty="0">
                <a:latin typeface="Times New Roman"/>
                <a:cs typeface="Times New Roman"/>
              </a:rPr>
              <a:t> </a:t>
            </a:r>
            <a:r>
              <a:rPr sz="1900" spc="-5" dirty="0">
                <a:latin typeface="Times New Roman"/>
                <a:cs typeface="Times New Roman"/>
              </a:rPr>
              <a:t>in</a:t>
            </a:r>
            <a:r>
              <a:rPr sz="1900" spc="55" dirty="0">
                <a:latin typeface="Times New Roman"/>
                <a:cs typeface="Times New Roman"/>
              </a:rPr>
              <a:t> </a:t>
            </a:r>
            <a:r>
              <a:rPr sz="1900" spc="-10" dirty="0">
                <a:latin typeface="Times New Roman"/>
                <a:cs typeface="Times New Roman"/>
              </a:rPr>
              <a:t>the</a:t>
            </a:r>
            <a:r>
              <a:rPr sz="1900" spc="55" dirty="0">
                <a:latin typeface="Times New Roman"/>
                <a:cs typeface="Times New Roman"/>
              </a:rPr>
              <a:t> </a:t>
            </a:r>
            <a:r>
              <a:rPr sz="1900" spc="-5" dirty="0">
                <a:latin typeface="Times New Roman"/>
                <a:cs typeface="Times New Roman"/>
              </a:rPr>
              <a:t>allocation</a:t>
            </a:r>
            <a:r>
              <a:rPr sz="1900" spc="60" dirty="0">
                <a:latin typeface="Times New Roman"/>
                <a:cs typeface="Times New Roman"/>
              </a:rPr>
              <a:t> </a:t>
            </a:r>
            <a:r>
              <a:rPr sz="1900" spc="-5" dirty="0">
                <a:latin typeface="Times New Roman"/>
                <a:cs typeface="Times New Roman"/>
              </a:rPr>
              <a:t>of</a:t>
            </a:r>
            <a:r>
              <a:rPr sz="1900" spc="60" dirty="0">
                <a:latin typeface="Times New Roman"/>
                <a:cs typeface="Times New Roman"/>
              </a:rPr>
              <a:t> </a:t>
            </a:r>
            <a:r>
              <a:rPr sz="1900" spc="-5" dirty="0">
                <a:latin typeface="Times New Roman"/>
                <a:cs typeface="Times New Roman"/>
              </a:rPr>
              <a:t>a</a:t>
            </a:r>
            <a:r>
              <a:rPr sz="1900" spc="55" dirty="0">
                <a:latin typeface="Times New Roman"/>
                <a:cs typeface="Times New Roman"/>
              </a:rPr>
              <a:t> </a:t>
            </a:r>
            <a:r>
              <a:rPr sz="1900" spc="-5" dirty="0">
                <a:latin typeface="Times New Roman"/>
                <a:cs typeface="Times New Roman"/>
              </a:rPr>
              <a:t>new</a:t>
            </a:r>
            <a:r>
              <a:rPr sz="1900" spc="55" dirty="0">
                <a:latin typeface="Times New Roman"/>
                <a:cs typeface="Times New Roman"/>
              </a:rPr>
              <a:t> </a:t>
            </a:r>
            <a:r>
              <a:rPr sz="1900" spc="-5" dirty="0">
                <a:latin typeface="Times New Roman"/>
                <a:cs typeface="Times New Roman"/>
              </a:rPr>
              <a:t>window</a:t>
            </a:r>
            <a:r>
              <a:rPr sz="1900" spc="65" dirty="0">
                <a:latin typeface="Times New Roman"/>
                <a:cs typeface="Times New Roman"/>
              </a:rPr>
              <a:t> </a:t>
            </a:r>
            <a:r>
              <a:rPr sz="1900" spc="-5" dirty="0">
                <a:latin typeface="Times New Roman"/>
                <a:cs typeface="Times New Roman"/>
              </a:rPr>
              <a:t>consisting</a:t>
            </a:r>
            <a:r>
              <a:rPr sz="1900" spc="55" dirty="0">
                <a:latin typeface="Times New Roman"/>
                <a:cs typeface="Times New Roman"/>
              </a:rPr>
              <a:t> </a:t>
            </a:r>
            <a:r>
              <a:rPr sz="1900" spc="-5" dirty="0">
                <a:latin typeface="Times New Roman"/>
                <a:cs typeface="Times New Roman"/>
              </a:rPr>
              <a:t>of</a:t>
            </a:r>
            <a:r>
              <a:rPr sz="1900" spc="60" dirty="0">
                <a:latin typeface="Times New Roman"/>
                <a:cs typeface="Times New Roman"/>
              </a:rPr>
              <a:t> </a:t>
            </a:r>
            <a:r>
              <a:rPr sz="1900" spc="-5" dirty="0">
                <a:latin typeface="Times New Roman"/>
                <a:cs typeface="Times New Roman"/>
              </a:rPr>
              <a:t>a</a:t>
            </a:r>
            <a:r>
              <a:rPr sz="1900" spc="55" dirty="0">
                <a:latin typeface="Times New Roman"/>
                <a:cs typeface="Times New Roman"/>
              </a:rPr>
              <a:t> </a:t>
            </a:r>
            <a:r>
              <a:rPr sz="1900" spc="-5" dirty="0">
                <a:latin typeface="Times New Roman"/>
                <a:cs typeface="Times New Roman"/>
              </a:rPr>
              <a:t>set</a:t>
            </a:r>
            <a:endParaRPr sz="1900" dirty="0">
              <a:latin typeface="Times New Roman"/>
              <a:cs typeface="Times New Roman"/>
            </a:endParaRPr>
          </a:p>
        </p:txBody>
      </p:sp>
      <p:sp>
        <p:nvSpPr>
          <p:cNvPr id="7" name="object 7"/>
          <p:cNvSpPr txBox="1"/>
          <p:nvPr/>
        </p:nvSpPr>
        <p:spPr>
          <a:xfrm>
            <a:off x="791667" y="6336893"/>
            <a:ext cx="607758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Times New Roman"/>
                <a:cs typeface="Times New Roman"/>
              </a:rPr>
              <a:t>of registers from the register file for use by the new</a:t>
            </a:r>
            <a:r>
              <a:rPr sz="1900" spc="125" dirty="0">
                <a:latin typeface="Times New Roman"/>
                <a:cs typeface="Times New Roman"/>
              </a:rPr>
              <a:t> </a:t>
            </a:r>
            <a:r>
              <a:rPr sz="1900" spc="-5" dirty="0">
                <a:latin typeface="Times New Roman"/>
                <a:cs typeface="Times New Roman"/>
              </a:rPr>
              <a:t>procedure.</a:t>
            </a:r>
            <a:endParaRPr sz="19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60</a:t>
            </a:r>
            <a:endParaRPr sz="1200">
              <a:latin typeface="Carlito"/>
              <a:cs typeface="Carlito"/>
            </a:endParaRPr>
          </a:p>
        </p:txBody>
      </p:sp>
      <p:sp>
        <p:nvSpPr>
          <p:cNvPr id="3" name="object 3"/>
          <p:cNvSpPr txBox="1"/>
          <p:nvPr/>
        </p:nvSpPr>
        <p:spPr>
          <a:xfrm>
            <a:off x="543255" y="371373"/>
            <a:ext cx="8059420" cy="56730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1900" spc="-5" dirty="0">
                <a:latin typeface="Times New Roman"/>
                <a:cs typeface="Times New Roman"/>
              </a:rPr>
              <a:t>Each procedure call activates a new register window by incrementing a </a:t>
            </a:r>
            <a:r>
              <a:rPr sz="1900" spc="-10" dirty="0">
                <a:latin typeface="Times New Roman"/>
                <a:cs typeface="Times New Roman"/>
              </a:rPr>
              <a:t>pointer,  </a:t>
            </a:r>
            <a:r>
              <a:rPr sz="1900" spc="-5" dirty="0">
                <a:latin typeface="Times New Roman"/>
                <a:cs typeface="Times New Roman"/>
              </a:rPr>
              <a:t>while the return </a:t>
            </a:r>
            <a:r>
              <a:rPr sz="1900" spc="-10" dirty="0">
                <a:latin typeface="Times New Roman"/>
                <a:cs typeface="Times New Roman"/>
              </a:rPr>
              <a:t>statement </a:t>
            </a:r>
            <a:r>
              <a:rPr sz="1900" spc="-5" dirty="0">
                <a:latin typeface="Times New Roman"/>
                <a:cs typeface="Times New Roman"/>
              </a:rPr>
              <a:t>decrements the pointer and causes the activation of  the previous </a:t>
            </a:r>
            <a:r>
              <a:rPr sz="1900" spc="-25" dirty="0">
                <a:latin typeface="Times New Roman"/>
                <a:cs typeface="Times New Roman"/>
              </a:rPr>
              <a:t>window. </a:t>
            </a:r>
            <a:r>
              <a:rPr sz="1900" spc="-15" dirty="0">
                <a:latin typeface="Times New Roman"/>
                <a:cs typeface="Times New Roman"/>
              </a:rPr>
              <a:t>Windows </a:t>
            </a:r>
            <a:r>
              <a:rPr sz="1900" dirty="0">
                <a:latin typeface="Times New Roman"/>
                <a:cs typeface="Times New Roman"/>
              </a:rPr>
              <a:t>for </a:t>
            </a:r>
            <a:r>
              <a:rPr sz="1900" spc="-5" dirty="0">
                <a:latin typeface="Times New Roman"/>
                <a:cs typeface="Times New Roman"/>
              </a:rPr>
              <a:t>adjacent procedures have overlapping  registers that are shared to provide the passing of parameters and</a:t>
            </a:r>
            <a:r>
              <a:rPr sz="1900" spc="95" dirty="0">
                <a:latin typeface="Times New Roman"/>
                <a:cs typeface="Times New Roman"/>
              </a:rPr>
              <a:t> </a:t>
            </a:r>
            <a:r>
              <a:rPr sz="1900" spc="-5" dirty="0">
                <a:latin typeface="Times New Roman"/>
                <a:cs typeface="Times New Roman"/>
              </a:rPr>
              <a:t>results.</a:t>
            </a:r>
            <a:endParaRPr sz="1900" dirty="0">
              <a:latin typeface="Times New Roman"/>
              <a:cs typeface="Times New Roman"/>
            </a:endParaRPr>
          </a:p>
          <a:p>
            <a:pPr marL="299085" indent="-287020" algn="just">
              <a:lnSpc>
                <a:spcPct val="100000"/>
              </a:lnSpc>
              <a:spcBef>
                <a:spcPts val="1140"/>
              </a:spcBef>
              <a:buFont typeface="Arial"/>
              <a:buChar char="•"/>
              <a:tabLst>
                <a:tab pos="299720" algn="l"/>
              </a:tabLst>
            </a:pPr>
            <a:r>
              <a:rPr sz="1900" spc="-5" dirty="0">
                <a:latin typeface="Times New Roman"/>
                <a:cs typeface="Times New Roman"/>
              </a:rPr>
              <a:t>Figure , The system has a total of 74</a:t>
            </a:r>
            <a:r>
              <a:rPr sz="1900" spc="-10" dirty="0">
                <a:latin typeface="Times New Roman"/>
                <a:cs typeface="Times New Roman"/>
              </a:rPr>
              <a:t> </a:t>
            </a:r>
            <a:r>
              <a:rPr sz="1900" spc="-5" dirty="0">
                <a:latin typeface="Times New Roman"/>
                <a:cs typeface="Times New Roman"/>
              </a:rPr>
              <a:t>registers.</a:t>
            </a:r>
            <a:endParaRPr sz="1900" dirty="0">
              <a:latin typeface="Times New Roman"/>
              <a:cs typeface="Times New Roman"/>
            </a:endParaRPr>
          </a:p>
          <a:p>
            <a:pPr marL="299085" indent="-287020" algn="just">
              <a:lnSpc>
                <a:spcPct val="100000"/>
              </a:lnSpc>
              <a:spcBef>
                <a:spcPts val="1140"/>
              </a:spcBef>
              <a:buFont typeface="Arial"/>
              <a:buChar char="•"/>
              <a:tabLst>
                <a:tab pos="299720" algn="l"/>
              </a:tabLst>
            </a:pPr>
            <a:r>
              <a:rPr sz="1900" spc="-5" dirty="0">
                <a:latin typeface="Times New Roman"/>
                <a:cs typeface="Times New Roman"/>
              </a:rPr>
              <a:t>Registers</a:t>
            </a:r>
            <a:r>
              <a:rPr sz="1900" spc="275" dirty="0">
                <a:latin typeface="Times New Roman"/>
                <a:cs typeface="Times New Roman"/>
              </a:rPr>
              <a:t> </a:t>
            </a:r>
            <a:r>
              <a:rPr sz="1900" spc="-10" dirty="0">
                <a:latin typeface="Times New Roman"/>
                <a:cs typeface="Times New Roman"/>
              </a:rPr>
              <a:t>R</a:t>
            </a:r>
            <a:r>
              <a:rPr lang="en-US" sz="1900" spc="-10" dirty="0">
                <a:latin typeface="Times New Roman"/>
                <a:cs typeface="Times New Roman"/>
              </a:rPr>
              <a:t>0</a:t>
            </a:r>
            <a:r>
              <a:rPr sz="1900" spc="-10" dirty="0">
                <a:latin typeface="Times New Roman"/>
                <a:cs typeface="Times New Roman"/>
              </a:rPr>
              <a:t>-R9</a:t>
            </a:r>
            <a:r>
              <a:rPr sz="1900" spc="290" dirty="0">
                <a:latin typeface="Times New Roman"/>
                <a:cs typeface="Times New Roman"/>
              </a:rPr>
              <a:t> </a:t>
            </a:r>
            <a:r>
              <a:rPr sz="1900" spc="-5" dirty="0">
                <a:latin typeface="Times New Roman"/>
                <a:cs typeface="Times New Roman"/>
              </a:rPr>
              <a:t>are</a:t>
            </a:r>
            <a:r>
              <a:rPr sz="1900" spc="270" dirty="0">
                <a:latin typeface="Times New Roman"/>
                <a:cs typeface="Times New Roman"/>
              </a:rPr>
              <a:t> </a:t>
            </a:r>
            <a:r>
              <a:rPr sz="1900" spc="-5" dirty="0">
                <a:latin typeface="Times New Roman"/>
                <a:cs typeface="Times New Roman"/>
              </a:rPr>
              <a:t>global</a:t>
            </a:r>
            <a:r>
              <a:rPr sz="1900" spc="275" dirty="0">
                <a:latin typeface="Times New Roman"/>
                <a:cs typeface="Times New Roman"/>
              </a:rPr>
              <a:t> </a:t>
            </a:r>
            <a:r>
              <a:rPr sz="1900" spc="-5" dirty="0">
                <a:latin typeface="Times New Roman"/>
                <a:cs typeface="Times New Roman"/>
              </a:rPr>
              <a:t>registers</a:t>
            </a:r>
            <a:r>
              <a:rPr sz="1900" spc="270" dirty="0">
                <a:latin typeface="Times New Roman"/>
                <a:cs typeface="Times New Roman"/>
              </a:rPr>
              <a:t> </a:t>
            </a:r>
            <a:r>
              <a:rPr sz="1900" spc="-5" dirty="0">
                <a:latin typeface="Times New Roman"/>
                <a:cs typeface="Times New Roman"/>
              </a:rPr>
              <a:t>that</a:t>
            </a:r>
            <a:r>
              <a:rPr sz="1900" spc="265" dirty="0">
                <a:latin typeface="Times New Roman"/>
                <a:cs typeface="Times New Roman"/>
              </a:rPr>
              <a:t> </a:t>
            </a:r>
            <a:r>
              <a:rPr sz="1900" spc="-5" dirty="0">
                <a:latin typeface="Times New Roman"/>
                <a:cs typeface="Times New Roman"/>
              </a:rPr>
              <a:t>hold</a:t>
            </a:r>
            <a:r>
              <a:rPr sz="1900" spc="270" dirty="0">
                <a:latin typeface="Times New Roman"/>
                <a:cs typeface="Times New Roman"/>
              </a:rPr>
              <a:t> </a:t>
            </a:r>
            <a:r>
              <a:rPr sz="1900" spc="-5" dirty="0">
                <a:latin typeface="Times New Roman"/>
                <a:cs typeface="Times New Roman"/>
              </a:rPr>
              <a:t>parameters</a:t>
            </a:r>
            <a:r>
              <a:rPr sz="1900" spc="280" dirty="0">
                <a:latin typeface="Times New Roman"/>
                <a:cs typeface="Times New Roman"/>
              </a:rPr>
              <a:t> </a:t>
            </a:r>
            <a:r>
              <a:rPr sz="1900" spc="-5" dirty="0">
                <a:latin typeface="Times New Roman"/>
                <a:cs typeface="Times New Roman"/>
              </a:rPr>
              <a:t>shared</a:t>
            </a:r>
            <a:r>
              <a:rPr sz="1900" spc="280" dirty="0">
                <a:latin typeface="Times New Roman"/>
                <a:cs typeface="Times New Roman"/>
              </a:rPr>
              <a:t> </a:t>
            </a:r>
            <a:r>
              <a:rPr sz="1900" spc="-10" dirty="0">
                <a:latin typeface="Times New Roman"/>
                <a:cs typeface="Times New Roman"/>
              </a:rPr>
              <a:t>by</a:t>
            </a:r>
            <a:r>
              <a:rPr sz="1900" spc="290" dirty="0">
                <a:latin typeface="Times New Roman"/>
                <a:cs typeface="Times New Roman"/>
              </a:rPr>
              <a:t> </a:t>
            </a:r>
            <a:r>
              <a:rPr sz="1900" spc="-10" dirty="0">
                <a:latin typeface="Times New Roman"/>
                <a:cs typeface="Times New Roman"/>
              </a:rPr>
              <a:t>all</a:t>
            </a:r>
            <a:r>
              <a:rPr lang="en-US" sz="1900" dirty="0">
                <a:latin typeface="Times New Roman"/>
                <a:cs typeface="Times New Roman"/>
              </a:rPr>
              <a:t> </a:t>
            </a:r>
            <a:r>
              <a:rPr sz="1900" spc="-5" dirty="0">
                <a:latin typeface="Times New Roman"/>
                <a:cs typeface="Times New Roman"/>
              </a:rPr>
              <a:t>procedures.</a:t>
            </a:r>
            <a:endParaRPr sz="1900" dirty="0">
              <a:latin typeface="Times New Roman"/>
              <a:cs typeface="Times New Roman"/>
            </a:endParaRPr>
          </a:p>
          <a:p>
            <a:pPr marL="299085" marR="5080" indent="-287020">
              <a:lnSpc>
                <a:spcPct val="150000"/>
              </a:lnSpc>
              <a:buFont typeface="Arial"/>
              <a:buChar char="•"/>
              <a:tabLst>
                <a:tab pos="299085" algn="l"/>
                <a:tab pos="299720" algn="l"/>
                <a:tab pos="836930" algn="l"/>
                <a:tab pos="1495425" algn="l"/>
                <a:tab pos="1899285" algn="l"/>
                <a:tab pos="2877820" algn="l"/>
                <a:tab pos="3335020" algn="l"/>
                <a:tab pos="4220845" algn="l"/>
                <a:tab pos="4758690" algn="l"/>
                <a:tab pos="5324475" algn="l"/>
                <a:tab pos="6359525" algn="l"/>
                <a:tab pos="6710045" algn="l"/>
              </a:tabLst>
            </a:pPr>
            <a:r>
              <a:rPr sz="1900" spc="-5" dirty="0">
                <a:latin typeface="Times New Roman"/>
                <a:cs typeface="Times New Roman"/>
              </a:rPr>
              <a:t>The	other	64	registers	are	divided	into	four	wind</a:t>
            </a:r>
            <a:r>
              <a:rPr sz="1900" dirty="0">
                <a:latin typeface="Times New Roman"/>
                <a:cs typeface="Times New Roman"/>
              </a:rPr>
              <a:t>ow</a:t>
            </a:r>
            <a:r>
              <a:rPr sz="1900" spc="-5" dirty="0">
                <a:latin typeface="Times New Roman"/>
                <a:cs typeface="Times New Roman"/>
              </a:rPr>
              <a:t>s</a:t>
            </a:r>
            <a:r>
              <a:rPr sz="1900" dirty="0">
                <a:latin typeface="Times New Roman"/>
                <a:cs typeface="Times New Roman"/>
              </a:rPr>
              <a:t>	</a:t>
            </a:r>
            <a:r>
              <a:rPr sz="1900" spc="-5" dirty="0">
                <a:latin typeface="Times New Roman"/>
                <a:cs typeface="Times New Roman"/>
              </a:rPr>
              <a:t>to</a:t>
            </a:r>
            <a:r>
              <a:rPr sz="1900" dirty="0">
                <a:latin typeface="Times New Roman"/>
                <a:cs typeface="Times New Roman"/>
              </a:rPr>
              <a:t>	</a:t>
            </a:r>
            <a:r>
              <a:rPr sz="1900" spc="-5" dirty="0">
                <a:latin typeface="Times New Roman"/>
                <a:cs typeface="Times New Roman"/>
              </a:rPr>
              <a:t>acco</a:t>
            </a:r>
            <a:r>
              <a:rPr sz="1900" spc="-20" dirty="0">
                <a:latin typeface="Times New Roman"/>
                <a:cs typeface="Times New Roman"/>
              </a:rPr>
              <a:t>mm</a:t>
            </a:r>
            <a:r>
              <a:rPr sz="1900" dirty="0">
                <a:latin typeface="Times New Roman"/>
                <a:cs typeface="Times New Roman"/>
              </a:rPr>
              <a:t>o</a:t>
            </a:r>
            <a:r>
              <a:rPr sz="1900" spc="-5" dirty="0">
                <a:latin typeface="Times New Roman"/>
                <a:cs typeface="Times New Roman"/>
              </a:rPr>
              <a:t>date  procedures A, B, C, and</a:t>
            </a:r>
            <a:r>
              <a:rPr sz="1900" spc="-80" dirty="0">
                <a:latin typeface="Times New Roman"/>
                <a:cs typeface="Times New Roman"/>
              </a:rPr>
              <a:t> </a:t>
            </a:r>
            <a:r>
              <a:rPr sz="1900" spc="-5" dirty="0">
                <a:latin typeface="Times New Roman"/>
                <a:cs typeface="Times New Roman"/>
              </a:rPr>
              <a:t>D.</a:t>
            </a:r>
            <a:endParaRPr sz="1900" dirty="0">
              <a:latin typeface="Times New Roman"/>
              <a:cs typeface="Times New Roman"/>
            </a:endParaRPr>
          </a:p>
          <a:p>
            <a:pPr marL="299085" indent="-287020">
              <a:lnSpc>
                <a:spcPct val="100000"/>
              </a:lnSpc>
              <a:spcBef>
                <a:spcPts val="1140"/>
              </a:spcBef>
              <a:buFont typeface="Arial"/>
              <a:buChar char="•"/>
              <a:tabLst>
                <a:tab pos="299085" algn="l"/>
                <a:tab pos="299720" algn="l"/>
              </a:tabLst>
            </a:pPr>
            <a:r>
              <a:rPr sz="1900" spc="-5" dirty="0">
                <a:latin typeface="Times New Roman"/>
                <a:cs typeface="Times New Roman"/>
              </a:rPr>
              <a:t>Each</a:t>
            </a:r>
            <a:r>
              <a:rPr sz="1900" spc="70" dirty="0">
                <a:latin typeface="Times New Roman"/>
                <a:cs typeface="Times New Roman"/>
              </a:rPr>
              <a:t> </a:t>
            </a:r>
            <a:r>
              <a:rPr sz="1900" spc="-5" dirty="0">
                <a:latin typeface="Times New Roman"/>
                <a:cs typeface="Times New Roman"/>
              </a:rPr>
              <a:t>register</a:t>
            </a:r>
            <a:r>
              <a:rPr sz="1900" spc="80" dirty="0">
                <a:latin typeface="Times New Roman"/>
                <a:cs typeface="Times New Roman"/>
              </a:rPr>
              <a:t> </a:t>
            </a:r>
            <a:r>
              <a:rPr sz="1900" spc="-5" dirty="0">
                <a:latin typeface="Times New Roman"/>
                <a:cs typeface="Times New Roman"/>
              </a:rPr>
              <a:t>window</a:t>
            </a:r>
            <a:r>
              <a:rPr sz="1900" spc="80" dirty="0">
                <a:latin typeface="Times New Roman"/>
                <a:cs typeface="Times New Roman"/>
              </a:rPr>
              <a:t> </a:t>
            </a:r>
            <a:r>
              <a:rPr sz="1900" spc="-5" dirty="0">
                <a:latin typeface="Times New Roman"/>
                <a:cs typeface="Times New Roman"/>
              </a:rPr>
              <a:t>consists</a:t>
            </a:r>
            <a:r>
              <a:rPr sz="1900" spc="75" dirty="0">
                <a:latin typeface="Times New Roman"/>
                <a:cs typeface="Times New Roman"/>
              </a:rPr>
              <a:t> </a:t>
            </a:r>
            <a:r>
              <a:rPr sz="1900" spc="-5" dirty="0">
                <a:latin typeface="Times New Roman"/>
                <a:cs typeface="Times New Roman"/>
              </a:rPr>
              <a:t>of</a:t>
            </a:r>
            <a:r>
              <a:rPr sz="1900" spc="85" dirty="0">
                <a:latin typeface="Times New Roman"/>
                <a:cs typeface="Times New Roman"/>
              </a:rPr>
              <a:t> </a:t>
            </a:r>
            <a:r>
              <a:rPr sz="1900" spc="-5" dirty="0">
                <a:latin typeface="Times New Roman"/>
                <a:cs typeface="Times New Roman"/>
              </a:rPr>
              <a:t>10</a:t>
            </a:r>
            <a:r>
              <a:rPr sz="1900" spc="80" dirty="0">
                <a:latin typeface="Times New Roman"/>
                <a:cs typeface="Times New Roman"/>
              </a:rPr>
              <a:t> </a:t>
            </a:r>
            <a:r>
              <a:rPr sz="1900" spc="-5" dirty="0">
                <a:latin typeface="Times New Roman"/>
                <a:cs typeface="Times New Roman"/>
              </a:rPr>
              <a:t>local</a:t>
            </a:r>
            <a:r>
              <a:rPr sz="1900" spc="85" dirty="0">
                <a:latin typeface="Times New Roman"/>
                <a:cs typeface="Times New Roman"/>
              </a:rPr>
              <a:t> </a:t>
            </a:r>
            <a:r>
              <a:rPr sz="1900" spc="-5" dirty="0">
                <a:latin typeface="Times New Roman"/>
                <a:cs typeface="Times New Roman"/>
              </a:rPr>
              <a:t>registers</a:t>
            </a:r>
            <a:r>
              <a:rPr sz="1900" spc="75" dirty="0">
                <a:latin typeface="Times New Roman"/>
                <a:cs typeface="Times New Roman"/>
              </a:rPr>
              <a:t> </a:t>
            </a:r>
            <a:r>
              <a:rPr sz="1900" spc="-5" dirty="0">
                <a:latin typeface="Times New Roman"/>
                <a:cs typeface="Times New Roman"/>
              </a:rPr>
              <a:t>and</a:t>
            </a:r>
            <a:r>
              <a:rPr sz="1900" spc="75" dirty="0">
                <a:latin typeface="Times New Roman"/>
                <a:cs typeface="Times New Roman"/>
              </a:rPr>
              <a:t> </a:t>
            </a:r>
            <a:r>
              <a:rPr sz="1900" spc="-5" dirty="0">
                <a:latin typeface="Times New Roman"/>
                <a:cs typeface="Times New Roman"/>
              </a:rPr>
              <a:t>two</a:t>
            </a:r>
            <a:r>
              <a:rPr sz="1900" spc="75" dirty="0">
                <a:latin typeface="Times New Roman"/>
                <a:cs typeface="Times New Roman"/>
              </a:rPr>
              <a:t> </a:t>
            </a:r>
            <a:r>
              <a:rPr sz="1900" dirty="0">
                <a:latin typeface="Times New Roman"/>
                <a:cs typeface="Times New Roman"/>
              </a:rPr>
              <a:t>sets</a:t>
            </a:r>
            <a:r>
              <a:rPr sz="1900" spc="75" dirty="0">
                <a:latin typeface="Times New Roman"/>
                <a:cs typeface="Times New Roman"/>
              </a:rPr>
              <a:t> </a:t>
            </a:r>
            <a:r>
              <a:rPr sz="1900" spc="-5" dirty="0">
                <a:latin typeface="Times New Roman"/>
                <a:cs typeface="Times New Roman"/>
              </a:rPr>
              <a:t>of</a:t>
            </a:r>
            <a:r>
              <a:rPr sz="1900" spc="85" dirty="0">
                <a:latin typeface="Times New Roman"/>
                <a:cs typeface="Times New Roman"/>
              </a:rPr>
              <a:t> </a:t>
            </a:r>
            <a:r>
              <a:rPr sz="1900" spc="-5" dirty="0">
                <a:latin typeface="Times New Roman"/>
                <a:cs typeface="Times New Roman"/>
              </a:rPr>
              <a:t>six</a:t>
            </a:r>
            <a:r>
              <a:rPr sz="1900" spc="80" dirty="0">
                <a:latin typeface="Times New Roman"/>
                <a:cs typeface="Times New Roman"/>
              </a:rPr>
              <a:t> </a:t>
            </a:r>
            <a:r>
              <a:rPr sz="1900" spc="-5" dirty="0">
                <a:latin typeface="Times New Roman"/>
                <a:cs typeface="Times New Roman"/>
              </a:rPr>
              <a:t>registers</a:t>
            </a:r>
            <a:endParaRPr sz="1900" dirty="0">
              <a:latin typeface="Times New Roman"/>
              <a:cs typeface="Times New Roman"/>
            </a:endParaRPr>
          </a:p>
          <a:p>
            <a:pPr marL="299085">
              <a:lnSpc>
                <a:spcPct val="100000"/>
              </a:lnSpc>
              <a:spcBef>
                <a:spcPts val="1145"/>
              </a:spcBef>
            </a:pPr>
            <a:r>
              <a:rPr sz="1900" spc="-15" dirty="0">
                <a:latin typeface="Times New Roman"/>
                <a:cs typeface="Times New Roman"/>
              </a:rPr>
              <a:t>common </a:t>
            </a:r>
            <a:r>
              <a:rPr sz="1900" spc="-5" dirty="0">
                <a:latin typeface="Times New Roman"/>
                <a:cs typeface="Times New Roman"/>
              </a:rPr>
              <a:t>to adjacent</a:t>
            </a:r>
            <a:r>
              <a:rPr sz="1900" spc="35" dirty="0">
                <a:latin typeface="Times New Roman"/>
                <a:cs typeface="Times New Roman"/>
              </a:rPr>
              <a:t> </a:t>
            </a:r>
            <a:r>
              <a:rPr sz="1900" spc="-5" dirty="0">
                <a:latin typeface="Times New Roman"/>
                <a:cs typeface="Times New Roman"/>
              </a:rPr>
              <a:t>windows.</a:t>
            </a:r>
            <a:endParaRPr sz="1900" dirty="0">
              <a:latin typeface="Times New Roman"/>
              <a:cs typeface="Times New Roman"/>
            </a:endParaRPr>
          </a:p>
          <a:p>
            <a:pPr marL="299085" marR="6985" indent="-287020">
              <a:lnSpc>
                <a:spcPct val="150000"/>
              </a:lnSpc>
              <a:buFont typeface="Arial"/>
              <a:buChar char="•"/>
              <a:tabLst>
                <a:tab pos="299085" algn="l"/>
                <a:tab pos="299720" algn="l"/>
              </a:tabLst>
            </a:pPr>
            <a:r>
              <a:rPr sz="1900" spc="-5" dirty="0">
                <a:latin typeface="Times New Roman"/>
                <a:cs typeface="Times New Roman"/>
              </a:rPr>
              <a:t>The </a:t>
            </a:r>
            <a:r>
              <a:rPr sz="1900" spc="-10" dirty="0">
                <a:latin typeface="Times New Roman"/>
                <a:cs typeface="Times New Roman"/>
              </a:rPr>
              <a:t>common </a:t>
            </a:r>
            <a:r>
              <a:rPr sz="1900" spc="-5" dirty="0">
                <a:latin typeface="Times New Roman"/>
                <a:cs typeface="Times New Roman"/>
              </a:rPr>
              <a:t>overlapped registers </a:t>
            </a:r>
            <a:r>
              <a:rPr sz="1900" spc="-10" dirty="0">
                <a:latin typeface="Times New Roman"/>
                <a:cs typeface="Times New Roman"/>
              </a:rPr>
              <a:t>permit </a:t>
            </a:r>
            <a:r>
              <a:rPr sz="1900" spc="-5" dirty="0">
                <a:latin typeface="Times New Roman"/>
                <a:cs typeface="Times New Roman"/>
              </a:rPr>
              <a:t>parameters to be </a:t>
            </a:r>
            <a:r>
              <a:rPr sz="1900" spc="-10" dirty="0">
                <a:latin typeface="Times New Roman"/>
                <a:cs typeface="Times New Roman"/>
              </a:rPr>
              <a:t>passed </a:t>
            </a:r>
            <a:r>
              <a:rPr sz="1900" spc="-5" dirty="0">
                <a:latin typeface="Times New Roman"/>
                <a:cs typeface="Times New Roman"/>
              </a:rPr>
              <a:t>without </a:t>
            </a:r>
            <a:r>
              <a:rPr sz="1900" spc="-10" dirty="0">
                <a:latin typeface="Times New Roman"/>
                <a:cs typeface="Times New Roman"/>
              </a:rPr>
              <a:t>the  </a:t>
            </a:r>
            <a:r>
              <a:rPr sz="1900" spc="-5" dirty="0">
                <a:latin typeface="Times New Roman"/>
                <a:cs typeface="Times New Roman"/>
              </a:rPr>
              <a:t>actual </a:t>
            </a:r>
            <a:r>
              <a:rPr sz="1900" spc="-10" dirty="0">
                <a:latin typeface="Times New Roman"/>
                <a:cs typeface="Times New Roman"/>
              </a:rPr>
              <a:t>movement </a:t>
            </a:r>
            <a:r>
              <a:rPr sz="1900" spc="-5" dirty="0">
                <a:latin typeface="Times New Roman"/>
                <a:cs typeface="Times New Roman"/>
              </a:rPr>
              <a:t>of</a:t>
            </a:r>
            <a:r>
              <a:rPr sz="1900" spc="45" dirty="0">
                <a:latin typeface="Times New Roman"/>
                <a:cs typeface="Times New Roman"/>
              </a:rPr>
              <a:t> </a:t>
            </a:r>
            <a:r>
              <a:rPr sz="1900" spc="-5" dirty="0">
                <a:latin typeface="Times New Roman"/>
                <a:cs typeface="Times New Roman"/>
              </a:rPr>
              <a:t>data.</a:t>
            </a:r>
            <a:endParaRPr sz="1900" dirty="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61</a:t>
            </a:r>
            <a:endParaRPr sz="1200">
              <a:latin typeface="Carlito"/>
              <a:cs typeface="Carlito"/>
            </a:endParaRPr>
          </a:p>
        </p:txBody>
      </p:sp>
      <p:sp>
        <p:nvSpPr>
          <p:cNvPr id="3" name="object 3"/>
          <p:cNvSpPr/>
          <p:nvPr/>
        </p:nvSpPr>
        <p:spPr>
          <a:xfrm>
            <a:off x="4794987" y="424624"/>
            <a:ext cx="3893312" cy="58392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05221" y="6275628"/>
            <a:ext cx="294640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Overlapped </a:t>
            </a:r>
            <a:r>
              <a:rPr sz="1400" b="1" spc="-5" dirty="0">
                <a:latin typeface="Times New Roman"/>
                <a:cs typeface="Times New Roman"/>
              </a:rPr>
              <a:t>register</a:t>
            </a:r>
            <a:r>
              <a:rPr sz="1400" b="1" spc="-145" dirty="0">
                <a:latin typeface="Times New Roman"/>
                <a:cs typeface="Times New Roman"/>
              </a:rPr>
              <a:t> </a:t>
            </a:r>
            <a:r>
              <a:rPr sz="1400" b="1" dirty="0">
                <a:latin typeface="Times New Roman"/>
                <a:cs typeface="Times New Roman"/>
              </a:rPr>
              <a:t>windows.</a:t>
            </a:r>
            <a:endParaRPr sz="1400">
              <a:latin typeface="Times New Roman"/>
              <a:cs typeface="Times New Roman"/>
            </a:endParaRPr>
          </a:p>
        </p:txBody>
      </p:sp>
      <p:sp>
        <p:nvSpPr>
          <p:cNvPr id="5" name="object 5"/>
          <p:cNvSpPr txBox="1"/>
          <p:nvPr/>
        </p:nvSpPr>
        <p:spPr>
          <a:xfrm>
            <a:off x="613359" y="273811"/>
            <a:ext cx="4008120" cy="3317875"/>
          </a:xfrm>
          <a:prstGeom prst="rect">
            <a:avLst/>
          </a:prstGeom>
        </p:spPr>
        <p:txBody>
          <a:bodyPr vert="horz" wrap="square" lIns="0" tIns="12700" rIns="0" bIns="0" rtlCol="0">
            <a:spAutoFit/>
          </a:bodyPr>
          <a:lstStyle/>
          <a:p>
            <a:pPr marL="299085" marR="6350" indent="-287020" algn="just">
              <a:lnSpc>
                <a:spcPct val="150000"/>
              </a:lnSpc>
              <a:spcBef>
                <a:spcPts val="100"/>
              </a:spcBef>
              <a:buFont typeface="Arial"/>
              <a:buChar char="•"/>
              <a:tabLst>
                <a:tab pos="299720" algn="l"/>
              </a:tabLst>
            </a:pPr>
            <a:r>
              <a:rPr sz="1800" spc="-5" dirty="0">
                <a:latin typeface="Times New Roman"/>
                <a:cs typeface="Times New Roman"/>
              </a:rPr>
              <a:t>Only </a:t>
            </a:r>
            <a:r>
              <a:rPr sz="1800" dirty="0">
                <a:latin typeface="Times New Roman"/>
                <a:cs typeface="Times New Roman"/>
              </a:rPr>
              <a:t>one </a:t>
            </a:r>
            <a:r>
              <a:rPr sz="1800" spc="-5" dirty="0">
                <a:latin typeface="Times New Roman"/>
                <a:cs typeface="Times New Roman"/>
              </a:rPr>
              <a:t>register </a:t>
            </a:r>
            <a:r>
              <a:rPr sz="1800" dirty="0">
                <a:latin typeface="Times New Roman"/>
                <a:cs typeface="Times New Roman"/>
              </a:rPr>
              <a:t>window </a:t>
            </a:r>
            <a:r>
              <a:rPr sz="1800" spc="-5" dirty="0">
                <a:latin typeface="Times New Roman"/>
                <a:cs typeface="Times New Roman"/>
              </a:rPr>
              <a:t>is activated  </a:t>
            </a:r>
            <a:r>
              <a:rPr sz="1800" dirty="0">
                <a:latin typeface="Times New Roman"/>
                <a:cs typeface="Times New Roman"/>
              </a:rPr>
              <a:t>at </a:t>
            </a:r>
            <a:r>
              <a:rPr sz="1800" spc="-5" dirty="0">
                <a:latin typeface="Times New Roman"/>
                <a:cs typeface="Times New Roman"/>
              </a:rPr>
              <a:t>any given time with </a:t>
            </a:r>
            <a:r>
              <a:rPr sz="1800" dirty="0">
                <a:latin typeface="Times New Roman"/>
                <a:cs typeface="Times New Roman"/>
              </a:rPr>
              <a:t>a pointer  indicating the active</a:t>
            </a:r>
            <a:r>
              <a:rPr sz="1800" spc="-45" dirty="0">
                <a:latin typeface="Times New Roman"/>
                <a:cs typeface="Times New Roman"/>
              </a:rPr>
              <a:t> </a:t>
            </a:r>
            <a:r>
              <a:rPr sz="1800" spc="-20" dirty="0">
                <a:latin typeface="Times New Roman"/>
                <a:cs typeface="Times New Roman"/>
              </a:rPr>
              <a:t>window.</a:t>
            </a:r>
            <a:endParaRPr sz="1800">
              <a:latin typeface="Times New Roman"/>
              <a:cs typeface="Times New Roman"/>
            </a:endParaRPr>
          </a:p>
          <a:p>
            <a:pPr marL="299085" marR="5080" indent="-287020" algn="just">
              <a:lnSpc>
                <a:spcPct val="150000"/>
              </a:lnSpc>
              <a:buFont typeface="Arial"/>
              <a:buChar char="•"/>
              <a:tabLst>
                <a:tab pos="299720" algn="l"/>
              </a:tabLst>
            </a:pPr>
            <a:r>
              <a:rPr sz="1800" dirty="0">
                <a:latin typeface="Times New Roman"/>
                <a:cs typeface="Times New Roman"/>
              </a:rPr>
              <a:t>The high </a:t>
            </a:r>
            <a:r>
              <a:rPr sz="1800" spc="-5" dirty="0">
                <a:latin typeface="Times New Roman"/>
                <a:cs typeface="Times New Roman"/>
              </a:rPr>
              <a:t>registers </a:t>
            </a:r>
            <a:r>
              <a:rPr sz="1800" dirty="0">
                <a:latin typeface="Times New Roman"/>
                <a:cs typeface="Times New Roman"/>
              </a:rPr>
              <a:t>of the </a:t>
            </a:r>
            <a:r>
              <a:rPr sz="1800" spc="-5" dirty="0">
                <a:latin typeface="Times New Roman"/>
                <a:cs typeface="Times New Roman"/>
              </a:rPr>
              <a:t>calling  </a:t>
            </a:r>
            <a:r>
              <a:rPr sz="1800" dirty="0">
                <a:latin typeface="Times New Roman"/>
                <a:cs typeface="Times New Roman"/>
              </a:rPr>
              <a:t>procedure </a:t>
            </a:r>
            <a:r>
              <a:rPr sz="1800" spc="-5" dirty="0">
                <a:latin typeface="Times New Roman"/>
                <a:cs typeface="Times New Roman"/>
              </a:rPr>
              <a:t>overlap the low registers </a:t>
            </a:r>
            <a:r>
              <a:rPr sz="1800" spc="-15" dirty="0">
                <a:latin typeface="Times New Roman"/>
                <a:cs typeface="Times New Roman"/>
              </a:rPr>
              <a:t>of  </a:t>
            </a:r>
            <a:r>
              <a:rPr sz="1800" dirty="0">
                <a:latin typeface="Times New Roman"/>
                <a:cs typeface="Times New Roman"/>
              </a:rPr>
              <a:t>the </a:t>
            </a:r>
            <a:r>
              <a:rPr sz="1800" spc="-5" dirty="0">
                <a:latin typeface="Times New Roman"/>
                <a:cs typeface="Times New Roman"/>
              </a:rPr>
              <a:t>called procedure, </a:t>
            </a:r>
            <a:r>
              <a:rPr sz="1800" dirty="0">
                <a:latin typeface="Times New Roman"/>
                <a:cs typeface="Times New Roman"/>
              </a:rPr>
              <a:t>and </a:t>
            </a:r>
            <a:r>
              <a:rPr sz="1800" spc="-5" dirty="0">
                <a:latin typeface="Times New Roman"/>
                <a:cs typeface="Times New Roman"/>
              </a:rPr>
              <a:t>therefore the  </a:t>
            </a:r>
            <a:r>
              <a:rPr sz="1800" dirty="0">
                <a:latin typeface="Times New Roman"/>
                <a:cs typeface="Times New Roman"/>
              </a:rPr>
              <a:t>parameters </a:t>
            </a:r>
            <a:r>
              <a:rPr sz="1800" spc="-5" dirty="0">
                <a:latin typeface="Times New Roman"/>
                <a:cs typeface="Times New Roman"/>
              </a:rPr>
              <a:t>automatically transfer </a:t>
            </a:r>
            <a:r>
              <a:rPr sz="1800" dirty="0">
                <a:latin typeface="Times New Roman"/>
                <a:cs typeface="Times New Roman"/>
              </a:rPr>
              <a:t>from  calling to called</a:t>
            </a:r>
            <a:r>
              <a:rPr sz="1800" spc="-40" dirty="0">
                <a:latin typeface="Times New Roman"/>
                <a:cs typeface="Times New Roman"/>
              </a:rPr>
              <a:t> </a:t>
            </a:r>
            <a:r>
              <a:rPr sz="1800" dirty="0">
                <a:latin typeface="Times New Roman"/>
                <a:cs typeface="Times New Roman"/>
              </a:rPr>
              <a:t>procedure.</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68</a:t>
            </a:fld>
            <a:endParaRPr dirty="0"/>
          </a:p>
        </p:txBody>
      </p:sp>
      <p:sp>
        <p:nvSpPr>
          <p:cNvPr id="2" name="object 2"/>
          <p:cNvSpPr txBox="1"/>
          <p:nvPr/>
        </p:nvSpPr>
        <p:spPr>
          <a:xfrm>
            <a:off x="542950" y="109118"/>
            <a:ext cx="8089900" cy="5260414"/>
          </a:xfrm>
          <a:prstGeom prst="rect">
            <a:avLst/>
          </a:prstGeom>
        </p:spPr>
        <p:txBody>
          <a:bodyPr vert="horz" wrap="square" lIns="0" tIns="157480" rIns="0" bIns="0" rtlCol="0">
            <a:spAutoFit/>
          </a:bodyPr>
          <a:lstStyle/>
          <a:p>
            <a:pPr marL="12700">
              <a:lnSpc>
                <a:spcPct val="100000"/>
              </a:lnSpc>
              <a:spcBef>
                <a:spcPts val="1240"/>
              </a:spcBef>
            </a:pPr>
            <a:r>
              <a:rPr sz="1900" spc="-5" dirty="0">
                <a:latin typeface="Times New Roman"/>
                <a:cs typeface="Times New Roman"/>
              </a:rPr>
              <a:t>Example: Suppose that procedure A calls procedure</a:t>
            </a:r>
            <a:r>
              <a:rPr sz="1900" spc="-190" dirty="0">
                <a:latin typeface="Times New Roman"/>
                <a:cs typeface="Times New Roman"/>
              </a:rPr>
              <a:t> </a:t>
            </a:r>
            <a:r>
              <a:rPr sz="1900" spc="-5" dirty="0">
                <a:latin typeface="Times New Roman"/>
                <a:cs typeface="Times New Roman"/>
              </a:rPr>
              <a:t>B.</a:t>
            </a:r>
            <a:endParaRPr sz="1900" dirty="0">
              <a:latin typeface="Times New Roman"/>
              <a:cs typeface="Times New Roman"/>
            </a:endParaRPr>
          </a:p>
          <a:p>
            <a:pPr marL="355600" marR="5715" indent="-343535">
              <a:lnSpc>
                <a:spcPct val="150000"/>
              </a:lnSpc>
              <a:spcBef>
                <a:spcPts val="5"/>
              </a:spcBef>
              <a:buFont typeface="Arial"/>
              <a:buChar char="•"/>
              <a:tabLst>
                <a:tab pos="355600" algn="l"/>
                <a:tab pos="356235" algn="l"/>
              </a:tabLst>
            </a:pPr>
            <a:r>
              <a:rPr sz="1900" spc="-5" dirty="0">
                <a:latin typeface="Times New Roman"/>
                <a:cs typeface="Times New Roman"/>
              </a:rPr>
              <a:t>Registers R26 through R31 are </a:t>
            </a:r>
            <a:r>
              <a:rPr sz="1900" spc="-10" dirty="0">
                <a:latin typeface="Times New Roman"/>
                <a:cs typeface="Times New Roman"/>
              </a:rPr>
              <a:t>common </a:t>
            </a:r>
            <a:r>
              <a:rPr sz="1900" spc="-5" dirty="0">
                <a:latin typeface="Times New Roman"/>
                <a:cs typeface="Times New Roman"/>
              </a:rPr>
              <a:t>to both procedures, and therefore  procedure A stores the parameters for procedure B in these</a:t>
            </a:r>
            <a:r>
              <a:rPr sz="1900" spc="-125" dirty="0">
                <a:latin typeface="Times New Roman"/>
                <a:cs typeface="Times New Roman"/>
              </a:rPr>
              <a:t> </a:t>
            </a:r>
            <a:r>
              <a:rPr sz="1900" spc="-5" dirty="0">
                <a:latin typeface="Times New Roman"/>
                <a:cs typeface="Times New Roman"/>
              </a:rPr>
              <a:t>registers.</a:t>
            </a:r>
            <a:endParaRPr sz="1900" dirty="0">
              <a:latin typeface="Times New Roman"/>
              <a:cs typeface="Times New Roman"/>
            </a:endParaRPr>
          </a:p>
          <a:p>
            <a:pPr marL="355600" indent="-343535">
              <a:lnSpc>
                <a:spcPct val="100000"/>
              </a:lnSpc>
              <a:spcBef>
                <a:spcPts val="1140"/>
              </a:spcBef>
              <a:buFont typeface="Arial"/>
              <a:buChar char="•"/>
              <a:tabLst>
                <a:tab pos="355600" algn="l"/>
                <a:tab pos="356235" algn="l"/>
              </a:tabLst>
            </a:pPr>
            <a:r>
              <a:rPr sz="1900" spc="-5" dirty="0">
                <a:latin typeface="Times New Roman"/>
                <a:cs typeface="Times New Roman"/>
              </a:rPr>
              <a:t>Procedure B uses local registers R32 through R41 for local variable</a:t>
            </a:r>
            <a:r>
              <a:rPr sz="1900" spc="120" dirty="0">
                <a:latin typeface="Times New Roman"/>
                <a:cs typeface="Times New Roman"/>
              </a:rPr>
              <a:t> </a:t>
            </a:r>
            <a:r>
              <a:rPr sz="1900" spc="-5" dirty="0">
                <a:latin typeface="Times New Roman"/>
                <a:cs typeface="Times New Roman"/>
              </a:rPr>
              <a:t>storage.</a:t>
            </a:r>
            <a:endParaRPr sz="1900" dirty="0">
              <a:latin typeface="Times New Roman"/>
              <a:cs typeface="Times New Roman"/>
            </a:endParaRPr>
          </a:p>
          <a:p>
            <a:pPr marL="355600" indent="-343535">
              <a:lnSpc>
                <a:spcPct val="100000"/>
              </a:lnSpc>
              <a:spcBef>
                <a:spcPts val="1140"/>
              </a:spcBef>
              <a:buFont typeface="Arial"/>
              <a:buChar char="•"/>
              <a:tabLst>
                <a:tab pos="355600" algn="l"/>
                <a:tab pos="356235" algn="l"/>
              </a:tabLst>
            </a:pPr>
            <a:r>
              <a:rPr sz="1900" spc="-5" dirty="0">
                <a:latin typeface="Times New Roman"/>
                <a:cs typeface="Times New Roman"/>
              </a:rPr>
              <a:t>If</a:t>
            </a:r>
            <a:r>
              <a:rPr sz="1900" spc="165" dirty="0">
                <a:latin typeface="Times New Roman"/>
                <a:cs typeface="Times New Roman"/>
              </a:rPr>
              <a:t> </a:t>
            </a:r>
            <a:r>
              <a:rPr sz="1900" spc="-5" dirty="0">
                <a:latin typeface="Times New Roman"/>
                <a:cs typeface="Times New Roman"/>
              </a:rPr>
              <a:t>procedure</a:t>
            </a:r>
            <a:r>
              <a:rPr sz="1900" spc="165" dirty="0">
                <a:latin typeface="Times New Roman"/>
                <a:cs typeface="Times New Roman"/>
              </a:rPr>
              <a:t> </a:t>
            </a:r>
            <a:r>
              <a:rPr sz="1900" spc="-5" dirty="0">
                <a:latin typeface="Times New Roman"/>
                <a:cs typeface="Times New Roman"/>
              </a:rPr>
              <a:t>B</a:t>
            </a:r>
            <a:r>
              <a:rPr sz="1900" spc="175" dirty="0">
                <a:latin typeface="Times New Roman"/>
                <a:cs typeface="Times New Roman"/>
              </a:rPr>
              <a:t> </a:t>
            </a:r>
            <a:r>
              <a:rPr sz="1900" spc="-5" dirty="0">
                <a:latin typeface="Times New Roman"/>
                <a:cs typeface="Times New Roman"/>
              </a:rPr>
              <a:t>calls</a:t>
            </a:r>
            <a:r>
              <a:rPr sz="1900" spc="160" dirty="0">
                <a:latin typeface="Times New Roman"/>
                <a:cs typeface="Times New Roman"/>
              </a:rPr>
              <a:t> </a:t>
            </a:r>
            <a:r>
              <a:rPr sz="1900" spc="-5" dirty="0">
                <a:latin typeface="Times New Roman"/>
                <a:cs typeface="Times New Roman"/>
              </a:rPr>
              <a:t>procedure</a:t>
            </a:r>
            <a:r>
              <a:rPr sz="1900" spc="165" dirty="0">
                <a:latin typeface="Times New Roman"/>
                <a:cs typeface="Times New Roman"/>
              </a:rPr>
              <a:t> </a:t>
            </a:r>
            <a:r>
              <a:rPr sz="1900" spc="-10" dirty="0">
                <a:latin typeface="Times New Roman"/>
                <a:cs typeface="Times New Roman"/>
              </a:rPr>
              <a:t>C,</a:t>
            </a:r>
            <a:r>
              <a:rPr sz="1900" spc="175" dirty="0">
                <a:latin typeface="Times New Roman"/>
                <a:cs typeface="Times New Roman"/>
              </a:rPr>
              <a:t> </a:t>
            </a:r>
            <a:r>
              <a:rPr sz="1900" spc="-5" dirty="0">
                <a:latin typeface="Times New Roman"/>
                <a:cs typeface="Times New Roman"/>
              </a:rPr>
              <a:t>it</a:t>
            </a:r>
            <a:r>
              <a:rPr sz="1900" spc="165" dirty="0">
                <a:latin typeface="Times New Roman"/>
                <a:cs typeface="Times New Roman"/>
              </a:rPr>
              <a:t> </a:t>
            </a:r>
            <a:r>
              <a:rPr sz="1900" spc="-5" dirty="0">
                <a:latin typeface="Times New Roman"/>
                <a:cs typeface="Times New Roman"/>
              </a:rPr>
              <a:t>will</a:t>
            </a:r>
            <a:r>
              <a:rPr sz="1900" spc="165" dirty="0">
                <a:latin typeface="Times New Roman"/>
                <a:cs typeface="Times New Roman"/>
              </a:rPr>
              <a:t> </a:t>
            </a:r>
            <a:r>
              <a:rPr sz="1900" spc="-5" dirty="0">
                <a:latin typeface="Times New Roman"/>
                <a:cs typeface="Times New Roman"/>
              </a:rPr>
              <a:t>pass</a:t>
            </a:r>
            <a:r>
              <a:rPr sz="1900" spc="165" dirty="0">
                <a:latin typeface="Times New Roman"/>
                <a:cs typeface="Times New Roman"/>
              </a:rPr>
              <a:t> </a:t>
            </a:r>
            <a:r>
              <a:rPr sz="1900" spc="-5" dirty="0">
                <a:latin typeface="Times New Roman"/>
                <a:cs typeface="Times New Roman"/>
              </a:rPr>
              <a:t>the</a:t>
            </a:r>
            <a:r>
              <a:rPr sz="1900" spc="160" dirty="0">
                <a:latin typeface="Times New Roman"/>
                <a:cs typeface="Times New Roman"/>
              </a:rPr>
              <a:t> </a:t>
            </a:r>
            <a:r>
              <a:rPr sz="1900" spc="-5" dirty="0">
                <a:latin typeface="Times New Roman"/>
                <a:cs typeface="Times New Roman"/>
              </a:rPr>
              <a:t>parameters</a:t>
            </a:r>
            <a:r>
              <a:rPr sz="1900" spc="170" dirty="0">
                <a:latin typeface="Times New Roman"/>
                <a:cs typeface="Times New Roman"/>
              </a:rPr>
              <a:t> </a:t>
            </a:r>
            <a:r>
              <a:rPr sz="1900" dirty="0">
                <a:latin typeface="Times New Roman"/>
                <a:cs typeface="Times New Roman"/>
              </a:rPr>
              <a:t>through</a:t>
            </a:r>
            <a:r>
              <a:rPr sz="1900" spc="160" dirty="0">
                <a:latin typeface="Times New Roman"/>
                <a:cs typeface="Times New Roman"/>
              </a:rPr>
              <a:t> </a:t>
            </a:r>
            <a:r>
              <a:rPr sz="1900" spc="-5" dirty="0">
                <a:latin typeface="Times New Roman"/>
                <a:cs typeface="Times New Roman"/>
              </a:rPr>
              <a:t>registers</a:t>
            </a:r>
            <a:endParaRPr sz="1900" dirty="0">
              <a:latin typeface="Times New Roman"/>
              <a:cs typeface="Times New Roman"/>
            </a:endParaRPr>
          </a:p>
          <a:p>
            <a:pPr marL="355600" algn="just">
              <a:lnSpc>
                <a:spcPct val="100000"/>
              </a:lnSpc>
              <a:spcBef>
                <a:spcPts val="1140"/>
              </a:spcBef>
            </a:pPr>
            <a:r>
              <a:rPr sz="1900" spc="-5" dirty="0">
                <a:latin typeface="Times New Roman"/>
                <a:cs typeface="Times New Roman"/>
              </a:rPr>
              <a:t>R42 through</a:t>
            </a:r>
            <a:r>
              <a:rPr sz="1900" spc="10" dirty="0">
                <a:latin typeface="Times New Roman"/>
                <a:cs typeface="Times New Roman"/>
              </a:rPr>
              <a:t> </a:t>
            </a:r>
            <a:r>
              <a:rPr sz="1900" spc="-5" dirty="0">
                <a:latin typeface="Times New Roman"/>
                <a:cs typeface="Times New Roman"/>
              </a:rPr>
              <a:t>R47.</a:t>
            </a:r>
            <a:endParaRPr sz="1900" dirty="0">
              <a:latin typeface="Times New Roman"/>
              <a:cs typeface="Times New Roman"/>
            </a:endParaRPr>
          </a:p>
          <a:p>
            <a:pPr marL="355600" marR="5080" indent="-343535" algn="just">
              <a:lnSpc>
                <a:spcPct val="150000"/>
              </a:lnSpc>
              <a:buFont typeface="Arial"/>
              <a:buChar char="•"/>
              <a:tabLst>
                <a:tab pos="356235" algn="l"/>
              </a:tabLst>
            </a:pPr>
            <a:r>
              <a:rPr sz="1900" spc="-5" dirty="0">
                <a:latin typeface="Times New Roman"/>
                <a:cs typeface="Times New Roman"/>
              </a:rPr>
              <a:t>When procedure B is ready to return at the </a:t>
            </a:r>
            <a:r>
              <a:rPr sz="1900" spc="-10" dirty="0">
                <a:latin typeface="Times New Roman"/>
                <a:cs typeface="Times New Roman"/>
              </a:rPr>
              <a:t>end </a:t>
            </a:r>
            <a:r>
              <a:rPr sz="1900" spc="-5" dirty="0">
                <a:latin typeface="Times New Roman"/>
                <a:cs typeface="Times New Roman"/>
              </a:rPr>
              <a:t>of its computation, the program  stores results of the computation in registers R26 through R31 and transfers  back to the register window of procedure</a:t>
            </a:r>
            <a:r>
              <a:rPr sz="1900" spc="-65" dirty="0">
                <a:latin typeface="Times New Roman"/>
                <a:cs typeface="Times New Roman"/>
              </a:rPr>
              <a:t> </a:t>
            </a:r>
            <a:r>
              <a:rPr sz="1900" spc="-5" dirty="0">
                <a:latin typeface="Times New Roman"/>
                <a:cs typeface="Times New Roman"/>
              </a:rPr>
              <a:t>A.</a:t>
            </a:r>
            <a:endParaRPr sz="1900" dirty="0">
              <a:latin typeface="Times New Roman"/>
              <a:cs typeface="Times New Roman"/>
            </a:endParaRPr>
          </a:p>
          <a:p>
            <a:pPr marL="355600" marR="6985" indent="-343535" algn="just">
              <a:lnSpc>
                <a:spcPct val="150000"/>
              </a:lnSpc>
              <a:buFont typeface="Arial"/>
              <a:buChar char="•"/>
              <a:tabLst>
                <a:tab pos="356235" algn="l"/>
              </a:tabLst>
            </a:pPr>
            <a:r>
              <a:rPr sz="1900" spc="-5" dirty="0">
                <a:latin typeface="Times New Roman"/>
                <a:cs typeface="Times New Roman"/>
              </a:rPr>
              <a:t>Note that </a:t>
            </a:r>
            <a:r>
              <a:rPr sz="1900" spc="-5">
                <a:latin typeface="Times New Roman"/>
                <a:cs typeface="Times New Roman"/>
              </a:rPr>
              <a:t>registers R1</a:t>
            </a:r>
            <a:r>
              <a:rPr lang="en-US" sz="1900" spc="-5">
                <a:latin typeface="Times New Roman"/>
                <a:cs typeface="Times New Roman"/>
              </a:rPr>
              <a:t>0</a:t>
            </a:r>
            <a:r>
              <a:rPr sz="1900" spc="-5">
                <a:latin typeface="Times New Roman"/>
                <a:cs typeface="Times New Roman"/>
              </a:rPr>
              <a:t> </a:t>
            </a:r>
            <a:r>
              <a:rPr sz="1900" spc="-5" dirty="0">
                <a:latin typeface="Times New Roman"/>
                <a:cs typeface="Times New Roman"/>
              </a:rPr>
              <a:t>through R15 </a:t>
            </a:r>
            <a:r>
              <a:rPr sz="1900" dirty="0">
                <a:latin typeface="Times New Roman"/>
                <a:cs typeface="Times New Roman"/>
              </a:rPr>
              <a:t>are </a:t>
            </a:r>
            <a:r>
              <a:rPr sz="1900" spc="-10" dirty="0">
                <a:latin typeface="Times New Roman"/>
                <a:cs typeface="Times New Roman"/>
              </a:rPr>
              <a:t>common </a:t>
            </a:r>
            <a:r>
              <a:rPr sz="1900" spc="-5" dirty="0">
                <a:latin typeface="Times New Roman"/>
                <a:cs typeface="Times New Roman"/>
              </a:rPr>
              <a:t>to procedures A and D  because the four windows have a circular organization with A being adjacent to  D.</a:t>
            </a:r>
            <a:endParaRPr sz="1900" dirty="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69</a:t>
            </a:fld>
            <a:endParaRPr dirty="0"/>
          </a:p>
        </p:txBody>
      </p:sp>
      <p:sp>
        <p:nvSpPr>
          <p:cNvPr id="2" name="object 2"/>
          <p:cNvSpPr txBox="1"/>
          <p:nvPr/>
        </p:nvSpPr>
        <p:spPr>
          <a:xfrm>
            <a:off x="457200" y="457201"/>
            <a:ext cx="8382000" cy="5257152"/>
          </a:xfrm>
          <a:prstGeom prst="rect">
            <a:avLst/>
          </a:prstGeom>
        </p:spPr>
        <p:txBody>
          <a:bodyPr vert="horz" wrap="square" lIns="0" tIns="158115" rIns="0" bIns="0" rtlCol="0">
            <a:spAutoFit/>
          </a:bodyPr>
          <a:lstStyle/>
          <a:p>
            <a:pPr marL="355600" indent="-343535">
              <a:lnSpc>
                <a:spcPct val="100000"/>
              </a:lnSpc>
              <a:spcBef>
                <a:spcPts val="1245"/>
              </a:spcBef>
              <a:buFont typeface="Arial"/>
              <a:buChar char="•"/>
              <a:tabLst>
                <a:tab pos="355600" algn="l"/>
                <a:tab pos="356235" algn="l"/>
                <a:tab pos="690880" algn="l"/>
                <a:tab pos="1593215" algn="l"/>
                <a:tab pos="2019935" algn="l"/>
                <a:tab pos="3352165" algn="l"/>
                <a:tab pos="3687445" algn="l"/>
                <a:tab pos="4544060" algn="l"/>
                <a:tab pos="5546725" algn="l"/>
                <a:tab pos="6055995" algn="l"/>
                <a:tab pos="6644640" algn="l"/>
                <a:tab pos="7071359" algn="l"/>
              </a:tabLst>
            </a:pPr>
            <a:r>
              <a:rPr sz="1900" spc="-5" dirty="0">
                <a:latin typeface="Times New Roman"/>
                <a:cs typeface="Times New Roman"/>
              </a:rPr>
              <a:t>In	general,	the	organization	of	register	windows	will	have	the	following</a:t>
            </a:r>
            <a:endParaRPr sz="1900" dirty="0">
              <a:latin typeface="Times New Roman"/>
              <a:cs typeface="Times New Roman"/>
            </a:endParaRPr>
          </a:p>
          <a:p>
            <a:pPr marL="355600">
              <a:lnSpc>
                <a:spcPct val="100000"/>
              </a:lnSpc>
              <a:spcBef>
                <a:spcPts val="1145"/>
              </a:spcBef>
            </a:pPr>
            <a:r>
              <a:rPr sz="1900" spc="-5" dirty="0">
                <a:latin typeface="Times New Roman"/>
                <a:cs typeface="Times New Roman"/>
              </a:rPr>
              <a:t>relationships:</a:t>
            </a:r>
            <a:endParaRPr sz="1900" dirty="0">
              <a:latin typeface="Times New Roman"/>
              <a:cs typeface="Times New Roman"/>
            </a:endParaRPr>
          </a:p>
          <a:p>
            <a:pPr marL="469900">
              <a:lnSpc>
                <a:spcPct val="100000"/>
              </a:lnSpc>
              <a:spcBef>
                <a:spcPts val="1140"/>
              </a:spcBef>
            </a:pPr>
            <a:r>
              <a:rPr sz="1900" spc="-10" dirty="0">
                <a:latin typeface="Times New Roman"/>
                <a:cs typeface="Times New Roman"/>
              </a:rPr>
              <a:t>Number </a:t>
            </a:r>
            <a:r>
              <a:rPr sz="1900" spc="-5" dirty="0">
                <a:latin typeface="Times New Roman"/>
                <a:cs typeface="Times New Roman"/>
              </a:rPr>
              <a:t>of global registers =</a:t>
            </a:r>
            <a:r>
              <a:rPr sz="1900" spc="50" dirty="0">
                <a:latin typeface="Times New Roman"/>
                <a:cs typeface="Times New Roman"/>
              </a:rPr>
              <a:t> </a:t>
            </a:r>
            <a:r>
              <a:rPr sz="1900" spc="-5" dirty="0">
                <a:latin typeface="Times New Roman"/>
                <a:cs typeface="Times New Roman"/>
              </a:rPr>
              <a:t>G</a:t>
            </a:r>
            <a:endParaRPr sz="1900" dirty="0">
              <a:latin typeface="Times New Roman"/>
              <a:cs typeface="Times New Roman"/>
            </a:endParaRPr>
          </a:p>
          <a:p>
            <a:pPr marL="469900" marR="2693035">
              <a:lnSpc>
                <a:spcPct val="150000"/>
              </a:lnSpc>
            </a:pPr>
            <a:r>
              <a:rPr sz="1900" spc="-10" dirty="0">
                <a:latin typeface="Times New Roman"/>
                <a:cs typeface="Times New Roman"/>
              </a:rPr>
              <a:t>Number </a:t>
            </a:r>
            <a:r>
              <a:rPr sz="1900" spc="-5" dirty="0">
                <a:latin typeface="Times New Roman"/>
                <a:cs typeface="Times New Roman"/>
              </a:rPr>
              <a:t>of local registers in </a:t>
            </a:r>
            <a:r>
              <a:rPr sz="1900" spc="-10" dirty="0">
                <a:latin typeface="Times New Roman"/>
                <a:cs typeface="Times New Roman"/>
              </a:rPr>
              <a:t>each </a:t>
            </a:r>
            <a:r>
              <a:rPr sz="1900" spc="-5" dirty="0">
                <a:latin typeface="Times New Roman"/>
                <a:cs typeface="Times New Roman"/>
              </a:rPr>
              <a:t>window = L  </a:t>
            </a:r>
            <a:r>
              <a:rPr sz="1900" spc="-10" dirty="0">
                <a:latin typeface="Times New Roman"/>
                <a:cs typeface="Times New Roman"/>
              </a:rPr>
              <a:t>Number </a:t>
            </a:r>
            <a:r>
              <a:rPr sz="1900" spc="-5" dirty="0">
                <a:latin typeface="Times New Roman"/>
                <a:cs typeface="Times New Roman"/>
              </a:rPr>
              <a:t>of registers </a:t>
            </a:r>
            <a:r>
              <a:rPr sz="1900" spc="-15" dirty="0">
                <a:latin typeface="Times New Roman"/>
                <a:cs typeface="Times New Roman"/>
              </a:rPr>
              <a:t>common </a:t>
            </a:r>
            <a:r>
              <a:rPr sz="1900" spc="-5" dirty="0">
                <a:latin typeface="Times New Roman"/>
                <a:cs typeface="Times New Roman"/>
              </a:rPr>
              <a:t>to two windows = C  </a:t>
            </a:r>
            <a:r>
              <a:rPr sz="1900" spc="-10" dirty="0">
                <a:latin typeface="Times New Roman"/>
                <a:cs typeface="Times New Roman"/>
              </a:rPr>
              <a:t>Number </a:t>
            </a:r>
            <a:r>
              <a:rPr sz="1900" spc="-5" dirty="0">
                <a:latin typeface="Times New Roman"/>
                <a:cs typeface="Times New Roman"/>
              </a:rPr>
              <a:t>of windows =</a:t>
            </a:r>
            <a:r>
              <a:rPr sz="1900" spc="40" dirty="0">
                <a:latin typeface="Times New Roman"/>
                <a:cs typeface="Times New Roman"/>
              </a:rPr>
              <a:t> </a:t>
            </a:r>
            <a:r>
              <a:rPr sz="1900" spc="-5" dirty="0">
                <a:latin typeface="Times New Roman"/>
                <a:cs typeface="Times New Roman"/>
              </a:rPr>
              <a:t>W</a:t>
            </a:r>
            <a:endParaRPr sz="1900" dirty="0">
              <a:latin typeface="Times New Roman"/>
              <a:cs typeface="Times New Roman"/>
            </a:endParaRPr>
          </a:p>
          <a:p>
            <a:pPr marL="12700">
              <a:lnSpc>
                <a:spcPct val="100000"/>
              </a:lnSpc>
              <a:spcBef>
                <a:spcPts val="1140"/>
              </a:spcBef>
            </a:pPr>
            <a:r>
              <a:rPr sz="1900" spc="-5" dirty="0">
                <a:latin typeface="Times New Roman"/>
                <a:cs typeface="Times New Roman"/>
              </a:rPr>
              <a:t>The </a:t>
            </a:r>
            <a:r>
              <a:rPr sz="1900" spc="-10" dirty="0">
                <a:latin typeface="Times New Roman"/>
                <a:cs typeface="Times New Roman"/>
              </a:rPr>
              <a:t>number </a:t>
            </a:r>
            <a:r>
              <a:rPr sz="1900" spc="-5" dirty="0">
                <a:latin typeface="Times New Roman"/>
                <a:cs typeface="Times New Roman"/>
              </a:rPr>
              <a:t>of registers available for </a:t>
            </a:r>
            <a:r>
              <a:rPr sz="1900" spc="-10" dirty="0">
                <a:latin typeface="Times New Roman"/>
                <a:cs typeface="Times New Roman"/>
              </a:rPr>
              <a:t>each </a:t>
            </a:r>
            <a:r>
              <a:rPr sz="1900" spc="-5" dirty="0">
                <a:latin typeface="Times New Roman"/>
                <a:cs typeface="Times New Roman"/>
              </a:rPr>
              <a:t>window is calculated as</a:t>
            </a:r>
            <a:r>
              <a:rPr sz="1900" spc="100" dirty="0">
                <a:latin typeface="Times New Roman"/>
                <a:cs typeface="Times New Roman"/>
              </a:rPr>
              <a:t> </a:t>
            </a:r>
            <a:r>
              <a:rPr sz="1900" spc="-5" dirty="0">
                <a:latin typeface="Times New Roman"/>
                <a:cs typeface="Times New Roman"/>
              </a:rPr>
              <a:t>follows:</a:t>
            </a:r>
            <a:endParaRPr sz="1900" dirty="0">
              <a:latin typeface="Times New Roman"/>
              <a:cs typeface="Times New Roman"/>
            </a:endParaRPr>
          </a:p>
          <a:p>
            <a:pPr marL="12700">
              <a:lnSpc>
                <a:spcPct val="100000"/>
              </a:lnSpc>
              <a:spcBef>
                <a:spcPts val="1140"/>
              </a:spcBef>
            </a:pPr>
            <a:r>
              <a:rPr sz="1900" spc="-5" dirty="0">
                <a:latin typeface="Times New Roman"/>
                <a:cs typeface="Times New Roman"/>
              </a:rPr>
              <a:t>window size = L + 2C +</a:t>
            </a:r>
            <a:r>
              <a:rPr sz="1900" spc="-40" dirty="0">
                <a:latin typeface="Times New Roman"/>
                <a:cs typeface="Times New Roman"/>
              </a:rPr>
              <a:t> </a:t>
            </a:r>
            <a:r>
              <a:rPr sz="1900" spc="-5" dirty="0">
                <a:latin typeface="Times New Roman"/>
                <a:cs typeface="Times New Roman"/>
              </a:rPr>
              <a:t>G</a:t>
            </a:r>
            <a:endParaRPr sz="1900" dirty="0">
              <a:latin typeface="Times New Roman"/>
              <a:cs typeface="Times New Roman"/>
            </a:endParaRPr>
          </a:p>
          <a:p>
            <a:pPr marL="12700" marR="5080">
              <a:lnSpc>
                <a:spcPct val="150000"/>
              </a:lnSpc>
            </a:pPr>
            <a:r>
              <a:rPr sz="1900" spc="-5" dirty="0">
                <a:latin typeface="Times New Roman"/>
                <a:cs typeface="Times New Roman"/>
              </a:rPr>
              <a:t>The total </a:t>
            </a:r>
            <a:r>
              <a:rPr sz="1900" spc="-10" dirty="0">
                <a:latin typeface="Times New Roman"/>
                <a:cs typeface="Times New Roman"/>
              </a:rPr>
              <a:t>number </a:t>
            </a:r>
            <a:r>
              <a:rPr sz="1900" spc="-5" dirty="0">
                <a:latin typeface="Times New Roman"/>
                <a:cs typeface="Times New Roman"/>
              </a:rPr>
              <a:t>of registers needed in the processor is register file = (L + </a:t>
            </a:r>
            <a:r>
              <a:rPr sz="1900" spc="-15" dirty="0">
                <a:latin typeface="Times New Roman"/>
                <a:cs typeface="Times New Roman"/>
              </a:rPr>
              <a:t>C)</a:t>
            </a:r>
            <a:r>
              <a:rPr lang="en-US" sz="1900" spc="-15" dirty="0">
                <a:latin typeface="Times New Roman"/>
                <a:cs typeface="Times New Roman"/>
              </a:rPr>
              <a:t> </a:t>
            </a:r>
            <a:r>
              <a:rPr sz="1900" spc="-15" dirty="0">
                <a:latin typeface="Times New Roman"/>
                <a:cs typeface="Times New Roman"/>
              </a:rPr>
              <a:t>W </a:t>
            </a:r>
            <a:r>
              <a:rPr sz="1900" spc="-5" dirty="0">
                <a:latin typeface="Times New Roman"/>
                <a:cs typeface="Times New Roman"/>
              </a:rPr>
              <a:t>+  G</a:t>
            </a:r>
            <a:endParaRPr sz="1900" dirty="0">
              <a:latin typeface="Times New Roman"/>
              <a:cs typeface="Times New Roman"/>
            </a:endParaRPr>
          </a:p>
          <a:p>
            <a:pPr marL="12700">
              <a:lnSpc>
                <a:spcPct val="100000"/>
              </a:lnSpc>
              <a:spcBef>
                <a:spcPts val="1140"/>
              </a:spcBef>
            </a:pPr>
            <a:r>
              <a:rPr sz="1900" spc="-5" dirty="0">
                <a:latin typeface="Times New Roman"/>
                <a:cs typeface="Times New Roman"/>
              </a:rPr>
              <a:t>In</a:t>
            </a:r>
            <a:r>
              <a:rPr sz="1900" spc="55" dirty="0">
                <a:latin typeface="Times New Roman"/>
                <a:cs typeface="Times New Roman"/>
              </a:rPr>
              <a:t> </a:t>
            </a:r>
            <a:r>
              <a:rPr sz="1900" spc="-5" dirty="0">
                <a:latin typeface="Times New Roman"/>
                <a:cs typeface="Times New Roman"/>
              </a:rPr>
              <a:t>the</a:t>
            </a:r>
            <a:r>
              <a:rPr sz="1900" spc="55" dirty="0">
                <a:latin typeface="Times New Roman"/>
                <a:cs typeface="Times New Roman"/>
              </a:rPr>
              <a:t> </a:t>
            </a:r>
            <a:r>
              <a:rPr sz="1900" spc="-5" dirty="0">
                <a:latin typeface="Times New Roman"/>
                <a:cs typeface="Times New Roman"/>
              </a:rPr>
              <a:t>example</a:t>
            </a:r>
            <a:r>
              <a:rPr sz="1900" spc="50" dirty="0">
                <a:latin typeface="Times New Roman"/>
                <a:cs typeface="Times New Roman"/>
              </a:rPr>
              <a:t> </a:t>
            </a:r>
            <a:r>
              <a:rPr sz="1900" spc="-5" dirty="0">
                <a:latin typeface="Times New Roman"/>
                <a:cs typeface="Times New Roman"/>
              </a:rPr>
              <a:t>of</a:t>
            </a:r>
            <a:r>
              <a:rPr sz="1900" spc="60" dirty="0">
                <a:latin typeface="Times New Roman"/>
                <a:cs typeface="Times New Roman"/>
              </a:rPr>
              <a:t> </a:t>
            </a:r>
            <a:r>
              <a:rPr sz="1900" spc="-5" dirty="0">
                <a:latin typeface="Times New Roman"/>
                <a:cs typeface="Times New Roman"/>
              </a:rPr>
              <a:t>Figure</a:t>
            </a:r>
            <a:r>
              <a:rPr sz="1900" spc="55" dirty="0">
                <a:latin typeface="Times New Roman"/>
                <a:cs typeface="Times New Roman"/>
              </a:rPr>
              <a:t> </a:t>
            </a:r>
            <a:r>
              <a:rPr sz="1900" spc="-5" dirty="0">
                <a:latin typeface="Times New Roman"/>
                <a:cs typeface="Times New Roman"/>
              </a:rPr>
              <a:t>we</a:t>
            </a:r>
            <a:r>
              <a:rPr sz="1900" spc="55" dirty="0">
                <a:latin typeface="Times New Roman"/>
                <a:cs typeface="Times New Roman"/>
              </a:rPr>
              <a:t> </a:t>
            </a:r>
            <a:r>
              <a:rPr sz="1900" spc="-5" dirty="0">
                <a:latin typeface="Times New Roman"/>
                <a:cs typeface="Times New Roman"/>
              </a:rPr>
              <a:t>have</a:t>
            </a:r>
            <a:r>
              <a:rPr sz="1900" spc="50" dirty="0">
                <a:latin typeface="Times New Roman"/>
                <a:cs typeface="Times New Roman"/>
              </a:rPr>
              <a:t> </a:t>
            </a:r>
            <a:r>
              <a:rPr sz="1900" spc="-5" dirty="0">
                <a:latin typeface="Times New Roman"/>
                <a:cs typeface="Times New Roman"/>
              </a:rPr>
              <a:t>G</a:t>
            </a:r>
            <a:r>
              <a:rPr sz="1900" spc="55" dirty="0">
                <a:latin typeface="Times New Roman"/>
                <a:cs typeface="Times New Roman"/>
              </a:rPr>
              <a:t> </a:t>
            </a:r>
            <a:r>
              <a:rPr sz="1900" spc="-5" dirty="0">
                <a:latin typeface="Times New Roman"/>
                <a:cs typeface="Times New Roman"/>
              </a:rPr>
              <a:t>=</a:t>
            </a:r>
            <a:r>
              <a:rPr sz="1900" spc="50" dirty="0">
                <a:latin typeface="Times New Roman"/>
                <a:cs typeface="Times New Roman"/>
              </a:rPr>
              <a:t> </a:t>
            </a:r>
            <a:r>
              <a:rPr sz="1900" dirty="0">
                <a:latin typeface="Times New Roman"/>
                <a:cs typeface="Times New Roman"/>
              </a:rPr>
              <a:t>10,</a:t>
            </a:r>
            <a:r>
              <a:rPr sz="1900" spc="60" dirty="0">
                <a:latin typeface="Times New Roman"/>
                <a:cs typeface="Times New Roman"/>
              </a:rPr>
              <a:t> </a:t>
            </a:r>
            <a:r>
              <a:rPr sz="1900" spc="-5" dirty="0">
                <a:latin typeface="Times New Roman"/>
                <a:cs typeface="Times New Roman"/>
              </a:rPr>
              <a:t>L</a:t>
            </a:r>
            <a:r>
              <a:rPr sz="1900" spc="-15" dirty="0">
                <a:latin typeface="Times New Roman"/>
                <a:cs typeface="Times New Roman"/>
              </a:rPr>
              <a:t> </a:t>
            </a:r>
            <a:r>
              <a:rPr sz="1900" spc="-5" dirty="0">
                <a:latin typeface="Times New Roman"/>
                <a:cs typeface="Times New Roman"/>
              </a:rPr>
              <a:t>=</a:t>
            </a:r>
            <a:r>
              <a:rPr sz="1900" spc="65" dirty="0">
                <a:latin typeface="Times New Roman"/>
                <a:cs typeface="Times New Roman"/>
              </a:rPr>
              <a:t> </a:t>
            </a:r>
            <a:r>
              <a:rPr sz="1900" spc="-5" dirty="0">
                <a:latin typeface="Times New Roman"/>
                <a:cs typeface="Times New Roman"/>
              </a:rPr>
              <a:t>10,</a:t>
            </a:r>
            <a:r>
              <a:rPr sz="1900" spc="55" dirty="0">
                <a:latin typeface="Times New Roman"/>
                <a:cs typeface="Times New Roman"/>
              </a:rPr>
              <a:t> </a:t>
            </a:r>
            <a:r>
              <a:rPr sz="1900" spc="-5" dirty="0">
                <a:latin typeface="Times New Roman"/>
                <a:cs typeface="Times New Roman"/>
              </a:rPr>
              <a:t>C</a:t>
            </a:r>
            <a:r>
              <a:rPr sz="1900" spc="50" dirty="0">
                <a:latin typeface="Times New Roman"/>
                <a:cs typeface="Times New Roman"/>
              </a:rPr>
              <a:t> </a:t>
            </a:r>
            <a:r>
              <a:rPr sz="1900" spc="-5" dirty="0">
                <a:latin typeface="Times New Roman"/>
                <a:cs typeface="Times New Roman"/>
              </a:rPr>
              <a:t>=</a:t>
            </a:r>
            <a:r>
              <a:rPr sz="1900" spc="50" dirty="0">
                <a:latin typeface="Times New Roman"/>
                <a:cs typeface="Times New Roman"/>
              </a:rPr>
              <a:t> </a:t>
            </a:r>
            <a:r>
              <a:rPr sz="1900" spc="-5" dirty="0">
                <a:latin typeface="Times New Roman"/>
                <a:cs typeface="Times New Roman"/>
              </a:rPr>
              <a:t>6,</a:t>
            </a:r>
            <a:r>
              <a:rPr sz="1900" spc="60" dirty="0">
                <a:latin typeface="Times New Roman"/>
                <a:cs typeface="Times New Roman"/>
              </a:rPr>
              <a:t> </a:t>
            </a:r>
            <a:r>
              <a:rPr sz="1900" spc="-5" dirty="0">
                <a:latin typeface="Times New Roman"/>
                <a:cs typeface="Times New Roman"/>
              </a:rPr>
              <a:t>and</a:t>
            </a:r>
            <a:r>
              <a:rPr sz="1900" spc="60" dirty="0">
                <a:latin typeface="Times New Roman"/>
                <a:cs typeface="Times New Roman"/>
              </a:rPr>
              <a:t> </a:t>
            </a:r>
            <a:r>
              <a:rPr sz="1900" spc="-5" dirty="0">
                <a:latin typeface="Times New Roman"/>
                <a:cs typeface="Times New Roman"/>
              </a:rPr>
              <a:t>W</a:t>
            </a:r>
            <a:r>
              <a:rPr sz="1900" spc="30" dirty="0">
                <a:latin typeface="Times New Roman"/>
                <a:cs typeface="Times New Roman"/>
              </a:rPr>
              <a:t> </a:t>
            </a:r>
            <a:r>
              <a:rPr sz="1900" spc="-5" dirty="0">
                <a:latin typeface="Times New Roman"/>
                <a:cs typeface="Times New Roman"/>
              </a:rPr>
              <a:t>=</a:t>
            </a:r>
            <a:r>
              <a:rPr sz="1900" spc="50" dirty="0">
                <a:latin typeface="Times New Roman"/>
                <a:cs typeface="Times New Roman"/>
              </a:rPr>
              <a:t> </a:t>
            </a:r>
            <a:r>
              <a:rPr sz="1900" spc="-5" dirty="0">
                <a:latin typeface="Times New Roman"/>
                <a:cs typeface="Times New Roman"/>
              </a:rPr>
              <a:t>4.</a:t>
            </a:r>
            <a:r>
              <a:rPr sz="1900" spc="60" dirty="0">
                <a:latin typeface="Times New Roman"/>
                <a:cs typeface="Times New Roman"/>
              </a:rPr>
              <a:t> </a:t>
            </a:r>
            <a:endParaRPr lang="en-US" sz="1900" spc="60" dirty="0">
              <a:latin typeface="Times New Roman"/>
              <a:cs typeface="Times New Roman"/>
            </a:endParaRPr>
          </a:p>
          <a:p>
            <a:pPr marL="12700">
              <a:lnSpc>
                <a:spcPct val="100000"/>
              </a:lnSpc>
              <a:spcBef>
                <a:spcPts val="1140"/>
              </a:spcBef>
            </a:pPr>
            <a:r>
              <a:rPr sz="1900" spc="-5" dirty="0">
                <a:latin typeface="Times New Roman"/>
                <a:cs typeface="Times New Roman"/>
              </a:rPr>
              <a:t>The</a:t>
            </a:r>
            <a:r>
              <a:rPr sz="1900" spc="55" dirty="0">
                <a:latin typeface="Times New Roman"/>
                <a:cs typeface="Times New Roman"/>
              </a:rPr>
              <a:t> </a:t>
            </a:r>
            <a:r>
              <a:rPr sz="1900" spc="-5" dirty="0">
                <a:latin typeface="Times New Roman"/>
                <a:cs typeface="Times New Roman"/>
              </a:rPr>
              <a:t>window</a:t>
            </a:r>
            <a:r>
              <a:rPr lang="en-US" sz="1900" dirty="0">
                <a:latin typeface="Times New Roman"/>
                <a:cs typeface="Times New Roman"/>
              </a:rPr>
              <a:t> </a:t>
            </a:r>
            <a:r>
              <a:rPr sz="1900" spc="-5" dirty="0">
                <a:latin typeface="Times New Roman"/>
                <a:cs typeface="Times New Roman"/>
              </a:rPr>
              <a:t>size</a:t>
            </a:r>
            <a:r>
              <a:rPr sz="1900" spc="95" dirty="0">
                <a:latin typeface="Times New Roman"/>
                <a:cs typeface="Times New Roman"/>
              </a:rPr>
              <a:t> </a:t>
            </a:r>
            <a:r>
              <a:rPr sz="1900" spc="-5" dirty="0">
                <a:latin typeface="Times New Roman"/>
                <a:cs typeface="Times New Roman"/>
              </a:rPr>
              <a:t>is</a:t>
            </a:r>
            <a:r>
              <a:rPr sz="1900" spc="95" dirty="0">
                <a:latin typeface="Times New Roman"/>
                <a:cs typeface="Times New Roman"/>
              </a:rPr>
              <a:t> </a:t>
            </a:r>
            <a:r>
              <a:rPr sz="1900" spc="-5" dirty="0">
                <a:latin typeface="Times New Roman"/>
                <a:cs typeface="Times New Roman"/>
              </a:rPr>
              <a:t>10</a:t>
            </a:r>
            <a:r>
              <a:rPr sz="1900" spc="100" dirty="0">
                <a:latin typeface="Times New Roman"/>
                <a:cs typeface="Times New Roman"/>
              </a:rPr>
              <a:t> </a:t>
            </a:r>
            <a:r>
              <a:rPr sz="1900" spc="-5" dirty="0">
                <a:latin typeface="Times New Roman"/>
                <a:cs typeface="Times New Roman"/>
              </a:rPr>
              <a:t>+</a:t>
            </a:r>
            <a:r>
              <a:rPr sz="1900" spc="100" dirty="0">
                <a:latin typeface="Times New Roman"/>
                <a:cs typeface="Times New Roman"/>
              </a:rPr>
              <a:t> </a:t>
            </a:r>
            <a:r>
              <a:rPr sz="1900" spc="-5" dirty="0">
                <a:latin typeface="Times New Roman"/>
                <a:cs typeface="Times New Roman"/>
              </a:rPr>
              <a:t>12</a:t>
            </a:r>
            <a:r>
              <a:rPr sz="1900" spc="90" dirty="0">
                <a:latin typeface="Times New Roman"/>
                <a:cs typeface="Times New Roman"/>
              </a:rPr>
              <a:t> </a:t>
            </a:r>
            <a:r>
              <a:rPr sz="1900" spc="-5" dirty="0">
                <a:latin typeface="Times New Roman"/>
                <a:cs typeface="Times New Roman"/>
              </a:rPr>
              <a:t>+</a:t>
            </a:r>
            <a:r>
              <a:rPr sz="1900" spc="100" dirty="0">
                <a:latin typeface="Times New Roman"/>
                <a:cs typeface="Times New Roman"/>
              </a:rPr>
              <a:t> </a:t>
            </a:r>
            <a:r>
              <a:rPr sz="1900" spc="-5" dirty="0">
                <a:latin typeface="Times New Roman"/>
                <a:cs typeface="Times New Roman"/>
              </a:rPr>
              <a:t>10</a:t>
            </a:r>
            <a:r>
              <a:rPr sz="1900" spc="100" dirty="0">
                <a:latin typeface="Times New Roman"/>
                <a:cs typeface="Times New Roman"/>
              </a:rPr>
              <a:t> </a:t>
            </a:r>
            <a:r>
              <a:rPr sz="1900" spc="-5" dirty="0">
                <a:latin typeface="Times New Roman"/>
                <a:cs typeface="Times New Roman"/>
              </a:rPr>
              <a:t>=</a:t>
            </a:r>
            <a:r>
              <a:rPr sz="1900" spc="100" dirty="0">
                <a:latin typeface="Times New Roman"/>
                <a:cs typeface="Times New Roman"/>
              </a:rPr>
              <a:t> </a:t>
            </a:r>
            <a:r>
              <a:rPr sz="1900" spc="-5" dirty="0">
                <a:latin typeface="Times New Roman"/>
                <a:cs typeface="Times New Roman"/>
              </a:rPr>
              <a:t>32</a:t>
            </a:r>
            <a:r>
              <a:rPr sz="1900" spc="105" dirty="0">
                <a:latin typeface="Times New Roman"/>
                <a:cs typeface="Times New Roman"/>
              </a:rPr>
              <a:t> </a:t>
            </a:r>
            <a:r>
              <a:rPr sz="1900" spc="-5" dirty="0">
                <a:latin typeface="Times New Roman"/>
                <a:cs typeface="Times New Roman"/>
              </a:rPr>
              <a:t>registers,</a:t>
            </a:r>
            <a:r>
              <a:rPr sz="1900" spc="105" dirty="0">
                <a:latin typeface="Times New Roman"/>
                <a:cs typeface="Times New Roman"/>
              </a:rPr>
              <a:t> </a:t>
            </a:r>
            <a:endParaRPr lang="en-US" sz="1900" spc="-5" dirty="0">
              <a:latin typeface="Times New Roman"/>
              <a:cs typeface="Times New Roman"/>
            </a:endParaRPr>
          </a:p>
          <a:p>
            <a:pPr marL="12700">
              <a:lnSpc>
                <a:spcPct val="100000"/>
              </a:lnSpc>
              <a:spcBef>
                <a:spcPts val="1140"/>
              </a:spcBef>
            </a:pPr>
            <a:r>
              <a:rPr sz="1900" spc="100" dirty="0">
                <a:latin typeface="Times New Roman"/>
                <a:cs typeface="Times New Roman"/>
              </a:rPr>
              <a:t> </a:t>
            </a:r>
            <a:r>
              <a:rPr lang="en-US" sz="1900" spc="-5" dirty="0">
                <a:latin typeface="Times New Roman"/>
                <a:cs typeface="Times New Roman"/>
              </a:rPr>
              <a:t>T</a:t>
            </a:r>
            <a:r>
              <a:rPr sz="1900" spc="-5" dirty="0">
                <a:latin typeface="Times New Roman"/>
                <a:cs typeface="Times New Roman"/>
              </a:rPr>
              <a:t>he</a:t>
            </a:r>
            <a:r>
              <a:rPr sz="1900" spc="90" dirty="0">
                <a:latin typeface="Times New Roman"/>
                <a:cs typeface="Times New Roman"/>
              </a:rPr>
              <a:t> </a:t>
            </a:r>
            <a:r>
              <a:rPr sz="1900" spc="-5" dirty="0">
                <a:latin typeface="Times New Roman"/>
                <a:cs typeface="Times New Roman"/>
              </a:rPr>
              <a:t>register</a:t>
            </a:r>
            <a:r>
              <a:rPr sz="1900" spc="100" dirty="0">
                <a:latin typeface="Times New Roman"/>
                <a:cs typeface="Times New Roman"/>
              </a:rPr>
              <a:t> </a:t>
            </a:r>
            <a:r>
              <a:rPr sz="1900" spc="-5" dirty="0">
                <a:latin typeface="Times New Roman"/>
                <a:cs typeface="Times New Roman"/>
              </a:rPr>
              <a:t>file</a:t>
            </a:r>
            <a:r>
              <a:rPr sz="1900" spc="95" dirty="0">
                <a:latin typeface="Times New Roman"/>
                <a:cs typeface="Times New Roman"/>
              </a:rPr>
              <a:t> </a:t>
            </a:r>
            <a:r>
              <a:rPr sz="1900" spc="-5" dirty="0">
                <a:latin typeface="Times New Roman"/>
                <a:cs typeface="Times New Roman"/>
              </a:rPr>
              <a:t>consists</a:t>
            </a:r>
            <a:r>
              <a:rPr sz="1900" spc="95" dirty="0">
                <a:latin typeface="Times New Roman"/>
                <a:cs typeface="Times New Roman"/>
              </a:rPr>
              <a:t> </a:t>
            </a:r>
            <a:r>
              <a:rPr sz="1900" spc="-5" dirty="0">
                <a:latin typeface="Times New Roman"/>
                <a:cs typeface="Times New Roman"/>
              </a:rPr>
              <a:t>of</a:t>
            </a:r>
            <a:r>
              <a:rPr sz="1900" spc="110" dirty="0">
                <a:latin typeface="Times New Roman"/>
                <a:cs typeface="Times New Roman"/>
              </a:rPr>
              <a:t> </a:t>
            </a:r>
            <a:r>
              <a:rPr sz="1900" spc="-5" dirty="0">
                <a:latin typeface="Times New Roman"/>
                <a:cs typeface="Times New Roman"/>
              </a:rPr>
              <a:t>(10</a:t>
            </a:r>
            <a:r>
              <a:rPr sz="1900" spc="100" dirty="0">
                <a:latin typeface="Times New Roman"/>
                <a:cs typeface="Times New Roman"/>
              </a:rPr>
              <a:t> </a:t>
            </a:r>
            <a:r>
              <a:rPr sz="1900" spc="-5" dirty="0">
                <a:latin typeface="Times New Roman"/>
                <a:cs typeface="Times New Roman"/>
              </a:rPr>
              <a:t>+</a:t>
            </a:r>
            <a:r>
              <a:rPr sz="1900" spc="100" dirty="0">
                <a:latin typeface="Times New Roman"/>
                <a:cs typeface="Times New Roman"/>
              </a:rPr>
              <a:t> </a:t>
            </a:r>
            <a:r>
              <a:rPr sz="1900" spc="-5" dirty="0">
                <a:latin typeface="Times New Roman"/>
                <a:cs typeface="Times New Roman"/>
              </a:rPr>
              <a:t>6)</a:t>
            </a:r>
            <a:r>
              <a:rPr sz="1900" spc="105" dirty="0">
                <a:latin typeface="Times New Roman"/>
                <a:cs typeface="Times New Roman"/>
              </a:rPr>
              <a:t> </a:t>
            </a:r>
            <a:r>
              <a:rPr sz="1900" spc="-5" dirty="0">
                <a:latin typeface="Times New Roman"/>
                <a:cs typeface="Times New Roman"/>
              </a:rPr>
              <a:t>x</a:t>
            </a:r>
            <a:r>
              <a:rPr sz="1900" spc="100" dirty="0">
                <a:latin typeface="Times New Roman"/>
                <a:cs typeface="Times New Roman"/>
              </a:rPr>
              <a:t> </a:t>
            </a:r>
            <a:r>
              <a:rPr sz="1900" spc="-5" dirty="0">
                <a:latin typeface="Times New Roman"/>
                <a:cs typeface="Times New Roman"/>
              </a:rPr>
              <a:t>4</a:t>
            </a:r>
            <a:r>
              <a:rPr sz="1900" spc="95" dirty="0">
                <a:latin typeface="Times New Roman"/>
                <a:cs typeface="Times New Roman"/>
              </a:rPr>
              <a:t> </a:t>
            </a:r>
            <a:r>
              <a:rPr sz="1900" spc="-5" dirty="0">
                <a:latin typeface="Times New Roman"/>
                <a:cs typeface="Times New Roman"/>
              </a:rPr>
              <a:t>+10 = 74</a:t>
            </a:r>
            <a:r>
              <a:rPr sz="1900" spc="10" dirty="0">
                <a:latin typeface="Times New Roman"/>
                <a:cs typeface="Times New Roman"/>
              </a:rPr>
              <a:t> </a:t>
            </a:r>
            <a:r>
              <a:rPr sz="1900" spc="-5" dirty="0">
                <a:latin typeface="Times New Roman"/>
                <a:cs typeface="Times New Roman"/>
              </a:rPr>
              <a:t>registers.</a:t>
            </a:r>
            <a:endParaRPr sz="19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33358"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7</a:t>
            </a:r>
            <a:endParaRPr sz="1200">
              <a:latin typeface="Carlito"/>
              <a:cs typeface="Carlito"/>
            </a:endParaRPr>
          </a:p>
        </p:txBody>
      </p:sp>
      <p:sp>
        <p:nvSpPr>
          <p:cNvPr id="3" name="object 3"/>
          <p:cNvSpPr txBox="1"/>
          <p:nvPr/>
        </p:nvSpPr>
        <p:spPr>
          <a:xfrm>
            <a:off x="500887" y="109118"/>
            <a:ext cx="8328659" cy="6108065"/>
          </a:xfrm>
          <a:prstGeom prst="rect">
            <a:avLst/>
          </a:prstGeom>
        </p:spPr>
        <p:txBody>
          <a:bodyPr vert="horz" wrap="square" lIns="0" tIns="157480" rIns="0" bIns="0" rtlCol="0">
            <a:spAutoFit/>
          </a:bodyPr>
          <a:lstStyle/>
          <a:p>
            <a:pPr marL="299085" indent="-287020">
              <a:lnSpc>
                <a:spcPct val="100000"/>
              </a:lnSpc>
              <a:spcBef>
                <a:spcPts val="1240"/>
              </a:spcBef>
              <a:buFont typeface="Arial"/>
              <a:buChar char="•"/>
              <a:tabLst>
                <a:tab pos="299085" algn="l"/>
                <a:tab pos="299720" algn="l"/>
              </a:tabLst>
            </a:pPr>
            <a:r>
              <a:rPr sz="1900" spc="-5" dirty="0">
                <a:latin typeface="Times New Roman"/>
                <a:cs typeface="Times New Roman"/>
              </a:rPr>
              <a:t>For </a:t>
            </a:r>
            <a:r>
              <a:rPr sz="1900" spc="-10" dirty="0">
                <a:latin typeface="Times New Roman"/>
                <a:cs typeface="Times New Roman"/>
              </a:rPr>
              <a:t>example, </a:t>
            </a:r>
            <a:r>
              <a:rPr sz="1900" spc="-5" dirty="0">
                <a:latin typeface="Times New Roman"/>
                <a:cs typeface="Times New Roman"/>
              </a:rPr>
              <a:t>to perform the</a:t>
            </a:r>
            <a:r>
              <a:rPr sz="1900" spc="55" dirty="0">
                <a:latin typeface="Times New Roman"/>
                <a:cs typeface="Times New Roman"/>
              </a:rPr>
              <a:t> </a:t>
            </a:r>
            <a:r>
              <a:rPr sz="1900" spc="-5" dirty="0">
                <a:latin typeface="Times New Roman"/>
                <a:cs typeface="Times New Roman"/>
              </a:rPr>
              <a:t>operation:</a:t>
            </a:r>
            <a:endParaRPr sz="1900">
              <a:latin typeface="Times New Roman"/>
              <a:cs typeface="Times New Roman"/>
            </a:endParaRPr>
          </a:p>
          <a:p>
            <a:pPr marL="927100">
              <a:lnSpc>
                <a:spcPct val="100000"/>
              </a:lnSpc>
              <a:spcBef>
                <a:spcPts val="1145"/>
              </a:spcBef>
            </a:pPr>
            <a:r>
              <a:rPr sz="1900" spc="-110" dirty="0">
                <a:latin typeface="Arial"/>
                <a:cs typeface="Arial"/>
              </a:rPr>
              <a:t>𝑅</a:t>
            </a:r>
            <a:r>
              <a:rPr sz="1900" spc="-110" dirty="0">
                <a:latin typeface="Times New Roman"/>
                <a:cs typeface="Times New Roman"/>
              </a:rPr>
              <a:t>1 </a:t>
            </a:r>
            <a:r>
              <a:rPr sz="1900" spc="-5" dirty="0">
                <a:latin typeface="Times New Roman"/>
                <a:cs typeface="Times New Roman"/>
              </a:rPr>
              <a:t>← </a:t>
            </a:r>
            <a:r>
              <a:rPr sz="1900" spc="-110" dirty="0">
                <a:latin typeface="Arial"/>
                <a:cs typeface="Arial"/>
              </a:rPr>
              <a:t>𝑅</a:t>
            </a:r>
            <a:r>
              <a:rPr sz="1900" spc="-110" dirty="0">
                <a:latin typeface="Times New Roman"/>
                <a:cs typeface="Times New Roman"/>
              </a:rPr>
              <a:t>2 </a:t>
            </a:r>
            <a:r>
              <a:rPr sz="1900" spc="-5" dirty="0">
                <a:latin typeface="Times New Roman"/>
                <a:cs typeface="Times New Roman"/>
              </a:rPr>
              <a:t>+</a:t>
            </a:r>
            <a:r>
              <a:rPr sz="1900" spc="235" dirty="0">
                <a:latin typeface="Times New Roman"/>
                <a:cs typeface="Times New Roman"/>
              </a:rPr>
              <a:t> </a:t>
            </a:r>
            <a:r>
              <a:rPr sz="1900" spc="-110" dirty="0">
                <a:latin typeface="Arial"/>
                <a:cs typeface="Arial"/>
              </a:rPr>
              <a:t>𝑅</a:t>
            </a:r>
            <a:r>
              <a:rPr sz="1900" spc="-110" dirty="0">
                <a:latin typeface="Times New Roman"/>
                <a:cs typeface="Times New Roman"/>
              </a:rPr>
              <a:t>3</a:t>
            </a:r>
            <a:endParaRPr sz="1900">
              <a:latin typeface="Times New Roman"/>
              <a:cs typeface="Times New Roman"/>
            </a:endParaRPr>
          </a:p>
          <a:p>
            <a:pPr marL="12700">
              <a:lnSpc>
                <a:spcPct val="100000"/>
              </a:lnSpc>
              <a:spcBef>
                <a:spcPts val="1140"/>
              </a:spcBef>
            </a:pPr>
            <a:r>
              <a:rPr sz="1900" spc="-5" dirty="0">
                <a:latin typeface="Times New Roman"/>
                <a:cs typeface="Times New Roman"/>
              </a:rPr>
              <a:t>The control </a:t>
            </a:r>
            <a:r>
              <a:rPr sz="1900" spc="-10" dirty="0">
                <a:latin typeface="Times New Roman"/>
                <a:cs typeface="Times New Roman"/>
              </a:rPr>
              <a:t>must </a:t>
            </a:r>
            <a:r>
              <a:rPr sz="1900" spc="-5" dirty="0">
                <a:latin typeface="Times New Roman"/>
                <a:cs typeface="Times New Roman"/>
              </a:rPr>
              <a:t>provide binary selection variables to the following selector</a:t>
            </a:r>
            <a:r>
              <a:rPr sz="1900" spc="130" dirty="0">
                <a:latin typeface="Times New Roman"/>
                <a:cs typeface="Times New Roman"/>
              </a:rPr>
              <a:t> </a:t>
            </a:r>
            <a:r>
              <a:rPr sz="1900" spc="-5" dirty="0">
                <a:latin typeface="Times New Roman"/>
                <a:cs typeface="Times New Roman"/>
              </a:rPr>
              <a:t>inputs:</a:t>
            </a:r>
            <a:endParaRPr sz="1900">
              <a:latin typeface="Times New Roman"/>
              <a:cs typeface="Times New Roman"/>
            </a:endParaRPr>
          </a:p>
          <a:p>
            <a:pPr marL="253365" indent="-241300">
              <a:lnSpc>
                <a:spcPct val="100000"/>
              </a:lnSpc>
              <a:spcBef>
                <a:spcPts val="1140"/>
              </a:spcBef>
              <a:buAutoNum type="arabicPeriod"/>
              <a:tabLst>
                <a:tab pos="254000" algn="l"/>
              </a:tabLst>
            </a:pPr>
            <a:r>
              <a:rPr sz="1900" spc="-10" dirty="0">
                <a:latin typeface="Times New Roman"/>
                <a:cs typeface="Times New Roman"/>
              </a:rPr>
              <a:t>MUX </a:t>
            </a:r>
            <a:r>
              <a:rPr sz="1900" spc="-5" dirty="0">
                <a:latin typeface="Times New Roman"/>
                <a:cs typeface="Times New Roman"/>
              </a:rPr>
              <a:t>A selector (SELA): to place the content of R2 into bus</a:t>
            </a:r>
            <a:r>
              <a:rPr sz="1900" spc="-200" dirty="0">
                <a:latin typeface="Times New Roman"/>
                <a:cs typeface="Times New Roman"/>
              </a:rPr>
              <a:t> </a:t>
            </a:r>
            <a:r>
              <a:rPr sz="1900" spc="-5" dirty="0">
                <a:latin typeface="Times New Roman"/>
                <a:cs typeface="Times New Roman"/>
              </a:rPr>
              <a:t>A.</a:t>
            </a:r>
            <a:endParaRPr sz="1900">
              <a:latin typeface="Times New Roman"/>
              <a:cs typeface="Times New Roman"/>
            </a:endParaRPr>
          </a:p>
          <a:p>
            <a:pPr marL="253365" indent="-241300">
              <a:lnSpc>
                <a:spcPct val="100000"/>
              </a:lnSpc>
              <a:spcBef>
                <a:spcPts val="1140"/>
              </a:spcBef>
              <a:buAutoNum type="arabicPeriod"/>
              <a:tabLst>
                <a:tab pos="254000" algn="l"/>
              </a:tabLst>
            </a:pPr>
            <a:r>
              <a:rPr sz="1900" spc="-5" dirty="0">
                <a:latin typeface="Times New Roman"/>
                <a:cs typeface="Times New Roman"/>
              </a:rPr>
              <a:t>MUX B selector (SELB): to place the content of </a:t>
            </a:r>
            <a:r>
              <a:rPr sz="1900" spc="-10" dirty="0">
                <a:latin typeface="Times New Roman"/>
                <a:cs typeface="Times New Roman"/>
              </a:rPr>
              <a:t>R3 </a:t>
            </a:r>
            <a:r>
              <a:rPr sz="1900" spc="-5" dirty="0">
                <a:latin typeface="Times New Roman"/>
                <a:cs typeface="Times New Roman"/>
              </a:rPr>
              <a:t>into bus</a:t>
            </a:r>
            <a:r>
              <a:rPr sz="1900" spc="80" dirty="0">
                <a:latin typeface="Times New Roman"/>
                <a:cs typeface="Times New Roman"/>
              </a:rPr>
              <a:t> </a:t>
            </a:r>
            <a:r>
              <a:rPr sz="1900" spc="-10" dirty="0">
                <a:latin typeface="Times New Roman"/>
                <a:cs typeface="Times New Roman"/>
              </a:rPr>
              <a:t>B.</a:t>
            </a:r>
            <a:endParaRPr sz="1900">
              <a:latin typeface="Times New Roman"/>
              <a:cs typeface="Times New Roman"/>
            </a:endParaRPr>
          </a:p>
          <a:p>
            <a:pPr marL="241300" indent="-228600">
              <a:lnSpc>
                <a:spcPct val="100000"/>
              </a:lnSpc>
              <a:spcBef>
                <a:spcPts val="1140"/>
              </a:spcBef>
              <a:buAutoNum type="arabicPeriod"/>
              <a:tabLst>
                <a:tab pos="241300" algn="l"/>
              </a:tabLst>
            </a:pPr>
            <a:r>
              <a:rPr sz="1900" spc="-5" dirty="0">
                <a:latin typeface="Times New Roman"/>
                <a:cs typeface="Times New Roman"/>
              </a:rPr>
              <a:t>ALU operation selector (OPR): to provide the arithmetic addition A +</a:t>
            </a:r>
            <a:r>
              <a:rPr sz="1900" spc="-110" dirty="0">
                <a:latin typeface="Times New Roman"/>
                <a:cs typeface="Times New Roman"/>
              </a:rPr>
              <a:t> </a:t>
            </a:r>
            <a:r>
              <a:rPr sz="1900" spc="-5" dirty="0">
                <a:latin typeface="Times New Roman"/>
                <a:cs typeface="Times New Roman"/>
              </a:rPr>
              <a:t>B.</a:t>
            </a:r>
            <a:endParaRPr sz="1900">
              <a:latin typeface="Times New Roman"/>
              <a:cs typeface="Times New Roman"/>
            </a:endParaRPr>
          </a:p>
          <a:p>
            <a:pPr marL="12700" marR="6350">
              <a:lnSpc>
                <a:spcPct val="150000"/>
              </a:lnSpc>
              <a:buAutoNum type="arabicPeriod"/>
              <a:tabLst>
                <a:tab pos="266065" algn="l"/>
              </a:tabLst>
            </a:pPr>
            <a:r>
              <a:rPr sz="1900" spc="-10" dirty="0">
                <a:latin typeface="Times New Roman"/>
                <a:cs typeface="Times New Roman"/>
              </a:rPr>
              <a:t>Decoder </a:t>
            </a:r>
            <a:r>
              <a:rPr sz="1900" spc="-5" dirty="0">
                <a:latin typeface="Times New Roman"/>
                <a:cs typeface="Times New Roman"/>
              </a:rPr>
              <a:t>destination selector </a:t>
            </a:r>
            <a:r>
              <a:rPr sz="1900" dirty="0">
                <a:latin typeface="Times New Roman"/>
                <a:cs typeface="Times New Roman"/>
              </a:rPr>
              <a:t>(SELD): </a:t>
            </a:r>
            <a:r>
              <a:rPr sz="1900" spc="-5" dirty="0">
                <a:latin typeface="Times New Roman"/>
                <a:cs typeface="Times New Roman"/>
              </a:rPr>
              <a:t>to transfer the content of the output </a:t>
            </a:r>
            <a:r>
              <a:rPr sz="1900" spc="-10" dirty="0">
                <a:latin typeface="Times New Roman"/>
                <a:cs typeface="Times New Roman"/>
              </a:rPr>
              <a:t>bus </a:t>
            </a:r>
            <a:r>
              <a:rPr sz="1900" spc="-5" dirty="0">
                <a:latin typeface="Times New Roman"/>
                <a:cs typeface="Times New Roman"/>
              </a:rPr>
              <a:t>into  R1.</a:t>
            </a:r>
            <a:endParaRPr sz="1900">
              <a:latin typeface="Times New Roman"/>
              <a:cs typeface="Times New Roman"/>
            </a:endParaRPr>
          </a:p>
          <a:p>
            <a:pPr marL="12700">
              <a:lnSpc>
                <a:spcPct val="100000"/>
              </a:lnSpc>
              <a:spcBef>
                <a:spcPts val="1145"/>
              </a:spcBef>
            </a:pPr>
            <a:r>
              <a:rPr sz="1900" b="1" spc="-10" dirty="0">
                <a:latin typeface="Times New Roman"/>
                <a:cs typeface="Times New Roman"/>
              </a:rPr>
              <a:t>Control</a:t>
            </a:r>
            <a:r>
              <a:rPr sz="1900" b="1" spc="10" dirty="0">
                <a:latin typeface="Times New Roman"/>
                <a:cs typeface="Times New Roman"/>
              </a:rPr>
              <a:t> </a:t>
            </a:r>
            <a:r>
              <a:rPr sz="1900" b="1" spc="-5" dirty="0">
                <a:latin typeface="Times New Roman"/>
                <a:cs typeface="Times New Roman"/>
              </a:rPr>
              <a:t>word:</a:t>
            </a:r>
            <a:endParaRPr sz="1900">
              <a:latin typeface="Times New Roman"/>
              <a:cs typeface="Times New Roman"/>
            </a:endParaRPr>
          </a:p>
          <a:p>
            <a:pPr marL="299085" marR="6350" indent="-287020">
              <a:lnSpc>
                <a:spcPct val="150000"/>
              </a:lnSpc>
              <a:buFont typeface="Arial"/>
              <a:buChar char="•"/>
              <a:tabLst>
                <a:tab pos="299085" algn="l"/>
                <a:tab pos="299720" algn="l"/>
              </a:tabLst>
            </a:pPr>
            <a:r>
              <a:rPr sz="1900" spc="-5" dirty="0">
                <a:latin typeface="Times New Roman"/>
                <a:cs typeface="Times New Roman"/>
              </a:rPr>
              <a:t>There are 14 binary selection inputs in the unit, and their combined value specifies  a control word. The 14-bit control word is defined in Fig.</a:t>
            </a:r>
            <a:r>
              <a:rPr sz="1900" spc="55" dirty="0">
                <a:latin typeface="Times New Roman"/>
                <a:cs typeface="Times New Roman"/>
              </a:rPr>
              <a:t> </a:t>
            </a:r>
            <a:r>
              <a:rPr sz="1900" spc="-5" dirty="0">
                <a:latin typeface="Times New Roman"/>
                <a:cs typeface="Times New Roman"/>
              </a:rPr>
              <a:t>(b).</a:t>
            </a:r>
            <a:endParaRPr sz="1900">
              <a:latin typeface="Times New Roman"/>
              <a:cs typeface="Times New Roman"/>
            </a:endParaRPr>
          </a:p>
          <a:p>
            <a:pPr marL="299085" marR="5715" indent="-287020">
              <a:lnSpc>
                <a:spcPts val="3420"/>
              </a:lnSpc>
              <a:spcBef>
                <a:spcPts val="305"/>
              </a:spcBef>
              <a:buFont typeface="Arial"/>
              <a:buChar char="•"/>
              <a:tabLst>
                <a:tab pos="299085" algn="l"/>
                <a:tab pos="299720" algn="l"/>
              </a:tabLst>
            </a:pPr>
            <a:r>
              <a:rPr sz="1900" spc="-5" dirty="0">
                <a:latin typeface="Times New Roman"/>
                <a:cs typeface="Times New Roman"/>
              </a:rPr>
              <a:t>It consists of </a:t>
            </a:r>
            <a:r>
              <a:rPr sz="1900" dirty="0">
                <a:latin typeface="Times New Roman"/>
                <a:cs typeface="Times New Roman"/>
              </a:rPr>
              <a:t>four </a:t>
            </a:r>
            <a:r>
              <a:rPr sz="1900" spc="-5" dirty="0">
                <a:latin typeface="Times New Roman"/>
                <a:cs typeface="Times New Roman"/>
              </a:rPr>
              <a:t>fields. Three fields contain three bits each, </a:t>
            </a:r>
            <a:r>
              <a:rPr sz="1900" spc="-10" dirty="0">
                <a:latin typeface="Times New Roman"/>
                <a:cs typeface="Times New Roman"/>
              </a:rPr>
              <a:t>and </a:t>
            </a:r>
            <a:r>
              <a:rPr sz="1900" spc="-5" dirty="0">
                <a:latin typeface="Times New Roman"/>
                <a:cs typeface="Times New Roman"/>
              </a:rPr>
              <a:t>one field has five  bits.</a:t>
            </a:r>
            <a:endParaRPr sz="1900">
              <a:latin typeface="Times New Roman"/>
              <a:cs typeface="Times New Roman"/>
            </a:endParaRPr>
          </a:p>
          <a:p>
            <a:pPr marL="299085" indent="-287020">
              <a:lnSpc>
                <a:spcPct val="100000"/>
              </a:lnSpc>
              <a:spcBef>
                <a:spcPts val="835"/>
              </a:spcBef>
              <a:buFont typeface="Arial"/>
              <a:buChar char="•"/>
              <a:tabLst>
                <a:tab pos="299085" algn="l"/>
                <a:tab pos="299720" algn="l"/>
              </a:tabLst>
            </a:pPr>
            <a:r>
              <a:rPr sz="1900" spc="-5" dirty="0">
                <a:latin typeface="Times New Roman"/>
                <a:cs typeface="Times New Roman"/>
              </a:rPr>
              <a:t>The</a:t>
            </a:r>
            <a:r>
              <a:rPr sz="1900" spc="200" dirty="0">
                <a:latin typeface="Times New Roman"/>
                <a:cs typeface="Times New Roman"/>
              </a:rPr>
              <a:t> </a:t>
            </a:r>
            <a:r>
              <a:rPr sz="1900" spc="-5" dirty="0">
                <a:latin typeface="Times New Roman"/>
                <a:cs typeface="Times New Roman"/>
              </a:rPr>
              <a:t>three</a:t>
            </a:r>
            <a:r>
              <a:rPr sz="1900" spc="190" dirty="0">
                <a:latin typeface="Times New Roman"/>
                <a:cs typeface="Times New Roman"/>
              </a:rPr>
              <a:t> </a:t>
            </a:r>
            <a:r>
              <a:rPr sz="1900" spc="-5" dirty="0">
                <a:latin typeface="Times New Roman"/>
                <a:cs typeface="Times New Roman"/>
              </a:rPr>
              <a:t>bits</a:t>
            </a:r>
            <a:r>
              <a:rPr sz="1900" spc="185" dirty="0">
                <a:latin typeface="Times New Roman"/>
                <a:cs typeface="Times New Roman"/>
              </a:rPr>
              <a:t> </a:t>
            </a:r>
            <a:r>
              <a:rPr sz="1900" spc="-5" dirty="0">
                <a:latin typeface="Times New Roman"/>
                <a:cs typeface="Times New Roman"/>
              </a:rPr>
              <a:t>of</a:t>
            </a:r>
            <a:r>
              <a:rPr sz="1900" spc="204" dirty="0">
                <a:latin typeface="Times New Roman"/>
                <a:cs typeface="Times New Roman"/>
              </a:rPr>
              <a:t> </a:t>
            </a:r>
            <a:r>
              <a:rPr sz="1900" spc="-5" dirty="0">
                <a:latin typeface="Times New Roman"/>
                <a:cs typeface="Times New Roman"/>
              </a:rPr>
              <a:t>SELA</a:t>
            </a:r>
            <a:r>
              <a:rPr sz="1900" spc="100" dirty="0">
                <a:latin typeface="Times New Roman"/>
                <a:cs typeface="Times New Roman"/>
              </a:rPr>
              <a:t> </a:t>
            </a:r>
            <a:r>
              <a:rPr sz="1900" spc="-5" dirty="0">
                <a:latin typeface="Times New Roman"/>
                <a:cs typeface="Times New Roman"/>
              </a:rPr>
              <a:t>select</a:t>
            </a:r>
            <a:r>
              <a:rPr sz="1900" spc="200" dirty="0">
                <a:latin typeface="Times New Roman"/>
                <a:cs typeface="Times New Roman"/>
              </a:rPr>
              <a:t> </a:t>
            </a:r>
            <a:r>
              <a:rPr sz="1900" spc="-5" dirty="0">
                <a:latin typeface="Times New Roman"/>
                <a:cs typeface="Times New Roman"/>
              </a:rPr>
              <a:t>a</a:t>
            </a:r>
            <a:r>
              <a:rPr sz="1900" spc="200" dirty="0">
                <a:latin typeface="Times New Roman"/>
                <a:cs typeface="Times New Roman"/>
              </a:rPr>
              <a:t> </a:t>
            </a:r>
            <a:r>
              <a:rPr sz="1900" spc="-5" dirty="0">
                <a:latin typeface="Times New Roman"/>
                <a:cs typeface="Times New Roman"/>
              </a:rPr>
              <a:t>source</a:t>
            </a:r>
            <a:r>
              <a:rPr sz="1900" spc="190" dirty="0">
                <a:latin typeface="Times New Roman"/>
                <a:cs typeface="Times New Roman"/>
              </a:rPr>
              <a:t> </a:t>
            </a:r>
            <a:r>
              <a:rPr sz="1900" spc="-5" dirty="0">
                <a:latin typeface="Times New Roman"/>
                <a:cs typeface="Times New Roman"/>
              </a:rPr>
              <a:t>register</a:t>
            </a:r>
            <a:r>
              <a:rPr sz="1900" spc="204" dirty="0">
                <a:latin typeface="Times New Roman"/>
                <a:cs typeface="Times New Roman"/>
              </a:rPr>
              <a:t> </a:t>
            </a:r>
            <a:r>
              <a:rPr sz="1900" spc="-5" dirty="0">
                <a:latin typeface="Times New Roman"/>
                <a:cs typeface="Times New Roman"/>
              </a:rPr>
              <a:t>for</a:t>
            </a:r>
            <a:r>
              <a:rPr sz="1900" spc="210" dirty="0">
                <a:latin typeface="Times New Roman"/>
                <a:cs typeface="Times New Roman"/>
              </a:rPr>
              <a:t> </a:t>
            </a:r>
            <a:r>
              <a:rPr sz="1900" spc="-5" dirty="0">
                <a:latin typeface="Times New Roman"/>
                <a:cs typeface="Times New Roman"/>
              </a:rPr>
              <a:t>the</a:t>
            </a:r>
            <a:r>
              <a:rPr sz="1900" spc="195" dirty="0">
                <a:latin typeface="Times New Roman"/>
                <a:cs typeface="Times New Roman"/>
              </a:rPr>
              <a:t> </a:t>
            </a:r>
            <a:r>
              <a:rPr sz="1900" spc="-5" dirty="0">
                <a:latin typeface="Times New Roman"/>
                <a:cs typeface="Times New Roman"/>
              </a:rPr>
              <a:t>A</a:t>
            </a:r>
            <a:r>
              <a:rPr sz="1900" spc="90" dirty="0">
                <a:latin typeface="Times New Roman"/>
                <a:cs typeface="Times New Roman"/>
              </a:rPr>
              <a:t> </a:t>
            </a:r>
            <a:r>
              <a:rPr sz="1900" spc="-5" dirty="0">
                <a:latin typeface="Times New Roman"/>
                <a:cs typeface="Times New Roman"/>
              </a:rPr>
              <a:t>input</a:t>
            </a:r>
            <a:r>
              <a:rPr sz="1900" spc="200" dirty="0">
                <a:latin typeface="Times New Roman"/>
                <a:cs typeface="Times New Roman"/>
              </a:rPr>
              <a:t> </a:t>
            </a:r>
            <a:r>
              <a:rPr sz="1900" spc="-5" dirty="0">
                <a:latin typeface="Times New Roman"/>
                <a:cs typeface="Times New Roman"/>
              </a:rPr>
              <a:t>of</a:t>
            </a:r>
            <a:r>
              <a:rPr sz="1900" spc="204" dirty="0">
                <a:latin typeface="Times New Roman"/>
                <a:cs typeface="Times New Roman"/>
              </a:rPr>
              <a:t> </a:t>
            </a:r>
            <a:r>
              <a:rPr sz="1900" spc="-5" dirty="0">
                <a:latin typeface="Times New Roman"/>
                <a:cs typeface="Times New Roman"/>
              </a:rPr>
              <a:t>the</a:t>
            </a:r>
            <a:r>
              <a:rPr sz="1900" spc="195" dirty="0">
                <a:latin typeface="Times New Roman"/>
                <a:cs typeface="Times New Roman"/>
              </a:rPr>
              <a:t> </a:t>
            </a:r>
            <a:r>
              <a:rPr sz="1900" spc="-5" dirty="0">
                <a:latin typeface="Times New Roman"/>
                <a:cs typeface="Times New Roman"/>
              </a:rPr>
              <a:t>ALU.</a:t>
            </a:r>
            <a:r>
              <a:rPr sz="1900" spc="200" dirty="0">
                <a:latin typeface="Times New Roman"/>
                <a:cs typeface="Times New Roman"/>
              </a:rPr>
              <a:t> </a:t>
            </a:r>
            <a:r>
              <a:rPr sz="1900" spc="-10" dirty="0">
                <a:latin typeface="Times New Roman"/>
                <a:cs typeface="Times New Roman"/>
              </a:rPr>
              <a:t>The</a:t>
            </a:r>
            <a:endParaRPr sz="1900">
              <a:latin typeface="Times New Roman"/>
              <a:cs typeface="Times New Roman"/>
            </a:endParaRPr>
          </a:p>
        </p:txBody>
      </p:sp>
      <p:sp>
        <p:nvSpPr>
          <p:cNvPr id="4" name="object 4"/>
          <p:cNvSpPr txBox="1"/>
          <p:nvPr/>
        </p:nvSpPr>
        <p:spPr>
          <a:xfrm>
            <a:off x="787400" y="6336893"/>
            <a:ext cx="607631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Times New Roman"/>
                <a:cs typeface="Times New Roman"/>
              </a:rPr>
              <a:t>three bits of SELB select a register for the B input of the</a:t>
            </a:r>
            <a:r>
              <a:rPr sz="1900" dirty="0">
                <a:latin typeface="Times New Roman"/>
                <a:cs typeface="Times New Roman"/>
              </a:rPr>
              <a:t> </a:t>
            </a:r>
            <a:r>
              <a:rPr sz="1900" spc="-5" dirty="0">
                <a:latin typeface="Times New Roman"/>
                <a:cs typeface="Times New Roman"/>
              </a:rPr>
              <a:t>ALU.</a:t>
            </a:r>
            <a:endParaRPr sz="19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2437" y="286258"/>
            <a:ext cx="8145780" cy="2083435"/>
          </a:xfrm>
          <a:prstGeom prst="rect">
            <a:avLst/>
          </a:prstGeom>
        </p:spPr>
        <p:txBody>
          <a:bodyPr vert="horz" wrap="square" lIns="0" tIns="12700" rIns="0" bIns="0" rtlCol="0">
            <a:spAutoFit/>
          </a:bodyPr>
          <a:lstStyle/>
          <a:p>
            <a:pPr marL="299085" marR="5080" indent="-287020">
              <a:lnSpc>
                <a:spcPct val="150000"/>
              </a:lnSpc>
              <a:spcBef>
                <a:spcPts val="100"/>
              </a:spcBef>
              <a:buFont typeface="Arial"/>
              <a:buChar char="•"/>
              <a:tabLst>
                <a:tab pos="299085" algn="l"/>
                <a:tab pos="299720" algn="l"/>
              </a:tabLst>
            </a:pPr>
            <a:r>
              <a:rPr sz="1800" dirty="0">
                <a:latin typeface="Times New Roman"/>
                <a:cs typeface="Times New Roman"/>
              </a:rPr>
              <a:t>The three </a:t>
            </a:r>
            <a:r>
              <a:rPr sz="1800" spc="-5" dirty="0">
                <a:latin typeface="Times New Roman"/>
                <a:cs typeface="Times New Roman"/>
              </a:rPr>
              <a:t>bits </a:t>
            </a:r>
            <a:r>
              <a:rPr sz="1800" dirty="0">
                <a:latin typeface="Times New Roman"/>
                <a:cs typeface="Times New Roman"/>
              </a:rPr>
              <a:t>of </a:t>
            </a:r>
            <a:r>
              <a:rPr sz="1800" spc="-5" dirty="0">
                <a:latin typeface="Times New Roman"/>
                <a:cs typeface="Times New Roman"/>
              </a:rPr>
              <a:t>SELD </a:t>
            </a:r>
            <a:r>
              <a:rPr sz="1800" dirty="0">
                <a:latin typeface="Times New Roman"/>
                <a:cs typeface="Times New Roman"/>
              </a:rPr>
              <a:t>select a destination </a:t>
            </a:r>
            <a:r>
              <a:rPr sz="1800" spc="-5" dirty="0">
                <a:latin typeface="Times New Roman"/>
                <a:cs typeface="Times New Roman"/>
              </a:rPr>
              <a:t>register </a:t>
            </a:r>
            <a:r>
              <a:rPr sz="1800" dirty="0">
                <a:latin typeface="Times New Roman"/>
                <a:cs typeface="Times New Roman"/>
              </a:rPr>
              <a:t>using the decoder and </a:t>
            </a:r>
            <a:r>
              <a:rPr sz="1800" spc="-5" dirty="0">
                <a:latin typeface="Times New Roman"/>
                <a:cs typeface="Times New Roman"/>
              </a:rPr>
              <a:t>its seven  </a:t>
            </a:r>
            <a:r>
              <a:rPr sz="1800" dirty="0">
                <a:latin typeface="Times New Roman"/>
                <a:cs typeface="Times New Roman"/>
              </a:rPr>
              <a:t>load</a:t>
            </a:r>
            <a:r>
              <a:rPr sz="1800" spc="-10" dirty="0">
                <a:latin typeface="Times New Roman"/>
                <a:cs typeface="Times New Roman"/>
              </a:rPr>
              <a:t> </a:t>
            </a:r>
            <a:r>
              <a:rPr sz="1800" dirty="0">
                <a:latin typeface="Times New Roman"/>
                <a:cs typeface="Times New Roman"/>
              </a:rPr>
              <a:t>outputs.</a:t>
            </a:r>
            <a:endParaRPr sz="1800">
              <a:latin typeface="Times New Roman"/>
              <a:cs typeface="Times New Roman"/>
            </a:endParaRPr>
          </a:p>
          <a:p>
            <a:pPr marL="299085" indent="-287020">
              <a:lnSpc>
                <a:spcPct val="100000"/>
              </a:lnSpc>
              <a:spcBef>
                <a:spcPts val="1080"/>
              </a:spcBef>
              <a:buFont typeface="Arial"/>
              <a:buChar char="•"/>
              <a:tabLst>
                <a:tab pos="299085" algn="l"/>
                <a:tab pos="299720" algn="l"/>
              </a:tabLst>
            </a:pPr>
            <a:r>
              <a:rPr sz="1800" dirty="0">
                <a:latin typeface="Times New Roman"/>
                <a:cs typeface="Times New Roman"/>
              </a:rPr>
              <a:t>The five bits of </a:t>
            </a:r>
            <a:r>
              <a:rPr sz="1800" spc="-5" dirty="0">
                <a:latin typeface="Times New Roman"/>
                <a:cs typeface="Times New Roman"/>
              </a:rPr>
              <a:t>OPR </a:t>
            </a:r>
            <a:r>
              <a:rPr sz="1800" dirty="0">
                <a:latin typeface="Times New Roman"/>
                <a:cs typeface="Times New Roman"/>
              </a:rPr>
              <a:t>select one of the operations in the</a:t>
            </a:r>
            <a:r>
              <a:rPr sz="1800" spc="-170" dirty="0">
                <a:latin typeface="Times New Roman"/>
                <a:cs typeface="Times New Roman"/>
              </a:rPr>
              <a:t> </a:t>
            </a:r>
            <a:r>
              <a:rPr sz="1800" spc="-5" dirty="0">
                <a:latin typeface="Times New Roman"/>
                <a:cs typeface="Times New Roman"/>
              </a:rPr>
              <a:t>ALU.</a:t>
            </a:r>
            <a:endParaRPr sz="1800">
              <a:latin typeface="Times New Roman"/>
              <a:cs typeface="Times New Roman"/>
            </a:endParaRPr>
          </a:p>
          <a:p>
            <a:pPr marL="299085" marR="6350" indent="-287020">
              <a:lnSpc>
                <a:spcPct val="150000"/>
              </a:lnSpc>
              <a:buFont typeface="Arial"/>
              <a:buChar char="•"/>
              <a:tabLst>
                <a:tab pos="299085" algn="l"/>
                <a:tab pos="299720" algn="l"/>
              </a:tabLst>
            </a:pPr>
            <a:r>
              <a:rPr sz="1800" dirty="0">
                <a:latin typeface="Times New Roman"/>
                <a:cs typeface="Times New Roman"/>
              </a:rPr>
              <a:t>The </a:t>
            </a:r>
            <a:r>
              <a:rPr sz="1800" spc="-5" dirty="0">
                <a:latin typeface="Times New Roman"/>
                <a:cs typeface="Times New Roman"/>
              </a:rPr>
              <a:t>14-bit </a:t>
            </a:r>
            <a:r>
              <a:rPr sz="1800" dirty="0">
                <a:latin typeface="Times New Roman"/>
                <a:cs typeface="Times New Roman"/>
              </a:rPr>
              <a:t>control word when applied to </a:t>
            </a:r>
            <a:r>
              <a:rPr sz="1800" spc="-5" dirty="0">
                <a:latin typeface="Times New Roman"/>
                <a:cs typeface="Times New Roman"/>
              </a:rPr>
              <a:t>the selection </a:t>
            </a:r>
            <a:r>
              <a:rPr sz="1800" dirty="0">
                <a:latin typeface="Times New Roman"/>
                <a:cs typeface="Times New Roman"/>
              </a:rPr>
              <a:t>inputs </a:t>
            </a:r>
            <a:r>
              <a:rPr sz="1800" spc="-5" dirty="0">
                <a:latin typeface="Times New Roman"/>
                <a:cs typeface="Times New Roman"/>
              </a:rPr>
              <a:t>specify </a:t>
            </a:r>
            <a:r>
              <a:rPr sz="1800" dirty="0">
                <a:latin typeface="Times New Roman"/>
                <a:cs typeface="Times New Roman"/>
              </a:rPr>
              <a:t>a </a:t>
            </a:r>
            <a:r>
              <a:rPr sz="1800" spc="-5" dirty="0">
                <a:latin typeface="Times New Roman"/>
                <a:cs typeface="Times New Roman"/>
              </a:rPr>
              <a:t>particular  </a:t>
            </a:r>
            <a:r>
              <a:rPr sz="1800" dirty="0">
                <a:latin typeface="Times New Roman"/>
                <a:cs typeface="Times New Roman"/>
              </a:rPr>
              <a:t>microoperation.</a:t>
            </a:r>
            <a:endParaRPr sz="1800">
              <a:latin typeface="Times New Roman"/>
              <a:cs typeface="Times New Roman"/>
            </a:endParaRPr>
          </a:p>
        </p:txBody>
      </p:sp>
      <p:sp>
        <p:nvSpPr>
          <p:cNvPr id="3" name="object 3"/>
          <p:cNvSpPr/>
          <p:nvPr/>
        </p:nvSpPr>
        <p:spPr>
          <a:xfrm>
            <a:off x="799750" y="2791967"/>
            <a:ext cx="3824229" cy="291927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017624" y="2708407"/>
            <a:ext cx="3433492" cy="31554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44067" y="5829706"/>
            <a:ext cx="7343140" cy="681990"/>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imes New Roman"/>
                <a:cs typeface="Times New Roman"/>
              </a:rPr>
              <a:t>Table </a:t>
            </a:r>
            <a:r>
              <a:rPr sz="1400" b="1" dirty="0">
                <a:latin typeface="Times New Roman"/>
                <a:cs typeface="Times New Roman"/>
              </a:rPr>
              <a:t>: Encoding of Register Selection</a:t>
            </a:r>
            <a:r>
              <a:rPr sz="1400" b="1" spc="-125" dirty="0">
                <a:latin typeface="Times New Roman"/>
                <a:cs typeface="Times New Roman"/>
              </a:rPr>
              <a:t> </a:t>
            </a:r>
            <a:r>
              <a:rPr sz="1400" b="1" dirty="0">
                <a:latin typeface="Times New Roman"/>
                <a:cs typeface="Times New Roman"/>
              </a:rPr>
              <a:t>Fields.</a:t>
            </a:r>
            <a:endParaRPr sz="1400">
              <a:latin typeface="Times New Roman"/>
              <a:cs typeface="Times New Roman"/>
            </a:endParaRPr>
          </a:p>
          <a:p>
            <a:pPr>
              <a:lnSpc>
                <a:spcPct val="100000"/>
              </a:lnSpc>
              <a:spcBef>
                <a:spcPts val="25"/>
              </a:spcBef>
            </a:pPr>
            <a:endParaRPr sz="1550">
              <a:latin typeface="Times New Roman"/>
              <a:cs typeface="Times New Roman"/>
            </a:endParaRPr>
          </a:p>
          <a:p>
            <a:pPr marL="4497705">
              <a:lnSpc>
                <a:spcPct val="100000"/>
              </a:lnSpc>
            </a:pPr>
            <a:r>
              <a:rPr sz="1400" b="1" spc="-30" dirty="0">
                <a:latin typeface="Times New Roman"/>
                <a:cs typeface="Times New Roman"/>
              </a:rPr>
              <a:t>Table </a:t>
            </a:r>
            <a:r>
              <a:rPr sz="1400" b="1" dirty="0">
                <a:latin typeface="Times New Roman"/>
                <a:cs typeface="Times New Roman"/>
              </a:rPr>
              <a:t>: Encoding of </a:t>
            </a:r>
            <a:r>
              <a:rPr sz="1400" b="1" spc="-5" dirty="0">
                <a:latin typeface="Times New Roman"/>
                <a:cs typeface="Times New Roman"/>
              </a:rPr>
              <a:t>ALU</a:t>
            </a:r>
            <a:r>
              <a:rPr sz="1400" b="1" spc="-135" dirty="0">
                <a:latin typeface="Times New Roman"/>
                <a:cs typeface="Times New Roman"/>
              </a:rPr>
              <a:t> </a:t>
            </a:r>
            <a:r>
              <a:rPr sz="1400" b="1" dirty="0">
                <a:latin typeface="Times New Roman"/>
                <a:cs typeface="Times New Roman"/>
              </a:rPr>
              <a:t>Operations.</a:t>
            </a:r>
            <a:endParaRPr sz="14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287502"/>
            <a:ext cx="8115934" cy="3226435"/>
          </a:xfrm>
          <a:prstGeom prst="rect">
            <a:avLst/>
          </a:prstGeom>
        </p:spPr>
        <p:txBody>
          <a:bodyPr vert="horz" wrap="square" lIns="0" tIns="165100" rIns="0" bIns="0" rtlCol="0">
            <a:spAutoFit/>
          </a:bodyPr>
          <a:lstStyle/>
          <a:p>
            <a:pPr marL="12700">
              <a:lnSpc>
                <a:spcPct val="100000"/>
              </a:lnSpc>
              <a:spcBef>
                <a:spcPts val="1300"/>
              </a:spcBef>
            </a:pPr>
            <a:r>
              <a:rPr sz="2000" dirty="0">
                <a:latin typeface="Times New Roman"/>
                <a:cs typeface="Times New Roman"/>
              </a:rPr>
              <a:t>For </a:t>
            </a:r>
            <a:r>
              <a:rPr sz="2000" spc="-5" dirty="0">
                <a:latin typeface="Times New Roman"/>
                <a:cs typeface="Times New Roman"/>
              </a:rPr>
              <a:t>example, </a:t>
            </a:r>
            <a:r>
              <a:rPr sz="2000" dirty="0">
                <a:latin typeface="Times New Roman"/>
                <a:cs typeface="Times New Roman"/>
              </a:rPr>
              <a:t>the subtract </a:t>
            </a:r>
            <a:r>
              <a:rPr sz="2000" spc="-5" dirty="0">
                <a:latin typeface="Times New Roman"/>
                <a:cs typeface="Times New Roman"/>
              </a:rPr>
              <a:t>microoperation </a:t>
            </a:r>
            <a:r>
              <a:rPr sz="2000" dirty="0">
                <a:latin typeface="Times New Roman"/>
                <a:cs typeface="Times New Roman"/>
              </a:rPr>
              <a:t>given by the</a:t>
            </a:r>
            <a:r>
              <a:rPr sz="2000" spc="-125" dirty="0">
                <a:latin typeface="Times New Roman"/>
                <a:cs typeface="Times New Roman"/>
              </a:rPr>
              <a:t> </a:t>
            </a:r>
            <a:r>
              <a:rPr sz="2000" spc="-5" dirty="0">
                <a:latin typeface="Times New Roman"/>
                <a:cs typeface="Times New Roman"/>
              </a:rPr>
              <a:t>statement:</a:t>
            </a:r>
            <a:endParaRPr sz="2000">
              <a:latin typeface="Times New Roman"/>
              <a:cs typeface="Times New Roman"/>
            </a:endParaRPr>
          </a:p>
          <a:p>
            <a:pPr marL="12700">
              <a:lnSpc>
                <a:spcPct val="100000"/>
              </a:lnSpc>
              <a:spcBef>
                <a:spcPts val="1200"/>
              </a:spcBef>
            </a:pPr>
            <a:r>
              <a:rPr sz="2000" spc="-114" dirty="0">
                <a:latin typeface="Arial"/>
                <a:cs typeface="Arial"/>
              </a:rPr>
              <a:t>𝑅</a:t>
            </a:r>
            <a:r>
              <a:rPr sz="2000" spc="-114" dirty="0">
                <a:latin typeface="Times New Roman"/>
                <a:cs typeface="Times New Roman"/>
              </a:rPr>
              <a:t>1 </a:t>
            </a:r>
            <a:r>
              <a:rPr sz="2000" dirty="0">
                <a:latin typeface="Times New Roman"/>
                <a:cs typeface="Times New Roman"/>
              </a:rPr>
              <a:t>← </a:t>
            </a:r>
            <a:r>
              <a:rPr sz="2000" spc="-120" dirty="0">
                <a:latin typeface="Arial"/>
                <a:cs typeface="Arial"/>
              </a:rPr>
              <a:t>𝑅</a:t>
            </a:r>
            <a:r>
              <a:rPr sz="2000" spc="-120" dirty="0">
                <a:latin typeface="Times New Roman"/>
                <a:cs typeface="Times New Roman"/>
              </a:rPr>
              <a:t>2 </a:t>
            </a:r>
            <a:r>
              <a:rPr sz="2000" dirty="0">
                <a:latin typeface="Times New Roman"/>
                <a:cs typeface="Times New Roman"/>
              </a:rPr>
              <a:t>-</a:t>
            </a:r>
            <a:r>
              <a:rPr sz="2000" spc="220" dirty="0">
                <a:latin typeface="Times New Roman"/>
                <a:cs typeface="Times New Roman"/>
              </a:rPr>
              <a:t> </a:t>
            </a:r>
            <a:r>
              <a:rPr sz="2000" spc="-114" dirty="0">
                <a:latin typeface="Arial"/>
                <a:cs typeface="Arial"/>
              </a:rPr>
              <a:t>𝑅</a:t>
            </a:r>
            <a:r>
              <a:rPr sz="2000" spc="-114" dirty="0">
                <a:latin typeface="Times New Roman"/>
                <a:cs typeface="Times New Roman"/>
              </a:rPr>
              <a:t>3</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Statement specifies R2 for the </a:t>
            </a:r>
            <a:r>
              <a:rPr sz="2000" dirty="0">
                <a:latin typeface="Times New Roman"/>
                <a:cs typeface="Times New Roman"/>
              </a:rPr>
              <a:t>A </a:t>
            </a:r>
            <a:r>
              <a:rPr sz="2000" spc="-5" dirty="0">
                <a:latin typeface="Times New Roman"/>
                <a:cs typeface="Times New Roman"/>
              </a:rPr>
              <a:t>input of </a:t>
            </a:r>
            <a:r>
              <a:rPr sz="2000" dirty="0">
                <a:latin typeface="Times New Roman"/>
                <a:cs typeface="Times New Roman"/>
              </a:rPr>
              <a:t>the ALU, </a:t>
            </a:r>
            <a:r>
              <a:rPr sz="2000" spc="-5" dirty="0">
                <a:latin typeface="Times New Roman"/>
                <a:cs typeface="Times New Roman"/>
              </a:rPr>
              <a:t>R3 for the </a:t>
            </a:r>
            <a:r>
              <a:rPr sz="2000" dirty="0">
                <a:latin typeface="Times New Roman"/>
                <a:cs typeface="Times New Roman"/>
              </a:rPr>
              <a:t>B </a:t>
            </a:r>
            <a:r>
              <a:rPr sz="2000" spc="-5" dirty="0">
                <a:latin typeface="Times New Roman"/>
                <a:cs typeface="Times New Roman"/>
              </a:rPr>
              <a:t>input of</a:t>
            </a:r>
            <a:r>
              <a:rPr sz="2000" spc="25" dirty="0">
                <a:latin typeface="Times New Roman"/>
                <a:cs typeface="Times New Roman"/>
              </a:rPr>
              <a:t> </a:t>
            </a:r>
            <a:r>
              <a:rPr sz="2000" spc="-5" dirty="0">
                <a:latin typeface="Times New Roman"/>
                <a:cs typeface="Times New Roman"/>
              </a:rPr>
              <a:t>the</a:t>
            </a:r>
            <a:endParaRPr sz="2000">
              <a:latin typeface="Times New Roman"/>
              <a:cs typeface="Times New Roman"/>
            </a:endParaRPr>
          </a:p>
          <a:p>
            <a:pPr marL="299085" marR="5080">
              <a:lnSpc>
                <a:spcPct val="150000"/>
              </a:lnSpc>
            </a:pPr>
            <a:r>
              <a:rPr sz="2000" dirty="0">
                <a:latin typeface="Times New Roman"/>
                <a:cs typeface="Times New Roman"/>
              </a:rPr>
              <a:t>ALU, </a:t>
            </a:r>
            <a:r>
              <a:rPr sz="2000" spc="-5" dirty="0">
                <a:latin typeface="Times New Roman"/>
                <a:cs typeface="Times New Roman"/>
              </a:rPr>
              <a:t>R1 </a:t>
            </a:r>
            <a:r>
              <a:rPr sz="2000" dirty="0">
                <a:latin typeface="Times New Roman"/>
                <a:cs typeface="Times New Roman"/>
              </a:rPr>
              <a:t>for </a:t>
            </a:r>
            <a:r>
              <a:rPr sz="2000" spc="-5" dirty="0">
                <a:latin typeface="Times New Roman"/>
                <a:cs typeface="Times New Roman"/>
              </a:rPr>
              <a:t>the destination </a:t>
            </a:r>
            <a:r>
              <a:rPr sz="2000" spc="-15" dirty="0">
                <a:latin typeface="Times New Roman"/>
                <a:cs typeface="Times New Roman"/>
              </a:rPr>
              <a:t>register, </a:t>
            </a:r>
            <a:r>
              <a:rPr sz="2000" spc="-5" dirty="0">
                <a:latin typeface="Times New Roman"/>
                <a:cs typeface="Times New Roman"/>
              </a:rPr>
              <a:t>and </a:t>
            </a:r>
            <a:r>
              <a:rPr sz="2000" spc="-10" dirty="0">
                <a:latin typeface="Times New Roman"/>
                <a:cs typeface="Times New Roman"/>
              </a:rPr>
              <a:t>an </a:t>
            </a:r>
            <a:r>
              <a:rPr sz="2000" dirty="0">
                <a:latin typeface="Times New Roman"/>
                <a:cs typeface="Times New Roman"/>
              </a:rPr>
              <a:t>ALU </a:t>
            </a:r>
            <a:r>
              <a:rPr sz="2000" spc="-5" dirty="0">
                <a:latin typeface="Times New Roman"/>
                <a:cs typeface="Times New Roman"/>
              </a:rPr>
              <a:t>operation to subtract </a:t>
            </a:r>
            <a:r>
              <a:rPr sz="2000" dirty="0">
                <a:latin typeface="Times New Roman"/>
                <a:cs typeface="Times New Roman"/>
              </a:rPr>
              <a:t>A -  </a:t>
            </a:r>
            <a:r>
              <a:rPr sz="2000" spc="-5" dirty="0">
                <a:latin typeface="Times New Roman"/>
                <a:cs typeface="Times New Roman"/>
              </a:rPr>
              <a:t>B.</a:t>
            </a:r>
            <a:endParaRPr sz="2000">
              <a:latin typeface="Times New Roman"/>
              <a:cs typeface="Times New Roman"/>
            </a:endParaRPr>
          </a:p>
          <a:p>
            <a:pPr marL="299085" marR="5715" indent="-287020">
              <a:lnSpc>
                <a:spcPts val="3600"/>
              </a:lnSpc>
              <a:spcBef>
                <a:spcPts val="320"/>
              </a:spcBef>
              <a:buFont typeface="Arial"/>
              <a:buChar char="•"/>
              <a:tabLst>
                <a:tab pos="299085" algn="l"/>
                <a:tab pos="299720" algn="l"/>
              </a:tabLst>
            </a:pPr>
            <a:r>
              <a:rPr sz="2000" dirty="0">
                <a:latin typeface="Times New Roman"/>
                <a:cs typeface="Times New Roman"/>
              </a:rPr>
              <a:t>The </a:t>
            </a:r>
            <a:r>
              <a:rPr sz="2000" spc="-5" dirty="0">
                <a:latin typeface="Times New Roman"/>
                <a:cs typeface="Times New Roman"/>
              </a:rPr>
              <a:t>binary control word </a:t>
            </a:r>
            <a:r>
              <a:rPr sz="2000" dirty="0">
                <a:latin typeface="Times New Roman"/>
                <a:cs typeface="Times New Roman"/>
              </a:rPr>
              <a:t>for </a:t>
            </a:r>
            <a:r>
              <a:rPr sz="2000" spc="-5" dirty="0">
                <a:latin typeface="Times New Roman"/>
                <a:cs typeface="Times New Roman"/>
              </a:rPr>
              <a:t>the subtract microoperation is </a:t>
            </a:r>
            <a:r>
              <a:rPr sz="2000" dirty="0">
                <a:latin typeface="Times New Roman"/>
                <a:cs typeface="Times New Roman"/>
              </a:rPr>
              <a:t>010 </a:t>
            </a:r>
            <a:r>
              <a:rPr sz="2000" spc="-30" dirty="0">
                <a:latin typeface="Times New Roman"/>
                <a:cs typeface="Times New Roman"/>
              </a:rPr>
              <a:t>011 </a:t>
            </a:r>
            <a:r>
              <a:rPr sz="2000" spc="-10" dirty="0">
                <a:latin typeface="Times New Roman"/>
                <a:cs typeface="Times New Roman"/>
              </a:rPr>
              <a:t>001  </a:t>
            </a:r>
            <a:r>
              <a:rPr sz="2000" spc="5" dirty="0">
                <a:latin typeface="Times New Roman"/>
                <a:cs typeface="Times New Roman"/>
              </a:rPr>
              <a:t>00101 </a:t>
            </a:r>
            <a:r>
              <a:rPr sz="2000" dirty="0">
                <a:latin typeface="Times New Roman"/>
                <a:cs typeface="Times New Roman"/>
              </a:rPr>
              <a:t>and </a:t>
            </a:r>
            <a:r>
              <a:rPr sz="2000" spc="-5" dirty="0">
                <a:latin typeface="Times New Roman"/>
                <a:cs typeface="Times New Roman"/>
              </a:rPr>
              <a:t>is </a:t>
            </a:r>
            <a:r>
              <a:rPr sz="2000" dirty="0">
                <a:latin typeface="Times New Roman"/>
                <a:cs typeface="Times New Roman"/>
              </a:rPr>
              <a:t>obtained </a:t>
            </a:r>
            <a:r>
              <a:rPr sz="2000" spc="-5" dirty="0">
                <a:latin typeface="Times New Roman"/>
                <a:cs typeface="Times New Roman"/>
              </a:rPr>
              <a:t>as</a:t>
            </a:r>
            <a:r>
              <a:rPr sz="2000" spc="-95" dirty="0">
                <a:latin typeface="Times New Roman"/>
                <a:cs typeface="Times New Roman"/>
              </a:rPr>
              <a:t> </a:t>
            </a:r>
            <a:r>
              <a:rPr sz="2000" dirty="0">
                <a:latin typeface="Times New Roman"/>
                <a:cs typeface="Times New Roman"/>
              </a:rPr>
              <a:t>follows:</a:t>
            </a:r>
            <a:endParaRPr sz="2000">
              <a:latin typeface="Times New Roman"/>
              <a:cs typeface="Times New Roman"/>
            </a:endParaRPr>
          </a:p>
        </p:txBody>
      </p:sp>
      <p:sp>
        <p:nvSpPr>
          <p:cNvPr id="3" name="object 3"/>
          <p:cNvSpPr txBox="1"/>
          <p:nvPr/>
        </p:nvSpPr>
        <p:spPr>
          <a:xfrm>
            <a:off x="514908" y="5318128"/>
            <a:ext cx="8114665" cy="939800"/>
          </a:xfrm>
          <a:prstGeom prst="rect">
            <a:avLst/>
          </a:prstGeom>
        </p:spPr>
        <p:txBody>
          <a:bodyPr vert="horz" wrap="square" lIns="0" tIns="164465" rIns="0" bIns="0" rtlCol="0">
            <a:spAutoFit/>
          </a:bodyPr>
          <a:lstStyle/>
          <a:p>
            <a:pPr marL="299085" indent="-287020">
              <a:lnSpc>
                <a:spcPct val="100000"/>
              </a:lnSpc>
              <a:spcBef>
                <a:spcPts val="1295"/>
              </a:spcBef>
              <a:buFont typeface="Arial"/>
              <a:buChar char="•"/>
              <a:tabLst>
                <a:tab pos="299085" algn="l"/>
                <a:tab pos="299720" algn="l"/>
              </a:tabLst>
            </a:pPr>
            <a:r>
              <a:rPr sz="2000" dirty="0">
                <a:latin typeface="Times New Roman"/>
                <a:cs typeface="Times New Roman"/>
              </a:rPr>
              <a:t>The control </a:t>
            </a:r>
            <a:r>
              <a:rPr sz="2000" spc="-5" dirty="0">
                <a:latin typeface="Times New Roman"/>
                <a:cs typeface="Times New Roman"/>
              </a:rPr>
              <a:t>word for this microoperation </a:t>
            </a:r>
            <a:r>
              <a:rPr sz="2000" dirty="0">
                <a:latin typeface="Times New Roman"/>
                <a:cs typeface="Times New Roman"/>
              </a:rPr>
              <a:t>and a </a:t>
            </a:r>
            <a:r>
              <a:rPr sz="2000" spc="-5" dirty="0">
                <a:latin typeface="Times New Roman"/>
                <a:cs typeface="Times New Roman"/>
              </a:rPr>
              <a:t>few others are </a:t>
            </a:r>
            <a:r>
              <a:rPr sz="2000" spc="-10" dirty="0">
                <a:latin typeface="Times New Roman"/>
                <a:cs typeface="Times New Roman"/>
              </a:rPr>
              <a:t>listed</a:t>
            </a:r>
            <a:r>
              <a:rPr sz="2000" spc="-220" dirty="0">
                <a:latin typeface="Times New Roman"/>
                <a:cs typeface="Times New Roman"/>
              </a:rPr>
              <a:t> </a:t>
            </a:r>
            <a:r>
              <a:rPr sz="2000" spc="-5" dirty="0">
                <a:latin typeface="Times New Roman"/>
                <a:cs typeface="Times New Roman"/>
              </a:rPr>
              <a:t>in</a:t>
            </a:r>
            <a:endParaRPr sz="2000">
              <a:latin typeface="Times New Roman"/>
              <a:cs typeface="Times New Roman"/>
            </a:endParaRPr>
          </a:p>
          <a:p>
            <a:pPr marL="299085">
              <a:lnSpc>
                <a:spcPct val="100000"/>
              </a:lnSpc>
              <a:spcBef>
                <a:spcPts val="1200"/>
              </a:spcBef>
            </a:pPr>
            <a:r>
              <a:rPr sz="2000" dirty="0">
                <a:latin typeface="Times New Roman"/>
                <a:cs typeface="Times New Roman"/>
              </a:rPr>
              <a:t>below:</a:t>
            </a:r>
            <a:endParaRPr sz="2000">
              <a:latin typeface="Times New Roman"/>
              <a:cs typeface="Times New Roman"/>
            </a:endParaRPr>
          </a:p>
        </p:txBody>
      </p:sp>
      <p:sp>
        <p:nvSpPr>
          <p:cNvPr id="4" name="object 4"/>
          <p:cNvSpPr/>
          <p:nvPr/>
        </p:nvSpPr>
        <p:spPr>
          <a:xfrm>
            <a:off x="1912620" y="4251959"/>
            <a:ext cx="5303519" cy="914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7907</Words>
  <Application>Microsoft Office PowerPoint</Application>
  <PresentationFormat>On-screen Show (4:3)</PresentationFormat>
  <Paragraphs>610</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Carlito</vt:lpstr>
      <vt:lpstr>Times New Roman</vt:lpstr>
      <vt:lpstr>Wingdings</vt:lpstr>
      <vt:lpstr>Office Theme</vt:lpstr>
      <vt:lpstr>Central Processing Unit</vt:lpstr>
      <vt:lpstr>Contents</vt:lpstr>
      <vt:lpstr>Introduction</vt:lpstr>
      <vt:lpstr>General Register Organization</vt:lpstr>
      <vt:lpstr>PowerPoint Presentation</vt:lpstr>
      <vt:lpstr>PowerPoint Presentation</vt:lpstr>
      <vt:lpstr>PowerPoint Presentation</vt:lpstr>
      <vt:lpstr>PowerPoint Presentation</vt:lpstr>
      <vt:lpstr>PowerPoint Presentation</vt:lpstr>
      <vt:lpstr>PowerPoint Presentation</vt:lpstr>
      <vt:lpstr>Stack Organization</vt:lpstr>
      <vt:lpstr>Register stack:</vt:lpstr>
      <vt:lpstr>PowerPoint Presentation</vt:lpstr>
      <vt:lpstr>PowerPoint Presentation</vt:lpstr>
      <vt:lpstr>PowerPoint Presentation</vt:lpstr>
      <vt:lpstr>Memory Stack:</vt:lpstr>
      <vt:lpstr>PowerPoint Presentation</vt:lpstr>
      <vt:lpstr>PowerPoint Presentation</vt:lpstr>
      <vt:lpstr>PowerPoint Presentation</vt:lpstr>
      <vt:lpstr>PowerPoint Presentation</vt:lpstr>
      <vt:lpstr>PowerPoint Presentation</vt:lpstr>
      <vt:lpstr>Three-Address Instructions:</vt:lpstr>
      <vt:lpstr>Two-address instructions:</vt:lpstr>
      <vt:lpstr>One-Address Instructions:</vt:lpstr>
      <vt:lpstr>Zero-address instructions:</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Instructions:</vt:lpstr>
      <vt:lpstr>Logical and Bit Manipulation Instructions</vt:lpstr>
      <vt:lpstr>PowerPoint Presentation</vt:lpstr>
      <vt:lpstr>PowerPoint Presentation</vt:lpstr>
      <vt:lpstr>PowerPoint Presentation</vt:lpstr>
      <vt:lpstr>PowerPoint Presentation</vt:lpstr>
      <vt:lpstr>PowerPoint Presentation</vt:lpstr>
      <vt:lpstr>4. Bit V (overflow) is set to 1 if the exclusive-OR of the last two carries is equal  to 1, and Cleared to 0 otherwise. This is the condition for an overflow when  negative numbers are In 2's complement. For the 8-bit ALU, V = 1 if the output  is greater than +127 or less than -128.</vt:lpstr>
      <vt:lpstr>Conditional Branch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RISC and CISC</vt:lpstr>
      <vt:lpstr>RISC Characteristics :</vt:lpstr>
      <vt:lpstr>PowerPoint Presentation</vt:lpstr>
      <vt:lpstr>Advantages of RISC Architecture</vt:lpstr>
      <vt:lpstr>PowerPoint Presentation</vt:lpstr>
      <vt:lpstr>PowerPoint Presentation</vt:lpstr>
      <vt:lpstr>Overlapped Register Windows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Central Processing Unit</dc:title>
  <dc:creator>Nabaraj</dc:creator>
  <cp:lastModifiedBy>Nabaraj Negi</cp:lastModifiedBy>
  <cp:revision>96</cp:revision>
  <dcterms:created xsi:type="dcterms:W3CDTF">2021-06-28T00:37:01Z</dcterms:created>
  <dcterms:modified xsi:type="dcterms:W3CDTF">2024-11-28T06:05:14Z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Creator">
    <vt:lpwstr>Microsoft® PowerPoint® 2016</vt:lpwstr>
  </property>
  <property fmtid="{D5CDD505-2E9C-101B-9397-08002B2CF9AE}" pid="4" name="LastSaved">
    <vt:filetime>2021-06-28T00:00:00Z</vt:filetime>
  </property>
</Properties>
</file>