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41" r:id="rId2"/>
    <p:sldId id="256" r:id="rId3"/>
    <p:sldId id="336" r:id="rId4"/>
    <p:sldId id="337" r:id="rId5"/>
    <p:sldId id="258" r:id="rId6"/>
    <p:sldId id="338" r:id="rId7"/>
    <p:sldId id="259" r:id="rId8"/>
    <p:sldId id="261" r:id="rId9"/>
    <p:sldId id="339" r:id="rId10"/>
    <p:sldId id="263" r:id="rId11"/>
    <p:sldId id="264" r:id="rId12"/>
    <p:sldId id="266" r:id="rId13"/>
    <p:sldId id="340" r:id="rId14"/>
    <p:sldId id="269" r:id="rId15"/>
    <p:sldId id="342" r:id="rId16"/>
    <p:sldId id="270" r:id="rId17"/>
    <p:sldId id="271" r:id="rId18"/>
    <p:sldId id="344" r:id="rId19"/>
    <p:sldId id="351" r:id="rId20"/>
    <p:sldId id="272" r:id="rId21"/>
    <p:sldId id="273" r:id="rId22"/>
    <p:sldId id="374" r:id="rId23"/>
    <p:sldId id="379" r:id="rId24"/>
    <p:sldId id="380" r:id="rId25"/>
    <p:sldId id="345" r:id="rId26"/>
    <p:sldId id="274" r:id="rId27"/>
    <p:sldId id="350" r:id="rId28"/>
    <p:sldId id="346" r:id="rId29"/>
    <p:sldId id="277" r:id="rId30"/>
    <p:sldId id="276" r:id="rId31"/>
    <p:sldId id="279" r:id="rId32"/>
    <p:sldId id="347" r:id="rId33"/>
    <p:sldId id="352" r:id="rId34"/>
    <p:sldId id="281" r:id="rId35"/>
    <p:sldId id="282" r:id="rId36"/>
    <p:sldId id="353" r:id="rId37"/>
    <p:sldId id="354" r:id="rId38"/>
    <p:sldId id="378" r:id="rId39"/>
    <p:sldId id="364" r:id="rId40"/>
    <p:sldId id="287" r:id="rId41"/>
    <p:sldId id="288" r:id="rId42"/>
    <p:sldId id="318" r:id="rId43"/>
    <p:sldId id="373" r:id="rId44"/>
    <p:sldId id="372" r:id="rId45"/>
    <p:sldId id="319" r:id="rId46"/>
    <p:sldId id="370" r:id="rId47"/>
    <p:sldId id="320" r:id="rId48"/>
    <p:sldId id="371" r:id="rId49"/>
    <p:sldId id="321" r:id="rId50"/>
    <p:sldId id="358" r:id="rId51"/>
    <p:sldId id="322" r:id="rId52"/>
    <p:sldId id="365" r:id="rId53"/>
    <p:sldId id="323" r:id="rId54"/>
    <p:sldId id="366" r:id="rId55"/>
    <p:sldId id="325" r:id="rId56"/>
    <p:sldId id="360" r:id="rId57"/>
    <p:sldId id="326" r:id="rId58"/>
    <p:sldId id="329" r:id="rId59"/>
    <p:sldId id="331" r:id="rId60"/>
    <p:sldId id="333" r:id="rId61"/>
    <p:sldId id="334" r:id="rId62"/>
    <p:sldId id="335" r:id="rId63"/>
    <p:sldId id="35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7-13T10:01:24.467"/>
    </inkml:context>
    <inkml:brush xml:id="br0">
      <inkml:brushProperty name="width" value="0.05292" units="cm"/>
      <inkml:brushProperty name="height" value="0.05292" units="cm"/>
      <inkml:brushProperty name="color" value="#FF0000"/>
    </inkml:brush>
  </inkml:definitions>
  <inkml:trace contextRef="#ctx0" brushRef="#br0">10740 6945 0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705E1-D586-43CE-BAC9-FC2D37114D48}"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E027-D53E-4BC8-AE0F-26A06427C291}" type="slidenum">
              <a:rPr lang="en-US" smtClean="0"/>
              <a:t>‹#›</a:t>
            </a:fld>
            <a:endParaRPr lang="en-US"/>
          </a:p>
        </p:txBody>
      </p:sp>
    </p:spTree>
    <p:extLst>
      <p:ext uri="{BB962C8B-B14F-4D97-AF65-F5344CB8AC3E}">
        <p14:creationId xmlns:p14="http://schemas.microsoft.com/office/powerpoint/2010/main" val="1207624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09DDC4D1-B1F9-4F6C-BBA5-49B6F65CD983}" type="slidenum">
              <a:rPr lang="en-US" altLang="ko-KR" sz="1000" b="0"/>
              <a:pPr/>
              <a:t>5</a:t>
            </a:fld>
            <a:endParaRPr lang="en-US" altLang="ko-KR" sz="1000" b="0"/>
          </a:p>
        </p:txBody>
      </p:sp>
      <p:sp>
        <p:nvSpPr>
          <p:cNvPr id="8499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590593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D48F59B-85B9-4B5B-852C-BBAE33EFA2A2}" type="slidenum">
              <a:rPr lang="en-US" altLang="ko-KR" sz="1000" b="0"/>
              <a:pPr/>
              <a:t>18</a:t>
            </a:fld>
            <a:endParaRPr lang="en-US" altLang="ko-KR" sz="1000" b="0"/>
          </a:p>
        </p:txBody>
      </p:sp>
      <p:sp>
        <p:nvSpPr>
          <p:cNvPr id="9830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253397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E3B069BA-2112-40DE-8CC6-C116CA845FA8}" type="slidenum">
              <a:rPr lang="en-US" altLang="ko-KR" sz="1000" b="0"/>
              <a:pPr/>
              <a:t>19</a:t>
            </a:fld>
            <a:endParaRPr lang="en-US" altLang="ko-KR" sz="1000" b="0"/>
          </a:p>
        </p:txBody>
      </p:sp>
      <p:sp>
        <p:nvSpPr>
          <p:cNvPr id="10547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2222255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1F47B12A-FC6B-4C65-A3AD-6982E85C9104}" type="slidenum">
              <a:rPr lang="en-US" altLang="ko-KR" sz="1000" b="0"/>
              <a:pPr/>
              <a:t>20</a:t>
            </a:fld>
            <a:endParaRPr lang="en-US" altLang="ko-KR" sz="1000" b="0"/>
          </a:p>
        </p:txBody>
      </p:sp>
      <p:sp>
        <p:nvSpPr>
          <p:cNvPr id="99331"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26468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F1AF6B17-5DDF-4430-B88D-A008EE46B0CD}" type="slidenum">
              <a:rPr lang="en-US" altLang="ko-KR" sz="1000" b="0"/>
              <a:pPr/>
              <a:t>21</a:t>
            </a:fld>
            <a:endParaRPr lang="en-US" altLang="ko-KR" sz="1000" b="0"/>
          </a:p>
        </p:txBody>
      </p:sp>
      <p:sp>
        <p:nvSpPr>
          <p:cNvPr id="10035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4009733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157FDA4-9FE4-4630-8E2F-342992B7BE9A}" type="slidenum">
              <a:rPr lang="en-US" altLang="ko-KR" sz="1000" b="0"/>
              <a:pPr/>
              <a:t>26</a:t>
            </a:fld>
            <a:endParaRPr lang="en-US" altLang="ko-KR" sz="1000" b="0"/>
          </a:p>
        </p:txBody>
      </p:sp>
      <p:sp>
        <p:nvSpPr>
          <p:cNvPr id="10137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054639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157FDA4-9FE4-4630-8E2F-342992B7BE9A}" type="slidenum">
              <a:rPr lang="en-US" altLang="ko-KR" sz="1000" b="0"/>
              <a:pPr/>
              <a:t>28</a:t>
            </a:fld>
            <a:endParaRPr lang="en-US" altLang="ko-KR" sz="1000" b="0"/>
          </a:p>
        </p:txBody>
      </p:sp>
      <p:sp>
        <p:nvSpPr>
          <p:cNvPr id="10137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602430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A890066E-67E8-4ECA-95E4-8C0C7B22B3CB}" type="slidenum">
              <a:rPr lang="en-US" altLang="ko-KR" sz="1000" b="0"/>
              <a:pPr/>
              <a:t>29</a:t>
            </a:fld>
            <a:endParaRPr lang="en-US" altLang="ko-KR" sz="1000" b="0"/>
          </a:p>
        </p:txBody>
      </p:sp>
      <p:sp>
        <p:nvSpPr>
          <p:cNvPr id="104451"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857814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729AF3F2-80B7-4C2C-AC19-D4512093B9AA}" type="slidenum">
              <a:rPr lang="en-US" altLang="ko-KR" sz="1000" b="0"/>
              <a:pPr/>
              <a:t>30</a:t>
            </a:fld>
            <a:endParaRPr lang="en-US" altLang="ko-KR" sz="1000" b="0"/>
          </a:p>
        </p:txBody>
      </p:sp>
      <p:sp>
        <p:nvSpPr>
          <p:cNvPr id="10342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869108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3AB35D84-0406-46C7-ADAE-02B28763EF7C}" type="slidenum">
              <a:rPr lang="en-US" altLang="ko-KR" sz="1000" b="0"/>
              <a:pPr/>
              <a:t>31</a:t>
            </a:fld>
            <a:endParaRPr lang="en-US" altLang="ko-KR" sz="1000" b="0"/>
          </a:p>
        </p:txBody>
      </p:sp>
      <p:sp>
        <p:nvSpPr>
          <p:cNvPr id="10649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812168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3AB35D84-0406-46C7-ADAE-02B28763EF7C}" type="slidenum">
              <a:rPr lang="en-US" altLang="ko-KR" sz="1000" b="0"/>
              <a:pPr/>
              <a:t>32</a:t>
            </a:fld>
            <a:endParaRPr lang="en-US" altLang="ko-KR" sz="1000" b="0"/>
          </a:p>
        </p:txBody>
      </p:sp>
      <p:sp>
        <p:nvSpPr>
          <p:cNvPr id="10649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401727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38E9FA0-4D1A-4797-9853-108A98E8BDDE}" type="slidenum">
              <a:rPr lang="en-US" altLang="ko-KR" sz="1000" b="0"/>
              <a:pPr/>
              <a:t>7</a:t>
            </a:fld>
            <a:endParaRPr lang="en-US" altLang="ko-KR" sz="1000" b="0"/>
          </a:p>
        </p:txBody>
      </p:sp>
      <p:sp>
        <p:nvSpPr>
          <p:cNvPr id="8601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437423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979B9F94-389D-4E47-BAF9-8DB5C6B3A90B}" type="slidenum">
              <a:rPr lang="en-US" altLang="ko-KR" sz="1000" b="0"/>
              <a:pPr/>
              <a:t>34</a:t>
            </a:fld>
            <a:endParaRPr lang="en-US" altLang="ko-KR" sz="1000" b="0"/>
          </a:p>
        </p:txBody>
      </p:sp>
      <p:sp>
        <p:nvSpPr>
          <p:cNvPr id="10854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894770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A8D74DDE-EC6B-43A1-AE3E-6DFE3BFA6334}" type="slidenum">
              <a:rPr lang="en-US" altLang="ko-KR" sz="1000" b="0"/>
              <a:pPr/>
              <a:t>35</a:t>
            </a:fld>
            <a:endParaRPr lang="en-US" altLang="ko-KR" sz="1000" b="0"/>
          </a:p>
        </p:txBody>
      </p:sp>
      <p:sp>
        <p:nvSpPr>
          <p:cNvPr id="109571"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638813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4CDB7EC8-9ED4-4423-A6DF-B3375B6B9665}" type="slidenum">
              <a:rPr lang="en-US" altLang="ko-KR" sz="1000" b="0"/>
              <a:pPr/>
              <a:t>38</a:t>
            </a:fld>
            <a:endParaRPr lang="en-US" altLang="ko-KR" sz="1000" b="0"/>
          </a:p>
        </p:txBody>
      </p:sp>
      <p:sp>
        <p:nvSpPr>
          <p:cNvPr id="11059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747258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68920283-2EF9-4C23-8152-3F1A2FC876F0}" type="slidenum">
              <a:rPr lang="en-US" altLang="ko-KR" sz="1000" b="0"/>
              <a:pPr/>
              <a:t>39</a:t>
            </a:fld>
            <a:endParaRPr lang="en-US" altLang="ko-KR" sz="1000" b="0"/>
          </a:p>
        </p:txBody>
      </p:sp>
      <p:sp>
        <p:nvSpPr>
          <p:cNvPr id="11366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380280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FD28D3D8-326B-4895-A982-0CC2FADD5491}" type="slidenum">
              <a:rPr lang="en-US" altLang="ko-KR" sz="1000" b="0"/>
              <a:pPr/>
              <a:t>40</a:t>
            </a:fld>
            <a:endParaRPr lang="en-US" altLang="ko-KR" sz="1000" b="0"/>
          </a:p>
        </p:txBody>
      </p:sp>
      <p:sp>
        <p:nvSpPr>
          <p:cNvPr id="114691"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020905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6E9192C1-C29D-480C-A918-4A6B91328EAB}" type="slidenum">
              <a:rPr lang="en-US" altLang="ko-KR" sz="1000" b="0"/>
              <a:pPr/>
              <a:t>41</a:t>
            </a:fld>
            <a:endParaRPr lang="en-US" altLang="ko-KR" sz="1000" b="0"/>
          </a:p>
        </p:txBody>
      </p:sp>
      <p:sp>
        <p:nvSpPr>
          <p:cNvPr id="11571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849915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E8964E3D-1BFE-4392-8D70-48D800EFDFE6}" type="slidenum">
              <a:rPr lang="en-US" altLang="ko-KR" sz="1000" b="0"/>
              <a:pPr/>
              <a:t>42</a:t>
            </a:fld>
            <a:endParaRPr lang="en-US" altLang="ko-KR" sz="1000" b="0"/>
          </a:p>
        </p:txBody>
      </p:sp>
      <p:sp>
        <p:nvSpPr>
          <p:cNvPr id="11673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459730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E8964E3D-1BFE-4392-8D70-48D800EFDFE6}" type="slidenum">
              <a:rPr lang="en-US" altLang="ko-KR" sz="1000" b="0"/>
              <a:pPr/>
              <a:t>44</a:t>
            </a:fld>
            <a:endParaRPr lang="en-US" altLang="ko-KR" sz="1000" b="0"/>
          </a:p>
        </p:txBody>
      </p:sp>
      <p:sp>
        <p:nvSpPr>
          <p:cNvPr id="11673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074553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86147DB4-53D6-4978-BE58-9FD69836F81D}" type="slidenum">
              <a:rPr lang="en-US" altLang="ko-KR" sz="1000" b="0"/>
              <a:pPr/>
              <a:t>45</a:t>
            </a:fld>
            <a:endParaRPr lang="en-US" altLang="ko-KR" sz="1000" b="0"/>
          </a:p>
        </p:txBody>
      </p:sp>
      <p:sp>
        <p:nvSpPr>
          <p:cNvPr id="117763"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276263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86147DB4-53D6-4978-BE58-9FD69836F81D}" type="slidenum">
              <a:rPr lang="en-US" altLang="ko-KR" sz="1000" b="0"/>
              <a:pPr/>
              <a:t>46</a:t>
            </a:fld>
            <a:endParaRPr lang="en-US" altLang="ko-KR" sz="1000" b="0"/>
          </a:p>
        </p:txBody>
      </p:sp>
      <p:sp>
        <p:nvSpPr>
          <p:cNvPr id="117763"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59994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F2BA27DF-7C80-4114-9B67-BD105C5EF98E}" type="slidenum">
              <a:rPr lang="en-US" altLang="ko-KR" sz="1000" b="0"/>
              <a:pPr/>
              <a:t>8</a:t>
            </a:fld>
            <a:endParaRPr lang="en-US" altLang="ko-KR" sz="1000" b="0"/>
          </a:p>
        </p:txBody>
      </p:sp>
      <p:sp>
        <p:nvSpPr>
          <p:cNvPr id="8806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556761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342C633-92D4-4E06-8E4E-4B3856FCF5BC}" type="slidenum">
              <a:rPr lang="en-US" altLang="ko-KR" sz="1000" b="0"/>
              <a:pPr/>
              <a:t>47</a:t>
            </a:fld>
            <a:endParaRPr lang="en-US" altLang="ko-KR" sz="1000" b="0"/>
          </a:p>
        </p:txBody>
      </p:sp>
      <p:sp>
        <p:nvSpPr>
          <p:cNvPr id="11878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030891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342C633-92D4-4E06-8E4E-4B3856FCF5BC}" type="slidenum">
              <a:rPr lang="en-US" altLang="ko-KR" sz="1000" b="0"/>
              <a:pPr/>
              <a:t>48</a:t>
            </a:fld>
            <a:endParaRPr lang="en-US" altLang="ko-KR" sz="1000" b="0"/>
          </a:p>
        </p:txBody>
      </p:sp>
      <p:sp>
        <p:nvSpPr>
          <p:cNvPr id="11878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2849926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FE3A9158-5BC3-495C-8394-517BA0E33DAF}" type="slidenum">
              <a:rPr lang="en-US" altLang="ko-KR" sz="1000" b="0"/>
              <a:pPr/>
              <a:t>49</a:t>
            </a:fld>
            <a:endParaRPr lang="en-US" altLang="ko-KR" sz="1000" b="0"/>
          </a:p>
        </p:txBody>
      </p:sp>
      <p:sp>
        <p:nvSpPr>
          <p:cNvPr id="119811"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2890856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9188762A-7D43-49ED-9290-06BD7AF5A7E0}" type="slidenum">
              <a:rPr lang="en-US" altLang="ko-KR" sz="1000" b="0"/>
              <a:pPr/>
              <a:t>51</a:t>
            </a:fld>
            <a:endParaRPr lang="en-US" altLang="ko-KR" sz="1000" b="0"/>
          </a:p>
        </p:txBody>
      </p:sp>
      <p:sp>
        <p:nvSpPr>
          <p:cNvPr id="12083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694623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A5BE7A74-12D1-4F06-AFE9-06A89AA50BD3}" type="slidenum">
              <a:rPr lang="en-US" altLang="ko-KR" sz="1000" b="0"/>
              <a:pPr/>
              <a:t>53</a:t>
            </a:fld>
            <a:endParaRPr lang="en-US" altLang="ko-KR" sz="1000" b="0"/>
          </a:p>
        </p:txBody>
      </p:sp>
      <p:sp>
        <p:nvSpPr>
          <p:cNvPr id="12185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646134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100EB24E-6E5B-4194-B69C-64F6D223FC92}" type="slidenum">
              <a:rPr lang="en-US" altLang="ko-KR" sz="1000" b="0"/>
              <a:pPr/>
              <a:t>55</a:t>
            </a:fld>
            <a:endParaRPr lang="en-US" altLang="ko-KR" sz="1000" b="0"/>
          </a:p>
        </p:txBody>
      </p:sp>
      <p:sp>
        <p:nvSpPr>
          <p:cNvPr id="12390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937579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p:sp>
      <p:sp>
        <p:nvSpPr>
          <p:cNvPr id="124931" name="Notes Placeholder 2"/>
          <p:cNvSpPr>
            <a:spLocks noGrp="1"/>
          </p:cNvSpPr>
          <p:nvPr>
            <p:ph type="body" idx="1"/>
          </p:nvPr>
        </p:nvSpPr>
        <p:spPr bwMode="auto">
          <a:xfrm>
            <a:off x="990600" y="3240088"/>
            <a:ext cx="79248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돋움" pitchFamily="50" charset="-128"/>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7A91335E-BDEC-47A5-874C-2F7478B2CC29}" type="slidenum">
              <a:rPr lang="en-US" altLang="ko-KR" sz="1000" b="0"/>
              <a:pPr/>
              <a:t>57</a:t>
            </a:fld>
            <a:endParaRPr lang="en-US" altLang="ko-KR" sz="1000" b="0"/>
          </a:p>
        </p:txBody>
      </p:sp>
    </p:spTree>
    <p:extLst>
      <p:ext uri="{BB962C8B-B14F-4D97-AF65-F5344CB8AC3E}">
        <p14:creationId xmlns:p14="http://schemas.microsoft.com/office/powerpoint/2010/main" val="20437553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p:sp>
      <p:sp>
        <p:nvSpPr>
          <p:cNvPr id="128003" name="Notes Placeholder 2"/>
          <p:cNvSpPr>
            <a:spLocks noGrp="1"/>
          </p:cNvSpPr>
          <p:nvPr>
            <p:ph type="body" idx="1"/>
          </p:nvPr>
        </p:nvSpPr>
        <p:spPr bwMode="auto">
          <a:xfrm>
            <a:off x="990600" y="3240088"/>
            <a:ext cx="79248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돋움" pitchFamily="50" charset="-128"/>
            </a:endParaRP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556E01EF-1D83-4D68-957D-BF68CA4D5B8C}" type="slidenum">
              <a:rPr lang="en-US" altLang="ko-KR" sz="1000" b="0"/>
              <a:pPr/>
              <a:t>58</a:t>
            </a:fld>
            <a:endParaRPr lang="en-US" altLang="ko-KR" sz="1000" b="0"/>
          </a:p>
        </p:txBody>
      </p:sp>
    </p:spTree>
    <p:extLst>
      <p:ext uri="{BB962C8B-B14F-4D97-AF65-F5344CB8AC3E}">
        <p14:creationId xmlns:p14="http://schemas.microsoft.com/office/powerpoint/2010/main" val="1523122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p:sp>
      <p:sp>
        <p:nvSpPr>
          <p:cNvPr id="130051" name="Notes Placeholder 2"/>
          <p:cNvSpPr>
            <a:spLocks noGrp="1"/>
          </p:cNvSpPr>
          <p:nvPr>
            <p:ph type="body" idx="1"/>
          </p:nvPr>
        </p:nvSpPr>
        <p:spPr bwMode="auto">
          <a:xfrm>
            <a:off x="990600" y="3240088"/>
            <a:ext cx="79248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돋움" pitchFamily="50" charset="-128"/>
            </a:endParaRPr>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43239629-176E-4540-B143-4FCE44A1FA9C}" type="slidenum">
              <a:rPr lang="en-US" altLang="ko-KR" sz="1000" b="0"/>
              <a:pPr/>
              <a:t>59</a:t>
            </a:fld>
            <a:endParaRPr lang="en-US" altLang="ko-KR" sz="1000" b="0"/>
          </a:p>
        </p:txBody>
      </p:sp>
    </p:spTree>
    <p:extLst>
      <p:ext uri="{BB962C8B-B14F-4D97-AF65-F5344CB8AC3E}">
        <p14:creationId xmlns:p14="http://schemas.microsoft.com/office/powerpoint/2010/main" val="3602244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p:sp>
      <p:sp>
        <p:nvSpPr>
          <p:cNvPr id="132099" name="Notes Placeholder 2"/>
          <p:cNvSpPr>
            <a:spLocks noGrp="1"/>
          </p:cNvSpPr>
          <p:nvPr>
            <p:ph type="body" idx="1"/>
          </p:nvPr>
        </p:nvSpPr>
        <p:spPr bwMode="auto">
          <a:xfrm>
            <a:off x="990600" y="3240088"/>
            <a:ext cx="79248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돋움" pitchFamily="50" charset="-128"/>
            </a:endParaRPr>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83789247-8681-4794-B56B-8B6EF2299E19}" type="slidenum">
              <a:rPr lang="en-US" altLang="ko-KR" sz="1000" b="0"/>
              <a:pPr/>
              <a:t>60</a:t>
            </a:fld>
            <a:endParaRPr lang="en-US" altLang="ko-KR" sz="1000" b="0"/>
          </a:p>
        </p:txBody>
      </p:sp>
    </p:spTree>
    <p:extLst>
      <p:ext uri="{BB962C8B-B14F-4D97-AF65-F5344CB8AC3E}">
        <p14:creationId xmlns:p14="http://schemas.microsoft.com/office/powerpoint/2010/main" val="329152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464B6772-3843-48A5-9BE6-B71A20BE80C4}" type="slidenum">
              <a:rPr lang="en-US" altLang="ko-KR" sz="1000" b="0"/>
              <a:pPr/>
              <a:t>10</a:t>
            </a:fld>
            <a:endParaRPr lang="en-US" altLang="ko-KR" sz="1000" b="0"/>
          </a:p>
        </p:txBody>
      </p:sp>
      <p:sp>
        <p:nvSpPr>
          <p:cNvPr id="90115"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3772162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p:sp>
      <p:sp>
        <p:nvSpPr>
          <p:cNvPr id="133123" name="Notes Placeholder 2"/>
          <p:cNvSpPr>
            <a:spLocks noGrp="1"/>
          </p:cNvSpPr>
          <p:nvPr>
            <p:ph type="body" idx="1"/>
          </p:nvPr>
        </p:nvSpPr>
        <p:spPr bwMode="auto">
          <a:xfrm>
            <a:off x="990600" y="3240088"/>
            <a:ext cx="79248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돋움" pitchFamily="50" charset="-128"/>
            </a:endParaRPr>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55D1139B-1C8F-4331-8C5E-91264038236B}" type="slidenum">
              <a:rPr lang="en-US" altLang="ko-KR" sz="1000" b="0"/>
              <a:pPr/>
              <a:t>61</a:t>
            </a:fld>
            <a:endParaRPr lang="en-US" altLang="ko-KR" sz="1000" b="0"/>
          </a:p>
        </p:txBody>
      </p:sp>
    </p:spTree>
    <p:extLst>
      <p:ext uri="{BB962C8B-B14F-4D97-AF65-F5344CB8AC3E}">
        <p14:creationId xmlns:p14="http://schemas.microsoft.com/office/powerpoint/2010/main" val="3014969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p:sp>
      <p:sp>
        <p:nvSpPr>
          <p:cNvPr id="134147" name="Notes Placeholder 2"/>
          <p:cNvSpPr>
            <a:spLocks noGrp="1"/>
          </p:cNvSpPr>
          <p:nvPr>
            <p:ph type="body" idx="1"/>
          </p:nvPr>
        </p:nvSpPr>
        <p:spPr bwMode="auto">
          <a:xfrm>
            <a:off x="990600" y="3240088"/>
            <a:ext cx="7924800" cy="30686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돋움" pitchFamily="50" charset="-128"/>
            </a:endParaRPr>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474710A6-ADA1-41F8-80F8-FCB430613564}" type="slidenum">
              <a:rPr lang="en-US" altLang="ko-KR" sz="1000" b="0"/>
              <a:pPr/>
              <a:t>62</a:t>
            </a:fld>
            <a:endParaRPr lang="en-US" altLang="ko-KR" sz="1000" b="0"/>
          </a:p>
        </p:txBody>
      </p:sp>
    </p:spTree>
    <p:extLst>
      <p:ext uri="{BB962C8B-B14F-4D97-AF65-F5344CB8AC3E}">
        <p14:creationId xmlns:p14="http://schemas.microsoft.com/office/powerpoint/2010/main" val="323438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1A1CFF7E-D070-416F-B7F4-089837F4D719}" type="slidenum">
              <a:rPr lang="en-US" altLang="ko-KR" sz="1000" b="0"/>
              <a:pPr/>
              <a:t>11</a:t>
            </a:fld>
            <a:endParaRPr lang="en-US" altLang="ko-KR" sz="1000" b="0"/>
          </a:p>
        </p:txBody>
      </p:sp>
      <p:sp>
        <p:nvSpPr>
          <p:cNvPr id="9113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876527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8C131F11-C486-42D9-8755-C451E030CA7A}" type="slidenum">
              <a:rPr lang="en-US" altLang="ko-KR" sz="1000" b="0"/>
              <a:pPr/>
              <a:t>12</a:t>
            </a:fld>
            <a:endParaRPr lang="en-US" altLang="ko-KR" sz="1000" b="0"/>
          </a:p>
        </p:txBody>
      </p:sp>
      <p:sp>
        <p:nvSpPr>
          <p:cNvPr id="9318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932257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F5EC423F-0177-48D8-BC83-86494FA96147}" type="slidenum">
              <a:rPr lang="en-US" altLang="ko-KR" sz="1000" b="0"/>
              <a:pPr/>
              <a:t>14</a:t>
            </a:fld>
            <a:endParaRPr lang="en-US" altLang="ko-KR" sz="1000" b="0"/>
          </a:p>
        </p:txBody>
      </p:sp>
      <p:sp>
        <p:nvSpPr>
          <p:cNvPr id="96259"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14283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04CF3F04-F405-44DC-AAC9-69385BB71F18}" type="slidenum">
              <a:rPr lang="en-US" altLang="ko-KR" sz="1000" b="0"/>
              <a:pPr/>
              <a:t>16</a:t>
            </a:fld>
            <a:endParaRPr lang="en-US" altLang="ko-KR" sz="1000" b="0"/>
          </a:p>
        </p:txBody>
      </p:sp>
      <p:sp>
        <p:nvSpPr>
          <p:cNvPr id="97283"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236267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fld id="{CD48F59B-85B9-4B5B-852C-BBAE33EFA2A2}" type="slidenum">
              <a:rPr lang="en-US" altLang="ko-KR" sz="1000" b="0"/>
              <a:pPr/>
              <a:t>17</a:t>
            </a:fld>
            <a:endParaRPr lang="en-US" altLang="ko-KR" sz="1000" b="0"/>
          </a:p>
        </p:txBody>
      </p:sp>
      <p:sp>
        <p:nvSpPr>
          <p:cNvPr id="98307" name="Rectangle 2"/>
          <p:cNvSpPr>
            <a:spLocks noGrp="1" noRot="1" noChangeAspect="1" noChangeArrowheads="1" noTextEdit="1"/>
          </p:cNvSpPr>
          <p:nvPr>
            <p:ph type="sldImg"/>
          </p:nvPr>
        </p:nvSpPr>
        <p:spPr>
          <a:xfrm>
            <a:off x="-1897063" y="952500"/>
            <a:ext cx="8759826" cy="4927600"/>
          </a:xfrm>
          <a:ln w="12699" cap="flat">
            <a:solidFill>
              <a:schemeClr val="tx1"/>
            </a:solidFill>
            <a:miter lim="800000"/>
            <a:headEnd/>
            <a:tailEnd/>
          </a:ln>
        </p:spPr>
      </p:sp>
    </p:spTree>
    <p:extLst>
      <p:ext uri="{BB962C8B-B14F-4D97-AF65-F5344CB8AC3E}">
        <p14:creationId xmlns:p14="http://schemas.microsoft.com/office/powerpoint/2010/main" val="171824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3BD429-5487-4F7D-9D36-992C444B504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82535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BD429-5487-4F7D-9D36-992C444B504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3452489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BD429-5487-4F7D-9D36-992C444B504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296051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BD429-5487-4F7D-9D36-992C444B504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121042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3BD429-5487-4F7D-9D36-992C444B5043}"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241261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3BD429-5487-4F7D-9D36-992C444B504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5383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3BD429-5487-4F7D-9D36-992C444B5043}"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388159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3BD429-5487-4F7D-9D36-992C444B5043}"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114724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BD429-5487-4F7D-9D36-992C444B5043}"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244276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3BD429-5487-4F7D-9D36-992C444B504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255337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3BD429-5487-4F7D-9D36-992C444B5043}"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7F0A7-B060-4B0C-84D0-84CC49BE17BD}" type="slidenum">
              <a:rPr lang="en-US" smtClean="0"/>
              <a:t>‹#›</a:t>
            </a:fld>
            <a:endParaRPr lang="en-US"/>
          </a:p>
        </p:txBody>
      </p:sp>
    </p:spTree>
    <p:extLst>
      <p:ext uri="{BB962C8B-B14F-4D97-AF65-F5344CB8AC3E}">
        <p14:creationId xmlns:p14="http://schemas.microsoft.com/office/powerpoint/2010/main" val="370856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BD429-5487-4F7D-9D36-992C444B5043}" type="datetimeFigureOut">
              <a:rPr lang="en-US" smtClean="0"/>
              <a:t>3/4/2024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7F0A7-B060-4B0C-84D0-84CC49BE17BD}" type="slidenum">
              <a:rPr lang="en-US" smtClean="0"/>
              <a:t>‹#›</a:t>
            </a:fld>
            <a:endParaRPr lang="en-US"/>
          </a:p>
        </p:txBody>
      </p:sp>
    </p:spTree>
    <p:extLst>
      <p:ext uri="{BB962C8B-B14F-4D97-AF65-F5344CB8AC3E}">
        <p14:creationId xmlns:p14="http://schemas.microsoft.com/office/powerpoint/2010/main" val="141017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43605" y="3244334"/>
            <a:ext cx="1741182"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Pipelining</a:t>
            </a:r>
          </a:p>
        </p:txBody>
      </p:sp>
    </p:spTree>
    <p:extLst>
      <p:ext uri="{BB962C8B-B14F-4D97-AF65-F5344CB8AC3E}">
        <p14:creationId xmlns:p14="http://schemas.microsoft.com/office/powerpoint/2010/main" val="226243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335846" y="2934902"/>
            <a:ext cx="6727438" cy="3230988"/>
            <a:chOff x="3219450" y="1006475"/>
            <a:chExt cx="4929237" cy="2756714"/>
          </a:xfrm>
        </p:grpSpPr>
        <p:sp>
          <p:nvSpPr>
            <p:cNvPr id="8195" name="Rectangle 3"/>
            <p:cNvSpPr>
              <a:spLocks noChangeArrowheads="1"/>
            </p:cNvSpPr>
            <p:nvPr/>
          </p:nvSpPr>
          <p:spPr bwMode="auto">
            <a:xfrm>
              <a:off x="3219450" y="1257301"/>
              <a:ext cx="319088" cy="303213"/>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196" name="Rectangle 4"/>
            <p:cNvSpPr>
              <a:spLocks noChangeArrowheads="1"/>
            </p:cNvSpPr>
            <p:nvPr/>
          </p:nvSpPr>
          <p:spPr bwMode="auto">
            <a:xfrm>
              <a:off x="3254375" y="1309688"/>
              <a:ext cx="27732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a:t>
              </a:r>
            </a:p>
          </p:txBody>
        </p:sp>
        <p:sp>
          <p:nvSpPr>
            <p:cNvPr id="8197" name="Rectangle 5"/>
            <p:cNvSpPr>
              <a:spLocks noChangeArrowheads="1"/>
            </p:cNvSpPr>
            <p:nvPr/>
          </p:nvSpPr>
          <p:spPr bwMode="auto">
            <a:xfrm>
              <a:off x="4364039" y="1257301"/>
              <a:ext cx="319087" cy="303213"/>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198" name="Rectangle 6"/>
            <p:cNvSpPr>
              <a:spLocks noChangeArrowheads="1"/>
            </p:cNvSpPr>
            <p:nvPr/>
          </p:nvSpPr>
          <p:spPr bwMode="auto">
            <a:xfrm>
              <a:off x="5586414" y="1257300"/>
              <a:ext cx="319087" cy="323850"/>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199" name="Rectangle 7"/>
            <p:cNvSpPr>
              <a:spLocks noChangeArrowheads="1"/>
            </p:cNvSpPr>
            <p:nvPr/>
          </p:nvSpPr>
          <p:spPr bwMode="auto">
            <a:xfrm>
              <a:off x="4337051" y="1309688"/>
              <a:ext cx="387927"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CU</a:t>
              </a:r>
            </a:p>
          </p:txBody>
        </p:sp>
        <p:sp>
          <p:nvSpPr>
            <p:cNvPr id="8200" name="Rectangle 8"/>
            <p:cNvSpPr>
              <a:spLocks noChangeArrowheads="1"/>
            </p:cNvSpPr>
            <p:nvPr/>
          </p:nvSpPr>
          <p:spPr bwMode="auto">
            <a:xfrm>
              <a:off x="5653088" y="1320800"/>
              <a:ext cx="24846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a:t>
              </a:r>
            </a:p>
          </p:txBody>
        </p:sp>
        <p:sp>
          <p:nvSpPr>
            <p:cNvPr id="8201" name="Rectangle 9"/>
            <p:cNvSpPr>
              <a:spLocks noChangeArrowheads="1"/>
            </p:cNvSpPr>
            <p:nvPr/>
          </p:nvSpPr>
          <p:spPr bwMode="auto">
            <a:xfrm>
              <a:off x="4089401" y="1158875"/>
              <a:ext cx="2092325" cy="520700"/>
            </a:xfrm>
            <a:prstGeom prst="rect">
              <a:avLst/>
            </a:prstGeom>
            <a:noFill/>
            <a:ln w="25399">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02" name="Line 10"/>
            <p:cNvSpPr>
              <a:spLocks noChangeShapeType="1"/>
            </p:cNvSpPr>
            <p:nvPr/>
          </p:nvSpPr>
          <p:spPr bwMode="auto">
            <a:xfrm>
              <a:off x="3549651" y="1398588"/>
              <a:ext cx="803275"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03" name="Line 11"/>
            <p:cNvSpPr>
              <a:spLocks noChangeShapeType="1"/>
            </p:cNvSpPr>
            <p:nvPr/>
          </p:nvSpPr>
          <p:spPr bwMode="auto">
            <a:xfrm>
              <a:off x="4694238" y="1398588"/>
              <a:ext cx="881062"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04" name="Rectangle 12"/>
            <p:cNvSpPr>
              <a:spLocks noChangeArrowheads="1"/>
            </p:cNvSpPr>
            <p:nvPr/>
          </p:nvSpPr>
          <p:spPr bwMode="auto">
            <a:xfrm>
              <a:off x="3219450" y="1884363"/>
              <a:ext cx="319088" cy="303212"/>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05" name="Rectangle 13"/>
            <p:cNvSpPr>
              <a:spLocks noChangeArrowheads="1"/>
            </p:cNvSpPr>
            <p:nvPr/>
          </p:nvSpPr>
          <p:spPr bwMode="auto">
            <a:xfrm>
              <a:off x="3254375" y="1938338"/>
              <a:ext cx="27732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a:t>
              </a:r>
            </a:p>
          </p:txBody>
        </p:sp>
        <p:sp>
          <p:nvSpPr>
            <p:cNvPr id="8206" name="Rectangle 14"/>
            <p:cNvSpPr>
              <a:spLocks noChangeArrowheads="1"/>
            </p:cNvSpPr>
            <p:nvPr/>
          </p:nvSpPr>
          <p:spPr bwMode="auto">
            <a:xfrm>
              <a:off x="4364039" y="1884363"/>
              <a:ext cx="319087" cy="303212"/>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07" name="Rectangle 15"/>
            <p:cNvSpPr>
              <a:spLocks noChangeArrowheads="1"/>
            </p:cNvSpPr>
            <p:nvPr/>
          </p:nvSpPr>
          <p:spPr bwMode="auto">
            <a:xfrm>
              <a:off x="5586414" y="1884364"/>
              <a:ext cx="319087" cy="325437"/>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08" name="Rectangle 16"/>
            <p:cNvSpPr>
              <a:spLocks noChangeArrowheads="1"/>
            </p:cNvSpPr>
            <p:nvPr/>
          </p:nvSpPr>
          <p:spPr bwMode="auto">
            <a:xfrm>
              <a:off x="4337051" y="1938338"/>
              <a:ext cx="387927"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CU</a:t>
              </a:r>
            </a:p>
          </p:txBody>
        </p:sp>
        <p:sp>
          <p:nvSpPr>
            <p:cNvPr id="8209" name="Rectangle 17"/>
            <p:cNvSpPr>
              <a:spLocks noChangeArrowheads="1"/>
            </p:cNvSpPr>
            <p:nvPr/>
          </p:nvSpPr>
          <p:spPr bwMode="auto">
            <a:xfrm>
              <a:off x="5653088" y="1949450"/>
              <a:ext cx="24846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a:t>
              </a:r>
            </a:p>
          </p:txBody>
        </p:sp>
        <p:sp>
          <p:nvSpPr>
            <p:cNvPr id="8210" name="Rectangle 18"/>
            <p:cNvSpPr>
              <a:spLocks noChangeArrowheads="1"/>
            </p:cNvSpPr>
            <p:nvPr/>
          </p:nvSpPr>
          <p:spPr bwMode="auto">
            <a:xfrm>
              <a:off x="4089401" y="1787525"/>
              <a:ext cx="2092325" cy="520700"/>
            </a:xfrm>
            <a:prstGeom prst="rect">
              <a:avLst/>
            </a:prstGeom>
            <a:noFill/>
            <a:ln w="25399">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11" name="Line 19"/>
            <p:cNvSpPr>
              <a:spLocks noChangeShapeType="1"/>
            </p:cNvSpPr>
            <p:nvPr/>
          </p:nvSpPr>
          <p:spPr bwMode="auto">
            <a:xfrm>
              <a:off x="3549651" y="2025650"/>
              <a:ext cx="803275"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12" name="Line 20"/>
            <p:cNvSpPr>
              <a:spLocks noChangeShapeType="1"/>
            </p:cNvSpPr>
            <p:nvPr/>
          </p:nvSpPr>
          <p:spPr bwMode="auto">
            <a:xfrm>
              <a:off x="4694238" y="2025650"/>
              <a:ext cx="881062"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13" name="Rectangle 21"/>
            <p:cNvSpPr>
              <a:spLocks noChangeArrowheads="1"/>
            </p:cNvSpPr>
            <p:nvPr/>
          </p:nvSpPr>
          <p:spPr bwMode="auto">
            <a:xfrm>
              <a:off x="3219450" y="2740026"/>
              <a:ext cx="319088" cy="303213"/>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14" name="Rectangle 22"/>
            <p:cNvSpPr>
              <a:spLocks noChangeArrowheads="1"/>
            </p:cNvSpPr>
            <p:nvPr/>
          </p:nvSpPr>
          <p:spPr bwMode="auto">
            <a:xfrm>
              <a:off x="3254375" y="2795588"/>
              <a:ext cx="277320"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a:t>
              </a:r>
            </a:p>
          </p:txBody>
        </p:sp>
        <p:sp>
          <p:nvSpPr>
            <p:cNvPr id="8215" name="Rectangle 23"/>
            <p:cNvSpPr>
              <a:spLocks noChangeArrowheads="1"/>
            </p:cNvSpPr>
            <p:nvPr/>
          </p:nvSpPr>
          <p:spPr bwMode="auto">
            <a:xfrm>
              <a:off x="4364039" y="2740026"/>
              <a:ext cx="319087" cy="303213"/>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16" name="Rectangle 24"/>
            <p:cNvSpPr>
              <a:spLocks noChangeArrowheads="1"/>
            </p:cNvSpPr>
            <p:nvPr/>
          </p:nvSpPr>
          <p:spPr bwMode="auto">
            <a:xfrm>
              <a:off x="5586414" y="2740025"/>
              <a:ext cx="319087" cy="325438"/>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17" name="Rectangle 25"/>
            <p:cNvSpPr>
              <a:spLocks noChangeArrowheads="1"/>
            </p:cNvSpPr>
            <p:nvPr/>
          </p:nvSpPr>
          <p:spPr bwMode="auto">
            <a:xfrm>
              <a:off x="4337051" y="2795588"/>
              <a:ext cx="387927"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CU</a:t>
              </a:r>
            </a:p>
          </p:txBody>
        </p:sp>
        <p:sp>
          <p:nvSpPr>
            <p:cNvPr id="8218" name="Rectangle 26"/>
            <p:cNvSpPr>
              <a:spLocks noChangeArrowheads="1"/>
            </p:cNvSpPr>
            <p:nvPr/>
          </p:nvSpPr>
          <p:spPr bwMode="auto">
            <a:xfrm>
              <a:off x="5653088" y="2806700"/>
              <a:ext cx="24846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a:t>
              </a:r>
            </a:p>
          </p:txBody>
        </p:sp>
        <p:sp>
          <p:nvSpPr>
            <p:cNvPr id="8219" name="Rectangle 27"/>
            <p:cNvSpPr>
              <a:spLocks noChangeArrowheads="1"/>
            </p:cNvSpPr>
            <p:nvPr/>
          </p:nvSpPr>
          <p:spPr bwMode="auto">
            <a:xfrm>
              <a:off x="4089401" y="2641600"/>
              <a:ext cx="2092325" cy="520700"/>
            </a:xfrm>
            <a:prstGeom prst="rect">
              <a:avLst/>
            </a:prstGeom>
            <a:noFill/>
            <a:ln w="25399">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20" name="Line 28"/>
            <p:cNvSpPr>
              <a:spLocks noChangeShapeType="1"/>
            </p:cNvSpPr>
            <p:nvPr/>
          </p:nvSpPr>
          <p:spPr bwMode="auto">
            <a:xfrm>
              <a:off x="3549651" y="2881313"/>
              <a:ext cx="803275"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1" name="Line 29"/>
            <p:cNvSpPr>
              <a:spLocks noChangeShapeType="1"/>
            </p:cNvSpPr>
            <p:nvPr/>
          </p:nvSpPr>
          <p:spPr bwMode="auto">
            <a:xfrm>
              <a:off x="4694238" y="2881313"/>
              <a:ext cx="881062"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2" name="Line 30"/>
            <p:cNvSpPr>
              <a:spLocks noChangeShapeType="1"/>
            </p:cNvSpPr>
            <p:nvPr/>
          </p:nvSpPr>
          <p:spPr bwMode="auto">
            <a:xfrm>
              <a:off x="5751513" y="1592264"/>
              <a:ext cx="0" cy="280987"/>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3" name="Line 31"/>
            <p:cNvSpPr>
              <a:spLocks noChangeShapeType="1"/>
            </p:cNvSpPr>
            <p:nvPr/>
          </p:nvSpPr>
          <p:spPr bwMode="auto">
            <a:xfrm>
              <a:off x="5751513" y="2219326"/>
              <a:ext cx="0" cy="51117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4" name="Line 32"/>
            <p:cNvSpPr>
              <a:spLocks noChangeShapeType="1"/>
            </p:cNvSpPr>
            <p:nvPr/>
          </p:nvSpPr>
          <p:spPr bwMode="auto">
            <a:xfrm>
              <a:off x="5751513" y="2393950"/>
              <a:ext cx="0" cy="65088"/>
            </a:xfrm>
            <a:prstGeom prst="line">
              <a:avLst/>
            </a:prstGeom>
            <a:noFill/>
            <a:ln w="25399">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5" name="Line 33"/>
            <p:cNvSpPr>
              <a:spLocks noChangeShapeType="1"/>
            </p:cNvSpPr>
            <p:nvPr/>
          </p:nvSpPr>
          <p:spPr bwMode="auto">
            <a:xfrm flipH="1">
              <a:off x="5686426" y="2360614"/>
              <a:ext cx="131763" cy="539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6" name="Line 34"/>
            <p:cNvSpPr>
              <a:spLocks noChangeShapeType="1"/>
            </p:cNvSpPr>
            <p:nvPr/>
          </p:nvSpPr>
          <p:spPr bwMode="auto">
            <a:xfrm flipH="1">
              <a:off x="5686426" y="2427289"/>
              <a:ext cx="131763" cy="52387"/>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27" name="Rectangle 35"/>
            <p:cNvSpPr>
              <a:spLocks noChangeArrowheads="1"/>
            </p:cNvSpPr>
            <p:nvPr/>
          </p:nvSpPr>
          <p:spPr bwMode="auto">
            <a:xfrm>
              <a:off x="3305175" y="2274888"/>
              <a:ext cx="168316" cy="80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600">
                  <a:latin typeface="Times New Roman" panose="02020603050405020304" pitchFamily="18" charset="0"/>
                  <a:cs typeface="Times New Roman" panose="02020603050405020304" pitchFamily="18" charset="0"/>
                </a:rPr>
                <a:t>•</a:t>
              </a:r>
            </a:p>
            <a:p>
              <a:pPr>
                <a:lnSpc>
                  <a:spcPct val="102000"/>
                </a:lnSpc>
              </a:pPr>
              <a:r>
                <a:rPr lang="en-US" altLang="ko-KR" sz="1600">
                  <a:latin typeface="Times New Roman" panose="02020603050405020304" pitchFamily="18" charset="0"/>
                  <a:cs typeface="Times New Roman" panose="02020603050405020304" pitchFamily="18" charset="0"/>
                </a:rPr>
                <a:t>•</a:t>
              </a:r>
            </a:p>
            <a:p>
              <a:pPr>
                <a:lnSpc>
                  <a:spcPct val="102000"/>
                </a:lnSpc>
              </a:pPr>
              <a:r>
                <a:rPr lang="en-US" altLang="ko-KR" sz="1600">
                  <a:latin typeface="Times New Roman" panose="02020603050405020304" pitchFamily="18" charset="0"/>
                  <a:cs typeface="Times New Roman" panose="02020603050405020304" pitchFamily="18" charset="0"/>
                </a:rPr>
                <a:t>•</a:t>
              </a:r>
            </a:p>
          </p:txBody>
        </p:sp>
        <p:sp>
          <p:nvSpPr>
            <p:cNvPr id="8228" name="Rectangle 36"/>
            <p:cNvSpPr>
              <a:spLocks noChangeArrowheads="1"/>
            </p:cNvSpPr>
            <p:nvPr/>
          </p:nvSpPr>
          <p:spPr bwMode="auto">
            <a:xfrm>
              <a:off x="4476750" y="2274888"/>
              <a:ext cx="168316" cy="80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600">
                  <a:latin typeface="Times New Roman" panose="02020603050405020304" pitchFamily="18" charset="0"/>
                  <a:cs typeface="Times New Roman" panose="02020603050405020304" pitchFamily="18" charset="0"/>
                </a:rPr>
                <a:t>•</a:t>
              </a:r>
            </a:p>
            <a:p>
              <a:pPr>
                <a:lnSpc>
                  <a:spcPct val="102000"/>
                </a:lnSpc>
              </a:pPr>
              <a:r>
                <a:rPr lang="en-US" altLang="ko-KR" sz="1600">
                  <a:latin typeface="Times New Roman" panose="02020603050405020304" pitchFamily="18" charset="0"/>
                  <a:cs typeface="Times New Roman" panose="02020603050405020304" pitchFamily="18" charset="0"/>
                </a:rPr>
                <a:t>•</a:t>
              </a:r>
            </a:p>
            <a:p>
              <a:pPr>
                <a:lnSpc>
                  <a:spcPct val="102000"/>
                </a:lnSpc>
              </a:pPr>
              <a:r>
                <a:rPr lang="en-US" altLang="ko-KR" sz="1600">
                  <a:latin typeface="Times New Roman" panose="02020603050405020304" pitchFamily="18" charset="0"/>
                  <a:cs typeface="Times New Roman" panose="02020603050405020304" pitchFamily="18" charset="0"/>
                </a:rPr>
                <a:t>•</a:t>
              </a:r>
            </a:p>
          </p:txBody>
        </p:sp>
        <p:sp>
          <p:nvSpPr>
            <p:cNvPr id="8229" name="Line 37"/>
            <p:cNvSpPr>
              <a:spLocks noChangeShapeType="1"/>
            </p:cNvSpPr>
            <p:nvPr/>
          </p:nvSpPr>
          <p:spPr bwMode="auto">
            <a:xfrm>
              <a:off x="5740400" y="1006476"/>
              <a:ext cx="0" cy="238125"/>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30" name="Line 38"/>
            <p:cNvSpPr>
              <a:spLocks noChangeShapeType="1"/>
            </p:cNvSpPr>
            <p:nvPr/>
          </p:nvSpPr>
          <p:spPr bwMode="auto">
            <a:xfrm>
              <a:off x="5751513" y="3076576"/>
              <a:ext cx="0" cy="227013"/>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31" name="Line 39"/>
            <p:cNvSpPr>
              <a:spLocks noChangeShapeType="1"/>
            </p:cNvSpPr>
            <p:nvPr/>
          </p:nvSpPr>
          <p:spPr bwMode="auto">
            <a:xfrm>
              <a:off x="5751514" y="3314700"/>
              <a:ext cx="122237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32" name="Line 40"/>
            <p:cNvSpPr>
              <a:spLocks noChangeShapeType="1"/>
            </p:cNvSpPr>
            <p:nvPr/>
          </p:nvSpPr>
          <p:spPr bwMode="auto">
            <a:xfrm flipV="1">
              <a:off x="6973888" y="2351088"/>
              <a:ext cx="0" cy="97155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33" name="Line 41"/>
            <p:cNvSpPr>
              <a:spLocks noChangeShapeType="1"/>
            </p:cNvSpPr>
            <p:nvPr/>
          </p:nvSpPr>
          <p:spPr bwMode="auto">
            <a:xfrm>
              <a:off x="5740401" y="1006475"/>
              <a:ext cx="122237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34" name="Line 42"/>
            <p:cNvSpPr>
              <a:spLocks noChangeShapeType="1"/>
            </p:cNvSpPr>
            <p:nvPr/>
          </p:nvSpPr>
          <p:spPr bwMode="auto">
            <a:xfrm>
              <a:off x="6962775" y="1006475"/>
              <a:ext cx="0" cy="941388"/>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8235" name="Rectangle 43"/>
            <p:cNvSpPr>
              <a:spLocks noChangeArrowheads="1"/>
            </p:cNvSpPr>
            <p:nvPr/>
          </p:nvSpPr>
          <p:spPr bwMode="auto">
            <a:xfrm>
              <a:off x="6575426" y="2038350"/>
              <a:ext cx="815929"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Memory</a:t>
              </a:r>
            </a:p>
          </p:txBody>
        </p:sp>
        <p:sp>
          <p:nvSpPr>
            <p:cNvPr id="8236" name="Rectangle 44"/>
            <p:cNvSpPr>
              <a:spLocks noChangeArrowheads="1"/>
            </p:cNvSpPr>
            <p:nvPr/>
          </p:nvSpPr>
          <p:spPr bwMode="auto">
            <a:xfrm>
              <a:off x="6523039" y="1938338"/>
              <a:ext cx="858837" cy="400050"/>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8237" name="Rectangle 45"/>
            <p:cNvSpPr>
              <a:spLocks noChangeArrowheads="1"/>
            </p:cNvSpPr>
            <p:nvPr/>
          </p:nvSpPr>
          <p:spPr bwMode="auto">
            <a:xfrm>
              <a:off x="3255964" y="3219450"/>
              <a:ext cx="1689565"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Instruction stream</a:t>
              </a:r>
            </a:p>
          </p:txBody>
        </p:sp>
        <p:sp>
          <p:nvSpPr>
            <p:cNvPr id="8238" name="Rectangle 46"/>
            <p:cNvSpPr>
              <a:spLocks noChangeArrowheads="1"/>
            </p:cNvSpPr>
            <p:nvPr/>
          </p:nvSpPr>
          <p:spPr bwMode="auto">
            <a:xfrm>
              <a:off x="6994525" y="2738438"/>
              <a:ext cx="1154162"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Data stream</a:t>
              </a:r>
            </a:p>
          </p:txBody>
        </p:sp>
      </p:grpSp>
      <p:sp>
        <p:nvSpPr>
          <p:cNvPr id="4" name="Rectangle 3"/>
          <p:cNvSpPr/>
          <p:nvPr/>
        </p:nvSpPr>
        <p:spPr>
          <a:xfrm>
            <a:off x="640080" y="534245"/>
            <a:ext cx="11038114" cy="2400657"/>
          </a:xfrm>
          <a:prstGeom prst="rect">
            <a:avLst/>
          </a:prstGeom>
        </p:spPr>
        <p:txBody>
          <a:bodyPr wrap="square">
            <a:spAutoFit/>
          </a:bodyPr>
          <a:lstStyle/>
          <a:p>
            <a:pPr algn="just">
              <a:lnSpc>
                <a:spcPct val="150000"/>
              </a:lnSpc>
            </a:pPr>
            <a:r>
              <a:rPr lang="en-US" altLang="ko-KR" sz="2000" b="1" dirty="0">
                <a:latin typeface="Times New Roman" panose="02020603050405020304" pitchFamily="18" charset="0"/>
                <a:cs typeface="Times New Roman" panose="02020603050405020304" pitchFamily="18" charset="0"/>
              </a:rPr>
              <a:t>MISD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MISD structure is only of theoretical interest since no practical system has been constructed using this organization.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MISD, multiple processing units operate on one single-data stream. Each processing unit operates on the data independently via separate instruction stream.</a:t>
            </a:r>
          </a:p>
        </p:txBody>
      </p:sp>
    </p:spTree>
    <p:extLst>
      <p:ext uri="{BB962C8B-B14F-4D97-AF65-F5344CB8AC3E}">
        <p14:creationId xmlns:p14="http://schemas.microsoft.com/office/powerpoint/2010/main" val="18310863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055507" y="1050268"/>
            <a:ext cx="5678703" cy="4065588"/>
            <a:chOff x="4459289" y="831850"/>
            <a:chExt cx="5678703" cy="4065588"/>
          </a:xfrm>
        </p:grpSpPr>
        <p:sp>
          <p:nvSpPr>
            <p:cNvPr id="9219" name="Rectangle 3"/>
            <p:cNvSpPr>
              <a:spLocks noChangeArrowheads="1"/>
            </p:cNvSpPr>
            <p:nvPr/>
          </p:nvSpPr>
          <p:spPr bwMode="auto">
            <a:xfrm>
              <a:off x="6254750" y="1611313"/>
              <a:ext cx="1248227" cy="299954"/>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1000"/>
                </a:lnSpc>
              </a:pPr>
              <a:r>
                <a:rPr lang="en-US" altLang="ko-KR" sz="1600">
                  <a:latin typeface="Times New Roman" panose="02020603050405020304" pitchFamily="18" charset="0"/>
                  <a:cs typeface="Times New Roman" panose="02020603050405020304" pitchFamily="18" charset="0"/>
                </a:rPr>
                <a:t>Control Unit</a:t>
              </a:r>
            </a:p>
          </p:txBody>
        </p:sp>
        <p:sp>
          <p:nvSpPr>
            <p:cNvPr id="9220" name="Rectangle 4"/>
            <p:cNvSpPr>
              <a:spLocks noChangeArrowheads="1"/>
            </p:cNvSpPr>
            <p:nvPr/>
          </p:nvSpPr>
          <p:spPr bwMode="auto">
            <a:xfrm>
              <a:off x="6375401" y="831850"/>
              <a:ext cx="881652" cy="299954"/>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1000"/>
                </a:lnSpc>
              </a:pPr>
              <a:r>
                <a:rPr lang="en-US" altLang="ko-KR" sz="1600">
                  <a:latin typeface="Times New Roman" panose="02020603050405020304" pitchFamily="18" charset="0"/>
                  <a:cs typeface="Times New Roman" panose="02020603050405020304" pitchFamily="18" charset="0"/>
                </a:rPr>
                <a:t>Memory</a:t>
              </a:r>
            </a:p>
          </p:txBody>
        </p:sp>
        <p:sp>
          <p:nvSpPr>
            <p:cNvPr id="9221" name="Rectangle 5"/>
            <p:cNvSpPr>
              <a:spLocks noChangeArrowheads="1"/>
            </p:cNvSpPr>
            <p:nvPr/>
          </p:nvSpPr>
          <p:spPr bwMode="auto">
            <a:xfrm>
              <a:off x="6076951" y="3327400"/>
              <a:ext cx="1833835"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Alignment network</a:t>
              </a:r>
            </a:p>
          </p:txBody>
        </p:sp>
        <p:sp>
          <p:nvSpPr>
            <p:cNvPr id="9222" name="Rectangle 6"/>
            <p:cNvSpPr>
              <a:spLocks noChangeArrowheads="1"/>
            </p:cNvSpPr>
            <p:nvPr/>
          </p:nvSpPr>
          <p:spPr bwMode="auto">
            <a:xfrm>
              <a:off x="5399089" y="2452689"/>
              <a:ext cx="363537"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23" name="Rectangle 7"/>
            <p:cNvSpPr>
              <a:spLocks noChangeArrowheads="1"/>
            </p:cNvSpPr>
            <p:nvPr/>
          </p:nvSpPr>
          <p:spPr bwMode="auto">
            <a:xfrm>
              <a:off x="5480050" y="2524125"/>
              <a:ext cx="25327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a:t>
              </a:r>
            </a:p>
          </p:txBody>
        </p:sp>
        <p:sp>
          <p:nvSpPr>
            <p:cNvPr id="9224" name="Rectangle 8"/>
            <p:cNvSpPr>
              <a:spLocks noChangeArrowheads="1"/>
            </p:cNvSpPr>
            <p:nvPr/>
          </p:nvSpPr>
          <p:spPr bwMode="auto">
            <a:xfrm>
              <a:off x="6137276" y="2452689"/>
              <a:ext cx="365125"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25" name="Rectangle 9"/>
            <p:cNvSpPr>
              <a:spLocks noChangeArrowheads="1"/>
            </p:cNvSpPr>
            <p:nvPr/>
          </p:nvSpPr>
          <p:spPr bwMode="auto">
            <a:xfrm>
              <a:off x="6223000" y="2524125"/>
              <a:ext cx="25327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a:t>
              </a:r>
            </a:p>
          </p:txBody>
        </p:sp>
        <p:sp>
          <p:nvSpPr>
            <p:cNvPr id="9226" name="Rectangle 10"/>
            <p:cNvSpPr>
              <a:spLocks noChangeArrowheads="1"/>
            </p:cNvSpPr>
            <p:nvPr/>
          </p:nvSpPr>
          <p:spPr bwMode="auto">
            <a:xfrm>
              <a:off x="7758114" y="2452689"/>
              <a:ext cx="363537"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27" name="Rectangle 11"/>
            <p:cNvSpPr>
              <a:spLocks noChangeArrowheads="1"/>
            </p:cNvSpPr>
            <p:nvPr/>
          </p:nvSpPr>
          <p:spPr bwMode="auto">
            <a:xfrm>
              <a:off x="7837488" y="2524125"/>
              <a:ext cx="25327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a:t>
              </a:r>
            </a:p>
          </p:txBody>
        </p:sp>
        <p:sp>
          <p:nvSpPr>
            <p:cNvPr id="9228" name="Rectangle 12"/>
            <p:cNvSpPr>
              <a:spLocks noChangeArrowheads="1"/>
            </p:cNvSpPr>
            <p:nvPr/>
          </p:nvSpPr>
          <p:spPr bwMode="auto">
            <a:xfrm>
              <a:off x="5105400" y="3255964"/>
              <a:ext cx="3308350"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29" name="Rectangle 13"/>
            <p:cNvSpPr>
              <a:spLocks noChangeArrowheads="1"/>
            </p:cNvSpPr>
            <p:nvPr/>
          </p:nvSpPr>
          <p:spPr bwMode="auto">
            <a:xfrm>
              <a:off x="6945313" y="2533650"/>
              <a:ext cx="44723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 • •</a:t>
              </a:r>
            </a:p>
          </p:txBody>
        </p:sp>
        <p:sp>
          <p:nvSpPr>
            <p:cNvPr id="9230" name="Line 14"/>
            <p:cNvSpPr>
              <a:spLocks noChangeShapeType="1"/>
            </p:cNvSpPr>
            <p:nvPr/>
          </p:nvSpPr>
          <p:spPr bwMode="auto">
            <a:xfrm>
              <a:off x="5562601" y="2079625"/>
              <a:ext cx="2379663"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1" name="Line 15"/>
            <p:cNvSpPr>
              <a:spLocks noChangeShapeType="1"/>
            </p:cNvSpPr>
            <p:nvPr/>
          </p:nvSpPr>
          <p:spPr bwMode="auto">
            <a:xfrm flipH="1">
              <a:off x="6746875" y="1898651"/>
              <a:ext cx="1588" cy="1809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2" name="Line 16"/>
            <p:cNvSpPr>
              <a:spLocks noChangeShapeType="1"/>
            </p:cNvSpPr>
            <p:nvPr/>
          </p:nvSpPr>
          <p:spPr bwMode="auto">
            <a:xfrm>
              <a:off x="5562600" y="2079626"/>
              <a:ext cx="0" cy="358775"/>
            </a:xfrm>
            <a:prstGeom prst="line">
              <a:avLst/>
            </a:prstGeom>
            <a:noFill/>
            <a:ln w="25399">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3" name="Line 17"/>
            <p:cNvSpPr>
              <a:spLocks noChangeShapeType="1"/>
            </p:cNvSpPr>
            <p:nvPr/>
          </p:nvSpPr>
          <p:spPr bwMode="auto">
            <a:xfrm>
              <a:off x="6315075" y="2090738"/>
              <a:ext cx="0" cy="347662"/>
            </a:xfrm>
            <a:prstGeom prst="line">
              <a:avLst/>
            </a:prstGeom>
            <a:noFill/>
            <a:ln w="25399">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4" name="Line 18"/>
            <p:cNvSpPr>
              <a:spLocks noChangeShapeType="1"/>
            </p:cNvSpPr>
            <p:nvPr/>
          </p:nvSpPr>
          <p:spPr bwMode="auto">
            <a:xfrm>
              <a:off x="7945438" y="2079626"/>
              <a:ext cx="0" cy="358775"/>
            </a:xfrm>
            <a:prstGeom prst="line">
              <a:avLst/>
            </a:prstGeom>
            <a:noFill/>
            <a:ln w="25399">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5" name="Line 19"/>
            <p:cNvSpPr>
              <a:spLocks noChangeShapeType="1"/>
            </p:cNvSpPr>
            <p:nvPr/>
          </p:nvSpPr>
          <p:spPr bwMode="auto">
            <a:xfrm>
              <a:off x="5575300" y="2822575"/>
              <a:ext cx="0" cy="4333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6" name="Rectangle 20"/>
            <p:cNvSpPr>
              <a:spLocks noChangeArrowheads="1"/>
            </p:cNvSpPr>
            <p:nvPr/>
          </p:nvSpPr>
          <p:spPr bwMode="auto">
            <a:xfrm>
              <a:off x="5105400" y="4083051"/>
              <a:ext cx="363538"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37" name="Rectangle 21"/>
            <p:cNvSpPr>
              <a:spLocks noChangeArrowheads="1"/>
            </p:cNvSpPr>
            <p:nvPr/>
          </p:nvSpPr>
          <p:spPr bwMode="auto">
            <a:xfrm>
              <a:off x="5175250" y="4154488"/>
              <a:ext cx="32220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a:t>
              </a:r>
            </a:p>
          </p:txBody>
        </p:sp>
        <p:sp>
          <p:nvSpPr>
            <p:cNvPr id="9238" name="Rectangle 22"/>
            <p:cNvSpPr>
              <a:spLocks noChangeArrowheads="1"/>
            </p:cNvSpPr>
            <p:nvPr/>
          </p:nvSpPr>
          <p:spPr bwMode="auto">
            <a:xfrm>
              <a:off x="8051800" y="4083051"/>
              <a:ext cx="361950"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39" name="Rectangle 23"/>
            <p:cNvSpPr>
              <a:spLocks noChangeArrowheads="1"/>
            </p:cNvSpPr>
            <p:nvPr/>
          </p:nvSpPr>
          <p:spPr bwMode="auto">
            <a:xfrm>
              <a:off x="8121650" y="4154488"/>
              <a:ext cx="32220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a:t>
              </a:r>
            </a:p>
          </p:txBody>
        </p:sp>
        <p:sp>
          <p:nvSpPr>
            <p:cNvPr id="9240" name="Rectangle 24"/>
            <p:cNvSpPr>
              <a:spLocks noChangeArrowheads="1"/>
            </p:cNvSpPr>
            <p:nvPr/>
          </p:nvSpPr>
          <p:spPr bwMode="auto">
            <a:xfrm>
              <a:off x="5797551" y="4094164"/>
              <a:ext cx="365125" cy="3587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600">
                <a:latin typeface="Times New Roman" panose="02020603050405020304" pitchFamily="18" charset="0"/>
                <a:cs typeface="Times New Roman" panose="02020603050405020304" pitchFamily="18" charset="0"/>
              </a:endParaRPr>
            </a:p>
          </p:txBody>
        </p:sp>
        <p:sp>
          <p:nvSpPr>
            <p:cNvPr id="9241" name="Rectangle 25"/>
            <p:cNvSpPr>
              <a:spLocks noChangeArrowheads="1"/>
            </p:cNvSpPr>
            <p:nvPr/>
          </p:nvSpPr>
          <p:spPr bwMode="auto">
            <a:xfrm>
              <a:off x="5868988" y="4167188"/>
              <a:ext cx="32220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a:t>
              </a:r>
            </a:p>
          </p:txBody>
        </p:sp>
        <p:sp>
          <p:nvSpPr>
            <p:cNvPr id="9242" name="Rectangle 26"/>
            <p:cNvSpPr>
              <a:spLocks noChangeArrowheads="1"/>
            </p:cNvSpPr>
            <p:nvPr/>
          </p:nvSpPr>
          <p:spPr bwMode="auto">
            <a:xfrm>
              <a:off x="6926263" y="4167188"/>
              <a:ext cx="447238"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 • •</a:t>
              </a:r>
            </a:p>
          </p:txBody>
        </p:sp>
        <p:sp>
          <p:nvSpPr>
            <p:cNvPr id="9243" name="Line 27"/>
            <p:cNvSpPr>
              <a:spLocks noChangeShapeType="1"/>
            </p:cNvSpPr>
            <p:nvPr/>
          </p:nvSpPr>
          <p:spPr bwMode="auto">
            <a:xfrm>
              <a:off x="6315075" y="2811463"/>
              <a:ext cx="0" cy="4318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44" name="Line 28"/>
            <p:cNvSpPr>
              <a:spLocks noChangeShapeType="1"/>
            </p:cNvSpPr>
            <p:nvPr/>
          </p:nvSpPr>
          <p:spPr bwMode="auto">
            <a:xfrm>
              <a:off x="7945438" y="2822575"/>
              <a:ext cx="0" cy="4445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45" name="Line 30"/>
            <p:cNvSpPr>
              <a:spLocks noChangeShapeType="1"/>
            </p:cNvSpPr>
            <p:nvPr/>
          </p:nvSpPr>
          <p:spPr bwMode="auto">
            <a:xfrm>
              <a:off x="5973763" y="3638550"/>
              <a:ext cx="0" cy="4318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46" name="Line 31"/>
            <p:cNvSpPr>
              <a:spLocks noChangeShapeType="1"/>
            </p:cNvSpPr>
            <p:nvPr/>
          </p:nvSpPr>
          <p:spPr bwMode="auto">
            <a:xfrm>
              <a:off x="5292725" y="4452939"/>
              <a:ext cx="0" cy="433387"/>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47" name="Line 32"/>
            <p:cNvSpPr>
              <a:spLocks noChangeShapeType="1"/>
            </p:cNvSpPr>
            <p:nvPr/>
          </p:nvSpPr>
          <p:spPr bwMode="auto">
            <a:xfrm>
              <a:off x="5973763" y="4465638"/>
              <a:ext cx="0" cy="4318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48" name="Line 33"/>
            <p:cNvSpPr>
              <a:spLocks noChangeShapeType="1"/>
            </p:cNvSpPr>
            <p:nvPr/>
          </p:nvSpPr>
          <p:spPr bwMode="auto">
            <a:xfrm>
              <a:off x="8239125" y="4465638"/>
              <a:ext cx="0" cy="4318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49" name="Line 34"/>
            <p:cNvSpPr>
              <a:spLocks noChangeShapeType="1"/>
            </p:cNvSpPr>
            <p:nvPr/>
          </p:nvSpPr>
          <p:spPr bwMode="auto">
            <a:xfrm>
              <a:off x="8226425" y="3638550"/>
              <a:ext cx="0" cy="4318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50" name="Line 35"/>
            <p:cNvSpPr>
              <a:spLocks noChangeShapeType="1"/>
            </p:cNvSpPr>
            <p:nvPr/>
          </p:nvSpPr>
          <p:spPr bwMode="auto">
            <a:xfrm flipH="1">
              <a:off x="4459289" y="4886325"/>
              <a:ext cx="3779837"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51" name="Line 37"/>
            <p:cNvSpPr>
              <a:spLocks noChangeShapeType="1"/>
            </p:cNvSpPr>
            <p:nvPr/>
          </p:nvSpPr>
          <p:spPr bwMode="auto">
            <a:xfrm flipH="1">
              <a:off x="4483101" y="1360488"/>
              <a:ext cx="2265363"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52" name="Line 38"/>
            <p:cNvSpPr>
              <a:spLocks noChangeShapeType="1"/>
            </p:cNvSpPr>
            <p:nvPr/>
          </p:nvSpPr>
          <p:spPr bwMode="auto">
            <a:xfrm flipV="1">
              <a:off x="4470400" y="1360489"/>
              <a:ext cx="0" cy="3525837"/>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53" name="Rectangle 39"/>
            <p:cNvSpPr>
              <a:spLocks noChangeArrowheads="1"/>
            </p:cNvSpPr>
            <p:nvPr/>
          </p:nvSpPr>
          <p:spPr bwMode="auto">
            <a:xfrm>
              <a:off x="4999039" y="1095375"/>
              <a:ext cx="908903"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dirty="0">
                  <a:latin typeface="Times New Roman" panose="02020603050405020304" pitchFamily="18" charset="0"/>
                  <a:cs typeface="Times New Roman" panose="02020603050405020304" pitchFamily="18" charset="0"/>
                </a:rPr>
                <a:t>Data bus</a:t>
              </a:r>
            </a:p>
          </p:txBody>
        </p:sp>
        <p:sp>
          <p:nvSpPr>
            <p:cNvPr id="9254" name="Rectangle 40"/>
            <p:cNvSpPr>
              <a:spLocks noChangeArrowheads="1"/>
            </p:cNvSpPr>
            <p:nvPr/>
          </p:nvSpPr>
          <p:spPr bwMode="auto">
            <a:xfrm>
              <a:off x="7450139" y="1820863"/>
              <a:ext cx="1764394"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Instruction stream</a:t>
              </a:r>
            </a:p>
          </p:txBody>
        </p:sp>
        <p:sp>
          <p:nvSpPr>
            <p:cNvPr id="9255" name="Rectangle 41"/>
            <p:cNvSpPr>
              <a:spLocks noChangeArrowheads="1"/>
            </p:cNvSpPr>
            <p:nvPr/>
          </p:nvSpPr>
          <p:spPr bwMode="auto">
            <a:xfrm>
              <a:off x="6410325" y="2919413"/>
              <a:ext cx="1203343"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Data stream</a:t>
              </a:r>
            </a:p>
          </p:txBody>
        </p:sp>
        <p:sp>
          <p:nvSpPr>
            <p:cNvPr id="9256" name="Rectangle 42"/>
            <p:cNvSpPr>
              <a:spLocks noChangeArrowheads="1"/>
            </p:cNvSpPr>
            <p:nvPr/>
          </p:nvSpPr>
          <p:spPr bwMode="auto">
            <a:xfrm>
              <a:off x="8264526" y="2524125"/>
              <a:ext cx="1462516"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Processor units</a:t>
              </a:r>
            </a:p>
          </p:txBody>
        </p:sp>
        <p:sp>
          <p:nvSpPr>
            <p:cNvPr id="9257" name="Rectangle 43"/>
            <p:cNvSpPr>
              <a:spLocks noChangeArrowheads="1"/>
            </p:cNvSpPr>
            <p:nvPr/>
          </p:nvSpPr>
          <p:spPr bwMode="auto">
            <a:xfrm>
              <a:off x="8474075" y="4141788"/>
              <a:ext cx="1663917" cy="297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a:latin typeface="Times New Roman" panose="02020603050405020304" pitchFamily="18" charset="0"/>
                  <a:cs typeface="Times New Roman" panose="02020603050405020304" pitchFamily="18" charset="0"/>
                </a:rPr>
                <a:t>Memory modules</a:t>
              </a:r>
            </a:p>
          </p:txBody>
        </p:sp>
        <p:sp>
          <p:nvSpPr>
            <p:cNvPr id="9260" name="Line 47"/>
            <p:cNvSpPr>
              <a:spLocks noChangeShapeType="1"/>
            </p:cNvSpPr>
            <p:nvPr/>
          </p:nvSpPr>
          <p:spPr bwMode="auto">
            <a:xfrm>
              <a:off x="6754813" y="1136651"/>
              <a:ext cx="0" cy="473075"/>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61" name="Line 48"/>
            <p:cNvSpPr>
              <a:spLocks noChangeShapeType="1"/>
            </p:cNvSpPr>
            <p:nvPr/>
          </p:nvSpPr>
          <p:spPr bwMode="auto">
            <a:xfrm>
              <a:off x="5297488" y="3638550"/>
              <a:ext cx="0" cy="4318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grpSp>
      <p:sp>
        <p:nvSpPr>
          <p:cNvPr id="4" name="Rectangle 3"/>
          <p:cNvSpPr/>
          <p:nvPr/>
        </p:nvSpPr>
        <p:spPr>
          <a:xfrm>
            <a:off x="470262" y="274320"/>
            <a:ext cx="5442369" cy="6179962"/>
          </a:xfrm>
          <a:prstGeom prst="rect">
            <a:avLst/>
          </a:prstGeom>
        </p:spPr>
        <p:txBody>
          <a:bodyPr wrap="square">
            <a:spAutoFit/>
          </a:bodyPr>
          <a:lstStyle/>
          <a:p>
            <a:pPr algn="just">
              <a:lnSpc>
                <a:spcPct val="150000"/>
              </a:lnSpc>
            </a:pPr>
            <a:r>
              <a:rPr lang="en-US" altLang="ko-KR" sz="1900" b="1" dirty="0">
                <a:latin typeface="Times New Roman" panose="02020603050405020304" pitchFamily="18" charset="0"/>
                <a:cs typeface="Times New Roman" panose="02020603050405020304" pitchFamily="18" charset="0"/>
              </a:rPr>
              <a:t>SIMD</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SIMD represents an organization that includes many processing units under the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supervision of a common control unit. </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All processors receive the same instruction from the control unit but operate on different items of data. </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shared memory unit must contain multiple modules so that it can communicate with all the processors simultaneously.</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SIMD is mainly dedicated to array processing machines. However, vector processors can also be seen as a part of this group.</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Example : Wireless MMX unit  designed by intel.</a:t>
            </a:r>
          </a:p>
        </p:txBody>
      </p:sp>
    </p:spTree>
    <p:extLst>
      <p:ext uri="{BB962C8B-B14F-4D97-AF65-F5344CB8AC3E}">
        <p14:creationId xmlns:p14="http://schemas.microsoft.com/office/powerpoint/2010/main" val="28028920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00354" y="1084217"/>
            <a:ext cx="5386038" cy="3027154"/>
            <a:chOff x="4133850" y="1073151"/>
            <a:chExt cx="4264026" cy="1906587"/>
          </a:xfrm>
        </p:grpSpPr>
        <p:sp>
          <p:nvSpPr>
            <p:cNvPr id="11267" name="Rectangle 3"/>
            <p:cNvSpPr>
              <a:spLocks noChangeArrowheads="1"/>
            </p:cNvSpPr>
            <p:nvPr/>
          </p:nvSpPr>
          <p:spPr bwMode="auto">
            <a:xfrm>
              <a:off x="5280025" y="1782763"/>
              <a:ext cx="2224968" cy="20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800" dirty="0">
                  <a:latin typeface="Times New Roman" panose="02020603050405020304" pitchFamily="18" charset="0"/>
                  <a:cs typeface="Times New Roman" panose="02020603050405020304" pitchFamily="18" charset="0"/>
                </a:rPr>
                <a:t>Interconnection Network</a:t>
              </a:r>
            </a:p>
          </p:txBody>
        </p:sp>
        <p:sp>
          <p:nvSpPr>
            <p:cNvPr id="11268" name="Rectangle 4"/>
            <p:cNvSpPr>
              <a:spLocks noChangeArrowheads="1"/>
            </p:cNvSpPr>
            <p:nvPr/>
          </p:nvSpPr>
          <p:spPr bwMode="auto">
            <a:xfrm>
              <a:off x="4133851" y="1708150"/>
              <a:ext cx="4264025" cy="376238"/>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1269" name="Rectangle 5"/>
            <p:cNvSpPr>
              <a:spLocks noChangeArrowheads="1"/>
            </p:cNvSpPr>
            <p:nvPr/>
          </p:nvSpPr>
          <p:spPr bwMode="auto">
            <a:xfrm>
              <a:off x="4133850" y="1082676"/>
              <a:ext cx="717550" cy="25082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1270" name="Line 6"/>
            <p:cNvSpPr>
              <a:spLocks noChangeShapeType="1"/>
            </p:cNvSpPr>
            <p:nvPr/>
          </p:nvSpPr>
          <p:spPr bwMode="auto">
            <a:xfrm>
              <a:off x="4486275" y="1073151"/>
              <a:ext cx="0" cy="2698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271" name="Rectangle 7"/>
            <p:cNvSpPr>
              <a:spLocks noChangeArrowheads="1"/>
            </p:cNvSpPr>
            <p:nvPr/>
          </p:nvSpPr>
          <p:spPr bwMode="auto">
            <a:xfrm>
              <a:off x="4181475" y="1116013"/>
              <a:ext cx="248466"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P</a:t>
              </a:r>
            </a:p>
          </p:txBody>
        </p:sp>
        <p:sp>
          <p:nvSpPr>
            <p:cNvPr id="11272" name="Rectangle 8"/>
            <p:cNvSpPr>
              <a:spLocks noChangeArrowheads="1"/>
            </p:cNvSpPr>
            <p:nvPr/>
          </p:nvSpPr>
          <p:spPr bwMode="auto">
            <a:xfrm>
              <a:off x="4545013" y="1106488"/>
              <a:ext cx="277320"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M</a:t>
              </a:r>
            </a:p>
          </p:txBody>
        </p:sp>
        <p:sp>
          <p:nvSpPr>
            <p:cNvPr id="11273" name="Rectangle 9"/>
            <p:cNvSpPr>
              <a:spLocks noChangeArrowheads="1"/>
            </p:cNvSpPr>
            <p:nvPr/>
          </p:nvSpPr>
          <p:spPr bwMode="auto">
            <a:xfrm>
              <a:off x="7680325" y="1082676"/>
              <a:ext cx="717550" cy="25082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1274" name="Line 10"/>
            <p:cNvSpPr>
              <a:spLocks noChangeShapeType="1"/>
            </p:cNvSpPr>
            <p:nvPr/>
          </p:nvSpPr>
          <p:spPr bwMode="auto">
            <a:xfrm>
              <a:off x="8032750" y="1073151"/>
              <a:ext cx="0" cy="2698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275" name="Rectangle 11"/>
            <p:cNvSpPr>
              <a:spLocks noChangeArrowheads="1"/>
            </p:cNvSpPr>
            <p:nvPr/>
          </p:nvSpPr>
          <p:spPr bwMode="auto">
            <a:xfrm>
              <a:off x="7726363" y="1116013"/>
              <a:ext cx="248466"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P</a:t>
              </a:r>
            </a:p>
          </p:txBody>
        </p:sp>
        <p:sp>
          <p:nvSpPr>
            <p:cNvPr id="11276" name="Rectangle 12"/>
            <p:cNvSpPr>
              <a:spLocks noChangeArrowheads="1"/>
            </p:cNvSpPr>
            <p:nvPr/>
          </p:nvSpPr>
          <p:spPr bwMode="auto">
            <a:xfrm>
              <a:off x="8093075" y="1106488"/>
              <a:ext cx="277320"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M</a:t>
              </a:r>
            </a:p>
          </p:txBody>
        </p:sp>
        <p:sp>
          <p:nvSpPr>
            <p:cNvPr id="11277" name="Rectangle 13"/>
            <p:cNvSpPr>
              <a:spLocks noChangeArrowheads="1"/>
            </p:cNvSpPr>
            <p:nvPr/>
          </p:nvSpPr>
          <p:spPr bwMode="auto">
            <a:xfrm>
              <a:off x="5202238" y="1082676"/>
              <a:ext cx="717550" cy="25082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1278" name="Line 14"/>
            <p:cNvSpPr>
              <a:spLocks noChangeShapeType="1"/>
            </p:cNvSpPr>
            <p:nvPr/>
          </p:nvSpPr>
          <p:spPr bwMode="auto">
            <a:xfrm>
              <a:off x="5554663" y="1073151"/>
              <a:ext cx="0" cy="2698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279" name="Rectangle 15"/>
            <p:cNvSpPr>
              <a:spLocks noChangeArrowheads="1"/>
            </p:cNvSpPr>
            <p:nvPr/>
          </p:nvSpPr>
          <p:spPr bwMode="auto">
            <a:xfrm>
              <a:off x="5249863" y="1116013"/>
              <a:ext cx="248466"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P</a:t>
              </a:r>
            </a:p>
          </p:txBody>
        </p:sp>
        <p:sp>
          <p:nvSpPr>
            <p:cNvPr id="11280" name="Rectangle 16"/>
            <p:cNvSpPr>
              <a:spLocks noChangeArrowheads="1"/>
            </p:cNvSpPr>
            <p:nvPr/>
          </p:nvSpPr>
          <p:spPr bwMode="auto">
            <a:xfrm>
              <a:off x="5614988" y="1106488"/>
              <a:ext cx="277320"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M</a:t>
              </a:r>
            </a:p>
          </p:txBody>
        </p:sp>
        <p:sp>
          <p:nvSpPr>
            <p:cNvPr id="11281" name="Line 17"/>
            <p:cNvSpPr>
              <a:spLocks noChangeShapeType="1"/>
            </p:cNvSpPr>
            <p:nvPr/>
          </p:nvSpPr>
          <p:spPr bwMode="auto">
            <a:xfrm>
              <a:off x="4289425" y="1343025"/>
              <a:ext cx="0" cy="3571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282" name="Line 18"/>
            <p:cNvSpPr>
              <a:spLocks noChangeShapeType="1"/>
            </p:cNvSpPr>
            <p:nvPr/>
          </p:nvSpPr>
          <p:spPr bwMode="auto">
            <a:xfrm>
              <a:off x="5372100" y="1343025"/>
              <a:ext cx="0" cy="3571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283" name="Line 19"/>
            <p:cNvSpPr>
              <a:spLocks noChangeShapeType="1"/>
            </p:cNvSpPr>
            <p:nvPr/>
          </p:nvSpPr>
          <p:spPr bwMode="auto">
            <a:xfrm>
              <a:off x="7848600" y="1343025"/>
              <a:ext cx="0" cy="357188"/>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1284" name="Rectangle 20"/>
            <p:cNvSpPr>
              <a:spLocks noChangeArrowheads="1"/>
            </p:cNvSpPr>
            <p:nvPr/>
          </p:nvSpPr>
          <p:spPr bwMode="auto">
            <a:xfrm>
              <a:off x="6508750" y="1135063"/>
              <a:ext cx="415178"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 • •</a:t>
              </a:r>
            </a:p>
          </p:txBody>
        </p:sp>
        <p:sp>
          <p:nvSpPr>
            <p:cNvPr id="11285" name="Rectangle 21"/>
            <p:cNvSpPr>
              <a:spLocks noChangeArrowheads="1"/>
            </p:cNvSpPr>
            <p:nvPr/>
          </p:nvSpPr>
          <p:spPr bwMode="auto">
            <a:xfrm>
              <a:off x="5575300" y="2689225"/>
              <a:ext cx="1473160" cy="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Shared Memory</a:t>
              </a:r>
            </a:p>
          </p:txBody>
        </p:sp>
        <p:sp>
          <p:nvSpPr>
            <p:cNvPr id="11286" name="Rectangle 22"/>
            <p:cNvSpPr>
              <a:spLocks noChangeArrowheads="1"/>
            </p:cNvSpPr>
            <p:nvPr/>
          </p:nvSpPr>
          <p:spPr bwMode="auto">
            <a:xfrm>
              <a:off x="5502276" y="2622550"/>
              <a:ext cx="1552575" cy="357188"/>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1287" name="Line 23"/>
            <p:cNvSpPr>
              <a:spLocks noChangeShapeType="1"/>
            </p:cNvSpPr>
            <p:nvPr/>
          </p:nvSpPr>
          <p:spPr bwMode="auto">
            <a:xfrm>
              <a:off x="6232525" y="2092325"/>
              <a:ext cx="0" cy="520700"/>
            </a:xfrm>
            <a:prstGeom prst="line">
              <a:avLst/>
            </a:prstGeom>
            <a:noFill/>
            <a:ln w="25399">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3" name="Rectangle 2"/>
          <p:cNvSpPr/>
          <p:nvPr/>
        </p:nvSpPr>
        <p:spPr>
          <a:xfrm>
            <a:off x="557561" y="446048"/>
            <a:ext cx="4854183" cy="6093976"/>
          </a:xfrm>
          <a:prstGeom prst="rect">
            <a:avLst/>
          </a:prstGeom>
        </p:spPr>
        <p:txBody>
          <a:bodyPr wrap="square">
            <a:spAutoFit/>
          </a:bodyPr>
          <a:lstStyle/>
          <a:p>
            <a:pPr algn="just">
              <a:lnSpc>
                <a:spcPct val="150000"/>
              </a:lnSpc>
            </a:pPr>
            <a:r>
              <a:rPr lang="en-US" altLang="ko-KR" sz="2000" b="1" dirty="0">
                <a:latin typeface="Times New Roman" panose="02020603050405020304" pitchFamily="18" charset="0"/>
                <a:cs typeface="Times New Roman" panose="02020603050405020304" pitchFamily="18" charset="0"/>
              </a:rPr>
              <a:t>MIMD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MIMD organization refers to a computer system capable of processing several programs at the same time.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MIMD, each processor has a separate program and an instruction stream is generated from each program.</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multiprocessor and multi-computer systems can be classified in this category.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a:t>
            </a:r>
            <a:r>
              <a:rPr lang="fr-FR" sz="2000" dirty="0" err="1">
                <a:latin typeface="Times New Roman" panose="02020603050405020304" pitchFamily="18" charset="0"/>
                <a:cs typeface="Times New Roman" panose="02020603050405020304" pitchFamily="18" charset="0"/>
              </a:rPr>
              <a:t>Cray</a:t>
            </a:r>
            <a:r>
              <a:rPr lang="fr-FR" sz="2000" dirty="0">
                <a:latin typeface="Times New Roman" panose="02020603050405020304" pitchFamily="18" charset="0"/>
                <a:cs typeface="Times New Roman" panose="02020603050405020304" pitchFamily="18" charset="0"/>
              </a:rPr>
              <a:t> T90, </a:t>
            </a:r>
            <a:r>
              <a:rPr lang="fr-FR" sz="2000" dirty="0" err="1">
                <a:latin typeface="Times New Roman" panose="02020603050405020304" pitchFamily="18" charset="0"/>
                <a:cs typeface="Times New Roman" panose="02020603050405020304" pitchFamily="18" charset="0"/>
              </a:rPr>
              <a:t>Cray</a:t>
            </a:r>
            <a:r>
              <a:rPr lang="fr-FR" sz="2000" dirty="0">
                <a:latin typeface="Times New Roman" panose="02020603050405020304" pitchFamily="18" charset="0"/>
                <a:cs typeface="Times New Roman" panose="02020603050405020304" pitchFamily="18" charset="0"/>
              </a:rPr>
              <a:t> T3E, IBM-SP2.</a:t>
            </a:r>
          </a:p>
          <a:p>
            <a:pPr marL="285750" indent="-285750" algn="just">
              <a:lnSpc>
                <a:spcPct val="150000"/>
              </a:lnSpc>
              <a:buFont typeface="Arial" panose="020B0604020202020204" pitchFamily="34" charset="0"/>
              <a:buChar char="•"/>
            </a:pPr>
            <a:r>
              <a:rPr kumimoji="1" lang="en-US" altLang="ko-KR" sz="2000" dirty="0">
                <a:latin typeface="Times New Roman" panose="02020603050405020304" pitchFamily="18" charset="0"/>
                <a:ea typeface="돋움" pitchFamily="50" charset="-128"/>
                <a:cs typeface="Times New Roman" panose="02020603050405020304" pitchFamily="18" charset="0"/>
              </a:rPr>
              <a:t>Types of MIMD computer systems</a:t>
            </a:r>
          </a:p>
          <a:p>
            <a:pPr algn="just">
              <a:lnSpc>
                <a:spcPct val="150000"/>
              </a:lnSpc>
            </a:pPr>
            <a:r>
              <a:rPr kumimoji="1" lang="en-US" altLang="ko-KR" sz="2000" dirty="0">
                <a:latin typeface="Times New Roman" panose="02020603050405020304" pitchFamily="18" charset="0"/>
                <a:ea typeface="돋움" pitchFamily="50" charset="-128"/>
                <a:cs typeface="Times New Roman" panose="02020603050405020304" pitchFamily="18" charset="0"/>
              </a:rPr>
              <a:t>     - Shared memory multiprocessors</a:t>
            </a:r>
          </a:p>
          <a:p>
            <a:pPr algn="just">
              <a:lnSpc>
                <a:spcPct val="150000"/>
              </a:lnSpc>
            </a:pPr>
            <a:r>
              <a:rPr kumimoji="1" lang="en-US" altLang="ko-KR" sz="2000" dirty="0">
                <a:latin typeface="Times New Roman" panose="02020603050405020304" pitchFamily="18" charset="0"/>
                <a:ea typeface="돋움" pitchFamily="50" charset="-128"/>
                <a:cs typeface="Times New Roman" panose="02020603050405020304" pitchFamily="18" charset="0"/>
              </a:rPr>
              <a:t>     - Message-passing multicomputer</a:t>
            </a: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5865224" y="4965829"/>
            <a:ext cx="5839096" cy="92333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ko-KR" dirty="0">
                <a:latin typeface="Times New Roman" panose="02020603050405020304" pitchFamily="18" charset="0"/>
                <a:cs typeface="Times New Roman" panose="02020603050405020304" pitchFamily="18" charset="0"/>
              </a:rPr>
              <a:t>Shared  memory processor , All processors have equally direct access to one large memory address space.</a:t>
            </a:r>
            <a:endParaRPr lang="en-US" dirty="0"/>
          </a:p>
        </p:txBody>
      </p:sp>
    </p:spTree>
    <p:extLst>
      <p:ext uri="{BB962C8B-B14F-4D97-AF65-F5344CB8AC3E}">
        <p14:creationId xmlns:p14="http://schemas.microsoft.com/office/powerpoint/2010/main" val="1771610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6206" y="509451"/>
            <a:ext cx="10816045" cy="5352570"/>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Here we are considering parallel processing under the following main topics:</a:t>
            </a:r>
          </a:p>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Pipeline processing </a:t>
            </a:r>
          </a:p>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Vector processing </a:t>
            </a:r>
          </a:p>
          <a:p>
            <a:pPr marL="457200" indent="-457200" algn="just">
              <a:lnSpc>
                <a:spcPct val="150000"/>
              </a:lnSpc>
              <a:buAutoNum type="arabicPeriod"/>
            </a:pPr>
            <a:r>
              <a:rPr lang="en-US" sz="2000" dirty="0">
                <a:latin typeface="Times New Roman" panose="02020603050405020304" pitchFamily="18" charset="0"/>
                <a:cs typeface="Times New Roman" panose="02020603050405020304" pitchFamily="18" charset="0"/>
              </a:rPr>
              <a:t>Array processors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Pipeline processing</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Is an implementation technique where arithmetic </a:t>
            </a:r>
            <a:r>
              <a:rPr lang="en-US" sz="2000" dirty="0" err="1">
                <a:latin typeface="Times New Roman" panose="02020603050405020304" pitchFamily="18" charset="0"/>
                <a:cs typeface="Times New Roman" panose="02020603050405020304" pitchFamily="18" charset="0"/>
              </a:rPr>
              <a:t>suboperations</a:t>
            </a:r>
            <a:r>
              <a:rPr lang="en-US" sz="2000" dirty="0">
                <a:latin typeface="Times New Roman" panose="02020603050405020304" pitchFamily="18" charset="0"/>
                <a:cs typeface="Times New Roman" panose="02020603050405020304" pitchFamily="18" charset="0"/>
              </a:rPr>
              <a:t> or the phases of a computer instruction cycle overlap in execution.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Vector processing</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Deals with computations involving large vectors and matrices.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Array processing</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 computations on large arrays of data.</a:t>
            </a:r>
          </a:p>
        </p:txBody>
      </p:sp>
    </p:spTree>
    <p:extLst>
      <p:ext uri="{BB962C8B-B14F-4D97-AF65-F5344CB8AC3E}">
        <p14:creationId xmlns:p14="http://schemas.microsoft.com/office/powerpoint/2010/main" val="220697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073992" y="1073791"/>
            <a:ext cx="4395107" cy="4462607"/>
            <a:chOff x="1727249" y="2269728"/>
            <a:chExt cx="4257626" cy="3175605"/>
          </a:xfrm>
        </p:grpSpPr>
        <p:sp>
          <p:nvSpPr>
            <p:cNvPr id="14343" name="Rectangle 7"/>
            <p:cNvSpPr>
              <a:spLocks noChangeArrowheads="1"/>
            </p:cNvSpPr>
            <p:nvPr/>
          </p:nvSpPr>
          <p:spPr bwMode="auto">
            <a:xfrm>
              <a:off x="4313238" y="5148263"/>
              <a:ext cx="827087" cy="196850"/>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44" name="Rectangle 8"/>
            <p:cNvSpPr>
              <a:spLocks noChangeArrowheads="1"/>
            </p:cNvSpPr>
            <p:nvPr/>
          </p:nvSpPr>
          <p:spPr bwMode="auto">
            <a:xfrm>
              <a:off x="3738564" y="4545911"/>
              <a:ext cx="1976437" cy="330200"/>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45" name="Rectangle 9"/>
            <p:cNvSpPr>
              <a:spLocks noChangeArrowheads="1"/>
            </p:cNvSpPr>
            <p:nvPr/>
          </p:nvSpPr>
          <p:spPr bwMode="auto">
            <a:xfrm>
              <a:off x="5159375" y="3990975"/>
              <a:ext cx="825500" cy="196850"/>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46" name="Rectangle 10"/>
            <p:cNvSpPr>
              <a:spLocks noChangeArrowheads="1"/>
            </p:cNvSpPr>
            <p:nvPr/>
          </p:nvSpPr>
          <p:spPr bwMode="auto">
            <a:xfrm>
              <a:off x="3517107" y="4018449"/>
              <a:ext cx="817562" cy="196850"/>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47" name="Rectangle 11"/>
            <p:cNvSpPr>
              <a:spLocks noChangeArrowheads="1"/>
            </p:cNvSpPr>
            <p:nvPr/>
          </p:nvSpPr>
          <p:spPr bwMode="auto">
            <a:xfrm>
              <a:off x="3263901" y="3392489"/>
              <a:ext cx="1349375" cy="338137"/>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48" name="Rectangle 12"/>
            <p:cNvSpPr>
              <a:spLocks noChangeArrowheads="1"/>
            </p:cNvSpPr>
            <p:nvPr/>
          </p:nvSpPr>
          <p:spPr bwMode="auto">
            <a:xfrm>
              <a:off x="4054475" y="2871789"/>
              <a:ext cx="825500" cy="198437"/>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49" name="Rectangle 13"/>
            <p:cNvSpPr>
              <a:spLocks noChangeArrowheads="1"/>
            </p:cNvSpPr>
            <p:nvPr/>
          </p:nvSpPr>
          <p:spPr bwMode="auto">
            <a:xfrm>
              <a:off x="2951163" y="2871789"/>
              <a:ext cx="844550" cy="198437"/>
            </a:xfrm>
            <a:prstGeom prst="rect">
              <a:avLst/>
            </a:prstGeom>
            <a:noFill/>
            <a:ln w="253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50" name="Rectangle 14"/>
            <p:cNvSpPr>
              <a:spLocks noChangeArrowheads="1"/>
            </p:cNvSpPr>
            <p:nvPr/>
          </p:nvSpPr>
          <p:spPr bwMode="auto">
            <a:xfrm>
              <a:off x="3230563" y="2269728"/>
              <a:ext cx="41582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A</a:t>
              </a:r>
              <a:r>
                <a:rPr lang="en-US" altLang="ko-KR" baseline="-25000" dirty="0">
                  <a:latin typeface="Times New Roman" panose="02020603050405020304" pitchFamily="18" charset="0"/>
                  <a:cs typeface="Times New Roman" panose="02020603050405020304" pitchFamily="18" charset="0"/>
                </a:rPr>
                <a:t>i</a:t>
              </a:r>
              <a:endParaRPr lang="en-US" altLang="ko-KR" dirty="0">
                <a:latin typeface="Times New Roman" panose="02020603050405020304" pitchFamily="18" charset="0"/>
                <a:cs typeface="Times New Roman" panose="02020603050405020304" pitchFamily="18" charset="0"/>
              </a:endParaRPr>
            </a:p>
          </p:txBody>
        </p:sp>
        <p:sp>
          <p:nvSpPr>
            <p:cNvPr id="14351" name="Arc 15"/>
            <p:cNvSpPr>
              <a:spLocks/>
            </p:cNvSpPr>
            <p:nvPr/>
          </p:nvSpPr>
          <p:spPr bwMode="auto">
            <a:xfrm>
              <a:off x="3327401" y="2840038"/>
              <a:ext cx="73025" cy="82550"/>
            </a:xfrm>
            <a:custGeom>
              <a:avLst/>
              <a:gdLst>
                <a:gd name="T0" fmla="*/ 0 w 17602"/>
                <a:gd name="T1" fmla="*/ 6175921 h 21600"/>
                <a:gd name="T2" fmla="*/ 89746748 w 17602"/>
                <a:gd name="T3" fmla="*/ 5515460 h 21600"/>
                <a:gd name="T4" fmla="*/ 46082198 w 17602"/>
                <a:gd name="T5" fmla="*/ 67302838 h 21600"/>
                <a:gd name="T6" fmla="*/ 0 60000 65536"/>
                <a:gd name="T7" fmla="*/ 0 60000 65536"/>
                <a:gd name="T8" fmla="*/ 0 60000 65536"/>
                <a:gd name="T9" fmla="*/ 0 w 17602"/>
                <a:gd name="T10" fmla="*/ 0 h 21600"/>
                <a:gd name="T11" fmla="*/ 17602 w 17602"/>
                <a:gd name="T12" fmla="*/ 21600 h 21600"/>
              </a:gdLst>
              <a:ahLst/>
              <a:cxnLst>
                <a:cxn ang="T6">
                  <a:pos x="T0" y="T1"/>
                </a:cxn>
                <a:cxn ang="T7">
                  <a:pos x="T2" y="T3"/>
                </a:cxn>
                <a:cxn ang="T8">
                  <a:pos x="T4" y="T5"/>
                </a:cxn>
              </a:cxnLst>
              <a:rect l="T9" t="T10" r="T11" b="T12"/>
              <a:pathLst>
                <a:path w="17602" h="21600" fill="none" extrusionOk="0">
                  <a:moveTo>
                    <a:pt x="-1" y="1981"/>
                  </a:moveTo>
                  <a:cubicBezTo>
                    <a:pt x="2834" y="676"/>
                    <a:pt x="5917" y="-1"/>
                    <a:pt x="9038" y="0"/>
                  </a:cubicBezTo>
                  <a:cubicBezTo>
                    <a:pt x="11983" y="0"/>
                    <a:pt x="14897" y="602"/>
                    <a:pt x="17601" y="1770"/>
                  </a:cubicBezTo>
                </a:path>
                <a:path w="17602" h="21600" stroke="0" extrusionOk="0">
                  <a:moveTo>
                    <a:pt x="-1" y="1981"/>
                  </a:moveTo>
                  <a:cubicBezTo>
                    <a:pt x="2834" y="676"/>
                    <a:pt x="5917" y="-1"/>
                    <a:pt x="9038" y="0"/>
                  </a:cubicBezTo>
                  <a:cubicBezTo>
                    <a:pt x="11983" y="0"/>
                    <a:pt x="14897" y="602"/>
                    <a:pt x="17601" y="1770"/>
                  </a:cubicBezTo>
                  <a:lnTo>
                    <a:pt x="9038"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52" name="Line 16"/>
            <p:cNvSpPr>
              <a:spLocks noChangeShapeType="1"/>
            </p:cNvSpPr>
            <p:nvPr/>
          </p:nvSpPr>
          <p:spPr bwMode="auto">
            <a:xfrm>
              <a:off x="3373438" y="2622550"/>
              <a:ext cx="0" cy="242888"/>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53" name="Rectangle 17"/>
            <p:cNvSpPr>
              <a:spLocks noChangeArrowheads="1"/>
            </p:cNvSpPr>
            <p:nvPr/>
          </p:nvSpPr>
          <p:spPr bwMode="auto">
            <a:xfrm>
              <a:off x="3236912" y="2879281"/>
              <a:ext cx="428526"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R1</a:t>
              </a:r>
            </a:p>
          </p:txBody>
        </p:sp>
        <p:sp>
          <p:nvSpPr>
            <p:cNvPr id="14354" name="Arc 18"/>
            <p:cNvSpPr>
              <a:spLocks/>
            </p:cNvSpPr>
            <p:nvPr/>
          </p:nvSpPr>
          <p:spPr bwMode="auto">
            <a:xfrm>
              <a:off x="4432300" y="2840038"/>
              <a:ext cx="71438" cy="82550"/>
            </a:xfrm>
            <a:custGeom>
              <a:avLst/>
              <a:gdLst>
                <a:gd name="T0" fmla="*/ 0 w 17464"/>
                <a:gd name="T1" fmla="*/ 5910954 h 21600"/>
                <a:gd name="T2" fmla="*/ 81819315 w 17464"/>
                <a:gd name="T3" fmla="*/ 5580716 h 21600"/>
                <a:gd name="T4" fmla="*/ 41472097 w 17464"/>
                <a:gd name="T5" fmla="*/ 67302838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0" y="1897"/>
                  </a:moveTo>
                  <a:cubicBezTo>
                    <a:pt x="2783" y="646"/>
                    <a:pt x="5800" y="-1"/>
                    <a:pt x="8852" y="0"/>
                  </a:cubicBezTo>
                  <a:cubicBezTo>
                    <a:pt x="11815" y="0"/>
                    <a:pt x="14746" y="609"/>
                    <a:pt x="17463" y="1791"/>
                  </a:cubicBezTo>
                </a:path>
                <a:path w="17464" h="21600" stroke="0" extrusionOk="0">
                  <a:moveTo>
                    <a:pt x="0" y="1897"/>
                  </a:moveTo>
                  <a:cubicBezTo>
                    <a:pt x="2783" y="646"/>
                    <a:pt x="5800" y="-1"/>
                    <a:pt x="8852" y="0"/>
                  </a:cubicBezTo>
                  <a:cubicBezTo>
                    <a:pt x="11815" y="0"/>
                    <a:pt x="14746" y="609"/>
                    <a:pt x="17463" y="1791"/>
                  </a:cubicBezTo>
                  <a:lnTo>
                    <a:pt x="8852"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55" name="Line 19"/>
            <p:cNvSpPr>
              <a:spLocks noChangeShapeType="1"/>
            </p:cNvSpPr>
            <p:nvPr/>
          </p:nvSpPr>
          <p:spPr bwMode="auto">
            <a:xfrm>
              <a:off x="4468813" y="2622551"/>
              <a:ext cx="0" cy="2460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56" name="Rectangle 20"/>
            <p:cNvSpPr>
              <a:spLocks noChangeArrowheads="1"/>
            </p:cNvSpPr>
            <p:nvPr/>
          </p:nvSpPr>
          <p:spPr bwMode="auto">
            <a:xfrm>
              <a:off x="4302560" y="2871875"/>
              <a:ext cx="40235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R2</a:t>
              </a:r>
            </a:p>
          </p:txBody>
        </p:sp>
        <p:sp>
          <p:nvSpPr>
            <p:cNvPr id="14357" name="Arc 21"/>
            <p:cNvSpPr>
              <a:spLocks/>
            </p:cNvSpPr>
            <p:nvPr/>
          </p:nvSpPr>
          <p:spPr bwMode="auto">
            <a:xfrm>
              <a:off x="5535614" y="3956051"/>
              <a:ext cx="71437" cy="85725"/>
            </a:xfrm>
            <a:custGeom>
              <a:avLst/>
              <a:gdLst>
                <a:gd name="T0" fmla="*/ 0 w 17489"/>
                <a:gd name="T1" fmla="*/ 7639803 h 21600"/>
                <a:gd name="T2" fmla="*/ 81229482 w 17489"/>
                <a:gd name="T3" fmla="*/ 6822328 h 21600"/>
                <a:gd name="T4" fmla="*/ 41708063 w 17489"/>
                <a:gd name="T5" fmla="*/ 84406487 h 21600"/>
                <a:gd name="T6" fmla="*/ 0 60000 65536"/>
                <a:gd name="T7" fmla="*/ 0 60000 65536"/>
                <a:gd name="T8" fmla="*/ 0 60000 65536"/>
                <a:gd name="T9" fmla="*/ 0 w 17489"/>
                <a:gd name="T10" fmla="*/ 0 h 21600"/>
                <a:gd name="T11" fmla="*/ 17489 w 17489"/>
                <a:gd name="T12" fmla="*/ 21600 h 21600"/>
              </a:gdLst>
              <a:ahLst/>
              <a:cxnLst>
                <a:cxn ang="T6">
                  <a:pos x="T0" y="T1"/>
                </a:cxn>
                <a:cxn ang="T7">
                  <a:pos x="T2" y="T3"/>
                </a:cxn>
                <a:cxn ang="T8">
                  <a:pos x="T4" y="T5"/>
                </a:cxn>
              </a:cxnLst>
              <a:rect l="T9" t="T10" r="T11" b="T12"/>
              <a:pathLst>
                <a:path w="17489" h="21600" fill="none" extrusionOk="0">
                  <a:moveTo>
                    <a:pt x="0" y="1955"/>
                  </a:moveTo>
                  <a:cubicBezTo>
                    <a:pt x="2818" y="666"/>
                    <a:pt x="5881" y="-1"/>
                    <a:pt x="8980" y="0"/>
                  </a:cubicBezTo>
                  <a:cubicBezTo>
                    <a:pt x="11905" y="0"/>
                    <a:pt x="14800" y="594"/>
                    <a:pt x="17488" y="1746"/>
                  </a:cubicBezTo>
                </a:path>
                <a:path w="17489" h="21600" stroke="0" extrusionOk="0">
                  <a:moveTo>
                    <a:pt x="0" y="1955"/>
                  </a:moveTo>
                  <a:cubicBezTo>
                    <a:pt x="2818" y="666"/>
                    <a:pt x="5881" y="-1"/>
                    <a:pt x="8980" y="0"/>
                  </a:cubicBezTo>
                  <a:cubicBezTo>
                    <a:pt x="11905" y="0"/>
                    <a:pt x="14800" y="594"/>
                    <a:pt x="17488" y="1746"/>
                  </a:cubicBezTo>
                  <a:lnTo>
                    <a:pt x="898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58" name="Line 22"/>
            <p:cNvSpPr>
              <a:spLocks noChangeShapeType="1"/>
            </p:cNvSpPr>
            <p:nvPr/>
          </p:nvSpPr>
          <p:spPr bwMode="auto">
            <a:xfrm>
              <a:off x="5570538" y="2622550"/>
              <a:ext cx="0" cy="137160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59" name="Rectangle 23"/>
            <p:cNvSpPr>
              <a:spLocks noChangeArrowheads="1"/>
            </p:cNvSpPr>
            <p:nvPr/>
          </p:nvSpPr>
          <p:spPr bwMode="auto">
            <a:xfrm>
              <a:off x="3451175" y="3451003"/>
              <a:ext cx="96981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Multiplier</a:t>
              </a:r>
            </a:p>
          </p:txBody>
        </p:sp>
        <p:sp>
          <p:nvSpPr>
            <p:cNvPr id="14360" name="Arc 24"/>
            <p:cNvSpPr>
              <a:spLocks/>
            </p:cNvSpPr>
            <p:nvPr/>
          </p:nvSpPr>
          <p:spPr bwMode="auto">
            <a:xfrm>
              <a:off x="3438525" y="3294063"/>
              <a:ext cx="69850" cy="87312"/>
            </a:xfrm>
            <a:custGeom>
              <a:avLst/>
              <a:gdLst>
                <a:gd name="T0" fmla="*/ 0 w 17206"/>
                <a:gd name="T1" fmla="*/ 8262293 h 21600"/>
                <a:gd name="T2" fmla="*/ 77019045 w 17206"/>
                <a:gd name="T3" fmla="*/ 7346003 h 21600"/>
                <a:gd name="T4" fmla="*/ 39587922 w 17206"/>
                <a:gd name="T5" fmla="*/ 94226979 h 21600"/>
                <a:gd name="T6" fmla="*/ 0 60000 65536"/>
                <a:gd name="T7" fmla="*/ 0 60000 65536"/>
                <a:gd name="T8" fmla="*/ 0 60000 65536"/>
                <a:gd name="T9" fmla="*/ 0 w 17206"/>
                <a:gd name="T10" fmla="*/ 0 h 21600"/>
                <a:gd name="T11" fmla="*/ 17206 w 17206"/>
                <a:gd name="T12" fmla="*/ 21600 h 21600"/>
              </a:gdLst>
              <a:ahLst/>
              <a:cxnLst>
                <a:cxn ang="T6">
                  <a:pos x="T0" y="T1"/>
                </a:cxn>
                <a:cxn ang="T7">
                  <a:pos x="T2" y="T3"/>
                </a:cxn>
                <a:cxn ang="T8">
                  <a:pos x="T4" y="T5"/>
                </a:cxn>
              </a:cxnLst>
              <a:rect l="T9" t="T10" r="T11" b="T12"/>
              <a:pathLst>
                <a:path w="17206" h="21600" fill="none" extrusionOk="0">
                  <a:moveTo>
                    <a:pt x="-1" y="1893"/>
                  </a:moveTo>
                  <a:cubicBezTo>
                    <a:pt x="2781" y="645"/>
                    <a:pt x="5795" y="-1"/>
                    <a:pt x="8844" y="0"/>
                  </a:cubicBezTo>
                  <a:cubicBezTo>
                    <a:pt x="11715" y="0"/>
                    <a:pt x="14558" y="572"/>
                    <a:pt x="17205" y="1684"/>
                  </a:cubicBezTo>
                </a:path>
                <a:path w="17206" h="21600" stroke="0" extrusionOk="0">
                  <a:moveTo>
                    <a:pt x="-1" y="1893"/>
                  </a:moveTo>
                  <a:cubicBezTo>
                    <a:pt x="2781" y="645"/>
                    <a:pt x="5795" y="-1"/>
                    <a:pt x="8844" y="0"/>
                  </a:cubicBezTo>
                  <a:cubicBezTo>
                    <a:pt x="11715" y="0"/>
                    <a:pt x="14558" y="572"/>
                    <a:pt x="17205" y="1684"/>
                  </a:cubicBezTo>
                  <a:lnTo>
                    <a:pt x="8844"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61" name="Line 25"/>
            <p:cNvSpPr>
              <a:spLocks noChangeShapeType="1"/>
            </p:cNvSpPr>
            <p:nvPr/>
          </p:nvSpPr>
          <p:spPr bwMode="auto">
            <a:xfrm flipH="1">
              <a:off x="3398838" y="3079750"/>
              <a:ext cx="0" cy="3111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62" name="Arc 26"/>
            <p:cNvSpPr>
              <a:spLocks/>
            </p:cNvSpPr>
            <p:nvPr/>
          </p:nvSpPr>
          <p:spPr bwMode="auto">
            <a:xfrm>
              <a:off x="4273550" y="3294063"/>
              <a:ext cx="69850" cy="87312"/>
            </a:xfrm>
            <a:custGeom>
              <a:avLst/>
              <a:gdLst>
                <a:gd name="T0" fmla="*/ 0 w 17352"/>
                <a:gd name="T1" fmla="*/ 8166117 h 21600"/>
                <a:gd name="T2" fmla="*/ 73832898 w 17352"/>
                <a:gd name="T3" fmla="*/ 7708808 h 21600"/>
                <a:gd name="T4" fmla="*/ 37422853 w 17352"/>
                <a:gd name="T5" fmla="*/ 94226979 h 21600"/>
                <a:gd name="T6" fmla="*/ 0 60000 65536"/>
                <a:gd name="T7" fmla="*/ 0 60000 65536"/>
                <a:gd name="T8" fmla="*/ 0 60000 65536"/>
                <a:gd name="T9" fmla="*/ 0 w 17352"/>
                <a:gd name="T10" fmla="*/ 0 h 21600"/>
                <a:gd name="T11" fmla="*/ 17352 w 17352"/>
                <a:gd name="T12" fmla="*/ 21600 h 21600"/>
              </a:gdLst>
              <a:ahLst/>
              <a:cxnLst>
                <a:cxn ang="T6">
                  <a:pos x="T0" y="T1"/>
                </a:cxn>
                <a:cxn ang="T7">
                  <a:pos x="T2" y="T3"/>
                </a:cxn>
                <a:cxn ang="T8">
                  <a:pos x="T4" y="T5"/>
                </a:cxn>
              </a:cxnLst>
              <a:rect l="T9" t="T10" r="T11" b="T12"/>
              <a:pathLst>
                <a:path w="17352" h="21600" fill="none" extrusionOk="0">
                  <a:moveTo>
                    <a:pt x="-1" y="1871"/>
                  </a:moveTo>
                  <a:cubicBezTo>
                    <a:pt x="2767" y="637"/>
                    <a:pt x="5764" y="-1"/>
                    <a:pt x="8795" y="0"/>
                  </a:cubicBezTo>
                  <a:cubicBezTo>
                    <a:pt x="11737" y="0"/>
                    <a:pt x="14649" y="601"/>
                    <a:pt x="17351" y="1767"/>
                  </a:cubicBezTo>
                </a:path>
                <a:path w="17352" h="21600" stroke="0" extrusionOk="0">
                  <a:moveTo>
                    <a:pt x="-1" y="1871"/>
                  </a:moveTo>
                  <a:cubicBezTo>
                    <a:pt x="2767" y="637"/>
                    <a:pt x="5764" y="-1"/>
                    <a:pt x="8795" y="0"/>
                  </a:cubicBezTo>
                  <a:cubicBezTo>
                    <a:pt x="11737" y="0"/>
                    <a:pt x="14649" y="601"/>
                    <a:pt x="17351" y="1767"/>
                  </a:cubicBezTo>
                  <a:lnTo>
                    <a:pt x="8795"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63" name="Line 27"/>
            <p:cNvSpPr>
              <a:spLocks noChangeShapeType="1"/>
            </p:cNvSpPr>
            <p:nvPr/>
          </p:nvSpPr>
          <p:spPr bwMode="auto">
            <a:xfrm>
              <a:off x="4440238" y="3070226"/>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64" name="Arc 28"/>
            <p:cNvSpPr>
              <a:spLocks/>
            </p:cNvSpPr>
            <p:nvPr/>
          </p:nvSpPr>
          <p:spPr bwMode="auto">
            <a:xfrm>
              <a:off x="3856038" y="3956051"/>
              <a:ext cx="69850" cy="85725"/>
            </a:xfrm>
            <a:custGeom>
              <a:avLst/>
              <a:gdLst>
                <a:gd name="T0" fmla="*/ 0 w 17352"/>
                <a:gd name="T1" fmla="*/ 7314798 h 21600"/>
                <a:gd name="T2" fmla="*/ 73832898 w 17352"/>
                <a:gd name="T3" fmla="*/ 6905164 h 21600"/>
                <a:gd name="T4" fmla="*/ 37422853 w 17352"/>
                <a:gd name="T5" fmla="*/ 84406487 h 21600"/>
                <a:gd name="T6" fmla="*/ 0 60000 65536"/>
                <a:gd name="T7" fmla="*/ 0 60000 65536"/>
                <a:gd name="T8" fmla="*/ 0 60000 65536"/>
                <a:gd name="T9" fmla="*/ 0 w 17352"/>
                <a:gd name="T10" fmla="*/ 0 h 21600"/>
                <a:gd name="T11" fmla="*/ 17352 w 17352"/>
                <a:gd name="T12" fmla="*/ 21600 h 21600"/>
              </a:gdLst>
              <a:ahLst/>
              <a:cxnLst>
                <a:cxn ang="T6">
                  <a:pos x="T0" y="T1"/>
                </a:cxn>
                <a:cxn ang="T7">
                  <a:pos x="T2" y="T3"/>
                </a:cxn>
                <a:cxn ang="T8">
                  <a:pos x="T4" y="T5"/>
                </a:cxn>
              </a:cxnLst>
              <a:rect l="T9" t="T10" r="T11" b="T12"/>
              <a:pathLst>
                <a:path w="17352" h="21600" fill="none" extrusionOk="0">
                  <a:moveTo>
                    <a:pt x="-1" y="1871"/>
                  </a:moveTo>
                  <a:cubicBezTo>
                    <a:pt x="2767" y="637"/>
                    <a:pt x="5764" y="-1"/>
                    <a:pt x="8795" y="0"/>
                  </a:cubicBezTo>
                  <a:cubicBezTo>
                    <a:pt x="11737" y="0"/>
                    <a:pt x="14649" y="601"/>
                    <a:pt x="17351" y="1767"/>
                  </a:cubicBezTo>
                </a:path>
                <a:path w="17352" h="21600" stroke="0" extrusionOk="0">
                  <a:moveTo>
                    <a:pt x="-1" y="1871"/>
                  </a:moveTo>
                  <a:cubicBezTo>
                    <a:pt x="2767" y="637"/>
                    <a:pt x="5764" y="-1"/>
                    <a:pt x="8795" y="0"/>
                  </a:cubicBezTo>
                  <a:cubicBezTo>
                    <a:pt x="11737" y="0"/>
                    <a:pt x="14649" y="601"/>
                    <a:pt x="17351" y="1767"/>
                  </a:cubicBezTo>
                  <a:lnTo>
                    <a:pt x="8795"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65" name="Line 29"/>
            <p:cNvSpPr>
              <a:spLocks noChangeShapeType="1"/>
            </p:cNvSpPr>
            <p:nvPr/>
          </p:nvSpPr>
          <p:spPr bwMode="auto">
            <a:xfrm>
              <a:off x="3891062" y="3746296"/>
              <a:ext cx="1488" cy="295478"/>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66" name="Rectangle 30"/>
            <p:cNvSpPr>
              <a:spLocks noChangeArrowheads="1"/>
            </p:cNvSpPr>
            <p:nvPr/>
          </p:nvSpPr>
          <p:spPr bwMode="auto">
            <a:xfrm>
              <a:off x="3734185" y="4023641"/>
              <a:ext cx="40235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R3</a:t>
              </a:r>
            </a:p>
          </p:txBody>
        </p:sp>
        <p:sp>
          <p:nvSpPr>
            <p:cNvPr id="14367" name="Rectangle 31"/>
            <p:cNvSpPr>
              <a:spLocks noChangeArrowheads="1"/>
            </p:cNvSpPr>
            <p:nvPr/>
          </p:nvSpPr>
          <p:spPr bwMode="auto">
            <a:xfrm>
              <a:off x="5400675" y="3976689"/>
              <a:ext cx="40235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R4</a:t>
              </a:r>
            </a:p>
          </p:txBody>
        </p:sp>
        <p:sp>
          <p:nvSpPr>
            <p:cNvPr id="14368" name="Arc 32"/>
            <p:cNvSpPr>
              <a:spLocks/>
            </p:cNvSpPr>
            <p:nvPr/>
          </p:nvSpPr>
          <p:spPr bwMode="auto">
            <a:xfrm>
              <a:off x="3856038" y="4411664"/>
              <a:ext cx="69850" cy="85725"/>
            </a:xfrm>
            <a:custGeom>
              <a:avLst/>
              <a:gdLst>
                <a:gd name="T0" fmla="*/ 0 w 17352"/>
                <a:gd name="T1" fmla="*/ 7314798 h 21600"/>
                <a:gd name="T2" fmla="*/ 73832898 w 17352"/>
                <a:gd name="T3" fmla="*/ 6905164 h 21600"/>
                <a:gd name="T4" fmla="*/ 37422853 w 17352"/>
                <a:gd name="T5" fmla="*/ 84406487 h 21600"/>
                <a:gd name="T6" fmla="*/ 0 60000 65536"/>
                <a:gd name="T7" fmla="*/ 0 60000 65536"/>
                <a:gd name="T8" fmla="*/ 0 60000 65536"/>
                <a:gd name="T9" fmla="*/ 0 w 17352"/>
                <a:gd name="T10" fmla="*/ 0 h 21600"/>
                <a:gd name="T11" fmla="*/ 17352 w 17352"/>
                <a:gd name="T12" fmla="*/ 21600 h 21600"/>
              </a:gdLst>
              <a:ahLst/>
              <a:cxnLst>
                <a:cxn ang="T6">
                  <a:pos x="T0" y="T1"/>
                </a:cxn>
                <a:cxn ang="T7">
                  <a:pos x="T2" y="T3"/>
                </a:cxn>
                <a:cxn ang="T8">
                  <a:pos x="T4" y="T5"/>
                </a:cxn>
              </a:cxnLst>
              <a:rect l="T9" t="T10" r="T11" b="T12"/>
              <a:pathLst>
                <a:path w="17352" h="21600" fill="none" extrusionOk="0">
                  <a:moveTo>
                    <a:pt x="-1" y="1871"/>
                  </a:moveTo>
                  <a:cubicBezTo>
                    <a:pt x="2767" y="637"/>
                    <a:pt x="5764" y="-1"/>
                    <a:pt x="8795" y="0"/>
                  </a:cubicBezTo>
                  <a:cubicBezTo>
                    <a:pt x="11737" y="0"/>
                    <a:pt x="14649" y="601"/>
                    <a:pt x="17351" y="1767"/>
                  </a:cubicBezTo>
                </a:path>
                <a:path w="17352" h="21600" stroke="0" extrusionOk="0">
                  <a:moveTo>
                    <a:pt x="-1" y="1871"/>
                  </a:moveTo>
                  <a:cubicBezTo>
                    <a:pt x="2767" y="637"/>
                    <a:pt x="5764" y="-1"/>
                    <a:pt x="8795" y="0"/>
                  </a:cubicBezTo>
                  <a:cubicBezTo>
                    <a:pt x="11737" y="0"/>
                    <a:pt x="14649" y="601"/>
                    <a:pt x="17351" y="1767"/>
                  </a:cubicBezTo>
                  <a:lnTo>
                    <a:pt x="8795"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69" name="Line 33"/>
            <p:cNvSpPr>
              <a:spLocks noChangeShapeType="1"/>
            </p:cNvSpPr>
            <p:nvPr/>
          </p:nvSpPr>
          <p:spPr bwMode="auto">
            <a:xfrm flipH="1">
              <a:off x="3891062" y="4208827"/>
              <a:ext cx="1488" cy="33708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70" name="Arc 34"/>
            <p:cNvSpPr>
              <a:spLocks/>
            </p:cNvSpPr>
            <p:nvPr/>
          </p:nvSpPr>
          <p:spPr bwMode="auto">
            <a:xfrm>
              <a:off x="5535614" y="4411664"/>
              <a:ext cx="71437" cy="85725"/>
            </a:xfrm>
            <a:custGeom>
              <a:avLst/>
              <a:gdLst>
                <a:gd name="T0" fmla="*/ 0 w 17489"/>
                <a:gd name="T1" fmla="*/ 7639803 h 21600"/>
                <a:gd name="T2" fmla="*/ 81229482 w 17489"/>
                <a:gd name="T3" fmla="*/ 6822328 h 21600"/>
                <a:gd name="T4" fmla="*/ 41708063 w 17489"/>
                <a:gd name="T5" fmla="*/ 84406487 h 21600"/>
                <a:gd name="T6" fmla="*/ 0 60000 65536"/>
                <a:gd name="T7" fmla="*/ 0 60000 65536"/>
                <a:gd name="T8" fmla="*/ 0 60000 65536"/>
                <a:gd name="T9" fmla="*/ 0 w 17489"/>
                <a:gd name="T10" fmla="*/ 0 h 21600"/>
                <a:gd name="T11" fmla="*/ 17489 w 17489"/>
                <a:gd name="T12" fmla="*/ 21600 h 21600"/>
              </a:gdLst>
              <a:ahLst/>
              <a:cxnLst>
                <a:cxn ang="T6">
                  <a:pos x="T0" y="T1"/>
                </a:cxn>
                <a:cxn ang="T7">
                  <a:pos x="T2" y="T3"/>
                </a:cxn>
                <a:cxn ang="T8">
                  <a:pos x="T4" y="T5"/>
                </a:cxn>
              </a:cxnLst>
              <a:rect l="T9" t="T10" r="T11" b="T12"/>
              <a:pathLst>
                <a:path w="17489" h="21600" fill="none" extrusionOk="0">
                  <a:moveTo>
                    <a:pt x="0" y="1955"/>
                  </a:moveTo>
                  <a:cubicBezTo>
                    <a:pt x="2818" y="666"/>
                    <a:pt x="5881" y="-1"/>
                    <a:pt x="8980" y="0"/>
                  </a:cubicBezTo>
                  <a:cubicBezTo>
                    <a:pt x="11905" y="0"/>
                    <a:pt x="14800" y="594"/>
                    <a:pt x="17488" y="1746"/>
                  </a:cubicBezTo>
                </a:path>
                <a:path w="17489" h="21600" stroke="0" extrusionOk="0">
                  <a:moveTo>
                    <a:pt x="0" y="1955"/>
                  </a:moveTo>
                  <a:cubicBezTo>
                    <a:pt x="2818" y="666"/>
                    <a:pt x="5881" y="-1"/>
                    <a:pt x="8980" y="0"/>
                  </a:cubicBezTo>
                  <a:cubicBezTo>
                    <a:pt x="11905" y="0"/>
                    <a:pt x="14800" y="594"/>
                    <a:pt x="17488" y="1746"/>
                  </a:cubicBezTo>
                  <a:lnTo>
                    <a:pt x="8980"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71" name="Line 35"/>
            <p:cNvSpPr>
              <a:spLocks noChangeShapeType="1"/>
            </p:cNvSpPr>
            <p:nvPr/>
          </p:nvSpPr>
          <p:spPr bwMode="auto">
            <a:xfrm>
              <a:off x="5593480" y="4187826"/>
              <a:ext cx="0" cy="35808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72" name="Rectangle 36"/>
            <p:cNvSpPr>
              <a:spLocks noChangeArrowheads="1"/>
            </p:cNvSpPr>
            <p:nvPr/>
          </p:nvSpPr>
          <p:spPr bwMode="auto">
            <a:xfrm>
              <a:off x="4441825" y="4537076"/>
              <a:ext cx="67166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Adder</a:t>
              </a:r>
            </a:p>
          </p:txBody>
        </p:sp>
        <p:sp>
          <p:nvSpPr>
            <p:cNvPr id="14373" name="Arc 37"/>
            <p:cNvSpPr>
              <a:spLocks/>
            </p:cNvSpPr>
            <p:nvPr/>
          </p:nvSpPr>
          <p:spPr bwMode="auto">
            <a:xfrm>
              <a:off x="4700588" y="5064125"/>
              <a:ext cx="69850" cy="84138"/>
            </a:xfrm>
            <a:custGeom>
              <a:avLst/>
              <a:gdLst>
                <a:gd name="T0" fmla="*/ 0 w 17367"/>
                <a:gd name="T1" fmla="*/ 6550174 h 21600"/>
                <a:gd name="T2" fmla="*/ 73514552 w 17367"/>
                <a:gd name="T3" fmla="*/ 6183379 h 21600"/>
                <a:gd name="T4" fmla="*/ 37263629 w 17367"/>
                <a:gd name="T5" fmla="*/ 75454277 h 21600"/>
                <a:gd name="T6" fmla="*/ 0 60000 65536"/>
                <a:gd name="T7" fmla="*/ 0 60000 65536"/>
                <a:gd name="T8" fmla="*/ 0 60000 65536"/>
                <a:gd name="T9" fmla="*/ 0 w 17367"/>
                <a:gd name="T10" fmla="*/ 0 h 21600"/>
                <a:gd name="T11" fmla="*/ 17367 w 17367"/>
                <a:gd name="T12" fmla="*/ 21600 h 21600"/>
              </a:gdLst>
              <a:ahLst/>
              <a:cxnLst>
                <a:cxn ang="T6">
                  <a:pos x="T0" y="T1"/>
                </a:cxn>
                <a:cxn ang="T7">
                  <a:pos x="T2" y="T3"/>
                </a:cxn>
                <a:cxn ang="T8">
                  <a:pos x="T4" y="T5"/>
                </a:cxn>
              </a:cxnLst>
              <a:rect l="T9" t="T10" r="T11" b="T12"/>
              <a:pathLst>
                <a:path w="17367" h="21600" fill="none" extrusionOk="0">
                  <a:moveTo>
                    <a:pt x="0" y="1875"/>
                  </a:moveTo>
                  <a:cubicBezTo>
                    <a:pt x="2770" y="638"/>
                    <a:pt x="5769" y="-1"/>
                    <a:pt x="8803" y="0"/>
                  </a:cubicBezTo>
                  <a:cubicBezTo>
                    <a:pt x="11748" y="0"/>
                    <a:pt x="14662" y="602"/>
                    <a:pt x="17366" y="1770"/>
                  </a:cubicBezTo>
                </a:path>
                <a:path w="17367" h="21600" stroke="0" extrusionOk="0">
                  <a:moveTo>
                    <a:pt x="0" y="1875"/>
                  </a:moveTo>
                  <a:cubicBezTo>
                    <a:pt x="2770" y="638"/>
                    <a:pt x="5769" y="-1"/>
                    <a:pt x="8803" y="0"/>
                  </a:cubicBezTo>
                  <a:cubicBezTo>
                    <a:pt x="11748" y="0"/>
                    <a:pt x="14662" y="602"/>
                    <a:pt x="17366" y="1770"/>
                  </a:cubicBezTo>
                  <a:lnTo>
                    <a:pt x="8803" y="2160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round/>
                  <a:headEnd type="none" w="sm" len="sm"/>
                  <a:tailEnd type="none" w="sm" len="sm"/>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374" name="Line 38"/>
            <p:cNvSpPr>
              <a:spLocks noChangeShapeType="1"/>
            </p:cNvSpPr>
            <p:nvPr/>
          </p:nvSpPr>
          <p:spPr bwMode="auto">
            <a:xfrm>
              <a:off x="4735513" y="4875939"/>
              <a:ext cx="0" cy="25241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75" name="Rectangle 39"/>
            <p:cNvSpPr>
              <a:spLocks noChangeArrowheads="1"/>
            </p:cNvSpPr>
            <p:nvPr/>
          </p:nvSpPr>
          <p:spPr bwMode="auto">
            <a:xfrm>
              <a:off x="4569260" y="5136914"/>
              <a:ext cx="40235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R5</a:t>
              </a:r>
            </a:p>
          </p:txBody>
        </p:sp>
        <p:sp>
          <p:nvSpPr>
            <p:cNvPr id="14376" name="Line 46"/>
            <p:cNvSpPr>
              <a:spLocks noChangeShapeType="1"/>
            </p:cNvSpPr>
            <p:nvPr/>
          </p:nvSpPr>
          <p:spPr bwMode="auto">
            <a:xfrm flipH="1">
              <a:off x="2479724" y="2550667"/>
              <a:ext cx="41275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77" name="Line 47"/>
            <p:cNvSpPr>
              <a:spLocks noChangeShapeType="1"/>
            </p:cNvSpPr>
            <p:nvPr/>
          </p:nvSpPr>
          <p:spPr bwMode="auto">
            <a:xfrm flipH="1">
              <a:off x="2489249" y="3379342"/>
              <a:ext cx="37465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78" name="Line 48"/>
            <p:cNvSpPr>
              <a:spLocks noChangeShapeType="1"/>
            </p:cNvSpPr>
            <p:nvPr/>
          </p:nvSpPr>
          <p:spPr bwMode="auto">
            <a:xfrm flipH="1">
              <a:off x="2479724" y="4417567"/>
              <a:ext cx="37465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79" name="Line 49"/>
            <p:cNvSpPr>
              <a:spLocks noChangeShapeType="1"/>
            </p:cNvSpPr>
            <p:nvPr/>
          </p:nvSpPr>
          <p:spPr bwMode="auto">
            <a:xfrm flipH="1">
              <a:off x="2451149" y="5409755"/>
              <a:ext cx="4318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80" name="Line 50"/>
            <p:cNvSpPr>
              <a:spLocks noChangeShapeType="1"/>
            </p:cNvSpPr>
            <p:nvPr/>
          </p:nvSpPr>
          <p:spPr bwMode="auto">
            <a:xfrm>
              <a:off x="2667049" y="2550667"/>
              <a:ext cx="0" cy="820738"/>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81" name="Line 51"/>
            <p:cNvSpPr>
              <a:spLocks noChangeShapeType="1"/>
            </p:cNvSpPr>
            <p:nvPr/>
          </p:nvSpPr>
          <p:spPr bwMode="auto">
            <a:xfrm>
              <a:off x="2667049" y="3390455"/>
              <a:ext cx="0" cy="1027112"/>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82" name="Line 52"/>
            <p:cNvSpPr>
              <a:spLocks noChangeShapeType="1"/>
            </p:cNvSpPr>
            <p:nvPr/>
          </p:nvSpPr>
          <p:spPr bwMode="auto">
            <a:xfrm>
              <a:off x="2657524" y="4427093"/>
              <a:ext cx="0" cy="974725"/>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387" name="Rectangle 58"/>
            <p:cNvSpPr>
              <a:spLocks noChangeArrowheads="1"/>
            </p:cNvSpPr>
            <p:nvPr/>
          </p:nvSpPr>
          <p:spPr bwMode="auto">
            <a:xfrm>
              <a:off x="4322865" y="2289138"/>
              <a:ext cx="34903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B</a:t>
              </a:r>
              <a:r>
                <a:rPr lang="en-US" altLang="ko-KR" baseline="-25000" dirty="0">
                  <a:latin typeface="Times New Roman" panose="02020603050405020304" pitchFamily="18" charset="0"/>
                  <a:cs typeface="Times New Roman" panose="02020603050405020304" pitchFamily="18" charset="0"/>
                </a:rPr>
                <a:t>i</a:t>
              </a:r>
              <a:endParaRPr lang="en-US" altLang="ko-KR" dirty="0">
                <a:latin typeface="Times New Roman" panose="02020603050405020304" pitchFamily="18" charset="0"/>
                <a:cs typeface="Times New Roman" panose="02020603050405020304" pitchFamily="18" charset="0"/>
              </a:endParaRPr>
            </a:p>
          </p:txBody>
        </p:sp>
        <p:sp>
          <p:nvSpPr>
            <p:cNvPr id="14388" name="Rectangle 59"/>
            <p:cNvSpPr>
              <a:spLocks noChangeArrowheads="1"/>
            </p:cNvSpPr>
            <p:nvPr/>
          </p:nvSpPr>
          <p:spPr bwMode="auto">
            <a:xfrm>
              <a:off x="5400675" y="2269728"/>
              <a:ext cx="36688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C</a:t>
              </a:r>
              <a:r>
                <a:rPr lang="en-US" altLang="ko-KR" baseline="-25000" dirty="0">
                  <a:latin typeface="Times New Roman" panose="02020603050405020304" pitchFamily="18" charset="0"/>
                  <a:cs typeface="Times New Roman" panose="02020603050405020304" pitchFamily="18" charset="0"/>
                </a:rPr>
                <a:t>i</a:t>
              </a:r>
              <a:endParaRPr lang="en-US" altLang="ko-KR" dirty="0">
                <a:latin typeface="Times New Roman" panose="02020603050405020304" pitchFamily="18" charset="0"/>
                <a:cs typeface="Times New Roman" panose="02020603050405020304" pitchFamily="18" charset="0"/>
              </a:endParaRPr>
            </a:p>
          </p:txBody>
        </p:sp>
        <p:sp>
          <p:nvSpPr>
            <p:cNvPr id="14389" name="Rectangle 60"/>
            <p:cNvSpPr>
              <a:spLocks noChangeArrowheads="1"/>
            </p:cNvSpPr>
            <p:nvPr/>
          </p:nvSpPr>
          <p:spPr bwMode="auto">
            <a:xfrm>
              <a:off x="1727249" y="2771331"/>
              <a:ext cx="97462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Segment 1</a:t>
              </a:r>
            </a:p>
          </p:txBody>
        </p:sp>
        <p:sp>
          <p:nvSpPr>
            <p:cNvPr id="14390" name="Rectangle 61"/>
            <p:cNvSpPr>
              <a:spLocks noChangeArrowheads="1"/>
            </p:cNvSpPr>
            <p:nvPr/>
          </p:nvSpPr>
          <p:spPr bwMode="auto">
            <a:xfrm>
              <a:off x="1727249" y="3752406"/>
              <a:ext cx="97462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Segment 2</a:t>
              </a:r>
            </a:p>
          </p:txBody>
        </p:sp>
        <p:sp>
          <p:nvSpPr>
            <p:cNvPr id="14391" name="Rectangle 62"/>
            <p:cNvSpPr>
              <a:spLocks noChangeArrowheads="1"/>
            </p:cNvSpPr>
            <p:nvPr/>
          </p:nvSpPr>
          <p:spPr bwMode="auto">
            <a:xfrm>
              <a:off x="1727249" y="4733481"/>
              <a:ext cx="97462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6038" rIns="90488" bIns="46038">
              <a:spAutoFit/>
            </a:bodyPr>
            <a:lstStyle>
              <a:lvl1pPr defTabSz="747713">
                <a:defRPr kumimoji="1" sz="1400" b="1">
                  <a:solidFill>
                    <a:schemeClr val="tx1"/>
                  </a:solidFill>
                  <a:latin typeface="Arial" panose="020B0604020202020204" pitchFamily="34" charset="0"/>
                  <a:ea typeface="돋움" pitchFamily="50" charset="-128"/>
                </a:defRPr>
              </a:lvl1pPr>
              <a:lvl2pPr marL="742950" indent="-285750" defTabSz="747713">
                <a:defRPr kumimoji="1" sz="1400" b="1">
                  <a:solidFill>
                    <a:schemeClr val="tx1"/>
                  </a:solidFill>
                  <a:latin typeface="Arial" panose="020B0604020202020204" pitchFamily="34" charset="0"/>
                  <a:ea typeface="돋움" pitchFamily="50" charset="-128"/>
                </a:defRPr>
              </a:lvl2pPr>
              <a:lvl3pPr marL="1143000" indent="-228600" defTabSz="747713">
                <a:defRPr kumimoji="1" sz="1400" b="1">
                  <a:solidFill>
                    <a:schemeClr val="tx1"/>
                  </a:solidFill>
                  <a:latin typeface="Arial" panose="020B0604020202020204" pitchFamily="34" charset="0"/>
                  <a:ea typeface="돋움" pitchFamily="50" charset="-128"/>
                </a:defRPr>
              </a:lvl3pPr>
              <a:lvl4pPr marL="1600200" indent="-228600" defTabSz="747713">
                <a:defRPr kumimoji="1" sz="1400" b="1">
                  <a:solidFill>
                    <a:schemeClr val="tx1"/>
                  </a:solidFill>
                  <a:latin typeface="Arial" panose="020B0604020202020204" pitchFamily="34" charset="0"/>
                  <a:ea typeface="돋움" pitchFamily="50" charset="-128"/>
                </a:defRPr>
              </a:lvl4pPr>
              <a:lvl5pPr marL="2057400" indent="-228600" defTabSz="747713">
                <a:defRPr kumimoji="1" sz="1400" b="1">
                  <a:solidFill>
                    <a:schemeClr val="tx1"/>
                  </a:solidFill>
                  <a:latin typeface="Arial" panose="020B0604020202020204" pitchFamily="34" charset="0"/>
                  <a:ea typeface="돋움" pitchFamily="50" charset="-128"/>
                </a:defRPr>
              </a:lvl5pPr>
              <a:lvl6pPr marL="25146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47713"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latin typeface="Times New Roman" panose="02020603050405020304" pitchFamily="18" charset="0"/>
                  <a:cs typeface="Times New Roman" panose="02020603050405020304" pitchFamily="18" charset="0"/>
                </a:rPr>
                <a:t>Segment 3</a:t>
              </a:r>
            </a:p>
          </p:txBody>
        </p:sp>
      </p:grpSp>
      <p:sp>
        <p:nvSpPr>
          <p:cNvPr id="4" name="Rectangle 3"/>
          <p:cNvSpPr/>
          <p:nvPr/>
        </p:nvSpPr>
        <p:spPr>
          <a:xfrm>
            <a:off x="8106407" y="5980051"/>
            <a:ext cx="3336423" cy="307777"/>
          </a:xfrm>
          <a:prstGeom prst="rect">
            <a:avLst/>
          </a:prstGeom>
        </p:spPr>
        <p:txBody>
          <a:bodyPr wrap="square">
            <a:spAutoFit/>
          </a:bodyPr>
          <a:lstStyle/>
          <a:p>
            <a:r>
              <a:rPr lang="en-US" sz="1400" b="1" dirty="0">
                <a:solidFill>
                  <a:srgbClr val="000000"/>
                </a:solidFill>
                <a:latin typeface="Times New Roman" panose="02020603050405020304" pitchFamily="18" charset="0"/>
                <a:cs typeface="Times New Roman" panose="02020603050405020304" pitchFamily="18" charset="0"/>
              </a:rPr>
              <a:t>Figure : Example of pipeline processing</a:t>
            </a:r>
            <a:r>
              <a:rPr lang="en-US" sz="1400" b="1" dirty="0">
                <a:latin typeface="Times New Roman" panose="02020603050405020304" pitchFamily="18" charset="0"/>
                <a:cs typeface="Times New Roman" panose="02020603050405020304" pitchFamily="18" charset="0"/>
              </a:rPr>
              <a:t>.</a:t>
            </a:r>
          </a:p>
        </p:txBody>
      </p:sp>
      <p:sp>
        <p:nvSpPr>
          <p:cNvPr id="6" name="Rectangle 5"/>
          <p:cNvSpPr/>
          <p:nvPr/>
        </p:nvSpPr>
        <p:spPr>
          <a:xfrm>
            <a:off x="0" y="274322"/>
            <a:ext cx="12192000" cy="461665"/>
          </a:xfrm>
          <a:prstGeom prst="rect">
            <a:avLst/>
          </a:prstGeom>
        </p:spPr>
        <p:txBody>
          <a:bodyPr wrap="square">
            <a:spAutoFit/>
          </a:bodyPr>
          <a:lstStyle/>
          <a:p>
            <a:pPr algn="ctr"/>
            <a:r>
              <a:rPr lang="en-US" altLang="ko-KR" sz="2400" b="1" dirty="0">
                <a:latin typeface="Times New Roman" panose="02020603050405020304" pitchFamily="18" charset="0"/>
                <a:cs typeface="Times New Roman" panose="02020603050405020304" pitchFamily="18" charset="0"/>
              </a:rPr>
              <a:t>Pipelining</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19246" y="798664"/>
            <a:ext cx="6507607"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Pipelining is a technique of decomposing a sequential process into sub operations, with each sub process being executed in special dedicated segments that operates concurrently with all other segments.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pipeline can be visualized as a collection of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processing segments through which binary information flows. Each segment performs partial processing dictated by the way the task partitioned.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obtained from the computation in each segment is transferred to the next segment in the pipeline.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final result is obtained after the data have passed through all segments. </a:t>
            </a:r>
          </a:p>
        </p:txBody>
      </p: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3866400" y="2500200"/>
              <a:ext cx="360" cy="360"/>
            </p14:xfrm>
          </p:contentPart>
        </mc:Choice>
        <mc:Fallback xmlns="">
          <p:pic>
            <p:nvPicPr>
              <p:cNvPr id="9" name="Ink 8"/>
              <p:cNvPicPr/>
              <p:nvPr/>
            </p:nvPicPr>
            <p:blipFill>
              <a:blip r:embed="rId4"/>
              <a:stretch>
                <a:fillRect/>
              </a:stretch>
            </p:blipFill>
            <p:spPr>
              <a:xfrm>
                <a:off x="3857040" y="2490840"/>
                <a:ext cx="19080" cy="19080"/>
              </a:xfrm>
              <a:prstGeom prst="rect">
                <a:avLst/>
              </a:prstGeom>
            </p:spPr>
          </p:pic>
        </mc:Fallback>
      </mc:AlternateContent>
    </p:spTree>
    <p:extLst>
      <p:ext uri="{BB962C8B-B14F-4D97-AF65-F5344CB8AC3E}">
        <p14:creationId xmlns:p14="http://schemas.microsoft.com/office/powerpoint/2010/main" val="31902615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3325" y="313509"/>
            <a:ext cx="11299371" cy="443198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Suppose that we want to perform the combined multiply and add operations with a stream of numbers.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*B + C, for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1, 2, 3, . . . , 7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segment has one or two registers and a combinational circuit as shown in figure. R1 through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R5 are registers that receive new data with every clock pulse.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multiplier and adder are combinational circuits. The sub operations performed in each segment of the pipeline are as follows: </a:t>
            </a:r>
          </a:p>
          <a:p>
            <a:pPr lvl="2" algn="just">
              <a:lnSpc>
                <a:spcPct val="150000"/>
              </a:lnSpc>
              <a:spcBef>
                <a:spcPct val="20000"/>
              </a:spcBef>
            </a:pPr>
            <a:r>
              <a:rPr lang="en-US" altLang="ko-KR" sz="2000" dirty="0">
                <a:latin typeface="Times New Roman" panose="02020603050405020304" pitchFamily="18" charset="0"/>
                <a:cs typeface="Times New Roman" panose="02020603050405020304" pitchFamily="18" charset="0"/>
              </a:rPr>
              <a:t>R1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A</a:t>
            </a:r>
            <a:r>
              <a:rPr lang="en-US" altLang="ko-KR" sz="2000" baseline="-25000" dirty="0">
                <a:latin typeface="Times New Roman" panose="02020603050405020304" pitchFamily="18" charset="0"/>
                <a:cs typeface="Times New Roman" panose="02020603050405020304" pitchFamily="18" charset="0"/>
              </a:rPr>
              <a:t>i</a:t>
            </a:r>
            <a:r>
              <a:rPr lang="en-US" altLang="ko-KR" sz="2000" dirty="0">
                <a:latin typeface="Times New Roman" panose="02020603050405020304" pitchFamily="18" charset="0"/>
                <a:cs typeface="Times New Roman" panose="02020603050405020304" pitchFamily="18" charset="0"/>
              </a:rPr>
              <a:t>,  R2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B</a:t>
            </a:r>
            <a:r>
              <a:rPr lang="en-US" altLang="ko-KR" sz="2000" baseline="-25000" dirty="0">
                <a:latin typeface="Times New Roman" panose="02020603050405020304" pitchFamily="18" charset="0"/>
                <a:cs typeface="Times New Roman" panose="02020603050405020304" pitchFamily="18" charset="0"/>
              </a:rPr>
              <a:t>i</a:t>
            </a:r>
            <a:r>
              <a:rPr lang="en-US" altLang="ko-KR" sz="2000" dirty="0">
                <a:latin typeface="Times New Roman" panose="02020603050405020304" pitchFamily="18" charset="0"/>
                <a:cs typeface="Times New Roman" panose="02020603050405020304" pitchFamily="18" charset="0"/>
              </a:rPr>
              <a:t>	       	Load A</a:t>
            </a:r>
            <a:r>
              <a:rPr lang="en-US" altLang="ko-KR" sz="2000" baseline="-25000" dirty="0">
                <a:latin typeface="Times New Roman" panose="02020603050405020304" pitchFamily="18" charset="0"/>
                <a:cs typeface="Times New Roman" panose="02020603050405020304" pitchFamily="18" charset="0"/>
              </a:rPr>
              <a:t>i</a:t>
            </a:r>
            <a:r>
              <a:rPr lang="en-US" altLang="ko-KR" sz="2000" dirty="0">
                <a:latin typeface="Times New Roman" panose="02020603050405020304" pitchFamily="18" charset="0"/>
                <a:cs typeface="Times New Roman" panose="02020603050405020304" pitchFamily="18" charset="0"/>
              </a:rPr>
              <a:t> and B</a:t>
            </a:r>
            <a:r>
              <a:rPr lang="en-US" altLang="ko-KR" sz="2000" baseline="-25000" dirty="0">
                <a:latin typeface="Times New Roman" panose="02020603050405020304" pitchFamily="18" charset="0"/>
                <a:cs typeface="Times New Roman" panose="02020603050405020304" pitchFamily="18" charset="0"/>
              </a:rPr>
              <a:t>i</a:t>
            </a:r>
            <a:endParaRPr lang="en-US" altLang="ko-KR" sz="2000" dirty="0">
              <a:latin typeface="Times New Roman" panose="02020603050405020304" pitchFamily="18" charset="0"/>
              <a:cs typeface="Times New Roman" panose="02020603050405020304" pitchFamily="18" charset="0"/>
            </a:endParaRPr>
          </a:p>
          <a:p>
            <a:pPr lvl="2" algn="just">
              <a:lnSpc>
                <a:spcPct val="150000"/>
              </a:lnSpc>
              <a:spcBef>
                <a:spcPct val="20000"/>
              </a:spcBef>
            </a:pPr>
            <a:r>
              <a:rPr lang="en-US" altLang="ko-KR" sz="2000" dirty="0">
                <a:latin typeface="Times New Roman" panose="02020603050405020304" pitchFamily="18" charset="0"/>
                <a:cs typeface="Times New Roman" panose="02020603050405020304" pitchFamily="18" charset="0"/>
              </a:rPr>
              <a:t>R3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R1 * R2,  R4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C</a:t>
            </a:r>
            <a:r>
              <a:rPr lang="en-US" altLang="ko-KR" sz="2000" baseline="-25000" dirty="0">
                <a:latin typeface="Times New Roman" panose="02020603050405020304" pitchFamily="18" charset="0"/>
                <a:cs typeface="Times New Roman" panose="02020603050405020304" pitchFamily="18" charset="0"/>
              </a:rPr>
              <a:t>i</a:t>
            </a:r>
            <a:r>
              <a:rPr lang="en-US" altLang="ko-KR" sz="2000" dirty="0">
                <a:latin typeface="Times New Roman" panose="02020603050405020304" pitchFamily="18" charset="0"/>
                <a:cs typeface="Times New Roman" panose="02020603050405020304" pitchFamily="18" charset="0"/>
              </a:rPr>
              <a:t>	   	Multiply and load C</a:t>
            </a:r>
            <a:r>
              <a:rPr lang="en-US" altLang="ko-KR" sz="2000" baseline="-25000" dirty="0">
                <a:latin typeface="Times New Roman" panose="02020603050405020304" pitchFamily="18" charset="0"/>
                <a:cs typeface="Times New Roman" panose="02020603050405020304" pitchFamily="18" charset="0"/>
              </a:rPr>
              <a:t>i</a:t>
            </a:r>
            <a:endParaRPr lang="en-US" altLang="ko-KR" sz="2000" dirty="0">
              <a:latin typeface="Times New Roman" panose="02020603050405020304" pitchFamily="18" charset="0"/>
              <a:cs typeface="Times New Roman" panose="02020603050405020304" pitchFamily="18" charset="0"/>
            </a:endParaRPr>
          </a:p>
          <a:p>
            <a:pPr lvl="2" algn="just">
              <a:lnSpc>
                <a:spcPct val="150000"/>
              </a:lnSpc>
              <a:spcBef>
                <a:spcPct val="20000"/>
              </a:spcBef>
            </a:pPr>
            <a:r>
              <a:rPr lang="en-US" altLang="ko-KR" sz="2000" dirty="0">
                <a:latin typeface="Times New Roman" panose="02020603050405020304" pitchFamily="18" charset="0"/>
                <a:cs typeface="Times New Roman" panose="02020603050405020304" pitchFamily="18" charset="0"/>
              </a:rPr>
              <a:t>R5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R3 + R4	       		Add C</a:t>
            </a:r>
            <a:r>
              <a:rPr lang="en-US" altLang="ko-KR" sz="2000" baseline="-25000" dirty="0">
                <a:latin typeface="Times New Roman" panose="02020603050405020304" pitchFamily="18" charset="0"/>
                <a:cs typeface="Times New Roman" panose="02020603050405020304" pitchFamily="18" charset="0"/>
              </a:rPr>
              <a:t>i </a:t>
            </a:r>
            <a:r>
              <a:rPr lang="en-US" altLang="ko-KR" sz="2000" dirty="0">
                <a:latin typeface="Times New Roman" panose="02020603050405020304" pitchFamily="18" charset="0"/>
                <a:cs typeface="Times New Roman" panose="02020603050405020304" pitchFamily="18" charset="0"/>
              </a:rPr>
              <a:t> to product</a:t>
            </a:r>
          </a:p>
        </p:txBody>
      </p:sp>
    </p:spTree>
    <p:extLst>
      <p:ext uri="{BB962C8B-B14F-4D97-AF65-F5344CB8AC3E}">
        <p14:creationId xmlns:p14="http://schemas.microsoft.com/office/powerpoint/2010/main" val="72626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943773" y="968356"/>
            <a:ext cx="5584934" cy="4557161"/>
            <a:chOff x="2659344" y="1451658"/>
            <a:chExt cx="5602008" cy="4115754"/>
          </a:xfrm>
        </p:grpSpPr>
        <p:sp>
          <p:nvSpPr>
            <p:cNvPr id="15364" name="Rectangle 4"/>
            <p:cNvSpPr>
              <a:spLocks noChangeArrowheads="1"/>
            </p:cNvSpPr>
            <p:nvPr/>
          </p:nvSpPr>
          <p:spPr bwMode="auto">
            <a:xfrm>
              <a:off x="3983039" y="1552575"/>
              <a:ext cx="920124" cy="26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b="0" dirty="0">
                  <a:latin typeface="Times New Roman" panose="02020603050405020304" pitchFamily="18" charset="0"/>
                  <a:cs typeface="Times New Roman" panose="02020603050405020304" pitchFamily="18" charset="0"/>
                </a:rPr>
                <a:t>Segment 1</a:t>
              </a:r>
            </a:p>
          </p:txBody>
        </p:sp>
        <p:sp>
          <p:nvSpPr>
            <p:cNvPr id="15365" name="Rectangle 5"/>
            <p:cNvSpPr>
              <a:spLocks noChangeArrowheads="1"/>
            </p:cNvSpPr>
            <p:nvPr/>
          </p:nvSpPr>
          <p:spPr bwMode="auto">
            <a:xfrm>
              <a:off x="5413376" y="1550988"/>
              <a:ext cx="920124" cy="26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b="0" dirty="0">
                  <a:latin typeface="Times New Roman" panose="02020603050405020304" pitchFamily="18" charset="0"/>
                  <a:cs typeface="Times New Roman" panose="02020603050405020304" pitchFamily="18" charset="0"/>
                </a:rPr>
                <a:t>Segment 2</a:t>
              </a:r>
            </a:p>
          </p:txBody>
        </p:sp>
        <p:sp>
          <p:nvSpPr>
            <p:cNvPr id="15366" name="Rectangle 6"/>
            <p:cNvSpPr>
              <a:spLocks noChangeArrowheads="1"/>
            </p:cNvSpPr>
            <p:nvPr/>
          </p:nvSpPr>
          <p:spPr bwMode="auto">
            <a:xfrm>
              <a:off x="6891339" y="1550988"/>
              <a:ext cx="920124" cy="26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b="0" dirty="0">
                  <a:latin typeface="Times New Roman" panose="02020603050405020304" pitchFamily="18" charset="0"/>
                  <a:cs typeface="Times New Roman" panose="02020603050405020304" pitchFamily="18" charset="0"/>
                </a:rPr>
                <a:t>Segment 3</a:t>
              </a:r>
            </a:p>
          </p:txBody>
        </p:sp>
        <p:sp>
          <p:nvSpPr>
            <p:cNvPr id="15367" name="Rectangle 7"/>
            <p:cNvSpPr>
              <a:spLocks noChangeArrowheads="1"/>
            </p:cNvSpPr>
            <p:nvPr/>
          </p:nvSpPr>
          <p:spPr bwMode="auto">
            <a:xfrm>
              <a:off x="3004457" y="1462089"/>
              <a:ext cx="5256893" cy="4105323"/>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p>
          </p:txBody>
        </p:sp>
        <p:sp>
          <p:nvSpPr>
            <p:cNvPr id="15368" name="Line 8"/>
            <p:cNvSpPr>
              <a:spLocks noChangeShapeType="1"/>
            </p:cNvSpPr>
            <p:nvPr/>
          </p:nvSpPr>
          <p:spPr bwMode="auto">
            <a:xfrm flipV="1">
              <a:off x="3004458" y="2152015"/>
              <a:ext cx="5256894" cy="48737"/>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369" name="Line 9"/>
            <p:cNvSpPr>
              <a:spLocks noChangeShapeType="1"/>
            </p:cNvSpPr>
            <p:nvPr/>
          </p:nvSpPr>
          <p:spPr bwMode="auto">
            <a:xfrm>
              <a:off x="3917950" y="1470025"/>
              <a:ext cx="0" cy="4097386"/>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370" name="Line 10"/>
            <p:cNvSpPr>
              <a:spLocks noChangeShapeType="1"/>
            </p:cNvSpPr>
            <p:nvPr/>
          </p:nvSpPr>
          <p:spPr bwMode="auto">
            <a:xfrm flipH="1">
              <a:off x="5068263" y="1470024"/>
              <a:ext cx="2211" cy="4097388"/>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372" name="Line 12"/>
            <p:cNvSpPr>
              <a:spLocks noChangeShapeType="1"/>
            </p:cNvSpPr>
            <p:nvPr/>
          </p:nvSpPr>
          <p:spPr bwMode="auto">
            <a:xfrm>
              <a:off x="3917950" y="1824038"/>
              <a:ext cx="4343400" cy="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5373" name="Rectangle 13"/>
            <p:cNvSpPr>
              <a:spLocks noChangeArrowheads="1"/>
            </p:cNvSpPr>
            <p:nvPr/>
          </p:nvSpPr>
          <p:spPr bwMode="auto">
            <a:xfrm>
              <a:off x="2659344" y="1817729"/>
              <a:ext cx="5602006" cy="345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R1       R2           R3            R4	         R5                     </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1            A1       B1	    -	-		-</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2            A2       B2         A1 * B1     C1		-</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3            A3       B3         A2 * B2     C2          A1 * B1 + C1</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4            A4       B4         A3 * B3     C3          A2 * B2 + C2</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5            A5       B5         A4 * B4     C4          A3 * B3 + C3</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6            A6       B6         A5 * B5     C5          A4 * B4 + C4</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7            A7       B7         A6 * B6     C6          A5 * B5 + C5</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8	-         -	       A7 * B7     C7          A6 * B6 + C6</a:t>
              </a:r>
            </a:p>
            <a:p>
              <a:pPr lvl="1">
                <a:lnSpc>
                  <a:spcPct val="150000"/>
                </a:lnSpc>
                <a:spcBef>
                  <a:spcPct val="9000"/>
                </a:spcBef>
              </a:pPr>
              <a:r>
                <a:rPr lang="en-US" altLang="ko-KR" b="0" dirty="0">
                  <a:latin typeface="Times New Roman" panose="02020603050405020304" pitchFamily="18" charset="0"/>
                  <a:cs typeface="Times New Roman" panose="02020603050405020304" pitchFamily="18" charset="0"/>
                </a:rPr>
                <a:t>	  9	-         -	             -            -            A7 * B7 + C7</a:t>
              </a:r>
            </a:p>
            <a:p>
              <a:pPr latinLnBrk="1">
                <a:lnSpc>
                  <a:spcPct val="150000"/>
                </a:lnSpc>
              </a:pPr>
              <a:endParaRPr lang="en-US" altLang="ko-KR" b="0" dirty="0">
                <a:latin typeface="Times New Roman" panose="02020603050405020304" pitchFamily="18" charset="0"/>
                <a:cs typeface="Times New Roman" panose="02020603050405020304" pitchFamily="18" charset="0"/>
              </a:endParaRPr>
            </a:p>
          </p:txBody>
        </p:sp>
        <p:sp>
          <p:nvSpPr>
            <p:cNvPr id="3" name="Rectangle 2"/>
            <p:cNvSpPr/>
            <p:nvPr/>
          </p:nvSpPr>
          <p:spPr>
            <a:xfrm>
              <a:off x="3004457" y="1462089"/>
              <a:ext cx="848406" cy="738664"/>
            </a:xfrm>
            <a:prstGeom prst="rect">
              <a:avLst/>
            </a:prstGeom>
          </p:spPr>
          <p:txBody>
            <a:bodyPr wrap="square">
              <a:spAutoFit/>
            </a:bodyPr>
            <a:lstStyle/>
            <a:p>
              <a:pPr algn="ctr"/>
              <a:r>
                <a:rPr lang="en-US" altLang="ko-KR" sz="1400" dirty="0">
                  <a:latin typeface="Times New Roman" panose="02020603050405020304" pitchFamily="18" charset="0"/>
                  <a:cs typeface="Times New Roman" panose="02020603050405020304" pitchFamily="18" charset="0"/>
                </a:rPr>
                <a:t>Clock</a:t>
              </a:r>
            </a:p>
            <a:p>
              <a:pPr algn="ctr"/>
              <a:r>
                <a:rPr lang="en-US" altLang="ko-KR" sz="1400" dirty="0">
                  <a:latin typeface="Times New Roman" panose="02020603050405020304" pitchFamily="18" charset="0"/>
                  <a:cs typeface="Times New Roman" panose="02020603050405020304" pitchFamily="18" charset="0"/>
                </a:rPr>
                <a:t>Pulse Number</a:t>
              </a:r>
            </a:p>
          </p:txBody>
        </p:sp>
        <p:sp>
          <p:nvSpPr>
            <p:cNvPr id="21" name="Line 10"/>
            <p:cNvSpPr>
              <a:spLocks noChangeShapeType="1"/>
            </p:cNvSpPr>
            <p:nvPr/>
          </p:nvSpPr>
          <p:spPr bwMode="auto">
            <a:xfrm flipH="1">
              <a:off x="6671198" y="1451658"/>
              <a:ext cx="2211" cy="4097388"/>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a:p>
          </p:txBody>
        </p:sp>
      </p:grpSp>
      <p:sp>
        <p:nvSpPr>
          <p:cNvPr id="9" name="Rectangle 8"/>
          <p:cNvSpPr/>
          <p:nvPr/>
        </p:nvSpPr>
        <p:spPr>
          <a:xfrm>
            <a:off x="5943773" y="5817037"/>
            <a:ext cx="6096000" cy="307777"/>
          </a:xfrm>
          <a:prstGeom prst="rect">
            <a:avLst/>
          </a:prstGeom>
        </p:spPr>
        <p:txBody>
          <a:bodyPr>
            <a:spAutoFit/>
          </a:bodyPr>
          <a:lstStyle/>
          <a:p>
            <a:pPr algn="ctr"/>
            <a:r>
              <a:rPr lang="en-US" sz="1400" b="1" dirty="0">
                <a:solidFill>
                  <a:srgbClr val="000000"/>
                </a:solidFill>
                <a:latin typeface="Times New Roman" panose="02020603050405020304" pitchFamily="18" charset="0"/>
                <a:cs typeface="Times New Roman" panose="02020603050405020304" pitchFamily="18" charset="0"/>
              </a:rPr>
              <a:t>Table : Content of Registers in Pipeline Example</a:t>
            </a:r>
            <a:r>
              <a:rPr lang="en-US" sz="1400" b="1" dirty="0">
                <a:latin typeface="Times New Roman" panose="02020603050405020304" pitchFamily="18" charset="0"/>
                <a:cs typeface="Times New Roman" panose="02020603050405020304" pitchFamily="18" charset="0"/>
              </a:rPr>
              <a:t>.</a:t>
            </a:r>
          </a:p>
        </p:txBody>
      </p:sp>
      <p:sp>
        <p:nvSpPr>
          <p:cNvPr id="2" name="Rectangle 1"/>
          <p:cNvSpPr/>
          <p:nvPr/>
        </p:nvSpPr>
        <p:spPr>
          <a:xfrm>
            <a:off x="384758" y="485819"/>
            <a:ext cx="5810754" cy="5909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clock pulse transfers A1 and B1 into R1 and R2.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second clock pulse transfers the product of R1 and R2 into R3 and C1 into R4.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same clock pulse transfers A2 and B2 into R1 and R2.</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third clock pulse operates on all three  segments simultaneously.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places A3 and B3 into R1 and R2, transfers the product of R1 and R2 into R3, transfers C2 into R4, and places the sum of R3 and R4 into R5.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takes three clock pulses to fill up the pipe and retrieve the first output from R5.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no more input data are available, the clock must continue until the last output emerges out of the pipeline. </a:t>
            </a:r>
          </a:p>
        </p:txBody>
      </p:sp>
    </p:spTree>
    <p:extLst>
      <p:ext uri="{BB962C8B-B14F-4D97-AF65-F5344CB8AC3E}">
        <p14:creationId xmlns:p14="http://schemas.microsoft.com/office/powerpoint/2010/main" val="9941478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0" y="5977924"/>
            <a:ext cx="11946835" cy="26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ctr">
              <a:lnSpc>
                <a:spcPct val="85000"/>
              </a:lnSpc>
            </a:pPr>
            <a:r>
              <a:rPr lang="en-US" altLang="ko-KR" sz="1600" dirty="0">
                <a:latin typeface="Times New Roman" panose="02020603050405020304" pitchFamily="18" charset="0"/>
                <a:cs typeface="Times New Roman" panose="02020603050405020304" pitchFamily="18" charset="0"/>
              </a:rPr>
              <a:t>Figure : General Structure of a 4-Segment Pipeline.</a:t>
            </a:r>
          </a:p>
        </p:txBody>
      </p:sp>
      <p:sp>
        <p:nvSpPr>
          <p:cNvPr id="3" name="Rectangle 2"/>
          <p:cNvSpPr/>
          <p:nvPr/>
        </p:nvSpPr>
        <p:spPr>
          <a:xfrm>
            <a:off x="522514" y="304285"/>
            <a:ext cx="11669486" cy="400110"/>
          </a:xfrm>
          <a:prstGeom prst="rect">
            <a:avLst/>
          </a:prstGeom>
        </p:spPr>
        <p:txBody>
          <a:bodyPr wrap="square">
            <a:spAutoFit/>
          </a:bodyPr>
          <a:lstStyle/>
          <a:p>
            <a:r>
              <a:rPr lang="en-US" altLang="ko-KR" sz="2000" b="1" dirty="0">
                <a:latin typeface="Times New Roman" panose="02020603050405020304" pitchFamily="18" charset="0"/>
                <a:cs typeface="Times New Roman" panose="02020603050405020304" pitchFamily="18" charset="0"/>
              </a:rPr>
              <a:t>General  Pipeline</a:t>
            </a:r>
            <a:endParaRPr lang="en-US" sz="2000" b="1"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1998617" y="2050869"/>
            <a:ext cx="7821242" cy="3308928"/>
            <a:chOff x="1215530" y="1612639"/>
            <a:chExt cx="7353167" cy="2902850"/>
          </a:xfrm>
        </p:grpSpPr>
        <p:sp>
          <p:nvSpPr>
            <p:cNvPr id="16388" name="Rectangle 5" descr="20%"/>
            <p:cNvSpPr>
              <a:spLocks noChangeArrowheads="1"/>
            </p:cNvSpPr>
            <p:nvPr/>
          </p:nvSpPr>
          <p:spPr bwMode="auto">
            <a:xfrm>
              <a:off x="7949057" y="2556721"/>
              <a:ext cx="312716"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389" name="Rectangle 6" descr="20%"/>
            <p:cNvSpPr>
              <a:spLocks noChangeArrowheads="1"/>
            </p:cNvSpPr>
            <p:nvPr/>
          </p:nvSpPr>
          <p:spPr bwMode="auto">
            <a:xfrm>
              <a:off x="6346868" y="2556721"/>
              <a:ext cx="312716"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390" name="Rectangle 7" descr="20%"/>
            <p:cNvSpPr>
              <a:spLocks noChangeArrowheads="1"/>
            </p:cNvSpPr>
            <p:nvPr/>
          </p:nvSpPr>
          <p:spPr bwMode="auto">
            <a:xfrm>
              <a:off x="4744679" y="2556721"/>
              <a:ext cx="310785"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391" name="Rectangle 8" descr="20%"/>
            <p:cNvSpPr>
              <a:spLocks noChangeArrowheads="1"/>
            </p:cNvSpPr>
            <p:nvPr/>
          </p:nvSpPr>
          <p:spPr bwMode="auto">
            <a:xfrm>
              <a:off x="3157932" y="2556721"/>
              <a:ext cx="295343"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392" name="Rectangle 9"/>
            <p:cNvSpPr>
              <a:spLocks noChangeArrowheads="1"/>
            </p:cNvSpPr>
            <p:nvPr/>
          </p:nvSpPr>
          <p:spPr bwMode="auto">
            <a:xfrm>
              <a:off x="2291205" y="3254147"/>
              <a:ext cx="268259"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S</a:t>
              </a:r>
            </a:p>
          </p:txBody>
        </p:sp>
        <p:sp>
          <p:nvSpPr>
            <p:cNvPr id="16393" name="Rectangle 10"/>
            <p:cNvSpPr>
              <a:spLocks noChangeArrowheads="1"/>
            </p:cNvSpPr>
            <p:nvPr/>
          </p:nvSpPr>
          <p:spPr bwMode="auto">
            <a:xfrm>
              <a:off x="2221711" y="2556721"/>
              <a:ext cx="565593"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394" name="Rectangle 11"/>
            <p:cNvSpPr>
              <a:spLocks noChangeArrowheads="1"/>
            </p:cNvSpPr>
            <p:nvPr/>
          </p:nvSpPr>
          <p:spPr bwMode="auto">
            <a:xfrm>
              <a:off x="3132058" y="3254147"/>
              <a:ext cx="296893"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R</a:t>
              </a:r>
            </a:p>
          </p:txBody>
        </p:sp>
        <p:sp>
          <p:nvSpPr>
            <p:cNvPr id="16395" name="Line 13"/>
            <p:cNvSpPr>
              <a:spLocks noChangeShapeType="1"/>
            </p:cNvSpPr>
            <p:nvPr/>
          </p:nvSpPr>
          <p:spPr bwMode="auto">
            <a:xfrm>
              <a:off x="2800816" y="3529133"/>
              <a:ext cx="349394" cy="7971"/>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396" name="Line 14"/>
            <p:cNvSpPr>
              <a:spLocks noChangeShapeType="1"/>
            </p:cNvSpPr>
            <p:nvPr/>
          </p:nvSpPr>
          <p:spPr bwMode="auto">
            <a:xfrm>
              <a:off x="3215843" y="2532811"/>
              <a:ext cx="104239"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397" name="Line 15"/>
            <p:cNvSpPr>
              <a:spLocks noChangeShapeType="1"/>
            </p:cNvSpPr>
            <p:nvPr/>
          </p:nvSpPr>
          <p:spPr bwMode="auto">
            <a:xfrm flipH="1">
              <a:off x="3304639" y="2532811"/>
              <a:ext cx="104239"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398" name="Line 17"/>
            <p:cNvSpPr>
              <a:spLocks noChangeShapeType="1"/>
            </p:cNvSpPr>
            <p:nvPr/>
          </p:nvSpPr>
          <p:spPr bwMode="auto">
            <a:xfrm flipV="1">
              <a:off x="1893105" y="3517176"/>
              <a:ext cx="320438" cy="11957"/>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00" name="Rectangle 19"/>
            <p:cNvSpPr>
              <a:spLocks noChangeArrowheads="1"/>
            </p:cNvSpPr>
            <p:nvPr/>
          </p:nvSpPr>
          <p:spPr bwMode="auto">
            <a:xfrm>
              <a:off x="3227424" y="3353781"/>
              <a:ext cx="259216"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1</a:t>
              </a:r>
            </a:p>
          </p:txBody>
        </p:sp>
        <p:sp>
          <p:nvSpPr>
            <p:cNvPr id="16402" name="Rectangle 21"/>
            <p:cNvSpPr>
              <a:spLocks noChangeArrowheads="1"/>
            </p:cNvSpPr>
            <p:nvPr/>
          </p:nvSpPr>
          <p:spPr bwMode="auto">
            <a:xfrm>
              <a:off x="3823533" y="2532811"/>
              <a:ext cx="565593"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403" name="Rectangle 22"/>
            <p:cNvSpPr>
              <a:spLocks noChangeArrowheads="1"/>
            </p:cNvSpPr>
            <p:nvPr/>
          </p:nvSpPr>
          <p:spPr bwMode="auto">
            <a:xfrm>
              <a:off x="4717885" y="3317766"/>
              <a:ext cx="296893"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R</a:t>
              </a:r>
            </a:p>
          </p:txBody>
        </p:sp>
        <p:sp>
          <p:nvSpPr>
            <p:cNvPr id="16404" name="Line 24"/>
            <p:cNvSpPr>
              <a:spLocks noChangeShapeType="1"/>
            </p:cNvSpPr>
            <p:nvPr/>
          </p:nvSpPr>
          <p:spPr bwMode="auto">
            <a:xfrm>
              <a:off x="4403006" y="3529131"/>
              <a:ext cx="335881" cy="15941"/>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05" name="Line 25"/>
            <p:cNvSpPr>
              <a:spLocks noChangeShapeType="1"/>
            </p:cNvSpPr>
            <p:nvPr/>
          </p:nvSpPr>
          <p:spPr bwMode="auto">
            <a:xfrm>
              <a:off x="4818031" y="2532811"/>
              <a:ext cx="106169"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06" name="Line 26"/>
            <p:cNvSpPr>
              <a:spLocks noChangeShapeType="1"/>
            </p:cNvSpPr>
            <p:nvPr/>
          </p:nvSpPr>
          <p:spPr bwMode="auto">
            <a:xfrm flipH="1">
              <a:off x="4908758" y="2532811"/>
              <a:ext cx="88796"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07" name="Line 28"/>
            <p:cNvSpPr>
              <a:spLocks noChangeShapeType="1"/>
            </p:cNvSpPr>
            <p:nvPr/>
          </p:nvSpPr>
          <p:spPr bwMode="auto">
            <a:xfrm flipV="1">
              <a:off x="3468718" y="3517176"/>
              <a:ext cx="360976" cy="11957"/>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09" name="Rectangle 30"/>
            <p:cNvSpPr>
              <a:spLocks noChangeArrowheads="1"/>
            </p:cNvSpPr>
            <p:nvPr/>
          </p:nvSpPr>
          <p:spPr bwMode="auto">
            <a:xfrm>
              <a:off x="4831543" y="3353781"/>
              <a:ext cx="259216"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2</a:t>
              </a:r>
            </a:p>
          </p:txBody>
        </p:sp>
        <p:sp>
          <p:nvSpPr>
            <p:cNvPr id="16411" name="Rectangle 32"/>
            <p:cNvSpPr>
              <a:spLocks noChangeArrowheads="1"/>
            </p:cNvSpPr>
            <p:nvPr/>
          </p:nvSpPr>
          <p:spPr bwMode="auto">
            <a:xfrm>
              <a:off x="5438270" y="2574655"/>
              <a:ext cx="550150" cy="19408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412" name="Rectangle 33"/>
            <p:cNvSpPr>
              <a:spLocks noChangeArrowheads="1"/>
            </p:cNvSpPr>
            <p:nvPr/>
          </p:nvSpPr>
          <p:spPr bwMode="auto">
            <a:xfrm>
              <a:off x="6304434" y="3295569"/>
              <a:ext cx="296893"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R</a:t>
              </a:r>
            </a:p>
          </p:txBody>
        </p:sp>
        <p:sp>
          <p:nvSpPr>
            <p:cNvPr id="16413" name="Line 35"/>
            <p:cNvSpPr>
              <a:spLocks noChangeShapeType="1"/>
            </p:cNvSpPr>
            <p:nvPr/>
          </p:nvSpPr>
          <p:spPr bwMode="auto">
            <a:xfrm>
              <a:off x="5991683" y="3529131"/>
              <a:ext cx="345532" cy="0"/>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14" name="Line 36"/>
            <p:cNvSpPr>
              <a:spLocks noChangeShapeType="1"/>
            </p:cNvSpPr>
            <p:nvPr/>
          </p:nvSpPr>
          <p:spPr bwMode="auto">
            <a:xfrm>
              <a:off x="6422151" y="2532811"/>
              <a:ext cx="88796"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15" name="Line 37"/>
            <p:cNvSpPr>
              <a:spLocks noChangeShapeType="1"/>
            </p:cNvSpPr>
            <p:nvPr/>
          </p:nvSpPr>
          <p:spPr bwMode="auto">
            <a:xfrm flipH="1">
              <a:off x="6495504" y="2532811"/>
              <a:ext cx="104239"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16" name="Line 39"/>
            <p:cNvSpPr>
              <a:spLocks noChangeShapeType="1"/>
            </p:cNvSpPr>
            <p:nvPr/>
          </p:nvSpPr>
          <p:spPr bwMode="auto">
            <a:xfrm>
              <a:off x="5072838" y="3529131"/>
              <a:ext cx="343602" cy="0"/>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18" name="Rectangle 41"/>
            <p:cNvSpPr>
              <a:spLocks noChangeArrowheads="1"/>
            </p:cNvSpPr>
            <p:nvPr/>
          </p:nvSpPr>
          <p:spPr bwMode="auto">
            <a:xfrm>
              <a:off x="6416359" y="3353781"/>
              <a:ext cx="259216"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3</a:t>
              </a:r>
            </a:p>
          </p:txBody>
        </p:sp>
        <p:sp>
          <p:nvSpPr>
            <p:cNvPr id="16419" name="Rectangle 42"/>
            <p:cNvSpPr>
              <a:spLocks noChangeArrowheads="1"/>
            </p:cNvSpPr>
            <p:nvPr/>
          </p:nvSpPr>
          <p:spPr bwMode="auto">
            <a:xfrm>
              <a:off x="7086191" y="3345589"/>
              <a:ext cx="324020"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S</a:t>
              </a:r>
              <a:r>
                <a:rPr lang="en-US" altLang="ko-KR" baseline="-25000" dirty="0">
                  <a:solidFill>
                    <a:srgbClr val="000000"/>
                  </a:solidFill>
                  <a:latin typeface="Times New Roman" panose="02020603050405020304" pitchFamily="18" charset="0"/>
                  <a:cs typeface="Times New Roman" panose="02020603050405020304" pitchFamily="18" charset="0"/>
                </a:rPr>
                <a:t>4</a:t>
              </a:r>
              <a:endParaRPr lang="en-US" altLang="ko-KR" dirty="0">
                <a:solidFill>
                  <a:srgbClr val="000000"/>
                </a:solidFill>
                <a:latin typeface="Times New Roman" panose="02020603050405020304" pitchFamily="18" charset="0"/>
                <a:cs typeface="Times New Roman" panose="02020603050405020304" pitchFamily="18" charset="0"/>
              </a:endParaRPr>
            </a:p>
          </p:txBody>
        </p:sp>
        <p:sp>
          <p:nvSpPr>
            <p:cNvPr id="16420" name="Rectangle 43"/>
            <p:cNvSpPr>
              <a:spLocks noChangeArrowheads="1"/>
            </p:cNvSpPr>
            <p:nvPr/>
          </p:nvSpPr>
          <p:spPr bwMode="auto">
            <a:xfrm>
              <a:off x="7006081" y="2544550"/>
              <a:ext cx="550149" cy="19408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421" name="Rectangle 44"/>
            <p:cNvSpPr>
              <a:spLocks noChangeArrowheads="1"/>
            </p:cNvSpPr>
            <p:nvPr/>
          </p:nvSpPr>
          <p:spPr bwMode="auto">
            <a:xfrm>
              <a:off x="7925114" y="3309520"/>
              <a:ext cx="296893"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R</a:t>
              </a:r>
            </a:p>
          </p:txBody>
        </p:sp>
        <p:sp>
          <p:nvSpPr>
            <p:cNvPr id="16422" name="Line 46"/>
            <p:cNvSpPr>
              <a:spLocks noChangeShapeType="1"/>
            </p:cNvSpPr>
            <p:nvPr/>
          </p:nvSpPr>
          <p:spPr bwMode="auto">
            <a:xfrm>
              <a:off x="7593872" y="3529131"/>
              <a:ext cx="355184" cy="0"/>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23" name="Line 47"/>
            <p:cNvSpPr>
              <a:spLocks noChangeShapeType="1"/>
            </p:cNvSpPr>
            <p:nvPr/>
          </p:nvSpPr>
          <p:spPr bwMode="auto">
            <a:xfrm>
              <a:off x="8024340" y="2532811"/>
              <a:ext cx="88796"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24" name="Line 48"/>
            <p:cNvSpPr>
              <a:spLocks noChangeShapeType="1"/>
            </p:cNvSpPr>
            <p:nvPr/>
          </p:nvSpPr>
          <p:spPr bwMode="auto">
            <a:xfrm flipH="1">
              <a:off x="8097693" y="2532811"/>
              <a:ext cx="106170" cy="14745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25" name="Line 50"/>
            <p:cNvSpPr>
              <a:spLocks noChangeShapeType="1"/>
            </p:cNvSpPr>
            <p:nvPr/>
          </p:nvSpPr>
          <p:spPr bwMode="auto">
            <a:xfrm>
              <a:off x="6675026" y="3529133"/>
              <a:ext cx="332020" cy="7971"/>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27" name="Rectangle 52"/>
            <p:cNvSpPr>
              <a:spLocks noChangeArrowheads="1"/>
            </p:cNvSpPr>
            <p:nvPr/>
          </p:nvSpPr>
          <p:spPr bwMode="auto">
            <a:xfrm>
              <a:off x="8020478" y="3353781"/>
              <a:ext cx="259216"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4</a:t>
              </a:r>
            </a:p>
          </p:txBody>
        </p:sp>
        <p:sp>
          <p:nvSpPr>
            <p:cNvPr id="16428" name="Line 54"/>
            <p:cNvSpPr>
              <a:spLocks noChangeShapeType="1"/>
            </p:cNvSpPr>
            <p:nvPr/>
          </p:nvSpPr>
          <p:spPr bwMode="auto">
            <a:xfrm>
              <a:off x="8277215" y="3529131"/>
              <a:ext cx="291482" cy="0"/>
            </a:xfrm>
            <a:prstGeom prst="line">
              <a:avLst/>
            </a:prstGeom>
            <a:noFill/>
            <a:ln w="25400">
              <a:solidFill>
                <a:srgbClr val="00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29" name="Rectangle 55"/>
            <p:cNvSpPr>
              <a:spLocks noChangeArrowheads="1"/>
            </p:cNvSpPr>
            <p:nvPr/>
          </p:nvSpPr>
          <p:spPr bwMode="auto">
            <a:xfrm>
              <a:off x="1228120" y="3392174"/>
              <a:ext cx="577208"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Input</a:t>
              </a:r>
            </a:p>
          </p:txBody>
        </p:sp>
        <p:sp>
          <p:nvSpPr>
            <p:cNvPr id="16430" name="Line 56"/>
            <p:cNvSpPr>
              <a:spLocks noChangeShapeType="1"/>
            </p:cNvSpPr>
            <p:nvPr/>
          </p:nvSpPr>
          <p:spPr bwMode="auto">
            <a:xfrm>
              <a:off x="1880042" y="1803502"/>
              <a:ext cx="6240816"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31" name="Line 57"/>
            <p:cNvSpPr>
              <a:spLocks noChangeShapeType="1"/>
            </p:cNvSpPr>
            <p:nvPr/>
          </p:nvSpPr>
          <p:spPr bwMode="auto">
            <a:xfrm flipV="1">
              <a:off x="3312359" y="1803502"/>
              <a:ext cx="0" cy="729309"/>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32" name="Line 59"/>
            <p:cNvSpPr>
              <a:spLocks noChangeShapeType="1"/>
            </p:cNvSpPr>
            <p:nvPr/>
          </p:nvSpPr>
          <p:spPr bwMode="auto">
            <a:xfrm flipV="1">
              <a:off x="6503224" y="1803502"/>
              <a:ext cx="0" cy="729309"/>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33" name="Line 60"/>
            <p:cNvSpPr>
              <a:spLocks noChangeShapeType="1"/>
            </p:cNvSpPr>
            <p:nvPr/>
          </p:nvSpPr>
          <p:spPr bwMode="auto">
            <a:xfrm flipV="1">
              <a:off x="8107344" y="1803502"/>
              <a:ext cx="0" cy="729309"/>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16434" name="Rectangle 61"/>
            <p:cNvSpPr>
              <a:spLocks noChangeArrowheads="1"/>
            </p:cNvSpPr>
            <p:nvPr/>
          </p:nvSpPr>
          <p:spPr bwMode="auto">
            <a:xfrm>
              <a:off x="1215530" y="1612639"/>
              <a:ext cx="596799" cy="27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Clock</a:t>
              </a:r>
            </a:p>
          </p:txBody>
        </p:sp>
        <p:sp>
          <p:nvSpPr>
            <p:cNvPr id="16435" name="Oval 62"/>
            <p:cNvSpPr>
              <a:spLocks noChangeArrowheads="1"/>
            </p:cNvSpPr>
            <p:nvPr/>
          </p:nvSpPr>
          <p:spPr bwMode="auto">
            <a:xfrm>
              <a:off x="3275683" y="1747708"/>
              <a:ext cx="59841" cy="103617"/>
            </a:xfrm>
            <a:prstGeom prst="ellipse">
              <a:avLst/>
            </a:prstGeom>
            <a:solidFill>
              <a:srgbClr val="000000"/>
            </a:solidFill>
            <a:ln w="25399">
              <a:solidFill>
                <a:srgbClr val="000000"/>
              </a:solidFill>
              <a:round/>
              <a:headEnd/>
              <a:tailEnd/>
            </a:ln>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436" name="Oval 63"/>
            <p:cNvSpPr>
              <a:spLocks noChangeArrowheads="1"/>
            </p:cNvSpPr>
            <p:nvPr/>
          </p:nvSpPr>
          <p:spPr bwMode="auto">
            <a:xfrm>
              <a:off x="4856639" y="1747708"/>
              <a:ext cx="57910" cy="103617"/>
            </a:xfrm>
            <a:prstGeom prst="ellipse">
              <a:avLst/>
            </a:prstGeom>
            <a:solidFill>
              <a:srgbClr val="000000"/>
            </a:solidFill>
            <a:ln w="25399">
              <a:solidFill>
                <a:srgbClr val="000000"/>
              </a:solidFill>
              <a:round/>
              <a:headEnd/>
              <a:tailEnd/>
            </a:ln>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437" name="Oval 64"/>
            <p:cNvSpPr>
              <a:spLocks noChangeArrowheads="1"/>
            </p:cNvSpPr>
            <p:nvPr/>
          </p:nvSpPr>
          <p:spPr bwMode="auto">
            <a:xfrm>
              <a:off x="6466548" y="1747708"/>
              <a:ext cx="59840" cy="103617"/>
            </a:xfrm>
            <a:prstGeom prst="ellipse">
              <a:avLst/>
            </a:prstGeom>
            <a:solidFill>
              <a:srgbClr val="000000"/>
            </a:solidFill>
            <a:ln w="25399">
              <a:solidFill>
                <a:srgbClr val="000000"/>
              </a:solidFill>
              <a:round/>
              <a:headEnd/>
              <a:tailEnd/>
            </a:ln>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493" name="Line 124"/>
            <p:cNvSpPr>
              <a:spLocks noChangeShapeType="1"/>
            </p:cNvSpPr>
            <p:nvPr/>
          </p:nvSpPr>
          <p:spPr bwMode="auto">
            <a:xfrm flipV="1">
              <a:off x="4893314" y="1803502"/>
              <a:ext cx="0" cy="729309"/>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b="1">
                <a:latin typeface="Times New Roman" panose="02020603050405020304" pitchFamily="18" charset="0"/>
                <a:cs typeface="Times New Roman" panose="02020603050405020304" pitchFamily="18" charset="0"/>
              </a:endParaRPr>
            </a:p>
          </p:txBody>
        </p:sp>
        <p:sp>
          <p:nvSpPr>
            <p:cNvPr id="5" name="TextBox 4"/>
            <p:cNvSpPr txBox="1"/>
            <p:nvPr/>
          </p:nvSpPr>
          <p:spPr>
            <a:xfrm>
              <a:off x="5478213" y="3319463"/>
              <a:ext cx="469138" cy="27000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a:t>
              </a:r>
              <a:r>
                <a:rPr lang="en-US" sz="1400" b="1" baseline="-25000" dirty="0">
                  <a:latin typeface="Times New Roman" panose="02020603050405020304" pitchFamily="18" charset="0"/>
                  <a:cs typeface="Times New Roman" panose="02020603050405020304" pitchFamily="18" charset="0"/>
                </a:rPr>
                <a:t>3</a:t>
              </a:r>
              <a:endParaRPr lang="en-US" sz="1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17201" y="3254147"/>
              <a:ext cx="550845" cy="27000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a:t>
              </a:r>
              <a:r>
                <a:rPr lang="en-US" sz="1400" b="1" baseline="-25000" dirty="0">
                  <a:latin typeface="Times New Roman" panose="02020603050405020304" pitchFamily="18" charset="0"/>
                  <a:cs typeface="Times New Roman" panose="02020603050405020304" pitchFamily="18" charset="0"/>
                </a:rPr>
                <a:t>2</a:t>
              </a:r>
              <a:endParaRPr lang="en-US" sz="1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243791" y="3254147"/>
              <a:ext cx="434450" cy="27000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S</a:t>
              </a:r>
              <a:r>
                <a:rPr lang="en-US" sz="1400" b="1" baseline="-25000" dirty="0">
                  <a:latin typeface="Times New Roman" panose="02020603050405020304" pitchFamily="18" charset="0"/>
                  <a:cs typeface="Times New Roman" panose="02020603050405020304" pitchFamily="18" charset="0"/>
                </a:rPr>
                <a:t>1</a:t>
              </a:r>
              <a:endParaRPr lang="en-US" sz="14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29160693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15617" y="1113183"/>
            <a:ext cx="10734259" cy="4996451"/>
            <a:chOff x="2223799" y="3990976"/>
            <a:chExt cx="7094826" cy="1598084"/>
          </a:xfrm>
        </p:grpSpPr>
        <p:sp>
          <p:nvSpPr>
            <p:cNvPr id="16439" name="Rectangle 66"/>
            <p:cNvSpPr>
              <a:spLocks noChangeArrowheads="1"/>
            </p:cNvSpPr>
            <p:nvPr/>
          </p:nvSpPr>
          <p:spPr bwMode="auto">
            <a:xfrm>
              <a:off x="3311526"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1</a:t>
              </a:r>
            </a:p>
          </p:txBody>
        </p:sp>
        <p:sp>
          <p:nvSpPr>
            <p:cNvPr id="16440" name="Line 67"/>
            <p:cNvSpPr>
              <a:spLocks noChangeShapeType="1"/>
            </p:cNvSpPr>
            <p:nvPr/>
          </p:nvSpPr>
          <p:spPr bwMode="auto">
            <a:xfrm>
              <a:off x="3260725"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41" name="Rectangle 68"/>
            <p:cNvSpPr>
              <a:spLocks noChangeArrowheads="1"/>
            </p:cNvSpPr>
            <p:nvPr/>
          </p:nvSpPr>
          <p:spPr bwMode="auto">
            <a:xfrm>
              <a:off x="3706814"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2</a:t>
              </a:r>
            </a:p>
          </p:txBody>
        </p:sp>
        <p:sp>
          <p:nvSpPr>
            <p:cNvPr id="16442" name="Line 69"/>
            <p:cNvSpPr>
              <a:spLocks noChangeShapeType="1"/>
            </p:cNvSpPr>
            <p:nvPr/>
          </p:nvSpPr>
          <p:spPr bwMode="auto">
            <a:xfrm>
              <a:off x="3659188"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43" name="Rectangle 70"/>
            <p:cNvSpPr>
              <a:spLocks noChangeArrowheads="1"/>
            </p:cNvSpPr>
            <p:nvPr/>
          </p:nvSpPr>
          <p:spPr bwMode="auto">
            <a:xfrm>
              <a:off x="4106864"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3</a:t>
              </a:r>
            </a:p>
          </p:txBody>
        </p:sp>
        <p:sp>
          <p:nvSpPr>
            <p:cNvPr id="16444" name="Line 71"/>
            <p:cNvSpPr>
              <a:spLocks noChangeShapeType="1"/>
            </p:cNvSpPr>
            <p:nvPr/>
          </p:nvSpPr>
          <p:spPr bwMode="auto">
            <a:xfrm>
              <a:off x="4056063"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45" name="Rectangle 72"/>
            <p:cNvSpPr>
              <a:spLocks noChangeArrowheads="1"/>
            </p:cNvSpPr>
            <p:nvPr/>
          </p:nvSpPr>
          <p:spPr bwMode="auto">
            <a:xfrm>
              <a:off x="4502151"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4</a:t>
              </a:r>
            </a:p>
          </p:txBody>
        </p:sp>
        <p:sp>
          <p:nvSpPr>
            <p:cNvPr id="16446" name="Rectangle 74"/>
            <p:cNvSpPr>
              <a:spLocks noChangeArrowheads="1"/>
            </p:cNvSpPr>
            <p:nvPr/>
          </p:nvSpPr>
          <p:spPr bwMode="auto">
            <a:xfrm>
              <a:off x="4900614"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5</a:t>
              </a:r>
            </a:p>
          </p:txBody>
        </p:sp>
        <p:sp>
          <p:nvSpPr>
            <p:cNvPr id="16447" name="Line 75"/>
            <p:cNvSpPr>
              <a:spLocks noChangeShapeType="1"/>
            </p:cNvSpPr>
            <p:nvPr/>
          </p:nvSpPr>
          <p:spPr bwMode="auto">
            <a:xfrm>
              <a:off x="4849813"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48" name="Rectangle 76"/>
            <p:cNvSpPr>
              <a:spLocks noChangeArrowheads="1"/>
            </p:cNvSpPr>
            <p:nvPr/>
          </p:nvSpPr>
          <p:spPr bwMode="auto">
            <a:xfrm>
              <a:off x="5299076"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6</a:t>
              </a:r>
            </a:p>
          </p:txBody>
        </p:sp>
        <p:sp>
          <p:nvSpPr>
            <p:cNvPr id="16449" name="Line 77"/>
            <p:cNvSpPr>
              <a:spLocks noChangeShapeType="1"/>
            </p:cNvSpPr>
            <p:nvPr/>
          </p:nvSpPr>
          <p:spPr bwMode="auto">
            <a:xfrm>
              <a:off x="5248275"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0" name="Rectangle 78"/>
            <p:cNvSpPr>
              <a:spLocks noChangeArrowheads="1"/>
            </p:cNvSpPr>
            <p:nvPr/>
          </p:nvSpPr>
          <p:spPr bwMode="auto">
            <a:xfrm>
              <a:off x="5695951"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7</a:t>
              </a:r>
            </a:p>
          </p:txBody>
        </p:sp>
        <p:sp>
          <p:nvSpPr>
            <p:cNvPr id="16451" name="Line 79"/>
            <p:cNvSpPr>
              <a:spLocks noChangeShapeType="1"/>
            </p:cNvSpPr>
            <p:nvPr/>
          </p:nvSpPr>
          <p:spPr bwMode="auto">
            <a:xfrm>
              <a:off x="5645150"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2" name="Rectangle 80"/>
            <p:cNvSpPr>
              <a:spLocks noChangeArrowheads="1"/>
            </p:cNvSpPr>
            <p:nvPr/>
          </p:nvSpPr>
          <p:spPr bwMode="auto">
            <a:xfrm>
              <a:off x="6091239"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8</a:t>
              </a:r>
            </a:p>
          </p:txBody>
        </p:sp>
        <p:sp>
          <p:nvSpPr>
            <p:cNvPr id="16453" name="Line 81"/>
            <p:cNvSpPr>
              <a:spLocks noChangeShapeType="1"/>
            </p:cNvSpPr>
            <p:nvPr/>
          </p:nvSpPr>
          <p:spPr bwMode="auto">
            <a:xfrm>
              <a:off x="6042025"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4" name="Rectangle 82"/>
            <p:cNvSpPr>
              <a:spLocks noChangeArrowheads="1"/>
            </p:cNvSpPr>
            <p:nvPr/>
          </p:nvSpPr>
          <p:spPr bwMode="auto">
            <a:xfrm>
              <a:off x="6488114" y="3990976"/>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9</a:t>
              </a:r>
            </a:p>
          </p:txBody>
        </p:sp>
        <p:sp>
          <p:nvSpPr>
            <p:cNvPr id="16455" name="Line 83"/>
            <p:cNvSpPr>
              <a:spLocks noChangeShapeType="1"/>
            </p:cNvSpPr>
            <p:nvPr/>
          </p:nvSpPr>
          <p:spPr bwMode="auto">
            <a:xfrm>
              <a:off x="6440488"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6" name="Line 84"/>
            <p:cNvSpPr>
              <a:spLocks noChangeShapeType="1"/>
            </p:cNvSpPr>
            <p:nvPr/>
          </p:nvSpPr>
          <p:spPr bwMode="auto">
            <a:xfrm>
              <a:off x="6837363" y="4019551"/>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7" name="Line 86"/>
            <p:cNvSpPr>
              <a:spLocks noChangeShapeType="1"/>
            </p:cNvSpPr>
            <p:nvPr/>
          </p:nvSpPr>
          <p:spPr bwMode="auto">
            <a:xfrm flipV="1">
              <a:off x="3254375" y="4221196"/>
              <a:ext cx="3884613" cy="4763"/>
            </a:xfrm>
            <a:prstGeom prst="line">
              <a:avLst/>
            </a:prstGeom>
            <a:noFill/>
            <a:ln w="25400">
              <a:solidFill>
                <a:srgbClr val="000000"/>
              </a:solidFill>
              <a:round/>
              <a:headEnd type="none" w="sm" len="sm"/>
              <a:tailEnd type="stealth"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8" name="Line 87"/>
            <p:cNvSpPr>
              <a:spLocks noChangeShapeType="1"/>
            </p:cNvSpPr>
            <p:nvPr/>
          </p:nvSpPr>
          <p:spPr bwMode="auto">
            <a:xfrm>
              <a:off x="3254375" y="4552191"/>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59" name="Line 88"/>
            <p:cNvSpPr>
              <a:spLocks noChangeShapeType="1"/>
            </p:cNvSpPr>
            <p:nvPr/>
          </p:nvSpPr>
          <p:spPr bwMode="auto">
            <a:xfrm>
              <a:off x="3254375" y="4860925"/>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60" name="Line 89"/>
            <p:cNvSpPr>
              <a:spLocks noChangeShapeType="1"/>
            </p:cNvSpPr>
            <p:nvPr/>
          </p:nvSpPr>
          <p:spPr bwMode="auto">
            <a:xfrm>
              <a:off x="3254375" y="5195128"/>
              <a:ext cx="35766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61" name="Line 90"/>
            <p:cNvSpPr>
              <a:spLocks noChangeShapeType="1"/>
            </p:cNvSpPr>
            <p:nvPr/>
          </p:nvSpPr>
          <p:spPr bwMode="auto">
            <a:xfrm flipV="1">
              <a:off x="3273349" y="5472563"/>
              <a:ext cx="3582988" cy="717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62" name="Rectangle 91"/>
            <p:cNvSpPr>
              <a:spLocks noChangeArrowheads="1"/>
            </p:cNvSpPr>
            <p:nvPr/>
          </p:nvSpPr>
          <p:spPr bwMode="auto">
            <a:xfrm>
              <a:off x="3275014" y="427831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T1</a:t>
              </a:r>
            </a:p>
          </p:txBody>
        </p:sp>
        <p:sp>
          <p:nvSpPr>
            <p:cNvPr id="16463" name="Rectangle 92"/>
            <p:cNvSpPr>
              <a:spLocks noChangeArrowheads="1"/>
            </p:cNvSpPr>
            <p:nvPr/>
          </p:nvSpPr>
          <p:spPr bwMode="auto">
            <a:xfrm>
              <a:off x="3675064" y="46037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T1</a:t>
              </a:r>
            </a:p>
          </p:txBody>
        </p:sp>
        <p:sp>
          <p:nvSpPr>
            <p:cNvPr id="16464" name="Rectangle 93"/>
            <p:cNvSpPr>
              <a:spLocks noChangeArrowheads="1"/>
            </p:cNvSpPr>
            <p:nvPr/>
          </p:nvSpPr>
          <p:spPr bwMode="auto">
            <a:xfrm>
              <a:off x="4070351" y="49212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T1</a:t>
              </a:r>
            </a:p>
          </p:txBody>
        </p:sp>
        <p:sp>
          <p:nvSpPr>
            <p:cNvPr id="16465" name="Rectangle 94"/>
            <p:cNvSpPr>
              <a:spLocks noChangeArrowheads="1"/>
            </p:cNvSpPr>
            <p:nvPr/>
          </p:nvSpPr>
          <p:spPr bwMode="auto">
            <a:xfrm>
              <a:off x="4468814" y="52371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T1</a:t>
              </a:r>
            </a:p>
          </p:txBody>
        </p:sp>
        <p:sp>
          <p:nvSpPr>
            <p:cNvPr id="16466" name="Rectangle 95"/>
            <p:cNvSpPr>
              <a:spLocks noChangeArrowheads="1"/>
            </p:cNvSpPr>
            <p:nvPr/>
          </p:nvSpPr>
          <p:spPr bwMode="auto">
            <a:xfrm>
              <a:off x="3675064" y="427831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T2</a:t>
              </a:r>
            </a:p>
          </p:txBody>
        </p:sp>
        <p:sp>
          <p:nvSpPr>
            <p:cNvPr id="16467" name="Rectangle 96"/>
            <p:cNvSpPr>
              <a:spLocks noChangeArrowheads="1"/>
            </p:cNvSpPr>
            <p:nvPr/>
          </p:nvSpPr>
          <p:spPr bwMode="auto">
            <a:xfrm>
              <a:off x="4070351" y="4605339"/>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T2</a:t>
              </a:r>
            </a:p>
          </p:txBody>
        </p:sp>
        <p:sp>
          <p:nvSpPr>
            <p:cNvPr id="16468" name="Rectangle 97"/>
            <p:cNvSpPr>
              <a:spLocks noChangeArrowheads="1"/>
            </p:cNvSpPr>
            <p:nvPr/>
          </p:nvSpPr>
          <p:spPr bwMode="auto">
            <a:xfrm>
              <a:off x="4468814" y="49212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T2</a:t>
              </a:r>
            </a:p>
          </p:txBody>
        </p:sp>
        <p:sp>
          <p:nvSpPr>
            <p:cNvPr id="16469" name="Rectangle 98"/>
            <p:cNvSpPr>
              <a:spLocks noChangeArrowheads="1"/>
            </p:cNvSpPr>
            <p:nvPr/>
          </p:nvSpPr>
          <p:spPr bwMode="auto">
            <a:xfrm>
              <a:off x="4865689" y="52371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T2</a:t>
              </a:r>
            </a:p>
          </p:txBody>
        </p:sp>
        <p:sp>
          <p:nvSpPr>
            <p:cNvPr id="16470" name="Rectangle 99"/>
            <p:cNvSpPr>
              <a:spLocks noChangeArrowheads="1"/>
            </p:cNvSpPr>
            <p:nvPr/>
          </p:nvSpPr>
          <p:spPr bwMode="auto">
            <a:xfrm>
              <a:off x="4070351" y="427831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dirty="0">
                  <a:solidFill>
                    <a:srgbClr val="000000"/>
                  </a:solidFill>
                  <a:latin typeface="Times New Roman" panose="02020603050405020304" pitchFamily="18" charset="0"/>
                  <a:cs typeface="Times New Roman" panose="02020603050405020304" pitchFamily="18" charset="0"/>
                </a:rPr>
                <a:t>T3</a:t>
              </a:r>
            </a:p>
          </p:txBody>
        </p:sp>
        <p:sp>
          <p:nvSpPr>
            <p:cNvPr id="16471" name="Rectangle 100"/>
            <p:cNvSpPr>
              <a:spLocks noChangeArrowheads="1"/>
            </p:cNvSpPr>
            <p:nvPr/>
          </p:nvSpPr>
          <p:spPr bwMode="auto">
            <a:xfrm>
              <a:off x="4468814" y="4605339"/>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T3</a:t>
              </a:r>
            </a:p>
          </p:txBody>
        </p:sp>
        <p:sp>
          <p:nvSpPr>
            <p:cNvPr id="16472" name="Rectangle 101"/>
            <p:cNvSpPr>
              <a:spLocks noChangeArrowheads="1"/>
            </p:cNvSpPr>
            <p:nvPr/>
          </p:nvSpPr>
          <p:spPr bwMode="auto">
            <a:xfrm>
              <a:off x="4865689" y="49212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T3</a:t>
              </a:r>
            </a:p>
          </p:txBody>
        </p:sp>
        <p:sp>
          <p:nvSpPr>
            <p:cNvPr id="16473" name="Rectangle 102"/>
            <p:cNvSpPr>
              <a:spLocks noChangeArrowheads="1"/>
            </p:cNvSpPr>
            <p:nvPr/>
          </p:nvSpPr>
          <p:spPr bwMode="auto">
            <a:xfrm>
              <a:off x="5264151" y="52371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T3</a:t>
              </a:r>
            </a:p>
          </p:txBody>
        </p:sp>
        <p:sp>
          <p:nvSpPr>
            <p:cNvPr id="16474" name="Rectangle 103"/>
            <p:cNvSpPr>
              <a:spLocks noChangeArrowheads="1"/>
            </p:cNvSpPr>
            <p:nvPr/>
          </p:nvSpPr>
          <p:spPr bwMode="auto">
            <a:xfrm>
              <a:off x="5661026" y="52371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T4</a:t>
              </a:r>
            </a:p>
          </p:txBody>
        </p:sp>
        <p:sp>
          <p:nvSpPr>
            <p:cNvPr id="16475" name="Rectangle 104"/>
            <p:cNvSpPr>
              <a:spLocks noChangeArrowheads="1"/>
            </p:cNvSpPr>
            <p:nvPr/>
          </p:nvSpPr>
          <p:spPr bwMode="auto">
            <a:xfrm>
              <a:off x="5264151" y="49212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T4</a:t>
              </a:r>
            </a:p>
          </p:txBody>
        </p:sp>
        <p:sp>
          <p:nvSpPr>
            <p:cNvPr id="16476" name="Rectangle 105"/>
            <p:cNvSpPr>
              <a:spLocks noChangeArrowheads="1"/>
            </p:cNvSpPr>
            <p:nvPr/>
          </p:nvSpPr>
          <p:spPr bwMode="auto">
            <a:xfrm>
              <a:off x="4843790" y="46148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dirty="0">
                  <a:solidFill>
                    <a:srgbClr val="000000"/>
                  </a:solidFill>
                  <a:latin typeface="Times New Roman" panose="02020603050405020304" pitchFamily="18" charset="0"/>
                  <a:cs typeface="Times New Roman" panose="02020603050405020304" pitchFamily="18" charset="0"/>
                </a:rPr>
                <a:t>T4</a:t>
              </a:r>
            </a:p>
          </p:txBody>
        </p:sp>
        <p:sp>
          <p:nvSpPr>
            <p:cNvPr id="16477" name="Rectangle 106"/>
            <p:cNvSpPr>
              <a:spLocks noChangeArrowheads="1"/>
            </p:cNvSpPr>
            <p:nvPr/>
          </p:nvSpPr>
          <p:spPr bwMode="auto">
            <a:xfrm>
              <a:off x="4468814" y="4268789"/>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T4</a:t>
              </a:r>
            </a:p>
          </p:txBody>
        </p:sp>
        <p:sp>
          <p:nvSpPr>
            <p:cNvPr id="16478" name="Rectangle 107"/>
            <p:cNvSpPr>
              <a:spLocks noChangeArrowheads="1"/>
            </p:cNvSpPr>
            <p:nvPr/>
          </p:nvSpPr>
          <p:spPr bwMode="auto">
            <a:xfrm>
              <a:off x="4865689" y="427831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T5</a:t>
              </a:r>
            </a:p>
          </p:txBody>
        </p:sp>
        <p:sp>
          <p:nvSpPr>
            <p:cNvPr id="16479" name="Rectangle 108"/>
            <p:cNvSpPr>
              <a:spLocks noChangeArrowheads="1"/>
            </p:cNvSpPr>
            <p:nvPr/>
          </p:nvSpPr>
          <p:spPr bwMode="auto">
            <a:xfrm>
              <a:off x="5264151" y="4605339"/>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T5</a:t>
              </a:r>
            </a:p>
          </p:txBody>
        </p:sp>
        <p:sp>
          <p:nvSpPr>
            <p:cNvPr id="16480" name="Rectangle 109"/>
            <p:cNvSpPr>
              <a:spLocks noChangeArrowheads="1"/>
            </p:cNvSpPr>
            <p:nvPr/>
          </p:nvSpPr>
          <p:spPr bwMode="auto">
            <a:xfrm>
              <a:off x="5661026" y="49212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T5</a:t>
              </a:r>
            </a:p>
          </p:txBody>
        </p:sp>
        <p:sp>
          <p:nvSpPr>
            <p:cNvPr id="16481" name="Rectangle 110"/>
            <p:cNvSpPr>
              <a:spLocks noChangeArrowheads="1"/>
            </p:cNvSpPr>
            <p:nvPr/>
          </p:nvSpPr>
          <p:spPr bwMode="auto">
            <a:xfrm>
              <a:off x="6056314" y="52371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T5</a:t>
              </a:r>
            </a:p>
          </p:txBody>
        </p:sp>
        <p:sp>
          <p:nvSpPr>
            <p:cNvPr id="16482" name="Rectangle 111"/>
            <p:cNvSpPr>
              <a:spLocks noChangeArrowheads="1"/>
            </p:cNvSpPr>
            <p:nvPr/>
          </p:nvSpPr>
          <p:spPr bwMode="auto">
            <a:xfrm>
              <a:off x="6456364" y="523716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dirty="0">
                  <a:solidFill>
                    <a:srgbClr val="000000"/>
                  </a:solidFill>
                  <a:latin typeface="Times New Roman" panose="02020603050405020304" pitchFamily="18" charset="0"/>
                  <a:cs typeface="Times New Roman" panose="02020603050405020304" pitchFamily="18" charset="0"/>
                </a:rPr>
                <a:t>T6</a:t>
              </a:r>
            </a:p>
          </p:txBody>
        </p:sp>
        <p:sp>
          <p:nvSpPr>
            <p:cNvPr id="16483" name="Rectangle 112"/>
            <p:cNvSpPr>
              <a:spLocks noChangeArrowheads="1"/>
            </p:cNvSpPr>
            <p:nvPr/>
          </p:nvSpPr>
          <p:spPr bwMode="auto">
            <a:xfrm>
              <a:off x="6056314" y="4921251"/>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T6</a:t>
              </a:r>
            </a:p>
          </p:txBody>
        </p:sp>
        <p:sp>
          <p:nvSpPr>
            <p:cNvPr id="16484" name="Rectangle 113"/>
            <p:cNvSpPr>
              <a:spLocks noChangeArrowheads="1"/>
            </p:cNvSpPr>
            <p:nvPr/>
          </p:nvSpPr>
          <p:spPr bwMode="auto">
            <a:xfrm>
              <a:off x="5659439" y="459581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T6</a:t>
              </a:r>
            </a:p>
          </p:txBody>
        </p:sp>
        <p:sp>
          <p:nvSpPr>
            <p:cNvPr id="16485" name="Rectangle 114"/>
            <p:cNvSpPr>
              <a:spLocks noChangeArrowheads="1"/>
            </p:cNvSpPr>
            <p:nvPr/>
          </p:nvSpPr>
          <p:spPr bwMode="auto">
            <a:xfrm>
              <a:off x="5264151" y="4278314"/>
              <a:ext cx="42479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T6</a:t>
              </a:r>
            </a:p>
          </p:txBody>
        </p:sp>
        <p:sp>
          <p:nvSpPr>
            <p:cNvPr id="16486" name="Rectangle 115"/>
            <p:cNvSpPr>
              <a:spLocks noChangeArrowheads="1"/>
            </p:cNvSpPr>
            <p:nvPr/>
          </p:nvSpPr>
          <p:spPr bwMode="auto">
            <a:xfrm>
              <a:off x="7130474" y="4168413"/>
              <a:ext cx="126477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dirty="0">
                  <a:solidFill>
                    <a:srgbClr val="000000"/>
                  </a:solidFill>
                  <a:latin typeface="Times New Roman" panose="02020603050405020304" pitchFamily="18" charset="0"/>
                  <a:cs typeface="Times New Roman" panose="02020603050405020304" pitchFamily="18" charset="0"/>
                </a:rPr>
                <a:t>Clock cycles</a:t>
              </a:r>
            </a:p>
          </p:txBody>
        </p:sp>
        <p:sp>
          <p:nvSpPr>
            <p:cNvPr id="16487" name="Rectangle 117"/>
            <p:cNvSpPr>
              <a:spLocks noChangeArrowheads="1"/>
            </p:cNvSpPr>
            <p:nvPr/>
          </p:nvSpPr>
          <p:spPr bwMode="auto">
            <a:xfrm>
              <a:off x="2223799" y="4271755"/>
              <a:ext cx="101470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dirty="0">
                  <a:solidFill>
                    <a:srgbClr val="000000"/>
                  </a:solidFill>
                  <a:latin typeface="Times New Roman" panose="02020603050405020304" pitchFamily="18" charset="0"/>
                  <a:cs typeface="Times New Roman" panose="02020603050405020304" pitchFamily="18" charset="0"/>
                </a:rPr>
                <a:t>Segment :</a:t>
              </a:r>
            </a:p>
          </p:txBody>
        </p:sp>
        <p:sp>
          <p:nvSpPr>
            <p:cNvPr id="16488" name="Rectangle 118"/>
            <p:cNvSpPr>
              <a:spLocks noChangeArrowheads="1"/>
            </p:cNvSpPr>
            <p:nvPr/>
          </p:nvSpPr>
          <p:spPr bwMode="auto">
            <a:xfrm>
              <a:off x="2984501" y="4278314"/>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1</a:t>
              </a:r>
            </a:p>
          </p:txBody>
        </p:sp>
        <p:sp>
          <p:nvSpPr>
            <p:cNvPr id="16489" name="Rectangle 119"/>
            <p:cNvSpPr>
              <a:spLocks noChangeArrowheads="1"/>
            </p:cNvSpPr>
            <p:nvPr/>
          </p:nvSpPr>
          <p:spPr bwMode="auto">
            <a:xfrm>
              <a:off x="2984501" y="4595814"/>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2</a:t>
              </a:r>
            </a:p>
          </p:txBody>
        </p:sp>
        <p:sp>
          <p:nvSpPr>
            <p:cNvPr id="16490" name="Rectangle 120"/>
            <p:cNvSpPr>
              <a:spLocks noChangeArrowheads="1"/>
            </p:cNvSpPr>
            <p:nvPr/>
          </p:nvSpPr>
          <p:spPr bwMode="auto">
            <a:xfrm>
              <a:off x="2984501" y="4921251"/>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3</a:t>
              </a:r>
            </a:p>
          </p:txBody>
        </p:sp>
        <p:sp>
          <p:nvSpPr>
            <p:cNvPr id="16491" name="Rectangle 121"/>
            <p:cNvSpPr>
              <a:spLocks noChangeArrowheads="1"/>
            </p:cNvSpPr>
            <p:nvPr/>
          </p:nvSpPr>
          <p:spPr bwMode="auto">
            <a:xfrm>
              <a:off x="2984501" y="5249864"/>
              <a:ext cx="28854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600" b="0">
                  <a:solidFill>
                    <a:srgbClr val="000000"/>
                  </a:solidFill>
                  <a:latin typeface="Times New Roman" panose="02020603050405020304" pitchFamily="18" charset="0"/>
                  <a:cs typeface="Times New Roman" panose="02020603050405020304" pitchFamily="18" charset="0"/>
                </a:rPr>
                <a:t>4</a:t>
              </a:r>
            </a:p>
          </p:txBody>
        </p:sp>
        <p:sp>
          <p:nvSpPr>
            <p:cNvPr id="16494" name="Line 126"/>
            <p:cNvSpPr>
              <a:spLocks noChangeShapeType="1"/>
            </p:cNvSpPr>
            <p:nvPr/>
          </p:nvSpPr>
          <p:spPr bwMode="auto">
            <a:xfrm>
              <a:off x="4449763" y="4029076"/>
              <a:ext cx="0" cy="1465263"/>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latin typeface="Times New Roman" panose="02020603050405020304" pitchFamily="18" charset="0"/>
                <a:cs typeface="Times New Roman" panose="02020603050405020304" pitchFamily="18" charset="0"/>
              </a:endParaRPr>
            </a:p>
          </p:txBody>
        </p:sp>
        <p:sp>
          <p:nvSpPr>
            <p:cNvPr id="16495" name="Text Box 127"/>
            <p:cNvSpPr txBox="1">
              <a:spLocks noChangeArrowheads="1"/>
            </p:cNvSpPr>
            <p:nvPr/>
          </p:nvSpPr>
          <p:spPr bwMode="auto">
            <a:xfrm>
              <a:off x="8012113" y="5181601"/>
              <a:ext cx="13065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spcBef>
                  <a:spcPct val="50000"/>
                </a:spcBef>
              </a:pPr>
              <a:r>
                <a:rPr lang="en-US" altLang="en-US" sz="1600" b="0">
                  <a:latin typeface="Times New Roman" panose="02020603050405020304" pitchFamily="18" charset="0"/>
                  <a:cs typeface="Times New Roman" panose="02020603050405020304" pitchFamily="18" charset="0"/>
                </a:rPr>
                <a:t>Ti = Task</a:t>
              </a:r>
            </a:p>
          </p:txBody>
        </p:sp>
      </p:grpSp>
      <p:sp>
        <p:nvSpPr>
          <p:cNvPr id="5" name="Rectangle 4"/>
          <p:cNvSpPr/>
          <p:nvPr/>
        </p:nvSpPr>
        <p:spPr>
          <a:xfrm>
            <a:off x="0" y="6109634"/>
            <a:ext cx="12026347" cy="523220"/>
          </a:xfrm>
          <a:prstGeom prst="rect">
            <a:avLst/>
          </a:prstGeom>
        </p:spPr>
        <p:txBody>
          <a:bodyPr wrap="square">
            <a:spAutoFit/>
          </a:bodyPr>
          <a:lstStyle/>
          <a:p>
            <a:pPr algn="ctr"/>
            <a:r>
              <a:rPr lang="en-US" sz="1400" b="1" dirty="0">
                <a:solidFill>
                  <a:srgbClr val="000000"/>
                </a:solidFill>
                <a:latin typeface="Times New Roman" panose="02020603050405020304" pitchFamily="18" charset="0"/>
                <a:cs typeface="Times New Roman" panose="02020603050405020304" pitchFamily="18" charset="0"/>
              </a:rPr>
              <a:t>Figure : Space-time diagram for pipeline.</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16071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842192" y="641052"/>
            <a:ext cx="5626733" cy="35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2000" b="0" dirty="0">
                <a:latin typeface="Times New Roman" panose="02020603050405020304" pitchFamily="18" charset="0"/>
                <a:cs typeface="Times New Roman" panose="02020603050405020304" pitchFamily="18" charset="0"/>
              </a:rPr>
              <a:t>Execution of Three Instructions in a 4-Stage Pipeline </a:t>
            </a:r>
          </a:p>
        </p:txBody>
      </p:sp>
      <p:grpSp>
        <p:nvGrpSpPr>
          <p:cNvPr id="4" name="Group 3"/>
          <p:cNvGrpSpPr/>
          <p:nvPr/>
        </p:nvGrpSpPr>
        <p:grpSpPr>
          <a:xfrm>
            <a:off x="1418661" y="1561962"/>
            <a:ext cx="9471024" cy="4262368"/>
            <a:chOff x="1418661" y="1561962"/>
            <a:chExt cx="9471024" cy="4262368"/>
          </a:xfrm>
        </p:grpSpPr>
        <p:sp>
          <p:nvSpPr>
            <p:cNvPr id="23557" name="Rectangle 4"/>
            <p:cNvSpPr>
              <a:spLocks noChangeArrowheads="1"/>
            </p:cNvSpPr>
            <p:nvPr/>
          </p:nvSpPr>
          <p:spPr bwMode="auto">
            <a:xfrm>
              <a:off x="2744214" y="2315328"/>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23558" name="Line 5"/>
            <p:cNvSpPr>
              <a:spLocks noChangeShapeType="1"/>
            </p:cNvSpPr>
            <p:nvPr/>
          </p:nvSpPr>
          <p:spPr bwMode="auto">
            <a:xfrm>
              <a:off x="2680678" y="2270204"/>
              <a:ext cx="270019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59" name="Line 6"/>
            <p:cNvSpPr>
              <a:spLocks noChangeShapeType="1"/>
            </p:cNvSpPr>
            <p:nvPr/>
          </p:nvSpPr>
          <p:spPr bwMode="auto">
            <a:xfrm>
              <a:off x="2680678" y="2595877"/>
              <a:ext cx="271174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60" name="Line 8"/>
            <p:cNvSpPr>
              <a:spLocks noChangeShapeType="1"/>
            </p:cNvSpPr>
            <p:nvPr/>
          </p:nvSpPr>
          <p:spPr bwMode="auto">
            <a:xfrm>
              <a:off x="3368001" y="2266280"/>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61" name="Line 9"/>
            <p:cNvSpPr>
              <a:spLocks noChangeShapeType="1"/>
            </p:cNvSpPr>
            <p:nvPr/>
          </p:nvSpPr>
          <p:spPr bwMode="auto">
            <a:xfrm>
              <a:off x="4029332" y="2266280"/>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62" name="Line 10"/>
            <p:cNvSpPr>
              <a:spLocks noChangeShapeType="1"/>
            </p:cNvSpPr>
            <p:nvPr/>
          </p:nvSpPr>
          <p:spPr bwMode="auto">
            <a:xfrm>
              <a:off x="4719544" y="2266280"/>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63" name="Line 11"/>
            <p:cNvSpPr>
              <a:spLocks noChangeShapeType="1"/>
            </p:cNvSpPr>
            <p:nvPr/>
          </p:nvSpPr>
          <p:spPr bwMode="auto">
            <a:xfrm>
              <a:off x="5380875" y="2266280"/>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64" name="Rectangle 12"/>
            <p:cNvSpPr>
              <a:spLocks noChangeArrowheads="1"/>
            </p:cNvSpPr>
            <p:nvPr/>
          </p:nvSpPr>
          <p:spPr bwMode="auto">
            <a:xfrm>
              <a:off x="3347787" y="2315328"/>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23565" name="Rectangle 13"/>
            <p:cNvSpPr>
              <a:spLocks noChangeArrowheads="1"/>
            </p:cNvSpPr>
            <p:nvPr/>
          </p:nvSpPr>
          <p:spPr bwMode="auto">
            <a:xfrm>
              <a:off x="4029334" y="2315328"/>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dirty="0">
                  <a:solidFill>
                    <a:srgbClr val="000000"/>
                  </a:solidFill>
                  <a:latin typeface="Times New Roman" panose="02020603050405020304" pitchFamily="18" charset="0"/>
                  <a:cs typeface="Times New Roman" panose="02020603050405020304" pitchFamily="18" charset="0"/>
                </a:rPr>
                <a:t>FO</a:t>
              </a:r>
            </a:p>
          </p:txBody>
        </p:sp>
        <p:sp>
          <p:nvSpPr>
            <p:cNvPr id="23566" name="Rectangle 14"/>
            <p:cNvSpPr>
              <a:spLocks noChangeArrowheads="1"/>
            </p:cNvSpPr>
            <p:nvPr/>
          </p:nvSpPr>
          <p:spPr bwMode="auto">
            <a:xfrm>
              <a:off x="4687778" y="2315328"/>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dirty="0">
                  <a:solidFill>
                    <a:srgbClr val="000000"/>
                  </a:solidFill>
                  <a:latin typeface="Times New Roman" panose="02020603050405020304" pitchFamily="18" charset="0"/>
                  <a:cs typeface="Times New Roman" panose="02020603050405020304" pitchFamily="18" charset="0"/>
                </a:rPr>
                <a:t>EX</a:t>
              </a:r>
            </a:p>
          </p:txBody>
        </p:sp>
        <p:sp>
          <p:nvSpPr>
            <p:cNvPr id="23567" name="Rectangle 15"/>
            <p:cNvSpPr>
              <a:spLocks noChangeArrowheads="1"/>
            </p:cNvSpPr>
            <p:nvPr/>
          </p:nvSpPr>
          <p:spPr bwMode="auto">
            <a:xfrm>
              <a:off x="5461739" y="2713591"/>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23568" name="Line 16"/>
            <p:cNvSpPr>
              <a:spLocks noChangeShapeType="1"/>
            </p:cNvSpPr>
            <p:nvPr/>
          </p:nvSpPr>
          <p:spPr bwMode="auto">
            <a:xfrm>
              <a:off x="5380875" y="2688085"/>
              <a:ext cx="2726190"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69" name="Line 17"/>
            <p:cNvSpPr>
              <a:spLocks noChangeShapeType="1"/>
            </p:cNvSpPr>
            <p:nvPr/>
          </p:nvSpPr>
          <p:spPr bwMode="auto">
            <a:xfrm>
              <a:off x="5380875" y="2994139"/>
              <a:ext cx="272907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70" name="Line 19"/>
            <p:cNvSpPr>
              <a:spLocks noChangeShapeType="1"/>
            </p:cNvSpPr>
            <p:nvPr/>
          </p:nvSpPr>
          <p:spPr bwMode="auto">
            <a:xfrm>
              <a:off x="6091302" y="2676315"/>
              <a:ext cx="0" cy="31782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71" name="Line 20"/>
            <p:cNvSpPr>
              <a:spLocks noChangeShapeType="1"/>
            </p:cNvSpPr>
            <p:nvPr/>
          </p:nvSpPr>
          <p:spPr bwMode="auto">
            <a:xfrm>
              <a:off x="6755522" y="2676315"/>
              <a:ext cx="0" cy="31782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72" name="Line 21"/>
            <p:cNvSpPr>
              <a:spLocks noChangeShapeType="1"/>
            </p:cNvSpPr>
            <p:nvPr/>
          </p:nvSpPr>
          <p:spPr bwMode="auto">
            <a:xfrm>
              <a:off x="7416855" y="2676315"/>
              <a:ext cx="0" cy="31782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73" name="Line 22"/>
            <p:cNvSpPr>
              <a:spLocks noChangeShapeType="1"/>
            </p:cNvSpPr>
            <p:nvPr/>
          </p:nvSpPr>
          <p:spPr bwMode="auto">
            <a:xfrm>
              <a:off x="8107065" y="2676315"/>
              <a:ext cx="0" cy="31782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74" name="Rectangle 23"/>
            <p:cNvSpPr>
              <a:spLocks noChangeArrowheads="1"/>
            </p:cNvSpPr>
            <p:nvPr/>
          </p:nvSpPr>
          <p:spPr bwMode="auto">
            <a:xfrm>
              <a:off x="6097080" y="2713591"/>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23575" name="Rectangle 24"/>
            <p:cNvSpPr>
              <a:spLocks noChangeArrowheads="1"/>
            </p:cNvSpPr>
            <p:nvPr/>
          </p:nvSpPr>
          <p:spPr bwMode="auto">
            <a:xfrm>
              <a:off x="6746861" y="2713591"/>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FO</a:t>
              </a:r>
            </a:p>
          </p:txBody>
        </p:sp>
        <p:sp>
          <p:nvSpPr>
            <p:cNvPr id="23576" name="Rectangle 25"/>
            <p:cNvSpPr>
              <a:spLocks noChangeArrowheads="1"/>
            </p:cNvSpPr>
            <p:nvPr/>
          </p:nvSpPr>
          <p:spPr bwMode="auto">
            <a:xfrm>
              <a:off x="7413968" y="2713591"/>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EX</a:t>
              </a:r>
            </a:p>
          </p:txBody>
        </p:sp>
        <p:sp>
          <p:nvSpPr>
            <p:cNvPr id="23577" name="Rectangle 26"/>
            <p:cNvSpPr>
              <a:spLocks noChangeArrowheads="1"/>
            </p:cNvSpPr>
            <p:nvPr/>
          </p:nvSpPr>
          <p:spPr bwMode="auto">
            <a:xfrm>
              <a:off x="8167714" y="3125587"/>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23578" name="Line 27"/>
            <p:cNvSpPr>
              <a:spLocks noChangeShapeType="1"/>
            </p:cNvSpPr>
            <p:nvPr/>
          </p:nvSpPr>
          <p:spPr bwMode="auto">
            <a:xfrm>
              <a:off x="8107065" y="3078501"/>
              <a:ext cx="2694424"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79" name="Line 28"/>
            <p:cNvSpPr>
              <a:spLocks noChangeShapeType="1"/>
            </p:cNvSpPr>
            <p:nvPr/>
          </p:nvSpPr>
          <p:spPr bwMode="auto">
            <a:xfrm>
              <a:off x="8107067" y="3406135"/>
              <a:ext cx="270019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80" name="Line 30"/>
            <p:cNvSpPr>
              <a:spLocks noChangeShapeType="1"/>
            </p:cNvSpPr>
            <p:nvPr/>
          </p:nvSpPr>
          <p:spPr bwMode="auto">
            <a:xfrm>
              <a:off x="8817492" y="3076538"/>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81" name="Line 31"/>
            <p:cNvSpPr>
              <a:spLocks noChangeShapeType="1"/>
            </p:cNvSpPr>
            <p:nvPr/>
          </p:nvSpPr>
          <p:spPr bwMode="auto">
            <a:xfrm>
              <a:off x="9478825" y="3076538"/>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82" name="Line 32"/>
            <p:cNvSpPr>
              <a:spLocks noChangeShapeType="1"/>
            </p:cNvSpPr>
            <p:nvPr/>
          </p:nvSpPr>
          <p:spPr bwMode="auto">
            <a:xfrm>
              <a:off x="10143044" y="3076538"/>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83" name="Line 33"/>
            <p:cNvSpPr>
              <a:spLocks noChangeShapeType="1"/>
            </p:cNvSpPr>
            <p:nvPr/>
          </p:nvSpPr>
          <p:spPr bwMode="auto">
            <a:xfrm>
              <a:off x="10804376" y="3076538"/>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84" name="Rectangle 34"/>
            <p:cNvSpPr>
              <a:spLocks noChangeArrowheads="1"/>
            </p:cNvSpPr>
            <p:nvPr/>
          </p:nvSpPr>
          <p:spPr bwMode="auto">
            <a:xfrm>
              <a:off x="8777063" y="3125587"/>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23585" name="Rectangle 35"/>
            <p:cNvSpPr>
              <a:spLocks noChangeArrowheads="1"/>
            </p:cNvSpPr>
            <p:nvPr/>
          </p:nvSpPr>
          <p:spPr bwMode="auto">
            <a:xfrm>
              <a:off x="9473051" y="3125587"/>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FO</a:t>
              </a:r>
            </a:p>
          </p:txBody>
        </p:sp>
        <p:sp>
          <p:nvSpPr>
            <p:cNvPr id="23586" name="Rectangle 36"/>
            <p:cNvSpPr>
              <a:spLocks noChangeArrowheads="1"/>
            </p:cNvSpPr>
            <p:nvPr/>
          </p:nvSpPr>
          <p:spPr bwMode="auto">
            <a:xfrm>
              <a:off x="10131495" y="3125587"/>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EX</a:t>
              </a:r>
            </a:p>
          </p:txBody>
        </p:sp>
        <p:sp>
          <p:nvSpPr>
            <p:cNvPr id="23587" name="Rectangle 37"/>
            <p:cNvSpPr>
              <a:spLocks noChangeArrowheads="1"/>
            </p:cNvSpPr>
            <p:nvPr/>
          </p:nvSpPr>
          <p:spPr bwMode="auto">
            <a:xfrm>
              <a:off x="2273481" y="2287861"/>
              <a:ext cx="422838"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a:t>
              </a:r>
            </a:p>
          </p:txBody>
        </p:sp>
        <p:sp>
          <p:nvSpPr>
            <p:cNvPr id="23588" name="Rectangle 38"/>
            <p:cNvSpPr>
              <a:spLocks noChangeArrowheads="1"/>
            </p:cNvSpPr>
            <p:nvPr/>
          </p:nvSpPr>
          <p:spPr bwMode="auto">
            <a:xfrm>
              <a:off x="4733985" y="2697896"/>
              <a:ext cx="74652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i+1</a:t>
              </a:r>
            </a:p>
          </p:txBody>
        </p:sp>
        <p:sp>
          <p:nvSpPr>
            <p:cNvPr id="23589" name="Rectangle 39"/>
            <p:cNvSpPr>
              <a:spLocks noChangeArrowheads="1"/>
            </p:cNvSpPr>
            <p:nvPr/>
          </p:nvSpPr>
          <p:spPr bwMode="auto">
            <a:xfrm>
              <a:off x="7463063" y="3098121"/>
              <a:ext cx="74652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i+2</a:t>
              </a:r>
            </a:p>
          </p:txBody>
        </p:sp>
        <p:sp>
          <p:nvSpPr>
            <p:cNvPr id="23590" name="Rectangle 40"/>
            <p:cNvSpPr>
              <a:spLocks noChangeArrowheads="1"/>
            </p:cNvSpPr>
            <p:nvPr/>
          </p:nvSpPr>
          <p:spPr bwMode="auto">
            <a:xfrm>
              <a:off x="1418661" y="1561962"/>
              <a:ext cx="2076274"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Conventional</a:t>
              </a:r>
            </a:p>
          </p:txBody>
        </p:sp>
        <p:sp>
          <p:nvSpPr>
            <p:cNvPr id="23591" name="Rectangle 41"/>
            <p:cNvSpPr>
              <a:spLocks noChangeArrowheads="1"/>
            </p:cNvSpPr>
            <p:nvPr/>
          </p:nvSpPr>
          <p:spPr bwMode="auto">
            <a:xfrm>
              <a:off x="1658357" y="3963311"/>
              <a:ext cx="15542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Pipelined</a:t>
              </a:r>
            </a:p>
          </p:txBody>
        </p:sp>
        <p:sp>
          <p:nvSpPr>
            <p:cNvPr id="23612" name="Rectangle 64"/>
            <p:cNvSpPr>
              <a:spLocks noChangeArrowheads="1"/>
            </p:cNvSpPr>
            <p:nvPr/>
          </p:nvSpPr>
          <p:spPr bwMode="auto">
            <a:xfrm>
              <a:off x="3954248" y="5462194"/>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23619" name="Line 71"/>
            <p:cNvSpPr>
              <a:spLocks noChangeShapeType="1"/>
            </p:cNvSpPr>
            <p:nvPr/>
          </p:nvSpPr>
          <p:spPr bwMode="auto">
            <a:xfrm>
              <a:off x="6590912" y="5422955"/>
              <a:ext cx="0" cy="35314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20" name="Rectangle 72"/>
            <p:cNvSpPr>
              <a:spLocks noChangeArrowheads="1"/>
            </p:cNvSpPr>
            <p:nvPr/>
          </p:nvSpPr>
          <p:spPr bwMode="auto">
            <a:xfrm>
              <a:off x="4569375" y="5450422"/>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23621" name="Rectangle 73"/>
            <p:cNvSpPr>
              <a:spLocks noChangeArrowheads="1"/>
            </p:cNvSpPr>
            <p:nvPr/>
          </p:nvSpPr>
          <p:spPr bwMode="auto">
            <a:xfrm>
              <a:off x="5233595" y="5462194"/>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FO</a:t>
              </a:r>
            </a:p>
          </p:txBody>
        </p:sp>
        <p:sp>
          <p:nvSpPr>
            <p:cNvPr id="23622" name="Rectangle 74"/>
            <p:cNvSpPr>
              <a:spLocks noChangeArrowheads="1"/>
            </p:cNvSpPr>
            <p:nvPr/>
          </p:nvSpPr>
          <p:spPr bwMode="auto">
            <a:xfrm>
              <a:off x="5892039" y="5460232"/>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EX</a:t>
              </a:r>
            </a:p>
          </p:txBody>
        </p:sp>
        <p:sp>
          <p:nvSpPr>
            <p:cNvPr id="23626" name="Line 80"/>
            <p:cNvSpPr>
              <a:spLocks noChangeShapeType="1"/>
            </p:cNvSpPr>
            <p:nvPr/>
          </p:nvSpPr>
          <p:spPr bwMode="auto">
            <a:xfrm>
              <a:off x="2692230" y="2276089"/>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27" name="Line 81"/>
            <p:cNvSpPr>
              <a:spLocks noChangeShapeType="1"/>
            </p:cNvSpPr>
            <p:nvPr/>
          </p:nvSpPr>
          <p:spPr bwMode="auto">
            <a:xfrm>
              <a:off x="5380875" y="2688085"/>
              <a:ext cx="0" cy="31586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28" name="Line 84"/>
            <p:cNvSpPr>
              <a:spLocks noChangeShapeType="1"/>
            </p:cNvSpPr>
            <p:nvPr/>
          </p:nvSpPr>
          <p:spPr bwMode="auto">
            <a:xfrm>
              <a:off x="8124393" y="3088310"/>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grpSp>
          <p:nvGrpSpPr>
            <p:cNvPr id="2" name="Group 1"/>
            <p:cNvGrpSpPr/>
            <p:nvPr/>
          </p:nvGrpSpPr>
          <p:grpSpPr>
            <a:xfrm>
              <a:off x="2131975" y="4640163"/>
              <a:ext cx="4458937" cy="1166510"/>
              <a:chOff x="2131975" y="4640163"/>
              <a:chExt cx="4458937" cy="1166510"/>
            </a:xfrm>
          </p:grpSpPr>
          <p:sp>
            <p:nvSpPr>
              <p:cNvPr id="23592" name="Rectangle 42"/>
              <p:cNvSpPr>
                <a:spLocks noChangeArrowheads="1"/>
              </p:cNvSpPr>
              <p:nvPr/>
            </p:nvSpPr>
            <p:spPr bwMode="auto">
              <a:xfrm>
                <a:off x="2611370" y="4689210"/>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23593" name="Line 43"/>
              <p:cNvSpPr>
                <a:spLocks noChangeShapeType="1"/>
              </p:cNvSpPr>
              <p:nvPr/>
            </p:nvSpPr>
            <p:spPr bwMode="auto">
              <a:xfrm>
                <a:off x="2562274" y="4644086"/>
                <a:ext cx="2677096"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94" name="Line 44"/>
              <p:cNvSpPr>
                <a:spLocks noChangeShapeType="1"/>
              </p:cNvSpPr>
              <p:nvPr/>
            </p:nvSpPr>
            <p:spPr bwMode="auto">
              <a:xfrm>
                <a:off x="2539171" y="4969759"/>
                <a:ext cx="2677096"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95" name="Line 46"/>
              <p:cNvSpPr>
                <a:spLocks noChangeShapeType="1"/>
              </p:cNvSpPr>
              <p:nvPr/>
            </p:nvSpPr>
            <p:spPr bwMode="auto">
              <a:xfrm>
                <a:off x="3226493"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96" name="Line 47"/>
              <p:cNvSpPr>
                <a:spLocks noChangeShapeType="1"/>
              </p:cNvSpPr>
              <p:nvPr/>
            </p:nvSpPr>
            <p:spPr bwMode="auto">
              <a:xfrm>
                <a:off x="3887825"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97" name="Line 48"/>
              <p:cNvSpPr>
                <a:spLocks noChangeShapeType="1"/>
              </p:cNvSpPr>
              <p:nvPr/>
            </p:nvSpPr>
            <p:spPr bwMode="auto">
              <a:xfrm>
                <a:off x="4575149"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98" name="Line 49"/>
              <p:cNvSpPr>
                <a:spLocks noChangeShapeType="1"/>
              </p:cNvSpPr>
              <p:nvPr/>
            </p:nvSpPr>
            <p:spPr bwMode="auto">
              <a:xfrm>
                <a:off x="5239369" y="4640163"/>
                <a:ext cx="0" cy="35314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599" name="Rectangle 50"/>
              <p:cNvSpPr>
                <a:spLocks noChangeArrowheads="1"/>
              </p:cNvSpPr>
              <p:nvPr/>
            </p:nvSpPr>
            <p:spPr bwMode="auto">
              <a:xfrm>
                <a:off x="3217832" y="4677439"/>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23600" name="Rectangle 51"/>
              <p:cNvSpPr>
                <a:spLocks noChangeArrowheads="1"/>
              </p:cNvSpPr>
              <p:nvPr/>
            </p:nvSpPr>
            <p:spPr bwMode="auto">
              <a:xfrm>
                <a:off x="3879163" y="4689210"/>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FO</a:t>
                </a:r>
              </a:p>
            </p:txBody>
          </p:sp>
          <p:sp>
            <p:nvSpPr>
              <p:cNvPr id="23601" name="Rectangle 52"/>
              <p:cNvSpPr>
                <a:spLocks noChangeArrowheads="1"/>
              </p:cNvSpPr>
              <p:nvPr/>
            </p:nvSpPr>
            <p:spPr bwMode="auto">
              <a:xfrm>
                <a:off x="4543383" y="4689210"/>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EX</a:t>
                </a:r>
              </a:p>
            </p:txBody>
          </p:sp>
          <p:sp>
            <p:nvSpPr>
              <p:cNvPr id="23602" name="Rectangle 53"/>
              <p:cNvSpPr>
                <a:spLocks noChangeArrowheads="1"/>
              </p:cNvSpPr>
              <p:nvPr/>
            </p:nvSpPr>
            <p:spPr bwMode="auto">
              <a:xfrm>
                <a:off x="3269814" y="5073740"/>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23603" name="Line 54"/>
              <p:cNvSpPr>
                <a:spLocks noChangeShapeType="1"/>
              </p:cNvSpPr>
              <p:nvPr/>
            </p:nvSpPr>
            <p:spPr bwMode="auto">
              <a:xfrm>
                <a:off x="3203391" y="5034501"/>
                <a:ext cx="2674207"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04" name="Line 55"/>
              <p:cNvSpPr>
                <a:spLocks noChangeShapeType="1"/>
              </p:cNvSpPr>
              <p:nvPr/>
            </p:nvSpPr>
            <p:spPr bwMode="auto">
              <a:xfrm>
                <a:off x="3203391" y="5354289"/>
                <a:ext cx="2674207"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05" name="Line 57"/>
              <p:cNvSpPr>
                <a:spLocks noChangeShapeType="1"/>
              </p:cNvSpPr>
              <p:nvPr/>
            </p:nvSpPr>
            <p:spPr bwMode="auto">
              <a:xfrm>
                <a:off x="3887825" y="5024692"/>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06" name="Line 58"/>
              <p:cNvSpPr>
                <a:spLocks noChangeShapeType="1"/>
              </p:cNvSpPr>
              <p:nvPr/>
            </p:nvSpPr>
            <p:spPr bwMode="auto">
              <a:xfrm>
                <a:off x="4575149" y="5024692"/>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07" name="Line 59"/>
              <p:cNvSpPr>
                <a:spLocks noChangeShapeType="1"/>
              </p:cNvSpPr>
              <p:nvPr/>
            </p:nvSpPr>
            <p:spPr bwMode="auto">
              <a:xfrm>
                <a:off x="5239369" y="5024692"/>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08" name="Line 60"/>
              <p:cNvSpPr>
                <a:spLocks noChangeShapeType="1"/>
              </p:cNvSpPr>
              <p:nvPr/>
            </p:nvSpPr>
            <p:spPr bwMode="auto">
              <a:xfrm>
                <a:off x="5883372" y="5024692"/>
                <a:ext cx="0" cy="35314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09" name="Rectangle 61"/>
              <p:cNvSpPr>
                <a:spLocks noChangeArrowheads="1"/>
              </p:cNvSpPr>
              <p:nvPr/>
            </p:nvSpPr>
            <p:spPr bwMode="auto">
              <a:xfrm>
                <a:off x="3928258" y="5073740"/>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23610" name="Rectangle 62"/>
              <p:cNvSpPr>
                <a:spLocks noChangeArrowheads="1"/>
              </p:cNvSpPr>
              <p:nvPr/>
            </p:nvSpPr>
            <p:spPr bwMode="auto">
              <a:xfrm>
                <a:off x="4569375" y="5073740"/>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FO</a:t>
                </a:r>
              </a:p>
            </p:txBody>
          </p:sp>
          <p:sp>
            <p:nvSpPr>
              <p:cNvPr id="23611" name="Rectangle 63"/>
              <p:cNvSpPr>
                <a:spLocks noChangeArrowheads="1"/>
              </p:cNvSpPr>
              <p:nvPr/>
            </p:nvSpPr>
            <p:spPr bwMode="auto">
              <a:xfrm>
                <a:off x="5236482" y="5073740"/>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EX</a:t>
                </a:r>
              </a:p>
            </p:txBody>
          </p:sp>
          <p:sp>
            <p:nvSpPr>
              <p:cNvPr id="23613" name="Line 65"/>
              <p:cNvSpPr>
                <a:spLocks noChangeShapeType="1"/>
              </p:cNvSpPr>
              <p:nvPr/>
            </p:nvSpPr>
            <p:spPr bwMode="auto">
              <a:xfrm>
                <a:off x="3864722" y="5424917"/>
                <a:ext cx="2726190"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14" name="Line 66"/>
              <p:cNvSpPr>
                <a:spLocks noChangeShapeType="1"/>
              </p:cNvSpPr>
              <p:nvPr/>
            </p:nvSpPr>
            <p:spPr bwMode="auto">
              <a:xfrm>
                <a:off x="3864722" y="5752552"/>
                <a:ext cx="2726190"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15" name="Line 67"/>
              <p:cNvSpPr>
                <a:spLocks noChangeShapeType="1"/>
              </p:cNvSpPr>
              <p:nvPr/>
            </p:nvSpPr>
            <p:spPr bwMode="auto">
              <a:xfrm>
                <a:off x="3873385"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16" name="Line 68"/>
              <p:cNvSpPr>
                <a:spLocks noChangeShapeType="1"/>
              </p:cNvSpPr>
              <p:nvPr/>
            </p:nvSpPr>
            <p:spPr bwMode="auto">
              <a:xfrm>
                <a:off x="4575149"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17" name="Line 69"/>
              <p:cNvSpPr>
                <a:spLocks noChangeShapeType="1"/>
              </p:cNvSpPr>
              <p:nvPr/>
            </p:nvSpPr>
            <p:spPr bwMode="auto">
              <a:xfrm>
                <a:off x="5239369"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18" name="Line 70"/>
              <p:cNvSpPr>
                <a:spLocks noChangeShapeType="1"/>
              </p:cNvSpPr>
              <p:nvPr/>
            </p:nvSpPr>
            <p:spPr bwMode="auto">
              <a:xfrm>
                <a:off x="5900700"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23" name="Rectangle 75"/>
              <p:cNvSpPr>
                <a:spLocks noChangeArrowheads="1"/>
              </p:cNvSpPr>
              <p:nvPr/>
            </p:nvSpPr>
            <p:spPr bwMode="auto">
              <a:xfrm>
                <a:off x="2131975" y="4661744"/>
                <a:ext cx="422838"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a:t>
                </a:r>
              </a:p>
            </p:txBody>
          </p:sp>
          <p:sp>
            <p:nvSpPr>
              <p:cNvPr id="23624" name="Rectangle 76"/>
              <p:cNvSpPr>
                <a:spLocks noChangeArrowheads="1"/>
              </p:cNvSpPr>
              <p:nvPr/>
            </p:nvSpPr>
            <p:spPr bwMode="auto">
              <a:xfrm>
                <a:off x="2547836" y="5061969"/>
                <a:ext cx="74652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i+1</a:t>
                </a:r>
              </a:p>
            </p:txBody>
          </p:sp>
          <p:sp>
            <p:nvSpPr>
              <p:cNvPr id="23625" name="Rectangle 77"/>
              <p:cNvSpPr>
                <a:spLocks noChangeArrowheads="1"/>
              </p:cNvSpPr>
              <p:nvPr/>
            </p:nvSpPr>
            <p:spPr bwMode="auto">
              <a:xfrm>
                <a:off x="3214943" y="5444537"/>
                <a:ext cx="74652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i+2</a:t>
                </a:r>
              </a:p>
            </p:txBody>
          </p:sp>
          <p:sp>
            <p:nvSpPr>
              <p:cNvPr id="23629" name="Line 85"/>
              <p:cNvSpPr>
                <a:spLocks noChangeShapeType="1"/>
              </p:cNvSpPr>
              <p:nvPr/>
            </p:nvSpPr>
            <p:spPr bwMode="auto">
              <a:xfrm>
                <a:off x="2550721"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3630" name="Line 86"/>
              <p:cNvSpPr>
                <a:spLocks noChangeShapeType="1"/>
              </p:cNvSpPr>
              <p:nvPr/>
            </p:nvSpPr>
            <p:spPr bwMode="auto">
              <a:xfrm>
                <a:off x="3229381" y="5060006"/>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04119481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4767" y="731521"/>
            <a:ext cx="10972798" cy="4094198"/>
          </a:xfrm>
          <a:prstGeom prst="rect">
            <a:avLst/>
          </a:prstGeom>
        </p:spPr>
        <p:txBody>
          <a:bodyPr wrap="square">
            <a:spAutoFit/>
          </a:bodyPr>
          <a:lstStyle/>
          <a:p>
            <a:pPr algn="just">
              <a:lnSpc>
                <a:spcPct val="150000"/>
              </a:lnSpc>
            </a:pPr>
            <a:r>
              <a:rPr lang="en-US" sz="2200" b="1">
                <a:latin typeface="Times New Roman" panose="02020603050405020304" pitchFamily="18" charset="0"/>
                <a:cs typeface="Times New Roman" panose="02020603050405020304" pitchFamily="18" charset="0"/>
              </a:rPr>
              <a:t>Contents</a:t>
            </a:r>
            <a:endParaRPr lang="en-US" sz="2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6.1 Introduction : </a:t>
            </a:r>
            <a:r>
              <a:rPr lang="en-US" sz="2200" dirty="0">
                <a:latin typeface="Times New Roman" panose="02020603050405020304" pitchFamily="18" charset="0"/>
                <a:cs typeface="Times New Roman" panose="02020603050405020304" pitchFamily="18" charset="0"/>
              </a:rPr>
              <a:t>Parallel Processing, Multiple Functional Units, Flynn’s Classification</a:t>
            </a:r>
          </a:p>
          <a:p>
            <a:pPr marL="342900" indent="-342900" algn="just">
              <a:lnSpc>
                <a:spcPct val="150000"/>
              </a:lnSpc>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6.2 Pipelining: </a:t>
            </a:r>
            <a:r>
              <a:rPr lang="en-US" sz="2200" dirty="0">
                <a:latin typeface="Times New Roman" panose="02020603050405020304" pitchFamily="18" charset="0"/>
                <a:cs typeface="Times New Roman" panose="02020603050405020304" pitchFamily="18" charset="0"/>
              </a:rPr>
              <a:t>Concept and Demonstration with Example, Speedup Equation, Floating Point addition and Subtraction with Pipelining</a:t>
            </a:r>
          </a:p>
          <a:p>
            <a:pPr marL="342900" indent="-342900" algn="just">
              <a:lnSpc>
                <a:spcPct val="150000"/>
              </a:lnSpc>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6.3 Instruction Level Pipelining: </a:t>
            </a:r>
            <a:r>
              <a:rPr lang="en-US" sz="2200" dirty="0">
                <a:latin typeface="Times New Roman" panose="02020603050405020304" pitchFamily="18" charset="0"/>
                <a:cs typeface="Times New Roman" panose="02020603050405020304" pitchFamily="18" charset="0"/>
              </a:rPr>
              <a:t>Instruction Cycle, Three &amp; Four-Segment Instruction Pipeline, Pipeline Conflicts and Solutions (Resource Hazards, Data Hazards, Branch hazards)</a:t>
            </a:r>
          </a:p>
          <a:p>
            <a:pPr marL="342900" indent="-342900" algn="just">
              <a:lnSpc>
                <a:spcPct val="150000"/>
              </a:lnSpc>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6.4 Vector Processing: </a:t>
            </a:r>
            <a:r>
              <a:rPr lang="en-US" sz="2200" dirty="0">
                <a:latin typeface="Times New Roman" panose="02020603050405020304" pitchFamily="18" charset="0"/>
                <a:cs typeface="Times New Roman" panose="02020603050405020304" pitchFamily="18" charset="0"/>
              </a:rPr>
              <a:t>concept and  Applications, Vector Operations, Matrix Multiplication </a:t>
            </a:r>
          </a:p>
        </p:txBody>
      </p:sp>
    </p:spTree>
    <p:extLst>
      <p:ext uri="{BB962C8B-B14F-4D97-AF65-F5344CB8AC3E}">
        <p14:creationId xmlns:p14="http://schemas.microsoft.com/office/powerpoint/2010/main" val="68513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ChangeArrowheads="1"/>
          </p:cNvSpPr>
          <p:nvPr/>
        </p:nvSpPr>
        <p:spPr bwMode="auto">
          <a:xfrm>
            <a:off x="458997" y="591444"/>
            <a:ext cx="10016847" cy="608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gn="just">
              <a:lnSpc>
                <a:spcPct val="150000"/>
              </a:lnSpc>
              <a:spcBef>
                <a:spcPct val="9000"/>
              </a:spcBef>
            </a:pPr>
            <a:r>
              <a:rPr lang="en-US" altLang="ko-KR" sz="1800" b="0" dirty="0">
                <a:latin typeface="Times New Roman" panose="02020603050405020304" pitchFamily="18" charset="0"/>
                <a:cs typeface="Times New Roman" panose="02020603050405020304" pitchFamily="18" charset="0"/>
              </a:rPr>
              <a:t>n:   Number of tasks to be performed</a:t>
            </a:r>
          </a:p>
          <a:p>
            <a:pPr lvl="1" algn="just">
              <a:lnSpc>
                <a:spcPct val="150000"/>
              </a:lnSpc>
              <a:spcBef>
                <a:spcPct val="9000"/>
              </a:spcBef>
            </a:pPr>
            <a:r>
              <a:rPr lang="en-US" altLang="ko-KR" sz="1800" b="0">
                <a:latin typeface="Times New Roman" panose="02020603050405020304" pitchFamily="18" charset="0"/>
                <a:cs typeface="Times New Roman" panose="02020603050405020304" pitchFamily="18" charset="0"/>
              </a:rPr>
              <a:t>k: </a:t>
            </a:r>
            <a:r>
              <a:rPr lang="en-US" altLang="ko-KR" sz="1800" b="0" dirty="0">
                <a:latin typeface="Times New Roman" panose="02020603050405020304" pitchFamily="18" charset="0"/>
                <a:cs typeface="Times New Roman" panose="02020603050405020304" pitchFamily="18" charset="0"/>
              </a:rPr>
              <a:t>segments(stage)</a:t>
            </a:r>
          </a:p>
          <a:p>
            <a:pPr algn="just">
              <a:lnSpc>
                <a:spcPct val="150000"/>
              </a:lnSpc>
            </a:pPr>
            <a:r>
              <a:rPr lang="en-US" altLang="ko-KR" sz="1800" b="0" dirty="0">
                <a:latin typeface="Times New Roman" panose="02020603050405020304" pitchFamily="18" charset="0"/>
                <a:cs typeface="Times New Roman" panose="02020603050405020304" pitchFamily="18" charset="0"/>
              </a:rPr>
              <a:t>Conventional Machine (Non-Pipelined)</a:t>
            </a:r>
          </a:p>
          <a:p>
            <a:pPr lvl="1" algn="just">
              <a:lnSpc>
                <a:spcPct val="150000"/>
              </a:lnSpc>
              <a:spcBef>
                <a:spcPct val="9000"/>
              </a:spcBef>
            </a:pPr>
            <a:r>
              <a:rPr lang="en-US" altLang="ko-KR" sz="1800" b="0" dirty="0" err="1">
                <a:latin typeface="Times New Roman" panose="02020603050405020304" pitchFamily="18" charset="0"/>
                <a:cs typeface="Times New Roman" panose="02020603050405020304" pitchFamily="18" charset="0"/>
              </a:rPr>
              <a:t>t</a:t>
            </a:r>
            <a:r>
              <a:rPr lang="en-US" altLang="ko-KR" sz="1800" b="0" baseline="-25000" dirty="0" err="1">
                <a:latin typeface="Times New Roman" panose="02020603050405020304" pitchFamily="18" charset="0"/>
                <a:cs typeface="Times New Roman" panose="02020603050405020304" pitchFamily="18" charset="0"/>
              </a:rPr>
              <a:t>n</a:t>
            </a:r>
            <a:r>
              <a:rPr lang="en-US" altLang="ko-KR" sz="1800" b="0" dirty="0">
                <a:latin typeface="Times New Roman" panose="02020603050405020304" pitchFamily="18" charset="0"/>
                <a:cs typeface="Times New Roman" panose="02020603050405020304" pitchFamily="18" charset="0"/>
              </a:rPr>
              <a:t>:    Clock cycles </a:t>
            </a:r>
          </a:p>
          <a:p>
            <a:pPr lvl="1" algn="just">
              <a:lnSpc>
                <a:spcPct val="150000"/>
              </a:lnSpc>
              <a:spcBef>
                <a:spcPct val="9000"/>
              </a:spcBef>
            </a:pPr>
            <a:r>
              <a:rPr lang="en-US" altLang="ko-KR" sz="1800" b="0" dirty="0">
                <a:latin typeface="Times New Roman" panose="02020603050405020304" pitchFamily="18" charset="0"/>
                <a:cs typeface="Times New Roman" panose="02020603050405020304" pitchFamily="18" charset="0"/>
              </a:rPr>
              <a:t>t</a:t>
            </a:r>
            <a:r>
              <a:rPr lang="en-US" altLang="ko-KR" sz="1800" b="0" baseline="-25000" dirty="0">
                <a:latin typeface="Times New Roman" panose="02020603050405020304" pitchFamily="18" charset="0"/>
                <a:cs typeface="Times New Roman" panose="02020603050405020304" pitchFamily="18" charset="0"/>
              </a:rPr>
              <a:t>1</a:t>
            </a:r>
            <a:r>
              <a:rPr lang="en-US" altLang="ko-KR" sz="1800" b="0" dirty="0">
                <a:latin typeface="Times New Roman" panose="02020603050405020304" pitchFamily="18" charset="0"/>
                <a:cs typeface="Times New Roman" panose="02020603050405020304" pitchFamily="18" charset="0"/>
              </a:rPr>
              <a:t>:    Time required to complete the n tasks</a:t>
            </a:r>
          </a:p>
          <a:p>
            <a:pPr lvl="1" algn="just">
              <a:lnSpc>
                <a:spcPct val="150000"/>
              </a:lnSpc>
              <a:spcBef>
                <a:spcPct val="9000"/>
              </a:spcBef>
            </a:pPr>
            <a:r>
              <a:rPr lang="en-US" altLang="ko-KR" sz="1800" b="0" dirty="0">
                <a:solidFill>
                  <a:srgbClr val="0070C0"/>
                </a:solidFill>
                <a:latin typeface="Times New Roman" panose="02020603050405020304" pitchFamily="18" charset="0"/>
                <a:cs typeface="Times New Roman" panose="02020603050405020304" pitchFamily="18" charset="0"/>
              </a:rPr>
              <a:t>Total time t</a:t>
            </a:r>
            <a:r>
              <a:rPr lang="en-US" altLang="ko-KR" sz="1800" b="0" baseline="-25000" dirty="0">
                <a:solidFill>
                  <a:srgbClr val="0070C0"/>
                </a:solidFill>
                <a:latin typeface="Times New Roman" panose="02020603050405020304" pitchFamily="18" charset="0"/>
                <a:cs typeface="Times New Roman" panose="02020603050405020304" pitchFamily="18" charset="0"/>
              </a:rPr>
              <a:t>1</a:t>
            </a:r>
            <a:r>
              <a:rPr lang="en-US" altLang="ko-KR" sz="1800" b="0" dirty="0">
                <a:solidFill>
                  <a:srgbClr val="0070C0"/>
                </a:solidFill>
                <a:latin typeface="Times New Roman" panose="02020603050405020304" pitchFamily="18" charset="0"/>
                <a:cs typeface="Times New Roman" panose="02020603050405020304" pitchFamily="18" charset="0"/>
              </a:rPr>
              <a:t> = n * </a:t>
            </a:r>
            <a:r>
              <a:rPr lang="en-US" altLang="ko-KR" sz="1800" b="0" dirty="0" err="1">
                <a:solidFill>
                  <a:srgbClr val="0070C0"/>
                </a:solidFill>
                <a:latin typeface="Times New Roman" panose="02020603050405020304" pitchFamily="18" charset="0"/>
                <a:cs typeface="Times New Roman" panose="02020603050405020304" pitchFamily="18" charset="0"/>
              </a:rPr>
              <a:t>t</a:t>
            </a:r>
            <a:r>
              <a:rPr lang="en-US" altLang="ko-KR" sz="1800" b="0" baseline="-25000" dirty="0" err="1">
                <a:solidFill>
                  <a:srgbClr val="0070C0"/>
                </a:solidFill>
                <a:latin typeface="Times New Roman" panose="02020603050405020304" pitchFamily="18" charset="0"/>
                <a:cs typeface="Times New Roman" panose="02020603050405020304" pitchFamily="18" charset="0"/>
              </a:rPr>
              <a:t>n</a:t>
            </a:r>
            <a:endParaRPr lang="en-US" altLang="ko-KR" sz="1800" b="0" dirty="0">
              <a:solidFill>
                <a:srgbClr val="0070C0"/>
              </a:solidFill>
              <a:latin typeface="Times New Roman" panose="02020603050405020304" pitchFamily="18" charset="0"/>
              <a:cs typeface="Times New Roman" panose="02020603050405020304" pitchFamily="18" charset="0"/>
            </a:endParaRPr>
          </a:p>
          <a:p>
            <a:pPr algn="just">
              <a:lnSpc>
                <a:spcPct val="150000"/>
              </a:lnSpc>
            </a:pPr>
            <a:r>
              <a:rPr lang="en-US" altLang="ko-KR" sz="1800" b="0" dirty="0">
                <a:latin typeface="Times New Roman" panose="02020603050405020304" pitchFamily="18" charset="0"/>
                <a:cs typeface="Times New Roman" panose="02020603050405020304" pitchFamily="18" charset="0"/>
              </a:rPr>
              <a:t>Pipelined Machine (k stages)</a:t>
            </a:r>
          </a:p>
          <a:p>
            <a:pPr lvl="1" algn="just">
              <a:lnSpc>
                <a:spcPct val="150000"/>
              </a:lnSpc>
              <a:spcBef>
                <a:spcPct val="9000"/>
              </a:spcBef>
            </a:pPr>
            <a:r>
              <a:rPr lang="en-US" altLang="ko-KR" sz="1800" b="0" dirty="0" err="1">
                <a:latin typeface="Times New Roman" panose="02020603050405020304" pitchFamily="18" charset="0"/>
                <a:cs typeface="Times New Roman" panose="02020603050405020304" pitchFamily="18" charset="0"/>
              </a:rPr>
              <a:t>t</a:t>
            </a:r>
            <a:r>
              <a:rPr lang="en-US" altLang="ko-KR" sz="1800" b="0" baseline="-25000" dirty="0" err="1">
                <a:latin typeface="Times New Roman" panose="02020603050405020304" pitchFamily="18" charset="0"/>
                <a:cs typeface="Times New Roman" panose="02020603050405020304" pitchFamily="18" charset="0"/>
              </a:rPr>
              <a:t>p</a:t>
            </a:r>
            <a:r>
              <a:rPr lang="en-US" altLang="ko-KR" sz="1800" b="0" dirty="0">
                <a:latin typeface="Times New Roman" panose="02020603050405020304" pitchFamily="18" charset="0"/>
                <a:cs typeface="Times New Roman" panose="02020603050405020304" pitchFamily="18" charset="0"/>
              </a:rPr>
              <a:t>:   Clock cycle (time to complete each suboperation,time of the Largest segment)</a:t>
            </a:r>
          </a:p>
          <a:p>
            <a:pPr lvl="1" algn="just">
              <a:lnSpc>
                <a:spcPct val="150000"/>
              </a:lnSpc>
              <a:spcBef>
                <a:spcPct val="9000"/>
              </a:spcBef>
            </a:pPr>
            <a:r>
              <a:rPr lang="en-US" altLang="ko-KR" sz="1800" b="0" dirty="0" err="1">
                <a:latin typeface="Times New Roman" panose="02020603050405020304" pitchFamily="18" charset="0"/>
                <a:cs typeface="Times New Roman" panose="02020603050405020304" pitchFamily="18" charset="0"/>
              </a:rPr>
              <a:t>t</a:t>
            </a:r>
            <a:r>
              <a:rPr lang="en-US" altLang="ko-KR" sz="1800" b="0" baseline="-25000" dirty="0" err="1">
                <a:latin typeface="Times New Roman" panose="02020603050405020304" pitchFamily="18" charset="0"/>
                <a:cs typeface="Times New Roman" panose="02020603050405020304" pitchFamily="18" charset="0"/>
              </a:rPr>
              <a:t>k</a:t>
            </a:r>
            <a:r>
              <a:rPr lang="en-US" altLang="ko-KR" sz="1800" b="0" dirty="0">
                <a:latin typeface="Times New Roman" panose="02020603050405020304" pitchFamily="18" charset="0"/>
                <a:cs typeface="Times New Roman" panose="02020603050405020304" pitchFamily="18" charset="0"/>
              </a:rPr>
              <a:t>:   Time required to complete the n tasks</a:t>
            </a:r>
          </a:p>
          <a:p>
            <a:pPr lvl="1" algn="just">
              <a:lnSpc>
                <a:spcPct val="150000"/>
              </a:lnSpc>
              <a:spcBef>
                <a:spcPct val="9000"/>
              </a:spcBef>
            </a:pPr>
            <a:r>
              <a:rPr lang="en-US" altLang="ko-KR" sz="1800" b="0" dirty="0">
                <a:solidFill>
                  <a:srgbClr val="0070C0"/>
                </a:solidFill>
                <a:latin typeface="Times New Roman" panose="02020603050405020304" pitchFamily="18" charset="0"/>
                <a:cs typeface="Times New Roman" panose="02020603050405020304" pitchFamily="18" charset="0"/>
              </a:rPr>
              <a:t>Phase duration=(K+n-1), </a:t>
            </a:r>
            <a:r>
              <a:rPr lang="en-US" altLang="ko-KR" sz="1800" b="0" dirty="0">
                <a:latin typeface="Times New Roman" panose="02020603050405020304" pitchFamily="18" charset="0"/>
                <a:cs typeface="Times New Roman" panose="02020603050405020304" pitchFamily="18" charset="0"/>
              </a:rPr>
              <a:t>where,(</a:t>
            </a:r>
            <a:r>
              <a:rPr lang="en-US" altLang="ko-KR" sz="1800" b="0" dirty="0">
                <a:solidFill>
                  <a:srgbClr val="0070C0"/>
                </a:solidFill>
                <a:latin typeface="Times New Roman" panose="02020603050405020304" pitchFamily="18" charset="0"/>
                <a:cs typeface="Times New Roman" panose="02020603050405020304" pitchFamily="18" charset="0"/>
              </a:rPr>
              <a:t>n-1) </a:t>
            </a:r>
            <a:r>
              <a:rPr lang="en-US" altLang="ko-KR" sz="1800" b="0" dirty="0">
                <a:latin typeface="Times New Roman" panose="02020603050405020304" pitchFamily="18" charset="0"/>
                <a:cs typeface="Times New Roman" panose="02020603050405020304" pitchFamily="18" charset="0"/>
              </a:rPr>
              <a:t>remaining tasks completion </a:t>
            </a:r>
            <a:r>
              <a:rPr lang="en-US" altLang="ko-KR" sz="1800" b="0" dirty="0">
                <a:solidFill>
                  <a:srgbClr val="0070C0"/>
                </a:solidFill>
                <a:latin typeface="Times New Roman" panose="02020603050405020304" pitchFamily="18" charset="0"/>
                <a:cs typeface="Times New Roman" panose="02020603050405020304" pitchFamily="18" charset="0"/>
              </a:rPr>
              <a:t>= (n-1) </a:t>
            </a:r>
            <a:r>
              <a:rPr lang="en-US" altLang="ko-KR" sz="1800" b="0" dirty="0" err="1">
                <a:solidFill>
                  <a:srgbClr val="0070C0"/>
                </a:solidFill>
                <a:latin typeface="Times New Roman" panose="02020603050405020304" pitchFamily="18" charset="0"/>
                <a:cs typeface="Times New Roman" panose="02020603050405020304" pitchFamily="18" charset="0"/>
              </a:rPr>
              <a:t>t</a:t>
            </a:r>
            <a:r>
              <a:rPr lang="en-US" altLang="ko-KR" sz="1800" b="0" baseline="-25000" dirty="0" err="1">
                <a:solidFill>
                  <a:srgbClr val="0070C0"/>
                </a:solidFill>
                <a:latin typeface="Times New Roman" panose="02020603050405020304" pitchFamily="18" charset="0"/>
                <a:cs typeface="Times New Roman" panose="02020603050405020304" pitchFamily="18" charset="0"/>
              </a:rPr>
              <a:t>p</a:t>
            </a:r>
            <a:endParaRPr lang="en-US" altLang="ko-KR" sz="1800" b="0" dirty="0">
              <a:solidFill>
                <a:srgbClr val="0070C0"/>
              </a:solidFill>
              <a:latin typeface="Times New Roman" panose="02020603050405020304" pitchFamily="18" charset="0"/>
              <a:cs typeface="Times New Roman" panose="02020603050405020304" pitchFamily="18" charset="0"/>
            </a:endParaRPr>
          </a:p>
          <a:p>
            <a:pPr lvl="1" algn="just">
              <a:lnSpc>
                <a:spcPct val="150000"/>
              </a:lnSpc>
              <a:spcBef>
                <a:spcPct val="9000"/>
              </a:spcBef>
            </a:pPr>
            <a:r>
              <a:rPr lang="en-US" altLang="ko-KR" sz="1800" b="0" dirty="0">
                <a:solidFill>
                  <a:srgbClr val="0070C0"/>
                </a:solidFill>
                <a:latin typeface="Times New Roman" panose="02020603050405020304" pitchFamily="18" charset="0"/>
                <a:cs typeface="Times New Roman" panose="02020603050405020304" pitchFamily="18" charset="0"/>
              </a:rPr>
              <a:t>Total time (</a:t>
            </a:r>
            <a:r>
              <a:rPr lang="en-US" altLang="ko-KR" sz="1800" b="0" dirty="0" err="1">
                <a:solidFill>
                  <a:srgbClr val="0070C0"/>
                </a:solidFill>
                <a:latin typeface="Times New Roman" panose="02020603050405020304" pitchFamily="18" charset="0"/>
                <a:cs typeface="Times New Roman" panose="02020603050405020304" pitchFamily="18" charset="0"/>
              </a:rPr>
              <a:t>t</a:t>
            </a:r>
            <a:r>
              <a:rPr lang="en-US" altLang="ko-KR" sz="1800" b="0" baseline="-25000" dirty="0" err="1">
                <a:solidFill>
                  <a:srgbClr val="0070C0"/>
                </a:solidFill>
                <a:latin typeface="Times New Roman" panose="02020603050405020304" pitchFamily="18" charset="0"/>
                <a:cs typeface="Times New Roman" panose="02020603050405020304" pitchFamily="18" charset="0"/>
              </a:rPr>
              <a:t>k</a:t>
            </a:r>
            <a:r>
              <a:rPr lang="en-US" altLang="ko-KR" sz="1800" b="0" dirty="0">
                <a:solidFill>
                  <a:srgbClr val="0070C0"/>
                </a:solidFill>
                <a:latin typeface="Times New Roman" panose="02020603050405020304" pitchFamily="18" charset="0"/>
                <a:cs typeface="Times New Roman" panose="02020603050405020304" pitchFamily="18" charset="0"/>
              </a:rPr>
              <a:t>) = (k + n - 1) * </a:t>
            </a:r>
            <a:r>
              <a:rPr lang="en-US" altLang="ko-KR" sz="1800" b="0" dirty="0" err="1">
                <a:solidFill>
                  <a:srgbClr val="0070C0"/>
                </a:solidFill>
                <a:latin typeface="Times New Roman" panose="02020603050405020304" pitchFamily="18" charset="0"/>
                <a:cs typeface="Times New Roman" panose="02020603050405020304" pitchFamily="18" charset="0"/>
              </a:rPr>
              <a:t>t</a:t>
            </a:r>
            <a:r>
              <a:rPr lang="en-US" altLang="ko-KR" sz="1800" b="0" baseline="-25000" dirty="0" err="1">
                <a:solidFill>
                  <a:srgbClr val="0070C0"/>
                </a:solidFill>
                <a:latin typeface="Times New Roman" panose="02020603050405020304" pitchFamily="18" charset="0"/>
                <a:cs typeface="Times New Roman" panose="02020603050405020304" pitchFamily="18" charset="0"/>
              </a:rPr>
              <a:t>p</a:t>
            </a:r>
            <a:endParaRPr lang="en-US" altLang="ko-KR" sz="1800" b="0" dirty="0">
              <a:solidFill>
                <a:srgbClr val="0070C0"/>
              </a:solidFill>
              <a:latin typeface="Times New Roman" panose="02020603050405020304" pitchFamily="18" charset="0"/>
              <a:cs typeface="Times New Roman" panose="02020603050405020304" pitchFamily="18" charset="0"/>
            </a:endParaRPr>
          </a:p>
          <a:p>
            <a:pPr algn="just">
              <a:lnSpc>
                <a:spcPct val="150000"/>
              </a:lnSpc>
            </a:pPr>
            <a:r>
              <a:rPr lang="en-US" altLang="ko-KR" sz="1800" b="0" dirty="0">
                <a:latin typeface="Times New Roman" panose="02020603050405020304" pitchFamily="18" charset="0"/>
                <a:cs typeface="Times New Roman" panose="02020603050405020304" pitchFamily="18" charset="0"/>
              </a:rPr>
              <a:t>Speedup</a:t>
            </a:r>
          </a:p>
          <a:p>
            <a:pPr lvl="1" algn="just">
              <a:lnSpc>
                <a:spcPct val="150000"/>
              </a:lnSpc>
              <a:spcBef>
                <a:spcPct val="9000"/>
              </a:spcBef>
            </a:pPr>
            <a:r>
              <a:rPr lang="en-US" altLang="ko-KR" sz="1800" b="0" dirty="0" err="1">
                <a:latin typeface="Times New Roman" panose="02020603050405020304" pitchFamily="18" charset="0"/>
                <a:cs typeface="Times New Roman" panose="02020603050405020304" pitchFamily="18" charset="0"/>
              </a:rPr>
              <a:t>S</a:t>
            </a:r>
            <a:r>
              <a:rPr lang="en-US" altLang="ko-KR" sz="1800" b="0" baseline="-25000" dirty="0" err="1">
                <a:latin typeface="Times New Roman" panose="02020603050405020304" pitchFamily="18" charset="0"/>
                <a:cs typeface="Times New Roman" panose="02020603050405020304" pitchFamily="18" charset="0"/>
              </a:rPr>
              <a:t>k</a:t>
            </a:r>
            <a:r>
              <a:rPr lang="en-US" altLang="ko-KR" sz="1800" b="0" dirty="0">
                <a:latin typeface="Times New Roman" panose="02020603050405020304" pitchFamily="18" charset="0"/>
                <a:cs typeface="Times New Roman" panose="02020603050405020304" pitchFamily="18" charset="0"/>
              </a:rPr>
              <a:t>:   Speedup</a:t>
            </a:r>
          </a:p>
          <a:p>
            <a:pPr algn="just">
              <a:lnSpc>
                <a:spcPct val="150000"/>
              </a:lnSpc>
            </a:pPr>
            <a:r>
              <a:rPr lang="en-US" altLang="ko-KR" sz="1800" b="0" dirty="0">
                <a:solidFill>
                  <a:srgbClr val="0070C0"/>
                </a:solidFill>
                <a:latin typeface="Times New Roman" panose="02020603050405020304" pitchFamily="18" charset="0"/>
                <a:cs typeface="Times New Roman" panose="02020603050405020304" pitchFamily="18" charset="0"/>
              </a:rPr>
              <a:t>         </a:t>
            </a:r>
            <a:r>
              <a:rPr lang="en-US" altLang="ko-KR" sz="1800" b="0" dirty="0">
                <a:latin typeface="Times New Roman" panose="02020603050405020304" pitchFamily="18" charset="0"/>
                <a:cs typeface="Times New Roman" panose="02020603050405020304" pitchFamily="18" charset="0"/>
              </a:rPr>
              <a:t>Speedup ratio= Non-pipelined execution time /pipelined execution time = </a:t>
            </a:r>
            <a:r>
              <a:rPr lang="en-US" altLang="ko-KR" sz="1800" b="0" dirty="0" err="1">
                <a:solidFill>
                  <a:srgbClr val="0070C0"/>
                </a:solidFill>
                <a:latin typeface="Times New Roman" panose="02020603050405020304" pitchFamily="18" charset="0"/>
                <a:cs typeface="Times New Roman" panose="02020603050405020304" pitchFamily="18" charset="0"/>
              </a:rPr>
              <a:t>S</a:t>
            </a:r>
            <a:r>
              <a:rPr lang="en-US" altLang="ko-KR" sz="1800" b="0" baseline="-25000" dirty="0" err="1">
                <a:solidFill>
                  <a:srgbClr val="0070C0"/>
                </a:solidFill>
                <a:latin typeface="Times New Roman" panose="02020603050405020304" pitchFamily="18" charset="0"/>
                <a:cs typeface="Times New Roman" panose="02020603050405020304" pitchFamily="18" charset="0"/>
              </a:rPr>
              <a:t>k</a:t>
            </a:r>
            <a:r>
              <a:rPr lang="en-US" altLang="ko-KR" sz="1800" b="0" dirty="0">
                <a:solidFill>
                  <a:srgbClr val="0070C0"/>
                </a:solidFill>
                <a:latin typeface="Times New Roman" panose="02020603050405020304" pitchFamily="18" charset="0"/>
                <a:cs typeface="Times New Roman" panose="02020603050405020304" pitchFamily="18" charset="0"/>
              </a:rPr>
              <a:t> = n*</a:t>
            </a:r>
            <a:r>
              <a:rPr lang="en-US" altLang="ko-KR" sz="1800" b="0" dirty="0" err="1">
                <a:solidFill>
                  <a:srgbClr val="0070C0"/>
                </a:solidFill>
                <a:latin typeface="Times New Roman" panose="02020603050405020304" pitchFamily="18" charset="0"/>
                <a:cs typeface="Times New Roman" panose="02020603050405020304" pitchFamily="18" charset="0"/>
              </a:rPr>
              <a:t>t</a:t>
            </a:r>
            <a:r>
              <a:rPr lang="en-US" altLang="ko-KR" sz="1800" b="0" baseline="-25000" dirty="0" err="1">
                <a:solidFill>
                  <a:srgbClr val="0070C0"/>
                </a:solidFill>
                <a:latin typeface="Times New Roman" panose="02020603050405020304" pitchFamily="18" charset="0"/>
                <a:cs typeface="Times New Roman" panose="02020603050405020304" pitchFamily="18" charset="0"/>
              </a:rPr>
              <a:t>n</a:t>
            </a:r>
            <a:r>
              <a:rPr lang="en-US" altLang="ko-KR" sz="1800" b="0" dirty="0">
                <a:solidFill>
                  <a:srgbClr val="0070C0"/>
                </a:solidFill>
                <a:latin typeface="Times New Roman" panose="02020603050405020304" pitchFamily="18" charset="0"/>
                <a:cs typeface="Times New Roman" panose="02020603050405020304" pitchFamily="18" charset="0"/>
              </a:rPr>
              <a:t> / (k + n - 1)*</a:t>
            </a:r>
            <a:r>
              <a:rPr lang="en-US" altLang="ko-KR" sz="1800" b="0" dirty="0" err="1">
                <a:solidFill>
                  <a:srgbClr val="0070C0"/>
                </a:solidFill>
                <a:latin typeface="Times New Roman" panose="02020603050405020304" pitchFamily="18" charset="0"/>
                <a:cs typeface="Times New Roman" panose="02020603050405020304" pitchFamily="18" charset="0"/>
              </a:rPr>
              <a:t>t</a:t>
            </a:r>
            <a:r>
              <a:rPr lang="en-US" altLang="ko-KR" sz="1800" b="0" baseline="-25000" dirty="0" err="1">
                <a:solidFill>
                  <a:srgbClr val="0070C0"/>
                </a:solidFill>
                <a:latin typeface="Times New Roman" panose="02020603050405020304" pitchFamily="18" charset="0"/>
                <a:cs typeface="Times New Roman" panose="02020603050405020304" pitchFamily="18" charset="0"/>
              </a:rPr>
              <a:t>p</a:t>
            </a:r>
            <a:endParaRPr lang="en-US" altLang="ko-KR" sz="1800" b="0" dirty="0">
              <a:solidFill>
                <a:srgbClr val="0070C0"/>
              </a:solidFill>
              <a:latin typeface="Times New Roman" panose="02020603050405020304" pitchFamily="18" charset="0"/>
              <a:cs typeface="Times New Roman" panose="02020603050405020304" pitchFamily="18" charset="0"/>
            </a:endParaRPr>
          </a:p>
        </p:txBody>
      </p:sp>
      <p:grpSp>
        <p:nvGrpSpPr>
          <p:cNvPr id="17412" name="Group 8"/>
          <p:cNvGrpSpPr>
            <a:grpSpLocks/>
          </p:cNvGrpSpPr>
          <p:nvPr/>
        </p:nvGrpSpPr>
        <p:grpSpPr bwMode="auto">
          <a:xfrm>
            <a:off x="1854201" y="1924050"/>
            <a:ext cx="960069" cy="1141996"/>
            <a:chOff x="150" y="1750"/>
            <a:chExt cx="437" cy="1040"/>
          </a:xfrm>
        </p:grpSpPr>
        <p:sp>
          <p:nvSpPr>
            <p:cNvPr id="17423" name="Rectangle 4"/>
            <p:cNvSpPr>
              <a:spLocks noChangeArrowheads="1"/>
            </p:cNvSpPr>
            <p:nvPr/>
          </p:nvSpPr>
          <p:spPr bwMode="auto">
            <a:xfrm>
              <a:off x="174" y="1750"/>
              <a:ext cx="8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800"/>
            </a:p>
          </p:txBody>
        </p:sp>
        <p:sp>
          <p:nvSpPr>
            <p:cNvPr id="17424" name="Rectangle 5"/>
            <p:cNvSpPr>
              <a:spLocks noChangeArrowheads="1"/>
            </p:cNvSpPr>
            <p:nvPr/>
          </p:nvSpPr>
          <p:spPr bwMode="auto">
            <a:xfrm>
              <a:off x="150" y="2228"/>
              <a:ext cx="37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42900" indent="-342900"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nSpc>
                  <a:spcPct val="91000"/>
                </a:lnSpc>
                <a:spcBef>
                  <a:spcPct val="9000"/>
                </a:spcBef>
              </a:pPr>
              <a:r>
                <a:rPr lang="en-US" altLang="ko-KR" sz="1800"/>
                <a:t> </a:t>
              </a:r>
            </a:p>
          </p:txBody>
        </p:sp>
        <p:sp>
          <p:nvSpPr>
            <p:cNvPr id="17425" name="Rectangle 6"/>
            <p:cNvSpPr>
              <a:spLocks noChangeArrowheads="1"/>
            </p:cNvSpPr>
            <p:nvPr/>
          </p:nvSpPr>
          <p:spPr bwMode="auto">
            <a:xfrm>
              <a:off x="150" y="2029"/>
              <a:ext cx="347"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42900" indent="-342900"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nSpc>
                  <a:spcPct val="91000"/>
                </a:lnSpc>
                <a:spcBef>
                  <a:spcPct val="9000"/>
                </a:spcBef>
              </a:pPr>
              <a:endParaRPr lang="en-US" altLang="en-US" sz="1800"/>
            </a:p>
          </p:txBody>
        </p:sp>
        <p:sp>
          <p:nvSpPr>
            <p:cNvPr id="17426" name="Rectangle 7"/>
            <p:cNvSpPr>
              <a:spLocks noChangeArrowheads="1"/>
            </p:cNvSpPr>
            <p:nvPr/>
          </p:nvSpPr>
          <p:spPr bwMode="auto">
            <a:xfrm>
              <a:off x="502" y="2453"/>
              <a:ext cx="8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atinLnBrk="1"/>
              <a:endParaRPr lang="en-US" altLang="en-US" sz="1800"/>
            </a:p>
          </p:txBody>
        </p:sp>
      </p:grpSp>
      <p:sp>
        <p:nvSpPr>
          <p:cNvPr id="17413" name="Rectangle 9"/>
          <p:cNvSpPr>
            <a:spLocks noChangeArrowheads="1"/>
          </p:cNvSpPr>
          <p:nvPr/>
        </p:nvSpPr>
        <p:spPr bwMode="auto">
          <a:xfrm>
            <a:off x="1536700" y="3584575"/>
            <a:ext cx="1083630" cy="34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marL="342900" indent="-342900"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nSpc>
                <a:spcPct val="91000"/>
              </a:lnSpc>
              <a:spcBef>
                <a:spcPct val="9000"/>
              </a:spcBef>
            </a:pPr>
            <a:r>
              <a:rPr lang="en-US" altLang="ko-KR" sz="1800"/>
              <a:t>     </a:t>
            </a:r>
          </a:p>
        </p:txBody>
      </p:sp>
      <p:sp>
        <p:nvSpPr>
          <p:cNvPr id="3" name="Rectangle 2"/>
          <p:cNvSpPr/>
          <p:nvPr/>
        </p:nvSpPr>
        <p:spPr>
          <a:xfrm>
            <a:off x="874644" y="218661"/>
            <a:ext cx="2797578" cy="400110"/>
          </a:xfrm>
          <a:prstGeom prst="rect">
            <a:avLst/>
          </a:prstGeom>
        </p:spPr>
        <p:txBody>
          <a:bodyPr wrap="square">
            <a:spAutoFit/>
          </a:bodyPr>
          <a:lstStyle/>
          <a:p>
            <a:r>
              <a:rPr lang="en-US" altLang="ko-KR" sz="2000" b="1" dirty="0">
                <a:latin typeface="Times New Roman" panose="02020603050405020304" pitchFamily="18" charset="0"/>
                <a:cs typeface="Times New Roman" panose="02020603050405020304" pitchFamily="18" charset="0"/>
              </a:rPr>
              <a:t>Pipeline  Speedup</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51274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5"/>
          <p:cNvSpPr>
            <a:spLocks noChangeArrowheads="1"/>
          </p:cNvSpPr>
          <p:nvPr/>
        </p:nvSpPr>
        <p:spPr bwMode="auto">
          <a:xfrm>
            <a:off x="755375" y="1252014"/>
            <a:ext cx="9790018" cy="517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just">
              <a:lnSpc>
                <a:spcPct val="150000"/>
              </a:lnSpc>
            </a:pPr>
            <a:r>
              <a:rPr lang="en-US" altLang="ko-KR" sz="2000" b="0" dirty="0">
                <a:latin typeface="Times New Roman" panose="02020603050405020304" pitchFamily="18" charset="0"/>
                <a:cs typeface="Times New Roman" panose="02020603050405020304" pitchFamily="18" charset="0"/>
              </a:rPr>
              <a:t>Example:</a:t>
            </a:r>
          </a:p>
          <a:p>
            <a:pPr algn="just">
              <a:lnSpc>
                <a:spcPct val="150000"/>
              </a:lnSpc>
            </a:pPr>
            <a:r>
              <a:rPr lang="en-US" altLang="ko-KR" sz="2000" b="0" dirty="0">
                <a:latin typeface="Times New Roman" panose="02020603050405020304" pitchFamily="18" charset="0"/>
                <a:cs typeface="Times New Roman" panose="02020603050405020304" pitchFamily="18" charset="0"/>
              </a:rPr>
              <a:t>     - 4-stage pipeline  </a:t>
            </a:r>
            <a:r>
              <a:rPr lang="en-US" altLang="ko-KR" sz="2000" b="0" dirty="0">
                <a:solidFill>
                  <a:srgbClr val="0070C0"/>
                </a:solidFill>
                <a:latin typeface="Times New Roman" panose="02020603050405020304" pitchFamily="18" charset="0"/>
                <a:cs typeface="Times New Roman" panose="02020603050405020304" pitchFamily="18" charset="0"/>
              </a:rPr>
              <a:t>(k =4)</a:t>
            </a:r>
          </a:p>
          <a:p>
            <a:pPr algn="just">
              <a:lnSpc>
                <a:spcPct val="150000"/>
              </a:lnSpc>
            </a:pPr>
            <a:r>
              <a:rPr lang="en-US" altLang="ko-KR" sz="2000" b="0" dirty="0">
                <a:latin typeface="Times New Roman" panose="02020603050405020304" pitchFamily="18" charset="0"/>
                <a:cs typeface="Times New Roman" panose="02020603050405020304" pitchFamily="18" charset="0"/>
              </a:rPr>
              <a:t>     - subopertion in each stage;  </a:t>
            </a:r>
            <a:r>
              <a:rPr lang="en-US" altLang="ko-KR" sz="2000" b="0" dirty="0" err="1">
                <a:solidFill>
                  <a:srgbClr val="0070C0"/>
                </a:solidFill>
                <a:latin typeface="Times New Roman" panose="02020603050405020304" pitchFamily="18" charset="0"/>
                <a:cs typeface="Times New Roman" panose="02020603050405020304" pitchFamily="18" charset="0"/>
              </a:rPr>
              <a:t>t</a:t>
            </a:r>
            <a:r>
              <a:rPr lang="en-US" altLang="ko-KR" sz="2000" b="0" baseline="-25000" dirty="0" err="1">
                <a:solidFill>
                  <a:srgbClr val="0070C0"/>
                </a:solidFill>
                <a:latin typeface="Times New Roman" panose="02020603050405020304" pitchFamily="18" charset="0"/>
                <a:cs typeface="Times New Roman" panose="02020603050405020304" pitchFamily="18" charset="0"/>
              </a:rPr>
              <a:t>p</a:t>
            </a:r>
            <a:r>
              <a:rPr lang="en-US" altLang="ko-KR" sz="2000" b="0" dirty="0">
                <a:solidFill>
                  <a:srgbClr val="0070C0"/>
                </a:solidFill>
                <a:latin typeface="Times New Roman" panose="02020603050405020304" pitchFamily="18" charset="0"/>
                <a:cs typeface="Times New Roman" panose="02020603050405020304" pitchFamily="18" charset="0"/>
              </a:rPr>
              <a:t> = 20nS</a:t>
            </a:r>
          </a:p>
          <a:p>
            <a:pPr algn="just">
              <a:lnSpc>
                <a:spcPct val="150000"/>
              </a:lnSpc>
            </a:pPr>
            <a:r>
              <a:rPr lang="en-US" altLang="ko-KR" sz="2000" b="0" dirty="0">
                <a:latin typeface="Times New Roman" panose="02020603050405020304" pitchFamily="18" charset="0"/>
                <a:cs typeface="Times New Roman" panose="02020603050405020304" pitchFamily="18" charset="0"/>
              </a:rPr>
              <a:t>     - 100 tasks to be executed </a:t>
            </a:r>
            <a:r>
              <a:rPr lang="en-US" altLang="ko-KR" sz="2000" b="0" dirty="0">
                <a:solidFill>
                  <a:srgbClr val="0070C0"/>
                </a:solidFill>
                <a:latin typeface="Times New Roman" panose="02020603050405020304" pitchFamily="18" charset="0"/>
                <a:cs typeface="Times New Roman" panose="02020603050405020304" pitchFamily="18" charset="0"/>
              </a:rPr>
              <a:t>(n=100)</a:t>
            </a:r>
          </a:p>
          <a:p>
            <a:pPr algn="just">
              <a:lnSpc>
                <a:spcPct val="150000"/>
              </a:lnSpc>
            </a:pPr>
            <a:r>
              <a:rPr lang="en-US" altLang="ko-KR" sz="2000" b="0" dirty="0">
                <a:latin typeface="Times New Roman" panose="02020603050405020304" pitchFamily="18" charset="0"/>
                <a:cs typeface="Times New Roman" panose="02020603050405020304" pitchFamily="18" charset="0"/>
              </a:rPr>
              <a:t>     - 1 task in non-pipelined system;  </a:t>
            </a:r>
            <a:r>
              <a:rPr lang="en-US" altLang="ko-KR" sz="2000" b="0" dirty="0">
                <a:solidFill>
                  <a:srgbClr val="0070C0"/>
                </a:solidFill>
                <a:latin typeface="Times New Roman" panose="02020603050405020304" pitchFamily="18" charset="0"/>
                <a:cs typeface="Times New Roman" panose="02020603050405020304" pitchFamily="18" charset="0"/>
              </a:rPr>
              <a:t>20*4 = 80nS </a:t>
            </a:r>
            <a:r>
              <a:rPr lang="en-US" altLang="ko-KR" sz="2000" b="0" dirty="0">
                <a:latin typeface="Times New Roman" panose="02020603050405020304" pitchFamily="18" charset="0"/>
                <a:cs typeface="Times New Roman" panose="02020603050405020304" pitchFamily="18" charset="0"/>
              </a:rPr>
              <a:t>(</a:t>
            </a:r>
            <a:r>
              <a:rPr lang="en-US" altLang="ko-KR" sz="2000" b="0" dirty="0" err="1">
                <a:latin typeface="Times New Roman" panose="02020603050405020304" pitchFamily="18" charset="0"/>
                <a:cs typeface="Times New Roman" panose="02020603050405020304" pitchFamily="18" charset="0"/>
              </a:rPr>
              <a:t>t</a:t>
            </a:r>
            <a:r>
              <a:rPr lang="en-US" altLang="ko-KR" sz="2000" b="0" baseline="-25000" dirty="0" err="1">
                <a:latin typeface="Times New Roman" panose="02020603050405020304" pitchFamily="18" charset="0"/>
                <a:cs typeface="Times New Roman" panose="02020603050405020304" pitchFamily="18" charset="0"/>
              </a:rPr>
              <a:t>n</a:t>
            </a:r>
            <a:r>
              <a:rPr lang="en-US" altLang="ko-KR" sz="2000" b="0" dirty="0">
                <a:latin typeface="Times New Roman" panose="02020603050405020304" pitchFamily="18" charset="0"/>
                <a:cs typeface="Times New Roman" panose="02020603050405020304" pitchFamily="18" charset="0"/>
              </a:rPr>
              <a:t> or k*</a:t>
            </a:r>
            <a:r>
              <a:rPr lang="en-US" altLang="ko-KR" sz="2000" b="0" dirty="0" err="1">
                <a:latin typeface="Times New Roman" panose="02020603050405020304" pitchFamily="18" charset="0"/>
                <a:cs typeface="Times New Roman" panose="02020603050405020304" pitchFamily="18" charset="0"/>
              </a:rPr>
              <a:t>t</a:t>
            </a:r>
            <a:r>
              <a:rPr lang="en-US" altLang="ko-KR" sz="2000" b="0" baseline="-25000" dirty="0" err="1">
                <a:latin typeface="Times New Roman" panose="02020603050405020304" pitchFamily="18" charset="0"/>
                <a:cs typeface="Times New Roman" panose="02020603050405020304" pitchFamily="18" charset="0"/>
              </a:rPr>
              <a:t>p</a:t>
            </a:r>
            <a:r>
              <a:rPr lang="en-US" altLang="ko-KR" sz="2000" b="0" dirty="0">
                <a:latin typeface="Times New Roman" panose="02020603050405020304" pitchFamily="18" charset="0"/>
                <a:cs typeface="Times New Roman" panose="02020603050405020304" pitchFamily="18" charset="0"/>
              </a:rPr>
              <a:t>)</a:t>
            </a:r>
          </a:p>
          <a:p>
            <a:pPr algn="just">
              <a:lnSpc>
                <a:spcPct val="150000"/>
              </a:lnSpc>
            </a:pPr>
            <a:r>
              <a:rPr lang="en-US" altLang="ko-KR" sz="2000" b="0" dirty="0">
                <a:latin typeface="Times New Roman" panose="02020603050405020304" pitchFamily="18" charset="0"/>
                <a:cs typeface="Times New Roman" panose="02020603050405020304" pitchFamily="18" charset="0"/>
              </a:rPr>
              <a:t>        Pipelined System</a:t>
            </a:r>
          </a:p>
          <a:p>
            <a:pPr algn="just">
              <a:lnSpc>
                <a:spcPct val="150000"/>
              </a:lnSpc>
            </a:pPr>
            <a:r>
              <a:rPr lang="en-US" altLang="ko-KR" sz="2000" b="0" dirty="0">
                <a:solidFill>
                  <a:srgbClr val="FF0000"/>
                </a:solidFill>
                <a:latin typeface="Times New Roman" panose="02020603050405020304" pitchFamily="18" charset="0"/>
                <a:cs typeface="Times New Roman" panose="02020603050405020304" pitchFamily="18" charset="0"/>
              </a:rPr>
              <a:t>                     </a:t>
            </a:r>
            <a:r>
              <a:rPr lang="en-US" altLang="ko-KR" sz="2000" b="0" dirty="0">
                <a:solidFill>
                  <a:srgbClr val="0070C0"/>
                </a:solidFill>
                <a:latin typeface="Times New Roman" panose="02020603050405020304" pitchFamily="18" charset="0"/>
                <a:cs typeface="Times New Roman" panose="02020603050405020304" pitchFamily="18" charset="0"/>
              </a:rPr>
              <a:t>(k + n - 1)*</a:t>
            </a:r>
            <a:r>
              <a:rPr lang="en-US" altLang="ko-KR" sz="2000" b="0" dirty="0" err="1">
                <a:solidFill>
                  <a:srgbClr val="0070C0"/>
                </a:solidFill>
                <a:latin typeface="Times New Roman" panose="02020603050405020304" pitchFamily="18" charset="0"/>
                <a:cs typeface="Times New Roman" panose="02020603050405020304" pitchFamily="18" charset="0"/>
              </a:rPr>
              <a:t>t</a:t>
            </a:r>
            <a:r>
              <a:rPr lang="en-US" altLang="ko-KR" sz="2000" b="0" baseline="-25000" dirty="0" err="1">
                <a:solidFill>
                  <a:srgbClr val="0070C0"/>
                </a:solidFill>
                <a:latin typeface="Times New Roman" panose="02020603050405020304" pitchFamily="18" charset="0"/>
                <a:cs typeface="Times New Roman" panose="02020603050405020304" pitchFamily="18" charset="0"/>
              </a:rPr>
              <a:t>p</a:t>
            </a:r>
            <a:r>
              <a:rPr lang="en-US" altLang="ko-KR" sz="2000" b="0" dirty="0">
                <a:solidFill>
                  <a:srgbClr val="0070C0"/>
                </a:solidFill>
                <a:latin typeface="Times New Roman" panose="02020603050405020304" pitchFamily="18" charset="0"/>
                <a:cs typeface="Times New Roman" panose="02020603050405020304" pitchFamily="18" charset="0"/>
              </a:rPr>
              <a:t> = (4 + 99) * 20 = 2060nS</a:t>
            </a:r>
          </a:p>
          <a:p>
            <a:pPr algn="just">
              <a:lnSpc>
                <a:spcPct val="150000"/>
              </a:lnSpc>
            </a:pPr>
            <a:r>
              <a:rPr lang="en-US" altLang="ko-KR" sz="2000" b="0" dirty="0">
                <a:latin typeface="Times New Roman" panose="02020603050405020304" pitchFamily="18" charset="0"/>
                <a:cs typeface="Times New Roman" panose="02020603050405020304" pitchFamily="18" charset="0"/>
              </a:rPr>
              <a:t>        Non-Pipelined System</a:t>
            </a:r>
          </a:p>
          <a:p>
            <a:pPr algn="just">
              <a:lnSpc>
                <a:spcPct val="150000"/>
              </a:lnSpc>
            </a:pPr>
            <a:r>
              <a:rPr lang="en-US" altLang="ko-KR" sz="2000" b="0" dirty="0">
                <a:latin typeface="Times New Roman" panose="02020603050405020304" pitchFamily="18" charset="0"/>
                <a:cs typeface="Times New Roman" panose="02020603050405020304" pitchFamily="18" charset="0"/>
              </a:rPr>
              <a:t>               </a:t>
            </a:r>
            <a:r>
              <a:rPr lang="en-US" altLang="ko-KR" sz="2000" b="0" dirty="0">
                <a:solidFill>
                  <a:srgbClr val="0070C0"/>
                </a:solidFill>
                <a:latin typeface="Times New Roman" panose="02020603050405020304" pitchFamily="18" charset="0"/>
                <a:cs typeface="Times New Roman" panose="02020603050405020304" pitchFamily="18" charset="0"/>
              </a:rPr>
              <a:t>n* </a:t>
            </a:r>
            <a:r>
              <a:rPr lang="en-US" altLang="ko-KR" sz="2000" b="0" dirty="0" err="1">
                <a:solidFill>
                  <a:srgbClr val="0070C0"/>
                </a:solidFill>
                <a:latin typeface="Times New Roman" panose="02020603050405020304" pitchFamily="18" charset="0"/>
                <a:cs typeface="Times New Roman" panose="02020603050405020304" pitchFamily="18" charset="0"/>
              </a:rPr>
              <a:t>tn</a:t>
            </a:r>
            <a:r>
              <a:rPr lang="en-US" altLang="ko-KR" sz="2000" b="0" dirty="0">
                <a:solidFill>
                  <a:srgbClr val="0070C0"/>
                </a:solidFill>
                <a:latin typeface="Times New Roman" panose="02020603050405020304" pitchFamily="18" charset="0"/>
                <a:cs typeface="Times New Roman" panose="02020603050405020304" pitchFamily="18" charset="0"/>
              </a:rPr>
              <a:t> =  n*k*</a:t>
            </a:r>
            <a:r>
              <a:rPr lang="en-US" altLang="ko-KR" sz="2000" b="0" dirty="0" err="1">
                <a:solidFill>
                  <a:srgbClr val="0070C0"/>
                </a:solidFill>
                <a:latin typeface="Times New Roman" panose="02020603050405020304" pitchFamily="18" charset="0"/>
                <a:cs typeface="Times New Roman" panose="02020603050405020304" pitchFamily="18" charset="0"/>
              </a:rPr>
              <a:t>t</a:t>
            </a:r>
            <a:r>
              <a:rPr lang="en-US" altLang="ko-KR" sz="2000" b="0" baseline="-25000" dirty="0" err="1">
                <a:solidFill>
                  <a:srgbClr val="0070C0"/>
                </a:solidFill>
                <a:latin typeface="Times New Roman" panose="02020603050405020304" pitchFamily="18" charset="0"/>
                <a:cs typeface="Times New Roman" panose="02020603050405020304" pitchFamily="18" charset="0"/>
              </a:rPr>
              <a:t>p</a:t>
            </a:r>
            <a:r>
              <a:rPr lang="en-US" altLang="ko-KR" sz="2000" b="0" dirty="0">
                <a:solidFill>
                  <a:srgbClr val="0070C0"/>
                </a:solidFill>
                <a:latin typeface="Times New Roman" panose="02020603050405020304" pitchFamily="18" charset="0"/>
                <a:cs typeface="Times New Roman" panose="02020603050405020304" pitchFamily="18" charset="0"/>
              </a:rPr>
              <a:t> = 100 * 80 = 8000nS</a:t>
            </a:r>
          </a:p>
          <a:p>
            <a:pPr algn="just">
              <a:lnSpc>
                <a:spcPct val="150000"/>
              </a:lnSpc>
            </a:pPr>
            <a:r>
              <a:rPr lang="en-US" altLang="ko-KR" sz="2000" b="0" dirty="0">
                <a:latin typeface="Times New Roman" panose="02020603050405020304" pitchFamily="18" charset="0"/>
                <a:cs typeface="Times New Roman" panose="02020603050405020304" pitchFamily="18" charset="0"/>
              </a:rPr>
              <a:t>        Speedup</a:t>
            </a:r>
          </a:p>
          <a:p>
            <a:pPr algn="just">
              <a:lnSpc>
                <a:spcPct val="150000"/>
              </a:lnSpc>
            </a:pPr>
            <a:r>
              <a:rPr lang="en-US" altLang="ko-KR" sz="2000" b="0" dirty="0">
                <a:latin typeface="Times New Roman" panose="02020603050405020304" pitchFamily="18" charset="0"/>
                <a:cs typeface="Times New Roman" panose="02020603050405020304" pitchFamily="18" charset="0"/>
              </a:rPr>
              <a:t>                </a:t>
            </a:r>
            <a:r>
              <a:rPr lang="en-US" altLang="ko-KR" sz="2000" b="0" dirty="0" err="1">
                <a:solidFill>
                  <a:srgbClr val="0070C0"/>
                </a:solidFill>
                <a:latin typeface="Times New Roman" panose="02020603050405020304" pitchFamily="18" charset="0"/>
                <a:cs typeface="Times New Roman" panose="02020603050405020304" pitchFamily="18" charset="0"/>
              </a:rPr>
              <a:t>S</a:t>
            </a:r>
            <a:r>
              <a:rPr lang="en-US" altLang="ko-KR" sz="2000" b="0" baseline="-25000" dirty="0" err="1">
                <a:solidFill>
                  <a:srgbClr val="0070C0"/>
                </a:solidFill>
                <a:latin typeface="Times New Roman" panose="02020603050405020304" pitchFamily="18" charset="0"/>
                <a:cs typeface="Times New Roman" panose="02020603050405020304" pitchFamily="18" charset="0"/>
              </a:rPr>
              <a:t>k</a:t>
            </a:r>
            <a:r>
              <a:rPr lang="en-US" altLang="ko-KR" sz="2000" b="0" dirty="0">
                <a:solidFill>
                  <a:srgbClr val="0070C0"/>
                </a:solidFill>
                <a:latin typeface="Times New Roman" panose="02020603050405020304" pitchFamily="18" charset="0"/>
                <a:cs typeface="Times New Roman" panose="02020603050405020304" pitchFamily="18" charset="0"/>
              </a:rPr>
              <a:t> = 8000 / 2060 = 3.88 </a:t>
            </a:r>
          </a:p>
        </p:txBody>
      </p:sp>
      <p:grpSp>
        <p:nvGrpSpPr>
          <p:cNvPr id="4" name="Group 29"/>
          <p:cNvGrpSpPr>
            <a:grpSpLocks/>
          </p:cNvGrpSpPr>
          <p:nvPr/>
        </p:nvGrpSpPr>
        <p:grpSpPr bwMode="auto">
          <a:xfrm>
            <a:off x="2364716" y="561450"/>
            <a:ext cx="4117977" cy="690564"/>
            <a:chOff x="2838" y="3464"/>
            <a:chExt cx="2594" cy="435"/>
          </a:xfrm>
        </p:grpSpPr>
        <p:sp>
          <p:nvSpPr>
            <p:cNvPr id="6" name="Rectangle 18"/>
            <p:cNvSpPr>
              <a:spLocks noChangeArrowheads="1"/>
            </p:cNvSpPr>
            <p:nvPr/>
          </p:nvSpPr>
          <p:spPr bwMode="auto">
            <a:xfrm>
              <a:off x="2838" y="3562"/>
              <a:ext cx="43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2000" dirty="0" err="1">
                  <a:solidFill>
                    <a:srgbClr val="000000"/>
                  </a:solidFill>
                  <a:latin typeface="Times New Roman" panose="02020603050405020304" pitchFamily="18" charset="0"/>
                  <a:cs typeface="Times New Roman" panose="02020603050405020304" pitchFamily="18" charset="0"/>
                </a:rPr>
                <a:t>S</a:t>
              </a:r>
              <a:r>
                <a:rPr lang="en-US" altLang="ko-KR" sz="2000" baseline="-25000" dirty="0" err="1">
                  <a:solidFill>
                    <a:srgbClr val="000000"/>
                  </a:solidFill>
                  <a:latin typeface="Times New Roman" panose="02020603050405020304" pitchFamily="18" charset="0"/>
                  <a:cs typeface="Times New Roman" panose="02020603050405020304" pitchFamily="18" charset="0"/>
                </a:rPr>
                <a:t>k</a:t>
              </a:r>
              <a:r>
                <a:rPr lang="en-US" altLang="ko-KR" sz="2000" dirty="0">
                  <a:solidFill>
                    <a:srgbClr val="000000"/>
                  </a:solidFill>
                  <a:latin typeface="Times New Roman" panose="02020603050405020304" pitchFamily="18" charset="0"/>
                  <a:cs typeface="Times New Roman" panose="02020603050405020304" pitchFamily="18" charset="0"/>
                </a:rPr>
                <a:t>  =</a:t>
              </a:r>
            </a:p>
          </p:txBody>
        </p:sp>
        <p:sp>
          <p:nvSpPr>
            <p:cNvPr id="7" name="Line 19"/>
            <p:cNvSpPr>
              <a:spLocks noChangeShapeType="1"/>
            </p:cNvSpPr>
            <p:nvPr/>
          </p:nvSpPr>
          <p:spPr bwMode="auto">
            <a:xfrm>
              <a:off x="3334" y="3673"/>
              <a:ext cx="288"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8" name="Rectangle 20"/>
            <p:cNvSpPr>
              <a:spLocks noChangeArrowheads="1"/>
            </p:cNvSpPr>
            <p:nvPr/>
          </p:nvSpPr>
          <p:spPr bwMode="auto">
            <a:xfrm>
              <a:off x="3332" y="3464"/>
              <a:ext cx="23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2000">
                  <a:solidFill>
                    <a:srgbClr val="000000"/>
                  </a:solidFill>
                  <a:latin typeface="Times New Roman" panose="02020603050405020304" pitchFamily="18" charset="0"/>
                  <a:cs typeface="Times New Roman" panose="02020603050405020304" pitchFamily="18" charset="0"/>
                </a:rPr>
                <a:t>t</a:t>
              </a:r>
              <a:r>
                <a:rPr lang="en-US" altLang="ko-KR" sz="2000" baseline="-25000">
                  <a:solidFill>
                    <a:srgbClr val="000000"/>
                  </a:solidFill>
                  <a:latin typeface="Times New Roman" panose="02020603050405020304" pitchFamily="18" charset="0"/>
                  <a:cs typeface="Times New Roman" panose="02020603050405020304" pitchFamily="18" charset="0"/>
                </a:rPr>
                <a:t>n</a:t>
              </a:r>
            </a:p>
          </p:txBody>
        </p:sp>
        <p:sp>
          <p:nvSpPr>
            <p:cNvPr id="9" name="Rectangle 21"/>
            <p:cNvSpPr>
              <a:spLocks noChangeArrowheads="1"/>
            </p:cNvSpPr>
            <p:nvPr/>
          </p:nvSpPr>
          <p:spPr bwMode="auto">
            <a:xfrm>
              <a:off x="3338" y="3647"/>
              <a:ext cx="23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2000">
                  <a:solidFill>
                    <a:srgbClr val="000000"/>
                  </a:solidFill>
                  <a:latin typeface="Times New Roman" panose="02020603050405020304" pitchFamily="18" charset="0"/>
                  <a:cs typeface="Times New Roman" panose="02020603050405020304" pitchFamily="18" charset="0"/>
                </a:rPr>
                <a:t>t</a:t>
              </a:r>
              <a:r>
                <a:rPr lang="en-US" altLang="ko-KR" sz="2000" baseline="-25000">
                  <a:solidFill>
                    <a:srgbClr val="000000"/>
                  </a:solidFill>
                  <a:latin typeface="Times New Roman" panose="02020603050405020304" pitchFamily="18" charset="0"/>
                  <a:cs typeface="Times New Roman" panose="02020603050405020304" pitchFamily="18" charset="0"/>
                </a:rPr>
                <a:t>p</a:t>
              </a:r>
            </a:p>
          </p:txBody>
        </p:sp>
        <p:sp>
          <p:nvSpPr>
            <p:cNvPr id="10" name="Rectangle 22"/>
            <p:cNvSpPr>
              <a:spLocks noChangeArrowheads="1"/>
            </p:cNvSpPr>
            <p:nvPr/>
          </p:nvSpPr>
          <p:spPr bwMode="auto">
            <a:xfrm>
              <a:off x="3675" y="3561"/>
              <a:ext cx="17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2000" b="0" dirty="0">
                  <a:solidFill>
                    <a:srgbClr val="000000"/>
                  </a:solidFill>
                  <a:latin typeface="Times New Roman" panose="02020603050405020304" pitchFamily="18" charset="0"/>
                  <a:cs typeface="Times New Roman" panose="02020603050405020304" pitchFamily="18" charset="0"/>
                </a:rPr>
                <a:t>( if n &gt;=k,  if </a:t>
              </a:r>
              <a:r>
                <a:rPr lang="en-US" altLang="ko-KR" sz="2000" b="0" dirty="0" err="1">
                  <a:solidFill>
                    <a:srgbClr val="000000"/>
                  </a:solidFill>
                  <a:latin typeface="Times New Roman" panose="02020603050405020304" pitchFamily="18" charset="0"/>
                  <a:cs typeface="Times New Roman" panose="02020603050405020304" pitchFamily="18" charset="0"/>
                </a:rPr>
                <a:t>t</a:t>
              </a:r>
              <a:r>
                <a:rPr lang="en-US" altLang="ko-KR" sz="2000" b="0" baseline="-25000" dirty="0" err="1">
                  <a:solidFill>
                    <a:srgbClr val="000000"/>
                  </a:solidFill>
                  <a:latin typeface="Times New Roman" panose="02020603050405020304" pitchFamily="18" charset="0"/>
                  <a:cs typeface="Times New Roman" panose="02020603050405020304" pitchFamily="18" charset="0"/>
                </a:rPr>
                <a:t>n</a:t>
              </a:r>
              <a:r>
                <a:rPr lang="en-US" altLang="ko-KR" sz="2000" b="0" dirty="0">
                  <a:solidFill>
                    <a:srgbClr val="000000"/>
                  </a:solidFill>
                  <a:latin typeface="Times New Roman" panose="02020603050405020304" pitchFamily="18" charset="0"/>
                  <a:cs typeface="Times New Roman" panose="02020603050405020304" pitchFamily="18" charset="0"/>
                </a:rPr>
                <a:t> = k * </a:t>
              </a:r>
              <a:r>
                <a:rPr lang="en-US" altLang="ko-KR" sz="2000" b="0" dirty="0" err="1">
                  <a:solidFill>
                    <a:srgbClr val="000000"/>
                  </a:solidFill>
                  <a:latin typeface="Times New Roman" panose="02020603050405020304" pitchFamily="18" charset="0"/>
                  <a:cs typeface="Times New Roman" panose="02020603050405020304" pitchFamily="18" charset="0"/>
                </a:rPr>
                <a:t>t</a:t>
              </a:r>
              <a:r>
                <a:rPr lang="en-US" altLang="ko-KR" sz="2000" b="0" baseline="-25000" dirty="0" err="1">
                  <a:solidFill>
                    <a:srgbClr val="000000"/>
                  </a:solidFill>
                  <a:latin typeface="Times New Roman" panose="02020603050405020304" pitchFamily="18" charset="0"/>
                  <a:cs typeface="Times New Roman" panose="02020603050405020304" pitchFamily="18" charset="0"/>
                </a:rPr>
                <a:t>p</a:t>
              </a:r>
              <a:r>
                <a:rPr lang="en-US" altLang="ko-KR" sz="2000" b="0" dirty="0">
                  <a:solidFill>
                    <a:srgbClr val="000000"/>
                  </a:solidFill>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201557204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9" y="182880"/>
            <a:ext cx="11469188" cy="6179640"/>
          </a:xfrm>
          <a:prstGeom prst="rect">
            <a:avLst/>
          </a:prstGeom>
        </p:spPr>
        <p:txBody>
          <a:bodyPr wrap="square">
            <a:spAutoFit/>
          </a:bodyPr>
          <a:lstStyle/>
          <a:p>
            <a:pPr algn="just">
              <a:lnSpc>
                <a:spcPct val="150000"/>
              </a:lnSpc>
            </a:pPr>
            <a:r>
              <a:rPr lang="en-US" sz="1900" dirty="0">
                <a:latin typeface="Times New Roman" panose="02020603050405020304" pitchFamily="18" charset="0"/>
                <a:cs typeface="Times New Roman" panose="02020603050405020304" pitchFamily="18" charset="0"/>
              </a:rPr>
              <a:t>Q. Non pipelined system takes 130ns to process an instruction . A program of 1000 instructions is executed in non pipelined system. Then same program is processed with processor with 5 segment pipeline with clock cycle of 30 ns/stage. Determine speed up ratio of pipeline.</a:t>
            </a:r>
          </a:p>
          <a:p>
            <a:pPr algn="just">
              <a:lnSpc>
                <a:spcPct val="150000"/>
              </a:lnSpc>
            </a:pPr>
            <a:r>
              <a:rPr lang="en-US" sz="1900" dirty="0">
                <a:latin typeface="Times New Roman" panose="02020603050405020304" pitchFamily="18" charset="0"/>
                <a:cs typeface="Times New Roman" panose="02020603050405020304" pitchFamily="18" charset="0"/>
              </a:rPr>
              <a:t>Solution: </a:t>
            </a:r>
          </a:p>
          <a:p>
            <a:pPr algn="just">
              <a:lnSpc>
                <a:spcPct val="150000"/>
              </a:lnSpc>
            </a:pPr>
            <a:r>
              <a:rPr lang="en-US" sz="1900" b="1" dirty="0">
                <a:latin typeface="Times New Roman" panose="02020603050405020304" pitchFamily="18" charset="0"/>
                <a:cs typeface="Times New Roman" panose="02020603050405020304" pitchFamily="18" charset="0"/>
              </a:rPr>
              <a:t>For a non-pipelined system: </a:t>
            </a:r>
          </a:p>
          <a:p>
            <a:pPr algn="just">
              <a:lnSpc>
                <a:spcPct val="150000"/>
              </a:lnSpc>
            </a:pPr>
            <a:r>
              <a:rPr lang="en-US" sz="1900" dirty="0">
                <a:latin typeface="Times New Roman" panose="02020603050405020304" pitchFamily="18" charset="0"/>
                <a:cs typeface="Times New Roman" panose="02020603050405020304" pitchFamily="18" charset="0"/>
              </a:rPr>
              <a:t>Total number of instruction/task (n)=1000 ,Total time required to perform a single task in pipelined processor (</a:t>
            </a:r>
            <a:r>
              <a:rPr lang="en-US" sz="1900" dirty="0" err="1">
                <a:latin typeface="Times New Roman" panose="02020603050405020304" pitchFamily="18" charset="0"/>
                <a:cs typeface="Times New Roman" panose="02020603050405020304" pitchFamily="18" charset="0"/>
              </a:rPr>
              <a:t>T</a:t>
            </a:r>
            <a:r>
              <a:rPr lang="en-US" sz="1900" baseline="-25000" dirty="0" err="1">
                <a:latin typeface="Times New Roman" panose="02020603050405020304" pitchFamily="18" charset="0"/>
                <a:cs typeface="Times New Roman" panose="02020603050405020304" pitchFamily="18" charset="0"/>
              </a:rPr>
              <a:t>p</a:t>
            </a:r>
            <a:r>
              <a:rPr lang="en-US" sz="1900" dirty="0">
                <a:latin typeface="Times New Roman" panose="02020603050405020304" pitchFamily="18" charset="0"/>
                <a:cs typeface="Times New Roman" panose="02020603050405020304" pitchFamily="18" charset="0"/>
              </a:rPr>
              <a:t>)=130 ns</a:t>
            </a:r>
          </a:p>
          <a:p>
            <a:pPr algn="just">
              <a:lnSpc>
                <a:spcPct val="150000"/>
              </a:lnSpc>
            </a:pPr>
            <a:r>
              <a:rPr lang="en-US" sz="1900" dirty="0">
                <a:latin typeface="Times New Roman" panose="02020603050405020304" pitchFamily="18" charset="0"/>
                <a:cs typeface="Times New Roman" panose="02020603050405020304" pitchFamily="18" charset="0"/>
              </a:rPr>
              <a:t>total time to execute 1000 instructions in non-pipe line model = 1000 * 130 ns</a:t>
            </a:r>
          </a:p>
          <a:p>
            <a:pPr algn="just">
              <a:lnSpc>
                <a:spcPct val="150000"/>
              </a:lnSpc>
            </a:pPr>
            <a:r>
              <a:rPr lang="en-US" sz="1900" b="1" dirty="0">
                <a:latin typeface="Times New Roman" panose="02020603050405020304" pitchFamily="18" charset="0"/>
                <a:cs typeface="Times New Roman" panose="02020603050405020304" pitchFamily="18" charset="0"/>
              </a:rPr>
              <a:t>For a pipelined system:</a:t>
            </a:r>
          </a:p>
          <a:p>
            <a:pPr algn="just">
              <a:lnSpc>
                <a:spcPct val="150000"/>
              </a:lnSpc>
            </a:pPr>
            <a:r>
              <a:rPr lang="en-US" sz="1900" dirty="0">
                <a:latin typeface="Times New Roman" panose="02020603050405020304" pitchFamily="18" charset="0"/>
                <a:cs typeface="Times New Roman" panose="02020603050405020304" pitchFamily="18" charset="0"/>
              </a:rPr>
              <a:t>Total number of stages (k)=5, Total number of instruction/task (n)=1000</a:t>
            </a:r>
          </a:p>
          <a:p>
            <a:pPr algn="just">
              <a:lnSpc>
                <a:spcPct val="150000"/>
              </a:lnSpc>
            </a:pPr>
            <a:r>
              <a:rPr lang="en-US" sz="1900" dirty="0">
                <a:latin typeface="Times New Roman" panose="02020603050405020304" pitchFamily="18" charset="0"/>
                <a:cs typeface="Times New Roman" panose="02020603050405020304" pitchFamily="18" charset="0"/>
              </a:rPr>
              <a:t>Total time required to perform a single task in pipelined processor (</a:t>
            </a:r>
            <a:r>
              <a:rPr lang="en-US" sz="1900" dirty="0" err="1">
                <a:latin typeface="Times New Roman" panose="02020603050405020304" pitchFamily="18" charset="0"/>
                <a:cs typeface="Times New Roman" panose="02020603050405020304" pitchFamily="18" charset="0"/>
              </a:rPr>
              <a:t>T</a:t>
            </a:r>
            <a:r>
              <a:rPr lang="en-US" sz="1900" baseline="-25000" dirty="0" err="1">
                <a:latin typeface="Times New Roman" panose="02020603050405020304" pitchFamily="18" charset="0"/>
                <a:cs typeface="Times New Roman" panose="02020603050405020304" pitchFamily="18" charset="0"/>
              </a:rPr>
              <a:t>p</a:t>
            </a:r>
            <a:r>
              <a:rPr lang="en-US" sz="1900" dirty="0">
                <a:latin typeface="Times New Roman" panose="02020603050405020304" pitchFamily="18" charset="0"/>
                <a:cs typeface="Times New Roman" panose="02020603050405020304" pitchFamily="18" charset="0"/>
              </a:rPr>
              <a:t>)=30 ns</a:t>
            </a:r>
          </a:p>
          <a:p>
            <a:pPr algn="just">
              <a:lnSpc>
                <a:spcPct val="150000"/>
              </a:lnSpc>
            </a:pPr>
            <a:r>
              <a:rPr lang="en-US" sz="1900" dirty="0">
                <a:latin typeface="Times New Roman" panose="02020603050405020304" pitchFamily="18" charset="0"/>
                <a:cs typeface="Times New Roman" panose="02020603050405020304" pitchFamily="18" charset="0"/>
              </a:rPr>
              <a:t>Total time to execute 1000 instructions in pipe line model = (k+n-1)*clock time of pipeline=(5+1000-1)* 30 ns = 1004 * 30</a:t>
            </a:r>
          </a:p>
          <a:p>
            <a:pPr algn="just">
              <a:lnSpc>
                <a:spcPct val="150000"/>
              </a:lnSpc>
            </a:pPr>
            <a:r>
              <a:rPr lang="en-US" sz="1900" dirty="0">
                <a:latin typeface="Times New Roman" panose="02020603050405020304" pitchFamily="18" charset="0"/>
                <a:cs typeface="Times New Roman" panose="02020603050405020304" pitchFamily="18" charset="0"/>
              </a:rPr>
              <a:t>∴ Speed Up of pipeline = Time for non-pipeline mode/Time for pipeline model = 1000∗130/1004∗30 = 4.316 ns.</a:t>
            </a:r>
          </a:p>
        </p:txBody>
      </p:sp>
    </p:spTree>
    <p:extLst>
      <p:ext uri="{BB962C8B-B14F-4D97-AF65-F5344CB8AC3E}">
        <p14:creationId xmlns:p14="http://schemas.microsoft.com/office/powerpoint/2010/main" val="335107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7017" y="391886"/>
            <a:ext cx="10881360" cy="5741380"/>
          </a:xfrm>
          <a:prstGeom prst="rect">
            <a:avLst/>
          </a:prstGeom>
        </p:spPr>
        <p:txBody>
          <a:bodyPr wrap="square">
            <a:spAutoFit/>
          </a:bodyPr>
          <a:lstStyle/>
          <a:p>
            <a:pPr fontAlgn="base">
              <a:lnSpc>
                <a:spcPct val="150000"/>
              </a:lnSpc>
            </a:pPr>
            <a:r>
              <a:rPr lang="en-US" sz="1900" dirty="0">
                <a:latin typeface="Times New Roman" panose="02020603050405020304" pitchFamily="18" charset="0"/>
                <a:cs typeface="Times New Roman" panose="02020603050405020304" pitchFamily="18" charset="0"/>
              </a:rPr>
              <a:t>Q. Consider a pipeline having 4 phases with duration 60, 50, 90 and 80 ns. Given latch delay is 10 ns. Calculate</a:t>
            </a:r>
          </a:p>
          <a:p>
            <a:pPr marL="342900" indent="-342900" fontAlgn="base">
              <a:lnSpc>
                <a:spcPct val="150000"/>
              </a:lnSpc>
              <a:buAutoNum type="arabicPeriod"/>
            </a:pPr>
            <a:r>
              <a:rPr lang="en-US" sz="1900" dirty="0">
                <a:latin typeface="Times New Roman" panose="02020603050405020304" pitchFamily="18" charset="0"/>
                <a:cs typeface="Times New Roman" panose="02020603050405020304" pitchFamily="18" charset="0"/>
              </a:rPr>
              <a:t>Pipeline cycle time</a:t>
            </a:r>
          </a:p>
          <a:p>
            <a:pPr marL="342900" indent="-342900" fontAlgn="base">
              <a:lnSpc>
                <a:spcPct val="150000"/>
              </a:lnSpc>
              <a:buAutoNum type="arabicPeriod"/>
            </a:pPr>
            <a:r>
              <a:rPr lang="en-US" sz="1900" dirty="0">
                <a:latin typeface="Times New Roman" panose="02020603050405020304" pitchFamily="18" charset="0"/>
                <a:cs typeface="Times New Roman" panose="02020603050405020304" pitchFamily="18" charset="0"/>
              </a:rPr>
              <a:t>Non-pipeline execution time</a:t>
            </a:r>
          </a:p>
          <a:p>
            <a:pPr marL="342900" indent="-342900" fontAlgn="base">
              <a:lnSpc>
                <a:spcPct val="150000"/>
              </a:lnSpc>
              <a:buAutoNum type="arabicPeriod"/>
            </a:pPr>
            <a:r>
              <a:rPr lang="en-US" sz="1900" dirty="0">
                <a:latin typeface="Times New Roman" panose="02020603050405020304" pitchFamily="18" charset="0"/>
                <a:cs typeface="Times New Roman" panose="02020603050405020304" pitchFamily="18" charset="0"/>
              </a:rPr>
              <a:t>Speed up ratio</a:t>
            </a:r>
          </a:p>
          <a:p>
            <a:pPr marL="342900" indent="-342900" fontAlgn="base">
              <a:lnSpc>
                <a:spcPct val="150000"/>
              </a:lnSpc>
              <a:buAutoNum type="arabicPeriod"/>
            </a:pPr>
            <a:r>
              <a:rPr lang="en-US" sz="1900" dirty="0">
                <a:latin typeface="Times New Roman" panose="02020603050405020304" pitchFamily="18" charset="0"/>
                <a:cs typeface="Times New Roman" panose="02020603050405020304" pitchFamily="18" charset="0"/>
              </a:rPr>
              <a:t>Pipeline time for 1000 tasks</a:t>
            </a:r>
          </a:p>
          <a:p>
            <a:pPr marL="342900" indent="-342900" fontAlgn="base">
              <a:lnSpc>
                <a:spcPct val="150000"/>
              </a:lnSpc>
              <a:buAutoNum type="arabicPeriod"/>
            </a:pPr>
            <a:r>
              <a:rPr lang="en-US" sz="1900" dirty="0">
                <a:latin typeface="Times New Roman" panose="02020603050405020304" pitchFamily="18" charset="0"/>
                <a:cs typeface="Times New Roman" panose="02020603050405020304" pitchFamily="18" charset="0"/>
              </a:rPr>
              <a:t>Sequential time for 1000 tasks</a:t>
            </a:r>
          </a:p>
          <a:p>
            <a:pPr marL="342900" indent="-342900" fontAlgn="base">
              <a:lnSpc>
                <a:spcPct val="150000"/>
              </a:lnSpc>
              <a:buAutoNum type="arabicPeriod"/>
            </a:pPr>
            <a:r>
              <a:rPr lang="en-US" sz="1900" dirty="0">
                <a:latin typeface="Times New Roman" panose="02020603050405020304" pitchFamily="18" charset="0"/>
                <a:cs typeface="Times New Roman" panose="02020603050405020304" pitchFamily="18" charset="0"/>
              </a:rPr>
              <a:t>Throughput</a:t>
            </a:r>
          </a:p>
          <a:p>
            <a:pPr fontAlgn="base">
              <a:lnSpc>
                <a:spcPct val="150000"/>
              </a:lnSpc>
            </a:pPr>
            <a:r>
              <a:rPr lang="en-US" sz="1900" b="1" dirty="0">
                <a:latin typeface="Times New Roman" panose="02020603050405020304" pitchFamily="18" charset="0"/>
                <a:cs typeface="Times New Roman" panose="02020603050405020304" pitchFamily="18" charset="0"/>
              </a:rPr>
              <a:t>Solution:</a:t>
            </a:r>
          </a:p>
          <a:p>
            <a:pPr fontAlgn="base">
              <a:lnSpc>
                <a:spcPct val="150000"/>
              </a:lnSpc>
            </a:pPr>
            <a:r>
              <a:rPr lang="en-US" sz="1900" dirty="0">
                <a:latin typeface="Times New Roman" panose="02020603050405020304" pitchFamily="18" charset="0"/>
                <a:cs typeface="Times New Roman" panose="02020603050405020304" pitchFamily="18" charset="0"/>
              </a:rPr>
              <a:t> Given-</a:t>
            </a:r>
          </a:p>
          <a:p>
            <a:pPr fontAlgn="base">
              <a:lnSpc>
                <a:spcPct val="150000"/>
              </a:lnSpc>
            </a:pPr>
            <a:r>
              <a:rPr lang="en-US" sz="1900" dirty="0">
                <a:latin typeface="Times New Roman" panose="02020603050405020304" pitchFamily="18" charset="0"/>
                <a:cs typeface="Times New Roman" panose="02020603050405020304" pitchFamily="18" charset="0"/>
              </a:rPr>
              <a:t>Four stage pipeline is used</a:t>
            </a:r>
          </a:p>
          <a:p>
            <a:pPr fontAlgn="base">
              <a:lnSpc>
                <a:spcPct val="150000"/>
              </a:lnSpc>
            </a:pPr>
            <a:r>
              <a:rPr lang="en-US" sz="1900" dirty="0">
                <a:latin typeface="Times New Roman" panose="02020603050405020304" pitchFamily="18" charset="0"/>
                <a:cs typeface="Times New Roman" panose="02020603050405020304" pitchFamily="18" charset="0"/>
              </a:rPr>
              <a:t>Delay of stages = 60, 50, 90 and 80 ns</a:t>
            </a:r>
          </a:p>
          <a:p>
            <a:pPr fontAlgn="base">
              <a:lnSpc>
                <a:spcPct val="150000"/>
              </a:lnSpc>
            </a:pPr>
            <a:r>
              <a:rPr lang="en-US" sz="1900" dirty="0">
                <a:latin typeface="Times New Roman" panose="02020603050405020304" pitchFamily="18" charset="0"/>
                <a:cs typeface="Times New Roman" panose="02020603050405020304" pitchFamily="18" charset="0"/>
              </a:rPr>
              <a:t>Latch delay or delay due to each register = 10 ns</a:t>
            </a:r>
          </a:p>
        </p:txBody>
      </p:sp>
      <p:sp>
        <p:nvSpPr>
          <p:cNvPr id="5" name="Rectangle 4"/>
          <p:cNvSpPr/>
          <p:nvPr/>
        </p:nvSpPr>
        <p:spPr>
          <a:xfrm>
            <a:off x="6067697" y="1269049"/>
            <a:ext cx="5199017" cy="4864217"/>
          </a:xfrm>
          <a:prstGeom prst="rect">
            <a:avLst/>
          </a:prstGeom>
        </p:spPr>
        <p:txBody>
          <a:bodyPr wrap="square">
            <a:spAutoFit/>
          </a:bodyPr>
          <a:lstStyle/>
          <a:p>
            <a:pPr fontAlgn="base">
              <a:lnSpc>
                <a:spcPct val="150000"/>
              </a:lnSpc>
            </a:pPr>
            <a:r>
              <a:rPr lang="en-US" sz="1900" b="1" dirty="0">
                <a:latin typeface="Times New Roman" panose="02020603050405020304" pitchFamily="18" charset="0"/>
                <a:cs typeface="Times New Roman" panose="02020603050405020304" pitchFamily="18" charset="0"/>
              </a:rPr>
              <a:t>1: Pipeline Cycle Time-</a:t>
            </a:r>
          </a:p>
          <a:p>
            <a:pPr fontAlgn="base">
              <a:lnSpc>
                <a:spcPct val="150000"/>
              </a:lnSpc>
            </a:pPr>
            <a:r>
              <a:rPr lang="en-US" sz="1900" dirty="0">
                <a:latin typeface="Times New Roman" panose="02020603050405020304" pitchFamily="18" charset="0"/>
                <a:cs typeface="Times New Roman" panose="02020603050405020304" pitchFamily="18" charset="0"/>
              </a:rPr>
              <a:t> Cycle time</a:t>
            </a:r>
          </a:p>
          <a:p>
            <a:pPr fontAlgn="base">
              <a:lnSpc>
                <a:spcPct val="150000"/>
              </a:lnSpc>
            </a:pPr>
            <a:r>
              <a:rPr lang="en-US" sz="1900" dirty="0">
                <a:latin typeface="Times New Roman" panose="02020603050405020304" pitchFamily="18" charset="0"/>
                <a:cs typeface="Times New Roman" panose="02020603050405020304" pitchFamily="18" charset="0"/>
              </a:rPr>
              <a:t>= Maximum delay due to any stage + Delay due to its register</a:t>
            </a:r>
          </a:p>
          <a:p>
            <a:pPr fontAlgn="base">
              <a:lnSpc>
                <a:spcPct val="150000"/>
              </a:lnSpc>
            </a:pPr>
            <a:r>
              <a:rPr lang="en-US" sz="1900" dirty="0">
                <a:latin typeface="Times New Roman" panose="02020603050405020304" pitchFamily="18" charset="0"/>
                <a:cs typeface="Times New Roman" panose="02020603050405020304" pitchFamily="18" charset="0"/>
              </a:rPr>
              <a:t>= Max { 60, 50, 90, 80 } + 10 ns</a:t>
            </a:r>
          </a:p>
          <a:p>
            <a:pPr fontAlgn="base">
              <a:lnSpc>
                <a:spcPct val="150000"/>
              </a:lnSpc>
            </a:pPr>
            <a:r>
              <a:rPr lang="de-DE" sz="1900" dirty="0">
                <a:latin typeface="Times New Roman" panose="02020603050405020304" pitchFamily="18" charset="0"/>
                <a:cs typeface="Times New Roman" panose="02020603050405020304" pitchFamily="18" charset="0"/>
              </a:rPr>
              <a:t>= 90 ns + 10 ns</a:t>
            </a:r>
          </a:p>
          <a:p>
            <a:pPr fontAlgn="base">
              <a:lnSpc>
                <a:spcPct val="150000"/>
              </a:lnSpc>
            </a:pPr>
            <a:r>
              <a:rPr lang="de-DE" sz="1900" dirty="0">
                <a:latin typeface="Times New Roman" panose="02020603050405020304" pitchFamily="18" charset="0"/>
                <a:cs typeface="Times New Roman" panose="02020603050405020304" pitchFamily="18" charset="0"/>
              </a:rPr>
              <a:t>= 100 ns</a:t>
            </a:r>
          </a:p>
          <a:p>
            <a:pPr fontAlgn="base">
              <a:lnSpc>
                <a:spcPct val="150000"/>
              </a:lnSpc>
            </a:pPr>
            <a:r>
              <a:rPr lang="en-US" sz="1900" b="1" dirty="0">
                <a:latin typeface="Times New Roman" panose="02020603050405020304" pitchFamily="18" charset="0"/>
                <a:cs typeface="Times New Roman" panose="02020603050405020304" pitchFamily="18" charset="0"/>
              </a:rPr>
              <a:t>2: Non-Pipeline Execution Time-</a:t>
            </a:r>
          </a:p>
          <a:p>
            <a:pPr fontAlgn="base">
              <a:lnSpc>
                <a:spcPct val="150000"/>
              </a:lnSpc>
            </a:pPr>
            <a:r>
              <a:rPr lang="en-US" sz="1900" dirty="0">
                <a:latin typeface="Times New Roman" panose="02020603050405020304" pitchFamily="18" charset="0"/>
                <a:cs typeface="Times New Roman" panose="02020603050405020304" pitchFamily="18" charset="0"/>
              </a:rPr>
              <a:t> Non-pipeline execution time for one instruction</a:t>
            </a:r>
          </a:p>
          <a:p>
            <a:pPr fontAlgn="base">
              <a:lnSpc>
                <a:spcPct val="150000"/>
              </a:lnSpc>
            </a:pPr>
            <a:r>
              <a:rPr lang="en-US" sz="1900" dirty="0">
                <a:latin typeface="Times New Roman" panose="02020603050405020304" pitchFamily="18" charset="0"/>
                <a:cs typeface="Times New Roman" panose="02020603050405020304" pitchFamily="18" charset="0"/>
              </a:rPr>
              <a:t>= 60 ns + 50 ns + 90 ns + 80 ns</a:t>
            </a:r>
          </a:p>
          <a:p>
            <a:pPr fontAlgn="base">
              <a:lnSpc>
                <a:spcPct val="150000"/>
              </a:lnSpc>
            </a:pPr>
            <a:r>
              <a:rPr lang="en-US" sz="1900" dirty="0">
                <a:latin typeface="Times New Roman" panose="02020603050405020304" pitchFamily="18" charset="0"/>
                <a:cs typeface="Times New Roman" panose="02020603050405020304" pitchFamily="18" charset="0"/>
              </a:rPr>
              <a:t>= 280 ns</a:t>
            </a:r>
          </a:p>
        </p:txBody>
      </p:sp>
    </p:spTree>
    <p:extLst>
      <p:ext uri="{BB962C8B-B14F-4D97-AF65-F5344CB8AC3E}">
        <p14:creationId xmlns:p14="http://schemas.microsoft.com/office/powerpoint/2010/main" val="3619099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829" y="300446"/>
            <a:ext cx="8556171" cy="6179962"/>
          </a:xfrm>
          <a:prstGeom prst="rect">
            <a:avLst/>
          </a:prstGeom>
        </p:spPr>
        <p:txBody>
          <a:bodyPr wrap="square">
            <a:spAutoFit/>
          </a:bodyPr>
          <a:lstStyle/>
          <a:p>
            <a:pPr fontAlgn="base">
              <a:lnSpc>
                <a:spcPct val="150000"/>
              </a:lnSpc>
            </a:pPr>
            <a:r>
              <a:rPr lang="en-US" sz="1900" b="1" dirty="0">
                <a:latin typeface="Times New Roman" panose="02020603050405020304" pitchFamily="18" charset="0"/>
                <a:cs typeface="Times New Roman" panose="02020603050405020304" pitchFamily="18" charset="0"/>
              </a:rPr>
              <a:t>3: Speed Up Ratio-</a:t>
            </a:r>
            <a:endParaRPr lang="en-US" sz="1900" dirty="0">
              <a:latin typeface="Times New Roman" panose="02020603050405020304" pitchFamily="18" charset="0"/>
              <a:cs typeface="Times New Roman" panose="02020603050405020304" pitchFamily="18" charset="0"/>
            </a:endParaRPr>
          </a:p>
          <a:p>
            <a:pPr fontAlgn="base">
              <a:lnSpc>
                <a:spcPct val="150000"/>
              </a:lnSpc>
            </a:pPr>
            <a:r>
              <a:rPr lang="en-US" sz="1900" dirty="0">
                <a:latin typeface="Times New Roman" panose="02020603050405020304" pitchFamily="18" charset="0"/>
                <a:cs typeface="Times New Roman" panose="02020603050405020304" pitchFamily="18" charset="0"/>
              </a:rPr>
              <a:t>Speed up</a:t>
            </a:r>
          </a:p>
          <a:p>
            <a:pPr fontAlgn="base">
              <a:lnSpc>
                <a:spcPct val="150000"/>
              </a:lnSpc>
            </a:pPr>
            <a:r>
              <a:rPr lang="en-US" sz="1900" dirty="0">
                <a:latin typeface="Times New Roman" panose="02020603050405020304" pitchFamily="18" charset="0"/>
                <a:cs typeface="Times New Roman" panose="02020603050405020304" pitchFamily="18" charset="0"/>
              </a:rPr>
              <a:t>= Non-pipeline execution time / Pipeline execution time</a:t>
            </a:r>
          </a:p>
          <a:p>
            <a:pPr fontAlgn="base">
              <a:lnSpc>
                <a:spcPct val="150000"/>
              </a:lnSpc>
            </a:pPr>
            <a:r>
              <a:rPr lang="en-US" sz="1900" dirty="0">
                <a:latin typeface="Times New Roman" panose="02020603050405020304" pitchFamily="18" charset="0"/>
                <a:cs typeface="Times New Roman" panose="02020603050405020304" pitchFamily="18" charset="0"/>
              </a:rPr>
              <a:t>= 280 ns / Cycle time</a:t>
            </a:r>
          </a:p>
          <a:p>
            <a:pPr fontAlgn="base">
              <a:lnSpc>
                <a:spcPct val="150000"/>
              </a:lnSpc>
            </a:pPr>
            <a:r>
              <a:rPr lang="en-US" sz="1900" dirty="0">
                <a:latin typeface="Times New Roman" panose="02020603050405020304" pitchFamily="18" charset="0"/>
                <a:cs typeface="Times New Roman" panose="02020603050405020304" pitchFamily="18" charset="0"/>
              </a:rPr>
              <a:t>= 280 ns / 100 ns</a:t>
            </a:r>
          </a:p>
          <a:p>
            <a:pPr fontAlgn="base">
              <a:lnSpc>
                <a:spcPct val="150000"/>
              </a:lnSpc>
            </a:pPr>
            <a:r>
              <a:rPr lang="en-US" sz="1900" dirty="0">
                <a:latin typeface="Times New Roman" panose="02020603050405020304" pitchFamily="18" charset="0"/>
                <a:cs typeface="Times New Roman" panose="02020603050405020304" pitchFamily="18" charset="0"/>
              </a:rPr>
              <a:t>= 2.8</a:t>
            </a:r>
          </a:p>
          <a:p>
            <a:pPr fontAlgn="base">
              <a:lnSpc>
                <a:spcPct val="150000"/>
              </a:lnSpc>
            </a:pPr>
            <a:r>
              <a:rPr lang="en-US" sz="1900" b="1" dirty="0">
                <a:latin typeface="Times New Roman" panose="02020603050405020304" pitchFamily="18" charset="0"/>
                <a:cs typeface="Times New Roman" panose="02020603050405020304" pitchFamily="18" charset="0"/>
              </a:rPr>
              <a:t>4: Pipeline Time For 1000 Tasks-</a:t>
            </a:r>
            <a:endParaRPr lang="en-US" sz="1900" dirty="0">
              <a:latin typeface="Times New Roman" panose="02020603050405020304" pitchFamily="18" charset="0"/>
              <a:cs typeface="Times New Roman" panose="02020603050405020304" pitchFamily="18" charset="0"/>
            </a:endParaRPr>
          </a:p>
          <a:p>
            <a:pPr fontAlgn="base">
              <a:lnSpc>
                <a:spcPct val="150000"/>
              </a:lnSpc>
            </a:pPr>
            <a:r>
              <a:rPr lang="en-US" sz="1900" dirty="0">
                <a:latin typeface="Times New Roman" panose="02020603050405020304" pitchFamily="18" charset="0"/>
                <a:cs typeface="Times New Roman" panose="02020603050405020304" pitchFamily="18" charset="0"/>
              </a:rPr>
              <a:t>Pipeline time for 1000 tasks</a:t>
            </a:r>
          </a:p>
          <a:p>
            <a:pPr fontAlgn="base">
              <a:lnSpc>
                <a:spcPct val="150000"/>
              </a:lnSpc>
            </a:pPr>
            <a:r>
              <a:rPr lang="en-US" sz="1900" dirty="0">
                <a:latin typeface="Times New Roman" panose="02020603050405020304" pitchFamily="18" charset="0"/>
                <a:cs typeface="Times New Roman" panose="02020603050405020304" pitchFamily="18" charset="0"/>
              </a:rPr>
              <a:t>= Time taken for 1st task + Time taken for remaining 999 tasks</a:t>
            </a:r>
          </a:p>
          <a:p>
            <a:pPr fontAlgn="base">
              <a:lnSpc>
                <a:spcPct val="150000"/>
              </a:lnSpc>
            </a:pPr>
            <a:r>
              <a:rPr lang="en-US" sz="1900" dirty="0">
                <a:latin typeface="Times New Roman" panose="02020603050405020304" pitchFamily="18" charset="0"/>
                <a:cs typeface="Times New Roman" panose="02020603050405020304" pitchFamily="18" charset="0"/>
              </a:rPr>
              <a:t>= 1 x 4 clock cycles + 999 x 1 clock cycle</a:t>
            </a:r>
          </a:p>
          <a:p>
            <a:pPr fontAlgn="base">
              <a:lnSpc>
                <a:spcPct val="150000"/>
              </a:lnSpc>
            </a:pPr>
            <a:r>
              <a:rPr lang="en-US" sz="1900" dirty="0">
                <a:latin typeface="Times New Roman" panose="02020603050405020304" pitchFamily="18" charset="0"/>
                <a:cs typeface="Times New Roman" panose="02020603050405020304" pitchFamily="18" charset="0"/>
              </a:rPr>
              <a:t>= 4 x cycle time + 999 x cycle time</a:t>
            </a:r>
          </a:p>
          <a:p>
            <a:pPr fontAlgn="base">
              <a:lnSpc>
                <a:spcPct val="150000"/>
              </a:lnSpc>
            </a:pPr>
            <a:r>
              <a:rPr lang="en-US" sz="1900" dirty="0">
                <a:latin typeface="Times New Roman" panose="02020603050405020304" pitchFamily="18" charset="0"/>
                <a:cs typeface="Times New Roman" panose="02020603050405020304" pitchFamily="18" charset="0"/>
              </a:rPr>
              <a:t>= 4 x 100 ns + 999 x 100 ns</a:t>
            </a:r>
          </a:p>
          <a:p>
            <a:pPr fontAlgn="base">
              <a:lnSpc>
                <a:spcPct val="150000"/>
              </a:lnSpc>
            </a:pPr>
            <a:r>
              <a:rPr lang="en-US" sz="1900" dirty="0">
                <a:latin typeface="Times New Roman" panose="02020603050405020304" pitchFamily="18" charset="0"/>
                <a:cs typeface="Times New Roman" panose="02020603050405020304" pitchFamily="18" charset="0"/>
              </a:rPr>
              <a:t>= 400 ns + 99900 ns</a:t>
            </a:r>
          </a:p>
          <a:p>
            <a:pPr fontAlgn="base">
              <a:lnSpc>
                <a:spcPct val="150000"/>
              </a:lnSpc>
            </a:pPr>
            <a:r>
              <a:rPr lang="en-US" sz="1900" dirty="0">
                <a:latin typeface="Times New Roman" panose="02020603050405020304" pitchFamily="18" charset="0"/>
                <a:cs typeface="Times New Roman" panose="02020603050405020304" pitchFamily="18" charset="0"/>
              </a:rPr>
              <a:t>= 100300 ns</a:t>
            </a:r>
          </a:p>
        </p:txBody>
      </p:sp>
      <p:sp>
        <p:nvSpPr>
          <p:cNvPr id="5" name="Rectangle 4"/>
          <p:cNvSpPr/>
          <p:nvPr/>
        </p:nvSpPr>
        <p:spPr>
          <a:xfrm>
            <a:off x="6962503" y="966653"/>
            <a:ext cx="4715692" cy="4039567"/>
          </a:xfrm>
          <a:prstGeom prst="rect">
            <a:avLst/>
          </a:prstGeom>
        </p:spPr>
        <p:txBody>
          <a:bodyPr wrap="square">
            <a:spAutoFit/>
          </a:bodyPr>
          <a:lstStyle/>
          <a:p>
            <a:pPr fontAlgn="base">
              <a:lnSpc>
                <a:spcPct val="150000"/>
              </a:lnSpc>
            </a:pPr>
            <a:r>
              <a:rPr lang="en-US" sz="1900" b="1" dirty="0">
                <a:latin typeface="Times New Roman" panose="02020603050405020304" pitchFamily="18" charset="0"/>
                <a:cs typeface="Times New Roman" panose="02020603050405020304" pitchFamily="18" charset="0"/>
              </a:rPr>
              <a:t>5: Sequential Time For 1000 Tasks-</a:t>
            </a:r>
            <a:endParaRPr lang="en-US" sz="1900" dirty="0">
              <a:latin typeface="Times New Roman" panose="02020603050405020304" pitchFamily="18" charset="0"/>
              <a:cs typeface="Times New Roman" panose="02020603050405020304" pitchFamily="18" charset="0"/>
            </a:endParaRPr>
          </a:p>
          <a:p>
            <a:pPr fontAlgn="base">
              <a:lnSpc>
                <a:spcPct val="150000"/>
              </a:lnSpc>
            </a:pPr>
            <a:r>
              <a:rPr lang="en-US" sz="1900" dirty="0">
                <a:latin typeface="Times New Roman" panose="02020603050405020304" pitchFamily="18" charset="0"/>
                <a:cs typeface="Times New Roman" panose="02020603050405020304" pitchFamily="18" charset="0"/>
              </a:rPr>
              <a:t>Non-pipeline time for 1000 tasks</a:t>
            </a:r>
          </a:p>
          <a:p>
            <a:pPr fontAlgn="base">
              <a:lnSpc>
                <a:spcPct val="150000"/>
              </a:lnSpc>
            </a:pPr>
            <a:r>
              <a:rPr lang="en-US" sz="1900" dirty="0">
                <a:latin typeface="Times New Roman" panose="02020603050405020304" pitchFamily="18" charset="0"/>
                <a:cs typeface="Times New Roman" panose="02020603050405020304" pitchFamily="18" charset="0"/>
              </a:rPr>
              <a:t>= 1000 x Time taken for one task</a:t>
            </a:r>
          </a:p>
          <a:p>
            <a:pPr fontAlgn="base">
              <a:lnSpc>
                <a:spcPct val="150000"/>
              </a:lnSpc>
            </a:pPr>
            <a:r>
              <a:rPr lang="en-US" sz="1900" dirty="0">
                <a:latin typeface="Times New Roman" panose="02020603050405020304" pitchFamily="18" charset="0"/>
                <a:cs typeface="Times New Roman" panose="02020603050405020304" pitchFamily="18" charset="0"/>
              </a:rPr>
              <a:t>= 1000 x 280 ns</a:t>
            </a:r>
          </a:p>
          <a:p>
            <a:pPr fontAlgn="base">
              <a:lnSpc>
                <a:spcPct val="150000"/>
              </a:lnSpc>
            </a:pPr>
            <a:r>
              <a:rPr lang="en-US" sz="1900" dirty="0">
                <a:latin typeface="Times New Roman" panose="02020603050405020304" pitchFamily="18" charset="0"/>
                <a:cs typeface="Times New Roman" panose="02020603050405020304" pitchFamily="18" charset="0"/>
              </a:rPr>
              <a:t>= 280000 ns</a:t>
            </a:r>
          </a:p>
          <a:p>
            <a:pPr fontAlgn="base">
              <a:lnSpc>
                <a:spcPct val="150000"/>
              </a:lnSpc>
            </a:pPr>
            <a:r>
              <a:rPr lang="en-US" sz="1900" b="1" dirty="0">
                <a:latin typeface="Times New Roman" panose="02020603050405020304" pitchFamily="18" charset="0"/>
                <a:cs typeface="Times New Roman" panose="02020603050405020304" pitchFamily="18" charset="0"/>
              </a:rPr>
              <a:t>6: Throughput-</a:t>
            </a:r>
            <a:r>
              <a:rPr lang="en-US" sz="1900" dirty="0">
                <a:latin typeface="Times New Roman" panose="02020603050405020304" pitchFamily="18" charset="0"/>
                <a:cs typeface="Times New Roman" panose="02020603050405020304" pitchFamily="18" charset="0"/>
              </a:rPr>
              <a:t> </a:t>
            </a:r>
          </a:p>
          <a:p>
            <a:pPr fontAlgn="base">
              <a:lnSpc>
                <a:spcPct val="150000"/>
              </a:lnSpc>
            </a:pPr>
            <a:r>
              <a:rPr lang="en-US" sz="1900" dirty="0">
                <a:latin typeface="Times New Roman" panose="02020603050405020304" pitchFamily="18" charset="0"/>
                <a:cs typeface="Times New Roman" panose="02020603050405020304" pitchFamily="18" charset="0"/>
              </a:rPr>
              <a:t>Throughput for pipelined execution = Number of instructions executed per unit time</a:t>
            </a:r>
          </a:p>
          <a:p>
            <a:pPr fontAlgn="base">
              <a:lnSpc>
                <a:spcPct val="150000"/>
              </a:lnSpc>
            </a:pPr>
            <a:r>
              <a:rPr lang="en-US" sz="1900" dirty="0">
                <a:latin typeface="Times New Roman" panose="02020603050405020304" pitchFamily="18" charset="0"/>
                <a:cs typeface="Times New Roman" panose="02020603050405020304" pitchFamily="18" charset="0"/>
              </a:rPr>
              <a:t>= 1000 tasks / 100300 ns</a:t>
            </a:r>
            <a:endParaRPr lang="en-US" sz="19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523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810" y="2122431"/>
            <a:ext cx="8633033" cy="281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74766" y="313510"/>
            <a:ext cx="11286308" cy="97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50000"/>
              </a:lnSpc>
            </a:pPr>
            <a:r>
              <a:rPr lang="en-US" altLang="ko-KR" sz="2000" dirty="0">
                <a:latin typeface="Times New Roman" panose="02020603050405020304" pitchFamily="18" charset="0"/>
                <a:cs typeface="Times New Roman" panose="02020603050405020304" pitchFamily="18" charset="0"/>
              </a:rPr>
              <a:t>Multiple Functional Units</a:t>
            </a:r>
          </a:p>
          <a:p>
            <a:pPr marL="285750" indent="-285750">
              <a:lnSpc>
                <a:spcPct val="150000"/>
              </a:lnSpc>
              <a:buFont typeface="Arial" panose="020B0604020202020204" pitchFamily="34" charset="0"/>
              <a:buChar char="•"/>
            </a:pPr>
            <a:r>
              <a:rPr lang="en-US" altLang="ko-KR" sz="2000" b="0" dirty="0">
                <a:latin typeface="Times New Roman" panose="02020603050405020304" pitchFamily="18" charset="0"/>
                <a:cs typeface="Times New Roman" panose="02020603050405020304" pitchFamily="18" charset="0"/>
              </a:rPr>
              <a:t> 4-Stage Pipeline is basically identical to the system with 4 identical function units.</a:t>
            </a:r>
            <a:endParaRPr lang="en-US" altLang="ko-K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73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740978" y="960879"/>
            <a:ext cx="10815145" cy="461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marL="342900" indent="-34290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Arithmetic Pipeline: Pipeline arithmetic units are usually found in very high-speed computers. They are used to implement floating-point operations, multiplication of fixed-point numbers, and similar computations encountered in scientific problems. </a:t>
            </a:r>
          </a:p>
          <a:p>
            <a:pPr marL="342900" indent="-34290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A pipeline multiplier is essentially an array multiplier , with special adders designed to minimize the carry propagation time through the partial products.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floating point addition and subtraction can be performed in four segments.</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We will discuss example of a pipeline unit for floating point addition and subtraction.</a:t>
            </a:r>
            <a:r>
              <a:rPr lang="en-US" sz="2000" dirty="0">
                <a:latin typeface="Times New Roman" panose="02020603050405020304" pitchFamily="18" charset="0"/>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The inputs to the floating-point adder pipeline are two normalized floating-point binary numbers.</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altLang="ko-KR" sz="2000" b="0" dirty="0">
                <a:latin typeface="Times New Roman" panose="02020603050405020304" pitchFamily="18" charset="0"/>
                <a:cs typeface="Times New Roman" panose="02020603050405020304" pitchFamily="18" charset="0"/>
              </a:rPr>
              <a:t>X = A x 2</a:t>
            </a:r>
            <a:r>
              <a:rPr lang="en-US" altLang="ko-KR" sz="2000" b="0" baseline="30000" dirty="0">
                <a:latin typeface="Times New Roman" panose="02020603050405020304" pitchFamily="18" charset="0"/>
                <a:cs typeface="Times New Roman" panose="02020603050405020304" pitchFamily="18" charset="0"/>
              </a:rPr>
              <a:t>a</a:t>
            </a:r>
            <a:r>
              <a:rPr lang="en-US" altLang="ko-KR" sz="2000" b="0" dirty="0">
                <a:latin typeface="Times New Roman" panose="02020603050405020304" pitchFamily="18" charset="0"/>
                <a:cs typeface="Times New Roman" panose="02020603050405020304" pitchFamily="18" charset="0"/>
              </a:rPr>
              <a:t> </a:t>
            </a:r>
          </a:p>
          <a:p>
            <a:pPr algn="just">
              <a:lnSpc>
                <a:spcPct val="150000"/>
              </a:lnSpc>
            </a:pPr>
            <a:r>
              <a:rPr lang="en-US" altLang="ko-KR" sz="2000" b="0" dirty="0">
                <a:latin typeface="Times New Roman" panose="02020603050405020304" pitchFamily="18" charset="0"/>
                <a:cs typeface="Times New Roman" panose="02020603050405020304" pitchFamily="18" charset="0"/>
              </a:rPr>
              <a:t>	Y = B x 2</a:t>
            </a:r>
            <a:r>
              <a:rPr lang="en-US" altLang="ko-KR" sz="2000" b="0" baseline="30000" dirty="0">
                <a:latin typeface="Times New Roman" panose="02020603050405020304" pitchFamily="18" charset="0"/>
                <a:cs typeface="Times New Roman" panose="02020603050405020304" pitchFamily="18" charset="0"/>
              </a:rPr>
              <a:t>b</a:t>
            </a:r>
          </a:p>
        </p:txBody>
      </p:sp>
      <p:sp>
        <p:nvSpPr>
          <p:cNvPr id="3" name="Rectangle 2"/>
          <p:cNvSpPr/>
          <p:nvPr/>
        </p:nvSpPr>
        <p:spPr>
          <a:xfrm>
            <a:off x="580445" y="338700"/>
            <a:ext cx="11337235" cy="400110"/>
          </a:xfrm>
          <a:prstGeom prst="rect">
            <a:avLst/>
          </a:prstGeom>
        </p:spPr>
        <p:txBody>
          <a:bodyPr wrap="square">
            <a:spAutoFit/>
          </a:bodyPr>
          <a:lstStyle/>
          <a:p>
            <a:r>
              <a:rPr lang="en-US" altLang="ko-KR" sz="2000" b="1" dirty="0">
                <a:latin typeface="Times New Roman" panose="02020603050405020304" pitchFamily="18" charset="0"/>
                <a:cs typeface="Times New Roman" panose="02020603050405020304" pitchFamily="18" charset="0"/>
              </a:rPr>
              <a:t>Arithmetic  pipeline</a:t>
            </a:r>
            <a:endParaRPr lang="en-US" sz="2000" dirty="0"/>
          </a:p>
        </p:txBody>
      </p:sp>
    </p:spTree>
    <p:extLst>
      <p:ext uri="{BB962C8B-B14F-4D97-AF65-F5344CB8AC3E}">
        <p14:creationId xmlns:p14="http://schemas.microsoft.com/office/powerpoint/2010/main" val="36634818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7646" y="378823"/>
            <a:ext cx="11011988" cy="6275051"/>
          </a:xfrm>
          <a:prstGeom prst="rect">
            <a:avLst/>
          </a:prstGeom>
        </p:spPr>
        <p:txBody>
          <a:bodyPr wrap="square">
            <a:spAutoFit/>
          </a:bodyPr>
          <a:lstStyle/>
          <a:p>
            <a:pPr algn="just">
              <a:lnSpc>
                <a:spcPct val="150000"/>
              </a:lnSpc>
            </a:pPr>
            <a:r>
              <a:rPr lang="en-US" sz="1800" b="0" i="0" dirty="0">
                <a:solidFill>
                  <a:srgbClr val="000000"/>
                </a:solidFill>
                <a:effectLst/>
                <a:latin typeface="Times New Roman" panose="02020603050405020304" pitchFamily="18" charset="0"/>
              </a:rPr>
              <a:t>floating point adder:</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sub operations that are performed in the four segments are:</a:t>
            </a:r>
            <a:endParaRPr lang="en-US" altLang="ko-KR" baseline="300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altLang="ko-KR" dirty="0">
                <a:latin typeface="Times New Roman" panose="02020603050405020304" pitchFamily="18" charset="0"/>
                <a:cs typeface="Times New Roman" panose="02020603050405020304" pitchFamily="18" charset="0"/>
              </a:rPr>
              <a:t>Compare the exponents</a:t>
            </a:r>
          </a:p>
          <a:p>
            <a:pPr marL="457200" indent="-457200" algn="just">
              <a:lnSpc>
                <a:spcPct val="150000"/>
              </a:lnSpc>
              <a:buAutoNum type="arabicPeriod"/>
            </a:pPr>
            <a:r>
              <a:rPr lang="en-US" altLang="ko-KR" dirty="0">
                <a:latin typeface="Times New Roman" panose="02020603050405020304" pitchFamily="18" charset="0"/>
                <a:cs typeface="Times New Roman" panose="02020603050405020304" pitchFamily="18" charset="0"/>
              </a:rPr>
              <a:t>Align the mantissa</a:t>
            </a:r>
          </a:p>
          <a:p>
            <a:pPr marL="457200" indent="-457200" algn="just">
              <a:lnSpc>
                <a:spcPct val="150000"/>
              </a:lnSpc>
              <a:buAutoNum type="arabicPeriod"/>
            </a:pPr>
            <a:r>
              <a:rPr lang="en-US" altLang="ko-KR" dirty="0">
                <a:latin typeface="Times New Roman" panose="02020603050405020304" pitchFamily="18" charset="0"/>
                <a:cs typeface="Times New Roman" panose="02020603050405020304" pitchFamily="18" charset="0"/>
              </a:rPr>
              <a:t>Add/sub the mantissa</a:t>
            </a:r>
          </a:p>
          <a:p>
            <a:pPr marL="457200" indent="-457200" algn="just">
              <a:lnSpc>
                <a:spcPct val="150000"/>
              </a:lnSpc>
              <a:buAutoNum type="arabicPeriod"/>
            </a:pPr>
            <a:r>
              <a:rPr lang="en-US" altLang="ko-KR" dirty="0">
                <a:latin typeface="Times New Roman" panose="02020603050405020304" pitchFamily="18" charset="0"/>
                <a:cs typeface="Times New Roman" panose="02020603050405020304" pitchFamily="18" charset="0"/>
              </a:rPr>
              <a:t>Normalize the result</a:t>
            </a:r>
          </a:p>
          <a:p>
            <a:pPr algn="just">
              <a:lnSpc>
                <a:spcPct val="150000"/>
              </a:lnSpc>
            </a:pPr>
            <a:r>
              <a:rPr lang="en-US" altLang="en-US" dirty="0">
                <a:latin typeface="Times New Roman" panose="02020603050405020304" pitchFamily="18" charset="0"/>
                <a:cs typeface="Times New Roman" panose="02020603050405020304" pitchFamily="18" charset="0"/>
              </a:rPr>
              <a:t>X= 0.9504 x 10</a:t>
            </a:r>
            <a:r>
              <a:rPr lang="en-US" altLang="en-US" baseline="30000" dirty="0">
                <a:latin typeface="Times New Roman" panose="02020603050405020304" pitchFamily="18" charset="0"/>
                <a:cs typeface="Times New Roman" panose="02020603050405020304" pitchFamily="18" charset="0"/>
              </a:rPr>
              <a:t>3</a:t>
            </a:r>
          </a:p>
          <a:p>
            <a:pPr algn="just">
              <a:lnSpc>
                <a:spcPct val="150000"/>
              </a:lnSpc>
            </a:pPr>
            <a:r>
              <a:rPr lang="en-US" altLang="en-US" dirty="0">
                <a:latin typeface="Times New Roman" panose="02020603050405020304" pitchFamily="18" charset="0"/>
                <a:cs typeface="Times New Roman" panose="02020603050405020304" pitchFamily="18" charset="0"/>
              </a:rPr>
              <a:t>Y= 0.8200 x 10</a:t>
            </a:r>
            <a:r>
              <a:rPr lang="en-US" altLang="en-US" baseline="30000" dirty="0">
                <a:latin typeface="Times New Roman" panose="02020603050405020304" pitchFamily="18" charset="0"/>
                <a:cs typeface="Times New Roman" panose="02020603050405020304" pitchFamily="18" charset="0"/>
              </a:rPr>
              <a:t>2</a:t>
            </a:r>
            <a:endParaRPr lang="en-US" altLang="en-US" dirty="0">
              <a:latin typeface="Times New Roman" panose="02020603050405020304" pitchFamily="18" charset="0"/>
              <a:cs typeface="Times New Roman" panose="02020603050405020304" pitchFamily="18" charset="0"/>
            </a:endParaRPr>
          </a:p>
          <a:p>
            <a:pPr algn="just">
              <a:lnSpc>
                <a:spcPct val="150000"/>
              </a:lnSpc>
            </a:pPr>
            <a:r>
              <a:rPr lang="en-US" altLang="en-US" dirty="0">
                <a:latin typeface="Times New Roman" panose="02020603050405020304" pitchFamily="18" charset="0"/>
                <a:cs typeface="Times New Roman" panose="02020603050405020304" pitchFamily="18" charset="0"/>
              </a:rPr>
              <a:t>Compare the exponent 3-2 = 1</a:t>
            </a:r>
          </a:p>
          <a:p>
            <a:pPr algn="just">
              <a:lnSpc>
                <a:spcPct val="150000"/>
              </a:lnSpc>
            </a:pPr>
            <a:r>
              <a:rPr lang="en-US" altLang="en-US" dirty="0">
                <a:latin typeface="Times New Roman" panose="02020603050405020304" pitchFamily="18" charset="0"/>
                <a:cs typeface="Times New Roman" panose="02020603050405020304" pitchFamily="18" charset="0"/>
              </a:rPr>
              <a:t>Align the mantissa</a:t>
            </a:r>
          </a:p>
          <a:p>
            <a:pPr>
              <a:lnSpc>
                <a:spcPct val="150000"/>
              </a:lnSpc>
            </a:pPr>
            <a:r>
              <a:rPr lang="en-US" altLang="en-US" dirty="0">
                <a:latin typeface="Times New Roman" panose="02020603050405020304" pitchFamily="18" charset="0"/>
                <a:cs typeface="Times New Roman" panose="02020603050405020304" pitchFamily="18" charset="0"/>
              </a:rPr>
              <a:t>X= 0.9504 x 10</a:t>
            </a:r>
            <a:r>
              <a:rPr lang="en-US" altLang="en-US" baseline="30000" dirty="0">
                <a:latin typeface="Times New Roman" panose="02020603050405020304" pitchFamily="18" charset="0"/>
                <a:cs typeface="Times New Roman" panose="02020603050405020304" pitchFamily="18" charset="0"/>
              </a:rPr>
              <a:t>3</a:t>
            </a:r>
          </a:p>
          <a:p>
            <a:pPr>
              <a:lnSpc>
                <a:spcPct val="150000"/>
              </a:lnSpc>
            </a:pPr>
            <a:r>
              <a:rPr lang="en-US" altLang="en-US" dirty="0">
                <a:latin typeface="Times New Roman" panose="02020603050405020304" pitchFamily="18" charset="0"/>
                <a:cs typeface="Times New Roman" panose="02020603050405020304" pitchFamily="18" charset="0"/>
              </a:rPr>
              <a:t>Y= 0.0820 x 10</a:t>
            </a:r>
            <a:r>
              <a:rPr lang="en-US" altLang="en-US" baseline="30000"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dirty="0">
                <a:latin typeface="Times New Roman" panose="02020603050405020304" pitchFamily="18" charset="0"/>
                <a:cs typeface="Times New Roman" panose="02020603050405020304" pitchFamily="18" charset="0"/>
              </a:rPr>
              <a:t>Add the mantissa</a:t>
            </a:r>
          </a:p>
          <a:p>
            <a:pPr>
              <a:lnSpc>
                <a:spcPct val="150000"/>
              </a:lnSpc>
            </a:pPr>
            <a:r>
              <a:rPr lang="en-US" altLang="en-US" dirty="0">
                <a:latin typeface="Times New Roman" panose="02020603050405020304" pitchFamily="18" charset="0"/>
                <a:cs typeface="Times New Roman" panose="02020603050405020304" pitchFamily="18" charset="0"/>
              </a:rPr>
              <a:t> Z = X +Y = 0.9504 *10</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+ 0.0820*10</a:t>
            </a:r>
            <a:r>
              <a:rPr lang="en-US" altLang="en-US" baseline="30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 1.0324*10</a:t>
            </a:r>
            <a:r>
              <a:rPr lang="en-US" altLang="en-US" baseline="30000"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dirty="0">
                <a:latin typeface="Times New Roman" panose="02020603050405020304" pitchFamily="18" charset="0"/>
                <a:cs typeface="Times New Roman" panose="02020603050405020304" pitchFamily="18" charset="0"/>
              </a:rPr>
              <a:t>Normalize the result </a:t>
            </a:r>
          </a:p>
          <a:p>
            <a:pPr>
              <a:lnSpc>
                <a:spcPct val="150000"/>
              </a:lnSpc>
            </a:pPr>
            <a:r>
              <a:rPr lang="en-US" altLang="en-US" dirty="0">
                <a:latin typeface="Times New Roman" panose="02020603050405020304" pitchFamily="18" charset="0"/>
                <a:cs typeface="Times New Roman" panose="02020603050405020304" pitchFamily="18" charset="0"/>
              </a:rPr>
              <a:t>Z = 0.10324 x 10</a:t>
            </a:r>
            <a:r>
              <a:rPr lang="en-US" altLang="en-US" baseline="30000" dirty="0">
                <a:latin typeface="Times New Roman" panose="02020603050405020304" pitchFamily="18" charset="0"/>
                <a:cs typeface="Times New Roman" panose="02020603050405020304" pitchFamily="18" charset="0"/>
              </a:rPr>
              <a:t>4</a:t>
            </a:r>
            <a:endParaRPr lang="en-US" altLang="ko-K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473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31718" y="914968"/>
            <a:ext cx="6591716" cy="4780643"/>
            <a:chOff x="5347564" y="866776"/>
            <a:chExt cx="5045095" cy="5546725"/>
          </a:xfrm>
        </p:grpSpPr>
        <p:grpSp>
          <p:nvGrpSpPr>
            <p:cNvPr id="19462" name="Group 97"/>
            <p:cNvGrpSpPr>
              <a:grpSpLocks/>
            </p:cNvGrpSpPr>
            <p:nvPr/>
          </p:nvGrpSpPr>
          <p:grpSpPr bwMode="auto">
            <a:xfrm>
              <a:off x="5347564" y="866776"/>
              <a:ext cx="4905375" cy="5546725"/>
              <a:chOff x="2425" y="546"/>
              <a:chExt cx="3090" cy="3494"/>
            </a:xfrm>
          </p:grpSpPr>
          <p:sp>
            <p:nvSpPr>
              <p:cNvPr id="19465" name="Rectangle 9" descr="20%"/>
              <p:cNvSpPr>
                <a:spLocks noChangeArrowheads="1"/>
              </p:cNvSpPr>
              <p:nvPr/>
            </p:nvSpPr>
            <p:spPr bwMode="auto">
              <a:xfrm>
                <a:off x="3068" y="3736"/>
                <a:ext cx="833" cy="13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66" name="Rectangle 10" descr="20%"/>
              <p:cNvSpPr>
                <a:spLocks noChangeArrowheads="1"/>
              </p:cNvSpPr>
              <p:nvPr/>
            </p:nvSpPr>
            <p:spPr bwMode="auto">
              <a:xfrm>
                <a:off x="3076" y="3012"/>
                <a:ext cx="892" cy="145"/>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67" name="Rectangle 11" descr="20%"/>
              <p:cNvSpPr>
                <a:spLocks noChangeArrowheads="1"/>
              </p:cNvSpPr>
              <p:nvPr/>
            </p:nvSpPr>
            <p:spPr bwMode="auto">
              <a:xfrm>
                <a:off x="4702" y="3712"/>
                <a:ext cx="811" cy="15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68" name="Rectangle 12" descr="20%"/>
              <p:cNvSpPr>
                <a:spLocks noChangeArrowheads="1"/>
              </p:cNvSpPr>
              <p:nvPr/>
            </p:nvSpPr>
            <p:spPr bwMode="auto">
              <a:xfrm>
                <a:off x="4681" y="3013"/>
                <a:ext cx="832" cy="15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69" name="Rectangle 13" descr="20%"/>
              <p:cNvSpPr>
                <a:spLocks noChangeArrowheads="1"/>
              </p:cNvSpPr>
              <p:nvPr/>
            </p:nvSpPr>
            <p:spPr bwMode="auto">
              <a:xfrm>
                <a:off x="4681" y="2338"/>
                <a:ext cx="811" cy="12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70" name="Rectangle 14" descr="20%"/>
              <p:cNvSpPr>
                <a:spLocks noChangeArrowheads="1"/>
              </p:cNvSpPr>
              <p:nvPr/>
            </p:nvSpPr>
            <p:spPr bwMode="auto">
              <a:xfrm>
                <a:off x="4681" y="959"/>
                <a:ext cx="834" cy="14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71" name="Rectangle 15" descr="20%"/>
              <p:cNvSpPr>
                <a:spLocks noChangeArrowheads="1"/>
              </p:cNvSpPr>
              <p:nvPr/>
            </p:nvSpPr>
            <p:spPr bwMode="auto">
              <a:xfrm>
                <a:off x="3076" y="1740"/>
                <a:ext cx="852" cy="1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72" name="Rectangle 16" descr="20%"/>
              <p:cNvSpPr>
                <a:spLocks noChangeArrowheads="1"/>
              </p:cNvSpPr>
              <p:nvPr/>
            </p:nvSpPr>
            <p:spPr bwMode="auto">
              <a:xfrm>
                <a:off x="3076" y="959"/>
                <a:ext cx="825" cy="14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73" name="Rectangle 17"/>
              <p:cNvSpPr>
                <a:spLocks noChangeArrowheads="1"/>
              </p:cNvSpPr>
              <p:nvPr/>
            </p:nvSpPr>
            <p:spPr bwMode="auto">
              <a:xfrm>
                <a:off x="3423" y="941"/>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477" name="Rectangle 21"/>
              <p:cNvSpPr>
                <a:spLocks noChangeArrowheads="1"/>
              </p:cNvSpPr>
              <p:nvPr/>
            </p:nvSpPr>
            <p:spPr bwMode="auto">
              <a:xfrm>
                <a:off x="3076" y="1254"/>
                <a:ext cx="831" cy="31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78" name="Arc 22"/>
              <p:cNvSpPr>
                <a:spLocks/>
              </p:cNvSpPr>
              <p:nvPr/>
            </p:nvSpPr>
            <p:spPr bwMode="auto">
              <a:xfrm>
                <a:off x="3467" y="1183"/>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79" name="Line 23"/>
              <p:cNvSpPr>
                <a:spLocks noChangeShapeType="1"/>
              </p:cNvSpPr>
              <p:nvPr/>
            </p:nvSpPr>
            <p:spPr bwMode="auto">
              <a:xfrm>
                <a:off x="3494" y="1109"/>
                <a:ext cx="0" cy="10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80" name="Arc 24"/>
              <p:cNvSpPr>
                <a:spLocks/>
              </p:cNvSpPr>
              <p:nvPr/>
            </p:nvSpPr>
            <p:spPr bwMode="auto">
              <a:xfrm>
                <a:off x="3295"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81" name="Line 25"/>
              <p:cNvSpPr>
                <a:spLocks noChangeShapeType="1"/>
              </p:cNvSpPr>
              <p:nvPr/>
            </p:nvSpPr>
            <p:spPr bwMode="auto">
              <a:xfrm>
                <a:off x="3325"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82" name="Arc 26"/>
              <p:cNvSpPr>
                <a:spLocks/>
              </p:cNvSpPr>
              <p:nvPr/>
            </p:nvSpPr>
            <p:spPr bwMode="auto">
              <a:xfrm>
                <a:off x="3631"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83" name="Line 27"/>
              <p:cNvSpPr>
                <a:spLocks noChangeShapeType="1"/>
              </p:cNvSpPr>
              <p:nvPr/>
            </p:nvSpPr>
            <p:spPr bwMode="auto">
              <a:xfrm>
                <a:off x="3661"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84" name="Rectangle 28"/>
              <p:cNvSpPr>
                <a:spLocks noChangeArrowheads="1"/>
              </p:cNvSpPr>
              <p:nvPr/>
            </p:nvSpPr>
            <p:spPr bwMode="auto">
              <a:xfrm>
                <a:off x="3181" y="658"/>
                <a:ext cx="131"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a</a:t>
                </a:r>
              </a:p>
            </p:txBody>
          </p:sp>
          <p:sp>
            <p:nvSpPr>
              <p:cNvPr id="19485" name="Rectangle 29"/>
              <p:cNvSpPr>
                <a:spLocks noChangeArrowheads="1"/>
              </p:cNvSpPr>
              <p:nvPr/>
            </p:nvSpPr>
            <p:spPr bwMode="auto">
              <a:xfrm>
                <a:off x="3647" y="658"/>
                <a:ext cx="13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b</a:t>
                </a:r>
              </a:p>
            </p:txBody>
          </p:sp>
          <p:sp>
            <p:nvSpPr>
              <p:cNvPr id="19486" name="Arc 30"/>
              <p:cNvSpPr>
                <a:spLocks/>
              </p:cNvSpPr>
              <p:nvPr/>
            </p:nvSpPr>
            <p:spPr bwMode="auto">
              <a:xfrm>
                <a:off x="3470" y="1680"/>
                <a:ext cx="56" cy="61"/>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87" name="Line 31"/>
              <p:cNvSpPr>
                <a:spLocks noChangeShapeType="1"/>
              </p:cNvSpPr>
              <p:nvPr/>
            </p:nvSpPr>
            <p:spPr bwMode="auto">
              <a:xfrm>
                <a:off x="3494" y="1560"/>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88" name="Rectangle 32"/>
              <p:cNvSpPr>
                <a:spLocks noChangeArrowheads="1"/>
              </p:cNvSpPr>
              <p:nvPr/>
            </p:nvSpPr>
            <p:spPr bwMode="auto">
              <a:xfrm>
                <a:off x="3432" y="1717"/>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490" name="Rectangle 34"/>
              <p:cNvSpPr>
                <a:spLocks noChangeArrowheads="1"/>
              </p:cNvSpPr>
              <p:nvPr/>
            </p:nvSpPr>
            <p:spPr bwMode="auto">
              <a:xfrm>
                <a:off x="3076" y="2036"/>
                <a:ext cx="824" cy="17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91" name="Arc 35"/>
              <p:cNvSpPr>
                <a:spLocks/>
              </p:cNvSpPr>
              <p:nvPr/>
            </p:nvSpPr>
            <p:spPr bwMode="auto">
              <a:xfrm>
                <a:off x="3470" y="1972"/>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92" name="Line 36"/>
              <p:cNvSpPr>
                <a:spLocks noChangeShapeType="1"/>
              </p:cNvSpPr>
              <p:nvPr/>
            </p:nvSpPr>
            <p:spPr bwMode="auto">
              <a:xfrm>
                <a:off x="3497" y="1844"/>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93" name="Rectangle 37"/>
              <p:cNvSpPr>
                <a:spLocks noChangeArrowheads="1"/>
              </p:cNvSpPr>
              <p:nvPr/>
            </p:nvSpPr>
            <p:spPr bwMode="auto">
              <a:xfrm>
                <a:off x="3256" y="546"/>
                <a:ext cx="46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Exponents</a:t>
                </a:r>
              </a:p>
            </p:txBody>
          </p:sp>
          <p:sp>
            <p:nvSpPr>
              <p:cNvPr id="19494" name="Rectangle 38"/>
              <p:cNvSpPr>
                <a:spLocks noChangeArrowheads="1"/>
              </p:cNvSpPr>
              <p:nvPr/>
            </p:nvSpPr>
            <p:spPr bwMode="auto">
              <a:xfrm>
                <a:off x="5059" y="942"/>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495" name="Arc 39"/>
              <p:cNvSpPr>
                <a:spLocks/>
              </p:cNvSpPr>
              <p:nvPr/>
            </p:nvSpPr>
            <p:spPr bwMode="auto">
              <a:xfrm>
                <a:off x="5075" y="1972"/>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96" name="Line 40"/>
              <p:cNvSpPr>
                <a:spLocks noChangeShapeType="1"/>
              </p:cNvSpPr>
              <p:nvPr/>
            </p:nvSpPr>
            <p:spPr bwMode="auto">
              <a:xfrm flipH="1">
                <a:off x="5102" y="1102"/>
                <a:ext cx="26" cy="87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97" name="Arc 41"/>
              <p:cNvSpPr>
                <a:spLocks/>
              </p:cNvSpPr>
              <p:nvPr/>
            </p:nvSpPr>
            <p:spPr bwMode="auto">
              <a:xfrm>
                <a:off x="4901"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498" name="Line 42"/>
              <p:cNvSpPr>
                <a:spLocks noChangeShapeType="1"/>
              </p:cNvSpPr>
              <p:nvPr/>
            </p:nvSpPr>
            <p:spPr bwMode="auto">
              <a:xfrm>
                <a:off x="4930"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499" name="Arc 43"/>
              <p:cNvSpPr>
                <a:spLocks/>
              </p:cNvSpPr>
              <p:nvPr/>
            </p:nvSpPr>
            <p:spPr bwMode="auto">
              <a:xfrm>
                <a:off x="5244" y="88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00" name="Line 44"/>
              <p:cNvSpPr>
                <a:spLocks noChangeShapeType="1"/>
              </p:cNvSpPr>
              <p:nvPr/>
            </p:nvSpPr>
            <p:spPr bwMode="auto">
              <a:xfrm>
                <a:off x="5274" y="768"/>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01" name="Rectangle 45"/>
              <p:cNvSpPr>
                <a:spLocks noChangeArrowheads="1"/>
              </p:cNvSpPr>
              <p:nvPr/>
            </p:nvSpPr>
            <p:spPr bwMode="auto">
              <a:xfrm>
                <a:off x="4783" y="680"/>
                <a:ext cx="2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A</a:t>
                </a:r>
              </a:p>
            </p:txBody>
          </p:sp>
          <p:sp>
            <p:nvSpPr>
              <p:cNvPr id="19502" name="Rectangle 46"/>
              <p:cNvSpPr>
                <a:spLocks noChangeArrowheads="1"/>
              </p:cNvSpPr>
              <p:nvPr/>
            </p:nvSpPr>
            <p:spPr bwMode="auto">
              <a:xfrm>
                <a:off x="5244" y="646"/>
                <a:ext cx="24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B</a:t>
                </a:r>
              </a:p>
            </p:txBody>
          </p:sp>
          <p:sp>
            <p:nvSpPr>
              <p:cNvPr id="19504" name="Rectangle 48"/>
              <p:cNvSpPr>
                <a:spLocks noChangeArrowheads="1"/>
              </p:cNvSpPr>
              <p:nvPr/>
            </p:nvSpPr>
            <p:spPr bwMode="auto">
              <a:xfrm>
                <a:off x="4690" y="2020"/>
                <a:ext cx="819" cy="13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05" name="Rectangle 49"/>
              <p:cNvSpPr>
                <a:spLocks noChangeArrowheads="1"/>
              </p:cNvSpPr>
              <p:nvPr/>
            </p:nvSpPr>
            <p:spPr bwMode="auto">
              <a:xfrm>
                <a:off x="4873" y="546"/>
                <a:ext cx="447"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Mantissas</a:t>
                </a:r>
              </a:p>
            </p:txBody>
          </p:sp>
          <p:sp>
            <p:nvSpPr>
              <p:cNvPr id="19506" name="Rectangle 50"/>
              <p:cNvSpPr>
                <a:spLocks noChangeArrowheads="1"/>
              </p:cNvSpPr>
              <p:nvPr/>
            </p:nvSpPr>
            <p:spPr bwMode="auto">
              <a:xfrm>
                <a:off x="3928" y="1233"/>
                <a:ext cx="41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Difference</a:t>
                </a:r>
              </a:p>
            </p:txBody>
          </p:sp>
          <p:sp>
            <p:nvSpPr>
              <p:cNvPr id="19507" name="Freeform 51"/>
              <p:cNvSpPr>
                <a:spLocks/>
              </p:cNvSpPr>
              <p:nvPr/>
            </p:nvSpPr>
            <p:spPr bwMode="auto">
              <a:xfrm>
                <a:off x="3911" y="1399"/>
                <a:ext cx="554" cy="708"/>
              </a:xfrm>
              <a:custGeom>
                <a:avLst/>
                <a:gdLst>
                  <a:gd name="T0" fmla="*/ 0 w 534"/>
                  <a:gd name="T1" fmla="*/ 0 h 778"/>
                  <a:gd name="T2" fmla="*/ 640 w 534"/>
                  <a:gd name="T3" fmla="*/ 0 h 778"/>
                  <a:gd name="T4" fmla="*/ 640 w 534"/>
                  <a:gd name="T5" fmla="*/ 484 h 778"/>
                  <a:gd name="T6" fmla="*/ 0 60000 65536"/>
                  <a:gd name="T7" fmla="*/ 0 60000 65536"/>
                  <a:gd name="T8" fmla="*/ 0 60000 65536"/>
                  <a:gd name="T9" fmla="*/ 0 w 534"/>
                  <a:gd name="T10" fmla="*/ 0 h 778"/>
                  <a:gd name="T11" fmla="*/ 534 w 534"/>
                  <a:gd name="T12" fmla="*/ 778 h 778"/>
                </a:gdLst>
                <a:ahLst/>
                <a:cxnLst>
                  <a:cxn ang="T6">
                    <a:pos x="T0" y="T1"/>
                  </a:cxn>
                  <a:cxn ang="T7">
                    <a:pos x="T2" y="T3"/>
                  </a:cxn>
                  <a:cxn ang="T8">
                    <a:pos x="T4" y="T5"/>
                  </a:cxn>
                </a:cxnLst>
                <a:rect l="T9" t="T10" r="T11" b="T12"/>
                <a:pathLst>
                  <a:path w="534" h="778">
                    <a:moveTo>
                      <a:pt x="0" y="0"/>
                    </a:moveTo>
                    <a:lnTo>
                      <a:pt x="533" y="0"/>
                    </a:lnTo>
                    <a:lnTo>
                      <a:pt x="533" y="777"/>
                    </a:lnTo>
                  </a:path>
                </a:pathLst>
              </a:custGeom>
              <a:ln>
                <a:headEnd type="none" w="sm" len="sm"/>
                <a:tailEnd type="none" w="sm" len="sm"/>
              </a:ln>
            </p:spPr>
            <p:style>
              <a:lnRef idx="1">
                <a:schemeClr val="dk1"/>
              </a:lnRef>
              <a:fillRef idx="0">
                <a:schemeClr val="dk1"/>
              </a:fillRef>
              <a:effectRef idx="0">
                <a:schemeClr val="dk1"/>
              </a:effectRef>
              <a:fontRef idx="minor">
                <a:schemeClr val="tx1"/>
              </a:fontRef>
            </p:style>
            <p:txBody>
              <a:bodyP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08" name="Arc 52"/>
              <p:cNvSpPr>
                <a:spLocks/>
              </p:cNvSpPr>
              <p:nvPr/>
            </p:nvSpPr>
            <p:spPr bwMode="auto">
              <a:xfrm>
                <a:off x="4607" y="2084"/>
                <a:ext cx="70" cy="48"/>
              </a:xfrm>
              <a:custGeom>
                <a:avLst/>
                <a:gdLst>
                  <a:gd name="T0" fmla="*/ 0 w 21600"/>
                  <a:gd name="T1" fmla="*/ 0 h 17282"/>
                  <a:gd name="T2" fmla="*/ 0 w 21600"/>
                  <a:gd name="T3" fmla="*/ 0 h 17282"/>
                  <a:gd name="T4" fmla="*/ 0 w 21600"/>
                  <a:gd name="T5" fmla="*/ 0 h 17282"/>
                  <a:gd name="T6" fmla="*/ 0 60000 65536"/>
                  <a:gd name="T7" fmla="*/ 0 60000 65536"/>
                  <a:gd name="T8" fmla="*/ 0 60000 65536"/>
                  <a:gd name="T9" fmla="*/ 0 w 21600"/>
                  <a:gd name="T10" fmla="*/ 0 h 17282"/>
                  <a:gd name="T11" fmla="*/ 21600 w 21600"/>
                  <a:gd name="T12" fmla="*/ 17282 h 17282"/>
                </a:gdLst>
                <a:ahLst/>
                <a:cxnLst>
                  <a:cxn ang="T6">
                    <a:pos x="T0" y="T1"/>
                  </a:cxn>
                  <a:cxn ang="T7">
                    <a:pos x="T2" y="T3"/>
                  </a:cxn>
                  <a:cxn ang="T8">
                    <a:pos x="T4" y="T5"/>
                  </a:cxn>
                </a:cxnLst>
                <a:rect l="T9" t="T10" r="T11" b="T12"/>
                <a:pathLst>
                  <a:path w="21600" h="17282" fill="none" extrusionOk="0">
                    <a:moveTo>
                      <a:pt x="1746" y="17281"/>
                    </a:moveTo>
                    <a:cubicBezTo>
                      <a:pt x="594" y="14593"/>
                      <a:pt x="0" y="11698"/>
                      <a:pt x="0" y="8773"/>
                    </a:cubicBezTo>
                    <a:cubicBezTo>
                      <a:pt x="-1" y="5750"/>
                      <a:pt x="634" y="2761"/>
                      <a:pt x="1861" y="-1"/>
                    </a:cubicBezTo>
                  </a:path>
                  <a:path w="21600" h="17282" stroke="0" extrusionOk="0">
                    <a:moveTo>
                      <a:pt x="1746" y="17281"/>
                    </a:moveTo>
                    <a:cubicBezTo>
                      <a:pt x="594" y="14593"/>
                      <a:pt x="0" y="11698"/>
                      <a:pt x="0" y="8773"/>
                    </a:cubicBezTo>
                    <a:cubicBezTo>
                      <a:pt x="-1" y="5750"/>
                      <a:pt x="634" y="2761"/>
                      <a:pt x="1861" y="-1"/>
                    </a:cubicBezTo>
                    <a:lnTo>
                      <a:pt x="21600" y="8773"/>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09" name="Line 53"/>
              <p:cNvSpPr>
                <a:spLocks noChangeShapeType="1"/>
              </p:cNvSpPr>
              <p:nvPr/>
            </p:nvSpPr>
            <p:spPr bwMode="auto">
              <a:xfrm>
                <a:off x="4464" y="2110"/>
                <a:ext cx="148" cy="0"/>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wrap="none" anchor="ctr"/>
              <a:lstStyle/>
              <a:p>
                <a:endParaRPr lang="en-US" sz="1200"/>
              </a:p>
            </p:txBody>
          </p:sp>
          <p:sp>
            <p:nvSpPr>
              <p:cNvPr id="19510" name="Arc 54"/>
              <p:cNvSpPr>
                <a:spLocks/>
              </p:cNvSpPr>
              <p:nvPr/>
            </p:nvSpPr>
            <p:spPr bwMode="auto">
              <a:xfrm>
                <a:off x="5075" y="2271"/>
                <a:ext cx="56" cy="61"/>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11" name="Line 55"/>
              <p:cNvSpPr>
                <a:spLocks noChangeShapeType="1"/>
              </p:cNvSpPr>
              <p:nvPr/>
            </p:nvSpPr>
            <p:spPr bwMode="auto">
              <a:xfrm flipH="1">
                <a:off x="5102" y="2151"/>
                <a:ext cx="0" cy="12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12" name="Rectangle 56"/>
              <p:cNvSpPr>
                <a:spLocks noChangeArrowheads="1"/>
              </p:cNvSpPr>
              <p:nvPr/>
            </p:nvSpPr>
            <p:spPr bwMode="auto">
              <a:xfrm>
                <a:off x="5007" y="2319"/>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rPr>
                  <a:t>R</a:t>
                </a:r>
              </a:p>
            </p:txBody>
          </p:sp>
          <p:sp>
            <p:nvSpPr>
              <p:cNvPr id="19513" name="Arc 57"/>
              <p:cNvSpPr>
                <a:spLocks/>
              </p:cNvSpPr>
              <p:nvPr/>
            </p:nvSpPr>
            <p:spPr bwMode="auto">
              <a:xfrm>
                <a:off x="5072" y="2560"/>
                <a:ext cx="56" cy="63"/>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14" name="Line 58"/>
              <p:cNvSpPr>
                <a:spLocks noChangeShapeType="1"/>
              </p:cNvSpPr>
              <p:nvPr/>
            </p:nvSpPr>
            <p:spPr bwMode="auto">
              <a:xfrm>
                <a:off x="5102" y="2442"/>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15" name="Rectangle 59"/>
              <p:cNvSpPr>
                <a:spLocks noChangeArrowheads="1"/>
              </p:cNvSpPr>
              <p:nvPr/>
            </p:nvSpPr>
            <p:spPr bwMode="auto">
              <a:xfrm>
                <a:off x="4681" y="2633"/>
                <a:ext cx="834" cy="20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16" name="Rectangle 60"/>
              <p:cNvSpPr>
                <a:spLocks noChangeArrowheads="1"/>
              </p:cNvSpPr>
              <p:nvPr/>
            </p:nvSpPr>
            <p:spPr bwMode="auto">
              <a:xfrm>
                <a:off x="4725" y="2633"/>
                <a:ext cx="9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atinLnBrk="1"/>
                <a:endParaRPr lang="en-US" altLang="ko-KR" sz="1200" dirty="0">
                  <a:solidFill>
                    <a:srgbClr val="000000"/>
                  </a:solidFill>
                </a:endParaRPr>
              </a:p>
            </p:txBody>
          </p:sp>
          <p:sp>
            <p:nvSpPr>
              <p:cNvPr id="19517" name="Rectangle 61"/>
              <p:cNvSpPr>
                <a:spLocks noChangeArrowheads="1"/>
              </p:cNvSpPr>
              <p:nvPr/>
            </p:nvSpPr>
            <p:spPr bwMode="auto">
              <a:xfrm>
                <a:off x="4843" y="2725"/>
                <a:ext cx="9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ko-KR" sz="1200" dirty="0">
                  <a:solidFill>
                    <a:srgbClr val="000000"/>
                  </a:solidFill>
                </a:endParaRPr>
              </a:p>
            </p:txBody>
          </p:sp>
          <p:sp>
            <p:nvSpPr>
              <p:cNvPr id="19518" name="Arc 62"/>
              <p:cNvSpPr>
                <a:spLocks/>
              </p:cNvSpPr>
              <p:nvPr/>
            </p:nvSpPr>
            <p:spPr bwMode="auto">
              <a:xfrm>
                <a:off x="5072" y="2975"/>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19" name="Line 63"/>
              <p:cNvSpPr>
                <a:spLocks noChangeShapeType="1"/>
              </p:cNvSpPr>
              <p:nvPr/>
            </p:nvSpPr>
            <p:spPr bwMode="auto">
              <a:xfrm>
                <a:off x="5102" y="2849"/>
                <a:ext cx="0" cy="136"/>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20" name="Rectangle 64"/>
              <p:cNvSpPr>
                <a:spLocks noChangeArrowheads="1"/>
              </p:cNvSpPr>
              <p:nvPr/>
            </p:nvSpPr>
            <p:spPr bwMode="auto">
              <a:xfrm>
                <a:off x="5037" y="3006"/>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521" name="Arc 65"/>
              <p:cNvSpPr>
                <a:spLocks/>
              </p:cNvSpPr>
              <p:nvPr/>
            </p:nvSpPr>
            <p:spPr bwMode="auto">
              <a:xfrm>
                <a:off x="5072" y="3270"/>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22" name="Line 66"/>
              <p:cNvSpPr>
                <a:spLocks noChangeShapeType="1"/>
              </p:cNvSpPr>
              <p:nvPr/>
            </p:nvSpPr>
            <p:spPr bwMode="auto">
              <a:xfrm>
                <a:off x="5102" y="3150"/>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23" name="Rectangle 67"/>
              <p:cNvSpPr>
                <a:spLocks noChangeArrowheads="1"/>
              </p:cNvSpPr>
              <p:nvPr/>
            </p:nvSpPr>
            <p:spPr bwMode="auto">
              <a:xfrm>
                <a:off x="4681" y="3342"/>
                <a:ext cx="834" cy="20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26" name="Arc 70"/>
              <p:cNvSpPr>
                <a:spLocks/>
              </p:cNvSpPr>
              <p:nvPr/>
            </p:nvSpPr>
            <p:spPr bwMode="auto">
              <a:xfrm>
                <a:off x="5072" y="3677"/>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27" name="Line 71"/>
              <p:cNvSpPr>
                <a:spLocks noChangeShapeType="1"/>
              </p:cNvSpPr>
              <p:nvPr/>
            </p:nvSpPr>
            <p:spPr bwMode="auto">
              <a:xfrm>
                <a:off x="5102" y="3558"/>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28" name="Rectangle 72"/>
              <p:cNvSpPr>
                <a:spLocks noChangeArrowheads="1"/>
              </p:cNvSpPr>
              <p:nvPr/>
            </p:nvSpPr>
            <p:spPr bwMode="auto">
              <a:xfrm>
                <a:off x="5037" y="3701"/>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529" name="Arc 73"/>
              <p:cNvSpPr>
                <a:spLocks/>
              </p:cNvSpPr>
              <p:nvPr/>
            </p:nvSpPr>
            <p:spPr bwMode="auto">
              <a:xfrm>
                <a:off x="5072" y="3978"/>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30" name="Line 74"/>
              <p:cNvSpPr>
                <a:spLocks noChangeShapeType="1"/>
              </p:cNvSpPr>
              <p:nvPr/>
            </p:nvSpPr>
            <p:spPr bwMode="auto">
              <a:xfrm>
                <a:off x="5102" y="3853"/>
                <a:ext cx="0" cy="13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31" name="Arc 75"/>
              <p:cNvSpPr>
                <a:spLocks/>
              </p:cNvSpPr>
              <p:nvPr/>
            </p:nvSpPr>
            <p:spPr bwMode="auto">
              <a:xfrm>
                <a:off x="3467" y="2975"/>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32" name="Line 76"/>
              <p:cNvSpPr>
                <a:spLocks noChangeShapeType="1"/>
              </p:cNvSpPr>
              <p:nvPr/>
            </p:nvSpPr>
            <p:spPr bwMode="auto">
              <a:xfrm flipH="1">
                <a:off x="3494" y="2214"/>
                <a:ext cx="4" cy="77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33" name="Rectangle 77"/>
              <p:cNvSpPr>
                <a:spLocks noChangeArrowheads="1"/>
              </p:cNvSpPr>
              <p:nvPr/>
            </p:nvSpPr>
            <p:spPr bwMode="auto">
              <a:xfrm>
                <a:off x="3432" y="2992"/>
                <a:ext cx="17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534" name="Arc 78"/>
              <p:cNvSpPr>
                <a:spLocks/>
              </p:cNvSpPr>
              <p:nvPr/>
            </p:nvSpPr>
            <p:spPr bwMode="auto">
              <a:xfrm>
                <a:off x="3467" y="3270"/>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35" name="Line 79"/>
              <p:cNvSpPr>
                <a:spLocks noChangeShapeType="1"/>
              </p:cNvSpPr>
              <p:nvPr/>
            </p:nvSpPr>
            <p:spPr bwMode="auto">
              <a:xfrm>
                <a:off x="3497" y="3150"/>
                <a:ext cx="0" cy="13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36" name="Rectangle 80"/>
              <p:cNvSpPr>
                <a:spLocks noChangeArrowheads="1"/>
              </p:cNvSpPr>
              <p:nvPr/>
            </p:nvSpPr>
            <p:spPr bwMode="auto">
              <a:xfrm>
                <a:off x="3076" y="3342"/>
                <a:ext cx="831" cy="224"/>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39" name="Arc 83"/>
              <p:cNvSpPr>
                <a:spLocks/>
              </p:cNvSpPr>
              <p:nvPr/>
            </p:nvSpPr>
            <p:spPr bwMode="auto">
              <a:xfrm>
                <a:off x="3470" y="3679"/>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40" name="Line 84"/>
              <p:cNvSpPr>
                <a:spLocks noChangeShapeType="1"/>
              </p:cNvSpPr>
              <p:nvPr/>
            </p:nvSpPr>
            <p:spPr bwMode="auto">
              <a:xfrm>
                <a:off x="3497" y="3563"/>
                <a:ext cx="0" cy="131"/>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41" name="Rectangle 85"/>
              <p:cNvSpPr>
                <a:spLocks noChangeArrowheads="1"/>
              </p:cNvSpPr>
              <p:nvPr/>
            </p:nvSpPr>
            <p:spPr bwMode="auto">
              <a:xfrm>
                <a:off x="3418" y="3711"/>
                <a:ext cx="14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rPr>
                  <a:t>R</a:t>
                </a:r>
              </a:p>
            </p:txBody>
          </p:sp>
          <p:sp>
            <p:nvSpPr>
              <p:cNvPr id="19542" name="Arc 86"/>
              <p:cNvSpPr>
                <a:spLocks/>
              </p:cNvSpPr>
              <p:nvPr/>
            </p:nvSpPr>
            <p:spPr bwMode="auto">
              <a:xfrm>
                <a:off x="3467" y="3978"/>
                <a:ext cx="56" cy="62"/>
              </a:xfrm>
              <a:custGeom>
                <a:avLst/>
                <a:gdLst>
                  <a:gd name="T0" fmla="*/ 0 w 17282"/>
                  <a:gd name="T1" fmla="*/ 0 h 21600"/>
                  <a:gd name="T2" fmla="*/ 0 w 17282"/>
                  <a:gd name="T3" fmla="*/ 0 h 21600"/>
                  <a:gd name="T4" fmla="*/ 0 w 17282"/>
                  <a:gd name="T5" fmla="*/ 0 h 21600"/>
                  <a:gd name="T6" fmla="*/ 0 60000 65536"/>
                  <a:gd name="T7" fmla="*/ 0 60000 65536"/>
                  <a:gd name="T8" fmla="*/ 0 60000 65536"/>
                  <a:gd name="T9" fmla="*/ 0 w 17282"/>
                  <a:gd name="T10" fmla="*/ 0 h 21600"/>
                  <a:gd name="T11" fmla="*/ 17282 w 17282"/>
                  <a:gd name="T12" fmla="*/ 21600 h 21600"/>
                </a:gdLst>
                <a:ahLst/>
                <a:cxnLst>
                  <a:cxn ang="T6">
                    <a:pos x="T0" y="T1"/>
                  </a:cxn>
                  <a:cxn ang="T7">
                    <a:pos x="T2" y="T3"/>
                  </a:cxn>
                  <a:cxn ang="T8">
                    <a:pos x="T4" y="T5"/>
                  </a:cxn>
                </a:cxnLst>
                <a:rect l="T9" t="T10" r="T11" b="T12"/>
                <a:pathLst>
                  <a:path w="17282" h="21600" fill="none" extrusionOk="0">
                    <a:moveTo>
                      <a:pt x="-1" y="1861"/>
                    </a:moveTo>
                    <a:cubicBezTo>
                      <a:pt x="2761" y="634"/>
                      <a:pt x="5750" y="-1"/>
                      <a:pt x="8773" y="0"/>
                    </a:cubicBezTo>
                    <a:cubicBezTo>
                      <a:pt x="11698" y="0"/>
                      <a:pt x="14593" y="594"/>
                      <a:pt x="17281" y="1746"/>
                    </a:cubicBezTo>
                  </a:path>
                  <a:path w="17282" h="21600" stroke="0" extrusionOk="0">
                    <a:moveTo>
                      <a:pt x="-1" y="1861"/>
                    </a:moveTo>
                    <a:cubicBezTo>
                      <a:pt x="2761" y="634"/>
                      <a:pt x="5750" y="-1"/>
                      <a:pt x="8773" y="0"/>
                    </a:cubicBezTo>
                    <a:cubicBezTo>
                      <a:pt x="11698" y="0"/>
                      <a:pt x="14593" y="594"/>
                      <a:pt x="17281" y="1746"/>
                    </a:cubicBezTo>
                    <a:lnTo>
                      <a:pt x="877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43" name="Line 87"/>
              <p:cNvSpPr>
                <a:spLocks noChangeShapeType="1"/>
              </p:cNvSpPr>
              <p:nvPr/>
            </p:nvSpPr>
            <p:spPr bwMode="auto">
              <a:xfrm>
                <a:off x="3497" y="3853"/>
                <a:ext cx="0" cy="13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sp>
            <p:nvSpPr>
              <p:cNvPr id="19544" name="Rectangle 88"/>
              <p:cNvSpPr>
                <a:spLocks noChangeArrowheads="1"/>
              </p:cNvSpPr>
              <p:nvPr/>
            </p:nvSpPr>
            <p:spPr bwMode="auto">
              <a:xfrm>
                <a:off x="2425" y="1327"/>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1:</a:t>
                </a:r>
              </a:p>
            </p:txBody>
          </p:sp>
          <p:sp>
            <p:nvSpPr>
              <p:cNvPr id="19545" name="Rectangle 89"/>
              <p:cNvSpPr>
                <a:spLocks noChangeArrowheads="1"/>
              </p:cNvSpPr>
              <p:nvPr/>
            </p:nvSpPr>
            <p:spPr bwMode="auto">
              <a:xfrm>
                <a:off x="2425" y="2036"/>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2:</a:t>
                </a:r>
              </a:p>
            </p:txBody>
          </p:sp>
          <p:sp>
            <p:nvSpPr>
              <p:cNvPr id="19546" name="Rectangle 90"/>
              <p:cNvSpPr>
                <a:spLocks noChangeArrowheads="1"/>
              </p:cNvSpPr>
              <p:nvPr/>
            </p:nvSpPr>
            <p:spPr bwMode="auto">
              <a:xfrm>
                <a:off x="2425" y="2672"/>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3:</a:t>
                </a:r>
              </a:p>
            </p:txBody>
          </p:sp>
          <p:sp>
            <p:nvSpPr>
              <p:cNvPr id="19547" name="Rectangle 91"/>
              <p:cNvSpPr>
                <a:spLocks noChangeArrowheads="1"/>
              </p:cNvSpPr>
              <p:nvPr/>
            </p:nvSpPr>
            <p:spPr bwMode="auto">
              <a:xfrm>
                <a:off x="2425" y="3375"/>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4:</a:t>
                </a:r>
              </a:p>
            </p:txBody>
          </p:sp>
          <p:sp>
            <p:nvSpPr>
              <p:cNvPr id="19548" name="Arc 92"/>
              <p:cNvSpPr>
                <a:spLocks/>
              </p:cNvSpPr>
              <p:nvPr/>
            </p:nvSpPr>
            <p:spPr bwMode="auto">
              <a:xfrm>
                <a:off x="3914" y="3425"/>
                <a:ext cx="71" cy="52"/>
              </a:xfrm>
              <a:custGeom>
                <a:avLst/>
                <a:gdLst>
                  <a:gd name="T0" fmla="*/ 0 w 21600"/>
                  <a:gd name="T1" fmla="*/ 0 h 17514"/>
                  <a:gd name="T2" fmla="*/ 0 w 21600"/>
                  <a:gd name="T3" fmla="*/ 0 h 17514"/>
                  <a:gd name="T4" fmla="*/ 0 w 21600"/>
                  <a:gd name="T5" fmla="*/ 0 h 17514"/>
                  <a:gd name="T6" fmla="*/ 0 60000 65536"/>
                  <a:gd name="T7" fmla="*/ 0 60000 65536"/>
                  <a:gd name="T8" fmla="*/ 0 60000 65536"/>
                  <a:gd name="T9" fmla="*/ 0 w 21600"/>
                  <a:gd name="T10" fmla="*/ 0 h 17514"/>
                  <a:gd name="T11" fmla="*/ 21600 w 21600"/>
                  <a:gd name="T12" fmla="*/ 17514 h 17514"/>
                </a:gdLst>
                <a:ahLst/>
                <a:cxnLst>
                  <a:cxn ang="T6">
                    <a:pos x="T0" y="T1"/>
                  </a:cxn>
                  <a:cxn ang="T7">
                    <a:pos x="T2" y="T3"/>
                  </a:cxn>
                  <a:cxn ang="T8">
                    <a:pos x="T4" y="T5"/>
                  </a:cxn>
                </a:cxnLst>
                <a:rect l="T9" t="T10" r="T11" b="T12"/>
                <a:pathLst>
                  <a:path w="21600" h="17514" fill="none" extrusionOk="0">
                    <a:moveTo>
                      <a:pt x="19685" y="0"/>
                    </a:moveTo>
                    <a:cubicBezTo>
                      <a:pt x="20947" y="2793"/>
                      <a:pt x="21600" y="5824"/>
                      <a:pt x="21600" y="8890"/>
                    </a:cubicBezTo>
                    <a:cubicBezTo>
                      <a:pt x="21600" y="11857"/>
                      <a:pt x="20988" y="14793"/>
                      <a:pt x="19803" y="17513"/>
                    </a:cubicBezTo>
                  </a:path>
                  <a:path w="21600" h="17514" stroke="0" extrusionOk="0">
                    <a:moveTo>
                      <a:pt x="19685" y="0"/>
                    </a:moveTo>
                    <a:cubicBezTo>
                      <a:pt x="20947" y="2793"/>
                      <a:pt x="21600" y="5824"/>
                      <a:pt x="21600" y="8890"/>
                    </a:cubicBezTo>
                    <a:cubicBezTo>
                      <a:pt x="21600" y="11857"/>
                      <a:pt x="20988" y="14793"/>
                      <a:pt x="19803" y="17513"/>
                    </a:cubicBezTo>
                    <a:lnTo>
                      <a:pt x="0" y="889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p>
            </p:txBody>
          </p:sp>
          <p:sp>
            <p:nvSpPr>
              <p:cNvPr id="19549" name="Line 93"/>
              <p:cNvSpPr>
                <a:spLocks noChangeShapeType="1"/>
              </p:cNvSpPr>
              <p:nvPr/>
            </p:nvSpPr>
            <p:spPr bwMode="auto">
              <a:xfrm flipH="1">
                <a:off x="3968" y="3449"/>
                <a:ext cx="701"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p>
            </p:txBody>
          </p:sp>
        </p:grpSp>
        <p:sp>
          <p:nvSpPr>
            <p:cNvPr id="3" name="Rectangle 2"/>
            <p:cNvSpPr/>
            <p:nvPr/>
          </p:nvSpPr>
          <p:spPr>
            <a:xfrm>
              <a:off x="6498996" y="1986564"/>
              <a:ext cx="1473202" cy="535645"/>
            </a:xfrm>
            <a:prstGeom prst="rect">
              <a:avLst/>
            </a:prstGeom>
          </p:spPr>
          <p:txBody>
            <a:bodyPr wrap="square">
              <a:spAutoFit/>
            </a:bodyPr>
            <a:lstStyle/>
            <a:p>
              <a:r>
                <a:rPr lang="en-US" altLang="ko-KR" sz="1200" b="1" dirty="0">
                  <a:latin typeface="Times New Roman" panose="02020603050405020304" pitchFamily="18" charset="0"/>
                  <a:cs typeface="Times New Roman" panose="02020603050405020304" pitchFamily="18" charset="0"/>
                </a:rPr>
                <a:t>Compare Exponents</a:t>
              </a:r>
            </a:p>
            <a:p>
              <a:r>
                <a:rPr lang="en-US" altLang="ko-KR" sz="1200" b="1" dirty="0">
                  <a:latin typeface="Times New Roman" panose="02020603050405020304" pitchFamily="18" charset="0"/>
                  <a:cs typeface="Times New Roman" panose="02020603050405020304" pitchFamily="18" charset="0"/>
                </a:rPr>
                <a:t>by subtraction</a:t>
              </a:r>
            </a:p>
          </p:txBody>
        </p:sp>
        <p:sp>
          <p:nvSpPr>
            <p:cNvPr id="4" name="Rectangle 3"/>
            <p:cNvSpPr/>
            <p:nvPr/>
          </p:nvSpPr>
          <p:spPr>
            <a:xfrm>
              <a:off x="6367991" y="3231784"/>
              <a:ext cx="994025" cy="321387"/>
            </a:xfrm>
            <a:prstGeom prst="rect">
              <a:avLst/>
            </a:prstGeom>
          </p:spPr>
          <p:txBody>
            <a:bodyPr wrap="none">
              <a:spAutoFit/>
            </a:bodyPr>
            <a:lstStyle/>
            <a:p>
              <a:r>
                <a:rPr lang="en-US" altLang="ko-KR" sz="1200" b="1" dirty="0">
                  <a:solidFill>
                    <a:srgbClr val="000000"/>
                  </a:solidFill>
                  <a:latin typeface="Times New Roman" panose="02020603050405020304" pitchFamily="18" charset="0"/>
                  <a:cs typeface="Times New Roman" panose="02020603050405020304" pitchFamily="18" charset="0"/>
                </a:rPr>
                <a:t>Choose exponent</a:t>
              </a:r>
            </a:p>
          </p:txBody>
        </p:sp>
        <p:sp>
          <p:nvSpPr>
            <p:cNvPr id="5" name="Rectangle 4"/>
            <p:cNvSpPr/>
            <p:nvPr/>
          </p:nvSpPr>
          <p:spPr>
            <a:xfrm>
              <a:off x="9002850" y="3153669"/>
              <a:ext cx="855535" cy="321387"/>
            </a:xfrm>
            <a:prstGeom prst="rect">
              <a:avLst/>
            </a:prstGeom>
          </p:spPr>
          <p:txBody>
            <a:bodyPr wrap="none">
              <a:spAutoFit/>
            </a:bodyPr>
            <a:lstStyle/>
            <a:p>
              <a:r>
                <a:rPr lang="en-US" altLang="ko-KR" sz="1200" b="1" dirty="0">
                  <a:solidFill>
                    <a:srgbClr val="000000"/>
                  </a:solidFill>
                </a:rPr>
                <a:t>Align mantissa</a:t>
              </a:r>
            </a:p>
          </p:txBody>
        </p:sp>
        <p:sp>
          <p:nvSpPr>
            <p:cNvPr id="6" name="Rectangle 5"/>
            <p:cNvSpPr/>
            <p:nvPr/>
          </p:nvSpPr>
          <p:spPr>
            <a:xfrm>
              <a:off x="8889297" y="4164012"/>
              <a:ext cx="1503362" cy="321387"/>
            </a:xfrm>
            <a:prstGeom prst="rect">
              <a:avLst/>
            </a:prstGeom>
          </p:spPr>
          <p:txBody>
            <a:bodyPr wrap="square">
              <a:spAutoFit/>
            </a:bodyPr>
            <a:lstStyle/>
            <a:p>
              <a:r>
                <a:rPr lang="en-US" altLang="ko-KR" sz="1200" b="1" dirty="0">
                  <a:solidFill>
                    <a:srgbClr val="000000"/>
                  </a:solidFill>
                </a:rPr>
                <a:t>Add or subtract mantissas</a:t>
              </a:r>
            </a:p>
          </p:txBody>
        </p:sp>
        <p:sp>
          <p:nvSpPr>
            <p:cNvPr id="7" name="Rectangle 6"/>
            <p:cNvSpPr/>
            <p:nvPr/>
          </p:nvSpPr>
          <p:spPr>
            <a:xfrm>
              <a:off x="6411890" y="5303524"/>
              <a:ext cx="1045439" cy="321387"/>
            </a:xfrm>
            <a:prstGeom prst="rect">
              <a:avLst/>
            </a:prstGeom>
          </p:spPr>
          <p:txBody>
            <a:bodyPr wrap="square">
              <a:spAutoFit/>
            </a:bodyPr>
            <a:lstStyle/>
            <a:p>
              <a:r>
                <a:rPr lang="en-US" altLang="ko-KR" sz="1200" b="1" dirty="0">
                  <a:solidFill>
                    <a:srgbClr val="000000"/>
                  </a:solidFill>
                </a:rPr>
                <a:t>Adjust  exponent</a:t>
              </a:r>
            </a:p>
          </p:txBody>
        </p:sp>
        <p:sp>
          <p:nvSpPr>
            <p:cNvPr id="8" name="Rectangle 7"/>
            <p:cNvSpPr/>
            <p:nvPr/>
          </p:nvSpPr>
          <p:spPr>
            <a:xfrm>
              <a:off x="8968651" y="5270050"/>
              <a:ext cx="947311" cy="321387"/>
            </a:xfrm>
            <a:prstGeom prst="rect">
              <a:avLst/>
            </a:prstGeom>
          </p:spPr>
          <p:txBody>
            <a:bodyPr wrap="square">
              <a:spAutoFit/>
            </a:bodyPr>
            <a:lstStyle/>
            <a:p>
              <a:r>
                <a:rPr lang="en-US" altLang="ko-KR" sz="1200" b="1" dirty="0">
                  <a:solidFill>
                    <a:srgbClr val="000000"/>
                  </a:solidFill>
                </a:rPr>
                <a:t>Normalize result</a:t>
              </a:r>
            </a:p>
          </p:txBody>
        </p:sp>
      </p:grpSp>
      <p:sp>
        <p:nvSpPr>
          <p:cNvPr id="11" name="Rectangle 10"/>
          <p:cNvSpPr/>
          <p:nvPr/>
        </p:nvSpPr>
        <p:spPr>
          <a:xfrm>
            <a:off x="0" y="6045134"/>
            <a:ext cx="12191999"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Figure : pipeline for  floating-point addition and subtraction .</a:t>
            </a:r>
          </a:p>
        </p:txBody>
      </p:sp>
    </p:spTree>
    <p:extLst>
      <p:ext uri="{BB962C8B-B14F-4D97-AF65-F5344CB8AC3E}">
        <p14:creationId xmlns:p14="http://schemas.microsoft.com/office/powerpoint/2010/main" val="42042435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ChangeArrowheads="1"/>
          </p:cNvSpPr>
          <p:nvPr/>
        </p:nvSpPr>
        <p:spPr bwMode="auto">
          <a:xfrm>
            <a:off x="437322" y="344557"/>
            <a:ext cx="10986053" cy="6500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just">
              <a:lnSpc>
                <a:spcPct val="150000"/>
              </a:lnSpc>
            </a:pPr>
            <a:r>
              <a:rPr lang="en-US" sz="2000" b="1" i="0" dirty="0">
                <a:effectLst/>
                <a:latin typeface="Times New Roman" panose="02020603050405020304" pitchFamily="18" charset="0"/>
              </a:rPr>
              <a:t>Instruction Pipeline</a:t>
            </a:r>
            <a:endParaRPr lang="en-US" sz="2000" dirty="0">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rPr>
              <a:t>Pipeline processing can occur not only in the data stream but in the instruction stream as well.</a:t>
            </a:r>
            <a:endParaRPr lang="en-US" sz="2000" b="0" dirty="0">
              <a:latin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rPr>
              <a:t>An instruction pipeline reads consecutive instruction from memory while previous instruction are being executed in other segments. This caused the instruction fetch and execute segments to overlap and perform simultaneous operation</a:t>
            </a:r>
          </a:p>
          <a:p>
            <a:pPr algn="just">
              <a:lnSpc>
                <a:spcPct val="150000"/>
              </a:lnSpc>
            </a:pPr>
            <a:r>
              <a:rPr lang="en-US" sz="2000" i="0" dirty="0">
                <a:effectLst/>
                <a:latin typeface="Times New Roman" panose="02020603050405020304" pitchFamily="18" charset="0"/>
              </a:rPr>
              <a:t>Steps in the Instruction Cycle</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rPr>
              <a:t>Pipeline processing can occur also in the instruction stream. </a:t>
            </a:r>
            <a:r>
              <a:rPr lang="en-US" sz="2000" b="0" dirty="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instruction pipeline </a:t>
            </a:r>
            <a:r>
              <a:rPr lang="en-US" sz="2000" b="0" dirty="0">
                <a:latin typeface="Times New Roman" panose="02020603050405020304" pitchFamily="18" charset="0"/>
                <a:cs typeface="Times New Roman" panose="02020603050405020304" pitchFamily="18" charset="0"/>
              </a:rPr>
              <a:t>reads consecutive instruction from memory while previous instruction are executed in various segments of pipeline.</a:t>
            </a:r>
          </a:p>
          <a:p>
            <a:pPr marL="285750" indent="-285750" algn="just" defTabSz="762000">
              <a:lnSpc>
                <a:spcPct val="150000"/>
              </a:lnSpc>
              <a:buFont typeface="Arial" panose="020B0604020202020204" pitchFamily="34" charset="0"/>
              <a:buChar char="•"/>
              <a:defRPr/>
            </a:pPr>
            <a:r>
              <a:rPr lang="en-US" sz="2000" b="0" dirty="0">
                <a:latin typeface="Times New Roman" panose="02020603050405020304" pitchFamily="18" charset="0"/>
                <a:cs typeface="Times New Roman" panose="02020603050405020304" pitchFamily="18" charset="0"/>
              </a:rPr>
              <a:t>The computer needs to process each instruction with the following sequence of steps. </a:t>
            </a:r>
          </a:p>
          <a:p>
            <a:pPr marL="914400" lvl="1" indent="-457200" algn="just" defTabSz="762000">
              <a:lnSpc>
                <a:spcPct val="150000"/>
              </a:lnSpc>
              <a:buAutoNum type="arabicPeriod"/>
              <a:defRPr/>
            </a:pPr>
            <a:r>
              <a:rPr lang="en-US" sz="2000" b="0" dirty="0">
                <a:latin typeface="Times New Roman" panose="02020603050405020304" pitchFamily="18" charset="0"/>
                <a:cs typeface="Times New Roman" panose="02020603050405020304" pitchFamily="18" charset="0"/>
              </a:rPr>
              <a:t>Fetch the instruction from memory.</a:t>
            </a:r>
          </a:p>
          <a:p>
            <a:pPr marL="914400" lvl="1" indent="-457200" algn="just" defTabSz="762000">
              <a:lnSpc>
                <a:spcPct val="150000"/>
              </a:lnSpc>
              <a:buAutoNum type="arabicPeriod"/>
              <a:defRPr/>
            </a:pPr>
            <a:r>
              <a:rPr lang="en-US" sz="2000" b="0" dirty="0">
                <a:latin typeface="Times New Roman" panose="02020603050405020304" pitchFamily="18" charset="0"/>
                <a:cs typeface="Times New Roman" panose="02020603050405020304" pitchFamily="18" charset="0"/>
              </a:rPr>
              <a:t>Decode the instruction.</a:t>
            </a:r>
          </a:p>
          <a:p>
            <a:pPr marL="914400" lvl="1" indent="-457200" algn="just" defTabSz="762000">
              <a:lnSpc>
                <a:spcPct val="150000"/>
              </a:lnSpc>
              <a:buAutoNum type="arabicPeriod"/>
              <a:defRPr/>
            </a:pPr>
            <a:r>
              <a:rPr lang="en-US" sz="2000" b="0" dirty="0">
                <a:latin typeface="Times New Roman" panose="02020603050405020304" pitchFamily="18" charset="0"/>
                <a:cs typeface="Times New Roman" panose="02020603050405020304" pitchFamily="18" charset="0"/>
              </a:rPr>
              <a:t>Calculate the effective address.</a:t>
            </a:r>
          </a:p>
          <a:p>
            <a:pPr marL="914400" lvl="1" indent="-457200" algn="just" defTabSz="762000">
              <a:lnSpc>
                <a:spcPct val="150000"/>
              </a:lnSpc>
              <a:buAutoNum type="arabicPeriod"/>
              <a:defRPr/>
            </a:pPr>
            <a:r>
              <a:rPr lang="en-US" sz="2000" b="0" dirty="0">
                <a:latin typeface="Times New Roman" panose="02020603050405020304" pitchFamily="18" charset="0"/>
                <a:cs typeface="Times New Roman" panose="02020603050405020304" pitchFamily="18" charset="0"/>
              </a:rPr>
              <a:t>Fetch the operands from memory.</a:t>
            </a:r>
          </a:p>
        </p:txBody>
      </p:sp>
    </p:spTree>
    <p:extLst>
      <p:ext uri="{BB962C8B-B14F-4D97-AF65-F5344CB8AC3E}">
        <p14:creationId xmlns:p14="http://schemas.microsoft.com/office/powerpoint/2010/main" val="32767468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143" y="326570"/>
            <a:ext cx="10789920" cy="563231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Parallel processing</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Parallel processing is a term used to denote a large class of techniques that are used to provide simultaneous data-processing tasks for the purpose of increasing the computational speed of a computer system.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processing each instruction sequentially as in a conventional computer, a parallel processing system is able to perform concurrent data processing to achieve faster execution time.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while an instruction is being executed in the ALU, the next instruction can be read from memory. The system may have two or more ALUs and be able to execute two or more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instructions at the same time.  Or A system may have two or more processors operating concurrently.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purpose of parallel processing is to speed up the computer processing capability and increase its throughput, that is, the amount of processing that can be accomplished during a given interval of time.</a:t>
            </a:r>
          </a:p>
        </p:txBody>
      </p:sp>
    </p:spTree>
    <p:extLst>
      <p:ext uri="{BB962C8B-B14F-4D97-AF65-F5344CB8AC3E}">
        <p14:creationId xmlns:p14="http://schemas.microsoft.com/office/powerpoint/2010/main" val="3721174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B91EDBD-F9D9-56F3-521B-311A0C266637}"/>
              </a:ext>
            </a:extLst>
          </p:cNvPr>
          <p:cNvSpPr txBox="1"/>
          <p:nvPr/>
        </p:nvSpPr>
        <p:spPr>
          <a:xfrm>
            <a:off x="596347" y="530087"/>
            <a:ext cx="11039061" cy="5115311"/>
          </a:xfrm>
          <a:prstGeom prst="rect">
            <a:avLst/>
          </a:prstGeom>
          <a:noFill/>
        </p:spPr>
        <p:txBody>
          <a:bodyPr wrap="square">
            <a:spAutoFit/>
          </a:bodyPr>
          <a:lstStyle/>
          <a:p>
            <a:pPr lvl="1" algn="just" defTabSz="762000">
              <a:lnSpc>
                <a:spcPct val="150000"/>
              </a:lnSpc>
              <a:defRPr/>
            </a:pPr>
            <a:r>
              <a:rPr lang="en-US" sz="2000" dirty="0">
                <a:latin typeface="Times New Roman" panose="02020603050405020304" pitchFamily="18" charset="0"/>
                <a:cs typeface="Times New Roman" panose="02020603050405020304" pitchFamily="18" charset="0"/>
              </a:rPr>
              <a:t>5. </a:t>
            </a:r>
            <a:r>
              <a:rPr lang="en-US" sz="2000" b="0" dirty="0">
                <a:latin typeface="Times New Roman" panose="02020603050405020304" pitchFamily="18" charset="0"/>
                <a:cs typeface="Times New Roman" panose="02020603050405020304" pitchFamily="18" charset="0"/>
              </a:rPr>
              <a:t>Execute the instruction.</a:t>
            </a:r>
          </a:p>
          <a:p>
            <a:pPr lvl="1" algn="just" defTabSz="762000">
              <a:lnSpc>
                <a:spcPct val="150000"/>
              </a:lnSpc>
              <a:defRPr/>
            </a:pPr>
            <a:r>
              <a:rPr lang="en-US" sz="2000" dirty="0">
                <a:latin typeface="Times New Roman" panose="02020603050405020304" pitchFamily="18" charset="0"/>
                <a:cs typeface="Times New Roman" panose="02020603050405020304" pitchFamily="18" charset="0"/>
              </a:rPr>
              <a:t>6. </a:t>
            </a:r>
            <a:r>
              <a:rPr lang="en-US" sz="2000" b="0" dirty="0">
                <a:latin typeface="Times New Roman" panose="02020603050405020304" pitchFamily="18" charset="0"/>
                <a:cs typeface="Times New Roman" panose="02020603050405020304" pitchFamily="18" charset="0"/>
              </a:rPr>
              <a:t>Store the result in the proper place </a:t>
            </a:r>
            <a:endParaRPr lang="en-US" altLang="ko-KR" sz="2000" b="0" dirty="0">
              <a:latin typeface="Times New Roman" panose="02020603050405020304" pitchFamily="18" charset="0"/>
              <a:ea typeface="돋움" pitchFamily="50" charset="-127"/>
              <a:cs typeface="Times New Roman" panose="02020603050405020304" pitchFamily="18" charset="0"/>
            </a:endParaRPr>
          </a:p>
          <a:p>
            <a:pPr marL="342900" indent="-342900" algn="just" defTabSz="762000">
              <a:lnSpc>
                <a:spcPct val="150000"/>
              </a:lnSpc>
              <a:buFont typeface="Arial" panose="020B0604020202020204" pitchFamily="34" charset="0"/>
              <a:buChar char="•"/>
              <a:defRPr/>
            </a:pPr>
            <a:r>
              <a:rPr lang="en-US" altLang="ko-KR" sz="2000" b="0" dirty="0">
                <a:latin typeface="Times New Roman" panose="02020603050405020304" pitchFamily="18" charset="0"/>
                <a:ea typeface="돋움" pitchFamily="50" charset="-127"/>
                <a:cs typeface="Times New Roman" panose="02020603050405020304" pitchFamily="18" charset="0"/>
              </a:rPr>
              <a:t>Some instructions skip some phases</a:t>
            </a:r>
          </a:p>
          <a:p>
            <a:pPr marL="342900" indent="-342900" algn="just" defTabSz="762000">
              <a:lnSpc>
                <a:spcPct val="150000"/>
              </a:lnSpc>
              <a:buFont typeface="Arial" panose="020B0604020202020204" pitchFamily="34" charset="0"/>
              <a:buChar char="•"/>
              <a:defRPr/>
            </a:pPr>
            <a:r>
              <a:rPr lang="en-US" altLang="ko-KR" sz="2000" b="0" dirty="0">
                <a:latin typeface="Times New Roman" panose="02020603050405020304" pitchFamily="18" charset="0"/>
                <a:ea typeface="돋움" pitchFamily="50" charset="-127"/>
                <a:cs typeface="Times New Roman" panose="02020603050405020304" pitchFamily="18" charset="0"/>
              </a:rPr>
              <a:t>Effective address calculation can be done in the part of the decoding phase</a:t>
            </a:r>
          </a:p>
          <a:p>
            <a:pPr marL="342900" indent="-342900" algn="just" defTabSz="762000">
              <a:lnSpc>
                <a:spcPct val="150000"/>
              </a:lnSpc>
              <a:buFont typeface="Arial" panose="020B0604020202020204" pitchFamily="34" charset="0"/>
              <a:buChar char="•"/>
              <a:defRPr/>
            </a:pPr>
            <a:r>
              <a:rPr lang="en-US" altLang="ko-KR" sz="2000" b="0" dirty="0">
                <a:latin typeface="Times New Roman" panose="02020603050405020304" pitchFamily="18" charset="0"/>
                <a:ea typeface="돋움" pitchFamily="50" charset="-127"/>
                <a:cs typeface="Times New Roman" panose="02020603050405020304" pitchFamily="18" charset="0"/>
              </a:rPr>
              <a:t>Storage of the operation result into a register is done automatically in the execution phase</a:t>
            </a:r>
            <a:endParaRPr lang="en-US" sz="2000" b="0" dirty="0">
              <a:latin typeface="Times New Roman" panose="02020603050405020304" pitchFamily="18" charset="0"/>
              <a:cs typeface="Times New Roman" panose="02020603050405020304" pitchFamily="18" charset="0"/>
            </a:endParaRPr>
          </a:p>
          <a:p>
            <a:pPr algn="just">
              <a:lnSpc>
                <a:spcPct val="150000"/>
              </a:lnSpc>
            </a:pPr>
            <a:r>
              <a:rPr lang="en-US" sz="2000" b="0" dirty="0">
                <a:latin typeface="Times New Roman" panose="02020603050405020304" pitchFamily="18" charset="0"/>
                <a:cs typeface="Times New Roman" panose="02020603050405020304" pitchFamily="18" charset="0"/>
              </a:rPr>
              <a:t>Example: Four-Segment Instruction Pipeline </a:t>
            </a:r>
          </a:p>
          <a:p>
            <a:pPr algn="just">
              <a:lnSpc>
                <a:spcPct val="150000"/>
              </a:lnSpc>
            </a:pPr>
            <a:r>
              <a:rPr lang="en-US" sz="2000" b="0" dirty="0">
                <a:latin typeface="Times New Roman" panose="02020603050405020304" pitchFamily="18" charset="0"/>
                <a:cs typeface="Times New Roman" panose="02020603050405020304" pitchFamily="18" charset="0"/>
              </a:rPr>
              <a:t>The four segments are represented in the diagram with an abbreviated symbol.</a:t>
            </a:r>
            <a:r>
              <a:rPr lang="en-US" sz="2000" dirty="0">
                <a:latin typeface="Times New Roman" panose="02020603050405020304" pitchFamily="18" charset="0"/>
                <a:cs typeface="Times New Roman" panose="02020603050405020304" pitchFamily="18" charset="0"/>
              </a:rPr>
              <a:t> </a:t>
            </a:r>
          </a:p>
          <a:p>
            <a:pPr marL="457200" indent="-457200" algn="just">
              <a:lnSpc>
                <a:spcPct val="150000"/>
              </a:lnSpc>
              <a:buAutoNum type="arabicPeriod"/>
            </a:pPr>
            <a:r>
              <a:rPr lang="en-US" altLang="ko-KR" sz="2000" b="0" dirty="0">
                <a:latin typeface="Times New Roman" panose="02020603050405020304" pitchFamily="18" charset="0"/>
                <a:cs typeface="Times New Roman" panose="02020603050405020304" pitchFamily="18" charset="0"/>
              </a:rPr>
              <a:t>FI:   is the segment that fetch an instruction from memory</a:t>
            </a:r>
          </a:p>
          <a:p>
            <a:pPr marL="457200" indent="-457200" algn="just">
              <a:lnSpc>
                <a:spcPct val="150000"/>
              </a:lnSpc>
              <a:buAutoNum type="arabicPeriod"/>
            </a:pPr>
            <a:r>
              <a:rPr lang="en-US" altLang="ko-KR" sz="2000" b="0" dirty="0">
                <a:latin typeface="Times New Roman" panose="02020603050405020304" pitchFamily="18" charset="0"/>
                <a:cs typeface="Times New Roman" panose="02020603050405020304" pitchFamily="18" charset="0"/>
              </a:rPr>
              <a:t>DA:  is segment that decode the instruction and calculate the effective address of the operand</a:t>
            </a:r>
          </a:p>
          <a:p>
            <a:pPr marL="457200" indent="-457200" algn="just">
              <a:lnSpc>
                <a:spcPct val="150000"/>
              </a:lnSpc>
              <a:buAutoNum type="arabicPeriod"/>
            </a:pPr>
            <a:r>
              <a:rPr lang="en-US" altLang="ko-KR" sz="2000" b="0" dirty="0">
                <a:latin typeface="Times New Roman" panose="02020603050405020304" pitchFamily="18" charset="0"/>
                <a:cs typeface="Times New Roman" panose="02020603050405020304" pitchFamily="18" charset="0"/>
              </a:rPr>
              <a:t>FO:  is segment that fetch the operand</a:t>
            </a:r>
          </a:p>
          <a:p>
            <a:pPr marL="457200" indent="-457200" algn="just">
              <a:lnSpc>
                <a:spcPct val="150000"/>
              </a:lnSpc>
              <a:buAutoNum type="arabicPeriod"/>
            </a:pPr>
            <a:r>
              <a:rPr lang="en-US" altLang="ko-KR" sz="2000" b="0" dirty="0">
                <a:latin typeface="Times New Roman" panose="02020603050405020304" pitchFamily="18" charset="0"/>
                <a:cs typeface="Times New Roman" panose="02020603050405020304" pitchFamily="18" charset="0"/>
              </a:rPr>
              <a:t>EX:  is segment executes the instruction</a:t>
            </a:r>
          </a:p>
        </p:txBody>
      </p:sp>
    </p:spTree>
    <p:extLst>
      <p:ext uri="{BB962C8B-B14F-4D97-AF65-F5344CB8AC3E}">
        <p14:creationId xmlns:p14="http://schemas.microsoft.com/office/powerpoint/2010/main" val="23660571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019150" y="761793"/>
            <a:ext cx="6409961" cy="5023347"/>
            <a:chOff x="3178176" y="881064"/>
            <a:chExt cx="4152899" cy="4014786"/>
          </a:xfrm>
        </p:grpSpPr>
        <p:sp>
          <p:nvSpPr>
            <p:cNvPr id="24581" name="Rectangle 3"/>
            <p:cNvSpPr>
              <a:spLocks noChangeArrowheads="1"/>
            </p:cNvSpPr>
            <p:nvPr/>
          </p:nvSpPr>
          <p:spPr bwMode="auto">
            <a:xfrm>
              <a:off x="5508287" y="1060775"/>
              <a:ext cx="134331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Fetch instruction</a:t>
              </a:r>
            </a:p>
            <a:p>
              <a:pPr latinLnBrk="1"/>
              <a:endParaRPr lang="en-US" altLang="ko-KR" sz="1200" dirty="0">
                <a:solidFill>
                  <a:srgbClr val="000000"/>
                </a:solidFill>
                <a:latin typeface="Times New Roman" panose="02020603050405020304" pitchFamily="18" charset="0"/>
                <a:cs typeface="Times New Roman" panose="02020603050405020304" pitchFamily="18" charset="0"/>
              </a:endParaRPr>
            </a:p>
          </p:txBody>
        </p:sp>
        <p:sp>
          <p:nvSpPr>
            <p:cNvPr id="24582" name="Rectangle 4"/>
            <p:cNvSpPr>
              <a:spLocks noChangeArrowheads="1"/>
            </p:cNvSpPr>
            <p:nvPr/>
          </p:nvSpPr>
          <p:spPr bwMode="auto">
            <a:xfrm>
              <a:off x="5631304" y="1182924"/>
              <a:ext cx="1127360"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from memory</a:t>
              </a:r>
            </a:p>
          </p:txBody>
        </p:sp>
        <p:sp>
          <p:nvSpPr>
            <p:cNvPr id="24583" name="Rectangle 5"/>
            <p:cNvSpPr>
              <a:spLocks noChangeArrowheads="1"/>
            </p:cNvSpPr>
            <p:nvPr/>
          </p:nvSpPr>
          <p:spPr bwMode="auto">
            <a:xfrm>
              <a:off x="5278896" y="1566356"/>
              <a:ext cx="1453924"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Decode instruction</a:t>
              </a:r>
            </a:p>
            <a:p>
              <a:pPr latinLnBrk="1"/>
              <a:endParaRPr lang="en-US" altLang="ko-KR" sz="1200" dirty="0">
                <a:solidFill>
                  <a:srgbClr val="000000"/>
                </a:solidFill>
                <a:latin typeface="Times New Roman" panose="02020603050405020304" pitchFamily="18" charset="0"/>
                <a:cs typeface="Times New Roman" panose="02020603050405020304" pitchFamily="18" charset="0"/>
              </a:endParaRPr>
            </a:p>
          </p:txBody>
        </p:sp>
        <p:sp>
          <p:nvSpPr>
            <p:cNvPr id="24584" name="Rectangle 6"/>
            <p:cNvSpPr>
              <a:spLocks noChangeArrowheads="1"/>
            </p:cNvSpPr>
            <p:nvPr/>
          </p:nvSpPr>
          <p:spPr bwMode="auto">
            <a:xfrm>
              <a:off x="5458811" y="1685926"/>
              <a:ext cx="108683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and calculate</a:t>
              </a:r>
            </a:p>
            <a:p>
              <a:pPr latinLnBrk="1"/>
              <a:endParaRPr lang="en-US" altLang="ko-KR" sz="1200" dirty="0">
                <a:solidFill>
                  <a:srgbClr val="000000"/>
                </a:solidFill>
                <a:latin typeface="Times New Roman" panose="02020603050405020304" pitchFamily="18" charset="0"/>
                <a:cs typeface="Times New Roman" panose="02020603050405020304" pitchFamily="18" charset="0"/>
              </a:endParaRPr>
            </a:p>
          </p:txBody>
        </p:sp>
        <p:sp>
          <p:nvSpPr>
            <p:cNvPr id="24585" name="Rectangle 7"/>
            <p:cNvSpPr>
              <a:spLocks noChangeArrowheads="1"/>
            </p:cNvSpPr>
            <p:nvPr/>
          </p:nvSpPr>
          <p:spPr bwMode="auto">
            <a:xfrm>
              <a:off x="5389653" y="1823206"/>
              <a:ext cx="1306896"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effective address</a:t>
              </a:r>
            </a:p>
          </p:txBody>
        </p:sp>
        <p:sp>
          <p:nvSpPr>
            <p:cNvPr id="24586" name="Rectangle 8"/>
            <p:cNvSpPr>
              <a:spLocks noChangeArrowheads="1"/>
            </p:cNvSpPr>
            <p:nvPr/>
          </p:nvSpPr>
          <p:spPr bwMode="auto">
            <a:xfrm>
              <a:off x="5735032" y="2219599"/>
              <a:ext cx="782265"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Branch?</a:t>
              </a:r>
            </a:p>
          </p:txBody>
        </p:sp>
        <p:sp>
          <p:nvSpPr>
            <p:cNvPr id="24587" name="Rectangle 9"/>
            <p:cNvSpPr>
              <a:spLocks noChangeArrowheads="1"/>
            </p:cNvSpPr>
            <p:nvPr/>
          </p:nvSpPr>
          <p:spPr bwMode="auto">
            <a:xfrm>
              <a:off x="5632682" y="2626252"/>
              <a:ext cx="117179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Fetch operand</a:t>
              </a:r>
            </a:p>
            <a:p>
              <a:pPr latinLnBrk="1"/>
              <a:endParaRPr lang="en-US" altLang="ko-KR" sz="1200" dirty="0">
                <a:solidFill>
                  <a:srgbClr val="000000"/>
                </a:solidFill>
                <a:latin typeface="Times New Roman" panose="02020603050405020304" pitchFamily="18" charset="0"/>
                <a:cs typeface="Times New Roman" panose="02020603050405020304" pitchFamily="18" charset="0"/>
              </a:endParaRPr>
            </a:p>
          </p:txBody>
        </p:sp>
        <p:sp>
          <p:nvSpPr>
            <p:cNvPr id="24588" name="Rectangle 10"/>
            <p:cNvSpPr>
              <a:spLocks noChangeArrowheads="1"/>
            </p:cNvSpPr>
            <p:nvPr/>
          </p:nvSpPr>
          <p:spPr bwMode="auto">
            <a:xfrm>
              <a:off x="5643422" y="2757488"/>
              <a:ext cx="1127360"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from memory</a:t>
              </a:r>
            </a:p>
          </p:txBody>
        </p:sp>
        <p:sp>
          <p:nvSpPr>
            <p:cNvPr id="24589" name="Rectangle 11"/>
            <p:cNvSpPr>
              <a:spLocks noChangeArrowheads="1"/>
            </p:cNvSpPr>
            <p:nvPr/>
          </p:nvSpPr>
          <p:spPr bwMode="auto">
            <a:xfrm>
              <a:off x="5547327" y="3135677"/>
              <a:ext cx="1497205"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Execute instruction</a:t>
              </a:r>
            </a:p>
          </p:txBody>
        </p:sp>
        <p:sp>
          <p:nvSpPr>
            <p:cNvPr id="24590" name="Rectangle 12"/>
            <p:cNvSpPr>
              <a:spLocks noChangeArrowheads="1"/>
            </p:cNvSpPr>
            <p:nvPr/>
          </p:nvSpPr>
          <p:spPr bwMode="auto">
            <a:xfrm>
              <a:off x="5731064" y="3661560"/>
              <a:ext cx="945772"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Interrupt?</a:t>
              </a:r>
            </a:p>
          </p:txBody>
        </p:sp>
        <p:sp>
          <p:nvSpPr>
            <p:cNvPr id="24591" name="Rectangle 13"/>
            <p:cNvSpPr>
              <a:spLocks noChangeArrowheads="1"/>
            </p:cNvSpPr>
            <p:nvPr/>
          </p:nvSpPr>
          <p:spPr bwMode="auto">
            <a:xfrm>
              <a:off x="4060035" y="3615404"/>
              <a:ext cx="851195"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Interrupt</a:t>
              </a:r>
            </a:p>
            <a:p>
              <a:pPr latinLnBrk="1"/>
              <a:endParaRPr lang="en-US" altLang="ko-KR" sz="1200" dirty="0">
                <a:solidFill>
                  <a:srgbClr val="000000"/>
                </a:solidFill>
                <a:latin typeface="Times New Roman" panose="02020603050405020304" pitchFamily="18" charset="0"/>
                <a:cs typeface="Times New Roman" panose="02020603050405020304" pitchFamily="18" charset="0"/>
              </a:endParaRPr>
            </a:p>
          </p:txBody>
        </p:sp>
        <p:sp>
          <p:nvSpPr>
            <p:cNvPr id="24592" name="Rectangle 14"/>
            <p:cNvSpPr>
              <a:spLocks noChangeArrowheads="1"/>
            </p:cNvSpPr>
            <p:nvPr/>
          </p:nvSpPr>
          <p:spPr bwMode="auto">
            <a:xfrm>
              <a:off x="4103906" y="3758417"/>
              <a:ext cx="798295"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handling</a:t>
              </a:r>
            </a:p>
          </p:txBody>
        </p:sp>
        <p:sp>
          <p:nvSpPr>
            <p:cNvPr id="24593" name="Rectangle 15"/>
            <p:cNvSpPr>
              <a:spLocks noChangeArrowheads="1"/>
            </p:cNvSpPr>
            <p:nvPr/>
          </p:nvSpPr>
          <p:spPr bwMode="auto">
            <a:xfrm>
              <a:off x="3732654" y="4108831"/>
              <a:ext cx="939360"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Update PC</a:t>
              </a:r>
            </a:p>
          </p:txBody>
        </p:sp>
        <p:sp>
          <p:nvSpPr>
            <p:cNvPr id="24594" name="Rectangle 16"/>
            <p:cNvSpPr>
              <a:spLocks noChangeArrowheads="1"/>
            </p:cNvSpPr>
            <p:nvPr/>
          </p:nvSpPr>
          <p:spPr bwMode="auto">
            <a:xfrm>
              <a:off x="3702072" y="4526773"/>
              <a:ext cx="982641"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Empty pipe</a:t>
              </a:r>
            </a:p>
          </p:txBody>
        </p:sp>
        <p:sp>
          <p:nvSpPr>
            <p:cNvPr id="24595" name="Rectangle 17"/>
            <p:cNvSpPr>
              <a:spLocks noChangeArrowheads="1"/>
            </p:cNvSpPr>
            <p:nvPr/>
          </p:nvSpPr>
          <p:spPr bwMode="auto">
            <a:xfrm>
              <a:off x="5240339" y="1557338"/>
              <a:ext cx="1508125" cy="474662"/>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596" name="Arc 18"/>
            <p:cNvSpPr>
              <a:spLocks/>
            </p:cNvSpPr>
            <p:nvPr/>
          </p:nvSpPr>
          <p:spPr bwMode="auto">
            <a:xfrm>
              <a:off x="5937251" y="1474789"/>
              <a:ext cx="92075" cy="90487"/>
            </a:xfrm>
            <a:custGeom>
              <a:avLst/>
              <a:gdLst>
                <a:gd name="T0" fmla="*/ 0 w 17337"/>
                <a:gd name="T1" fmla="*/ 10096088 h 21600"/>
                <a:gd name="T2" fmla="*/ 389027444 w 17337"/>
                <a:gd name="T3" fmla="*/ 9534624 h 21600"/>
                <a:gd name="T4" fmla="*/ 197194321 w 17337"/>
                <a:gd name="T5" fmla="*/ 116747525 h 21600"/>
                <a:gd name="T6" fmla="*/ 0 60000 65536"/>
                <a:gd name="T7" fmla="*/ 0 60000 65536"/>
                <a:gd name="T8" fmla="*/ 0 60000 65536"/>
                <a:gd name="T9" fmla="*/ 0 w 17337"/>
                <a:gd name="T10" fmla="*/ 0 h 21600"/>
                <a:gd name="T11" fmla="*/ 17337 w 17337"/>
                <a:gd name="T12" fmla="*/ 21600 h 21600"/>
              </a:gdLst>
              <a:ahLst/>
              <a:cxnLst>
                <a:cxn ang="T6">
                  <a:pos x="T0" y="T1"/>
                </a:cxn>
                <a:cxn ang="T7">
                  <a:pos x="T2" y="T3"/>
                </a:cxn>
                <a:cxn ang="T8">
                  <a:pos x="T4" y="T5"/>
                </a:cxn>
              </a:cxnLst>
              <a:rect l="T9" t="T10" r="T11" b="T12"/>
              <a:pathLst>
                <a:path w="17337" h="21600" fill="none" extrusionOk="0">
                  <a:moveTo>
                    <a:pt x="0" y="1868"/>
                  </a:moveTo>
                  <a:cubicBezTo>
                    <a:pt x="2766" y="636"/>
                    <a:pt x="5760" y="-1"/>
                    <a:pt x="8788" y="0"/>
                  </a:cubicBezTo>
                  <a:cubicBezTo>
                    <a:pt x="11728" y="0"/>
                    <a:pt x="14637" y="600"/>
                    <a:pt x="17337" y="1763"/>
                  </a:cubicBezTo>
                </a:path>
                <a:path w="17337" h="21600" stroke="0" extrusionOk="0">
                  <a:moveTo>
                    <a:pt x="0" y="1868"/>
                  </a:moveTo>
                  <a:cubicBezTo>
                    <a:pt x="2766" y="636"/>
                    <a:pt x="5760" y="-1"/>
                    <a:pt x="8788" y="0"/>
                  </a:cubicBezTo>
                  <a:cubicBezTo>
                    <a:pt x="11728" y="0"/>
                    <a:pt x="14637" y="600"/>
                    <a:pt x="17337" y="1763"/>
                  </a:cubicBezTo>
                  <a:lnTo>
                    <a:pt x="8788"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597" name="Line 19"/>
            <p:cNvSpPr>
              <a:spLocks noChangeShapeType="1"/>
            </p:cNvSpPr>
            <p:nvPr/>
          </p:nvSpPr>
          <p:spPr bwMode="auto">
            <a:xfrm flipV="1">
              <a:off x="5981700" y="1398589"/>
              <a:ext cx="0" cy="77787"/>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598" name="Rectangle 20"/>
            <p:cNvSpPr>
              <a:spLocks noChangeArrowheads="1"/>
            </p:cNvSpPr>
            <p:nvPr/>
          </p:nvSpPr>
          <p:spPr bwMode="auto">
            <a:xfrm>
              <a:off x="5226051" y="1081089"/>
              <a:ext cx="1508125" cy="312737"/>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599" name="Arc 21"/>
            <p:cNvSpPr>
              <a:spLocks/>
            </p:cNvSpPr>
            <p:nvPr/>
          </p:nvSpPr>
          <p:spPr bwMode="auto">
            <a:xfrm>
              <a:off x="5951538" y="2071688"/>
              <a:ext cx="93662" cy="88900"/>
            </a:xfrm>
            <a:custGeom>
              <a:avLst/>
              <a:gdLst>
                <a:gd name="T0" fmla="*/ 0 w 17448"/>
                <a:gd name="T1" fmla="*/ 9201019 h 21600"/>
                <a:gd name="T2" fmla="*/ 417495623 w 17448"/>
                <a:gd name="T3" fmla="*/ 8690890 h 21600"/>
                <a:gd name="T4" fmla="*/ 211618394 w 17448"/>
                <a:gd name="T5" fmla="*/ 104988327 h 21600"/>
                <a:gd name="T6" fmla="*/ 0 60000 65536"/>
                <a:gd name="T7" fmla="*/ 0 60000 65536"/>
                <a:gd name="T8" fmla="*/ 0 60000 65536"/>
                <a:gd name="T9" fmla="*/ 0 w 17448"/>
                <a:gd name="T10" fmla="*/ 0 h 21600"/>
                <a:gd name="T11" fmla="*/ 17448 w 17448"/>
                <a:gd name="T12" fmla="*/ 21600 h 21600"/>
              </a:gdLst>
              <a:ahLst/>
              <a:cxnLst>
                <a:cxn ang="T6">
                  <a:pos x="T0" y="T1"/>
                </a:cxn>
                <a:cxn ang="T7">
                  <a:pos x="T2" y="T3"/>
                </a:cxn>
                <a:cxn ang="T8">
                  <a:pos x="T4" y="T5"/>
                </a:cxn>
              </a:cxnLst>
              <a:rect l="T9" t="T10" r="T11" b="T12"/>
              <a:pathLst>
                <a:path w="17448" h="21600" fill="none" extrusionOk="0">
                  <a:moveTo>
                    <a:pt x="0" y="1893"/>
                  </a:moveTo>
                  <a:cubicBezTo>
                    <a:pt x="2781" y="645"/>
                    <a:pt x="5795" y="-1"/>
                    <a:pt x="8844" y="0"/>
                  </a:cubicBezTo>
                  <a:cubicBezTo>
                    <a:pt x="11804" y="0"/>
                    <a:pt x="14732" y="608"/>
                    <a:pt x="17448" y="1787"/>
                  </a:cubicBezTo>
                </a:path>
                <a:path w="17448" h="21600" stroke="0" extrusionOk="0">
                  <a:moveTo>
                    <a:pt x="0" y="1893"/>
                  </a:moveTo>
                  <a:cubicBezTo>
                    <a:pt x="2781" y="645"/>
                    <a:pt x="5795" y="-1"/>
                    <a:pt x="8844" y="0"/>
                  </a:cubicBezTo>
                  <a:cubicBezTo>
                    <a:pt x="11804" y="0"/>
                    <a:pt x="14732" y="608"/>
                    <a:pt x="17448" y="1787"/>
                  </a:cubicBezTo>
                  <a:lnTo>
                    <a:pt x="8844"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00" name="Line 22"/>
            <p:cNvSpPr>
              <a:spLocks noChangeShapeType="1"/>
            </p:cNvSpPr>
            <p:nvPr/>
          </p:nvSpPr>
          <p:spPr bwMode="auto">
            <a:xfrm flipV="1">
              <a:off x="5994400" y="2038351"/>
              <a:ext cx="0" cy="4286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grpSp>
          <p:nvGrpSpPr>
            <p:cNvPr id="24601" name="Group 27"/>
            <p:cNvGrpSpPr>
              <a:grpSpLocks/>
            </p:cNvGrpSpPr>
            <p:nvPr/>
          </p:nvGrpSpPr>
          <p:grpSpPr bwMode="auto">
            <a:xfrm>
              <a:off x="5368925" y="2163763"/>
              <a:ext cx="1238250" cy="322262"/>
              <a:chOff x="2166" y="2347"/>
              <a:chExt cx="809" cy="276"/>
            </a:xfrm>
          </p:grpSpPr>
          <p:sp>
            <p:nvSpPr>
              <p:cNvPr id="24646" name="Line 23"/>
              <p:cNvSpPr>
                <a:spLocks noChangeShapeType="1"/>
              </p:cNvSpPr>
              <p:nvPr/>
            </p:nvSpPr>
            <p:spPr bwMode="auto">
              <a:xfrm flipH="1">
                <a:off x="2166" y="2347"/>
                <a:ext cx="403"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47" name="Line 24"/>
              <p:cNvSpPr>
                <a:spLocks noChangeShapeType="1"/>
              </p:cNvSpPr>
              <p:nvPr/>
            </p:nvSpPr>
            <p:spPr bwMode="auto">
              <a:xfrm flipH="1">
                <a:off x="2571" y="2485"/>
                <a:ext cx="404"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48" name="Line 25"/>
              <p:cNvSpPr>
                <a:spLocks noChangeShapeType="1"/>
              </p:cNvSpPr>
              <p:nvPr/>
            </p:nvSpPr>
            <p:spPr bwMode="auto">
              <a:xfrm>
                <a:off x="2571" y="2347"/>
                <a:ext cx="404"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49" name="Line 26"/>
              <p:cNvSpPr>
                <a:spLocks noChangeShapeType="1"/>
              </p:cNvSpPr>
              <p:nvPr/>
            </p:nvSpPr>
            <p:spPr bwMode="auto">
              <a:xfrm>
                <a:off x="2166" y="2485"/>
                <a:ext cx="403"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grpSp>
        <p:sp>
          <p:nvSpPr>
            <p:cNvPr id="24602" name="Arc 28"/>
            <p:cNvSpPr>
              <a:spLocks/>
            </p:cNvSpPr>
            <p:nvPr/>
          </p:nvSpPr>
          <p:spPr bwMode="auto">
            <a:xfrm>
              <a:off x="5945189" y="2557464"/>
              <a:ext cx="90487" cy="90487"/>
            </a:xfrm>
            <a:custGeom>
              <a:avLst/>
              <a:gdLst>
                <a:gd name="T0" fmla="*/ 0 w 17302"/>
                <a:gd name="T1" fmla="*/ 10356648 h 21600"/>
                <a:gd name="T2" fmla="*/ 354025735 w 17302"/>
                <a:gd name="T3" fmla="*/ 9209684 h 21600"/>
                <a:gd name="T4" fmla="*/ 181963742 w 17302"/>
                <a:gd name="T5" fmla="*/ 116747525 h 21600"/>
                <a:gd name="T6" fmla="*/ 0 60000 65536"/>
                <a:gd name="T7" fmla="*/ 0 60000 65536"/>
                <a:gd name="T8" fmla="*/ 0 60000 65536"/>
                <a:gd name="T9" fmla="*/ 0 w 17302"/>
                <a:gd name="T10" fmla="*/ 0 h 21600"/>
                <a:gd name="T11" fmla="*/ 17302 w 17302"/>
                <a:gd name="T12" fmla="*/ 21600 h 21600"/>
              </a:gdLst>
              <a:ahLst/>
              <a:cxnLst>
                <a:cxn ang="T6">
                  <a:pos x="T0" y="T1"/>
                </a:cxn>
                <a:cxn ang="T7">
                  <a:pos x="T2" y="T3"/>
                </a:cxn>
                <a:cxn ang="T8">
                  <a:pos x="T4" y="T5"/>
                </a:cxn>
              </a:cxnLst>
              <a:rect l="T9" t="T10" r="T11" b="T12"/>
              <a:pathLst>
                <a:path w="17302" h="21600" fill="none" extrusionOk="0">
                  <a:moveTo>
                    <a:pt x="-1" y="1915"/>
                  </a:moveTo>
                  <a:cubicBezTo>
                    <a:pt x="2794" y="653"/>
                    <a:pt x="5826" y="-1"/>
                    <a:pt x="8893" y="0"/>
                  </a:cubicBezTo>
                  <a:cubicBezTo>
                    <a:pt x="11781" y="0"/>
                    <a:pt x="14641" y="579"/>
                    <a:pt x="17301" y="1704"/>
                  </a:cubicBezTo>
                </a:path>
                <a:path w="17302" h="21600" stroke="0" extrusionOk="0">
                  <a:moveTo>
                    <a:pt x="-1" y="1915"/>
                  </a:moveTo>
                  <a:cubicBezTo>
                    <a:pt x="2794" y="653"/>
                    <a:pt x="5826" y="-1"/>
                    <a:pt x="8893" y="0"/>
                  </a:cubicBezTo>
                  <a:cubicBezTo>
                    <a:pt x="11781" y="0"/>
                    <a:pt x="14641" y="579"/>
                    <a:pt x="17301" y="1704"/>
                  </a:cubicBezTo>
                  <a:lnTo>
                    <a:pt x="889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03" name="Rectangle 30"/>
            <p:cNvSpPr>
              <a:spLocks noChangeArrowheads="1"/>
            </p:cNvSpPr>
            <p:nvPr/>
          </p:nvSpPr>
          <p:spPr bwMode="auto">
            <a:xfrm>
              <a:off x="5253038" y="2636839"/>
              <a:ext cx="1509712" cy="312737"/>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04" name="Arc 31"/>
            <p:cNvSpPr>
              <a:spLocks/>
            </p:cNvSpPr>
            <p:nvPr/>
          </p:nvSpPr>
          <p:spPr bwMode="auto">
            <a:xfrm>
              <a:off x="5972176" y="3067050"/>
              <a:ext cx="92075" cy="88900"/>
            </a:xfrm>
            <a:custGeom>
              <a:avLst/>
              <a:gdLst>
                <a:gd name="T0" fmla="*/ 0 w 17302"/>
                <a:gd name="T1" fmla="*/ 9313255 h 21600"/>
                <a:gd name="T2" fmla="*/ 392977753 w 17302"/>
                <a:gd name="T3" fmla="*/ 8282277 h 21600"/>
                <a:gd name="T4" fmla="*/ 201984552 w 17302"/>
                <a:gd name="T5" fmla="*/ 104988327 h 21600"/>
                <a:gd name="T6" fmla="*/ 0 60000 65536"/>
                <a:gd name="T7" fmla="*/ 0 60000 65536"/>
                <a:gd name="T8" fmla="*/ 0 60000 65536"/>
                <a:gd name="T9" fmla="*/ 0 w 17302"/>
                <a:gd name="T10" fmla="*/ 0 h 21600"/>
                <a:gd name="T11" fmla="*/ 17302 w 17302"/>
                <a:gd name="T12" fmla="*/ 21600 h 21600"/>
              </a:gdLst>
              <a:ahLst/>
              <a:cxnLst>
                <a:cxn ang="T6">
                  <a:pos x="T0" y="T1"/>
                </a:cxn>
                <a:cxn ang="T7">
                  <a:pos x="T2" y="T3"/>
                </a:cxn>
                <a:cxn ang="T8">
                  <a:pos x="T4" y="T5"/>
                </a:cxn>
              </a:cxnLst>
              <a:rect l="T9" t="T10" r="T11" b="T12"/>
              <a:pathLst>
                <a:path w="17302" h="21600" fill="none" extrusionOk="0">
                  <a:moveTo>
                    <a:pt x="-1" y="1915"/>
                  </a:moveTo>
                  <a:cubicBezTo>
                    <a:pt x="2794" y="653"/>
                    <a:pt x="5826" y="-1"/>
                    <a:pt x="8893" y="0"/>
                  </a:cubicBezTo>
                  <a:cubicBezTo>
                    <a:pt x="11781" y="0"/>
                    <a:pt x="14641" y="579"/>
                    <a:pt x="17301" y="1704"/>
                  </a:cubicBezTo>
                </a:path>
                <a:path w="17302" h="21600" stroke="0" extrusionOk="0">
                  <a:moveTo>
                    <a:pt x="-1" y="1915"/>
                  </a:moveTo>
                  <a:cubicBezTo>
                    <a:pt x="2794" y="653"/>
                    <a:pt x="5826" y="-1"/>
                    <a:pt x="8893" y="0"/>
                  </a:cubicBezTo>
                  <a:cubicBezTo>
                    <a:pt x="11781" y="0"/>
                    <a:pt x="14641" y="579"/>
                    <a:pt x="17301" y="1704"/>
                  </a:cubicBezTo>
                  <a:lnTo>
                    <a:pt x="889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05" name="Line 32"/>
            <p:cNvSpPr>
              <a:spLocks noChangeShapeType="1"/>
            </p:cNvSpPr>
            <p:nvPr/>
          </p:nvSpPr>
          <p:spPr bwMode="auto">
            <a:xfrm flipV="1">
              <a:off x="6010275" y="2957513"/>
              <a:ext cx="0" cy="13176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06" name="Rectangle 33"/>
            <p:cNvSpPr>
              <a:spLocks noChangeArrowheads="1"/>
            </p:cNvSpPr>
            <p:nvPr/>
          </p:nvSpPr>
          <p:spPr bwMode="auto">
            <a:xfrm>
              <a:off x="5253038" y="3157538"/>
              <a:ext cx="1509712" cy="209550"/>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07" name="Arc 34"/>
            <p:cNvSpPr>
              <a:spLocks/>
            </p:cNvSpPr>
            <p:nvPr/>
          </p:nvSpPr>
          <p:spPr bwMode="auto">
            <a:xfrm>
              <a:off x="5976939" y="3530600"/>
              <a:ext cx="92075" cy="88900"/>
            </a:xfrm>
            <a:custGeom>
              <a:avLst/>
              <a:gdLst>
                <a:gd name="T0" fmla="*/ 0 w 17448"/>
                <a:gd name="T1" fmla="*/ 9201019 h 21600"/>
                <a:gd name="T2" fmla="*/ 376809571 w 17448"/>
                <a:gd name="T3" fmla="*/ 8690890 h 21600"/>
                <a:gd name="T4" fmla="*/ 190997069 w 17448"/>
                <a:gd name="T5" fmla="*/ 104988327 h 21600"/>
                <a:gd name="T6" fmla="*/ 0 60000 65536"/>
                <a:gd name="T7" fmla="*/ 0 60000 65536"/>
                <a:gd name="T8" fmla="*/ 0 60000 65536"/>
                <a:gd name="T9" fmla="*/ 0 w 17448"/>
                <a:gd name="T10" fmla="*/ 0 h 21600"/>
                <a:gd name="T11" fmla="*/ 17448 w 17448"/>
                <a:gd name="T12" fmla="*/ 21600 h 21600"/>
              </a:gdLst>
              <a:ahLst/>
              <a:cxnLst>
                <a:cxn ang="T6">
                  <a:pos x="T0" y="T1"/>
                </a:cxn>
                <a:cxn ang="T7">
                  <a:pos x="T2" y="T3"/>
                </a:cxn>
                <a:cxn ang="T8">
                  <a:pos x="T4" y="T5"/>
                </a:cxn>
              </a:cxnLst>
              <a:rect l="T9" t="T10" r="T11" b="T12"/>
              <a:pathLst>
                <a:path w="17448" h="21600" fill="none" extrusionOk="0">
                  <a:moveTo>
                    <a:pt x="0" y="1893"/>
                  </a:moveTo>
                  <a:cubicBezTo>
                    <a:pt x="2781" y="645"/>
                    <a:pt x="5795" y="-1"/>
                    <a:pt x="8844" y="0"/>
                  </a:cubicBezTo>
                  <a:cubicBezTo>
                    <a:pt x="11804" y="0"/>
                    <a:pt x="14732" y="608"/>
                    <a:pt x="17448" y="1787"/>
                  </a:cubicBezTo>
                </a:path>
                <a:path w="17448" h="21600" stroke="0" extrusionOk="0">
                  <a:moveTo>
                    <a:pt x="0" y="1893"/>
                  </a:moveTo>
                  <a:cubicBezTo>
                    <a:pt x="2781" y="645"/>
                    <a:pt x="5795" y="-1"/>
                    <a:pt x="8844" y="0"/>
                  </a:cubicBezTo>
                  <a:cubicBezTo>
                    <a:pt x="11804" y="0"/>
                    <a:pt x="14732" y="608"/>
                    <a:pt x="17448" y="1787"/>
                  </a:cubicBezTo>
                  <a:lnTo>
                    <a:pt x="8844"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08" name="Line 35"/>
            <p:cNvSpPr>
              <a:spLocks noChangeShapeType="1"/>
            </p:cNvSpPr>
            <p:nvPr/>
          </p:nvSpPr>
          <p:spPr bwMode="auto">
            <a:xfrm flipV="1">
              <a:off x="6013450" y="3373439"/>
              <a:ext cx="0" cy="16192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grpSp>
          <p:nvGrpSpPr>
            <p:cNvPr id="24609" name="Group 40"/>
            <p:cNvGrpSpPr>
              <a:grpSpLocks/>
            </p:cNvGrpSpPr>
            <p:nvPr/>
          </p:nvGrpSpPr>
          <p:grpSpPr bwMode="auto">
            <a:xfrm>
              <a:off x="5397500" y="3617913"/>
              <a:ext cx="1239838" cy="323850"/>
              <a:chOff x="2185" y="3590"/>
              <a:chExt cx="809" cy="276"/>
            </a:xfrm>
          </p:grpSpPr>
          <p:sp>
            <p:nvSpPr>
              <p:cNvPr id="24642" name="Line 36"/>
              <p:cNvSpPr>
                <a:spLocks noChangeShapeType="1"/>
              </p:cNvSpPr>
              <p:nvPr/>
            </p:nvSpPr>
            <p:spPr bwMode="auto">
              <a:xfrm flipH="1">
                <a:off x="2185" y="3590"/>
                <a:ext cx="403"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43" name="Line 37"/>
              <p:cNvSpPr>
                <a:spLocks noChangeShapeType="1"/>
              </p:cNvSpPr>
              <p:nvPr/>
            </p:nvSpPr>
            <p:spPr bwMode="auto">
              <a:xfrm flipH="1">
                <a:off x="2589" y="3728"/>
                <a:ext cx="405"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44" name="Line 38"/>
              <p:cNvSpPr>
                <a:spLocks noChangeShapeType="1"/>
              </p:cNvSpPr>
              <p:nvPr/>
            </p:nvSpPr>
            <p:spPr bwMode="auto">
              <a:xfrm>
                <a:off x="2589" y="3590"/>
                <a:ext cx="405"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45" name="Line 39"/>
              <p:cNvSpPr>
                <a:spLocks noChangeShapeType="1"/>
              </p:cNvSpPr>
              <p:nvPr/>
            </p:nvSpPr>
            <p:spPr bwMode="auto">
              <a:xfrm>
                <a:off x="2185" y="3728"/>
                <a:ext cx="403" cy="13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grpSp>
        <p:sp>
          <p:nvSpPr>
            <p:cNvPr id="24610" name="Line 41"/>
            <p:cNvSpPr>
              <a:spLocks noChangeShapeType="1"/>
            </p:cNvSpPr>
            <p:nvPr/>
          </p:nvSpPr>
          <p:spPr bwMode="auto">
            <a:xfrm flipV="1">
              <a:off x="6013450" y="3943350"/>
              <a:ext cx="0" cy="21590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11" name="Line 42"/>
            <p:cNvSpPr>
              <a:spLocks noChangeShapeType="1"/>
            </p:cNvSpPr>
            <p:nvPr/>
          </p:nvSpPr>
          <p:spPr bwMode="auto">
            <a:xfrm>
              <a:off x="6016625" y="4159250"/>
              <a:ext cx="1314450"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12" name="Rectangle 43"/>
            <p:cNvSpPr>
              <a:spLocks noChangeArrowheads="1"/>
            </p:cNvSpPr>
            <p:nvPr/>
          </p:nvSpPr>
          <p:spPr bwMode="auto">
            <a:xfrm>
              <a:off x="6012950" y="3935756"/>
              <a:ext cx="379912"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no</a:t>
              </a:r>
            </a:p>
          </p:txBody>
        </p:sp>
        <p:sp>
          <p:nvSpPr>
            <p:cNvPr id="24613" name="Rectangle 44"/>
            <p:cNvSpPr>
              <a:spLocks noChangeArrowheads="1"/>
            </p:cNvSpPr>
            <p:nvPr/>
          </p:nvSpPr>
          <p:spPr bwMode="auto">
            <a:xfrm>
              <a:off x="5067300" y="3548063"/>
              <a:ext cx="423193"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yes</a:t>
              </a:r>
            </a:p>
          </p:txBody>
        </p:sp>
        <p:sp>
          <p:nvSpPr>
            <p:cNvPr id="24614" name="Rectangle 45"/>
            <p:cNvSpPr>
              <a:spLocks noChangeArrowheads="1"/>
            </p:cNvSpPr>
            <p:nvPr/>
          </p:nvSpPr>
          <p:spPr bwMode="auto">
            <a:xfrm>
              <a:off x="5002213" y="2255838"/>
              <a:ext cx="423193"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yes</a:t>
              </a:r>
            </a:p>
          </p:txBody>
        </p:sp>
        <p:sp>
          <p:nvSpPr>
            <p:cNvPr id="24615" name="Rectangle 46"/>
            <p:cNvSpPr>
              <a:spLocks noChangeArrowheads="1"/>
            </p:cNvSpPr>
            <p:nvPr/>
          </p:nvSpPr>
          <p:spPr bwMode="auto">
            <a:xfrm>
              <a:off x="5981700" y="2431297"/>
              <a:ext cx="379912" cy="29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no</a:t>
              </a:r>
            </a:p>
          </p:txBody>
        </p:sp>
        <p:sp>
          <p:nvSpPr>
            <p:cNvPr id="24616" name="Line 47"/>
            <p:cNvSpPr>
              <a:spLocks noChangeShapeType="1"/>
            </p:cNvSpPr>
            <p:nvPr/>
          </p:nvSpPr>
          <p:spPr bwMode="auto">
            <a:xfrm flipV="1">
              <a:off x="7326313" y="890588"/>
              <a:ext cx="0" cy="326231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17" name="Arc 48"/>
            <p:cNvSpPr>
              <a:spLocks/>
            </p:cNvSpPr>
            <p:nvPr/>
          </p:nvSpPr>
          <p:spPr bwMode="auto">
            <a:xfrm>
              <a:off x="6338889" y="984251"/>
              <a:ext cx="92075" cy="87313"/>
            </a:xfrm>
            <a:custGeom>
              <a:avLst/>
              <a:gdLst>
                <a:gd name="T0" fmla="*/ 0 w 17448"/>
                <a:gd name="T1" fmla="*/ 8258350 h 21600"/>
                <a:gd name="T2" fmla="*/ 376809571 w 17448"/>
                <a:gd name="T3" fmla="*/ 7801012 h 21600"/>
                <a:gd name="T4" fmla="*/ 190997069 w 17448"/>
                <a:gd name="T5" fmla="*/ 94233427 h 21600"/>
                <a:gd name="T6" fmla="*/ 0 60000 65536"/>
                <a:gd name="T7" fmla="*/ 0 60000 65536"/>
                <a:gd name="T8" fmla="*/ 0 60000 65536"/>
                <a:gd name="T9" fmla="*/ 0 w 17448"/>
                <a:gd name="T10" fmla="*/ 0 h 21600"/>
                <a:gd name="T11" fmla="*/ 17448 w 17448"/>
                <a:gd name="T12" fmla="*/ 21600 h 21600"/>
              </a:gdLst>
              <a:ahLst/>
              <a:cxnLst>
                <a:cxn ang="T6">
                  <a:pos x="T0" y="T1"/>
                </a:cxn>
                <a:cxn ang="T7">
                  <a:pos x="T2" y="T3"/>
                </a:cxn>
                <a:cxn ang="T8">
                  <a:pos x="T4" y="T5"/>
                </a:cxn>
              </a:cxnLst>
              <a:rect l="T9" t="T10" r="T11" b="T12"/>
              <a:pathLst>
                <a:path w="17448" h="21600" fill="none" extrusionOk="0">
                  <a:moveTo>
                    <a:pt x="0" y="1893"/>
                  </a:moveTo>
                  <a:cubicBezTo>
                    <a:pt x="2781" y="645"/>
                    <a:pt x="5795" y="-1"/>
                    <a:pt x="8844" y="0"/>
                  </a:cubicBezTo>
                  <a:cubicBezTo>
                    <a:pt x="11804" y="0"/>
                    <a:pt x="14732" y="608"/>
                    <a:pt x="17448" y="1787"/>
                  </a:cubicBezTo>
                </a:path>
                <a:path w="17448" h="21600" stroke="0" extrusionOk="0">
                  <a:moveTo>
                    <a:pt x="0" y="1893"/>
                  </a:moveTo>
                  <a:cubicBezTo>
                    <a:pt x="2781" y="645"/>
                    <a:pt x="5795" y="-1"/>
                    <a:pt x="8844" y="0"/>
                  </a:cubicBezTo>
                  <a:cubicBezTo>
                    <a:pt x="11804" y="0"/>
                    <a:pt x="14732" y="608"/>
                    <a:pt x="17448" y="1787"/>
                  </a:cubicBezTo>
                  <a:lnTo>
                    <a:pt x="8844"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18" name="Line 49"/>
            <p:cNvSpPr>
              <a:spLocks noChangeShapeType="1"/>
            </p:cNvSpPr>
            <p:nvPr/>
          </p:nvSpPr>
          <p:spPr bwMode="auto">
            <a:xfrm flipV="1">
              <a:off x="6381750" y="890589"/>
              <a:ext cx="0" cy="109537"/>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19" name="Arc 50"/>
            <p:cNvSpPr>
              <a:spLocks/>
            </p:cNvSpPr>
            <p:nvPr/>
          </p:nvSpPr>
          <p:spPr bwMode="auto">
            <a:xfrm>
              <a:off x="5519739" y="984251"/>
              <a:ext cx="92075" cy="87313"/>
            </a:xfrm>
            <a:custGeom>
              <a:avLst/>
              <a:gdLst>
                <a:gd name="T0" fmla="*/ 0 w 17302"/>
                <a:gd name="T1" fmla="*/ 8358739 h 21600"/>
                <a:gd name="T2" fmla="*/ 392977753 w 17302"/>
                <a:gd name="T3" fmla="*/ 7433901 h 21600"/>
                <a:gd name="T4" fmla="*/ 201984552 w 17302"/>
                <a:gd name="T5" fmla="*/ 94233427 h 21600"/>
                <a:gd name="T6" fmla="*/ 0 60000 65536"/>
                <a:gd name="T7" fmla="*/ 0 60000 65536"/>
                <a:gd name="T8" fmla="*/ 0 60000 65536"/>
                <a:gd name="T9" fmla="*/ 0 w 17302"/>
                <a:gd name="T10" fmla="*/ 0 h 21600"/>
                <a:gd name="T11" fmla="*/ 17302 w 17302"/>
                <a:gd name="T12" fmla="*/ 21600 h 21600"/>
              </a:gdLst>
              <a:ahLst/>
              <a:cxnLst>
                <a:cxn ang="T6">
                  <a:pos x="T0" y="T1"/>
                </a:cxn>
                <a:cxn ang="T7">
                  <a:pos x="T2" y="T3"/>
                </a:cxn>
                <a:cxn ang="T8">
                  <a:pos x="T4" y="T5"/>
                </a:cxn>
              </a:cxnLst>
              <a:rect l="T9" t="T10" r="T11" b="T12"/>
              <a:pathLst>
                <a:path w="17302" h="21600" fill="none" extrusionOk="0">
                  <a:moveTo>
                    <a:pt x="-1" y="1915"/>
                  </a:moveTo>
                  <a:cubicBezTo>
                    <a:pt x="2794" y="653"/>
                    <a:pt x="5826" y="-1"/>
                    <a:pt x="8893" y="0"/>
                  </a:cubicBezTo>
                  <a:cubicBezTo>
                    <a:pt x="11781" y="0"/>
                    <a:pt x="14641" y="579"/>
                    <a:pt x="17301" y="1704"/>
                  </a:cubicBezTo>
                </a:path>
                <a:path w="17302" h="21600" stroke="0" extrusionOk="0">
                  <a:moveTo>
                    <a:pt x="-1" y="1915"/>
                  </a:moveTo>
                  <a:cubicBezTo>
                    <a:pt x="2794" y="653"/>
                    <a:pt x="5826" y="-1"/>
                    <a:pt x="8893" y="0"/>
                  </a:cubicBezTo>
                  <a:cubicBezTo>
                    <a:pt x="11781" y="0"/>
                    <a:pt x="14641" y="579"/>
                    <a:pt x="17301" y="1704"/>
                  </a:cubicBezTo>
                  <a:lnTo>
                    <a:pt x="8893"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20" name="Line 51"/>
            <p:cNvSpPr>
              <a:spLocks noChangeShapeType="1"/>
            </p:cNvSpPr>
            <p:nvPr/>
          </p:nvSpPr>
          <p:spPr bwMode="auto">
            <a:xfrm flipV="1">
              <a:off x="5562600" y="881064"/>
              <a:ext cx="0" cy="14287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21" name="Line 52"/>
            <p:cNvSpPr>
              <a:spLocks noChangeShapeType="1"/>
            </p:cNvSpPr>
            <p:nvPr/>
          </p:nvSpPr>
          <p:spPr bwMode="auto">
            <a:xfrm>
              <a:off x="6392863" y="889000"/>
              <a:ext cx="925512"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22" name="Arc 53"/>
            <p:cNvSpPr>
              <a:spLocks/>
            </p:cNvSpPr>
            <p:nvPr/>
          </p:nvSpPr>
          <p:spPr bwMode="auto">
            <a:xfrm>
              <a:off x="4779964" y="3743326"/>
              <a:ext cx="115887" cy="73025"/>
            </a:xfrm>
            <a:custGeom>
              <a:avLst/>
              <a:gdLst>
                <a:gd name="T0" fmla="*/ 467764916 w 21600"/>
                <a:gd name="T1" fmla="*/ 0 h 17624"/>
                <a:gd name="T2" fmla="*/ 472824111 w 21600"/>
                <a:gd name="T3" fmla="*/ 89188081 h 17624"/>
                <a:gd name="T4" fmla="*/ 0 w 21600"/>
                <a:gd name="T5" fmla="*/ 45793898 h 17624"/>
                <a:gd name="T6" fmla="*/ 0 60000 65536"/>
                <a:gd name="T7" fmla="*/ 0 60000 65536"/>
                <a:gd name="T8" fmla="*/ 0 60000 65536"/>
                <a:gd name="T9" fmla="*/ 0 w 21600"/>
                <a:gd name="T10" fmla="*/ 0 h 17624"/>
                <a:gd name="T11" fmla="*/ 21600 w 21600"/>
                <a:gd name="T12" fmla="*/ 17624 h 17624"/>
              </a:gdLst>
              <a:ahLst/>
              <a:cxnLst>
                <a:cxn ang="T6">
                  <a:pos x="T0" y="T1"/>
                </a:cxn>
                <a:cxn ang="T7">
                  <a:pos x="T2" y="T3"/>
                </a:cxn>
                <a:cxn ang="T8">
                  <a:pos x="T4" y="T5"/>
                </a:cxn>
              </a:cxnLst>
              <a:rect l="T9" t="T10" r="T11" b="T12"/>
              <a:pathLst>
                <a:path w="21600" h="17624" fill="none" extrusionOk="0">
                  <a:moveTo>
                    <a:pt x="19613" y="-1"/>
                  </a:moveTo>
                  <a:cubicBezTo>
                    <a:pt x="20922" y="2837"/>
                    <a:pt x="21600" y="5924"/>
                    <a:pt x="21600" y="9049"/>
                  </a:cubicBezTo>
                  <a:cubicBezTo>
                    <a:pt x="21600" y="11998"/>
                    <a:pt x="20995" y="14916"/>
                    <a:pt x="19824" y="17623"/>
                  </a:cubicBezTo>
                </a:path>
                <a:path w="21600" h="17624" stroke="0" extrusionOk="0">
                  <a:moveTo>
                    <a:pt x="19613" y="-1"/>
                  </a:moveTo>
                  <a:cubicBezTo>
                    <a:pt x="20922" y="2837"/>
                    <a:pt x="21600" y="5924"/>
                    <a:pt x="21600" y="9049"/>
                  </a:cubicBezTo>
                  <a:cubicBezTo>
                    <a:pt x="21600" y="11998"/>
                    <a:pt x="20995" y="14916"/>
                    <a:pt x="19824" y="17623"/>
                  </a:cubicBezTo>
                  <a:lnTo>
                    <a:pt x="0" y="9049"/>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23" name="Line 54"/>
            <p:cNvSpPr>
              <a:spLocks noChangeShapeType="1"/>
            </p:cNvSpPr>
            <p:nvPr/>
          </p:nvSpPr>
          <p:spPr bwMode="auto">
            <a:xfrm flipH="1">
              <a:off x="4872039" y="3781425"/>
              <a:ext cx="522287"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24" name="Rectangle 55"/>
            <p:cNvSpPr>
              <a:spLocks noChangeArrowheads="1"/>
            </p:cNvSpPr>
            <p:nvPr/>
          </p:nvSpPr>
          <p:spPr bwMode="auto">
            <a:xfrm>
              <a:off x="3954463" y="3617914"/>
              <a:ext cx="812800" cy="358775"/>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25" name="Arc 56"/>
            <p:cNvSpPr>
              <a:spLocks/>
            </p:cNvSpPr>
            <p:nvPr/>
          </p:nvSpPr>
          <p:spPr bwMode="auto">
            <a:xfrm>
              <a:off x="4251326" y="4041775"/>
              <a:ext cx="93663" cy="90488"/>
            </a:xfrm>
            <a:custGeom>
              <a:avLst/>
              <a:gdLst>
                <a:gd name="T0" fmla="*/ 0 w 17431"/>
                <a:gd name="T1" fmla="*/ 10216632 h 21600"/>
                <a:gd name="T2" fmla="*/ 419562423 w 17431"/>
                <a:gd name="T3" fmla="*/ 9643751 h 21600"/>
                <a:gd name="T4" fmla="*/ 212659266 w 17431"/>
                <a:gd name="T5" fmla="*/ 116755451 h 21600"/>
                <a:gd name="T6" fmla="*/ 0 60000 65536"/>
                <a:gd name="T7" fmla="*/ 0 60000 65536"/>
                <a:gd name="T8" fmla="*/ 0 60000 65536"/>
                <a:gd name="T9" fmla="*/ 0 w 17431"/>
                <a:gd name="T10" fmla="*/ 0 h 21600"/>
                <a:gd name="T11" fmla="*/ 17431 w 17431"/>
                <a:gd name="T12" fmla="*/ 21600 h 21600"/>
              </a:gdLst>
              <a:ahLst/>
              <a:cxnLst>
                <a:cxn ang="T6">
                  <a:pos x="T0" y="T1"/>
                </a:cxn>
                <a:cxn ang="T7">
                  <a:pos x="T2" y="T3"/>
                </a:cxn>
                <a:cxn ang="T8">
                  <a:pos x="T4" y="T5"/>
                </a:cxn>
              </a:cxnLst>
              <a:rect l="T9" t="T10" r="T11" b="T12"/>
              <a:pathLst>
                <a:path w="17431" h="21600" fill="none" extrusionOk="0">
                  <a:moveTo>
                    <a:pt x="-1" y="1889"/>
                  </a:moveTo>
                  <a:cubicBezTo>
                    <a:pt x="2778" y="643"/>
                    <a:pt x="5789" y="-1"/>
                    <a:pt x="8835" y="0"/>
                  </a:cubicBezTo>
                  <a:cubicBezTo>
                    <a:pt x="11792" y="0"/>
                    <a:pt x="14717" y="607"/>
                    <a:pt x="17430" y="1784"/>
                  </a:cubicBezTo>
                </a:path>
                <a:path w="17431" h="21600" stroke="0" extrusionOk="0">
                  <a:moveTo>
                    <a:pt x="-1" y="1889"/>
                  </a:moveTo>
                  <a:cubicBezTo>
                    <a:pt x="2778" y="643"/>
                    <a:pt x="5789" y="-1"/>
                    <a:pt x="8835" y="0"/>
                  </a:cubicBezTo>
                  <a:cubicBezTo>
                    <a:pt x="11792" y="0"/>
                    <a:pt x="14717" y="607"/>
                    <a:pt x="17430" y="1784"/>
                  </a:cubicBezTo>
                  <a:lnTo>
                    <a:pt x="8835"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26" name="Line 57"/>
            <p:cNvSpPr>
              <a:spLocks noChangeShapeType="1"/>
            </p:cNvSpPr>
            <p:nvPr/>
          </p:nvSpPr>
          <p:spPr bwMode="auto">
            <a:xfrm flipV="1">
              <a:off x="4294188" y="3984626"/>
              <a:ext cx="0" cy="8572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27" name="Rectangle 58"/>
            <p:cNvSpPr>
              <a:spLocks noChangeArrowheads="1"/>
            </p:cNvSpPr>
            <p:nvPr/>
          </p:nvSpPr>
          <p:spPr bwMode="auto">
            <a:xfrm>
              <a:off x="3598864" y="4129088"/>
              <a:ext cx="885825" cy="207962"/>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28" name="Arc 59"/>
            <p:cNvSpPr>
              <a:spLocks/>
            </p:cNvSpPr>
            <p:nvPr/>
          </p:nvSpPr>
          <p:spPr bwMode="auto">
            <a:xfrm>
              <a:off x="3951289" y="4456114"/>
              <a:ext cx="92075" cy="90487"/>
            </a:xfrm>
            <a:custGeom>
              <a:avLst/>
              <a:gdLst>
                <a:gd name="T0" fmla="*/ 0 w 17431"/>
                <a:gd name="T1" fmla="*/ 10215849 h 21600"/>
                <a:gd name="T2" fmla="*/ 378650685 w 17431"/>
                <a:gd name="T3" fmla="*/ 9642999 h 21600"/>
                <a:gd name="T4" fmla="*/ 191922521 w 17431"/>
                <a:gd name="T5" fmla="*/ 116747525 h 21600"/>
                <a:gd name="T6" fmla="*/ 0 60000 65536"/>
                <a:gd name="T7" fmla="*/ 0 60000 65536"/>
                <a:gd name="T8" fmla="*/ 0 60000 65536"/>
                <a:gd name="T9" fmla="*/ 0 w 17431"/>
                <a:gd name="T10" fmla="*/ 0 h 21600"/>
                <a:gd name="T11" fmla="*/ 17431 w 17431"/>
                <a:gd name="T12" fmla="*/ 21600 h 21600"/>
              </a:gdLst>
              <a:ahLst/>
              <a:cxnLst>
                <a:cxn ang="T6">
                  <a:pos x="T0" y="T1"/>
                </a:cxn>
                <a:cxn ang="T7">
                  <a:pos x="T2" y="T3"/>
                </a:cxn>
                <a:cxn ang="T8">
                  <a:pos x="T4" y="T5"/>
                </a:cxn>
              </a:cxnLst>
              <a:rect l="T9" t="T10" r="T11" b="T12"/>
              <a:pathLst>
                <a:path w="17431" h="21600" fill="none" extrusionOk="0">
                  <a:moveTo>
                    <a:pt x="-1" y="1889"/>
                  </a:moveTo>
                  <a:cubicBezTo>
                    <a:pt x="2778" y="643"/>
                    <a:pt x="5789" y="-1"/>
                    <a:pt x="8835" y="0"/>
                  </a:cubicBezTo>
                  <a:cubicBezTo>
                    <a:pt x="11792" y="0"/>
                    <a:pt x="14717" y="607"/>
                    <a:pt x="17430" y="1784"/>
                  </a:cubicBezTo>
                </a:path>
                <a:path w="17431" h="21600" stroke="0" extrusionOk="0">
                  <a:moveTo>
                    <a:pt x="-1" y="1889"/>
                  </a:moveTo>
                  <a:cubicBezTo>
                    <a:pt x="2778" y="643"/>
                    <a:pt x="5789" y="-1"/>
                    <a:pt x="8835" y="0"/>
                  </a:cubicBezTo>
                  <a:cubicBezTo>
                    <a:pt x="11792" y="0"/>
                    <a:pt x="14717" y="607"/>
                    <a:pt x="17430" y="1784"/>
                  </a:cubicBezTo>
                  <a:lnTo>
                    <a:pt x="8835"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29" name="Line 60"/>
            <p:cNvSpPr>
              <a:spLocks noChangeShapeType="1"/>
            </p:cNvSpPr>
            <p:nvPr/>
          </p:nvSpPr>
          <p:spPr bwMode="auto">
            <a:xfrm flipV="1">
              <a:off x="3998913" y="4343401"/>
              <a:ext cx="0" cy="13176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30" name="Rectangle 61"/>
            <p:cNvSpPr>
              <a:spLocks noChangeArrowheads="1"/>
            </p:cNvSpPr>
            <p:nvPr/>
          </p:nvSpPr>
          <p:spPr bwMode="auto">
            <a:xfrm>
              <a:off x="3584575" y="4543426"/>
              <a:ext cx="884238" cy="200025"/>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31" name="Line 62"/>
            <p:cNvSpPr>
              <a:spLocks noChangeShapeType="1"/>
            </p:cNvSpPr>
            <p:nvPr/>
          </p:nvSpPr>
          <p:spPr bwMode="auto">
            <a:xfrm flipV="1">
              <a:off x="3998913" y="4751388"/>
              <a:ext cx="0" cy="138112"/>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32" name="Line 63"/>
            <p:cNvSpPr>
              <a:spLocks noChangeShapeType="1"/>
            </p:cNvSpPr>
            <p:nvPr/>
          </p:nvSpPr>
          <p:spPr bwMode="auto">
            <a:xfrm flipH="1">
              <a:off x="3178176" y="4895850"/>
              <a:ext cx="817563"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33" name="Arc 64"/>
            <p:cNvSpPr>
              <a:spLocks/>
            </p:cNvSpPr>
            <p:nvPr/>
          </p:nvSpPr>
          <p:spPr bwMode="auto">
            <a:xfrm>
              <a:off x="3773488" y="4041775"/>
              <a:ext cx="93662" cy="90488"/>
            </a:xfrm>
            <a:custGeom>
              <a:avLst/>
              <a:gdLst>
                <a:gd name="T0" fmla="*/ 0 w 17431"/>
                <a:gd name="T1" fmla="*/ 10216632 h 21600"/>
                <a:gd name="T2" fmla="*/ 419535590 w 17431"/>
                <a:gd name="T3" fmla="*/ 9643751 h 21600"/>
                <a:gd name="T4" fmla="*/ 212643584 w 17431"/>
                <a:gd name="T5" fmla="*/ 116755451 h 21600"/>
                <a:gd name="T6" fmla="*/ 0 60000 65536"/>
                <a:gd name="T7" fmla="*/ 0 60000 65536"/>
                <a:gd name="T8" fmla="*/ 0 60000 65536"/>
                <a:gd name="T9" fmla="*/ 0 w 17431"/>
                <a:gd name="T10" fmla="*/ 0 h 21600"/>
                <a:gd name="T11" fmla="*/ 17431 w 17431"/>
                <a:gd name="T12" fmla="*/ 21600 h 21600"/>
              </a:gdLst>
              <a:ahLst/>
              <a:cxnLst>
                <a:cxn ang="T6">
                  <a:pos x="T0" y="T1"/>
                </a:cxn>
                <a:cxn ang="T7">
                  <a:pos x="T2" y="T3"/>
                </a:cxn>
                <a:cxn ang="T8">
                  <a:pos x="T4" y="T5"/>
                </a:cxn>
              </a:cxnLst>
              <a:rect l="T9" t="T10" r="T11" b="T12"/>
              <a:pathLst>
                <a:path w="17431" h="21600" fill="none" extrusionOk="0">
                  <a:moveTo>
                    <a:pt x="-1" y="1889"/>
                  </a:moveTo>
                  <a:cubicBezTo>
                    <a:pt x="2778" y="643"/>
                    <a:pt x="5789" y="-1"/>
                    <a:pt x="8835" y="0"/>
                  </a:cubicBezTo>
                  <a:cubicBezTo>
                    <a:pt x="11792" y="0"/>
                    <a:pt x="14717" y="607"/>
                    <a:pt x="17430" y="1784"/>
                  </a:cubicBezTo>
                </a:path>
                <a:path w="17431" h="21600" stroke="0" extrusionOk="0">
                  <a:moveTo>
                    <a:pt x="-1" y="1889"/>
                  </a:moveTo>
                  <a:cubicBezTo>
                    <a:pt x="2778" y="643"/>
                    <a:pt x="5789" y="-1"/>
                    <a:pt x="8835" y="0"/>
                  </a:cubicBezTo>
                  <a:cubicBezTo>
                    <a:pt x="11792" y="0"/>
                    <a:pt x="14717" y="607"/>
                    <a:pt x="17430" y="1784"/>
                  </a:cubicBezTo>
                  <a:lnTo>
                    <a:pt x="8835"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34" name="Line 65"/>
            <p:cNvSpPr>
              <a:spLocks noChangeShapeType="1"/>
            </p:cNvSpPr>
            <p:nvPr/>
          </p:nvSpPr>
          <p:spPr bwMode="auto">
            <a:xfrm flipV="1">
              <a:off x="3819525" y="2320926"/>
              <a:ext cx="0" cy="174307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35" name="Line 66"/>
            <p:cNvSpPr>
              <a:spLocks noChangeShapeType="1"/>
            </p:cNvSpPr>
            <p:nvPr/>
          </p:nvSpPr>
          <p:spPr bwMode="auto">
            <a:xfrm flipH="1">
              <a:off x="3808414" y="2324100"/>
              <a:ext cx="1552575"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36" name="Freeform 67"/>
            <p:cNvSpPr>
              <a:spLocks/>
            </p:cNvSpPr>
            <p:nvPr/>
          </p:nvSpPr>
          <p:spPr bwMode="auto">
            <a:xfrm>
              <a:off x="3178176" y="881064"/>
              <a:ext cx="2384425" cy="4010025"/>
            </a:xfrm>
            <a:custGeom>
              <a:avLst/>
              <a:gdLst>
                <a:gd name="T0" fmla="*/ 0 w 1557"/>
                <a:gd name="T1" fmla="*/ 2147483647 h 3424"/>
                <a:gd name="T2" fmla="*/ 0 w 1557"/>
                <a:gd name="T3" fmla="*/ 0 h 3424"/>
                <a:gd name="T4" fmla="*/ 2147483647 w 1557"/>
                <a:gd name="T5" fmla="*/ 0 h 3424"/>
                <a:gd name="T6" fmla="*/ 0 60000 65536"/>
                <a:gd name="T7" fmla="*/ 0 60000 65536"/>
                <a:gd name="T8" fmla="*/ 0 60000 65536"/>
                <a:gd name="T9" fmla="*/ 0 w 1557"/>
                <a:gd name="T10" fmla="*/ 0 h 3424"/>
                <a:gd name="T11" fmla="*/ 1557 w 1557"/>
                <a:gd name="T12" fmla="*/ 3424 h 3424"/>
              </a:gdLst>
              <a:ahLst/>
              <a:cxnLst>
                <a:cxn ang="T6">
                  <a:pos x="T0" y="T1"/>
                </a:cxn>
                <a:cxn ang="T7">
                  <a:pos x="T2" y="T3"/>
                </a:cxn>
                <a:cxn ang="T8">
                  <a:pos x="T4" y="T5"/>
                </a:cxn>
              </a:cxnLst>
              <a:rect l="T9" t="T10" r="T11" b="T12"/>
              <a:pathLst>
                <a:path w="1557" h="3424">
                  <a:moveTo>
                    <a:pt x="0" y="3423"/>
                  </a:moveTo>
                  <a:lnTo>
                    <a:pt x="0" y="0"/>
                  </a:lnTo>
                  <a:lnTo>
                    <a:pt x="1556" y="0"/>
                  </a:lnTo>
                </a:path>
              </a:pathLst>
            </a:custGeom>
            <a:noFill/>
            <a:ln w="126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200">
                <a:latin typeface="Times New Roman" panose="02020603050405020304" pitchFamily="18" charset="0"/>
                <a:cs typeface="Times New Roman" panose="02020603050405020304" pitchFamily="18" charset="0"/>
              </a:endParaRPr>
            </a:p>
          </p:txBody>
        </p:sp>
        <p:sp>
          <p:nvSpPr>
            <p:cNvPr id="24637" name="Rectangle 68"/>
            <p:cNvSpPr>
              <a:spLocks noChangeArrowheads="1"/>
            </p:cNvSpPr>
            <p:nvPr/>
          </p:nvSpPr>
          <p:spPr bwMode="auto">
            <a:xfrm>
              <a:off x="4154488" y="1127125"/>
              <a:ext cx="614826" cy="23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1:</a:t>
              </a:r>
            </a:p>
          </p:txBody>
        </p:sp>
        <p:sp>
          <p:nvSpPr>
            <p:cNvPr id="24638" name="Rectangle 69"/>
            <p:cNvSpPr>
              <a:spLocks noChangeArrowheads="1"/>
            </p:cNvSpPr>
            <p:nvPr/>
          </p:nvSpPr>
          <p:spPr bwMode="auto">
            <a:xfrm>
              <a:off x="4168775" y="1716088"/>
              <a:ext cx="614826" cy="23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2:</a:t>
              </a:r>
            </a:p>
          </p:txBody>
        </p:sp>
        <p:sp>
          <p:nvSpPr>
            <p:cNvPr id="24639" name="Rectangle 70"/>
            <p:cNvSpPr>
              <a:spLocks noChangeArrowheads="1"/>
            </p:cNvSpPr>
            <p:nvPr/>
          </p:nvSpPr>
          <p:spPr bwMode="auto">
            <a:xfrm>
              <a:off x="4181475" y="2682875"/>
              <a:ext cx="614826" cy="23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3:</a:t>
              </a:r>
            </a:p>
          </p:txBody>
        </p:sp>
        <p:sp>
          <p:nvSpPr>
            <p:cNvPr id="24640" name="Rectangle 71"/>
            <p:cNvSpPr>
              <a:spLocks noChangeArrowheads="1"/>
            </p:cNvSpPr>
            <p:nvPr/>
          </p:nvSpPr>
          <p:spPr bwMode="auto">
            <a:xfrm>
              <a:off x="4181475" y="3154363"/>
              <a:ext cx="614826" cy="23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defTabSz="1044575">
                <a:defRPr kumimoji="1" sz="1400" b="1">
                  <a:solidFill>
                    <a:schemeClr val="tx1"/>
                  </a:solidFill>
                  <a:latin typeface="Arial" panose="020B0604020202020204" pitchFamily="34" charset="0"/>
                  <a:ea typeface="돋움" pitchFamily="50" charset="-128"/>
                </a:defRPr>
              </a:lvl1pPr>
              <a:lvl2pPr marL="742950" indent="-285750" defTabSz="1044575">
                <a:defRPr kumimoji="1" sz="1400" b="1">
                  <a:solidFill>
                    <a:schemeClr val="tx1"/>
                  </a:solidFill>
                  <a:latin typeface="Arial" panose="020B0604020202020204" pitchFamily="34" charset="0"/>
                  <a:ea typeface="돋움" pitchFamily="50" charset="-128"/>
                </a:defRPr>
              </a:lvl2pPr>
              <a:lvl3pPr marL="1143000" indent="-228600" defTabSz="1044575">
                <a:defRPr kumimoji="1" sz="1400" b="1">
                  <a:solidFill>
                    <a:schemeClr val="tx1"/>
                  </a:solidFill>
                  <a:latin typeface="Arial" panose="020B0604020202020204" pitchFamily="34" charset="0"/>
                  <a:ea typeface="돋움" pitchFamily="50" charset="-128"/>
                </a:defRPr>
              </a:lvl3pPr>
              <a:lvl4pPr marL="1600200" indent="-228600" defTabSz="1044575">
                <a:defRPr kumimoji="1" sz="1400" b="1">
                  <a:solidFill>
                    <a:schemeClr val="tx1"/>
                  </a:solidFill>
                  <a:latin typeface="Arial" panose="020B0604020202020204" pitchFamily="34" charset="0"/>
                  <a:ea typeface="돋움" pitchFamily="50" charset="-128"/>
                </a:defRPr>
              </a:lvl4pPr>
              <a:lvl5pPr marL="2057400" indent="-228600" defTabSz="1044575">
                <a:defRPr kumimoji="1" sz="1400" b="1">
                  <a:solidFill>
                    <a:schemeClr val="tx1"/>
                  </a:solidFill>
                  <a:latin typeface="Arial" panose="020B0604020202020204" pitchFamily="34" charset="0"/>
                  <a:ea typeface="돋움" pitchFamily="50" charset="-128"/>
                </a:defRPr>
              </a:lvl5pPr>
              <a:lvl6pPr marL="25146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1044575"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Segment 4:</a:t>
              </a:r>
            </a:p>
          </p:txBody>
        </p:sp>
        <p:sp>
          <p:nvSpPr>
            <p:cNvPr id="24641" name="Line 154"/>
            <p:cNvSpPr>
              <a:spLocks noChangeShapeType="1"/>
            </p:cNvSpPr>
            <p:nvPr/>
          </p:nvSpPr>
          <p:spPr bwMode="auto">
            <a:xfrm flipH="1" flipV="1">
              <a:off x="5981700" y="2492375"/>
              <a:ext cx="0" cy="65088"/>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grpSp>
      <p:sp>
        <p:nvSpPr>
          <p:cNvPr id="4" name="Rectangle 3"/>
          <p:cNvSpPr/>
          <p:nvPr/>
        </p:nvSpPr>
        <p:spPr>
          <a:xfrm>
            <a:off x="541971" y="242991"/>
            <a:ext cx="5064207" cy="400110"/>
          </a:xfrm>
          <a:prstGeom prst="rect">
            <a:avLst/>
          </a:prstGeom>
        </p:spPr>
        <p:txBody>
          <a:bodyPr wrap="none">
            <a:spAutoFit/>
          </a:bodyPr>
          <a:lstStyle/>
          <a:p>
            <a:r>
              <a:rPr lang="en-US" altLang="ko-KR" sz="2000" b="1" dirty="0">
                <a:latin typeface="Times New Roman" panose="02020603050405020304" pitchFamily="18" charset="0"/>
                <a:cs typeface="Times New Roman" panose="02020603050405020304" pitchFamily="18" charset="0"/>
              </a:rPr>
              <a:t>Instruction  execution  in  a  4-stage  pipeline</a:t>
            </a:r>
            <a:endParaRPr lang="en-US" sz="2000" dirty="0"/>
          </a:p>
        </p:txBody>
      </p:sp>
      <p:sp>
        <p:nvSpPr>
          <p:cNvPr id="5" name="Rectangle 4"/>
          <p:cNvSpPr/>
          <p:nvPr/>
        </p:nvSpPr>
        <p:spPr>
          <a:xfrm>
            <a:off x="1" y="6047660"/>
            <a:ext cx="12192000" cy="307777"/>
          </a:xfrm>
          <a:prstGeom prst="rect">
            <a:avLst/>
          </a:prstGeom>
        </p:spPr>
        <p:txBody>
          <a:bodyPr wrap="square">
            <a:spAutoFit/>
          </a:bodyPr>
          <a:lstStyle/>
          <a:p>
            <a:pPr algn="ctr"/>
            <a:r>
              <a:rPr lang="en-US" altLang="ko-KR" sz="1400" b="1" dirty="0">
                <a:latin typeface="Times New Roman" panose="02020603050405020304" pitchFamily="18" charset="0"/>
                <a:cs typeface="Times New Roman" panose="02020603050405020304" pitchFamily="18" charset="0"/>
              </a:rPr>
              <a:t>Figure : Four-segment CPU pipeline.</a:t>
            </a:r>
            <a:endParaRPr lang="en-US" sz="1400" b="1" dirty="0"/>
          </a:p>
        </p:txBody>
      </p:sp>
    </p:spTree>
    <p:extLst>
      <p:ext uri="{BB962C8B-B14F-4D97-AF65-F5344CB8AC3E}">
        <p14:creationId xmlns:p14="http://schemas.microsoft.com/office/powerpoint/2010/main" val="8999536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Group 151"/>
          <p:cNvGrpSpPr>
            <a:grpSpLocks/>
          </p:cNvGrpSpPr>
          <p:nvPr/>
        </p:nvGrpSpPr>
        <p:grpSpPr bwMode="auto">
          <a:xfrm>
            <a:off x="2193926" y="1438638"/>
            <a:ext cx="7600085" cy="4154579"/>
            <a:chOff x="370" y="4773"/>
            <a:chExt cx="3285" cy="1187"/>
          </a:xfrm>
        </p:grpSpPr>
        <p:sp>
          <p:nvSpPr>
            <p:cNvPr id="24650" name="Line 72"/>
            <p:cNvSpPr>
              <a:spLocks noChangeShapeType="1"/>
            </p:cNvSpPr>
            <p:nvPr/>
          </p:nvSpPr>
          <p:spPr bwMode="auto">
            <a:xfrm>
              <a:off x="1064"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1" name="Line 73"/>
            <p:cNvSpPr>
              <a:spLocks noChangeShapeType="1"/>
            </p:cNvSpPr>
            <p:nvPr/>
          </p:nvSpPr>
          <p:spPr bwMode="auto">
            <a:xfrm>
              <a:off x="1268"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2" name="Line 74"/>
            <p:cNvSpPr>
              <a:spLocks noChangeShapeType="1"/>
            </p:cNvSpPr>
            <p:nvPr/>
          </p:nvSpPr>
          <p:spPr bwMode="auto">
            <a:xfrm>
              <a:off x="1464"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3" name="Line 75"/>
            <p:cNvSpPr>
              <a:spLocks noChangeShapeType="1"/>
            </p:cNvSpPr>
            <p:nvPr/>
          </p:nvSpPr>
          <p:spPr bwMode="auto">
            <a:xfrm>
              <a:off x="1661"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4" name="Line 76"/>
            <p:cNvSpPr>
              <a:spLocks noChangeShapeType="1"/>
            </p:cNvSpPr>
            <p:nvPr/>
          </p:nvSpPr>
          <p:spPr bwMode="auto">
            <a:xfrm>
              <a:off x="1864"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5" name="Line 77"/>
            <p:cNvSpPr>
              <a:spLocks noChangeShapeType="1"/>
            </p:cNvSpPr>
            <p:nvPr/>
          </p:nvSpPr>
          <p:spPr bwMode="auto">
            <a:xfrm>
              <a:off x="2061"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6" name="Line 78"/>
            <p:cNvSpPr>
              <a:spLocks noChangeShapeType="1"/>
            </p:cNvSpPr>
            <p:nvPr/>
          </p:nvSpPr>
          <p:spPr bwMode="auto">
            <a:xfrm>
              <a:off x="2258"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7" name="Line 79"/>
            <p:cNvSpPr>
              <a:spLocks noChangeShapeType="1"/>
            </p:cNvSpPr>
            <p:nvPr/>
          </p:nvSpPr>
          <p:spPr bwMode="auto">
            <a:xfrm>
              <a:off x="2461"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8" name="Line 80"/>
            <p:cNvSpPr>
              <a:spLocks noChangeShapeType="1"/>
            </p:cNvSpPr>
            <p:nvPr/>
          </p:nvSpPr>
          <p:spPr bwMode="auto">
            <a:xfrm>
              <a:off x="2658"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59" name="Line 81"/>
            <p:cNvSpPr>
              <a:spLocks noChangeShapeType="1"/>
            </p:cNvSpPr>
            <p:nvPr/>
          </p:nvSpPr>
          <p:spPr bwMode="auto">
            <a:xfrm>
              <a:off x="2862"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60" name="Line 82"/>
            <p:cNvSpPr>
              <a:spLocks noChangeShapeType="1"/>
            </p:cNvSpPr>
            <p:nvPr/>
          </p:nvSpPr>
          <p:spPr bwMode="auto">
            <a:xfrm>
              <a:off x="3058"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61" name="Line 83"/>
            <p:cNvSpPr>
              <a:spLocks noChangeShapeType="1"/>
            </p:cNvSpPr>
            <p:nvPr/>
          </p:nvSpPr>
          <p:spPr bwMode="auto">
            <a:xfrm>
              <a:off x="3255"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62" name="Line 84"/>
            <p:cNvSpPr>
              <a:spLocks noChangeShapeType="1"/>
            </p:cNvSpPr>
            <p:nvPr/>
          </p:nvSpPr>
          <p:spPr bwMode="auto">
            <a:xfrm>
              <a:off x="3458"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63" name="Line 85"/>
            <p:cNvSpPr>
              <a:spLocks noChangeShapeType="1"/>
            </p:cNvSpPr>
            <p:nvPr/>
          </p:nvSpPr>
          <p:spPr bwMode="auto">
            <a:xfrm>
              <a:off x="3655" y="4780"/>
              <a:ext cx="0" cy="11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64" name="Rectangle 86"/>
            <p:cNvSpPr>
              <a:spLocks noChangeArrowheads="1"/>
            </p:cNvSpPr>
            <p:nvPr/>
          </p:nvSpPr>
          <p:spPr bwMode="auto">
            <a:xfrm>
              <a:off x="1076"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1</a:t>
              </a:r>
            </a:p>
          </p:txBody>
        </p:sp>
        <p:sp>
          <p:nvSpPr>
            <p:cNvPr id="24665" name="Rectangle 87"/>
            <p:cNvSpPr>
              <a:spLocks noChangeArrowheads="1"/>
            </p:cNvSpPr>
            <p:nvPr/>
          </p:nvSpPr>
          <p:spPr bwMode="auto">
            <a:xfrm>
              <a:off x="1280"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2</a:t>
              </a:r>
            </a:p>
          </p:txBody>
        </p:sp>
        <p:sp>
          <p:nvSpPr>
            <p:cNvPr id="24666" name="Rectangle 88"/>
            <p:cNvSpPr>
              <a:spLocks noChangeArrowheads="1"/>
            </p:cNvSpPr>
            <p:nvPr/>
          </p:nvSpPr>
          <p:spPr bwMode="auto">
            <a:xfrm>
              <a:off x="1476"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3</a:t>
              </a:r>
            </a:p>
          </p:txBody>
        </p:sp>
        <p:sp>
          <p:nvSpPr>
            <p:cNvPr id="24667" name="Rectangle 89"/>
            <p:cNvSpPr>
              <a:spLocks noChangeArrowheads="1"/>
            </p:cNvSpPr>
            <p:nvPr/>
          </p:nvSpPr>
          <p:spPr bwMode="auto">
            <a:xfrm>
              <a:off x="1672"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4</a:t>
              </a:r>
            </a:p>
          </p:txBody>
        </p:sp>
        <p:sp>
          <p:nvSpPr>
            <p:cNvPr id="24668" name="Rectangle 90"/>
            <p:cNvSpPr>
              <a:spLocks noChangeArrowheads="1"/>
            </p:cNvSpPr>
            <p:nvPr/>
          </p:nvSpPr>
          <p:spPr bwMode="auto">
            <a:xfrm>
              <a:off x="1877"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5</a:t>
              </a:r>
            </a:p>
          </p:txBody>
        </p:sp>
        <p:sp>
          <p:nvSpPr>
            <p:cNvPr id="24669" name="Rectangle 91"/>
            <p:cNvSpPr>
              <a:spLocks noChangeArrowheads="1"/>
            </p:cNvSpPr>
            <p:nvPr/>
          </p:nvSpPr>
          <p:spPr bwMode="auto">
            <a:xfrm>
              <a:off x="2073"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6</a:t>
              </a:r>
            </a:p>
          </p:txBody>
        </p:sp>
        <p:sp>
          <p:nvSpPr>
            <p:cNvPr id="24670" name="Rectangle 92"/>
            <p:cNvSpPr>
              <a:spLocks noChangeArrowheads="1"/>
            </p:cNvSpPr>
            <p:nvPr/>
          </p:nvSpPr>
          <p:spPr bwMode="auto">
            <a:xfrm>
              <a:off x="2271"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7</a:t>
              </a:r>
            </a:p>
          </p:txBody>
        </p:sp>
        <p:sp>
          <p:nvSpPr>
            <p:cNvPr id="24671" name="Rectangle 93"/>
            <p:cNvSpPr>
              <a:spLocks noChangeArrowheads="1"/>
            </p:cNvSpPr>
            <p:nvPr/>
          </p:nvSpPr>
          <p:spPr bwMode="auto">
            <a:xfrm>
              <a:off x="2475"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8</a:t>
              </a:r>
            </a:p>
          </p:txBody>
        </p:sp>
        <p:sp>
          <p:nvSpPr>
            <p:cNvPr id="24672" name="Rectangle 94"/>
            <p:cNvSpPr>
              <a:spLocks noChangeArrowheads="1"/>
            </p:cNvSpPr>
            <p:nvPr/>
          </p:nvSpPr>
          <p:spPr bwMode="auto">
            <a:xfrm>
              <a:off x="2670" y="477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9</a:t>
              </a:r>
            </a:p>
          </p:txBody>
        </p:sp>
        <p:sp>
          <p:nvSpPr>
            <p:cNvPr id="24673" name="Rectangle 95"/>
            <p:cNvSpPr>
              <a:spLocks noChangeArrowheads="1"/>
            </p:cNvSpPr>
            <p:nvPr/>
          </p:nvSpPr>
          <p:spPr bwMode="auto">
            <a:xfrm>
              <a:off x="2834" y="4773"/>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10</a:t>
              </a:r>
            </a:p>
          </p:txBody>
        </p:sp>
        <p:sp>
          <p:nvSpPr>
            <p:cNvPr id="24674" name="Rectangle 96"/>
            <p:cNvSpPr>
              <a:spLocks noChangeArrowheads="1"/>
            </p:cNvSpPr>
            <p:nvPr/>
          </p:nvSpPr>
          <p:spPr bwMode="auto">
            <a:xfrm>
              <a:off x="3242" y="4773"/>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12</a:t>
              </a:r>
            </a:p>
          </p:txBody>
        </p:sp>
        <p:sp>
          <p:nvSpPr>
            <p:cNvPr id="24675" name="Rectangle 97"/>
            <p:cNvSpPr>
              <a:spLocks noChangeArrowheads="1"/>
            </p:cNvSpPr>
            <p:nvPr/>
          </p:nvSpPr>
          <p:spPr bwMode="auto">
            <a:xfrm>
              <a:off x="3444" y="4773"/>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13</a:t>
              </a:r>
            </a:p>
          </p:txBody>
        </p:sp>
        <p:sp>
          <p:nvSpPr>
            <p:cNvPr id="24676" name="Rectangle 98"/>
            <p:cNvSpPr>
              <a:spLocks noChangeArrowheads="1"/>
            </p:cNvSpPr>
            <p:nvPr/>
          </p:nvSpPr>
          <p:spPr bwMode="auto">
            <a:xfrm>
              <a:off x="3038" y="4773"/>
              <a:ext cx="14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11</a:t>
              </a:r>
            </a:p>
          </p:txBody>
        </p:sp>
        <p:sp>
          <p:nvSpPr>
            <p:cNvPr id="24677" name="Line 99"/>
            <p:cNvSpPr>
              <a:spLocks noChangeShapeType="1"/>
            </p:cNvSpPr>
            <p:nvPr/>
          </p:nvSpPr>
          <p:spPr bwMode="auto">
            <a:xfrm>
              <a:off x="667" y="4898"/>
              <a:ext cx="2983"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78" name="Rectangle 100"/>
            <p:cNvSpPr>
              <a:spLocks noChangeArrowheads="1"/>
            </p:cNvSpPr>
            <p:nvPr/>
          </p:nvSpPr>
          <p:spPr bwMode="auto">
            <a:xfrm>
              <a:off x="1051" y="4913"/>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679" name="Rectangle 101"/>
            <p:cNvSpPr>
              <a:spLocks noChangeArrowheads="1"/>
            </p:cNvSpPr>
            <p:nvPr/>
          </p:nvSpPr>
          <p:spPr bwMode="auto">
            <a:xfrm>
              <a:off x="1248" y="4913"/>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680" name="Rectangle 102"/>
            <p:cNvSpPr>
              <a:spLocks noChangeArrowheads="1"/>
            </p:cNvSpPr>
            <p:nvPr/>
          </p:nvSpPr>
          <p:spPr bwMode="auto">
            <a:xfrm>
              <a:off x="1444" y="4913"/>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681" name="Rectangle 103"/>
            <p:cNvSpPr>
              <a:spLocks noChangeArrowheads="1"/>
            </p:cNvSpPr>
            <p:nvPr/>
          </p:nvSpPr>
          <p:spPr bwMode="auto">
            <a:xfrm>
              <a:off x="1648" y="4913"/>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682" name="Line 104"/>
            <p:cNvSpPr>
              <a:spLocks noChangeShapeType="1"/>
            </p:cNvSpPr>
            <p:nvPr/>
          </p:nvSpPr>
          <p:spPr bwMode="auto">
            <a:xfrm>
              <a:off x="941" y="5051"/>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83" name="Rectangle 105"/>
            <p:cNvSpPr>
              <a:spLocks noChangeArrowheads="1"/>
            </p:cNvSpPr>
            <p:nvPr/>
          </p:nvSpPr>
          <p:spPr bwMode="auto">
            <a:xfrm>
              <a:off x="880" y="4908"/>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1</a:t>
              </a:r>
            </a:p>
          </p:txBody>
        </p:sp>
        <p:sp>
          <p:nvSpPr>
            <p:cNvPr id="24684" name="Line 106"/>
            <p:cNvSpPr>
              <a:spLocks noChangeShapeType="1"/>
            </p:cNvSpPr>
            <p:nvPr/>
          </p:nvSpPr>
          <p:spPr bwMode="auto">
            <a:xfrm>
              <a:off x="941" y="5198"/>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85" name="Line 107"/>
            <p:cNvSpPr>
              <a:spLocks noChangeShapeType="1"/>
            </p:cNvSpPr>
            <p:nvPr/>
          </p:nvSpPr>
          <p:spPr bwMode="auto">
            <a:xfrm>
              <a:off x="941" y="5352"/>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86" name="Line 108"/>
            <p:cNvSpPr>
              <a:spLocks noChangeShapeType="1"/>
            </p:cNvSpPr>
            <p:nvPr/>
          </p:nvSpPr>
          <p:spPr bwMode="auto">
            <a:xfrm>
              <a:off x="941" y="5506"/>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87" name="Line 109"/>
            <p:cNvSpPr>
              <a:spLocks noChangeShapeType="1"/>
            </p:cNvSpPr>
            <p:nvPr/>
          </p:nvSpPr>
          <p:spPr bwMode="auto">
            <a:xfrm>
              <a:off x="941" y="5653"/>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88" name="Line 110"/>
            <p:cNvSpPr>
              <a:spLocks noChangeShapeType="1"/>
            </p:cNvSpPr>
            <p:nvPr/>
          </p:nvSpPr>
          <p:spPr bwMode="auto">
            <a:xfrm>
              <a:off x="941" y="5806"/>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89" name="Line 111"/>
            <p:cNvSpPr>
              <a:spLocks noChangeShapeType="1"/>
            </p:cNvSpPr>
            <p:nvPr/>
          </p:nvSpPr>
          <p:spPr bwMode="auto">
            <a:xfrm>
              <a:off x="941" y="5960"/>
              <a:ext cx="2709"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690" name="Rectangle 112"/>
            <p:cNvSpPr>
              <a:spLocks noChangeArrowheads="1"/>
            </p:cNvSpPr>
            <p:nvPr/>
          </p:nvSpPr>
          <p:spPr bwMode="auto">
            <a:xfrm>
              <a:off x="1255" y="5061"/>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691" name="Rectangle 113"/>
            <p:cNvSpPr>
              <a:spLocks noChangeArrowheads="1"/>
            </p:cNvSpPr>
            <p:nvPr/>
          </p:nvSpPr>
          <p:spPr bwMode="auto">
            <a:xfrm>
              <a:off x="1451" y="5061"/>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692" name="Rectangle 114"/>
            <p:cNvSpPr>
              <a:spLocks noChangeArrowheads="1"/>
            </p:cNvSpPr>
            <p:nvPr/>
          </p:nvSpPr>
          <p:spPr bwMode="auto">
            <a:xfrm>
              <a:off x="1648" y="5061"/>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693" name="Rectangle 115"/>
            <p:cNvSpPr>
              <a:spLocks noChangeArrowheads="1"/>
            </p:cNvSpPr>
            <p:nvPr/>
          </p:nvSpPr>
          <p:spPr bwMode="auto">
            <a:xfrm>
              <a:off x="1852" y="5061"/>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694" name="Rectangle 116"/>
            <p:cNvSpPr>
              <a:spLocks noChangeArrowheads="1"/>
            </p:cNvSpPr>
            <p:nvPr/>
          </p:nvSpPr>
          <p:spPr bwMode="auto">
            <a:xfrm>
              <a:off x="1451" y="5211"/>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FI</a:t>
              </a:r>
            </a:p>
          </p:txBody>
        </p:sp>
        <p:sp>
          <p:nvSpPr>
            <p:cNvPr id="24695" name="Rectangle 117"/>
            <p:cNvSpPr>
              <a:spLocks noChangeArrowheads="1"/>
            </p:cNvSpPr>
            <p:nvPr/>
          </p:nvSpPr>
          <p:spPr bwMode="auto">
            <a:xfrm>
              <a:off x="1648" y="5211"/>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696" name="Rectangle 118"/>
            <p:cNvSpPr>
              <a:spLocks noChangeArrowheads="1"/>
            </p:cNvSpPr>
            <p:nvPr/>
          </p:nvSpPr>
          <p:spPr bwMode="auto">
            <a:xfrm>
              <a:off x="1845" y="5211"/>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697" name="Rectangle 119"/>
            <p:cNvSpPr>
              <a:spLocks noChangeArrowheads="1"/>
            </p:cNvSpPr>
            <p:nvPr/>
          </p:nvSpPr>
          <p:spPr bwMode="auto">
            <a:xfrm>
              <a:off x="2048" y="5211"/>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698" name="Rectangle 120"/>
            <p:cNvSpPr>
              <a:spLocks noChangeArrowheads="1"/>
            </p:cNvSpPr>
            <p:nvPr/>
          </p:nvSpPr>
          <p:spPr bwMode="auto">
            <a:xfrm>
              <a:off x="2245" y="5369"/>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699" name="Rectangle 121"/>
            <p:cNvSpPr>
              <a:spLocks noChangeArrowheads="1"/>
            </p:cNvSpPr>
            <p:nvPr/>
          </p:nvSpPr>
          <p:spPr bwMode="auto">
            <a:xfrm>
              <a:off x="2440" y="5369"/>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700" name="Rectangle 122"/>
            <p:cNvSpPr>
              <a:spLocks noChangeArrowheads="1"/>
            </p:cNvSpPr>
            <p:nvPr/>
          </p:nvSpPr>
          <p:spPr bwMode="auto">
            <a:xfrm>
              <a:off x="2637" y="5369"/>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701" name="Rectangle 123"/>
            <p:cNvSpPr>
              <a:spLocks noChangeArrowheads="1"/>
            </p:cNvSpPr>
            <p:nvPr/>
          </p:nvSpPr>
          <p:spPr bwMode="auto">
            <a:xfrm>
              <a:off x="2841" y="5369"/>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702" name="Rectangle 124"/>
            <p:cNvSpPr>
              <a:spLocks noChangeArrowheads="1"/>
            </p:cNvSpPr>
            <p:nvPr/>
          </p:nvSpPr>
          <p:spPr bwMode="auto">
            <a:xfrm>
              <a:off x="2447" y="5513"/>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703" name="Rectangle 125"/>
            <p:cNvSpPr>
              <a:spLocks noChangeArrowheads="1"/>
            </p:cNvSpPr>
            <p:nvPr/>
          </p:nvSpPr>
          <p:spPr bwMode="auto">
            <a:xfrm>
              <a:off x="2644" y="5513"/>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704" name="Rectangle 126"/>
            <p:cNvSpPr>
              <a:spLocks noChangeArrowheads="1"/>
            </p:cNvSpPr>
            <p:nvPr/>
          </p:nvSpPr>
          <p:spPr bwMode="auto">
            <a:xfrm>
              <a:off x="2841" y="5513"/>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705" name="Rectangle 127"/>
            <p:cNvSpPr>
              <a:spLocks noChangeArrowheads="1"/>
            </p:cNvSpPr>
            <p:nvPr/>
          </p:nvSpPr>
          <p:spPr bwMode="auto">
            <a:xfrm>
              <a:off x="3045" y="5513"/>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706" name="Rectangle 128"/>
            <p:cNvSpPr>
              <a:spLocks noChangeArrowheads="1"/>
            </p:cNvSpPr>
            <p:nvPr/>
          </p:nvSpPr>
          <p:spPr bwMode="auto">
            <a:xfrm>
              <a:off x="2644" y="5668"/>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707" name="Rectangle 129"/>
            <p:cNvSpPr>
              <a:spLocks noChangeArrowheads="1"/>
            </p:cNvSpPr>
            <p:nvPr/>
          </p:nvSpPr>
          <p:spPr bwMode="auto">
            <a:xfrm>
              <a:off x="2841" y="5668"/>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708" name="Rectangle 130"/>
            <p:cNvSpPr>
              <a:spLocks noChangeArrowheads="1"/>
            </p:cNvSpPr>
            <p:nvPr/>
          </p:nvSpPr>
          <p:spPr bwMode="auto">
            <a:xfrm>
              <a:off x="3038" y="5668"/>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709" name="Rectangle 131"/>
            <p:cNvSpPr>
              <a:spLocks noChangeArrowheads="1"/>
            </p:cNvSpPr>
            <p:nvPr/>
          </p:nvSpPr>
          <p:spPr bwMode="auto">
            <a:xfrm>
              <a:off x="3242" y="5668"/>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710" name="Rectangle 132"/>
            <p:cNvSpPr>
              <a:spLocks noChangeArrowheads="1"/>
            </p:cNvSpPr>
            <p:nvPr/>
          </p:nvSpPr>
          <p:spPr bwMode="auto">
            <a:xfrm>
              <a:off x="2841" y="5821"/>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711" name="Rectangle 133"/>
            <p:cNvSpPr>
              <a:spLocks noChangeArrowheads="1"/>
            </p:cNvSpPr>
            <p:nvPr/>
          </p:nvSpPr>
          <p:spPr bwMode="auto">
            <a:xfrm>
              <a:off x="3038" y="5821"/>
              <a:ext cx="17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p>
          </p:txBody>
        </p:sp>
        <p:sp>
          <p:nvSpPr>
            <p:cNvPr id="24712" name="Rectangle 134"/>
            <p:cNvSpPr>
              <a:spLocks noChangeArrowheads="1"/>
            </p:cNvSpPr>
            <p:nvPr/>
          </p:nvSpPr>
          <p:spPr bwMode="auto">
            <a:xfrm>
              <a:off x="3233" y="5821"/>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p>
          </p:txBody>
        </p:sp>
        <p:sp>
          <p:nvSpPr>
            <p:cNvPr id="24713" name="Rectangle 135"/>
            <p:cNvSpPr>
              <a:spLocks noChangeArrowheads="1"/>
            </p:cNvSpPr>
            <p:nvPr/>
          </p:nvSpPr>
          <p:spPr bwMode="auto">
            <a:xfrm>
              <a:off x="3438" y="5821"/>
              <a:ext cx="17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p>
          </p:txBody>
        </p:sp>
        <p:sp>
          <p:nvSpPr>
            <p:cNvPr id="24714" name="Rectangle 136"/>
            <p:cNvSpPr>
              <a:spLocks noChangeArrowheads="1"/>
            </p:cNvSpPr>
            <p:nvPr/>
          </p:nvSpPr>
          <p:spPr bwMode="auto">
            <a:xfrm>
              <a:off x="874" y="5061"/>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2</a:t>
              </a:r>
            </a:p>
          </p:txBody>
        </p:sp>
        <p:sp>
          <p:nvSpPr>
            <p:cNvPr id="24715" name="Rectangle 137"/>
            <p:cNvSpPr>
              <a:spLocks noChangeArrowheads="1"/>
            </p:cNvSpPr>
            <p:nvPr/>
          </p:nvSpPr>
          <p:spPr bwMode="auto">
            <a:xfrm>
              <a:off x="874" y="5213"/>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3</a:t>
              </a:r>
            </a:p>
          </p:txBody>
        </p:sp>
        <p:sp>
          <p:nvSpPr>
            <p:cNvPr id="24716" name="Rectangle 138"/>
            <p:cNvSpPr>
              <a:spLocks noChangeArrowheads="1"/>
            </p:cNvSpPr>
            <p:nvPr/>
          </p:nvSpPr>
          <p:spPr bwMode="auto">
            <a:xfrm>
              <a:off x="874" y="5362"/>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4</a:t>
              </a:r>
            </a:p>
          </p:txBody>
        </p:sp>
        <p:sp>
          <p:nvSpPr>
            <p:cNvPr id="24717" name="Rectangle 139"/>
            <p:cNvSpPr>
              <a:spLocks noChangeArrowheads="1"/>
            </p:cNvSpPr>
            <p:nvPr/>
          </p:nvSpPr>
          <p:spPr bwMode="auto">
            <a:xfrm>
              <a:off x="874" y="5514"/>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5</a:t>
              </a:r>
            </a:p>
          </p:txBody>
        </p:sp>
        <p:sp>
          <p:nvSpPr>
            <p:cNvPr id="24718" name="Rectangle 140"/>
            <p:cNvSpPr>
              <a:spLocks noChangeArrowheads="1"/>
            </p:cNvSpPr>
            <p:nvPr/>
          </p:nvSpPr>
          <p:spPr bwMode="auto">
            <a:xfrm>
              <a:off x="874" y="5669"/>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6</a:t>
              </a:r>
            </a:p>
          </p:txBody>
        </p:sp>
        <p:sp>
          <p:nvSpPr>
            <p:cNvPr id="24719" name="Rectangle 141"/>
            <p:cNvSpPr>
              <a:spLocks noChangeArrowheads="1"/>
            </p:cNvSpPr>
            <p:nvPr/>
          </p:nvSpPr>
          <p:spPr bwMode="auto">
            <a:xfrm>
              <a:off x="874" y="5815"/>
              <a:ext cx="11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7</a:t>
              </a:r>
            </a:p>
          </p:txBody>
        </p:sp>
        <p:sp>
          <p:nvSpPr>
            <p:cNvPr id="24720" name="Rectangle 142"/>
            <p:cNvSpPr>
              <a:spLocks noChangeArrowheads="1"/>
            </p:cNvSpPr>
            <p:nvPr/>
          </p:nvSpPr>
          <p:spPr bwMode="auto">
            <a:xfrm>
              <a:off x="1648" y="5369"/>
              <a:ext cx="14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p>
          </p:txBody>
        </p:sp>
        <p:sp>
          <p:nvSpPr>
            <p:cNvPr id="24721" name="Line 143"/>
            <p:cNvSpPr>
              <a:spLocks noChangeShapeType="1"/>
            </p:cNvSpPr>
            <p:nvPr/>
          </p:nvSpPr>
          <p:spPr bwMode="auto">
            <a:xfrm>
              <a:off x="1938" y="5425"/>
              <a:ext cx="41"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722" name="Line 144"/>
            <p:cNvSpPr>
              <a:spLocks noChangeShapeType="1"/>
            </p:cNvSpPr>
            <p:nvPr/>
          </p:nvSpPr>
          <p:spPr bwMode="auto">
            <a:xfrm>
              <a:off x="2134" y="5425"/>
              <a:ext cx="41"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723" name="Line 145"/>
            <p:cNvSpPr>
              <a:spLocks noChangeShapeType="1"/>
            </p:cNvSpPr>
            <p:nvPr/>
          </p:nvSpPr>
          <p:spPr bwMode="auto">
            <a:xfrm>
              <a:off x="1938" y="5579"/>
              <a:ext cx="41"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724" name="Line 146"/>
            <p:cNvSpPr>
              <a:spLocks noChangeShapeType="1"/>
            </p:cNvSpPr>
            <p:nvPr/>
          </p:nvSpPr>
          <p:spPr bwMode="auto">
            <a:xfrm>
              <a:off x="2134" y="5579"/>
              <a:ext cx="41"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725" name="Line 147"/>
            <p:cNvSpPr>
              <a:spLocks noChangeShapeType="1"/>
            </p:cNvSpPr>
            <p:nvPr/>
          </p:nvSpPr>
          <p:spPr bwMode="auto">
            <a:xfrm>
              <a:off x="2338" y="5579"/>
              <a:ext cx="34"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200">
                <a:latin typeface="Times New Roman" panose="02020603050405020304" pitchFamily="18" charset="0"/>
                <a:cs typeface="Times New Roman" panose="02020603050405020304" pitchFamily="18" charset="0"/>
              </a:endParaRPr>
            </a:p>
          </p:txBody>
        </p:sp>
        <p:sp>
          <p:nvSpPr>
            <p:cNvPr id="24726" name="Rectangle 148"/>
            <p:cNvSpPr>
              <a:spLocks noChangeArrowheads="1"/>
            </p:cNvSpPr>
            <p:nvPr/>
          </p:nvSpPr>
          <p:spPr bwMode="auto">
            <a:xfrm>
              <a:off x="602" y="4773"/>
              <a:ext cx="228"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Step:</a:t>
              </a:r>
            </a:p>
          </p:txBody>
        </p:sp>
        <p:sp>
          <p:nvSpPr>
            <p:cNvPr id="24727" name="Rectangle 149"/>
            <p:cNvSpPr>
              <a:spLocks noChangeArrowheads="1"/>
            </p:cNvSpPr>
            <p:nvPr/>
          </p:nvSpPr>
          <p:spPr bwMode="auto">
            <a:xfrm>
              <a:off x="370" y="4908"/>
              <a:ext cx="437"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Instruction :</a:t>
              </a:r>
            </a:p>
          </p:txBody>
        </p:sp>
        <p:sp>
          <p:nvSpPr>
            <p:cNvPr id="24728" name="Rectangle 150"/>
            <p:cNvSpPr>
              <a:spLocks noChangeArrowheads="1"/>
            </p:cNvSpPr>
            <p:nvPr/>
          </p:nvSpPr>
          <p:spPr bwMode="auto">
            <a:xfrm>
              <a:off x="420" y="5214"/>
              <a:ext cx="335"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(Branch)</a:t>
              </a:r>
            </a:p>
          </p:txBody>
        </p:sp>
      </p:grpSp>
      <p:sp>
        <p:nvSpPr>
          <p:cNvPr id="3" name="Rectangle 2"/>
          <p:cNvSpPr/>
          <p:nvPr/>
        </p:nvSpPr>
        <p:spPr>
          <a:xfrm>
            <a:off x="2883854" y="5724136"/>
            <a:ext cx="6096000" cy="523220"/>
          </a:xfrm>
          <a:prstGeom prst="rect">
            <a:avLst/>
          </a:prstGeom>
        </p:spPr>
        <p:txBody>
          <a:bodyPr>
            <a:spAutoFit/>
          </a:bodyPr>
          <a:lstStyle/>
          <a:p>
            <a:pPr algn="ctr"/>
            <a:r>
              <a:rPr lang="en-US" sz="1400" b="1" dirty="0">
                <a:solidFill>
                  <a:srgbClr val="000000"/>
                </a:solidFill>
                <a:latin typeface="Times New Roman" panose="02020603050405020304" pitchFamily="18" charset="0"/>
                <a:cs typeface="Times New Roman" panose="02020603050405020304" pitchFamily="18" charset="0"/>
              </a:rPr>
              <a:t>Figure : Timing of instruction pipeline.</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54978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6835" y="224392"/>
            <a:ext cx="6043443" cy="400110"/>
          </a:xfrm>
          <a:prstGeom prst="rect">
            <a:avLst/>
          </a:prstGeom>
        </p:spPr>
        <p:txBody>
          <a:bodyPr wrap="square">
            <a:spAutoFit/>
          </a:bodyPr>
          <a:lstStyle/>
          <a:p>
            <a:r>
              <a:rPr lang="en-US" altLang="ko-KR" sz="2000" b="1" dirty="0">
                <a:latin typeface="Times New Roman" panose="02020603050405020304" pitchFamily="18" charset="0"/>
                <a:cs typeface="Times New Roman" panose="02020603050405020304" pitchFamily="18" charset="0"/>
              </a:rPr>
              <a:t>Major  hazards  in  pipelined  execution</a:t>
            </a:r>
            <a:endParaRPr lang="en-US" sz="2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222069" y="624503"/>
            <a:ext cx="11565739" cy="5909310"/>
          </a:xfrm>
          <a:prstGeom prst="rect">
            <a:avLst/>
          </a:prstGeom>
        </p:spPr>
        <p:txBody>
          <a:bodyPr wrap="square">
            <a:spAutoFit/>
          </a:bodyPr>
          <a:lstStyle/>
          <a:p>
            <a:pPr lvl="1" algn="just">
              <a:lnSpc>
                <a:spcPct val="150000"/>
              </a:lnSpc>
              <a:spcBef>
                <a:spcPct val="40000"/>
              </a:spcBef>
            </a:pPr>
            <a:r>
              <a:rPr lang="en-US" altLang="ko-KR" sz="2000" dirty="0">
                <a:latin typeface="Times New Roman" panose="02020603050405020304" pitchFamily="18" charset="0"/>
                <a:cs typeface="Times New Roman" panose="02020603050405020304" pitchFamily="18" charset="0"/>
              </a:rPr>
              <a:t>There are situations, called hazards, that prevent the next instruction in the instruction stream from executing during its designated cycle.</a:t>
            </a:r>
          </a:p>
          <a:p>
            <a:pPr marL="914400" lvl="1" indent="-457200" algn="just">
              <a:lnSpc>
                <a:spcPct val="150000"/>
              </a:lnSpc>
              <a:spcBef>
                <a:spcPct val="40000"/>
              </a:spcBef>
              <a:buAutoNum type="arabicPeriod"/>
            </a:pPr>
            <a:r>
              <a:rPr lang="en-US" altLang="ko-KR" sz="2000" b="1" dirty="0">
                <a:latin typeface="Times New Roman" panose="02020603050405020304" pitchFamily="18" charset="0"/>
                <a:cs typeface="Times New Roman" panose="02020603050405020304" pitchFamily="18" charset="0"/>
              </a:rPr>
              <a:t>Structural hazards (Resource Conflicts) </a:t>
            </a:r>
            <a:r>
              <a:rPr lang="en-US" sz="2000" dirty="0">
                <a:latin typeface="Times New Roman" panose="02020603050405020304" pitchFamily="18" charset="0"/>
                <a:cs typeface="Times New Roman" panose="02020603050405020304" pitchFamily="18" charset="0"/>
              </a:rPr>
              <a:t>caused by access to memory by two segments at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same time. Most of these conflicts can be resolved by using separate instruction and data memories.</a:t>
            </a:r>
            <a:endParaRPr lang="en-US" sz="2000" b="1" u="sng" dirty="0">
              <a:latin typeface="Times New Roman" panose="02020603050405020304" pitchFamily="18" charset="0"/>
              <a:cs typeface="Times New Roman" panose="02020603050405020304" pitchFamily="18" charset="0"/>
            </a:endParaRPr>
          </a:p>
          <a:p>
            <a:pPr marL="914400" lvl="1" indent="-457200" algn="just">
              <a:lnSpc>
                <a:spcPct val="150000"/>
              </a:lnSpc>
              <a:spcBef>
                <a:spcPct val="40000"/>
              </a:spcBef>
              <a:buAutoNum type="arabicPeriod"/>
            </a:pPr>
            <a:r>
              <a:rPr lang="en-US" altLang="ko-KR" sz="2000" b="1" dirty="0">
                <a:latin typeface="Times New Roman" panose="02020603050405020304" pitchFamily="18" charset="0"/>
                <a:cs typeface="Times New Roman" panose="02020603050405020304" pitchFamily="18" charset="0"/>
              </a:rPr>
              <a:t>Data hazards (Data Dependency Conflicts) </a:t>
            </a:r>
            <a:r>
              <a:rPr lang="en-US" sz="2000" dirty="0">
                <a:latin typeface="Times New Roman" panose="02020603050405020304" pitchFamily="18" charset="0"/>
                <a:cs typeface="Times New Roman" panose="02020603050405020304" pitchFamily="18" charset="0"/>
              </a:rPr>
              <a:t>conflicts arise when an instruction depends on the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result of a previous instruction, but this result is not yet available.</a:t>
            </a:r>
          </a:p>
          <a:p>
            <a:pPr marL="914400" lvl="1" indent="-457200" algn="just">
              <a:lnSpc>
                <a:spcPct val="150000"/>
              </a:lnSpc>
              <a:spcBef>
                <a:spcPct val="40000"/>
              </a:spcBef>
              <a:buAutoNum type="arabicPeriod"/>
            </a:pPr>
            <a:endParaRPr lang="en-US" sz="2000" dirty="0">
              <a:latin typeface="Times New Roman" panose="02020603050405020304" pitchFamily="18" charset="0"/>
              <a:cs typeface="Times New Roman" panose="02020603050405020304" pitchFamily="18" charset="0"/>
            </a:endParaRPr>
          </a:p>
          <a:p>
            <a:pPr lvl="1" algn="just">
              <a:lnSpc>
                <a:spcPct val="150000"/>
              </a:lnSpc>
              <a:spcBef>
                <a:spcPct val="40000"/>
              </a:spcBef>
            </a:pPr>
            <a:endParaRPr lang="en-US" sz="2000" dirty="0">
              <a:latin typeface="Times New Roman" panose="02020603050405020304" pitchFamily="18" charset="0"/>
              <a:cs typeface="Times New Roman" panose="02020603050405020304" pitchFamily="18" charset="0"/>
            </a:endParaRPr>
          </a:p>
          <a:p>
            <a:pPr lvl="1" algn="just">
              <a:lnSpc>
                <a:spcPct val="150000"/>
              </a:lnSpc>
              <a:spcBef>
                <a:spcPct val="40000"/>
              </a:spcBef>
            </a:pPr>
            <a:r>
              <a:rPr lang="en-US" altLang="ko-KR" sz="2000" b="1" dirty="0">
                <a:latin typeface="Times New Roman" panose="02020603050405020304" pitchFamily="18" charset="0"/>
                <a:cs typeface="Times New Roman" panose="02020603050405020304" pitchFamily="18" charset="0"/>
              </a:rPr>
              <a:t>3. Control hazards(Branch Difficulties) </a:t>
            </a:r>
            <a:r>
              <a:rPr lang="en-US" altLang="ko-KR" sz="2000" dirty="0">
                <a:latin typeface="Times New Roman" panose="02020603050405020304" pitchFamily="18" charset="0"/>
                <a:cs typeface="Times New Roman" panose="02020603050405020304" pitchFamily="18" charset="0"/>
              </a:rPr>
              <a:t>arise</a:t>
            </a:r>
            <a:r>
              <a:rPr lang="en-US" altLang="ko-KR" sz="2000" b="1" dirty="0">
                <a:latin typeface="Times New Roman" panose="02020603050405020304" pitchFamily="18" charset="0"/>
                <a:cs typeface="Times New Roman" panose="02020603050405020304" pitchFamily="18" charset="0"/>
              </a:rPr>
              <a:t> </a:t>
            </a:r>
            <a:r>
              <a:rPr lang="en-US" altLang="ko-KR" sz="2000" dirty="0">
                <a:latin typeface="Times New Roman" panose="02020603050405020304" pitchFamily="18" charset="0"/>
                <a:cs typeface="Times New Roman" panose="02020603050405020304" pitchFamily="18" charset="0"/>
              </a:rPr>
              <a:t>branches and other instructions that change the PC make the fetch of the next instruction to be delayed.</a:t>
            </a:r>
          </a:p>
          <a:p>
            <a:pPr lvl="1" algn="just">
              <a:lnSpc>
                <a:spcPct val="150000"/>
              </a:lnSpc>
              <a:spcBef>
                <a:spcPct val="40000"/>
              </a:spcBef>
            </a:pPr>
            <a:endParaRPr lang="en-US" altLang="ko-KR" sz="20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4069759" y="3882391"/>
            <a:ext cx="5826412" cy="823965"/>
            <a:chOff x="2851150" y="2901950"/>
            <a:chExt cx="5826412" cy="823965"/>
          </a:xfrm>
        </p:grpSpPr>
        <p:sp>
          <p:nvSpPr>
            <p:cNvPr id="9" name="Rectangle 4"/>
            <p:cNvSpPr>
              <a:spLocks noChangeArrowheads="1"/>
            </p:cNvSpPr>
            <p:nvPr/>
          </p:nvSpPr>
          <p:spPr bwMode="auto">
            <a:xfrm>
              <a:off x="4914900" y="2955926"/>
              <a:ext cx="57547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ADD</a:t>
              </a:r>
            </a:p>
          </p:txBody>
        </p:sp>
        <p:sp>
          <p:nvSpPr>
            <p:cNvPr id="10" name="Line 5"/>
            <p:cNvSpPr>
              <a:spLocks noChangeShapeType="1"/>
            </p:cNvSpPr>
            <p:nvPr/>
          </p:nvSpPr>
          <p:spPr bwMode="auto">
            <a:xfrm>
              <a:off x="4973639" y="2908300"/>
              <a:ext cx="1851025"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1" name="Line 6"/>
            <p:cNvSpPr>
              <a:spLocks noChangeShapeType="1"/>
            </p:cNvSpPr>
            <p:nvPr/>
          </p:nvSpPr>
          <p:spPr bwMode="auto">
            <a:xfrm>
              <a:off x="4959351" y="3228975"/>
              <a:ext cx="1852613"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2" name="Line 7"/>
            <p:cNvSpPr>
              <a:spLocks noChangeShapeType="1"/>
            </p:cNvSpPr>
            <p:nvPr/>
          </p:nvSpPr>
          <p:spPr bwMode="auto">
            <a:xfrm>
              <a:off x="4973638" y="29083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3" name="Line 9"/>
            <p:cNvSpPr>
              <a:spLocks noChangeShapeType="1"/>
            </p:cNvSpPr>
            <p:nvPr/>
          </p:nvSpPr>
          <p:spPr bwMode="auto">
            <a:xfrm>
              <a:off x="5905500" y="29083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4" name="Rectangle 10"/>
            <p:cNvSpPr>
              <a:spLocks noChangeArrowheads="1"/>
            </p:cNvSpPr>
            <p:nvPr/>
          </p:nvSpPr>
          <p:spPr bwMode="auto">
            <a:xfrm>
              <a:off x="5464176" y="2955926"/>
              <a:ext cx="4456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DA</a:t>
              </a:r>
            </a:p>
          </p:txBody>
        </p:sp>
        <p:sp>
          <p:nvSpPr>
            <p:cNvPr id="15" name="Rectangle 11"/>
            <p:cNvSpPr>
              <a:spLocks noChangeArrowheads="1"/>
            </p:cNvSpPr>
            <p:nvPr/>
          </p:nvSpPr>
          <p:spPr bwMode="auto">
            <a:xfrm>
              <a:off x="5891213" y="2955926"/>
              <a:ext cx="48090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B,C</a:t>
              </a:r>
            </a:p>
          </p:txBody>
        </p:sp>
        <p:sp>
          <p:nvSpPr>
            <p:cNvPr id="16" name="Rectangle 12"/>
            <p:cNvSpPr>
              <a:spLocks noChangeArrowheads="1"/>
            </p:cNvSpPr>
            <p:nvPr/>
          </p:nvSpPr>
          <p:spPr bwMode="auto">
            <a:xfrm>
              <a:off x="6434139" y="2955926"/>
              <a:ext cx="28854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t>
              </a:r>
            </a:p>
          </p:txBody>
        </p:sp>
        <p:sp>
          <p:nvSpPr>
            <p:cNvPr id="17" name="Line 13"/>
            <p:cNvSpPr>
              <a:spLocks noChangeShapeType="1"/>
            </p:cNvSpPr>
            <p:nvPr/>
          </p:nvSpPr>
          <p:spPr bwMode="auto">
            <a:xfrm>
              <a:off x="6372225" y="29083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8" name="Rectangle 15"/>
            <p:cNvSpPr>
              <a:spLocks noChangeArrowheads="1"/>
            </p:cNvSpPr>
            <p:nvPr/>
          </p:nvSpPr>
          <p:spPr bwMode="auto">
            <a:xfrm>
              <a:off x="5408613" y="3413126"/>
              <a:ext cx="51616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INC</a:t>
              </a:r>
            </a:p>
          </p:txBody>
        </p:sp>
        <p:sp>
          <p:nvSpPr>
            <p:cNvPr id="19" name="Line 16"/>
            <p:cNvSpPr>
              <a:spLocks noChangeShapeType="1"/>
            </p:cNvSpPr>
            <p:nvPr/>
          </p:nvSpPr>
          <p:spPr bwMode="auto">
            <a:xfrm flipV="1">
              <a:off x="5435601" y="3357564"/>
              <a:ext cx="936625" cy="952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0" name="Line 17"/>
            <p:cNvSpPr>
              <a:spLocks noChangeShapeType="1"/>
            </p:cNvSpPr>
            <p:nvPr/>
          </p:nvSpPr>
          <p:spPr bwMode="auto">
            <a:xfrm>
              <a:off x="5424489" y="3686175"/>
              <a:ext cx="947737"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1" name="Line 19"/>
            <p:cNvSpPr>
              <a:spLocks noChangeShapeType="1"/>
            </p:cNvSpPr>
            <p:nvPr/>
          </p:nvSpPr>
          <p:spPr bwMode="auto">
            <a:xfrm>
              <a:off x="5905500" y="33655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2" name="Line 20"/>
            <p:cNvSpPr>
              <a:spLocks noChangeShapeType="1"/>
            </p:cNvSpPr>
            <p:nvPr/>
          </p:nvSpPr>
          <p:spPr bwMode="auto">
            <a:xfrm>
              <a:off x="6372225" y="33655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3" name="Rectangle 21"/>
            <p:cNvSpPr>
              <a:spLocks noChangeArrowheads="1"/>
            </p:cNvSpPr>
            <p:nvPr/>
          </p:nvSpPr>
          <p:spPr bwMode="auto">
            <a:xfrm>
              <a:off x="5927726" y="3413126"/>
              <a:ext cx="4456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DA</a:t>
              </a:r>
            </a:p>
          </p:txBody>
        </p:sp>
        <p:sp>
          <p:nvSpPr>
            <p:cNvPr id="24" name="Rectangle 22"/>
            <p:cNvSpPr>
              <a:spLocks noChangeArrowheads="1"/>
            </p:cNvSpPr>
            <p:nvPr/>
          </p:nvSpPr>
          <p:spPr bwMode="auto">
            <a:xfrm>
              <a:off x="7832725" y="3413126"/>
              <a:ext cx="37830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+1</a:t>
              </a:r>
            </a:p>
          </p:txBody>
        </p:sp>
        <p:sp>
          <p:nvSpPr>
            <p:cNvPr id="25" name="Line 23"/>
            <p:cNvSpPr>
              <a:spLocks noChangeShapeType="1"/>
            </p:cNvSpPr>
            <p:nvPr/>
          </p:nvSpPr>
          <p:spPr bwMode="auto">
            <a:xfrm>
              <a:off x="7770813" y="33655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6" name="Line 25"/>
            <p:cNvSpPr>
              <a:spLocks noChangeShapeType="1"/>
            </p:cNvSpPr>
            <p:nvPr/>
          </p:nvSpPr>
          <p:spPr bwMode="auto">
            <a:xfrm>
              <a:off x="7302501" y="3367088"/>
              <a:ext cx="931863"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7" name="Line 26"/>
            <p:cNvSpPr>
              <a:spLocks noChangeShapeType="1"/>
            </p:cNvSpPr>
            <p:nvPr/>
          </p:nvSpPr>
          <p:spPr bwMode="auto">
            <a:xfrm>
              <a:off x="7302500" y="3686175"/>
              <a:ext cx="947738"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8" name="Line 27"/>
            <p:cNvSpPr>
              <a:spLocks noChangeShapeType="1"/>
            </p:cNvSpPr>
            <p:nvPr/>
          </p:nvSpPr>
          <p:spPr bwMode="auto">
            <a:xfrm>
              <a:off x="7305675" y="33655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9" name="Rectangle 28"/>
            <p:cNvSpPr>
              <a:spLocks noChangeArrowheads="1"/>
            </p:cNvSpPr>
            <p:nvPr/>
          </p:nvSpPr>
          <p:spPr bwMode="auto">
            <a:xfrm>
              <a:off x="7369176" y="3413126"/>
              <a:ext cx="40556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R1</a:t>
              </a:r>
            </a:p>
          </p:txBody>
        </p:sp>
        <p:sp>
          <p:nvSpPr>
            <p:cNvPr id="30" name="Freeform 29"/>
            <p:cNvSpPr>
              <a:spLocks/>
            </p:cNvSpPr>
            <p:nvPr/>
          </p:nvSpPr>
          <p:spPr bwMode="auto">
            <a:xfrm>
              <a:off x="6370962" y="3416353"/>
              <a:ext cx="935038" cy="309562"/>
            </a:xfrm>
            <a:custGeom>
              <a:avLst/>
              <a:gdLst>
                <a:gd name="T0" fmla="*/ 0 w 545"/>
                <a:gd name="T1" fmla="*/ 2147483647 h 185"/>
                <a:gd name="T2" fmla="*/ 0 w 545"/>
                <a:gd name="T3" fmla="*/ 2147483647 h 185"/>
                <a:gd name="T4" fmla="*/ 2147483647 w 545"/>
                <a:gd name="T5" fmla="*/ 2147483647 h 185"/>
                <a:gd name="T6" fmla="*/ 2147483647 w 545"/>
                <a:gd name="T7" fmla="*/ 0 h 185"/>
                <a:gd name="T8" fmla="*/ 2147483647 w 545"/>
                <a:gd name="T9" fmla="*/ 0 h 185"/>
                <a:gd name="T10" fmla="*/ 2147483647 w 545"/>
                <a:gd name="T11" fmla="*/ 2147483647 h 185"/>
                <a:gd name="T12" fmla="*/ 2147483647 w 545"/>
                <a:gd name="T13" fmla="*/ 2147483647 h 185"/>
                <a:gd name="T14" fmla="*/ 2147483647 w 545"/>
                <a:gd name="T15" fmla="*/ 0 h 185"/>
                <a:gd name="T16" fmla="*/ 2147483647 w 545"/>
                <a:gd name="T17" fmla="*/ 0 h 185"/>
                <a:gd name="T18" fmla="*/ 2147483647 w 545"/>
                <a:gd name="T19" fmla="*/ 2147483647 h 185"/>
                <a:gd name="T20" fmla="*/ 2147483647 w 545"/>
                <a:gd name="T21" fmla="*/ 2147483647 h 185"/>
                <a:gd name="T22" fmla="*/ 2147483647 w 545"/>
                <a:gd name="T23" fmla="*/ 2147483647 h 185"/>
                <a:gd name="T24" fmla="*/ 2147483647 w 545"/>
                <a:gd name="T25" fmla="*/ 2147483647 h 185"/>
                <a:gd name="T26" fmla="*/ 2147483647 w 545"/>
                <a:gd name="T27" fmla="*/ 0 h 185"/>
                <a:gd name="T28" fmla="*/ 2147483647 w 545"/>
                <a:gd name="T29" fmla="*/ 2147483647 h 185"/>
                <a:gd name="T30" fmla="*/ 2147483647 w 545"/>
                <a:gd name="T31" fmla="*/ 2147483647 h 185"/>
                <a:gd name="T32" fmla="*/ 2147483647 w 545"/>
                <a:gd name="T33" fmla="*/ 2147483647 h 185"/>
                <a:gd name="T34" fmla="*/ 2147483647 w 545"/>
                <a:gd name="T35" fmla="*/ 2147483647 h 185"/>
                <a:gd name="T36" fmla="*/ 2147483647 w 545"/>
                <a:gd name="T37" fmla="*/ 2147483647 h 185"/>
                <a:gd name="T38" fmla="*/ 2147483647 w 545"/>
                <a:gd name="T39" fmla="*/ 2147483647 h 185"/>
                <a:gd name="T40" fmla="*/ 2147483647 w 545"/>
                <a:gd name="T41" fmla="*/ 2147483647 h 185"/>
                <a:gd name="T42" fmla="*/ 2147483647 w 545"/>
                <a:gd name="T43" fmla="*/ 2147483647 h 185"/>
                <a:gd name="T44" fmla="*/ 2147483647 w 545"/>
                <a:gd name="T45" fmla="*/ 2147483647 h 185"/>
                <a:gd name="T46" fmla="*/ 2147483647 w 545"/>
                <a:gd name="T47" fmla="*/ 2147483647 h 185"/>
                <a:gd name="T48" fmla="*/ 2147483647 w 545"/>
                <a:gd name="T49" fmla="*/ 2147483647 h 185"/>
                <a:gd name="T50" fmla="*/ 2147483647 w 545"/>
                <a:gd name="T51" fmla="*/ 2147483647 h 185"/>
                <a:gd name="T52" fmla="*/ 2147483647 w 545"/>
                <a:gd name="T53" fmla="*/ 2147483647 h 185"/>
                <a:gd name="T54" fmla="*/ 2147483647 w 545"/>
                <a:gd name="T55" fmla="*/ 2147483647 h 185"/>
                <a:gd name="T56" fmla="*/ 2147483647 w 545"/>
                <a:gd name="T57" fmla="*/ 2147483647 h 185"/>
                <a:gd name="T58" fmla="*/ 2147483647 w 545"/>
                <a:gd name="T59" fmla="*/ 2147483647 h 185"/>
                <a:gd name="T60" fmla="*/ 2147483647 w 545"/>
                <a:gd name="T61" fmla="*/ 2147483647 h 185"/>
                <a:gd name="T62" fmla="*/ 2147483647 w 545"/>
                <a:gd name="T63" fmla="*/ 2147483647 h 185"/>
                <a:gd name="T64" fmla="*/ 2147483647 w 545"/>
                <a:gd name="T65" fmla="*/ 2147483647 h 185"/>
                <a:gd name="T66" fmla="*/ 0 w 545"/>
                <a:gd name="T67" fmla="*/ 2147483647 h 1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45"/>
                <a:gd name="T103" fmla="*/ 0 h 185"/>
                <a:gd name="T104" fmla="*/ 545 w 545"/>
                <a:gd name="T105" fmla="*/ 185 h 1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45" h="185">
                  <a:moveTo>
                    <a:pt x="0" y="80"/>
                  </a:moveTo>
                  <a:lnTo>
                    <a:pt x="0" y="48"/>
                  </a:lnTo>
                  <a:lnTo>
                    <a:pt x="32" y="16"/>
                  </a:lnTo>
                  <a:lnTo>
                    <a:pt x="88" y="0"/>
                  </a:lnTo>
                  <a:lnTo>
                    <a:pt x="112" y="0"/>
                  </a:lnTo>
                  <a:lnTo>
                    <a:pt x="160" y="24"/>
                  </a:lnTo>
                  <a:lnTo>
                    <a:pt x="200" y="24"/>
                  </a:lnTo>
                  <a:lnTo>
                    <a:pt x="232" y="0"/>
                  </a:lnTo>
                  <a:lnTo>
                    <a:pt x="288" y="0"/>
                  </a:lnTo>
                  <a:lnTo>
                    <a:pt x="304" y="24"/>
                  </a:lnTo>
                  <a:lnTo>
                    <a:pt x="360" y="32"/>
                  </a:lnTo>
                  <a:lnTo>
                    <a:pt x="400" y="32"/>
                  </a:lnTo>
                  <a:lnTo>
                    <a:pt x="440" y="16"/>
                  </a:lnTo>
                  <a:lnTo>
                    <a:pt x="488" y="0"/>
                  </a:lnTo>
                  <a:lnTo>
                    <a:pt x="504" y="32"/>
                  </a:lnTo>
                  <a:lnTo>
                    <a:pt x="536" y="64"/>
                  </a:lnTo>
                  <a:lnTo>
                    <a:pt x="544" y="104"/>
                  </a:lnTo>
                  <a:lnTo>
                    <a:pt x="544" y="136"/>
                  </a:lnTo>
                  <a:lnTo>
                    <a:pt x="504" y="168"/>
                  </a:lnTo>
                  <a:lnTo>
                    <a:pt x="488" y="176"/>
                  </a:lnTo>
                  <a:lnTo>
                    <a:pt x="440" y="176"/>
                  </a:lnTo>
                  <a:lnTo>
                    <a:pt x="400" y="168"/>
                  </a:lnTo>
                  <a:lnTo>
                    <a:pt x="360" y="152"/>
                  </a:lnTo>
                  <a:lnTo>
                    <a:pt x="304" y="160"/>
                  </a:lnTo>
                  <a:lnTo>
                    <a:pt x="288" y="176"/>
                  </a:lnTo>
                  <a:lnTo>
                    <a:pt x="232" y="184"/>
                  </a:lnTo>
                  <a:lnTo>
                    <a:pt x="200" y="152"/>
                  </a:lnTo>
                  <a:lnTo>
                    <a:pt x="160" y="152"/>
                  </a:lnTo>
                  <a:lnTo>
                    <a:pt x="112" y="168"/>
                  </a:lnTo>
                  <a:lnTo>
                    <a:pt x="88" y="168"/>
                  </a:lnTo>
                  <a:lnTo>
                    <a:pt x="32" y="168"/>
                  </a:lnTo>
                  <a:lnTo>
                    <a:pt x="16" y="136"/>
                  </a:lnTo>
                  <a:lnTo>
                    <a:pt x="8" y="104"/>
                  </a:lnTo>
                  <a:lnTo>
                    <a:pt x="0" y="104"/>
                  </a:lnTo>
                </a:path>
              </a:pathLst>
            </a:custGeom>
            <a:noFill/>
            <a:ln w="253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31" name="Rectangle 30"/>
            <p:cNvSpPr>
              <a:spLocks noChangeArrowheads="1"/>
            </p:cNvSpPr>
            <p:nvPr/>
          </p:nvSpPr>
          <p:spPr bwMode="auto">
            <a:xfrm>
              <a:off x="6478589" y="3413126"/>
              <a:ext cx="71333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bubble</a:t>
              </a:r>
            </a:p>
          </p:txBody>
        </p:sp>
        <p:sp>
          <p:nvSpPr>
            <p:cNvPr id="32" name="Rectangle 31"/>
            <p:cNvSpPr>
              <a:spLocks noChangeArrowheads="1"/>
            </p:cNvSpPr>
            <p:nvPr/>
          </p:nvSpPr>
          <p:spPr bwMode="auto">
            <a:xfrm>
              <a:off x="7170739" y="2947989"/>
              <a:ext cx="1506823"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Data dependency</a:t>
              </a:r>
            </a:p>
          </p:txBody>
        </p:sp>
        <p:sp>
          <p:nvSpPr>
            <p:cNvPr id="33" name="Line 65"/>
            <p:cNvSpPr>
              <a:spLocks noChangeShapeType="1"/>
            </p:cNvSpPr>
            <p:nvPr/>
          </p:nvSpPr>
          <p:spPr bwMode="auto">
            <a:xfrm>
              <a:off x="6861175" y="3043239"/>
              <a:ext cx="603250" cy="280987"/>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4" name="Line 72"/>
            <p:cNvSpPr>
              <a:spLocks noChangeShapeType="1"/>
            </p:cNvSpPr>
            <p:nvPr/>
          </p:nvSpPr>
          <p:spPr bwMode="auto">
            <a:xfrm>
              <a:off x="5446713" y="2901950"/>
              <a:ext cx="0" cy="3492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5" name="Line 73"/>
            <p:cNvSpPr>
              <a:spLocks noChangeShapeType="1"/>
            </p:cNvSpPr>
            <p:nvPr/>
          </p:nvSpPr>
          <p:spPr bwMode="auto">
            <a:xfrm>
              <a:off x="6804025" y="2901950"/>
              <a:ext cx="0" cy="3492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6" name="Line 75"/>
            <p:cNvSpPr>
              <a:spLocks noChangeShapeType="1"/>
            </p:cNvSpPr>
            <p:nvPr/>
          </p:nvSpPr>
          <p:spPr bwMode="auto">
            <a:xfrm>
              <a:off x="8231188" y="3365501"/>
              <a:ext cx="0" cy="32067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7" name="Line 76"/>
            <p:cNvSpPr>
              <a:spLocks noChangeShapeType="1"/>
            </p:cNvSpPr>
            <p:nvPr/>
          </p:nvSpPr>
          <p:spPr bwMode="auto">
            <a:xfrm>
              <a:off x="5432425" y="3365501"/>
              <a:ext cx="0" cy="339725"/>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8" name="Rectangle 77"/>
            <p:cNvSpPr>
              <a:spLocks noChangeArrowheads="1"/>
            </p:cNvSpPr>
            <p:nvPr/>
          </p:nvSpPr>
          <p:spPr bwMode="auto">
            <a:xfrm>
              <a:off x="2851150" y="3044825"/>
              <a:ext cx="1734770" cy="39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nSpc>
                  <a:spcPct val="50000"/>
                </a:lnSpc>
                <a:spcBef>
                  <a:spcPct val="40000"/>
                </a:spcBef>
              </a:pPr>
              <a:r>
                <a:rPr lang="en-US" altLang="ko-KR" dirty="0">
                  <a:latin typeface="Times New Roman" panose="02020603050405020304" pitchFamily="18" charset="0"/>
                  <a:cs typeface="Times New Roman" panose="02020603050405020304" pitchFamily="18" charset="0"/>
                </a:rPr>
                <a:t>R1 &lt;- B + C</a:t>
              </a:r>
            </a:p>
            <a:p>
              <a:pPr lvl="1">
                <a:lnSpc>
                  <a:spcPct val="50000"/>
                </a:lnSpc>
                <a:spcBef>
                  <a:spcPct val="40000"/>
                </a:spcBef>
              </a:pPr>
              <a:r>
                <a:rPr lang="en-US" altLang="ko-KR" dirty="0">
                  <a:latin typeface="Times New Roman" panose="02020603050405020304" pitchFamily="18" charset="0"/>
                  <a:cs typeface="Times New Roman" panose="02020603050405020304" pitchFamily="18" charset="0"/>
                </a:rPr>
                <a:t>R1 &lt;- R1 + 1</a:t>
              </a:r>
            </a:p>
          </p:txBody>
        </p:sp>
      </p:grpSp>
      <p:grpSp>
        <p:nvGrpSpPr>
          <p:cNvPr id="39" name="Group 38"/>
          <p:cNvGrpSpPr/>
          <p:nvPr/>
        </p:nvGrpSpPr>
        <p:grpSpPr>
          <a:xfrm>
            <a:off x="6035227" y="5439681"/>
            <a:ext cx="4778705" cy="784670"/>
            <a:chOff x="3848100" y="4652963"/>
            <a:chExt cx="4778705" cy="784670"/>
          </a:xfrm>
        </p:grpSpPr>
        <p:sp>
          <p:nvSpPr>
            <p:cNvPr id="40" name="Rectangle 32"/>
            <p:cNvSpPr>
              <a:spLocks noChangeArrowheads="1"/>
            </p:cNvSpPr>
            <p:nvPr/>
          </p:nvSpPr>
          <p:spPr bwMode="auto">
            <a:xfrm>
              <a:off x="3848100" y="4705351"/>
              <a:ext cx="554639"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JMP</a:t>
              </a:r>
            </a:p>
          </p:txBody>
        </p:sp>
        <p:sp>
          <p:nvSpPr>
            <p:cNvPr id="41" name="Line 33"/>
            <p:cNvSpPr>
              <a:spLocks noChangeShapeType="1"/>
            </p:cNvSpPr>
            <p:nvPr/>
          </p:nvSpPr>
          <p:spPr bwMode="auto">
            <a:xfrm>
              <a:off x="3900489" y="4652963"/>
              <a:ext cx="2219325"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2" name="Line 34"/>
            <p:cNvSpPr>
              <a:spLocks noChangeShapeType="1"/>
            </p:cNvSpPr>
            <p:nvPr/>
          </p:nvSpPr>
          <p:spPr bwMode="auto">
            <a:xfrm>
              <a:off x="3900489" y="4956175"/>
              <a:ext cx="2219325"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3" name="Line 35"/>
            <p:cNvSpPr>
              <a:spLocks noChangeShapeType="1"/>
            </p:cNvSpPr>
            <p:nvPr/>
          </p:nvSpPr>
          <p:spPr bwMode="auto">
            <a:xfrm>
              <a:off x="3903663" y="4659313"/>
              <a:ext cx="0" cy="29686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4" name="Line 36"/>
            <p:cNvSpPr>
              <a:spLocks noChangeShapeType="1"/>
            </p:cNvSpPr>
            <p:nvPr/>
          </p:nvSpPr>
          <p:spPr bwMode="auto">
            <a:xfrm>
              <a:off x="4344988" y="4659313"/>
              <a:ext cx="0" cy="29686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5" name="Line 37"/>
            <p:cNvSpPr>
              <a:spLocks noChangeShapeType="1"/>
            </p:cNvSpPr>
            <p:nvPr/>
          </p:nvSpPr>
          <p:spPr bwMode="auto">
            <a:xfrm>
              <a:off x="4786313" y="4659313"/>
              <a:ext cx="0" cy="29686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6" name="Rectangle 38"/>
            <p:cNvSpPr>
              <a:spLocks noChangeArrowheads="1"/>
            </p:cNvSpPr>
            <p:nvPr/>
          </p:nvSpPr>
          <p:spPr bwMode="auto">
            <a:xfrm>
              <a:off x="4368801" y="4705351"/>
              <a:ext cx="386324"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ID</a:t>
              </a:r>
            </a:p>
          </p:txBody>
        </p:sp>
        <p:sp>
          <p:nvSpPr>
            <p:cNvPr id="47" name="Rectangle 39"/>
            <p:cNvSpPr>
              <a:spLocks noChangeArrowheads="1"/>
            </p:cNvSpPr>
            <p:nvPr/>
          </p:nvSpPr>
          <p:spPr bwMode="auto">
            <a:xfrm>
              <a:off x="4795838" y="4705351"/>
              <a:ext cx="424796"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PC</a:t>
              </a:r>
            </a:p>
          </p:txBody>
        </p:sp>
        <p:sp>
          <p:nvSpPr>
            <p:cNvPr id="48" name="Rectangle 40"/>
            <p:cNvSpPr>
              <a:spLocks noChangeArrowheads="1"/>
            </p:cNvSpPr>
            <p:nvPr/>
          </p:nvSpPr>
          <p:spPr bwMode="auto">
            <a:xfrm>
              <a:off x="5289551" y="4705351"/>
              <a:ext cx="28854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t>
              </a:r>
            </a:p>
          </p:txBody>
        </p:sp>
        <p:sp>
          <p:nvSpPr>
            <p:cNvPr id="49" name="Rectangle 41"/>
            <p:cNvSpPr>
              <a:spLocks noChangeArrowheads="1"/>
            </p:cNvSpPr>
            <p:nvPr/>
          </p:nvSpPr>
          <p:spPr bwMode="auto">
            <a:xfrm>
              <a:off x="5680075" y="4705351"/>
              <a:ext cx="424796"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PC</a:t>
              </a:r>
            </a:p>
          </p:txBody>
        </p:sp>
        <p:sp>
          <p:nvSpPr>
            <p:cNvPr id="50" name="Line 42"/>
            <p:cNvSpPr>
              <a:spLocks noChangeShapeType="1"/>
            </p:cNvSpPr>
            <p:nvPr/>
          </p:nvSpPr>
          <p:spPr bwMode="auto">
            <a:xfrm>
              <a:off x="5227638" y="4659313"/>
              <a:ext cx="0" cy="29686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1" name="Line 43"/>
            <p:cNvSpPr>
              <a:spLocks noChangeShapeType="1"/>
            </p:cNvSpPr>
            <p:nvPr/>
          </p:nvSpPr>
          <p:spPr bwMode="auto">
            <a:xfrm>
              <a:off x="5668963" y="4659313"/>
              <a:ext cx="0" cy="29686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2" name="Freeform 45"/>
            <p:cNvSpPr>
              <a:spLocks/>
            </p:cNvSpPr>
            <p:nvPr/>
          </p:nvSpPr>
          <p:spPr bwMode="auto">
            <a:xfrm>
              <a:off x="4344988" y="5094289"/>
              <a:ext cx="1689100" cy="287337"/>
            </a:xfrm>
            <a:custGeom>
              <a:avLst/>
              <a:gdLst>
                <a:gd name="T0" fmla="*/ 0 w 1041"/>
                <a:gd name="T1" fmla="*/ 2147483647 h 185"/>
                <a:gd name="T2" fmla="*/ 0 w 1041"/>
                <a:gd name="T3" fmla="*/ 2147483647 h 185"/>
                <a:gd name="T4" fmla="*/ 2147483647 w 1041"/>
                <a:gd name="T5" fmla="*/ 2147483647 h 185"/>
                <a:gd name="T6" fmla="*/ 2147483647 w 1041"/>
                <a:gd name="T7" fmla="*/ 0 h 185"/>
                <a:gd name="T8" fmla="*/ 2147483647 w 1041"/>
                <a:gd name="T9" fmla="*/ 0 h 185"/>
                <a:gd name="T10" fmla="*/ 2147483647 w 1041"/>
                <a:gd name="T11" fmla="*/ 2147483647 h 185"/>
                <a:gd name="T12" fmla="*/ 2147483647 w 1041"/>
                <a:gd name="T13" fmla="*/ 2147483647 h 185"/>
                <a:gd name="T14" fmla="*/ 2147483647 w 1041"/>
                <a:gd name="T15" fmla="*/ 0 h 185"/>
                <a:gd name="T16" fmla="*/ 2147483647 w 1041"/>
                <a:gd name="T17" fmla="*/ 0 h 185"/>
                <a:gd name="T18" fmla="*/ 2147483647 w 1041"/>
                <a:gd name="T19" fmla="*/ 2147483647 h 185"/>
                <a:gd name="T20" fmla="*/ 2147483647 w 1041"/>
                <a:gd name="T21" fmla="*/ 2147483647 h 185"/>
                <a:gd name="T22" fmla="*/ 2147483647 w 1041"/>
                <a:gd name="T23" fmla="*/ 2147483647 h 185"/>
                <a:gd name="T24" fmla="*/ 2147483647 w 1041"/>
                <a:gd name="T25" fmla="*/ 2147483647 h 185"/>
                <a:gd name="T26" fmla="*/ 2147483647 w 1041"/>
                <a:gd name="T27" fmla="*/ 0 h 185"/>
                <a:gd name="T28" fmla="*/ 2147483647 w 1041"/>
                <a:gd name="T29" fmla="*/ 2147483647 h 185"/>
                <a:gd name="T30" fmla="*/ 2147483647 w 1041"/>
                <a:gd name="T31" fmla="*/ 2147483647 h 185"/>
                <a:gd name="T32" fmla="*/ 2147483647 w 1041"/>
                <a:gd name="T33" fmla="*/ 2147483647 h 185"/>
                <a:gd name="T34" fmla="*/ 2147483647 w 1041"/>
                <a:gd name="T35" fmla="*/ 2147483647 h 185"/>
                <a:gd name="T36" fmla="*/ 2147483647 w 1041"/>
                <a:gd name="T37" fmla="*/ 2147483647 h 185"/>
                <a:gd name="T38" fmla="*/ 2147483647 w 1041"/>
                <a:gd name="T39" fmla="*/ 2147483647 h 185"/>
                <a:gd name="T40" fmla="*/ 2147483647 w 1041"/>
                <a:gd name="T41" fmla="*/ 2147483647 h 185"/>
                <a:gd name="T42" fmla="*/ 2147483647 w 1041"/>
                <a:gd name="T43" fmla="*/ 2147483647 h 185"/>
                <a:gd name="T44" fmla="*/ 2147483647 w 1041"/>
                <a:gd name="T45" fmla="*/ 2147483647 h 185"/>
                <a:gd name="T46" fmla="*/ 2147483647 w 1041"/>
                <a:gd name="T47" fmla="*/ 2147483647 h 185"/>
                <a:gd name="T48" fmla="*/ 2147483647 w 1041"/>
                <a:gd name="T49" fmla="*/ 2147483647 h 185"/>
                <a:gd name="T50" fmla="*/ 2147483647 w 1041"/>
                <a:gd name="T51" fmla="*/ 2147483647 h 185"/>
                <a:gd name="T52" fmla="*/ 2147483647 w 1041"/>
                <a:gd name="T53" fmla="*/ 2147483647 h 185"/>
                <a:gd name="T54" fmla="*/ 2147483647 w 1041"/>
                <a:gd name="T55" fmla="*/ 2147483647 h 185"/>
                <a:gd name="T56" fmla="*/ 2147483647 w 1041"/>
                <a:gd name="T57" fmla="*/ 2147483647 h 185"/>
                <a:gd name="T58" fmla="*/ 2147483647 w 1041"/>
                <a:gd name="T59" fmla="*/ 2147483647 h 185"/>
                <a:gd name="T60" fmla="*/ 2147483647 w 1041"/>
                <a:gd name="T61" fmla="*/ 2147483647 h 185"/>
                <a:gd name="T62" fmla="*/ 2147483647 w 1041"/>
                <a:gd name="T63" fmla="*/ 2147483647 h 185"/>
                <a:gd name="T64" fmla="*/ 2147483647 w 1041"/>
                <a:gd name="T65" fmla="*/ 2147483647 h 185"/>
                <a:gd name="T66" fmla="*/ 0 w 1041"/>
                <a:gd name="T67" fmla="*/ 2147483647 h 18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41"/>
                <a:gd name="T103" fmla="*/ 0 h 185"/>
                <a:gd name="T104" fmla="*/ 1041 w 1041"/>
                <a:gd name="T105" fmla="*/ 185 h 18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41" h="185">
                  <a:moveTo>
                    <a:pt x="0" y="80"/>
                  </a:moveTo>
                  <a:lnTo>
                    <a:pt x="0" y="48"/>
                  </a:lnTo>
                  <a:lnTo>
                    <a:pt x="64" y="16"/>
                  </a:lnTo>
                  <a:lnTo>
                    <a:pt x="168" y="0"/>
                  </a:lnTo>
                  <a:lnTo>
                    <a:pt x="216" y="0"/>
                  </a:lnTo>
                  <a:lnTo>
                    <a:pt x="304" y="24"/>
                  </a:lnTo>
                  <a:lnTo>
                    <a:pt x="384" y="24"/>
                  </a:lnTo>
                  <a:lnTo>
                    <a:pt x="440" y="0"/>
                  </a:lnTo>
                  <a:lnTo>
                    <a:pt x="552" y="0"/>
                  </a:lnTo>
                  <a:lnTo>
                    <a:pt x="584" y="24"/>
                  </a:lnTo>
                  <a:lnTo>
                    <a:pt x="688" y="32"/>
                  </a:lnTo>
                  <a:lnTo>
                    <a:pt x="760" y="32"/>
                  </a:lnTo>
                  <a:lnTo>
                    <a:pt x="840" y="16"/>
                  </a:lnTo>
                  <a:lnTo>
                    <a:pt x="936" y="0"/>
                  </a:lnTo>
                  <a:lnTo>
                    <a:pt x="960" y="32"/>
                  </a:lnTo>
                  <a:lnTo>
                    <a:pt x="1024" y="64"/>
                  </a:lnTo>
                  <a:lnTo>
                    <a:pt x="1040" y="104"/>
                  </a:lnTo>
                  <a:lnTo>
                    <a:pt x="1040" y="136"/>
                  </a:lnTo>
                  <a:lnTo>
                    <a:pt x="960" y="168"/>
                  </a:lnTo>
                  <a:lnTo>
                    <a:pt x="936" y="176"/>
                  </a:lnTo>
                  <a:lnTo>
                    <a:pt x="840" y="176"/>
                  </a:lnTo>
                  <a:lnTo>
                    <a:pt x="760" y="168"/>
                  </a:lnTo>
                  <a:lnTo>
                    <a:pt x="688" y="152"/>
                  </a:lnTo>
                  <a:lnTo>
                    <a:pt x="584" y="160"/>
                  </a:lnTo>
                  <a:lnTo>
                    <a:pt x="552" y="176"/>
                  </a:lnTo>
                  <a:lnTo>
                    <a:pt x="440" y="184"/>
                  </a:lnTo>
                  <a:lnTo>
                    <a:pt x="384" y="152"/>
                  </a:lnTo>
                  <a:lnTo>
                    <a:pt x="304" y="152"/>
                  </a:lnTo>
                  <a:lnTo>
                    <a:pt x="216" y="168"/>
                  </a:lnTo>
                  <a:lnTo>
                    <a:pt x="168" y="168"/>
                  </a:lnTo>
                  <a:lnTo>
                    <a:pt x="64" y="168"/>
                  </a:lnTo>
                  <a:lnTo>
                    <a:pt x="32" y="136"/>
                  </a:lnTo>
                  <a:lnTo>
                    <a:pt x="16" y="104"/>
                  </a:lnTo>
                  <a:lnTo>
                    <a:pt x="0" y="104"/>
                  </a:lnTo>
                </a:path>
              </a:pathLst>
            </a:custGeom>
            <a:noFill/>
            <a:ln w="25399"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53" name="Rectangle 46"/>
            <p:cNvSpPr>
              <a:spLocks noChangeArrowheads="1"/>
            </p:cNvSpPr>
            <p:nvPr/>
          </p:nvSpPr>
          <p:spPr bwMode="auto">
            <a:xfrm>
              <a:off x="4732339" y="5129214"/>
              <a:ext cx="71333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bubble</a:t>
              </a:r>
            </a:p>
          </p:txBody>
        </p:sp>
        <p:sp>
          <p:nvSpPr>
            <p:cNvPr id="54" name="Line 47"/>
            <p:cNvSpPr>
              <a:spLocks noChangeShapeType="1"/>
            </p:cNvSpPr>
            <p:nvPr/>
          </p:nvSpPr>
          <p:spPr bwMode="auto">
            <a:xfrm flipH="1" flipV="1">
              <a:off x="4332288" y="5170488"/>
              <a:ext cx="12700" cy="7461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5" name="Rectangle 48"/>
            <p:cNvSpPr>
              <a:spLocks noChangeArrowheads="1"/>
            </p:cNvSpPr>
            <p:nvPr/>
          </p:nvSpPr>
          <p:spPr bwMode="auto">
            <a:xfrm>
              <a:off x="6157914" y="5129214"/>
              <a:ext cx="36548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IF</a:t>
              </a:r>
            </a:p>
          </p:txBody>
        </p:sp>
        <p:sp>
          <p:nvSpPr>
            <p:cNvPr id="56" name="Line 49"/>
            <p:cNvSpPr>
              <a:spLocks noChangeShapeType="1"/>
            </p:cNvSpPr>
            <p:nvPr/>
          </p:nvSpPr>
          <p:spPr bwMode="auto">
            <a:xfrm>
              <a:off x="6097589" y="5094288"/>
              <a:ext cx="2219325"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7" name="Line 51"/>
            <p:cNvSpPr>
              <a:spLocks noChangeShapeType="1"/>
            </p:cNvSpPr>
            <p:nvPr/>
          </p:nvSpPr>
          <p:spPr bwMode="auto">
            <a:xfrm>
              <a:off x="6110288" y="5083175"/>
              <a:ext cx="0" cy="2984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8" name="Line 52"/>
            <p:cNvSpPr>
              <a:spLocks noChangeShapeType="1"/>
            </p:cNvSpPr>
            <p:nvPr/>
          </p:nvSpPr>
          <p:spPr bwMode="auto">
            <a:xfrm>
              <a:off x="6551613" y="5083175"/>
              <a:ext cx="0" cy="2984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9" name="Line 53"/>
            <p:cNvSpPr>
              <a:spLocks noChangeShapeType="1"/>
            </p:cNvSpPr>
            <p:nvPr/>
          </p:nvSpPr>
          <p:spPr bwMode="auto">
            <a:xfrm>
              <a:off x="6992938" y="5083175"/>
              <a:ext cx="0" cy="2984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0" name="Rectangle 54"/>
            <p:cNvSpPr>
              <a:spLocks noChangeArrowheads="1"/>
            </p:cNvSpPr>
            <p:nvPr/>
          </p:nvSpPr>
          <p:spPr bwMode="auto">
            <a:xfrm>
              <a:off x="6573839" y="5129214"/>
              <a:ext cx="386324"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ID</a:t>
              </a:r>
            </a:p>
          </p:txBody>
        </p:sp>
        <p:sp>
          <p:nvSpPr>
            <p:cNvPr id="61" name="Rectangle 55"/>
            <p:cNvSpPr>
              <a:spLocks noChangeArrowheads="1"/>
            </p:cNvSpPr>
            <p:nvPr/>
          </p:nvSpPr>
          <p:spPr bwMode="auto">
            <a:xfrm>
              <a:off x="6977064" y="5129214"/>
              <a:ext cx="434414"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OF</a:t>
              </a:r>
            </a:p>
          </p:txBody>
        </p:sp>
        <p:sp>
          <p:nvSpPr>
            <p:cNvPr id="62" name="Rectangle 56"/>
            <p:cNvSpPr>
              <a:spLocks noChangeArrowheads="1"/>
            </p:cNvSpPr>
            <p:nvPr/>
          </p:nvSpPr>
          <p:spPr bwMode="auto">
            <a:xfrm>
              <a:off x="7443788" y="5127626"/>
              <a:ext cx="4456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OE</a:t>
              </a:r>
            </a:p>
          </p:txBody>
        </p:sp>
        <p:sp>
          <p:nvSpPr>
            <p:cNvPr id="63" name="Rectangle 57"/>
            <p:cNvSpPr>
              <a:spLocks noChangeArrowheads="1"/>
            </p:cNvSpPr>
            <p:nvPr/>
          </p:nvSpPr>
          <p:spPr bwMode="auto">
            <a:xfrm>
              <a:off x="7883525" y="5127626"/>
              <a:ext cx="424796"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OS</a:t>
              </a:r>
            </a:p>
          </p:txBody>
        </p:sp>
        <p:sp>
          <p:nvSpPr>
            <p:cNvPr id="64" name="Line 58"/>
            <p:cNvSpPr>
              <a:spLocks noChangeShapeType="1"/>
            </p:cNvSpPr>
            <p:nvPr/>
          </p:nvSpPr>
          <p:spPr bwMode="auto">
            <a:xfrm>
              <a:off x="7432675" y="5083175"/>
              <a:ext cx="0" cy="2984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5" name="Line 59"/>
            <p:cNvSpPr>
              <a:spLocks noChangeShapeType="1"/>
            </p:cNvSpPr>
            <p:nvPr/>
          </p:nvSpPr>
          <p:spPr bwMode="auto">
            <a:xfrm>
              <a:off x="7875588" y="5083175"/>
              <a:ext cx="0" cy="29845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6" name="Line 60"/>
            <p:cNvSpPr>
              <a:spLocks noChangeShapeType="1"/>
            </p:cNvSpPr>
            <p:nvPr/>
          </p:nvSpPr>
          <p:spPr bwMode="auto">
            <a:xfrm>
              <a:off x="8316913" y="5083175"/>
              <a:ext cx="0" cy="31750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7" name="Rectangle 61"/>
            <p:cNvSpPr>
              <a:spLocks noChangeArrowheads="1"/>
            </p:cNvSpPr>
            <p:nvPr/>
          </p:nvSpPr>
          <p:spPr bwMode="auto">
            <a:xfrm>
              <a:off x="6288088" y="4740276"/>
              <a:ext cx="233871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Branch address dependency</a:t>
              </a:r>
            </a:p>
          </p:txBody>
        </p:sp>
        <p:sp>
          <p:nvSpPr>
            <p:cNvPr id="68" name="Line 82"/>
            <p:cNvSpPr>
              <a:spLocks noChangeShapeType="1"/>
            </p:cNvSpPr>
            <p:nvPr/>
          </p:nvSpPr>
          <p:spPr bwMode="auto">
            <a:xfrm>
              <a:off x="6107113" y="4678363"/>
              <a:ext cx="0" cy="296862"/>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9" name="Line 83"/>
            <p:cNvSpPr>
              <a:spLocks noChangeShapeType="1"/>
            </p:cNvSpPr>
            <p:nvPr/>
          </p:nvSpPr>
          <p:spPr bwMode="auto">
            <a:xfrm>
              <a:off x="6172200" y="4819651"/>
              <a:ext cx="228600" cy="23812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31155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096863" y="4577470"/>
            <a:ext cx="5235852" cy="1544639"/>
            <a:chOff x="4457700" y="3205163"/>
            <a:chExt cx="3819526" cy="1082676"/>
          </a:xfrm>
        </p:grpSpPr>
        <p:sp>
          <p:nvSpPr>
            <p:cNvPr id="26631" name="Rectangle 8"/>
            <p:cNvSpPr>
              <a:spLocks noChangeArrowheads="1"/>
            </p:cNvSpPr>
            <p:nvPr/>
          </p:nvSpPr>
          <p:spPr bwMode="auto">
            <a:xfrm>
              <a:off x="4867275" y="3270250"/>
              <a:ext cx="153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endParaRPr lang="en-US" altLang="ko-KR" sz="1200">
                <a:latin typeface="Times New Roman" panose="02020603050405020304" pitchFamily="18" charset="0"/>
                <a:cs typeface="Times New Roman" panose="02020603050405020304" pitchFamily="18" charset="0"/>
              </a:endParaRPr>
            </a:p>
          </p:txBody>
        </p:sp>
        <p:sp>
          <p:nvSpPr>
            <p:cNvPr id="26632" name="Line 9"/>
            <p:cNvSpPr>
              <a:spLocks noChangeShapeType="1"/>
            </p:cNvSpPr>
            <p:nvPr/>
          </p:nvSpPr>
          <p:spPr bwMode="auto">
            <a:xfrm>
              <a:off x="4719638" y="3208339"/>
              <a:ext cx="1757362" cy="15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3" name="Line 10"/>
            <p:cNvSpPr>
              <a:spLocks noChangeShapeType="1"/>
            </p:cNvSpPr>
            <p:nvPr/>
          </p:nvSpPr>
          <p:spPr bwMode="auto">
            <a:xfrm>
              <a:off x="4730751" y="3521076"/>
              <a:ext cx="1768475" cy="31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4" name="Line 11"/>
            <p:cNvSpPr>
              <a:spLocks noChangeShapeType="1"/>
            </p:cNvSpPr>
            <p:nvPr/>
          </p:nvSpPr>
          <p:spPr bwMode="auto">
            <a:xfrm>
              <a:off x="4722814" y="3205163"/>
              <a:ext cx="1587" cy="328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5" name="Line 12"/>
            <p:cNvSpPr>
              <a:spLocks noChangeShapeType="1"/>
            </p:cNvSpPr>
            <p:nvPr/>
          </p:nvSpPr>
          <p:spPr bwMode="auto">
            <a:xfrm>
              <a:off x="5159376" y="3205163"/>
              <a:ext cx="3175" cy="328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6" name="Line 13"/>
            <p:cNvSpPr>
              <a:spLocks noChangeShapeType="1"/>
            </p:cNvSpPr>
            <p:nvPr/>
          </p:nvSpPr>
          <p:spPr bwMode="auto">
            <a:xfrm>
              <a:off x="5597526" y="3205163"/>
              <a:ext cx="3175" cy="328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7" name="Line 14"/>
            <p:cNvSpPr>
              <a:spLocks noChangeShapeType="1"/>
            </p:cNvSpPr>
            <p:nvPr/>
          </p:nvSpPr>
          <p:spPr bwMode="auto">
            <a:xfrm>
              <a:off x="6049964" y="3205163"/>
              <a:ext cx="3175" cy="328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8" name="Line 15"/>
            <p:cNvSpPr>
              <a:spLocks noChangeShapeType="1"/>
            </p:cNvSpPr>
            <p:nvPr/>
          </p:nvSpPr>
          <p:spPr bwMode="auto">
            <a:xfrm>
              <a:off x="6488114" y="3205163"/>
              <a:ext cx="1587" cy="328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39" name="Rectangle 16"/>
            <p:cNvSpPr>
              <a:spLocks noChangeArrowheads="1"/>
            </p:cNvSpPr>
            <p:nvPr/>
          </p:nvSpPr>
          <p:spPr bwMode="auto">
            <a:xfrm>
              <a:off x="5238750" y="3270250"/>
              <a:ext cx="2212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endParaRPr lang="en-US" altLang="ko-KR" sz="1200">
                <a:latin typeface="Times New Roman" panose="02020603050405020304" pitchFamily="18" charset="0"/>
                <a:cs typeface="Times New Roman" panose="02020603050405020304" pitchFamily="18" charset="0"/>
              </a:endParaRPr>
            </a:p>
          </p:txBody>
        </p:sp>
        <p:sp>
          <p:nvSpPr>
            <p:cNvPr id="26640" name="Rectangle 17"/>
            <p:cNvSpPr>
              <a:spLocks noChangeArrowheads="1"/>
            </p:cNvSpPr>
            <p:nvPr/>
          </p:nvSpPr>
          <p:spPr bwMode="auto">
            <a:xfrm>
              <a:off x="5708650" y="3270250"/>
              <a:ext cx="2148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endParaRPr lang="en-US" altLang="ko-KR" sz="1200">
                <a:latin typeface="Times New Roman" panose="02020603050405020304" pitchFamily="18" charset="0"/>
                <a:cs typeface="Times New Roman" panose="02020603050405020304" pitchFamily="18" charset="0"/>
              </a:endParaRPr>
            </a:p>
          </p:txBody>
        </p:sp>
        <p:sp>
          <p:nvSpPr>
            <p:cNvPr id="26641" name="Rectangle 18"/>
            <p:cNvSpPr>
              <a:spLocks noChangeArrowheads="1"/>
            </p:cNvSpPr>
            <p:nvPr/>
          </p:nvSpPr>
          <p:spPr bwMode="auto">
            <a:xfrm>
              <a:off x="6145213" y="3270250"/>
              <a:ext cx="213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endParaRPr lang="en-US" altLang="ko-KR" sz="1200">
                <a:latin typeface="Times New Roman" panose="02020603050405020304" pitchFamily="18" charset="0"/>
                <a:cs typeface="Times New Roman" panose="02020603050405020304" pitchFamily="18" charset="0"/>
              </a:endParaRPr>
            </a:p>
          </p:txBody>
        </p:sp>
        <p:sp>
          <p:nvSpPr>
            <p:cNvPr id="26642" name="Rectangle 19"/>
            <p:cNvSpPr>
              <a:spLocks noChangeArrowheads="1"/>
            </p:cNvSpPr>
            <p:nvPr/>
          </p:nvSpPr>
          <p:spPr bwMode="auto">
            <a:xfrm>
              <a:off x="4457700" y="3243263"/>
              <a:ext cx="4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err="1">
                  <a:solidFill>
                    <a:srgbClr val="000000"/>
                  </a:solidFill>
                  <a:latin typeface="Times New Roman" panose="02020603050405020304" pitchFamily="18" charset="0"/>
                  <a:cs typeface="Times New Roman" panose="02020603050405020304" pitchFamily="18" charset="0"/>
                </a:rPr>
                <a:t>i</a:t>
              </a:r>
              <a:endParaRPr lang="en-US" altLang="ko-KR" sz="1200" dirty="0">
                <a:latin typeface="Times New Roman" panose="02020603050405020304" pitchFamily="18" charset="0"/>
                <a:cs typeface="Times New Roman" panose="02020603050405020304" pitchFamily="18" charset="0"/>
              </a:endParaRPr>
            </a:p>
          </p:txBody>
        </p:sp>
        <p:sp>
          <p:nvSpPr>
            <p:cNvPr id="26643" name="Rectangle 20"/>
            <p:cNvSpPr>
              <a:spLocks noChangeArrowheads="1"/>
            </p:cNvSpPr>
            <p:nvPr/>
          </p:nvSpPr>
          <p:spPr bwMode="auto">
            <a:xfrm>
              <a:off x="4476750" y="3627438"/>
              <a:ext cx="2083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i+1</a:t>
              </a:r>
              <a:endParaRPr lang="en-US" altLang="ko-KR" sz="1200">
                <a:latin typeface="Times New Roman" panose="02020603050405020304" pitchFamily="18" charset="0"/>
                <a:cs typeface="Times New Roman" panose="02020603050405020304" pitchFamily="18" charset="0"/>
              </a:endParaRPr>
            </a:p>
          </p:txBody>
        </p:sp>
        <p:sp>
          <p:nvSpPr>
            <p:cNvPr id="26644" name="Rectangle 21"/>
            <p:cNvSpPr>
              <a:spLocks noChangeArrowheads="1"/>
            </p:cNvSpPr>
            <p:nvPr/>
          </p:nvSpPr>
          <p:spPr bwMode="auto">
            <a:xfrm>
              <a:off x="4476750" y="3997325"/>
              <a:ext cx="2083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i+2</a:t>
              </a:r>
              <a:endParaRPr lang="en-US" altLang="ko-KR" sz="1200">
                <a:latin typeface="Times New Roman" panose="02020603050405020304" pitchFamily="18" charset="0"/>
                <a:cs typeface="Times New Roman" panose="02020603050405020304" pitchFamily="18" charset="0"/>
              </a:endParaRPr>
            </a:p>
          </p:txBody>
        </p:sp>
        <p:sp>
          <p:nvSpPr>
            <p:cNvPr id="26645" name="Rectangle 22"/>
            <p:cNvSpPr>
              <a:spLocks noChangeArrowheads="1"/>
            </p:cNvSpPr>
            <p:nvPr/>
          </p:nvSpPr>
          <p:spPr bwMode="auto">
            <a:xfrm>
              <a:off x="5299075" y="3654425"/>
              <a:ext cx="153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endParaRPr lang="en-US" altLang="ko-KR" sz="1200">
                <a:latin typeface="Times New Roman" panose="02020603050405020304" pitchFamily="18" charset="0"/>
                <a:cs typeface="Times New Roman" panose="02020603050405020304" pitchFamily="18" charset="0"/>
              </a:endParaRPr>
            </a:p>
          </p:txBody>
        </p:sp>
        <p:sp>
          <p:nvSpPr>
            <p:cNvPr id="26646" name="Line 23"/>
            <p:cNvSpPr>
              <a:spLocks noChangeShapeType="1"/>
            </p:cNvSpPr>
            <p:nvPr/>
          </p:nvSpPr>
          <p:spPr bwMode="auto">
            <a:xfrm>
              <a:off x="5153026" y="3576639"/>
              <a:ext cx="1787525" cy="31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47" name="Line 24"/>
            <p:cNvSpPr>
              <a:spLocks noChangeShapeType="1"/>
            </p:cNvSpPr>
            <p:nvPr/>
          </p:nvSpPr>
          <p:spPr bwMode="auto">
            <a:xfrm>
              <a:off x="5162550" y="3890964"/>
              <a:ext cx="1778000" cy="31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48" name="Line 25"/>
            <p:cNvSpPr>
              <a:spLocks noChangeShapeType="1"/>
            </p:cNvSpPr>
            <p:nvPr/>
          </p:nvSpPr>
          <p:spPr bwMode="auto">
            <a:xfrm>
              <a:off x="5159376" y="3575050"/>
              <a:ext cx="3175"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49" name="Line 26"/>
            <p:cNvSpPr>
              <a:spLocks noChangeShapeType="1"/>
            </p:cNvSpPr>
            <p:nvPr/>
          </p:nvSpPr>
          <p:spPr bwMode="auto">
            <a:xfrm>
              <a:off x="5597526" y="3575050"/>
              <a:ext cx="3175"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50" name="Line 28"/>
            <p:cNvSpPr>
              <a:spLocks noChangeShapeType="1"/>
            </p:cNvSpPr>
            <p:nvPr/>
          </p:nvSpPr>
          <p:spPr bwMode="auto">
            <a:xfrm>
              <a:off x="6488114" y="3575050"/>
              <a:ext cx="1587"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51" name="Line 29"/>
            <p:cNvSpPr>
              <a:spLocks noChangeShapeType="1"/>
            </p:cNvSpPr>
            <p:nvPr/>
          </p:nvSpPr>
          <p:spPr bwMode="auto">
            <a:xfrm>
              <a:off x="6924675" y="3575050"/>
              <a:ext cx="1588" cy="330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52" name="Rectangle 30"/>
            <p:cNvSpPr>
              <a:spLocks noChangeArrowheads="1"/>
            </p:cNvSpPr>
            <p:nvPr/>
          </p:nvSpPr>
          <p:spPr bwMode="auto">
            <a:xfrm>
              <a:off x="5673725" y="3654425"/>
              <a:ext cx="2212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endParaRPr lang="en-US" altLang="ko-KR" sz="1200">
                <a:latin typeface="Times New Roman" panose="02020603050405020304" pitchFamily="18" charset="0"/>
                <a:cs typeface="Times New Roman" panose="02020603050405020304" pitchFamily="18" charset="0"/>
              </a:endParaRPr>
            </a:p>
          </p:txBody>
        </p:sp>
        <p:sp>
          <p:nvSpPr>
            <p:cNvPr id="26653" name="Rectangle 31"/>
            <p:cNvSpPr>
              <a:spLocks noChangeArrowheads="1"/>
            </p:cNvSpPr>
            <p:nvPr/>
          </p:nvSpPr>
          <p:spPr bwMode="auto">
            <a:xfrm>
              <a:off x="6145213" y="3654425"/>
              <a:ext cx="2148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FO</a:t>
              </a:r>
              <a:endParaRPr lang="en-US" altLang="ko-KR" sz="1200" dirty="0">
                <a:latin typeface="Times New Roman" panose="02020603050405020304" pitchFamily="18" charset="0"/>
                <a:cs typeface="Times New Roman" panose="02020603050405020304" pitchFamily="18" charset="0"/>
              </a:endParaRPr>
            </a:p>
          </p:txBody>
        </p:sp>
        <p:sp>
          <p:nvSpPr>
            <p:cNvPr id="26654" name="Rectangle 32"/>
            <p:cNvSpPr>
              <a:spLocks noChangeArrowheads="1"/>
            </p:cNvSpPr>
            <p:nvPr/>
          </p:nvSpPr>
          <p:spPr bwMode="auto">
            <a:xfrm>
              <a:off x="6581775" y="3654425"/>
              <a:ext cx="213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EX</a:t>
              </a:r>
              <a:endParaRPr lang="en-US" altLang="ko-KR" sz="1200">
                <a:latin typeface="Times New Roman" panose="02020603050405020304" pitchFamily="18" charset="0"/>
                <a:cs typeface="Times New Roman" panose="02020603050405020304" pitchFamily="18" charset="0"/>
              </a:endParaRPr>
            </a:p>
          </p:txBody>
        </p:sp>
        <p:sp>
          <p:nvSpPr>
            <p:cNvPr id="26655" name="Rectangle 33"/>
            <p:cNvSpPr>
              <a:spLocks noChangeArrowheads="1"/>
            </p:cNvSpPr>
            <p:nvPr/>
          </p:nvSpPr>
          <p:spPr bwMode="auto">
            <a:xfrm>
              <a:off x="6626225" y="4024313"/>
              <a:ext cx="153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FI</a:t>
              </a:r>
              <a:endParaRPr lang="en-US" altLang="ko-KR" sz="1200">
                <a:latin typeface="Times New Roman" panose="02020603050405020304" pitchFamily="18" charset="0"/>
                <a:cs typeface="Times New Roman" panose="02020603050405020304" pitchFamily="18" charset="0"/>
              </a:endParaRPr>
            </a:p>
          </p:txBody>
        </p:sp>
        <p:sp>
          <p:nvSpPr>
            <p:cNvPr id="26656" name="Line 34"/>
            <p:cNvSpPr>
              <a:spLocks noChangeShapeType="1"/>
            </p:cNvSpPr>
            <p:nvPr/>
          </p:nvSpPr>
          <p:spPr bwMode="auto">
            <a:xfrm>
              <a:off x="5594351" y="3951288"/>
              <a:ext cx="268287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57" name="Line 35"/>
            <p:cNvSpPr>
              <a:spLocks noChangeShapeType="1"/>
            </p:cNvSpPr>
            <p:nvPr/>
          </p:nvSpPr>
          <p:spPr bwMode="auto">
            <a:xfrm>
              <a:off x="5591175" y="4275139"/>
              <a:ext cx="2674938" cy="31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58" name="Line 36"/>
            <p:cNvSpPr>
              <a:spLocks noChangeShapeType="1"/>
            </p:cNvSpPr>
            <p:nvPr/>
          </p:nvSpPr>
          <p:spPr bwMode="auto">
            <a:xfrm>
              <a:off x="6488114" y="3959226"/>
              <a:ext cx="1587"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59" name="Line 37"/>
            <p:cNvSpPr>
              <a:spLocks noChangeShapeType="1"/>
            </p:cNvSpPr>
            <p:nvPr/>
          </p:nvSpPr>
          <p:spPr bwMode="auto">
            <a:xfrm>
              <a:off x="6924675" y="3959226"/>
              <a:ext cx="1588"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60" name="Line 38"/>
            <p:cNvSpPr>
              <a:spLocks noChangeShapeType="1"/>
            </p:cNvSpPr>
            <p:nvPr/>
          </p:nvSpPr>
          <p:spPr bwMode="auto">
            <a:xfrm>
              <a:off x="7361239" y="3959226"/>
              <a:ext cx="1587"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61" name="Line 39"/>
            <p:cNvSpPr>
              <a:spLocks noChangeShapeType="1"/>
            </p:cNvSpPr>
            <p:nvPr/>
          </p:nvSpPr>
          <p:spPr bwMode="auto">
            <a:xfrm>
              <a:off x="7813675" y="3959226"/>
              <a:ext cx="1588"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62" name="Line 40"/>
            <p:cNvSpPr>
              <a:spLocks noChangeShapeType="1"/>
            </p:cNvSpPr>
            <p:nvPr/>
          </p:nvSpPr>
          <p:spPr bwMode="auto">
            <a:xfrm>
              <a:off x="8250239" y="3959226"/>
              <a:ext cx="1587"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63" name="Rectangle 41"/>
            <p:cNvSpPr>
              <a:spLocks noChangeArrowheads="1"/>
            </p:cNvSpPr>
            <p:nvPr/>
          </p:nvSpPr>
          <p:spPr bwMode="auto">
            <a:xfrm>
              <a:off x="7002463" y="4024313"/>
              <a:ext cx="2212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DA</a:t>
              </a:r>
              <a:endParaRPr lang="en-US" altLang="ko-KR" sz="1200">
                <a:latin typeface="Times New Roman" panose="02020603050405020304" pitchFamily="18" charset="0"/>
                <a:cs typeface="Times New Roman" panose="02020603050405020304" pitchFamily="18" charset="0"/>
              </a:endParaRPr>
            </a:p>
          </p:txBody>
        </p:sp>
        <p:sp>
          <p:nvSpPr>
            <p:cNvPr id="26664" name="Rectangle 42"/>
            <p:cNvSpPr>
              <a:spLocks noChangeArrowheads="1"/>
            </p:cNvSpPr>
            <p:nvPr/>
          </p:nvSpPr>
          <p:spPr bwMode="auto">
            <a:xfrm>
              <a:off x="7470775" y="4024313"/>
              <a:ext cx="2148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FO</a:t>
              </a:r>
              <a:endParaRPr lang="en-US" altLang="ko-KR" sz="1200">
                <a:latin typeface="Times New Roman" panose="02020603050405020304" pitchFamily="18" charset="0"/>
                <a:cs typeface="Times New Roman" panose="02020603050405020304" pitchFamily="18" charset="0"/>
              </a:endParaRPr>
            </a:p>
          </p:txBody>
        </p:sp>
        <p:sp>
          <p:nvSpPr>
            <p:cNvPr id="26665" name="Rectangle 43"/>
            <p:cNvSpPr>
              <a:spLocks noChangeArrowheads="1"/>
            </p:cNvSpPr>
            <p:nvPr/>
          </p:nvSpPr>
          <p:spPr bwMode="auto">
            <a:xfrm>
              <a:off x="7907338" y="4024313"/>
              <a:ext cx="2132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dirty="0">
                  <a:solidFill>
                    <a:srgbClr val="000000"/>
                  </a:solidFill>
                  <a:latin typeface="Times New Roman" panose="02020603050405020304" pitchFamily="18" charset="0"/>
                  <a:cs typeface="Times New Roman" panose="02020603050405020304" pitchFamily="18" charset="0"/>
                </a:rPr>
                <a:t>EX</a:t>
              </a:r>
              <a:endParaRPr lang="en-US" altLang="ko-KR" sz="1200" dirty="0">
                <a:latin typeface="Times New Roman" panose="02020603050405020304" pitchFamily="18" charset="0"/>
                <a:cs typeface="Times New Roman" panose="02020603050405020304" pitchFamily="18" charset="0"/>
              </a:endParaRPr>
            </a:p>
          </p:txBody>
        </p:sp>
        <p:sp>
          <p:nvSpPr>
            <p:cNvPr id="26666" name="Rectangle 44"/>
            <p:cNvSpPr>
              <a:spLocks noChangeArrowheads="1"/>
            </p:cNvSpPr>
            <p:nvPr/>
          </p:nvSpPr>
          <p:spPr bwMode="auto">
            <a:xfrm>
              <a:off x="6146800" y="4038600"/>
              <a:ext cx="2741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stall</a:t>
              </a:r>
              <a:endParaRPr lang="en-US" altLang="ko-KR" sz="1200">
                <a:latin typeface="Times New Roman" panose="02020603050405020304" pitchFamily="18" charset="0"/>
                <a:cs typeface="Times New Roman" panose="02020603050405020304" pitchFamily="18" charset="0"/>
              </a:endParaRPr>
            </a:p>
          </p:txBody>
        </p:sp>
        <p:sp>
          <p:nvSpPr>
            <p:cNvPr id="26667" name="Line 46"/>
            <p:cNvSpPr>
              <a:spLocks noChangeShapeType="1"/>
            </p:cNvSpPr>
            <p:nvPr/>
          </p:nvSpPr>
          <p:spPr bwMode="auto">
            <a:xfrm>
              <a:off x="5597526" y="3959226"/>
              <a:ext cx="3175"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68" name="Rectangle 47"/>
            <p:cNvSpPr>
              <a:spLocks noChangeArrowheads="1"/>
            </p:cNvSpPr>
            <p:nvPr/>
          </p:nvSpPr>
          <p:spPr bwMode="auto">
            <a:xfrm>
              <a:off x="5681663" y="4029075"/>
              <a:ext cx="2741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200">
                  <a:solidFill>
                    <a:srgbClr val="000000"/>
                  </a:solidFill>
                  <a:latin typeface="Times New Roman" panose="02020603050405020304" pitchFamily="18" charset="0"/>
                  <a:cs typeface="Times New Roman" panose="02020603050405020304" pitchFamily="18" charset="0"/>
                </a:rPr>
                <a:t>stall</a:t>
              </a:r>
              <a:endParaRPr lang="en-US" altLang="ko-KR" sz="1200">
                <a:latin typeface="Times New Roman" panose="02020603050405020304" pitchFamily="18" charset="0"/>
                <a:cs typeface="Times New Roman" panose="02020603050405020304" pitchFamily="18" charset="0"/>
              </a:endParaRPr>
            </a:p>
          </p:txBody>
        </p:sp>
        <p:sp>
          <p:nvSpPr>
            <p:cNvPr id="26669" name="Line 50"/>
            <p:cNvSpPr>
              <a:spLocks noChangeShapeType="1"/>
            </p:cNvSpPr>
            <p:nvPr/>
          </p:nvSpPr>
          <p:spPr bwMode="auto">
            <a:xfrm>
              <a:off x="6045200" y="3584575"/>
              <a:ext cx="1588" cy="3317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sp>
          <p:nvSpPr>
            <p:cNvPr id="26670" name="Line 53"/>
            <p:cNvSpPr>
              <a:spLocks noChangeShapeType="1"/>
            </p:cNvSpPr>
            <p:nvPr/>
          </p:nvSpPr>
          <p:spPr bwMode="auto">
            <a:xfrm>
              <a:off x="6054725" y="3946525"/>
              <a:ext cx="1588" cy="3317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00">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3454049" y="2450237"/>
            <a:ext cx="4461377" cy="1166510"/>
            <a:chOff x="1799962" y="2969627"/>
            <a:chExt cx="4461377" cy="1166510"/>
          </a:xfrm>
        </p:grpSpPr>
        <p:grpSp>
          <p:nvGrpSpPr>
            <p:cNvPr id="46" name="Group 45"/>
            <p:cNvGrpSpPr/>
            <p:nvPr/>
          </p:nvGrpSpPr>
          <p:grpSpPr>
            <a:xfrm>
              <a:off x="1799962" y="2969627"/>
              <a:ext cx="4458937" cy="1166510"/>
              <a:chOff x="2131975" y="4640163"/>
              <a:chExt cx="4458937" cy="1166510"/>
            </a:xfrm>
          </p:grpSpPr>
          <p:sp>
            <p:nvSpPr>
              <p:cNvPr id="47" name="Rectangle 42"/>
              <p:cNvSpPr>
                <a:spLocks noChangeArrowheads="1"/>
              </p:cNvSpPr>
              <p:nvPr/>
            </p:nvSpPr>
            <p:spPr bwMode="auto">
              <a:xfrm>
                <a:off x="2611370" y="4689210"/>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FI</a:t>
                </a:r>
              </a:p>
            </p:txBody>
          </p:sp>
          <p:sp>
            <p:nvSpPr>
              <p:cNvPr id="48" name="Line 43"/>
              <p:cNvSpPr>
                <a:spLocks noChangeShapeType="1"/>
              </p:cNvSpPr>
              <p:nvPr/>
            </p:nvSpPr>
            <p:spPr bwMode="auto">
              <a:xfrm>
                <a:off x="2562274" y="4644086"/>
                <a:ext cx="2677096"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49" name="Line 44"/>
              <p:cNvSpPr>
                <a:spLocks noChangeShapeType="1"/>
              </p:cNvSpPr>
              <p:nvPr/>
            </p:nvSpPr>
            <p:spPr bwMode="auto">
              <a:xfrm>
                <a:off x="2539171" y="4969759"/>
                <a:ext cx="2677096"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50" name="Line 46"/>
              <p:cNvSpPr>
                <a:spLocks noChangeShapeType="1"/>
              </p:cNvSpPr>
              <p:nvPr/>
            </p:nvSpPr>
            <p:spPr bwMode="auto">
              <a:xfrm>
                <a:off x="3226493"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51" name="Line 47"/>
              <p:cNvSpPr>
                <a:spLocks noChangeShapeType="1"/>
              </p:cNvSpPr>
              <p:nvPr/>
            </p:nvSpPr>
            <p:spPr bwMode="auto">
              <a:xfrm>
                <a:off x="3887825"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52" name="Line 48"/>
              <p:cNvSpPr>
                <a:spLocks noChangeShapeType="1"/>
              </p:cNvSpPr>
              <p:nvPr/>
            </p:nvSpPr>
            <p:spPr bwMode="auto">
              <a:xfrm>
                <a:off x="4575149"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53" name="Line 49"/>
              <p:cNvSpPr>
                <a:spLocks noChangeShapeType="1"/>
              </p:cNvSpPr>
              <p:nvPr/>
            </p:nvSpPr>
            <p:spPr bwMode="auto">
              <a:xfrm>
                <a:off x="5239369" y="4640163"/>
                <a:ext cx="0" cy="35314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54" name="Rectangle 50"/>
              <p:cNvSpPr>
                <a:spLocks noChangeArrowheads="1"/>
              </p:cNvSpPr>
              <p:nvPr/>
            </p:nvSpPr>
            <p:spPr bwMode="auto">
              <a:xfrm>
                <a:off x="3217832" y="4677439"/>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DA</a:t>
                </a:r>
              </a:p>
            </p:txBody>
          </p:sp>
          <p:sp>
            <p:nvSpPr>
              <p:cNvPr id="55" name="Rectangle 51"/>
              <p:cNvSpPr>
                <a:spLocks noChangeArrowheads="1"/>
              </p:cNvSpPr>
              <p:nvPr/>
            </p:nvSpPr>
            <p:spPr bwMode="auto">
              <a:xfrm>
                <a:off x="3879163" y="4689210"/>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FO</a:t>
                </a:r>
              </a:p>
            </p:txBody>
          </p:sp>
          <p:sp>
            <p:nvSpPr>
              <p:cNvPr id="56" name="Rectangle 52"/>
              <p:cNvSpPr>
                <a:spLocks noChangeArrowheads="1"/>
              </p:cNvSpPr>
              <p:nvPr/>
            </p:nvSpPr>
            <p:spPr bwMode="auto">
              <a:xfrm>
                <a:off x="4543383" y="4689210"/>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EX</a:t>
                </a:r>
              </a:p>
            </p:txBody>
          </p:sp>
          <p:sp>
            <p:nvSpPr>
              <p:cNvPr id="57" name="Rectangle 53"/>
              <p:cNvSpPr>
                <a:spLocks noChangeArrowheads="1"/>
              </p:cNvSpPr>
              <p:nvPr/>
            </p:nvSpPr>
            <p:spPr bwMode="auto">
              <a:xfrm>
                <a:off x="3269814" y="5073740"/>
                <a:ext cx="64154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dirty="0">
                    <a:solidFill>
                      <a:srgbClr val="000000"/>
                    </a:solidFill>
                    <a:latin typeface="Times New Roman" panose="02020603050405020304" pitchFamily="18" charset="0"/>
                    <a:cs typeface="Times New Roman" panose="02020603050405020304" pitchFamily="18" charset="0"/>
                  </a:rPr>
                  <a:t>FI</a:t>
                </a:r>
              </a:p>
            </p:txBody>
          </p:sp>
          <p:sp>
            <p:nvSpPr>
              <p:cNvPr id="58" name="Line 54"/>
              <p:cNvSpPr>
                <a:spLocks noChangeShapeType="1"/>
              </p:cNvSpPr>
              <p:nvPr/>
            </p:nvSpPr>
            <p:spPr bwMode="auto">
              <a:xfrm flipV="1">
                <a:off x="3252916" y="5054378"/>
                <a:ext cx="2644560" cy="15274"/>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59" name="Line 55"/>
              <p:cNvSpPr>
                <a:spLocks noChangeShapeType="1"/>
              </p:cNvSpPr>
              <p:nvPr/>
            </p:nvSpPr>
            <p:spPr bwMode="auto">
              <a:xfrm>
                <a:off x="3203391" y="5354289"/>
                <a:ext cx="2674207"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0" name="Line 57"/>
              <p:cNvSpPr>
                <a:spLocks noChangeShapeType="1"/>
              </p:cNvSpPr>
              <p:nvPr/>
            </p:nvSpPr>
            <p:spPr bwMode="auto">
              <a:xfrm>
                <a:off x="3887825" y="5024692"/>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1" name="Line 58"/>
              <p:cNvSpPr>
                <a:spLocks noChangeShapeType="1"/>
              </p:cNvSpPr>
              <p:nvPr/>
            </p:nvSpPr>
            <p:spPr bwMode="auto">
              <a:xfrm>
                <a:off x="4575149" y="5024692"/>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2" name="Line 59"/>
              <p:cNvSpPr>
                <a:spLocks noChangeShapeType="1"/>
              </p:cNvSpPr>
              <p:nvPr/>
            </p:nvSpPr>
            <p:spPr bwMode="auto">
              <a:xfrm>
                <a:off x="5239369" y="5024692"/>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3" name="Line 60"/>
              <p:cNvSpPr>
                <a:spLocks noChangeShapeType="1"/>
              </p:cNvSpPr>
              <p:nvPr/>
            </p:nvSpPr>
            <p:spPr bwMode="auto">
              <a:xfrm>
                <a:off x="5883372" y="5024692"/>
                <a:ext cx="0" cy="35314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4" name="Rectangle 61"/>
              <p:cNvSpPr>
                <a:spLocks noChangeArrowheads="1"/>
              </p:cNvSpPr>
              <p:nvPr/>
            </p:nvSpPr>
            <p:spPr bwMode="auto">
              <a:xfrm>
                <a:off x="3928258" y="5073740"/>
                <a:ext cx="775687"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dirty="0">
                    <a:solidFill>
                      <a:srgbClr val="000000"/>
                    </a:solidFill>
                    <a:latin typeface="Times New Roman" panose="02020603050405020304" pitchFamily="18" charset="0"/>
                    <a:cs typeface="Times New Roman" panose="02020603050405020304" pitchFamily="18" charset="0"/>
                  </a:rPr>
                  <a:t>DA</a:t>
                </a:r>
              </a:p>
            </p:txBody>
          </p:sp>
          <p:sp>
            <p:nvSpPr>
              <p:cNvPr id="65" name="Rectangle 62"/>
              <p:cNvSpPr>
                <a:spLocks noChangeArrowheads="1"/>
              </p:cNvSpPr>
              <p:nvPr/>
            </p:nvSpPr>
            <p:spPr bwMode="auto">
              <a:xfrm>
                <a:off x="4569375" y="5073740"/>
                <a:ext cx="76110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dirty="0">
                    <a:solidFill>
                      <a:srgbClr val="000000"/>
                    </a:solidFill>
                    <a:latin typeface="Times New Roman" panose="02020603050405020304" pitchFamily="18" charset="0"/>
                    <a:cs typeface="Times New Roman" panose="02020603050405020304" pitchFamily="18" charset="0"/>
                  </a:rPr>
                  <a:t>FO</a:t>
                </a:r>
              </a:p>
            </p:txBody>
          </p:sp>
          <p:sp>
            <p:nvSpPr>
              <p:cNvPr id="66" name="Rectangle 63"/>
              <p:cNvSpPr>
                <a:spLocks noChangeArrowheads="1"/>
              </p:cNvSpPr>
              <p:nvPr/>
            </p:nvSpPr>
            <p:spPr bwMode="auto">
              <a:xfrm>
                <a:off x="5236482" y="5073740"/>
                <a:ext cx="758190"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dirty="0">
                    <a:solidFill>
                      <a:srgbClr val="000000"/>
                    </a:solidFill>
                    <a:latin typeface="Times New Roman" panose="02020603050405020304" pitchFamily="18" charset="0"/>
                    <a:cs typeface="Times New Roman" panose="02020603050405020304" pitchFamily="18" charset="0"/>
                  </a:rPr>
                  <a:t>EX</a:t>
                </a:r>
              </a:p>
            </p:txBody>
          </p:sp>
          <p:sp>
            <p:nvSpPr>
              <p:cNvPr id="67" name="Line 65"/>
              <p:cNvSpPr>
                <a:spLocks noChangeShapeType="1"/>
              </p:cNvSpPr>
              <p:nvPr/>
            </p:nvSpPr>
            <p:spPr bwMode="auto">
              <a:xfrm>
                <a:off x="3864722" y="5424917"/>
                <a:ext cx="2726190"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8" name="Line 66"/>
              <p:cNvSpPr>
                <a:spLocks noChangeShapeType="1"/>
              </p:cNvSpPr>
              <p:nvPr/>
            </p:nvSpPr>
            <p:spPr bwMode="auto">
              <a:xfrm>
                <a:off x="3864722" y="5752552"/>
                <a:ext cx="2726190" cy="0"/>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69" name="Line 67"/>
              <p:cNvSpPr>
                <a:spLocks noChangeShapeType="1"/>
              </p:cNvSpPr>
              <p:nvPr/>
            </p:nvSpPr>
            <p:spPr bwMode="auto">
              <a:xfrm>
                <a:off x="3873385"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70" name="Line 68"/>
              <p:cNvSpPr>
                <a:spLocks noChangeShapeType="1"/>
              </p:cNvSpPr>
              <p:nvPr/>
            </p:nvSpPr>
            <p:spPr bwMode="auto">
              <a:xfrm>
                <a:off x="4575149"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71" name="Line 69"/>
              <p:cNvSpPr>
                <a:spLocks noChangeShapeType="1"/>
              </p:cNvSpPr>
              <p:nvPr/>
            </p:nvSpPr>
            <p:spPr bwMode="auto">
              <a:xfrm>
                <a:off x="5239369"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72" name="Line 70"/>
              <p:cNvSpPr>
                <a:spLocks noChangeShapeType="1"/>
              </p:cNvSpPr>
              <p:nvPr/>
            </p:nvSpPr>
            <p:spPr bwMode="auto">
              <a:xfrm>
                <a:off x="5900700" y="5422955"/>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73" name="Rectangle 75"/>
              <p:cNvSpPr>
                <a:spLocks noChangeArrowheads="1"/>
              </p:cNvSpPr>
              <p:nvPr/>
            </p:nvSpPr>
            <p:spPr bwMode="auto">
              <a:xfrm>
                <a:off x="2131975" y="4661744"/>
                <a:ext cx="422838"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a:t>
                </a:r>
              </a:p>
            </p:txBody>
          </p:sp>
          <p:sp>
            <p:nvSpPr>
              <p:cNvPr id="74" name="Rectangle 76"/>
              <p:cNvSpPr>
                <a:spLocks noChangeArrowheads="1"/>
              </p:cNvSpPr>
              <p:nvPr/>
            </p:nvSpPr>
            <p:spPr bwMode="auto">
              <a:xfrm>
                <a:off x="2547836" y="5061969"/>
                <a:ext cx="74652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i+1</a:t>
                </a:r>
              </a:p>
            </p:txBody>
          </p:sp>
          <p:sp>
            <p:nvSpPr>
              <p:cNvPr id="75" name="Rectangle 77"/>
              <p:cNvSpPr>
                <a:spLocks noChangeArrowheads="1"/>
              </p:cNvSpPr>
              <p:nvPr/>
            </p:nvSpPr>
            <p:spPr bwMode="auto">
              <a:xfrm>
                <a:off x="3214943" y="5444537"/>
                <a:ext cx="746526" cy="36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300">
                    <a:solidFill>
                      <a:srgbClr val="000000"/>
                    </a:solidFill>
                    <a:latin typeface="Times New Roman" panose="02020603050405020304" pitchFamily="18" charset="0"/>
                    <a:cs typeface="Times New Roman" panose="02020603050405020304" pitchFamily="18" charset="0"/>
                  </a:rPr>
                  <a:t>i+2</a:t>
                </a:r>
              </a:p>
            </p:txBody>
          </p:sp>
          <p:sp>
            <p:nvSpPr>
              <p:cNvPr id="76" name="Line 85"/>
              <p:cNvSpPr>
                <a:spLocks noChangeShapeType="1"/>
              </p:cNvSpPr>
              <p:nvPr/>
            </p:nvSpPr>
            <p:spPr bwMode="auto">
              <a:xfrm>
                <a:off x="2550721" y="4640163"/>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77" name="Line 86"/>
              <p:cNvSpPr>
                <a:spLocks noChangeShapeType="1"/>
              </p:cNvSpPr>
              <p:nvPr/>
            </p:nvSpPr>
            <p:spPr bwMode="auto">
              <a:xfrm>
                <a:off x="3229381" y="5060006"/>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grpSp>
        <p:sp>
          <p:nvSpPr>
            <p:cNvPr id="78" name="Line 68"/>
            <p:cNvSpPr>
              <a:spLocks noChangeShapeType="1"/>
            </p:cNvSpPr>
            <p:nvPr/>
          </p:nvSpPr>
          <p:spPr bwMode="auto">
            <a:xfrm>
              <a:off x="6261339" y="3765340"/>
              <a:ext cx="0" cy="329597"/>
            </a:xfrm>
            <a:prstGeom prst="line">
              <a:avLst/>
            </a:prstGeom>
            <a:noFill/>
            <a:ln w="253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00">
                <a:latin typeface="Times New Roman" panose="02020603050405020304" pitchFamily="18" charset="0"/>
                <a:cs typeface="Times New Roman" panose="02020603050405020304" pitchFamily="18" charset="0"/>
              </a:endParaRPr>
            </a:p>
          </p:txBody>
        </p:sp>
        <p:sp>
          <p:nvSpPr>
            <p:cNvPr id="2" name="Rectangle 1"/>
            <p:cNvSpPr/>
            <p:nvPr/>
          </p:nvSpPr>
          <p:spPr>
            <a:xfrm>
              <a:off x="3612716" y="3741117"/>
              <a:ext cx="351378" cy="292388"/>
            </a:xfrm>
            <a:prstGeom prst="rect">
              <a:avLst/>
            </a:prstGeom>
          </p:spPr>
          <p:txBody>
            <a:bodyPr wrap="none">
              <a:spAutoFit/>
            </a:bodyPr>
            <a:lstStyle/>
            <a:p>
              <a:r>
                <a:rPr lang="en-US" altLang="ko-KR" sz="1300" b="1" dirty="0">
                  <a:solidFill>
                    <a:srgbClr val="000000"/>
                  </a:solidFill>
                  <a:latin typeface="Times New Roman" panose="02020603050405020304" pitchFamily="18" charset="0"/>
                  <a:cs typeface="Times New Roman" panose="02020603050405020304" pitchFamily="18" charset="0"/>
                </a:rPr>
                <a:t>FI</a:t>
              </a:r>
            </a:p>
          </p:txBody>
        </p:sp>
        <p:sp>
          <p:nvSpPr>
            <p:cNvPr id="4" name="Rectangle 3"/>
            <p:cNvSpPr/>
            <p:nvPr/>
          </p:nvSpPr>
          <p:spPr>
            <a:xfrm>
              <a:off x="4306235" y="3741117"/>
              <a:ext cx="425116" cy="292388"/>
            </a:xfrm>
            <a:prstGeom prst="rect">
              <a:avLst/>
            </a:prstGeom>
          </p:spPr>
          <p:txBody>
            <a:bodyPr wrap="none">
              <a:spAutoFit/>
            </a:bodyPr>
            <a:lstStyle/>
            <a:p>
              <a:r>
                <a:rPr lang="en-US" altLang="ko-KR" sz="1300" b="1" dirty="0">
                  <a:solidFill>
                    <a:srgbClr val="000000"/>
                  </a:solidFill>
                  <a:latin typeface="Times New Roman" panose="02020603050405020304" pitchFamily="18" charset="0"/>
                  <a:cs typeface="Times New Roman" panose="02020603050405020304" pitchFamily="18" charset="0"/>
                </a:rPr>
                <a:t>DA</a:t>
              </a:r>
            </a:p>
          </p:txBody>
        </p:sp>
        <p:sp>
          <p:nvSpPr>
            <p:cNvPr id="5" name="Rectangle 4"/>
            <p:cNvSpPr/>
            <p:nvPr/>
          </p:nvSpPr>
          <p:spPr>
            <a:xfrm>
              <a:off x="4961949" y="3763341"/>
              <a:ext cx="417102" cy="292388"/>
            </a:xfrm>
            <a:prstGeom prst="rect">
              <a:avLst/>
            </a:prstGeom>
          </p:spPr>
          <p:txBody>
            <a:bodyPr wrap="none">
              <a:spAutoFit/>
            </a:bodyPr>
            <a:lstStyle/>
            <a:p>
              <a:r>
                <a:rPr lang="en-US" altLang="ko-KR" sz="1300" b="1" dirty="0">
                  <a:solidFill>
                    <a:srgbClr val="000000"/>
                  </a:solidFill>
                  <a:latin typeface="Times New Roman" panose="02020603050405020304" pitchFamily="18" charset="0"/>
                  <a:cs typeface="Times New Roman" panose="02020603050405020304" pitchFamily="18" charset="0"/>
                </a:rPr>
                <a:t>FO</a:t>
              </a:r>
            </a:p>
          </p:txBody>
        </p:sp>
        <p:sp>
          <p:nvSpPr>
            <p:cNvPr id="6" name="Rectangle 5"/>
            <p:cNvSpPr/>
            <p:nvPr/>
          </p:nvSpPr>
          <p:spPr>
            <a:xfrm>
              <a:off x="5608930" y="3763341"/>
              <a:ext cx="415498" cy="292388"/>
            </a:xfrm>
            <a:prstGeom prst="rect">
              <a:avLst/>
            </a:prstGeom>
          </p:spPr>
          <p:txBody>
            <a:bodyPr wrap="none">
              <a:spAutoFit/>
            </a:bodyPr>
            <a:lstStyle/>
            <a:p>
              <a:r>
                <a:rPr lang="en-US" altLang="ko-KR" sz="1300" b="1" dirty="0">
                  <a:solidFill>
                    <a:srgbClr val="000000"/>
                  </a:solidFill>
                  <a:latin typeface="Times New Roman" panose="02020603050405020304" pitchFamily="18" charset="0"/>
                  <a:cs typeface="Times New Roman" panose="02020603050405020304" pitchFamily="18" charset="0"/>
                </a:rPr>
                <a:t>EX</a:t>
              </a:r>
            </a:p>
          </p:txBody>
        </p:sp>
      </p:grpSp>
      <p:sp>
        <p:nvSpPr>
          <p:cNvPr id="84" name="Rectangle 83"/>
          <p:cNvSpPr>
            <a:spLocks noChangeArrowheads="1"/>
          </p:cNvSpPr>
          <p:nvPr/>
        </p:nvSpPr>
        <p:spPr bwMode="auto">
          <a:xfrm>
            <a:off x="851780" y="341451"/>
            <a:ext cx="10785544" cy="605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57150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lvl="1" algn="just">
              <a:lnSpc>
                <a:spcPct val="150000"/>
              </a:lnSpc>
              <a:spcBef>
                <a:spcPct val="40000"/>
              </a:spcBef>
            </a:pPr>
            <a:r>
              <a:rPr lang="en-US" altLang="ko-KR" sz="2000" dirty="0">
                <a:latin typeface="Times New Roman" panose="02020603050405020304" pitchFamily="18" charset="0"/>
                <a:cs typeface="Times New Roman" panose="02020603050405020304" pitchFamily="18" charset="0"/>
              </a:rPr>
              <a:t>Structural hazards(Resource Conflicts)</a:t>
            </a:r>
          </a:p>
          <a:p>
            <a:pPr marL="342900" indent="-34290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Occur when two instructions require a given hardware resource at the same time.</a:t>
            </a:r>
          </a:p>
          <a:p>
            <a:pPr marL="342900" indent="-342900" algn="just">
              <a:lnSpc>
                <a:spcPct val="150000"/>
              </a:lnSpc>
              <a:buFont typeface="Arial" panose="020B0604020202020204" pitchFamily="34" charset="0"/>
              <a:buChar char="•"/>
            </a:pPr>
            <a:r>
              <a:rPr lang="en-US" altLang="ko-KR" sz="2000" b="0" dirty="0">
                <a:latin typeface="Times New Roman" panose="02020603050405020304" pitchFamily="18" charset="0"/>
                <a:cs typeface="Times New Roman" panose="02020603050405020304" pitchFamily="18" charset="0"/>
              </a:rPr>
              <a:t>Example: With one memory-port, a data and an instruction fetch cannot be initiated in the same clock.</a:t>
            </a: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algn="just">
              <a:lnSpc>
                <a:spcPct val="150000"/>
              </a:lnSpc>
            </a:pPr>
            <a:r>
              <a:rPr lang="en-US" altLang="ko-KR" sz="2000" b="0" dirty="0">
                <a:latin typeface="Times New Roman" panose="02020603050405020304" pitchFamily="18" charset="0"/>
                <a:cs typeface="Times New Roman" panose="02020603050405020304" pitchFamily="18" charset="0"/>
              </a:rPr>
              <a:t>Solution to Resource conflicts:</a:t>
            </a:r>
          </a:p>
          <a:p>
            <a:pPr marL="342900" indent="-342900" algn="just">
              <a:lnSpc>
                <a:spcPct val="150000"/>
              </a:lnSpc>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Most of these conflicts can be resolved </a:t>
            </a:r>
          </a:p>
          <a:p>
            <a:pPr algn="just">
              <a:lnSpc>
                <a:spcPct val="150000"/>
              </a:lnSpc>
            </a:pPr>
            <a:r>
              <a:rPr lang="en-US" altLang="en-US" sz="2000" b="0" dirty="0">
                <a:latin typeface="Times New Roman" panose="02020603050405020304" pitchFamily="18" charset="0"/>
                <a:cs typeface="Times New Roman" panose="02020603050405020304" pitchFamily="18" charset="0"/>
              </a:rPr>
              <a:t>by using separate instruction and data </a:t>
            </a:r>
          </a:p>
          <a:p>
            <a:pPr algn="just">
              <a:lnSpc>
                <a:spcPct val="150000"/>
              </a:lnSpc>
            </a:pPr>
            <a:r>
              <a:rPr lang="en-US" altLang="en-US" sz="2000" b="0" dirty="0">
                <a:latin typeface="Times New Roman" panose="02020603050405020304" pitchFamily="18" charset="0"/>
                <a:cs typeface="Times New Roman" panose="02020603050405020304" pitchFamily="18" charset="0"/>
              </a:rPr>
              <a:t>memories. </a:t>
            </a:r>
          </a:p>
          <a:p>
            <a:pPr marL="342900" indent="-34290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Use of  pipeline stall (it is delay in the </a:t>
            </a:r>
          </a:p>
          <a:p>
            <a:pPr algn="just">
              <a:lnSpc>
                <a:spcPct val="150000"/>
              </a:lnSpc>
            </a:pPr>
            <a:r>
              <a:rPr lang="en-US" sz="2000" b="0" dirty="0">
                <a:latin typeface="Times New Roman" panose="02020603050405020304" pitchFamily="18" charset="0"/>
                <a:cs typeface="Times New Roman" panose="02020603050405020304" pitchFamily="18" charset="0"/>
              </a:rPr>
              <a:t>execution of an instruction in order to resolve a hazard ). </a:t>
            </a:r>
            <a:endParaRPr lang="en-US" altLang="ko-KR"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48123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ChangeArrowheads="1"/>
          </p:cNvSpPr>
          <p:nvPr/>
        </p:nvSpPr>
        <p:spPr bwMode="auto">
          <a:xfrm>
            <a:off x="576470" y="408548"/>
            <a:ext cx="10774018" cy="466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just">
              <a:lnSpc>
                <a:spcPct val="150000"/>
              </a:lnSpc>
            </a:pPr>
            <a:r>
              <a:rPr lang="en-US" altLang="ko-KR" sz="2000" dirty="0">
                <a:latin typeface="Times New Roman" panose="02020603050405020304" pitchFamily="18" charset="0"/>
                <a:cs typeface="Times New Roman" panose="02020603050405020304" pitchFamily="18" charset="0"/>
              </a:rPr>
              <a:t>Data  hazards</a:t>
            </a: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ko-KR" sz="2000" b="0" dirty="0">
                <a:latin typeface="Times New Roman" panose="02020603050405020304" pitchFamily="18" charset="0"/>
                <a:cs typeface="Times New Roman" panose="02020603050405020304" pitchFamily="18" charset="0"/>
              </a:rPr>
              <a:t>Data Hazards occurs when the execution of an instruction depends on the results of a previous instruction but this result is not yet available.</a:t>
            </a: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ko-KR" sz="2000" b="0" dirty="0">
                <a:latin typeface="Times New Roman" panose="02020603050405020304" pitchFamily="18" charset="0"/>
                <a:cs typeface="Times New Roman" panose="02020603050405020304" pitchFamily="18" charset="0"/>
              </a:rPr>
              <a:t>Data hazard can be deal with either hardware techniques or software technique.</a:t>
            </a:r>
          </a:p>
          <a:p>
            <a:pPr marL="342900" indent="-342900" algn="just">
              <a:lnSpc>
                <a:spcPct val="150000"/>
              </a:lnSpc>
              <a:buFont typeface="Arial" panose="020B0604020202020204" pitchFamily="34" charset="0"/>
              <a:buChar char="•"/>
            </a:pPr>
            <a:r>
              <a:rPr lang="en-US" altLang="ko-KR" sz="2000" b="0" dirty="0">
                <a:latin typeface="Times New Roman" panose="02020603050405020304" pitchFamily="18" charset="0"/>
                <a:cs typeface="Times New Roman" panose="02020603050405020304" pitchFamily="18" charset="0"/>
              </a:rPr>
              <a:t>Similarly, an address dependency may occur when an operand address cannot be calculated because the information needed by the addressing mode is not available. </a:t>
            </a:r>
          </a:p>
          <a:p>
            <a:pPr marL="342900" indent="-342900" algn="just">
              <a:lnSpc>
                <a:spcPct val="150000"/>
              </a:lnSpc>
              <a:buFont typeface="Arial" panose="020B0604020202020204" pitchFamily="34" charset="0"/>
              <a:buChar char="•"/>
            </a:pPr>
            <a:endParaRPr lang="en-US" altLang="ko-KR" sz="2000" b="0" dirty="0">
              <a:latin typeface="Times New Roman" panose="02020603050405020304" pitchFamily="18" charset="0"/>
              <a:cs typeface="Times New Roman" panose="02020603050405020304" pitchFamily="18" charset="0"/>
            </a:endParaRPr>
          </a:p>
        </p:txBody>
      </p:sp>
      <p:sp>
        <p:nvSpPr>
          <p:cNvPr id="26628" name="Rectangle 4"/>
          <p:cNvSpPr>
            <a:spLocks noChangeArrowheads="1"/>
          </p:cNvSpPr>
          <p:nvPr/>
        </p:nvSpPr>
        <p:spPr bwMode="auto">
          <a:xfrm>
            <a:off x="1530627" y="1967949"/>
            <a:ext cx="5827438" cy="980846"/>
          </a:xfrm>
          <a:prstGeom prst="rect">
            <a:avLst/>
          </a:prstGeom>
          <a:noFill/>
          <a:ln w="9525">
            <a:noFill/>
            <a:miter lim="800000"/>
            <a:headEnd/>
            <a:tailEnd/>
          </a:ln>
        </p:spPr>
        <p:txBody>
          <a:bodyPr wrap="square" lIns="63500" tIns="25400" rIns="63500" bIns="25400">
            <a:spAutoFit/>
          </a:bodyPr>
          <a:lstStyle/>
          <a:p>
            <a:pPr marL="876300" indent="-876300" defTabSz="152400">
              <a:lnSpc>
                <a:spcPct val="150000"/>
              </a:lnSpc>
              <a:spcBef>
                <a:spcPct val="20000"/>
              </a:spcBef>
              <a:defRPr/>
            </a:pPr>
            <a:r>
              <a:rPr lang="en-US" altLang="ko-KR" sz="2000" dirty="0">
                <a:latin typeface="Times New Roman" panose="02020603050405020304" pitchFamily="18" charset="0"/>
                <a:ea typeface="돋움" pitchFamily="50" charset="-127"/>
                <a:cs typeface="Times New Roman" panose="02020603050405020304" pitchFamily="18" charset="0"/>
              </a:rPr>
              <a:t>ADD	R1, R2, R3</a:t>
            </a:r>
          </a:p>
          <a:p>
            <a:pPr marL="876300" indent="-876300" defTabSz="152400">
              <a:lnSpc>
                <a:spcPct val="150000"/>
              </a:lnSpc>
              <a:spcBef>
                <a:spcPct val="20000"/>
              </a:spcBef>
              <a:defRPr/>
            </a:pPr>
            <a:r>
              <a:rPr lang="en-US" altLang="ko-KR" sz="2000" dirty="0">
                <a:latin typeface="Times New Roman" panose="02020603050405020304" pitchFamily="18" charset="0"/>
                <a:ea typeface="돋움" pitchFamily="50" charset="-127"/>
                <a:cs typeface="Times New Roman" panose="02020603050405020304" pitchFamily="18" charset="0"/>
              </a:rPr>
              <a:t>SUB	R4, R1, R5</a:t>
            </a:r>
          </a:p>
        </p:txBody>
      </p:sp>
      <p:sp>
        <p:nvSpPr>
          <p:cNvPr id="27653" name="Rectangle 6"/>
          <p:cNvSpPr>
            <a:spLocks noChangeArrowheads="1"/>
          </p:cNvSpPr>
          <p:nvPr/>
        </p:nvSpPr>
        <p:spPr bwMode="auto">
          <a:xfrm>
            <a:off x="3268663" y="3314701"/>
            <a:ext cx="3651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p>
        </p:txBody>
      </p:sp>
      <p:sp>
        <p:nvSpPr>
          <p:cNvPr id="27655" name="Rectangle 9"/>
          <p:cNvSpPr>
            <a:spLocks noChangeArrowheads="1"/>
          </p:cNvSpPr>
          <p:nvPr/>
        </p:nvSpPr>
        <p:spPr bwMode="auto">
          <a:xfrm>
            <a:off x="2105025" y="5765800"/>
            <a:ext cx="25006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800"/>
              <a:t> </a:t>
            </a:r>
            <a:endParaRPr lang="en-US" altLang="ko-KR" sz="1800" i="1"/>
          </a:p>
        </p:txBody>
      </p:sp>
    </p:spTree>
    <p:extLst>
      <p:ext uri="{BB962C8B-B14F-4D97-AF65-F5344CB8AC3E}">
        <p14:creationId xmlns:p14="http://schemas.microsoft.com/office/powerpoint/2010/main" val="117225595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5861" y="457200"/>
            <a:ext cx="10972800" cy="470898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Data Hazard Classification</a:t>
            </a:r>
          </a:p>
          <a:p>
            <a:pPr algn="just">
              <a:lnSpc>
                <a:spcPct val="150000"/>
              </a:lnSpc>
            </a:pPr>
            <a:r>
              <a:rPr lang="en-US" sz="2000" dirty="0">
                <a:latin typeface="Times New Roman" panose="02020603050405020304" pitchFamily="18" charset="0"/>
                <a:cs typeface="Times New Roman" panose="02020603050405020304" pitchFamily="18" charset="0"/>
              </a:rPr>
              <a:t>Three types of data hazards</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1. RAW : Read After Write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read after write (RAW) data hazard refers to a situation where an instruction refers to a result that has not yet been calculated or retrieved.</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occur because even though an instruction is executed after a previous instruction, the previous instruction has not been completely processed through the pipeline. </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Example: 	I</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R2 &lt;- R1 + R3</a:t>
            </a:r>
          </a:p>
          <a:p>
            <a:pPr lvl="3" algn="just">
              <a:lnSpc>
                <a:spcPct val="150000"/>
              </a:lnSpc>
            </a:pP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R4 &lt;- R2+R3</a:t>
            </a:r>
          </a:p>
        </p:txBody>
      </p:sp>
    </p:spTree>
    <p:extLst>
      <p:ext uri="{BB962C8B-B14F-4D97-AF65-F5344CB8AC3E}">
        <p14:creationId xmlns:p14="http://schemas.microsoft.com/office/powerpoint/2010/main" val="4149483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31520" y="522514"/>
            <a:ext cx="11016532" cy="4247317"/>
          </a:xfrm>
          <a:prstGeom prst="rect">
            <a:avLst/>
          </a:prstGeom>
        </p:spPr>
        <p:txBody>
          <a:bodyPr wrap="square">
            <a:spAutoFit/>
          </a:bodyPr>
          <a:lstStyle/>
          <a:p>
            <a:pPr lvl="0" algn="just" eaLnBrk="0" fontAlgn="base" hangingPunct="0">
              <a:lnSpc>
                <a:spcPct val="150000"/>
              </a:lnSpc>
              <a:spcBef>
                <a:spcPct val="0"/>
              </a:spcBef>
              <a:spcAft>
                <a:spcPct val="0"/>
              </a:spcAft>
            </a:pPr>
            <a:r>
              <a:rPr lang="en-US" altLang="en-US" sz="2000" b="1" dirty="0">
                <a:latin typeface="Times New Roman" panose="02020603050405020304" pitchFamily="18" charset="0"/>
                <a:cs typeface="Times New Roman" panose="02020603050405020304" pitchFamily="18" charset="0"/>
              </a:rPr>
              <a:t>2. Write After Read (WAR) </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write after read (WAR) data hazard represents a problem with concurrent execution. </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Example :	I</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R4&lt;- R1+R5</a:t>
            </a:r>
          </a:p>
          <a:p>
            <a:pPr lvl="4" algn="just"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R5&lt;- R1 + R2</a:t>
            </a:r>
          </a:p>
          <a:p>
            <a:pPr lvl="0" algn="just" eaLnBrk="0" fontAlgn="base" hangingPunct="0">
              <a:lnSpc>
                <a:spcPct val="150000"/>
              </a:lnSpc>
              <a:spcBef>
                <a:spcPct val="0"/>
              </a:spcBef>
              <a:spcAft>
                <a:spcPct val="0"/>
              </a:spcAft>
            </a:pPr>
            <a:r>
              <a:rPr lang="en-US" altLang="en-US" sz="2000" b="1" dirty="0">
                <a:latin typeface="Times New Roman" panose="02020603050405020304" pitchFamily="18" charset="0"/>
                <a:cs typeface="Times New Roman" panose="02020603050405020304" pitchFamily="18" charset="0"/>
              </a:rPr>
              <a:t>3. Write After Write (WAW)</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write after write (WAW) data hazard may occur in a concurrent execution environment.</a:t>
            </a:r>
          </a:p>
          <a:p>
            <a:pPr marL="34290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We must delay the WB (Write Back) of i</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until the execution of i</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Example:	I</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  R2&lt;-R4+R7</a:t>
            </a:r>
          </a:p>
          <a:p>
            <a:pPr lvl="4" algn="just" eaLnBrk="0" fontAlgn="base" hangingPunct="0">
              <a:lnSpc>
                <a:spcPct val="150000"/>
              </a:lnSpc>
              <a:spcBef>
                <a:spcPct val="0"/>
              </a:spcBef>
              <a:spcAft>
                <a:spcPct val="0"/>
              </a:spcAft>
            </a:pPr>
            <a:r>
              <a:rPr lang="en-US" altLang="en-US" sz="2000" dirty="0">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R2 &lt;-R1 +R3</a:t>
            </a:r>
          </a:p>
        </p:txBody>
      </p:sp>
    </p:spTree>
    <p:extLst>
      <p:ext uri="{BB962C8B-B14F-4D97-AF65-F5344CB8AC3E}">
        <p14:creationId xmlns:p14="http://schemas.microsoft.com/office/powerpoint/2010/main" val="3176614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ChangeArrowheads="1"/>
          </p:cNvSpPr>
          <p:nvPr/>
        </p:nvSpPr>
        <p:spPr bwMode="auto">
          <a:xfrm>
            <a:off x="556591" y="343396"/>
            <a:ext cx="11072191" cy="6514604"/>
          </a:xfrm>
          <a:prstGeom prst="rect">
            <a:avLst/>
          </a:prstGeom>
          <a:noFill/>
          <a:ln w="9525">
            <a:noFill/>
            <a:miter lim="800000"/>
            <a:headEnd/>
            <a:tailEnd/>
          </a:ln>
        </p:spPr>
        <p:txBody>
          <a:bodyPr wrap="square" lIns="63500" tIns="25400" rIns="63500" bIns="25400">
            <a:spAutoFit/>
          </a:bodyPr>
          <a:lstStyle/>
          <a:p>
            <a:pPr algn="just" defTabSz="762000">
              <a:lnSpc>
                <a:spcPct val="150000"/>
              </a:lnSpc>
              <a:defRPr/>
            </a:pPr>
            <a:r>
              <a:rPr lang="en-US" altLang="ko-KR" sz="2000" b="1" dirty="0">
                <a:latin typeface="Times New Roman" panose="02020603050405020304" pitchFamily="18" charset="0"/>
                <a:ea typeface="돋움" pitchFamily="50" charset="-127"/>
                <a:cs typeface="Times New Roman" panose="02020603050405020304" pitchFamily="18" charset="0"/>
              </a:rPr>
              <a:t>Data hazard </a:t>
            </a:r>
            <a:r>
              <a:rPr lang="en-US" altLang="ko-KR" sz="2000" dirty="0">
                <a:latin typeface="Times New Roman" panose="02020603050405020304" pitchFamily="18" charset="0"/>
                <a:ea typeface="돋움" pitchFamily="50" charset="-127"/>
                <a:cs typeface="Times New Roman" panose="02020603050405020304" pitchFamily="18" charset="0"/>
              </a:rPr>
              <a:t>deals with </a:t>
            </a:r>
          </a:p>
          <a:p>
            <a:pPr algn="just" defTabSz="762000">
              <a:lnSpc>
                <a:spcPct val="150000"/>
              </a:lnSpc>
              <a:defRPr/>
            </a:pPr>
            <a:r>
              <a:rPr lang="en-US" altLang="ko-KR" sz="2000" b="1" dirty="0">
                <a:latin typeface="Times New Roman" panose="02020603050405020304" pitchFamily="18" charset="0"/>
                <a:ea typeface="돋움" pitchFamily="50" charset="-127"/>
                <a:cs typeface="Times New Roman" panose="02020603050405020304" pitchFamily="18" charset="0"/>
              </a:rPr>
              <a:t>Hardware Technique</a:t>
            </a:r>
          </a:p>
          <a:p>
            <a:pPr marL="342900" indent="-342900" algn="just" defTabSz="762000">
              <a:lnSpc>
                <a:spcPct val="150000"/>
              </a:lnSpc>
              <a:buFont typeface="Arial" panose="020B0604020202020204" pitchFamily="34" charset="0"/>
              <a:buChar char="•"/>
              <a:defRPr/>
            </a:pPr>
            <a:r>
              <a:rPr lang="en-US" altLang="ko-KR" sz="2000" i="1" dirty="0">
                <a:latin typeface="Times New Roman" panose="02020603050405020304" pitchFamily="18" charset="0"/>
                <a:ea typeface="돋움" pitchFamily="50" charset="-127"/>
                <a:cs typeface="Times New Roman" panose="02020603050405020304" pitchFamily="18" charset="0"/>
              </a:rPr>
              <a:t> </a:t>
            </a:r>
            <a:r>
              <a:rPr lang="en-US" altLang="ko-KR" sz="2000" b="1" dirty="0">
                <a:latin typeface="Times New Roman" panose="02020603050405020304" pitchFamily="18" charset="0"/>
                <a:ea typeface="돋움" pitchFamily="50" charset="-127"/>
                <a:cs typeface="Times New Roman" panose="02020603050405020304" pitchFamily="18" charset="0"/>
              </a:rPr>
              <a:t>Hardware Interlock : </a:t>
            </a:r>
            <a:r>
              <a:rPr lang="en-US" altLang="ko-KR" sz="2000" dirty="0">
                <a:latin typeface="Times New Roman" panose="02020603050405020304" pitchFamily="18" charset="0"/>
                <a:ea typeface="돋움" pitchFamily="50" charset="-127"/>
                <a:cs typeface="Times New Roman" panose="02020603050405020304" pitchFamily="18" charset="0"/>
              </a:rPr>
              <a:t>hardware detects the data dependencies and delays the scheduling of the dependent instruction by stalling enough clock cycles.</a:t>
            </a:r>
          </a:p>
          <a:p>
            <a:pPr marL="342900" indent="-342900" algn="just" defTabSz="762000">
              <a:lnSpc>
                <a:spcPct val="150000"/>
              </a:lnSpc>
              <a:buFont typeface="Arial" panose="020B0604020202020204" pitchFamily="34" charset="0"/>
              <a:buChar char="•"/>
              <a:defRPr/>
            </a:pPr>
            <a:r>
              <a:rPr lang="en-US" altLang="ko-KR" sz="2000" b="1" dirty="0">
                <a:latin typeface="Times New Roman" panose="02020603050405020304" pitchFamily="18" charset="0"/>
                <a:ea typeface="돋움" pitchFamily="50" charset="-127"/>
                <a:cs typeface="Times New Roman" panose="02020603050405020304" pitchFamily="18" charset="0"/>
              </a:rPr>
              <a:t>Operand Forwarding ( bypassing, short-circuiting) : </a:t>
            </a:r>
            <a:r>
              <a:rPr lang="en-US" sz="2000" dirty="0">
                <a:latin typeface="Times New Roman" panose="02020603050405020304" pitchFamily="18" charset="0"/>
                <a:cs typeface="Times New Roman" panose="02020603050405020304" pitchFamily="18" charset="0"/>
              </a:rPr>
              <a:t>uses special hardware to detect a conflict and then avoid it by routing the data through special paths between pipeline segments.</a:t>
            </a:r>
          </a:p>
          <a:p>
            <a:pPr marL="800100" lvl="1" indent="-342900" algn="just" defTabSz="76200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This method requires additional hardware paths through multiplexers as well as the circuit that detects the conflict.</a:t>
            </a:r>
          </a:p>
          <a:p>
            <a:pPr marL="800100" lvl="1" indent="-342900" algn="just" defTabSz="762000">
              <a:lnSpc>
                <a:spcPct val="150000"/>
              </a:lnSpc>
              <a:buFont typeface="Arial" panose="020B0604020202020204" pitchFamily="34" charset="0"/>
              <a:buChar char="•"/>
              <a:defRPr/>
            </a:pPr>
            <a:r>
              <a:rPr lang="en-US" sz="2000" dirty="0">
                <a:latin typeface="Times New Roman" panose="02020603050405020304" pitchFamily="18" charset="0"/>
                <a:cs typeface="Times New Roman" panose="02020603050405020304" pitchFamily="18" charset="0"/>
              </a:rPr>
              <a:t>For example, instead of transferring an ALU result into a destination register, the hardware checks the destination operand, and if it is needed as a source in the next instruction, it passes the result directly into the ALU input, bypassing the register file. </a:t>
            </a:r>
          </a:p>
          <a:p>
            <a:pPr algn="just" defTabSz="762000">
              <a:lnSpc>
                <a:spcPct val="150000"/>
              </a:lnSpc>
              <a:defRPr/>
            </a:pPr>
            <a:r>
              <a:rPr lang="en-US" altLang="ko-KR" sz="2000" b="1" dirty="0">
                <a:latin typeface="Times New Roman" panose="02020603050405020304" pitchFamily="18" charset="0"/>
                <a:ea typeface="돋움" pitchFamily="50" charset="-127"/>
                <a:cs typeface="Times New Roman" panose="02020603050405020304" pitchFamily="18" charset="0"/>
              </a:rPr>
              <a:t>Software Technique</a:t>
            </a:r>
          </a:p>
          <a:p>
            <a:pPr algn="just" defTabSz="762000">
              <a:lnSpc>
                <a:spcPct val="150000"/>
              </a:lnSpc>
              <a:defRPr/>
            </a:pPr>
            <a:r>
              <a:rPr lang="en-US" sz="2000" b="1" dirty="0">
                <a:latin typeface="Times New Roman" panose="02020603050405020304" pitchFamily="18" charset="0"/>
                <a:cs typeface="Times New Roman" panose="02020603050405020304" pitchFamily="18" charset="0"/>
              </a:rPr>
              <a:t>Delayed load: </a:t>
            </a:r>
            <a:r>
              <a:rPr lang="en-US" sz="2000" dirty="0">
                <a:latin typeface="Times New Roman" panose="02020603050405020304" pitchFamily="18" charset="0"/>
                <a:cs typeface="Times New Roman" panose="02020603050405020304" pitchFamily="18" charset="0"/>
              </a:rPr>
              <a:t>the compiler</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such computers is designed to detect a data conflict and reorder the instructions as necessary to delay the loading of the conflicting data by inserting no-operation instructions. </a:t>
            </a:r>
            <a:endParaRPr lang="en-US" altLang="ko-KR" sz="2000" dirty="0">
              <a:latin typeface="Times New Roman" panose="02020603050405020304" pitchFamily="18" charset="0"/>
              <a:ea typeface="돋움" pitchFamily="50" charset="-127"/>
              <a:cs typeface="Times New Roman" panose="02020603050405020304" pitchFamily="18" charset="0"/>
            </a:endParaRPr>
          </a:p>
        </p:txBody>
      </p:sp>
      <p:sp>
        <p:nvSpPr>
          <p:cNvPr id="28676" name="Rectangle 6"/>
          <p:cNvSpPr>
            <a:spLocks noChangeArrowheads="1"/>
          </p:cNvSpPr>
          <p:nvPr/>
        </p:nvSpPr>
        <p:spPr bwMode="auto">
          <a:xfrm>
            <a:off x="3268663" y="3314701"/>
            <a:ext cx="3651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p>
        </p:txBody>
      </p:sp>
      <p:sp>
        <p:nvSpPr>
          <p:cNvPr id="28677" name="Rectangle 9"/>
          <p:cNvSpPr>
            <a:spLocks noChangeArrowheads="1"/>
          </p:cNvSpPr>
          <p:nvPr/>
        </p:nvSpPr>
        <p:spPr bwMode="auto">
          <a:xfrm>
            <a:off x="2105025" y="5765800"/>
            <a:ext cx="25006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800"/>
              <a:t> </a:t>
            </a:r>
            <a:endParaRPr lang="en-US" altLang="ko-KR" sz="1800" i="1"/>
          </a:p>
        </p:txBody>
      </p:sp>
    </p:spTree>
    <p:extLst>
      <p:ext uri="{BB962C8B-B14F-4D97-AF65-F5344CB8AC3E}">
        <p14:creationId xmlns:p14="http://schemas.microsoft.com/office/powerpoint/2010/main" val="181572336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950819" y="4037103"/>
            <a:ext cx="4806757" cy="1482684"/>
            <a:chOff x="4448591" y="2090738"/>
            <a:chExt cx="4806757" cy="1482684"/>
          </a:xfrm>
        </p:grpSpPr>
        <p:sp>
          <p:nvSpPr>
            <p:cNvPr id="31748" name="Rectangle 4"/>
            <p:cNvSpPr>
              <a:spLocks noChangeArrowheads="1"/>
            </p:cNvSpPr>
            <p:nvPr/>
          </p:nvSpPr>
          <p:spPr bwMode="auto">
            <a:xfrm>
              <a:off x="5686426" y="2159001"/>
              <a:ext cx="1795463" cy="2952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500">
                <a:latin typeface="Times New Roman" panose="02020603050405020304" pitchFamily="18" charset="0"/>
                <a:cs typeface="Times New Roman" panose="02020603050405020304" pitchFamily="18" charset="0"/>
              </a:endParaRPr>
            </a:p>
          </p:txBody>
        </p:sp>
        <p:sp>
          <p:nvSpPr>
            <p:cNvPr id="31749" name="Rectangle 5"/>
            <p:cNvSpPr>
              <a:spLocks noChangeArrowheads="1"/>
            </p:cNvSpPr>
            <p:nvPr/>
          </p:nvSpPr>
          <p:spPr bwMode="auto">
            <a:xfrm>
              <a:off x="6105526" y="2563814"/>
              <a:ext cx="1852613" cy="320675"/>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sz="1500">
                <a:latin typeface="Times New Roman" panose="02020603050405020304" pitchFamily="18" charset="0"/>
                <a:cs typeface="Times New Roman" panose="02020603050405020304" pitchFamily="18" charset="0"/>
              </a:endParaRPr>
            </a:p>
          </p:txBody>
        </p:sp>
        <p:sp>
          <p:nvSpPr>
            <p:cNvPr id="31750" name="Line 6"/>
            <p:cNvSpPr>
              <a:spLocks noChangeShapeType="1"/>
            </p:cNvSpPr>
            <p:nvPr/>
          </p:nvSpPr>
          <p:spPr bwMode="auto">
            <a:xfrm>
              <a:off x="6118225" y="2168525"/>
              <a:ext cx="0" cy="29845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51" name="Line 7"/>
            <p:cNvSpPr>
              <a:spLocks noChangeShapeType="1"/>
            </p:cNvSpPr>
            <p:nvPr/>
          </p:nvSpPr>
          <p:spPr bwMode="auto">
            <a:xfrm>
              <a:off x="6572250" y="2168525"/>
              <a:ext cx="0" cy="28575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52" name="Line 8"/>
            <p:cNvSpPr>
              <a:spLocks noChangeShapeType="1"/>
            </p:cNvSpPr>
            <p:nvPr/>
          </p:nvSpPr>
          <p:spPr bwMode="auto">
            <a:xfrm>
              <a:off x="7037388" y="2155825"/>
              <a:ext cx="0" cy="31115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53" name="Rectangle 9"/>
            <p:cNvSpPr>
              <a:spLocks noChangeArrowheads="1"/>
            </p:cNvSpPr>
            <p:nvPr/>
          </p:nvSpPr>
          <p:spPr bwMode="auto">
            <a:xfrm>
              <a:off x="5732463" y="2181226"/>
              <a:ext cx="1805559" cy="32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500" dirty="0">
                  <a:latin typeface="Times New Roman" panose="02020603050405020304" pitchFamily="18" charset="0"/>
                  <a:cs typeface="Times New Roman" panose="02020603050405020304" pitchFamily="18" charset="0"/>
                </a:rPr>
                <a:t>FI     DA    FO    EX</a:t>
              </a:r>
            </a:p>
          </p:txBody>
        </p:sp>
        <p:sp>
          <p:nvSpPr>
            <p:cNvPr id="31754" name="Line 10"/>
            <p:cNvSpPr>
              <a:spLocks noChangeShapeType="1"/>
            </p:cNvSpPr>
            <p:nvPr/>
          </p:nvSpPr>
          <p:spPr bwMode="auto">
            <a:xfrm>
              <a:off x="6572250" y="2563814"/>
              <a:ext cx="0" cy="320675"/>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55" name="Line 11"/>
            <p:cNvSpPr>
              <a:spLocks noChangeShapeType="1"/>
            </p:cNvSpPr>
            <p:nvPr/>
          </p:nvSpPr>
          <p:spPr bwMode="auto">
            <a:xfrm>
              <a:off x="7037388" y="2563814"/>
              <a:ext cx="0" cy="331787"/>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56" name="Line 12"/>
            <p:cNvSpPr>
              <a:spLocks noChangeShapeType="1"/>
            </p:cNvSpPr>
            <p:nvPr/>
          </p:nvSpPr>
          <p:spPr bwMode="auto">
            <a:xfrm>
              <a:off x="7493000" y="2563814"/>
              <a:ext cx="0" cy="331787"/>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57" name="Rectangle 13"/>
            <p:cNvSpPr>
              <a:spLocks noChangeArrowheads="1"/>
            </p:cNvSpPr>
            <p:nvPr/>
          </p:nvSpPr>
          <p:spPr bwMode="auto">
            <a:xfrm>
              <a:off x="6122988" y="2609851"/>
              <a:ext cx="1901739" cy="32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500">
                  <a:latin typeface="Times New Roman" panose="02020603050405020304" pitchFamily="18" charset="0"/>
                  <a:cs typeface="Times New Roman" panose="02020603050405020304" pitchFamily="18" charset="0"/>
                </a:rPr>
                <a:t>FI      DA     FO    EX</a:t>
              </a:r>
            </a:p>
          </p:txBody>
        </p:sp>
        <p:sp>
          <p:nvSpPr>
            <p:cNvPr id="31758" name="Rectangle 14"/>
            <p:cNvSpPr>
              <a:spLocks noChangeArrowheads="1"/>
            </p:cNvSpPr>
            <p:nvPr/>
          </p:nvSpPr>
          <p:spPr bwMode="auto">
            <a:xfrm>
              <a:off x="4495800" y="2090738"/>
              <a:ext cx="1106072"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500">
                  <a:latin typeface="Times New Roman" panose="02020603050405020304" pitchFamily="18" charset="0"/>
                  <a:cs typeface="Times New Roman" panose="02020603050405020304" pitchFamily="18" charset="0"/>
                </a:rPr>
                <a:t>      Branch</a:t>
              </a:r>
            </a:p>
            <a:p>
              <a:r>
                <a:rPr lang="en-US" altLang="ko-KR" sz="1500">
                  <a:latin typeface="Times New Roman" panose="02020603050405020304" pitchFamily="18" charset="0"/>
                  <a:cs typeface="Times New Roman" panose="02020603050405020304" pitchFamily="18" charset="0"/>
                </a:rPr>
                <a:t>Instruction</a:t>
              </a:r>
            </a:p>
          </p:txBody>
        </p:sp>
        <p:sp>
          <p:nvSpPr>
            <p:cNvPr id="31759" name="Rectangle 15"/>
            <p:cNvSpPr>
              <a:spLocks noChangeArrowheads="1"/>
            </p:cNvSpPr>
            <p:nvPr/>
          </p:nvSpPr>
          <p:spPr bwMode="auto">
            <a:xfrm>
              <a:off x="4448591" y="2522538"/>
              <a:ext cx="1106072"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r"/>
              <a:r>
                <a:rPr lang="en-US" altLang="ko-KR" sz="1500">
                  <a:latin typeface="Times New Roman" panose="02020603050405020304" pitchFamily="18" charset="0"/>
                  <a:cs typeface="Times New Roman" panose="02020603050405020304" pitchFamily="18" charset="0"/>
                </a:rPr>
                <a:t>Next</a:t>
              </a:r>
            </a:p>
            <a:p>
              <a:pPr algn="r"/>
              <a:r>
                <a:rPr lang="en-US" altLang="ko-KR" sz="1500">
                  <a:latin typeface="Times New Roman" panose="02020603050405020304" pitchFamily="18" charset="0"/>
                  <a:cs typeface="Times New Roman" panose="02020603050405020304" pitchFamily="18" charset="0"/>
                </a:rPr>
                <a:t>Instruction</a:t>
              </a:r>
            </a:p>
          </p:txBody>
        </p:sp>
        <p:sp>
          <p:nvSpPr>
            <p:cNvPr id="31760" name="Rectangle 17"/>
            <p:cNvSpPr>
              <a:spLocks noChangeArrowheads="1"/>
            </p:cNvSpPr>
            <p:nvPr/>
          </p:nvSpPr>
          <p:spPr bwMode="auto">
            <a:xfrm>
              <a:off x="7072314" y="3249614"/>
              <a:ext cx="2183034" cy="32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500" dirty="0">
                  <a:latin typeface="Times New Roman" panose="02020603050405020304" pitchFamily="18" charset="0"/>
                  <a:cs typeface="Times New Roman" panose="02020603050405020304" pitchFamily="18" charset="0"/>
                </a:rPr>
                <a:t>Target address available</a:t>
              </a:r>
            </a:p>
          </p:txBody>
        </p:sp>
        <p:sp>
          <p:nvSpPr>
            <p:cNvPr id="31761" name="Line 18"/>
            <p:cNvSpPr>
              <a:spLocks noChangeShapeType="1"/>
            </p:cNvSpPr>
            <p:nvPr/>
          </p:nvSpPr>
          <p:spPr bwMode="auto">
            <a:xfrm>
              <a:off x="6105526" y="3171825"/>
              <a:ext cx="1400175" cy="0"/>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sp>
          <p:nvSpPr>
            <p:cNvPr id="31764" name="Line 22"/>
            <p:cNvSpPr>
              <a:spLocks noChangeShapeType="1"/>
            </p:cNvSpPr>
            <p:nvPr/>
          </p:nvSpPr>
          <p:spPr bwMode="auto">
            <a:xfrm>
              <a:off x="7505700" y="2914650"/>
              <a:ext cx="0" cy="34290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wrap="none" anchor="ctr"/>
            <a:lstStyle/>
            <a:p>
              <a:endParaRPr lang="en-US" sz="1500">
                <a:latin typeface="Times New Roman" panose="02020603050405020304" pitchFamily="18" charset="0"/>
                <a:cs typeface="Times New Roman" panose="02020603050405020304" pitchFamily="18" charset="0"/>
              </a:endParaRPr>
            </a:p>
          </p:txBody>
        </p:sp>
      </p:grpSp>
      <p:sp>
        <p:nvSpPr>
          <p:cNvPr id="22" name="Rectangle 3"/>
          <p:cNvSpPr>
            <a:spLocks noChangeArrowheads="1"/>
          </p:cNvSpPr>
          <p:nvPr/>
        </p:nvSpPr>
        <p:spPr bwMode="auto">
          <a:xfrm>
            <a:off x="613954" y="738097"/>
            <a:ext cx="11155680" cy="511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marL="285750" indent="-285750"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One of the major problems in operating an instruction pipeline is the occurrence of branch instructions.</a:t>
            </a:r>
          </a:p>
          <a:p>
            <a:pPr marL="1028700" lvl="1"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An unconditional branch always alters the sequential program flow by loading the program counter with the target address.</a:t>
            </a:r>
          </a:p>
          <a:p>
            <a:pPr marL="1028700" lvl="1" algn="just">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In a conditional branch, the control selects the target instruction if the condition is satisfied or the next sequential instruction if the condition is not satisfied.</a:t>
            </a:r>
            <a:r>
              <a:rPr lang="en-US" sz="2000" dirty="0">
                <a:latin typeface="Times New Roman" panose="02020603050405020304" pitchFamily="18" charset="0"/>
                <a:cs typeface="Times New Roman" panose="02020603050405020304" pitchFamily="18" charset="0"/>
              </a:rPr>
              <a:t> </a:t>
            </a:r>
            <a:endParaRPr lang="en-US" sz="2000" b="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0" i="0" u="none" strike="noStrike" baseline="0" dirty="0">
                <a:latin typeface="Times New Roman" panose="02020603050405020304" pitchFamily="18" charset="0"/>
              </a:rPr>
              <a:t>Solution to Branch difficulties </a:t>
            </a:r>
          </a:p>
          <a:p>
            <a:pPr marL="108585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Prefetch Target Instruction</a:t>
            </a:r>
          </a:p>
          <a:p>
            <a:pPr marL="108585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Branch Target Buffer</a:t>
            </a:r>
          </a:p>
          <a:p>
            <a:pPr marL="108585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Loop Buffer</a:t>
            </a:r>
          </a:p>
          <a:p>
            <a:pPr marL="108585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Branch Prediction</a:t>
            </a:r>
          </a:p>
          <a:p>
            <a:pPr marL="108585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Delayed Branch</a:t>
            </a:r>
            <a:endParaRPr lang="en-US" sz="2000" dirty="0">
              <a:latin typeface="Times New Roman" panose="02020603050405020304" pitchFamily="18" charset="0"/>
              <a:cs typeface="Times New Roman" panose="02020603050405020304" pitchFamily="18" charset="0"/>
            </a:endParaRPr>
          </a:p>
        </p:txBody>
      </p:sp>
      <p:sp>
        <p:nvSpPr>
          <p:cNvPr id="23" name="Rectangle 22"/>
          <p:cNvSpPr/>
          <p:nvPr/>
        </p:nvSpPr>
        <p:spPr>
          <a:xfrm>
            <a:off x="613954" y="337987"/>
            <a:ext cx="2031518" cy="400110"/>
          </a:xfrm>
          <a:prstGeom prst="rect">
            <a:avLst/>
          </a:prstGeom>
        </p:spPr>
        <p:txBody>
          <a:bodyPr wrap="none">
            <a:spAutoFit/>
          </a:bodyPr>
          <a:lstStyle/>
          <a:p>
            <a:r>
              <a:rPr lang="en-US" altLang="ko-KR" sz="2000" b="1" dirty="0">
                <a:latin typeface="Times New Roman" panose="02020603050405020304" pitchFamily="18" charset="0"/>
                <a:cs typeface="Times New Roman" panose="02020603050405020304" pitchFamily="18" charset="0"/>
              </a:rPr>
              <a:t>Control  hazards</a:t>
            </a:r>
            <a:endParaRPr lang="en-US" sz="2000" dirty="0"/>
          </a:p>
        </p:txBody>
      </p:sp>
    </p:spTree>
    <p:extLst>
      <p:ext uri="{BB962C8B-B14F-4D97-AF65-F5344CB8AC3E}">
        <p14:creationId xmlns:p14="http://schemas.microsoft.com/office/powerpoint/2010/main" val="30304071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451" y="483326"/>
            <a:ext cx="11129555" cy="60939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amount of increase with parallel processing, and with it, the cost of the system increases.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However, technological developments have reduced hardware costs to the point where parallel processing techniques are economically feasible.</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Parallel processing can be viewed from various levels of complexity.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the lowest level, we distinguish between parallel and serial operations by the type of registers used. Shift registers operate in serial fashion one bit at a time, while registers with parallel load operate with all the bits of the word simultaneously.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a higher level of complexity cab be achieved by have a multiplicity of functional units that perform identical or different operations simultaneously. Parallel processing is established by distributing the data among the multiple functional units.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the arithmetic logic and shift operations can be separated into three units and the operands diverted to each unit under the supervision of a control unit.</a:t>
            </a:r>
          </a:p>
        </p:txBody>
      </p:sp>
    </p:spTree>
    <p:extLst>
      <p:ext uri="{BB962C8B-B14F-4D97-AF65-F5344CB8AC3E}">
        <p14:creationId xmlns:p14="http://schemas.microsoft.com/office/powerpoint/2010/main" val="16058597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4888" y="302359"/>
            <a:ext cx="11193163" cy="655564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ko-KR" sz="2000" b="1" dirty="0" err="1">
                <a:latin typeface="Times New Roman" panose="02020603050405020304" pitchFamily="18" charset="0"/>
                <a:cs typeface="Times New Roman" panose="02020603050405020304" pitchFamily="18" charset="0"/>
              </a:rPr>
              <a:t>Prefetch</a:t>
            </a:r>
            <a:r>
              <a:rPr lang="en-US" altLang="ko-KR" sz="2000" b="1" dirty="0">
                <a:latin typeface="Times New Roman" panose="02020603050405020304" pitchFamily="18" charset="0"/>
                <a:cs typeface="Times New Roman" panose="02020603050405020304" pitchFamily="18" charset="0"/>
              </a:rPr>
              <a:t> Target Instruction</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Fetch instructions in both streams, branch not taken and branch taken</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Both are saved until branch branch is executed. Then, select the right instruction stream and discard the wrong stream</a:t>
            </a:r>
          </a:p>
          <a:p>
            <a:pPr marL="342900" indent="-342900" algn="just">
              <a:lnSpc>
                <a:spcPct val="150000"/>
              </a:lnSpc>
              <a:buFont typeface="Arial" panose="020B0604020202020204" pitchFamily="34" charset="0"/>
              <a:buChar char="•"/>
            </a:pPr>
            <a:r>
              <a:rPr lang="en-US" altLang="ko-KR" sz="2000" b="1" dirty="0">
                <a:latin typeface="Times New Roman" panose="02020603050405020304" pitchFamily="18" charset="0"/>
                <a:cs typeface="Times New Roman" panose="02020603050405020304" pitchFamily="18" charset="0"/>
              </a:rPr>
              <a:t>Branch Target Buffer (BTB ; Associative Memory)</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BTB is an associative memory included in the fetch segment of the pipeline.</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entry in the BTB consists of the address of a previously executed branch instruction and the target instruction for that branch.</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stores the next few instructions after the branch target instruction </a:t>
            </a:r>
            <a:endParaRPr lang="en-US" altLang="ko-KR"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If found, fetch the instruction stream in BTB; </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If not, new stream is fetched and update BTB </a:t>
            </a:r>
          </a:p>
          <a:p>
            <a:pPr marL="342900" indent="-342900" algn="just">
              <a:lnSpc>
                <a:spcPct val="150000"/>
              </a:lnSpc>
              <a:buFont typeface="Arial" panose="020B0604020202020204" pitchFamily="34" charset="0"/>
              <a:buChar char="•"/>
            </a:pPr>
            <a:r>
              <a:rPr lang="en-US" altLang="ko-KR" sz="2000" b="1" dirty="0">
                <a:latin typeface="Times New Roman" panose="02020603050405020304" pitchFamily="18" charset="0"/>
                <a:cs typeface="Times New Roman" panose="02020603050405020304" pitchFamily="18" charset="0"/>
              </a:rPr>
              <a:t>Loop Buffer(High Speed Register file)</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a small very high speed register file maintained by the instruction fetch segment of the pipeline. </a:t>
            </a:r>
            <a:endParaRPr lang="en-US" altLang="ko-K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42526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6483" y="382012"/>
            <a:ext cx="10959352" cy="37856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ko-KR" sz="2000" b="1" dirty="0">
                <a:latin typeface="Times New Roman" panose="02020603050405020304" pitchFamily="18" charset="0"/>
                <a:cs typeface="Times New Roman" panose="02020603050405020304" pitchFamily="18" charset="0"/>
              </a:rPr>
              <a:t>Branch Prediction</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pipeline with branch prediction uses some additional logic to guess the outcome of a conditional branch instruction before it is executed. </a:t>
            </a:r>
            <a:endParaRPr lang="en-US" altLang="ko-KR"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ko-KR" sz="2000" b="1" dirty="0">
                <a:latin typeface="Times New Roman" panose="02020603050405020304" pitchFamily="18" charset="0"/>
                <a:cs typeface="Times New Roman" panose="02020603050405020304" pitchFamily="18" charset="0"/>
              </a:rPr>
              <a:t>Delayed Branch</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this procedure, c</a:t>
            </a:r>
            <a:r>
              <a:rPr lang="en-US" altLang="ko-KR" sz="2000" dirty="0">
                <a:latin typeface="Times New Roman" panose="02020603050405020304" pitchFamily="18" charset="0"/>
                <a:cs typeface="Times New Roman" panose="02020603050405020304" pitchFamily="18" charset="0"/>
              </a:rPr>
              <a:t>ompiler detects the branch and rearranges the instruction sequence by inserting useful instructions that keep the pipeline busy in the presence of a branch instruction.</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procedure employed in most RISC processors.</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e.g. no-operation instruction </a:t>
            </a:r>
            <a:endParaRPr lang="en-US" altLang="ko-K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009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ChangeArrowheads="1"/>
          </p:cNvSpPr>
          <p:nvPr/>
        </p:nvSpPr>
        <p:spPr bwMode="auto">
          <a:xfrm>
            <a:off x="457200" y="610388"/>
            <a:ext cx="11194869" cy="623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just">
              <a:lnSpc>
                <a:spcPct val="150000"/>
              </a:lnSpc>
            </a:pPr>
            <a:r>
              <a:rPr lang="en-US" altLang="ko-KR" sz="1900" dirty="0">
                <a:latin typeface="Times New Roman" panose="02020603050405020304" pitchFamily="18" charset="0"/>
                <a:cs typeface="Times New Roman" panose="02020603050405020304" pitchFamily="18" charset="0"/>
              </a:rPr>
              <a:t>RISC</a:t>
            </a:r>
          </a:p>
          <a:p>
            <a:pPr marL="342900" indent="-342900" algn="just">
              <a:lnSpc>
                <a:spcPct val="150000"/>
              </a:lnSpc>
              <a:buFont typeface="Arial" panose="020B0604020202020204" pitchFamily="34" charset="0"/>
              <a:buChar char="•"/>
            </a:pPr>
            <a:r>
              <a:rPr lang="en-US" altLang="ko-KR" sz="1900" b="0" dirty="0">
                <a:latin typeface="Times New Roman" panose="02020603050405020304" pitchFamily="18" charset="0"/>
                <a:cs typeface="Times New Roman" panose="02020603050405020304" pitchFamily="18" charset="0"/>
              </a:rPr>
              <a:t>Machine with a very fast clock cycle that executes at the rate of one instruction per cycle</a:t>
            </a:r>
          </a:p>
          <a:p>
            <a:pPr marL="342900" indent="-342900" algn="just">
              <a:lnSpc>
                <a:spcPct val="150000"/>
              </a:lnSpc>
              <a:buFont typeface="Arial" panose="020B0604020202020204" pitchFamily="34" charset="0"/>
              <a:buChar char="•"/>
            </a:pPr>
            <a:r>
              <a:rPr lang="en-US" altLang="ko-KR" sz="1900" b="0" dirty="0">
                <a:latin typeface="Times New Roman" panose="02020603050405020304" pitchFamily="18" charset="0"/>
                <a:cs typeface="Times New Roman" panose="02020603050405020304" pitchFamily="18" charset="0"/>
              </a:rPr>
              <a:t>Simple Instruction Set</a:t>
            </a:r>
          </a:p>
          <a:p>
            <a:pPr marL="342900" indent="-342900" algn="just">
              <a:lnSpc>
                <a:spcPct val="150000"/>
              </a:lnSpc>
              <a:buFont typeface="Arial" panose="020B0604020202020204" pitchFamily="34" charset="0"/>
              <a:buChar char="•"/>
            </a:pPr>
            <a:r>
              <a:rPr lang="en-US" altLang="ko-KR" sz="1900" b="0" dirty="0">
                <a:latin typeface="Times New Roman" panose="02020603050405020304" pitchFamily="18" charset="0"/>
                <a:cs typeface="Times New Roman" panose="02020603050405020304" pitchFamily="18" charset="0"/>
              </a:rPr>
              <a:t>Fixed Length Instruction Format</a:t>
            </a:r>
          </a:p>
          <a:p>
            <a:pPr marL="342900" indent="-342900" algn="just">
              <a:lnSpc>
                <a:spcPct val="150000"/>
              </a:lnSpc>
              <a:buFont typeface="Arial" panose="020B0604020202020204" pitchFamily="34" charset="0"/>
              <a:buChar char="•"/>
            </a:pPr>
            <a:r>
              <a:rPr lang="en-US" altLang="ko-KR" sz="1900" b="0" dirty="0">
                <a:latin typeface="Times New Roman" panose="02020603050405020304" pitchFamily="18" charset="0"/>
                <a:cs typeface="Times New Roman" panose="02020603050405020304" pitchFamily="18" charset="0"/>
              </a:rPr>
              <a:t>Register-to-Register Operations </a:t>
            </a:r>
          </a:p>
          <a:p>
            <a:pPr marL="285750" indent="-285750"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To use an efficient instruction pipeline</a:t>
            </a:r>
          </a:p>
          <a:p>
            <a:pPr marL="1028700" lvl="1"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To implement an instruction pipeline using a small number of </a:t>
            </a:r>
            <a:r>
              <a:rPr lang="en-US" sz="1900" b="0" dirty="0" err="1">
                <a:latin typeface="Times New Roman" panose="02020603050405020304" pitchFamily="18" charset="0"/>
                <a:cs typeface="Times New Roman" panose="02020603050405020304" pitchFamily="18" charset="0"/>
              </a:rPr>
              <a:t>suboperations</a:t>
            </a:r>
            <a:r>
              <a:rPr lang="en-US" sz="1900" b="0" dirty="0">
                <a:latin typeface="Times New Roman" panose="02020603050405020304" pitchFamily="18" charset="0"/>
                <a:cs typeface="Times New Roman" panose="02020603050405020304" pitchFamily="18" charset="0"/>
              </a:rPr>
              <a:t>, with each being executed in one clock cycle.</a:t>
            </a:r>
          </a:p>
          <a:p>
            <a:pPr marL="1028700" lvl="1"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Because of the fixed-length instruction format, the decoding of the operation can occur at the same time as the register selection.</a:t>
            </a:r>
          </a:p>
          <a:p>
            <a:pPr marL="1028700" lvl="1"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Therefore, the instruction pipeline can be implemented with two or three segments.</a:t>
            </a:r>
          </a:p>
          <a:p>
            <a:pPr marL="1428750" lvl="2"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One segment fetches the instruction from program memory</a:t>
            </a:r>
          </a:p>
          <a:p>
            <a:pPr marL="1428750" lvl="2"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The other segment executes the instruction in the ALU</a:t>
            </a:r>
          </a:p>
          <a:p>
            <a:pPr marL="1428750" lvl="2"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Third segment may be used to store the result of the ALU operation in a destination register</a:t>
            </a:r>
            <a:endParaRPr lang="en-US" altLang="ko-KR" sz="1900" dirty="0">
              <a:latin typeface="Times New Roman" panose="02020603050405020304" pitchFamily="18" charset="0"/>
              <a:cs typeface="Times New Roman" panose="02020603050405020304" pitchFamily="18" charset="0"/>
            </a:endParaRPr>
          </a:p>
        </p:txBody>
      </p:sp>
      <p:sp>
        <p:nvSpPr>
          <p:cNvPr id="3" name="Rectangle 2"/>
          <p:cNvSpPr/>
          <p:nvPr/>
        </p:nvSpPr>
        <p:spPr>
          <a:xfrm>
            <a:off x="735496" y="238539"/>
            <a:ext cx="2442999" cy="400110"/>
          </a:xfrm>
          <a:prstGeom prst="rect">
            <a:avLst/>
          </a:prstGeom>
        </p:spPr>
        <p:txBody>
          <a:bodyPr wrap="square">
            <a:spAutoFit/>
          </a:bodyPr>
          <a:lstStyle/>
          <a:p>
            <a:r>
              <a:rPr lang="en-US" altLang="ko-KR" sz="2000" b="1" dirty="0">
                <a:latin typeface="Times New Roman" panose="02020603050405020304" pitchFamily="18" charset="0"/>
                <a:cs typeface="Times New Roman" panose="02020603050405020304" pitchFamily="18" charset="0"/>
              </a:rPr>
              <a:t>RISC  Pipeline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46593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9" y="313509"/>
            <a:ext cx="11283467" cy="629710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The data transfer instructions in RISC are limited to load and store instructions.</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These instructions use register indirect addressing. They usually need three or four stages in the pipeline.</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To prevent conflicts between a memory access to fetch an instruction and to load or store an operand, most RISC machines use two separate buses with two memories.</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Cache memory: operate at the same speed as the CPU clock </a:t>
            </a:r>
          </a:p>
          <a:p>
            <a:pPr marL="285750"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One of the major advantages of RISC is its ability to execute instructions at the rate of one per clock cycle.</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In effect, it is to start each instruction with each clock cycle and to pipeline the processor to achieve the goal of single-cycle instruction execution.</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RISC can achieve pipeline segments, requiring just one clock cycle. </a:t>
            </a:r>
          </a:p>
          <a:p>
            <a:pPr marL="285750"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Compiler</a:t>
            </a:r>
            <a:r>
              <a:rPr lang="en-US" sz="1920" i="1" dirty="0">
                <a:latin typeface="Times New Roman" panose="02020603050405020304" pitchFamily="18" charset="0"/>
                <a:cs typeface="Times New Roman" panose="02020603050405020304" pitchFamily="18" charset="0"/>
              </a:rPr>
              <a:t> </a:t>
            </a:r>
            <a:r>
              <a:rPr lang="en-US" sz="1920" dirty="0">
                <a:latin typeface="Times New Roman" panose="02020603050405020304" pitchFamily="18" charset="0"/>
                <a:cs typeface="Times New Roman" panose="02020603050405020304" pitchFamily="18" charset="0"/>
              </a:rPr>
              <a:t>supported that translates the high-level language program into machine language program.</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Instead of designing hardware to handle the difficulties associated with data conflicts and branch penalties.</a:t>
            </a:r>
          </a:p>
          <a:p>
            <a:pPr marL="742950" lvl="1" indent="-285750">
              <a:lnSpc>
                <a:spcPct val="150000"/>
              </a:lnSpc>
              <a:buFont typeface="Arial" panose="020B0604020202020204" pitchFamily="34" charset="0"/>
              <a:buChar char="•"/>
            </a:pPr>
            <a:r>
              <a:rPr lang="en-US" sz="1920" dirty="0">
                <a:latin typeface="Times New Roman" panose="02020603050405020304" pitchFamily="18" charset="0"/>
                <a:cs typeface="Times New Roman" panose="02020603050405020304" pitchFamily="18" charset="0"/>
              </a:rPr>
              <a:t>RISC processors rely on the efficiency of the compiler to detect and minimize the delays encountered with these problems. </a:t>
            </a:r>
          </a:p>
        </p:txBody>
      </p:sp>
    </p:spTree>
    <p:extLst>
      <p:ext uri="{BB962C8B-B14F-4D97-AF65-F5344CB8AC3E}">
        <p14:creationId xmlns:p14="http://schemas.microsoft.com/office/powerpoint/2010/main" val="802726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496388" y="130628"/>
            <a:ext cx="10960873" cy="661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gn="just">
              <a:lnSpc>
                <a:spcPct val="150000"/>
              </a:lnSpc>
            </a:pPr>
            <a:r>
              <a:rPr lang="en-US" sz="1900" dirty="0">
                <a:latin typeface="Times New Roman" panose="02020603050405020304" pitchFamily="18" charset="0"/>
                <a:cs typeface="Times New Roman" panose="02020603050405020304" pitchFamily="18" charset="0"/>
              </a:rPr>
              <a:t>Example: Three-Segment Instruction Pipeline </a:t>
            </a:r>
          </a:p>
          <a:p>
            <a:pPr marL="285750" indent="-285750"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The processor unit consists of a number of registers and an arithmetic logic unit (ALU).</a:t>
            </a:r>
          </a:p>
          <a:p>
            <a:pPr marL="285750" indent="-285750" algn="just">
              <a:lnSpc>
                <a:spcPct val="150000"/>
              </a:lnSpc>
              <a:buFont typeface="Arial" panose="020B0604020202020204" pitchFamily="34" charset="0"/>
              <a:buChar char="•"/>
            </a:pPr>
            <a:r>
              <a:rPr lang="en-US" sz="1900" b="0" dirty="0">
                <a:latin typeface="Times New Roman" panose="02020603050405020304" pitchFamily="18" charset="0"/>
                <a:cs typeface="Times New Roman" panose="02020603050405020304" pitchFamily="18" charset="0"/>
              </a:rPr>
              <a:t>A data memory is used to load or store the data from a selected register in the register file</a:t>
            </a:r>
            <a:r>
              <a:rPr lang="en-US" sz="1900" dirty="0">
                <a:latin typeface="Times New Roman" panose="02020603050405020304" pitchFamily="18" charset="0"/>
                <a:cs typeface="Times New Roman" panose="02020603050405020304" pitchFamily="18" charset="0"/>
              </a:rPr>
              <a:t> </a:t>
            </a:r>
            <a:endParaRPr lang="en-US" altLang="ko-KR" sz="1900" dirty="0">
              <a:latin typeface="Times New Roman" panose="02020603050405020304" pitchFamily="18" charset="0"/>
              <a:cs typeface="Times New Roman" panose="02020603050405020304" pitchFamily="18" charset="0"/>
            </a:endParaRPr>
          </a:p>
          <a:p>
            <a:pPr algn="just">
              <a:lnSpc>
                <a:spcPct val="150000"/>
              </a:lnSpc>
            </a:pPr>
            <a:r>
              <a:rPr lang="en-US" altLang="ko-KR" sz="1900" dirty="0">
                <a:latin typeface="Times New Roman" panose="02020603050405020304" pitchFamily="18" charset="0"/>
                <a:cs typeface="Times New Roman" panose="02020603050405020304" pitchFamily="18" charset="0"/>
              </a:rPr>
              <a:t>Data Manipulation Instructions</a:t>
            </a:r>
          </a:p>
          <a:p>
            <a:pPr algn="just">
              <a:lnSpc>
                <a:spcPct val="150000"/>
              </a:lnSpc>
            </a:pPr>
            <a:r>
              <a:rPr lang="en-US" altLang="ko-KR" sz="1900" b="0" dirty="0">
                <a:latin typeface="Times New Roman" panose="02020603050405020304" pitchFamily="18" charset="0"/>
                <a:cs typeface="Times New Roman" panose="02020603050405020304" pitchFamily="18" charset="0"/>
              </a:rPr>
              <a:t>       I:       Instruction Fetch</a:t>
            </a:r>
          </a:p>
          <a:p>
            <a:pPr algn="just">
              <a:lnSpc>
                <a:spcPct val="150000"/>
              </a:lnSpc>
            </a:pPr>
            <a:r>
              <a:rPr lang="en-US" altLang="ko-KR" sz="1900" b="0" dirty="0">
                <a:latin typeface="Times New Roman" panose="02020603050405020304" pitchFamily="18" charset="0"/>
                <a:cs typeface="Times New Roman" panose="02020603050405020304" pitchFamily="18" charset="0"/>
              </a:rPr>
              <a:t>       A:     Decode, Read Registers, ALU Operations</a:t>
            </a:r>
          </a:p>
          <a:p>
            <a:pPr algn="just">
              <a:lnSpc>
                <a:spcPct val="150000"/>
              </a:lnSpc>
            </a:pPr>
            <a:r>
              <a:rPr lang="en-US" altLang="ko-KR" sz="1900" b="0" dirty="0">
                <a:latin typeface="Times New Roman" panose="02020603050405020304" pitchFamily="18" charset="0"/>
                <a:cs typeface="Times New Roman" panose="02020603050405020304" pitchFamily="18" charset="0"/>
              </a:rPr>
              <a:t>       E:     Write a Register</a:t>
            </a:r>
          </a:p>
          <a:p>
            <a:pPr algn="just">
              <a:lnSpc>
                <a:spcPct val="150000"/>
              </a:lnSpc>
            </a:pPr>
            <a:r>
              <a:rPr lang="en-US" altLang="ko-KR" sz="1900" dirty="0">
                <a:latin typeface="Times New Roman" panose="02020603050405020304" pitchFamily="18" charset="0"/>
                <a:cs typeface="Times New Roman" panose="02020603050405020304" pitchFamily="18" charset="0"/>
              </a:rPr>
              <a:t>Load and Store Instructions</a:t>
            </a:r>
          </a:p>
          <a:p>
            <a:pPr algn="just">
              <a:lnSpc>
                <a:spcPct val="150000"/>
              </a:lnSpc>
            </a:pPr>
            <a:r>
              <a:rPr lang="en-US" altLang="ko-KR" sz="1900" b="0" dirty="0">
                <a:latin typeface="Times New Roman" panose="02020603050405020304" pitchFamily="18" charset="0"/>
                <a:cs typeface="Times New Roman" panose="02020603050405020304" pitchFamily="18" charset="0"/>
              </a:rPr>
              <a:t>       I:       Instruction Fetch</a:t>
            </a:r>
          </a:p>
          <a:p>
            <a:pPr algn="just">
              <a:lnSpc>
                <a:spcPct val="150000"/>
              </a:lnSpc>
            </a:pPr>
            <a:r>
              <a:rPr lang="en-US" altLang="ko-KR" sz="1900" b="0" dirty="0">
                <a:latin typeface="Times New Roman" panose="02020603050405020304" pitchFamily="18" charset="0"/>
                <a:cs typeface="Times New Roman" panose="02020603050405020304" pitchFamily="18" charset="0"/>
              </a:rPr>
              <a:t>       A:     Decode, Evaluate Effective Address</a:t>
            </a:r>
          </a:p>
          <a:p>
            <a:pPr algn="just">
              <a:lnSpc>
                <a:spcPct val="150000"/>
              </a:lnSpc>
            </a:pPr>
            <a:r>
              <a:rPr lang="en-US" altLang="ko-KR" sz="1900" b="0" dirty="0">
                <a:latin typeface="Times New Roman" panose="02020603050405020304" pitchFamily="18" charset="0"/>
                <a:cs typeface="Times New Roman" panose="02020603050405020304" pitchFamily="18" charset="0"/>
              </a:rPr>
              <a:t>       E:     Register-to-Memory or Memory-to-Register</a:t>
            </a:r>
          </a:p>
          <a:p>
            <a:pPr algn="just">
              <a:lnSpc>
                <a:spcPct val="150000"/>
              </a:lnSpc>
            </a:pPr>
            <a:r>
              <a:rPr lang="en-US" altLang="ko-KR" sz="1900" dirty="0">
                <a:latin typeface="Times New Roman" panose="02020603050405020304" pitchFamily="18" charset="0"/>
                <a:cs typeface="Times New Roman" panose="02020603050405020304" pitchFamily="18" charset="0"/>
              </a:rPr>
              <a:t>Program Control Instructions</a:t>
            </a:r>
          </a:p>
          <a:p>
            <a:pPr algn="just">
              <a:lnSpc>
                <a:spcPct val="150000"/>
              </a:lnSpc>
            </a:pPr>
            <a:r>
              <a:rPr lang="en-US" altLang="ko-KR" sz="1900" b="0" dirty="0">
                <a:latin typeface="Times New Roman" panose="02020603050405020304" pitchFamily="18" charset="0"/>
                <a:cs typeface="Times New Roman" panose="02020603050405020304" pitchFamily="18" charset="0"/>
              </a:rPr>
              <a:t>       I:       Instruction Fetch</a:t>
            </a:r>
          </a:p>
          <a:p>
            <a:pPr algn="just">
              <a:lnSpc>
                <a:spcPct val="150000"/>
              </a:lnSpc>
            </a:pPr>
            <a:r>
              <a:rPr lang="en-US" altLang="ko-KR" sz="1900" b="0" dirty="0">
                <a:latin typeface="Times New Roman" panose="02020603050405020304" pitchFamily="18" charset="0"/>
                <a:cs typeface="Times New Roman" panose="02020603050405020304" pitchFamily="18" charset="0"/>
              </a:rPr>
              <a:t>       A:     Decode, Evaluate Branch Address</a:t>
            </a:r>
          </a:p>
          <a:p>
            <a:pPr algn="just">
              <a:lnSpc>
                <a:spcPct val="150000"/>
              </a:lnSpc>
            </a:pPr>
            <a:r>
              <a:rPr lang="en-US" altLang="ko-KR" sz="1900" b="0" dirty="0">
                <a:latin typeface="Times New Roman" panose="02020603050405020304" pitchFamily="18" charset="0"/>
                <a:cs typeface="Times New Roman" panose="02020603050405020304" pitchFamily="18" charset="0"/>
              </a:rPr>
              <a:t>       E:     Write Register(PC)</a:t>
            </a:r>
          </a:p>
        </p:txBody>
      </p:sp>
    </p:spTree>
    <p:extLst>
      <p:ext uri="{BB962C8B-B14F-4D97-AF65-F5344CB8AC3E}">
        <p14:creationId xmlns:p14="http://schemas.microsoft.com/office/powerpoint/2010/main" val="17142674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6"/>
          <p:cNvSpPr>
            <a:spLocks noChangeArrowheads="1"/>
          </p:cNvSpPr>
          <p:nvPr/>
        </p:nvSpPr>
        <p:spPr bwMode="auto">
          <a:xfrm>
            <a:off x="3511550" y="5616576"/>
            <a:ext cx="256480"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sz="1800"/>
              <a:t>  </a:t>
            </a:r>
          </a:p>
        </p:txBody>
      </p:sp>
      <p:sp>
        <p:nvSpPr>
          <p:cNvPr id="3" name="Rectangle 2"/>
          <p:cNvSpPr/>
          <p:nvPr/>
        </p:nvSpPr>
        <p:spPr>
          <a:xfrm>
            <a:off x="717090" y="222337"/>
            <a:ext cx="1766830" cy="400110"/>
          </a:xfrm>
          <a:prstGeom prst="rect">
            <a:avLst/>
          </a:prstGeom>
        </p:spPr>
        <p:txBody>
          <a:bodyPr wrap="none">
            <a:spAutoFit/>
          </a:bodyPr>
          <a:lstStyle/>
          <a:p>
            <a:r>
              <a:rPr lang="en-US" altLang="ko-KR" sz="2000" b="1" dirty="0">
                <a:latin typeface="Times New Roman" panose="02020603050405020304" pitchFamily="18" charset="0"/>
                <a:cs typeface="Times New Roman" panose="02020603050405020304" pitchFamily="18" charset="0"/>
              </a:rPr>
              <a:t>Delayed  Load</a:t>
            </a:r>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535578" y="622447"/>
            <a:ext cx="11234057" cy="623555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the operation of the following four instructions:</a:t>
            </a:r>
          </a:p>
          <a:p>
            <a:pPr lvl="1" algn="just">
              <a:lnSpc>
                <a:spcPct val="150000"/>
              </a:lnSpc>
              <a:spcBef>
                <a:spcPct val="49000"/>
              </a:spcBef>
            </a:pPr>
            <a:r>
              <a:rPr lang="en-US" altLang="ko-KR" sz="2000" dirty="0">
                <a:latin typeface="Times New Roman" panose="02020603050405020304" pitchFamily="18" charset="0"/>
                <a:cs typeface="Times New Roman" panose="02020603050405020304" pitchFamily="18" charset="0"/>
              </a:rPr>
              <a:t>LOAD:	  R1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M[address 1]</a:t>
            </a:r>
          </a:p>
          <a:p>
            <a:pPr lvl="1" algn="just">
              <a:lnSpc>
                <a:spcPct val="150000"/>
              </a:lnSpc>
              <a:spcBef>
                <a:spcPct val="49000"/>
              </a:spcBef>
            </a:pPr>
            <a:r>
              <a:rPr lang="en-US" altLang="ko-KR" sz="2000" dirty="0">
                <a:latin typeface="Times New Roman" panose="02020603050405020304" pitchFamily="18" charset="0"/>
                <a:cs typeface="Times New Roman" panose="02020603050405020304" pitchFamily="18" charset="0"/>
              </a:rPr>
              <a:t> LOAD:	  R2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M[address 2]</a:t>
            </a:r>
          </a:p>
          <a:p>
            <a:pPr lvl="1" algn="just">
              <a:lnSpc>
                <a:spcPct val="150000"/>
              </a:lnSpc>
              <a:spcBef>
                <a:spcPct val="49000"/>
              </a:spcBef>
            </a:pPr>
            <a:r>
              <a:rPr lang="en-US" altLang="ko-KR" sz="2000" dirty="0">
                <a:latin typeface="Times New Roman" panose="02020603050405020304" pitchFamily="18" charset="0"/>
                <a:cs typeface="Times New Roman" panose="02020603050405020304" pitchFamily="18" charset="0"/>
              </a:rPr>
              <a:t> ADD:	  R3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R1 + R2</a:t>
            </a:r>
          </a:p>
          <a:p>
            <a:pPr lvl="1" algn="just">
              <a:lnSpc>
                <a:spcPct val="150000"/>
              </a:lnSpc>
              <a:spcBef>
                <a:spcPct val="49000"/>
              </a:spcBef>
            </a:pPr>
            <a:r>
              <a:rPr lang="en-US" altLang="ko-KR" sz="2000" dirty="0">
                <a:latin typeface="Times New Roman" panose="02020603050405020304" pitchFamily="18" charset="0"/>
                <a:cs typeface="Times New Roman" panose="02020603050405020304" pitchFamily="18" charset="0"/>
              </a:rPr>
              <a:t> STORE:	  M[address 3] </a:t>
            </a:r>
            <a:r>
              <a:rPr lang="en-US" altLang="ko-KR" sz="2000" dirty="0">
                <a:latin typeface="Times New Roman" panose="02020603050405020304" pitchFamily="18" charset="0"/>
                <a:cs typeface="Times New Roman" panose="02020603050405020304" pitchFamily="18" charset="0"/>
                <a:sym typeface="Symbol" panose="05050102010706020507" pitchFamily="18" charset="2"/>
              </a:rPr>
              <a:t></a:t>
            </a:r>
            <a:r>
              <a:rPr lang="en-US" altLang="ko-KR" sz="2000" dirty="0">
                <a:latin typeface="Times New Roman" panose="02020603050405020304" pitchFamily="18" charset="0"/>
                <a:cs typeface="Times New Roman" panose="02020603050405020304" pitchFamily="18" charset="0"/>
              </a:rPr>
              <a:t> R3</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There will be a data conflict in instruction 3 because the operand in R2 is not yet available in the A segment.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be seen from the timing of the pipeline shown in Figure (a).</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 segment in clock cycle 4 is in a process of placing the memory data into R2.</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 segment in clock cycle 4 is using the data from R2.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up to the compiler to make sure that the instruction following the load instruction uses the data fetched from memory.</a:t>
            </a:r>
          </a:p>
        </p:txBody>
      </p:sp>
    </p:spTree>
    <p:extLst>
      <p:ext uri="{BB962C8B-B14F-4D97-AF65-F5344CB8AC3E}">
        <p14:creationId xmlns:p14="http://schemas.microsoft.com/office/powerpoint/2010/main" val="18119306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29004" y="5826034"/>
            <a:ext cx="4418653" cy="738664"/>
          </a:xfrm>
          <a:prstGeom prst="rect">
            <a:avLst/>
          </a:prstGeom>
        </p:spPr>
        <p:txBody>
          <a:bodyPr wrap="square">
            <a:spAutoFit/>
          </a:bodyPr>
          <a:lstStyle/>
          <a:p>
            <a:pPr algn="ctr">
              <a:lnSpc>
                <a:spcPct val="150000"/>
              </a:lnSpc>
            </a:pPr>
            <a:r>
              <a:rPr lang="en-US" sz="1400" b="1" dirty="0">
                <a:solidFill>
                  <a:srgbClr val="000000"/>
                </a:solidFill>
                <a:latin typeface="Times New Roman" panose="02020603050405020304" pitchFamily="18" charset="0"/>
                <a:cs typeface="Times New Roman" panose="02020603050405020304" pitchFamily="18" charset="0"/>
              </a:rPr>
              <a:t>Figure (a): Three segment pipeline timing - Pipeline timing with data conflict</a:t>
            </a:r>
            <a:r>
              <a:rPr lang="en-US" sz="1400" b="1" dirty="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3"/>
          <a:stretch>
            <a:fillRect/>
          </a:stretch>
        </p:blipFill>
        <p:spPr>
          <a:xfrm>
            <a:off x="6836033" y="3454943"/>
            <a:ext cx="4494802" cy="2096771"/>
          </a:xfrm>
          <a:prstGeom prst="rect">
            <a:avLst/>
          </a:prstGeom>
        </p:spPr>
      </p:pic>
      <p:pic>
        <p:nvPicPr>
          <p:cNvPr id="15" name="Picture 14"/>
          <p:cNvPicPr>
            <a:picLocks noChangeAspect="1"/>
          </p:cNvPicPr>
          <p:nvPr/>
        </p:nvPicPr>
        <p:blipFill>
          <a:blip r:embed="rId4"/>
          <a:stretch>
            <a:fillRect/>
          </a:stretch>
        </p:blipFill>
        <p:spPr>
          <a:xfrm>
            <a:off x="1185313" y="3524131"/>
            <a:ext cx="5015600" cy="2027583"/>
          </a:xfrm>
          <a:prstGeom prst="rect">
            <a:avLst/>
          </a:prstGeom>
        </p:spPr>
      </p:pic>
      <p:sp>
        <p:nvSpPr>
          <p:cNvPr id="7" name="Rectangle 6"/>
          <p:cNvSpPr/>
          <p:nvPr/>
        </p:nvSpPr>
        <p:spPr>
          <a:xfrm>
            <a:off x="6836032" y="5898115"/>
            <a:ext cx="4494803" cy="738664"/>
          </a:xfrm>
          <a:prstGeom prst="rect">
            <a:avLst/>
          </a:prstGeom>
        </p:spPr>
        <p:txBody>
          <a:bodyPr wrap="square">
            <a:spAutoFit/>
          </a:bodyPr>
          <a:lstStyle/>
          <a:p>
            <a:pPr algn="ctr">
              <a:lnSpc>
                <a:spcPct val="150000"/>
              </a:lnSpc>
            </a:pPr>
            <a:r>
              <a:rPr lang="en-US" sz="1400" b="1" dirty="0">
                <a:solidFill>
                  <a:srgbClr val="000000"/>
                </a:solidFill>
                <a:latin typeface="Times New Roman" panose="02020603050405020304" pitchFamily="18" charset="0"/>
                <a:cs typeface="Times New Roman" panose="02020603050405020304" pitchFamily="18" charset="0"/>
              </a:rPr>
              <a:t>Figure (b): Three segment pipeline timing - Pipeline timing with delayed load</a:t>
            </a:r>
            <a:r>
              <a:rPr lang="en-US" sz="1400" b="1" dirty="0">
                <a:latin typeface="Times New Roman" panose="02020603050405020304" pitchFamily="18" charset="0"/>
                <a:cs typeface="Times New Roman" panose="02020603050405020304" pitchFamily="18" charset="0"/>
              </a:rPr>
              <a:t>.</a:t>
            </a:r>
          </a:p>
        </p:txBody>
      </p:sp>
      <p:sp>
        <p:nvSpPr>
          <p:cNvPr id="8" name="Rectangle 7"/>
          <p:cNvSpPr/>
          <p:nvPr/>
        </p:nvSpPr>
        <p:spPr>
          <a:xfrm>
            <a:off x="666206" y="404949"/>
            <a:ext cx="10985864" cy="284486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concept of delaying the use of the data loaded from memory is referred to as delayed load.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Figure (b) shows the same program with a no-op instruction inserted after the load to R2 instruction.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the no-op instruction is used to advance one clock cycle in order to compensate for the data conflict in the pipeline.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advantage of the delayed load approach is that the data dependency is taken care of by the compiler rather than the hardware .</a:t>
            </a:r>
          </a:p>
        </p:txBody>
      </p:sp>
    </p:spTree>
    <p:extLst>
      <p:ext uri="{BB962C8B-B14F-4D97-AF65-F5344CB8AC3E}">
        <p14:creationId xmlns:p14="http://schemas.microsoft.com/office/powerpoint/2010/main" val="40212435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468" y="357694"/>
            <a:ext cx="11191461" cy="6500306"/>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Delayed Branch</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method used in most RISC processors is to rely on the compiler to redefine the branches so that they take effect at the proper time in the pipeline. This method is referred to as delayed branch.</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compiler is designed to analyze the instructions before and after the branch and rearrange the program sequence by inserting useful instructions in the delay steps.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up to the compiler to find useful instructions to put after the branch instruction. Failing that, the compiler can insert no-op instructions.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An Example of Delayed Branch</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program for this example consists of five instructions.</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Load from memory to R1 </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Increment R2 </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Add R3 to R4 </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Subtract R5 from R6 </a:t>
            </a:r>
          </a:p>
          <a:p>
            <a:pPr marL="1257300" lvl="2"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to address X </a:t>
            </a:r>
          </a:p>
        </p:txBody>
      </p:sp>
    </p:spTree>
    <p:extLst>
      <p:ext uri="{BB962C8B-B14F-4D97-AF65-F5344CB8AC3E}">
        <p14:creationId xmlns:p14="http://schemas.microsoft.com/office/powerpoint/2010/main" val="394454938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bwMode="auto">
          <a:xfrm>
            <a:off x="1024218" y="2740746"/>
            <a:ext cx="4881786" cy="2901915"/>
            <a:chOff x="1309" y="548"/>
            <a:chExt cx="2229" cy="1325"/>
          </a:xfrm>
        </p:grpSpPr>
        <p:sp>
          <p:nvSpPr>
            <p:cNvPr id="4" name="AutoShape 3"/>
            <p:cNvSpPr>
              <a:spLocks noChangeAspect="1" noChangeArrowheads="1" noTextEdit="1"/>
            </p:cNvSpPr>
            <p:nvPr/>
          </p:nvSpPr>
          <p:spPr bwMode="auto">
            <a:xfrm>
              <a:off x="1309" y="548"/>
              <a:ext cx="2229" cy="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 name="Rectangle 5"/>
            <p:cNvSpPr>
              <a:spLocks noChangeArrowheads="1"/>
            </p:cNvSpPr>
            <p:nvPr/>
          </p:nvSpPr>
          <p:spPr bwMode="auto">
            <a:xfrm>
              <a:off x="2146"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2162" y="731"/>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Line 7"/>
            <p:cNvSpPr>
              <a:spLocks noChangeShapeType="1"/>
            </p:cNvSpPr>
            <p:nvPr/>
          </p:nvSpPr>
          <p:spPr bwMode="auto">
            <a:xfrm>
              <a:off x="2106"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8" name="Line 8"/>
            <p:cNvSpPr>
              <a:spLocks noChangeShapeType="1"/>
            </p:cNvSpPr>
            <p:nvPr/>
          </p:nvSpPr>
          <p:spPr bwMode="auto">
            <a:xfrm>
              <a:off x="2242"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9" name="Line 9"/>
            <p:cNvSpPr>
              <a:spLocks noChangeShapeType="1"/>
            </p:cNvSpPr>
            <p:nvPr/>
          </p:nvSpPr>
          <p:spPr bwMode="auto">
            <a:xfrm>
              <a:off x="2379"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0" name="Line 10"/>
            <p:cNvSpPr>
              <a:spLocks noChangeShapeType="1"/>
            </p:cNvSpPr>
            <p:nvPr/>
          </p:nvSpPr>
          <p:spPr bwMode="auto">
            <a:xfrm>
              <a:off x="2516"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1" name="Line 11"/>
            <p:cNvSpPr>
              <a:spLocks noChangeShapeType="1"/>
            </p:cNvSpPr>
            <p:nvPr/>
          </p:nvSpPr>
          <p:spPr bwMode="auto">
            <a:xfrm>
              <a:off x="2653"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2" name="Line 12"/>
            <p:cNvSpPr>
              <a:spLocks noChangeShapeType="1"/>
            </p:cNvSpPr>
            <p:nvPr/>
          </p:nvSpPr>
          <p:spPr bwMode="auto">
            <a:xfrm>
              <a:off x="2790"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3" name="Line 13"/>
            <p:cNvSpPr>
              <a:spLocks noChangeShapeType="1"/>
            </p:cNvSpPr>
            <p:nvPr/>
          </p:nvSpPr>
          <p:spPr bwMode="auto">
            <a:xfrm>
              <a:off x="2926"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14" name="Rectangle 14"/>
            <p:cNvSpPr>
              <a:spLocks noChangeArrowheads="1"/>
            </p:cNvSpPr>
            <p:nvPr/>
          </p:nvSpPr>
          <p:spPr bwMode="auto">
            <a:xfrm>
              <a:off x="2419"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5"/>
            <p:cNvSpPr>
              <a:spLocks noChangeArrowheads="1"/>
            </p:cNvSpPr>
            <p:nvPr/>
          </p:nvSpPr>
          <p:spPr bwMode="auto">
            <a:xfrm>
              <a:off x="2556"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6"/>
            <p:cNvSpPr>
              <a:spLocks noChangeArrowheads="1"/>
            </p:cNvSpPr>
            <p:nvPr/>
          </p:nvSpPr>
          <p:spPr bwMode="auto">
            <a:xfrm>
              <a:off x="2830"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17"/>
            <p:cNvSpPr>
              <a:spLocks noChangeArrowheads="1"/>
            </p:cNvSpPr>
            <p:nvPr/>
          </p:nvSpPr>
          <p:spPr bwMode="auto">
            <a:xfrm>
              <a:off x="2693"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8"/>
            <p:cNvSpPr>
              <a:spLocks noChangeArrowheads="1"/>
            </p:cNvSpPr>
            <p:nvPr/>
          </p:nvSpPr>
          <p:spPr bwMode="auto">
            <a:xfrm>
              <a:off x="2275"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Line 19"/>
            <p:cNvSpPr>
              <a:spLocks noChangeShapeType="1"/>
            </p:cNvSpPr>
            <p:nvPr/>
          </p:nvSpPr>
          <p:spPr bwMode="auto">
            <a:xfrm>
              <a:off x="1333" y="714"/>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0" name="Rectangle 20"/>
            <p:cNvSpPr>
              <a:spLocks noChangeArrowheads="1"/>
            </p:cNvSpPr>
            <p:nvPr/>
          </p:nvSpPr>
          <p:spPr bwMode="auto">
            <a:xfrm>
              <a:off x="1341" y="590"/>
              <a:ext cx="5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Clock cycles:</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Rectangle 21"/>
            <p:cNvSpPr>
              <a:spLocks noChangeArrowheads="1"/>
            </p:cNvSpPr>
            <p:nvPr/>
          </p:nvSpPr>
          <p:spPr bwMode="auto">
            <a:xfrm>
              <a:off x="1341" y="731"/>
              <a:ext cx="31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 Load</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Line 22"/>
            <p:cNvSpPr>
              <a:spLocks noChangeShapeType="1"/>
            </p:cNvSpPr>
            <p:nvPr/>
          </p:nvSpPr>
          <p:spPr bwMode="auto">
            <a:xfrm>
              <a:off x="1333" y="854"/>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3" name="Rectangle 23"/>
            <p:cNvSpPr>
              <a:spLocks noChangeArrowheads="1"/>
            </p:cNvSpPr>
            <p:nvPr/>
          </p:nvSpPr>
          <p:spPr bwMode="auto">
            <a:xfrm>
              <a:off x="2283" y="731"/>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4"/>
            <p:cNvSpPr>
              <a:spLocks noChangeArrowheads="1"/>
            </p:cNvSpPr>
            <p:nvPr/>
          </p:nvSpPr>
          <p:spPr bwMode="auto">
            <a:xfrm>
              <a:off x="1341" y="871"/>
              <a:ext cx="5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 Increment</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Line 25"/>
            <p:cNvSpPr>
              <a:spLocks noChangeShapeType="1"/>
            </p:cNvSpPr>
            <p:nvPr/>
          </p:nvSpPr>
          <p:spPr bwMode="auto">
            <a:xfrm>
              <a:off x="1333" y="995"/>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6" name="Rectangle 26"/>
            <p:cNvSpPr>
              <a:spLocks noChangeArrowheads="1"/>
            </p:cNvSpPr>
            <p:nvPr/>
          </p:nvSpPr>
          <p:spPr bwMode="auto">
            <a:xfrm>
              <a:off x="1349" y="1153"/>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 Subtract</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Line 27"/>
            <p:cNvSpPr>
              <a:spLocks noChangeShapeType="1"/>
            </p:cNvSpPr>
            <p:nvPr/>
          </p:nvSpPr>
          <p:spPr bwMode="auto">
            <a:xfrm>
              <a:off x="1333" y="1136"/>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28" name="Rectangle 28"/>
            <p:cNvSpPr>
              <a:spLocks noChangeArrowheads="1"/>
            </p:cNvSpPr>
            <p:nvPr/>
          </p:nvSpPr>
          <p:spPr bwMode="auto">
            <a:xfrm>
              <a:off x="1349" y="1294"/>
              <a:ext cx="60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 Branch to X</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Line 29"/>
            <p:cNvSpPr>
              <a:spLocks noChangeShapeType="1"/>
            </p:cNvSpPr>
            <p:nvPr/>
          </p:nvSpPr>
          <p:spPr bwMode="auto">
            <a:xfrm>
              <a:off x="1333" y="1277"/>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0" name="Line 30"/>
            <p:cNvSpPr>
              <a:spLocks noChangeShapeType="1"/>
            </p:cNvSpPr>
            <p:nvPr/>
          </p:nvSpPr>
          <p:spPr bwMode="auto">
            <a:xfrm>
              <a:off x="3063"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1" name="Line 31"/>
            <p:cNvSpPr>
              <a:spLocks noChangeShapeType="1"/>
            </p:cNvSpPr>
            <p:nvPr/>
          </p:nvSpPr>
          <p:spPr bwMode="auto">
            <a:xfrm>
              <a:off x="1333" y="1418"/>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2" name="Rectangle 32"/>
            <p:cNvSpPr>
              <a:spLocks noChangeArrowheads="1"/>
            </p:cNvSpPr>
            <p:nvPr/>
          </p:nvSpPr>
          <p:spPr bwMode="auto">
            <a:xfrm>
              <a:off x="2975"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3" name="Rectangle 33"/>
            <p:cNvSpPr>
              <a:spLocks noChangeArrowheads="1"/>
            </p:cNvSpPr>
            <p:nvPr/>
          </p:nvSpPr>
          <p:spPr bwMode="auto">
            <a:xfrm>
              <a:off x="1349" y="1012"/>
              <a:ext cx="2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 Add</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4" name="Line 34"/>
            <p:cNvSpPr>
              <a:spLocks noChangeShapeType="1"/>
            </p:cNvSpPr>
            <p:nvPr/>
          </p:nvSpPr>
          <p:spPr bwMode="auto">
            <a:xfrm>
              <a:off x="3200"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5" name="Rectangle 35"/>
            <p:cNvSpPr>
              <a:spLocks noChangeArrowheads="1"/>
            </p:cNvSpPr>
            <p:nvPr/>
          </p:nvSpPr>
          <p:spPr bwMode="auto">
            <a:xfrm>
              <a:off x="3095"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8</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6" name="Rectangle 36"/>
            <p:cNvSpPr>
              <a:spLocks noChangeArrowheads="1"/>
            </p:cNvSpPr>
            <p:nvPr/>
          </p:nvSpPr>
          <p:spPr bwMode="auto">
            <a:xfrm>
              <a:off x="1349" y="1434"/>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 NOP</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7" name="Line 37"/>
            <p:cNvSpPr>
              <a:spLocks noChangeShapeType="1"/>
            </p:cNvSpPr>
            <p:nvPr/>
          </p:nvSpPr>
          <p:spPr bwMode="auto">
            <a:xfrm>
              <a:off x="1333" y="1558"/>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8" name="Rectangle 38"/>
            <p:cNvSpPr>
              <a:spLocks noChangeArrowheads="1"/>
            </p:cNvSpPr>
            <p:nvPr/>
          </p:nvSpPr>
          <p:spPr bwMode="auto">
            <a:xfrm>
              <a:off x="2419" y="731"/>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Rectangle 39"/>
            <p:cNvSpPr>
              <a:spLocks noChangeArrowheads="1"/>
            </p:cNvSpPr>
            <p:nvPr/>
          </p:nvSpPr>
          <p:spPr bwMode="auto">
            <a:xfrm>
              <a:off x="2299" y="871"/>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Rectangle 40"/>
            <p:cNvSpPr>
              <a:spLocks noChangeArrowheads="1"/>
            </p:cNvSpPr>
            <p:nvPr/>
          </p:nvSpPr>
          <p:spPr bwMode="auto">
            <a:xfrm>
              <a:off x="2419" y="871"/>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Rectangle 41"/>
            <p:cNvSpPr>
              <a:spLocks noChangeArrowheads="1"/>
            </p:cNvSpPr>
            <p:nvPr/>
          </p:nvSpPr>
          <p:spPr bwMode="auto">
            <a:xfrm>
              <a:off x="2556" y="871"/>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Rectangle 42"/>
            <p:cNvSpPr>
              <a:spLocks noChangeArrowheads="1"/>
            </p:cNvSpPr>
            <p:nvPr/>
          </p:nvSpPr>
          <p:spPr bwMode="auto">
            <a:xfrm>
              <a:off x="2436" y="1012"/>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3" name="Rectangle 43"/>
            <p:cNvSpPr>
              <a:spLocks noChangeArrowheads="1"/>
            </p:cNvSpPr>
            <p:nvPr/>
          </p:nvSpPr>
          <p:spPr bwMode="auto">
            <a:xfrm>
              <a:off x="2556" y="1012"/>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4" name="Rectangle 44"/>
            <p:cNvSpPr>
              <a:spLocks noChangeArrowheads="1"/>
            </p:cNvSpPr>
            <p:nvPr/>
          </p:nvSpPr>
          <p:spPr bwMode="auto">
            <a:xfrm>
              <a:off x="2693" y="1012"/>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5" name="Rectangle 45"/>
            <p:cNvSpPr>
              <a:spLocks noChangeArrowheads="1"/>
            </p:cNvSpPr>
            <p:nvPr/>
          </p:nvSpPr>
          <p:spPr bwMode="auto">
            <a:xfrm>
              <a:off x="2572" y="1153"/>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6" name="Rectangle 46"/>
            <p:cNvSpPr>
              <a:spLocks noChangeArrowheads="1"/>
            </p:cNvSpPr>
            <p:nvPr/>
          </p:nvSpPr>
          <p:spPr bwMode="auto">
            <a:xfrm>
              <a:off x="2693" y="1153"/>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7" name="Rectangle 47"/>
            <p:cNvSpPr>
              <a:spLocks noChangeArrowheads="1"/>
            </p:cNvSpPr>
            <p:nvPr/>
          </p:nvSpPr>
          <p:spPr bwMode="auto">
            <a:xfrm>
              <a:off x="2830" y="1153"/>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8" name="Rectangle 48"/>
            <p:cNvSpPr>
              <a:spLocks noChangeArrowheads="1"/>
            </p:cNvSpPr>
            <p:nvPr/>
          </p:nvSpPr>
          <p:spPr bwMode="auto">
            <a:xfrm>
              <a:off x="2709" y="1294"/>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9" name="Rectangle 49"/>
            <p:cNvSpPr>
              <a:spLocks noChangeArrowheads="1"/>
            </p:cNvSpPr>
            <p:nvPr/>
          </p:nvSpPr>
          <p:spPr bwMode="auto">
            <a:xfrm>
              <a:off x="2830" y="1294"/>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0" name="Rectangle 50"/>
            <p:cNvSpPr>
              <a:spLocks noChangeArrowheads="1"/>
            </p:cNvSpPr>
            <p:nvPr/>
          </p:nvSpPr>
          <p:spPr bwMode="auto">
            <a:xfrm>
              <a:off x="2967" y="1294"/>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1" name="Rectangle 51"/>
            <p:cNvSpPr>
              <a:spLocks noChangeArrowheads="1"/>
            </p:cNvSpPr>
            <p:nvPr/>
          </p:nvSpPr>
          <p:spPr bwMode="auto">
            <a:xfrm>
              <a:off x="2846" y="1434"/>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2" name="Rectangle 52"/>
            <p:cNvSpPr>
              <a:spLocks noChangeArrowheads="1"/>
            </p:cNvSpPr>
            <p:nvPr/>
          </p:nvSpPr>
          <p:spPr bwMode="auto">
            <a:xfrm>
              <a:off x="2967" y="1434"/>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3" name="Rectangle 53"/>
            <p:cNvSpPr>
              <a:spLocks noChangeArrowheads="1"/>
            </p:cNvSpPr>
            <p:nvPr/>
          </p:nvSpPr>
          <p:spPr bwMode="auto">
            <a:xfrm>
              <a:off x="3103" y="1434"/>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4" name="Line 54"/>
            <p:cNvSpPr>
              <a:spLocks noChangeShapeType="1"/>
            </p:cNvSpPr>
            <p:nvPr/>
          </p:nvSpPr>
          <p:spPr bwMode="auto">
            <a:xfrm>
              <a:off x="3337"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5" name="Line 55"/>
            <p:cNvSpPr>
              <a:spLocks noChangeShapeType="1"/>
            </p:cNvSpPr>
            <p:nvPr/>
          </p:nvSpPr>
          <p:spPr bwMode="auto">
            <a:xfrm>
              <a:off x="3474" y="573"/>
              <a:ext cx="1" cy="12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56" name="Rectangle 56"/>
            <p:cNvSpPr>
              <a:spLocks noChangeArrowheads="1"/>
            </p:cNvSpPr>
            <p:nvPr/>
          </p:nvSpPr>
          <p:spPr bwMode="auto">
            <a:xfrm>
              <a:off x="3232" y="59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9</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Rectangle 57"/>
            <p:cNvSpPr>
              <a:spLocks noChangeArrowheads="1"/>
            </p:cNvSpPr>
            <p:nvPr/>
          </p:nvSpPr>
          <p:spPr bwMode="auto">
            <a:xfrm>
              <a:off x="3337" y="59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10</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8" name="Rectangle 58"/>
            <p:cNvSpPr>
              <a:spLocks noChangeArrowheads="1"/>
            </p:cNvSpPr>
            <p:nvPr/>
          </p:nvSpPr>
          <p:spPr bwMode="auto">
            <a:xfrm>
              <a:off x="1349" y="1575"/>
              <a:ext cx="30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 NOP</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Line 59"/>
            <p:cNvSpPr>
              <a:spLocks noChangeShapeType="1"/>
            </p:cNvSpPr>
            <p:nvPr/>
          </p:nvSpPr>
          <p:spPr bwMode="auto">
            <a:xfrm>
              <a:off x="1333" y="1699"/>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0" name="Rectangle 60"/>
            <p:cNvSpPr>
              <a:spLocks noChangeArrowheads="1"/>
            </p:cNvSpPr>
            <p:nvPr/>
          </p:nvSpPr>
          <p:spPr bwMode="auto">
            <a:xfrm>
              <a:off x="1349" y="1716"/>
              <a:ext cx="51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8. Instr. in X</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1" name="Line 61"/>
            <p:cNvSpPr>
              <a:spLocks noChangeShapeType="1"/>
            </p:cNvSpPr>
            <p:nvPr/>
          </p:nvSpPr>
          <p:spPr bwMode="auto">
            <a:xfrm>
              <a:off x="1333" y="1840"/>
              <a:ext cx="2141"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62" name="Rectangle 62"/>
            <p:cNvSpPr>
              <a:spLocks noChangeArrowheads="1"/>
            </p:cNvSpPr>
            <p:nvPr/>
          </p:nvSpPr>
          <p:spPr bwMode="auto">
            <a:xfrm>
              <a:off x="2983" y="1575"/>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3" name="Rectangle 63"/>
            <p:cNvSpPr>
              <a:spLocks noChangeArrowheads="1"/>
            </p:cNvSpPr>
            <p:nvPr/>
          </p:nvSpPr>
          <p:spPr bwMode="auto">
            <a:xfrm>
              <a:off x="3103" y="157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60" name="Rectangle 64"/>
            <p:cNvSpPr>
              <a:spLocks noChangeArrowheads="1"/>
            </p:cNvSpPr>
            <p:nvPr/>
          </p:nvSpPr>
          <p:spPr bwMode="auto">
            <a:xfrm>
              <a:off x="3240" y="1575"/>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561" name="Rectangle 65"/>
            <p:cNvSpPr>
              <a:spLocks noChangeArrowheads="1"/>
            </p:cNvSpPr>
            <p:nvPr/>
          </p:nvSpPr>
          <p:spPr bwMode="auto">
            <a:xfrm>
              <a:off x="3120" y="1716"/>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68" name="Rectangle 66"/>
            <p:cNvSpPr>
              <a:spLocks noChangeArrowheads="1"/>
            </p:cNvSpPr>
            <p:nvPr/>
          </p:nvSpPr>
          <p:spPr bwMode="auto">
            <a:xfrm>
              <a:off x="3240" y="1716"/>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70" name="Rectangle 67"/>
            <p:cNvSpPr>
              <a:spLocks noChangeArrowheads="1"/>
            </p:cNvSpPr>
            <p:nvPr/>
          </p:nvSpPr>
          <p:spPr bwMode="auto">
            <a:xfrm>
              <a:off x="3377" y="1716"/>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grpSp>
        <p:nvGrpSpPr>
          <p:cNvPr id="66571" name="Group 70"/>
          <p:cNvGrpSpPr>
            <a:grpSpLocks noChangeAspect="1"/>
          </p:cNvGrpSpPr>
          <p:nvPr/>
        </p:nvGrpSpPr>
        <p:grpSpPr bwMode="auto">
          <a:xfrm>
            <a:off x="6026461" y="2758170"/>
            <a:ext cx="5497468" cy="2901915"/>
            <a:chOff x="2252" y="3026"/>
            <a:chExt cx="1938" cy="1023"/>
          </a:xfrm>
        </p:grpSpPr>
        <p:sp>
          <p:nvSpPr>
            <p:cNvPr id="66572" name="AutoShape 69"/>
            <p:cNvSpPr>
              <a:spLocks noChangeAspect="1" noChangeArrowheads="1" noTextEdit="1"/>
            </p:cNvSpPr>
            <p:nvPr/>
          </p:nvSpPr>
          <p:spPr bwMode="auto">
            <a:xfrm>
              <a:off x="2252" y="3026"/>
              <a:ext cx="1938" cy="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73" name="Rectangle 71"/>
            <p:cNvSpPr>
              <a:spLocks noChangeArrowheads="1"/>
            </p:cNvSpPr>
            <p:nvPr/>
          </p:nvSpPr>
          <p:spPr bwMode="auto">
            <a:xfrm>
              <a:off x="3104"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74" name="Rectangle 72"/>
            <p:cNvSpPr>
              <a:spLocks noChangeArrowheads="1"/>
            </p:cNvSpPr>
            <p:nvPr/>
          </p:nvSpPr>
          <p:spPr bwMode="auto">
            <a:xfrm>
              <a:off x="3104" y="3205"/>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75" name="Line 73"/>
            <p:cNvSpPr>
              <a:spLocks noChangeShapeType="1"/>
            </p:cNvSpPr>
            <p:nvPr/>
          </p:nvSpPr>
          <p:spPr bwMode="auto">
            <a:xfrm>
              <a:off x="3056"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76" name="Line 74"/>
            <p:cNvSpPr>
              <a:spLocks noChangeShapeType="1"/>
            </p:cNvSpPr>
            <p:nvPr/>
          </p:nvSpPr>
          <p:spPr bwMode="auto">
            <a:xfrm>
              <a:off x="3193"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77" name="Line 75"/>
            <p:cNvSpPr>
              <a:spLocks noChangeShapeType="1"/>
            </p:cNvSpPr>
            <p:nvPr/>
          </p:nvSpPr>
          <p:spPr bwMode="auto">
            <a:xfrm>
              <a:off x="3330"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78" name="Line 76"/>
            <p:cNvSpPr>
              <a:spLocks noChangeShapeType="1"/>
            </p:cNvSpPr>
            <p:nvPr/>
          </p:nvSpPr>
          <p:spPr bwMode="auto">
            <a:xfrm>
              <a:off x="3466"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79" name="Line 77"/>
            <p:cNvSpPr>
              <a:spLocks noChangeShapeType="1"/>
            </p:cNvSpPr>
            <p:nvPr/>
          </p:nvSpPr>
          <p:spPr bwMode="auto">
            <a:xfrm>
              <a:off x="3603"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80" name="Line 78"/>
            <p:cNvSpPr>
              <a:spLocks noChangeShapeType="1"/>
            </p:cNvSpPr>
            <p:nvPr/>
          </p:nvSpPr>
          <p:spPr bwMode="auto">
            <a:xfrm>
              <a:off x="3740"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81" name="Line 79"/>
            <p:cNvSpPr>
              <a:spLocks noChangeShapeType="1"/>
            </p:cNvSpPr>
            <p:nvPr/>
          </p:nvSpPr>
          <p:spPr bwMode="auto">
            <a:xfrm>
              <a:off x="3876"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82" name="Rectangle 80"/>
            <p:cNvSpPr>
              <a:spLocks noChangeArrowheads="1"/>
            </p:cNvSpPr>
            <p:nvPr/>
          </p:nvSpPr>
          <p:spPr bwMode="auto">
            <a:xfrm>
              <a:off x="3378"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83" name="Rectangle 81"/>
            <p:cNvSpPr>
              <a:spLocks noChangeArrowheads="1"/>
            </p:cNvSpPr>
            <p:nvPr/>
          </p:nvSpPr>
          <p:spPr bwMode="auto">
            <a:xfrm>
              <a:off x="3515"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84" name="Rectangle 82"/>
            <p:cNvSpPr>
              <a:spLocks noChangeArrowheads="1"/>
            </p:cNvSpPr>
            <p:nvPr/>
          </p:nvSpPr>
          <p:spPr bwMode="auto">
            <a:xfrm>
              <a:off x="3796"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85" name="Rectangle 83"/>
            <p:cNvSpPr>
              <a:spLocks noChangeArrowheads="1"/>
            </p:cNvSpPr>
            <p:nvPr/>
          </p:nvSpPr>
          <p:spPr bwMode="auto">
            <a:xfrm>
              <a:off x="3651"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86" name="Rectangle 84"/>
            <p:cNvSpPr>
              <a:spLocks noChangeArrowheads="1"/>
            </p:cNvSpPr>
            <p:nvPr/>
          </p:nvSpPr>
          <p:spPr bwMode="auto">
            <a:xfrm>
              <a:off x="3241"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87" name="Line 85"/>
            <p:cNvSpPr>
              <a:spLocks noChangeShapeType="1"/>
            </p:cNvSpPr>
            <p:nvPr/>
          </p:nvSpPr>
          <p:spPr bwMode="auto">
            <a:xfrm>
              <a:off x="2284" y="3188"/>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88" name="Rectangle 86"/>
            <p:cNvSpPr>
              <a:spLocks noChangeArrowheads="1"/>
            </p:cNvSpPr>
            <p:nvPr/>
          </p:nvSpPr>
          <p:spPr bwMode="auto">
            <a:xfrm>
              <a:off x="2284" y="3067"/>
              <a:ext cx="5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Clock cycles:</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89" name="Rectangle 87"/>
            <p:cNvSpPr>
              <a:spLocks noChangeArrowheads="1"/>
            </p:cNvSpPr>
            <p:nvPr/>
          </p:nvSpPr>
          <p:spPr bwMode="auto">
            <a:xfrm>
              <a:off x="2292" y="3205"/>
              <a:ext cx="31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Load</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6590" name="Line 88"/>
            <p:cNvSpPr>
              <a:spLocks noChangeShapeType="1"/>
            </p:cNvSpPr>
            <p:nvPr/>
          </p:nvSpPr>
          <p:spPr bwMode="auto">
            <a:xfrm>
              <a:off x="2284" y="3326"/>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91" name="Rectangle 89"/>
            <p:cNvSpPr>
              <a:spLocks noChangeArrowheads="1"/>
            </p:cNvSpPr>
            <p:nvPr/>
          </p:nvSpPr>
          <p:spPr bwMode="auto">
            <a:xfrm>
              <a:off x="3225" y="320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92" name="Rectangle 90"/>
            <p:cNvSpPr>
              <a:spLocks noChangeArrowheads="1"/>
            </p:cNvSpPr>
            <p:nvPr/>
          </p:nvSpPr>
          <p:spPr bwMode="auto">
            <a:xfrm>
              <a:off x="2292" y="3343"/>
              <a:ext cx="52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 Increment</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93" name="Line 91"/>
            <p:cNvSpPr>
              <a:spLocks noChangeShapeType="1"/>
            </p:cNvSpPr>
            <p:nvPr/>
          </p:nvSpPr>
          <p:spPr bwMode="auto">
            <a:xfrm>
              <a:off x="2284" y="3464"/>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94" name="Rectangle 92"/>
            <p:cNvSpPr>
              <a:spLocks noChangeArrowheads="1"/>
            </p:cNvSpPr>
            <p:nvPr/>
          </p:nvSpPr>
          <p:spPr bwMode="auto">
            <a:xfrm>
              <a:off x="2292" y="3619"/>
              <a:ext cx="2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 Add</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95" name="Line 93"/>
            <p:cNvSpPr>
              <a:spLocks noChangeShapeType="1"/>
            </p:cNvSpPr>
            <p:nvPr/>
          </p:nvSpPr>
          <p:spPr bwMode="auto">
            <a:xfrm>
              <a:off x="2284" y="3602"/>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96" name="Rectangle 94"/>
            <p:cNvSpPr>
              <a:spLocks noChangeArrowheads="1"/>
            </p:cNvSpPr>
            <p:nvPr/>
          </p:nvSpPr>
          <p:spPr bwMode="auto">
            <a:xfrm>
              <a:off x="2292" y="3757"/>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 Subtract</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597" name="Line 95"/>
            <p:cNvSpPr>
              <a:spLocks noChangeShapeType="1"/>
            </p:cNvSpPr>
            <p:nvPr/>
          </p:nvSpPr>
          <p:spPr bwMode="auto">
            <a:xfrm>
              <a:off x="2284" y="3740"/>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98" name="Line 96"/>
            <p:cNvSpPr>
              <a:spLocks noChangeShapeType="1"/>
            </p:cNvSpPr>
            <p:nvPr/>
          </p:nvSpPr>
          <p:spPr bwMode="auto">
            <a:xfrm>
              <a:off x="4013"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599" name="Line 97"/>
            <p:cNvSpPr>
              <a:spLocks noChangeShapeType="1"/>
            </p:cNvSpPr>
            <p:nvPr/>
          </p:nvSpPr>
          <p:spPr bwMode="auto">
            <a:xfrm>
              <a:off x="2284" y="3879"/>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600" name="Rectangle 98"/>
            <p:cNvSpPr>
              <a:spLocks noChangeArrowheads="1"/>
            </p:cNvSpPr>
            <p:nvPr/>
          </p:nvSpPr>
          <p:spPr bwMode="auto">
            <a:xfrm>
              <a:off x="3917"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1" name="Rectangle 99"/>
            <p:cNvSpPr>
              <a:spLocks noChangeArrowheads="1"/>
            </p:cNvSpPr>
            <p:nvPr/>
          </p:nvSpPr>
          <p:spPr bwMode="auto">
            <a:xfrm>
              <a:off x="2292" y="3481"/>
              <a:ext cx="60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 Branch to X</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2" name="Line 100"/>
            <p:cNvSpPr>
              <a:spLocks noChangeShapeType="1"/>
            </p:cNvSpPr>
            <p:nvPr/>
          </p:nvSpPr>
          <p:spPr bwMode="auto">
            <a:xfrm>
              <a:off x="4150" y="3050"/>
              <a:ext cx="1" cy="967"/>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603" name="Rectangle 101"/>
            <p:cNvSpPr>
              <a:spLocks noChangeArrowheads="1"/>
            </p:cNvSpPr>
            <p:nvPr/>
          </p:nvSpPr>
          <p:spPr bwMode="auto">
            <a:xfrm>
              <a:off x="4069" y="305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8</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4" name="Rectangle 102"/>
            <p:cNvSpPr>
              <a:spLocks noChangeArrowheads="1"/>
            </p:cNvSpPr>
            <p:nvPr/>
          </p:nvSpPr>
          <p:spPr bwMode="auto">
            <a:xfrm>
              <a:off x="2292" y="3895"/>
              <a:ext cx="51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6. Instr. in X</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5" name="Line 103"/>
            <p:cNvSpPr>
              <a:spLocks noChangeShapeType="1"/>
            </p:cNvSpPr>
            <p:nvPr/>
          </p:nvSpPr>
          <p:spPr bwMode="auto">
            <a:xfrm>
              <a:off x="2284" y="4017"/>
              <a:ext cx="1866"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66606" name="Rectangle 104"/>
            <p:cNvSpPr>
              <a:spLocks noChangeArrowheads="1"/>
            </p:cNvSpPr>
            <p:nvPr/>
          </p:nvSpPr>
          <p:spPr bwMode="auto">
            <a:xfrm>
              <a:off x="3362" y="3205"/>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7" name="Rectangle 105"/>
            <p:cNvSpPr>
              <a:spLocks noChangeArrowheads="1"/>
            </p:cNvSpPr>
            <p:nvPr/>
          </p:nvSpPr>
          <p:spPr bwMode="auto">
            <a:xfrm>
              <a:off x="3241" y="3343"/>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8" name="Rectangle 106"/>
            <p:cNvSpPr>
              <a:spLocks noChangeArrowheads="1"/>
            </p:cNvSpPr>
            <p:nvPr/>
          </p:nvSpPr>
          <p:spPr bwMode="auto">
            <a:xfrm>
              <a:off x="3362" y="3343"/>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09" name="Rectangle 107"/>
            <p:cNvSpPr>
              <a:spLocks noChangeArrowheads="1"/>
            </p:cNvSpPr>
            <p:nvPr/>
          </p:nvSpPr>
          <p:spPr bwMode="auto">
            <a:xfrm>
              <a:off x="3498" y="3343"/>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0" name="Rectangle 108"/>
            <p:cNvSpPr>
              <a:spLocks noChangeArrowheads="1"/>
            </p:cNvSpPr>
            <p:nvPr/>
          </p:nvSpPr>
          <p:spPr bwMode="auto">
            <a:xfrm>
              <a:off x="3378" y="3481"/>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1" name="Rectangle 109"/>
            <p:cNvSpPr>
              <a:spLocks noChangeArrowheads="1"/>
            </p:cNvSpPr>
            <p:nvPr/>
          </p:nvSpPr>
          <p:spPr bwMode="auto">
            <a:xfrm>
              <a:off x="3498" y="3481"/>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2" name="Rectangle 110"/>
            <p:cNvSpPr>
              <a:spLocks noChangeArrowheads="1"/>
            </p:cNvSpPr>
            <p:nvPr/>
          </p:nvSpPr>
          <p:spPr bwMode="auto">
            <a:xfrm>
              <a:off x="3635" y="3481"/>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3" name="Rectangle 111"/>
            <p:cNvSpPr>
              <a:spLocks noChangeArrowheads="1"/>
            </p:cNvSpPr>
            <p:nvPr/>
          </p:nvSpPr>
          <p:spPr bwMode="auto">
            <a:xfrm>
              <a:off x="3515" y="3619"/>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4" name="Rectangle 112"/>
            <p:cNvSpPr>
              <a:spLocks noChangeArrowheads="1"/>
            </p:cNvSpPr>
            <p:nvPr/>
          </p:nvSpPr>
          <p:spPr bwMode="auto">
            <a:xfrm>
              <a:off x="3635" y="3619"/>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5" name="Rectangle 113"/>
            <p:cNvSpPr>
              <a:spLocks noChangeArrowheads="1"/>
            </p:cNvSpPr>
            <p:nvPr/>
          </p:nvSpPr>
          <p:spPr bwMode="auto">
            <a:xfrm>
              <a:off x="3772" y="3619"/>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6" name="Rectangle 114"/>
            <p:cNvSpPr>
              <a:spLocks noChangeArrowheads="1"/>
            </p:cNvSpPr>
            <p:nvPr/>
          </p:nvSpPr>
          <p:spPr bwMode="auto">
            <a:xfrm>
              <a:off x="3651" y="3757"/>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7" name="Rectangle 115"/>
            <p:cNvSpPr>
              <a:spLocks noChangeArrowheads="1"/>
            </p:cNvSpPr>
            <p:nvPr/>
          </p:nvSpPr>
          <p:spPr bwMode="auto">
            <a:xfrm>
              <a:off x="3772" y="3757"/>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8" name="Rectangle 116"/>
            <p:cNvSpPr>
              <a:spLocks noChangeArrowheads="1"/>
            </p:cNvSpPr>
            <p:nvPr/>
          </p:nvSpPr>
          <p:spPr bwMode="auto">
            <a:xfrm>
              <a:off x="3909" y="3757"/>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19" name="Rectangle 117"/>
            <p:cNvSpPr>
              <a:spLocks noChangeArrowheads="1"/>
            </p:cNvSpPr>
            <p:nvPr/>
          </p:nvSpPr>
          <p:spPr bwMode="auto">
            <a:xfrm>
              <a:off x="3788" y="3895"/>
              <a:ext cx="3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20" name="Rectangle 118"/>
            <p:cNvSpPr>
              <a:spLocks noChangeArrowheads="1"/>
            </p:cNvSpPr>
            <p:nvPr/>
          </p:nvSpPr>
          <p:spPr bwMode="auto">
            <a:xfrm>
              <a:off x="3909" y="3895"/>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66621" name="Rectangle 119"/>
            <p:cNvSpPr>
              <a:spLocks noChangeArrowheads="1"/>
            </p:cNvSpPr>
            <p:nvPr/>
          </p:nvSpPr>
          <p:spPr bwMode="auto">
            <a:xfrm>
              <a:off x="4045" y="3895"/>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grpSp>
      <p:sp>
        <p:nvSpPr>
          <p:cNvPr id="66622" name="Rectangle 66621"/>
          <p:cNvSpPr/>
          <p:nvPr/>
        </p:nvSpPr>
        <p:spPr>
          <a:xfrm>
            <a:off x="1562569" y="5947088"/>
            <a:ext cx="3593341" cy="307777"/>
          </a:xfrm>
          <a:prstGeom prst="rect">
            <a:avLst/>
          </a:prstGeom>
        </p:spPr>
        <p:txBody>
          <a:bodyPr wrap="square">
            <a:spAutoFit/>
          </a:bodyPr>
          <a:lstStyle/>
          <a:p>
            <a:r>
              <a:rPr lang="en-US" sz="1400" b="1">
                <a:latin typeface="Times New Roman" panose="02020603050405020304" pitchFamily="18" charset="0"/>
                <a:cs typeface="Times New Roman" panose="02020603050405020304" pitchFamily="18" charset="0"/>
              </a:rPr>
              <a:t>Figure (a): Using no operation instruction.</a:t>
            </a:r>
            <a:endParaRPr lang="en-US" sz="1400" b="1" dirty="0">
              <a:latin typeface="Times New Roman" panose="02020603050405020304" pitchFamily="18" charset="0"/>
              <a:cs typeface="Times New Roman" panose="02020603050405020304" pitchFamily="18" charset="0"/>
            </a:endParaRPr>
          </a:p>
        </p:txBody>
      </p:sp>
      <p:sp>
        <p:nvSpPr>
          <p:cNvPr id="66623" name="Rectangle 66622"/>
          <p:cNvSpPr/>
          <p:nvPr/>
        </p:nvSpPr>
        <p:spPr>
          <a:xfrm>
            <a:off x="6537124" y="5965737"/>
            <a:ext cx="4972684"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Figure (b): Rearranging the instructions </a:t>
            </a:r>
          </a:p>
        </p:txBody>
      </p:sp>
      <p:sp>
        <p:nvSpPr>
          <p:cNvPr id="66624" name="Rectangle 66623"/>
          <p:cNvSpPr/>
          <p:nvPr/>
        </p:nvSpPr>
        <p:spPr>
          <a:xfrm>
            <a:off x="431074" y="339635"/>
            <a:ext cx="11336856" cy="240065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Figure(a) the compiler inserts two no-op instructions after the branch.</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branch address X is transferred to PC in clock cycle 7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program in Figure(b) is rearranged by placing the add and subtract instructions after the branch instruction.</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 is updated to the value of X in clock cycle 5. </a:t>
            </a:r>
          </a:p>
        </p:txBody>
      </p:sp>
    </p:spTree>
    <p:extLst>
      <p:ext uri="{BB962C8B-B14F-4D97-AF65-F5344CB8AC3E}">
        <p14:creationId xmlns:p14="http://schemas.microsoft.com/office/powerpoint/2010/main" val="27760397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5739" y="709861"/>
            <a:ext cx="10786512" cy="603864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many science and engineering applications, the problems can be formulated in terms of vectors and matrices that lend themselves to vector processing.</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Vector processing as the process of using vectors to store a large number of variables for high-intensity data processing.</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Computers with vector processing capabilities are in demand in specialized applications.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endParaRPr lang="en-US" altLang="ko-KR"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Long-range weather forecasting</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Petroleum explorations</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Seismic data analysis</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Medical diagnosis</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Aerodynamics and space flight simulations</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Artificial intelligence and expert systems</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Mapping the human genome</a:t>
            </a:r>
          </a:p>
          <a:p>
            <a:pPr marL="800100" lvl="1" indent="-34290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Image processing</a:t>
            </a:r>
          </a:p>
        </p:txBody>
      </p:sp>
      <p:sp>
        <p:nvSpPr>
          <p:cNvPr id="5" name="Rectangle 4"/>
          <p:cNvSpPr/>
          <p:nvPr/>
        </p:nvSpPr>
        <p:spPr>
          <a:xfrm>
            <a:off x="4950823" y="248195"/>
            <a:ext cx="2612657" cy="461665"/>
          </a:xfrm>
          <a:prstGeom prst="rect">
            <a:avLst/>
          </a:prstGeom>
        </p:spPr>
        <p:txBody>
          <a:bodyPr wrap="square">
            <a:spAutoFit/>
          </a:bodyPr>
          <a:lstStyle/>
          <a:p>
            <a:r>
              <a:rPr lang="en-US" altLang="ko-KR" sz="2400" b="1" dirty="0">
                <a:latin typeface="Times New Roman" panose="02020603050405020304" pitchFamily="18" charset="0"/>
                <a:cs typeface="Times New Roman" panose="02020603050405020304" pitchFamily="18" charset="0"/>
              </a:rPr>
              <a:t>Vector  processing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2731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557412" y="829178"/>
            <a:ext cx="4816360" cy="5465140"/>
          </a:xfrm>
          <a:prstGeom prst="rect">
            <a:avLst/>
          </a:prstGeom>
        </p:spPr>
      </p:pic>
      <p:sp>
        <p:nvSpPr>
          <p:cNvPr id="4" name="Rectangle 3"/>
          <p:cNvSpPr/>
          <p:nvPr/>
        </p:nvSpPr>
        <p:spPr>
          <a:xfrm>
            <a:off x="7515497" y="6294318"/>
            <a:ext cx="3953692" cy="307777"/>
          </a:xfrm>
          <a:prstGeom prst="rect">
            <a:avLst/>
          </a:prstGeom>
        </p:spPr>
        <p:txBody>
          <a:bodyPr wrap="square">
            <a:spAutoFit/>
          </a:bodyPr>
          <a:lstStyle/>
          <a:p>
            <a:r>
              <a:rPr lang="en-US" sz="1400" b="1" dirty="0">
                <a:solidFill>
                  <a:srgbClr val="000000"/>
                </a:solidFill>
                <a:latin typeface="Times New Roman" panose="02020603050405020304" pitchFamily="18" charset="0"/>
                <a:cs typeface="Times New Roman" panose="02020603050405020304" pitchFamily="18" charset="0"/>
              </a:rPr>
              <a:t>Figure : Processor with multiple functional units.</a:t>
            </a:r>
            <a:endParaRPr lang="en-US" sz="1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26572" y="399344"/>
            <a:ext cx="6936378" cy="632480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Figure shows one possible way of separating the execution unit into eight functional units operating in parallel. The operands in the registers are applied to one of the units depending on the operation specified by the instruction associated with the operands. </a:t>
            </a:r>
          </a:p>
          <a:p>
            <a:pPr marL="342900" indent="-3429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adder and integer multiplier performs the arithmetic operation with integer numbers.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floating-point operations are separated into three circuits operating in parallel.</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logic, shift, and increment operations can be performed concurrently on different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units are independent of each other, so one number can be shifted while another number is being incremented.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multifunctional organization is usually associated with a complex control unit to coordinate all the activities among the various components.</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08678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591" y="675861"/>
            <a:ext cx="10833652" cy="2862322"/>
          </a:xfrm>
          <a:prstGeom prst="rect">
            <a:avLst/>
          </a:prstGeom>
        </p:spPr>
        <p:txBody>
          <a:bodyPr wrap="square">
            <a:spAutoFit/>
          </a:bodyPr>
          <a:lstStyle/>
          <a:p>
            <a:pPr algn="just">
              <a:lnSpc>
                <a:spcPct val="150000"/>
              </a:lnSpc>
            </a:pPr>
            <a:r>
              <a:rPr lang="en-US" altLang="ko-KR" sz="2000" b="1" dirty="0">
                <a:latin typeface="Times New Roman" panose="02020603050405020304" pitchFamily="18" charset="0"/>
                <a:cs typeface="Times New Roman" panose="02020603050405020304" pitchFamily="18" charset="0"/>
              </a:rPr>
              <a:t>Vector Processor (computer)</a:t>
            </a:r>
          </a:p>
          <a:p>
            <a:pPr marL="285750" indent="-28575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 Ability to process vectors, and related data structures such as matrices  and multi-dimensional arrays, much faster than  conventional computers.</a:t>
            </a:r>
          </a:p>
          <a:p>
            <a:pPr marL="285750" indent="-285750" algn="just">
              <a:lnSpc>
                <a:spcPct val="150000"/>
              </a:lnSpc>
              <a:buFont typeface="Arial" panose="020B0604020202020204" pitchFamily="34" charset="0"/>
              <a:buChar char="•"/>
            </a:pPr>
            <a:r>
              <a:rPr lang="en-US" altLang="ko-KR" sz="2000" dirty="0">
                <a:latin typeface="Times New Roman" panose="02020603050405020304" pitchFamily="18" charset="0"/>
                <a:cs typeface="Times New Roman" panose="02020603050405020304" pitchFamily="18" charset="0"/>
              </a:rPr>
              <a:t> Vector Processors may also be pipelined.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achieve the required level of high performance it is necessary to utilize the fastest and most reliable hardware and apply innovative procedures from vector and parallel processing techniques. </a:t>
            </a:r>
          </a:p>
        </p:txBody>
      </p:sp>
    </p:spTree>
    <p:extLst>
      <p:ext uri="{BB962C8B-B14F-4D97-AF65-F5344CB8AC3E}">
        <p14:creationId xmlns:p14="http://schemas.microsoft.com/office/powerpoint/2010/main" val="2959187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395" y="644143"/>
            <a:ext cx="10829108" cy="4332805"/>
          </a:xfrm>
          <a:prstGeom prst="rect">
            <a:avLst/>
          </a:prstGeom>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Vector Operations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scientific problems require arithmetic operations on large arrays of numbers.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vector is an ordered set of a one-dimensional array of data items.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vector V of length n is represented as a row vector by V=[v1,v2,…,</a:t>
            </a:r>
            <a:r>
              <a:rPr lang="en-US" sz="2000" dirty="0" err="1">
                <a:latin typeface="Times New Roman" panose="02020603050405020304" pitchFamily="18" charset="0"/>
                <a:cs typeface="Times New Roman" panose="02020603050405020304" pitchFamily="18" charset="0"/>
              </a:rPr>
              <a:t>Vn</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examine the difference between a conventional scalar processor and a vector processor, consider the following Fortran DO loop:</a:t>
            </a:r>
          </a:p>
          <a:p>
            <a:pPr lvl="1" algn="just">
              <a:lnSpc>
                <a:spcPct val="150000"/>
              </a:lnSpc>
            </a:pPr>
            <a:r>
              <a:rPr lang="en-US" sz="2000" dirty="0">
                <a:latin typeface="Times New Roman" panose="02020603050405020304" pitchFamily="18" charset="0"/>
                <a:cs typeface="Times New Roman" panose="02020603050405020304" pitchFamily="18" charset="0"/>
              </a:rPr>
              <a:t>DO 20 I = 1, 100</a:t>
            </a:r>
          </a:p>
          <a:p>
            <a:pPr lvl="1" algn="just">
              <a:lnSpc>
                <a:spcPct val="150000"/>
              </a:lnSpc>
            </a:pPr>
            <a:r>
              <a:rPr lang="en-US" sz="2000" dirty="0">
                <a:latin typeface="Times New Roman" panose="02020603050405020304" pitchFamily="18" charset="0"/>
                <a:cs typeface="Times New Roman" panose="02020603050405020304" pitchFamily="18" charset="0"/>
              </a:rPr>
              <a:t>20 C(I) = B(I) + A(I)</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01266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5190174" y="2171364"/>
            <a:ext cx="5651500" cy="409575"/>
            <a:chOff x="1887" y="3196"/>
            <a:chExt cx="3560" cy="258"/>
          </a:xfrm>
        </p:grpSpPr>
        <p:sp>
          <p:nvSpPr>
            <p:cNvPr id="7" name="AutoShape 3"/>
            <p:cNvSpPr>
              <a:spLocks noChangeAspect="1" noChangeArrowheads="1" noTextEdit="1"/>
            </p:cNvSpPr>
            <p:nvPr/>
          </p:nvSpPr>
          <p:spPr bwMode="auto">
            <a:xfrm>
              <a:off x="1887" y="3196"/>
              <a:ext cx="35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1981" y="3229"/>
              <a:ext cx="45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Operation </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2107" y="3319"/>
              <a:ext cx="18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code</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7"/>
            <p:cNvSpPr>
              <a:spLocks noChangeArrowheads="1"/>
            </p:cNvSpPr>
            <p:nvPr/>
          </p:nvSpPr>
          <p:spPr bwMode="auto">
            <a:xfrm>
              <a:off x="2601" y="3229"/>
              <a:ext cx="5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Base address </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8"/>
            <p:cNvSpPr>
              <a:spLocks noChangeArrowheads="1"/>
            </p:cNvSpPr>
            <p:nvPr/>
          </p:nvSpPr>
          <p:spPr bwMode="auto">
            <a:xfrm>
              <a:off x="2726" y="3319"/>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source 1</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9"/>
            <p:cNvSpPr>
              <a:spLocks noChangeArrowheads="1"/>
            </p:cNvSpPr>
            <p:nvPr/>
          </p:nvSpPr>
          <p:spPr bwMode="auto">
            <a:xfrm>
              <a:off x="3400" y="3235"/>
              <a:ext cx="5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 address </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0"/>
            <p:cNvSpPr>
              <a:spLocks noChangeArrowheads="1"/>
            </p:cNvSpPr>
            <p:nvPr/>
          </p:nvSpPr>
          <p:spPr bwMode="auto">
            <a:xfrm>
              <a:off x="3526" y="3325"/>
              <a:ext cx="3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source 2</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1"/>
            <p:cNvSpPr>
              <a:spLocks noChangeArrowheads="1"/>
            </p:cNvSpPr>
            <p:nvPr/>
          </p:nvSpPr>
          <p:spPr bwMode="auto">
            <a:xfrm>
              <a:off x="4200" y="3229"/>
              <a:ext cx="55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Base address </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2"/>
            <p:cNvSpPr>
              <a:spLocks noChangeArrowheads="1"/>
            </p:cNvSpPr>
            <p:nvPr/>
          </p:nvSpPr>
          <p:spPr bwMode="auto">
            <a:xfrm>
              <a:off x="4263" y="3319"/>
              <a:ext cx="45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destination</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3"/>
            <p:cNvSpPr>
              <a:spLocks noChangeArrowheads="1"/>
            </p:cNvSpPr>
            <p:nvPr/>
          </p:nvSpPr>
          <p:spPr bwMode="auto">
            <a:xfrm>
              <a:off x="5000" y="3235"/>
              <a:ext cx="31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Vector  </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14"/>
            <p:cNvSpPr>
              <a:spLocks noChangeArrowheads="1"/>
            </p:cNvSpPr>
            <p:nvPr/>
          </p:nvSpPr>
          <p:spPr bwMode="auto">
            <a:xfrm>
              <a:off x="5016" y="3325"/>
              <a:ext cx="25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length</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15"/>
            <p:cNvSpPr>
              <a:spLocks noChangeArrowheads="1"/>
            </p:cNvSpPr>
            <p:nvPr/>
          </p:nvSpPr>
          <p:spPr bwMode="auto">
            <a:xfrm>
              <a:off x="1915" y="3219"/>
              <a:ext cx="3512" cy="218"/>
            </a:xfrm>
            <a:prstGeom prst="rect">
              <a:avLst/>
            </a:prstGeom>
            <a:noFill/>
            <a:ln w="1270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19" name="Line 16"/>
            <p:cNvSpPr>
              <a:spLocks noChangeShapeType="1"/>
            </p:cNvSpPr>
            <p:nvPr/>
          </p:nvSpPr>
          <p:spPr bwMode="auto">
            <a:xfrm>
              <a:off x="2530" y="3215"/>
              <a:ext cx="1" cy="22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20" name="Line 17"/>
            <p:cNvSpPr>
              <a:spLocks noChangeShapeType="1"/>
            </p:cNvSpPr>
            <p:nvPr/>
          </p:nvSpPr>
          <p:spPr bwMode="auto">
            <a:xfrm>
              <a:off x="3330" y="3215"/>
              <a:ext cx="1" cy="22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21" name="Line 18"/>
            <p:cNvSpPr>
              <a:spLocks noChangeShapeType="1"/>
            </p:cNvSpPr>
            <p:nvPr/>
          </p:nvSpPr>
          <p:spPr bwMode="auto">
            <a:xfrm>
              <a:off x="4130" y="3215"/>
              <a:ext cx="1" cy="22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sp>
          <p:nvSpPr>
            <p:cNvPr id="22" name="Line 19"/>
            <p:cNvSpPr>
              <a:spLocks noChangeShapeType="1"/>
            </p:cNvSpPr>
            <p:nvPr/>
          </p:nvSpPr>
          <p:spPr bwMode="auto">
            <a:xfrm>
              <a:off x="4937" y="3215"/>
              <a:ext cx="1" cy="22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a:latin typeface="Times New Roman" panose="02020603050405020304" pitchFamily="18" charset="0"/>
                <a:cs typeface="Times New Roman" panose="02020603050405020304" pitchFamily="18" charset="0"/>
              </a:endParaRPr>
            </a:p>
          </p:txBody>
        </p:sp>
      </p:grpSp>
      <p:sp>
        <p:nvSpPr>
          <p:cNvPr id="23" name="Rectangle 22"/>
          <p:cNvSpPr/>
          <p:nvPr/>
        </p:nvSpPr>
        <p:spPr>
          <a:xfrm>
            <a:off x="5491119" y="2868771"/>
            <a:ext cx="6096000" cy="307777"/>
          </a:xfrm>
          <a:prstGeom prst="rect">
            <a:avLst/>
          </a:prstGeom>
        </p:spPr>
        <p:txBody>
          <a:bodyPr>
            <a:spAutoFit/>
          </a:bodyPr>
          <a:lstStyle/>
          <a:p>
            <a:pPr algn="ctr"/>
            <a:r>
              <a:rPr lang="en-US" sz="1400" b="1" dirty="0">
                <a:solidFill>
                  <a:srgbClr val="000000"/>
                </a:solidFill>
                <a:latin typeface="Times New Roman" panose="02020603050405020304" pitchFamily="18" charset="0"/>
                <a:cs typeface="Times New Roman" panose="02020603050405020304" pitchFamily="18" charset="0"/>
              </a:rPr>
              <a:t>Figure : Instruction format for vector processor</a:t>
            </a:r>
            <a:r>
              <a:rPr lang="en-US" sz="1400" b="1" dirty="0">
                <a:latin typeface="Times New Roman" panose="02020603050405020304" pitchFamily="18" charset="0"/>
                <a:cs typeface="Times New Roman" panose="02020603050405020304" pitchFamily="18" charset="0"/>
              </a:rPr>
              <a:t> </a:t>
            </a:r>
          </a:p>
        </p:txBody>
      </p:sp>
      <p:sp>
        <p:nvSpPr>
          <p:cNvPr id="24" name="Rectangle 23"/>
          <p:cNvSpPr/>
          <p:nvPr/>
        </p:nvSpPr>
        <p:spPr>
          <a:xfrm>
            <a:off x="384493" y="186944"/>
            <a:ext cx="11424329" cy="667105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This is implemented in machine language by the following sequence of operations.</a:t>
            </a:r>
          </a:p>
          <a:p>
            <a:pPr algn="just">
              <a:lnSpc>
                <a:spcPct val="150000"/>
              </a:lnSpc>
            </a:pPr>
            <a:r>
              <a:rPr lang="en-US" sz="1900" dirty="0">
                <a:latin typeface="Times New Roman" panose="02020603050405020304" pitchFamily="18" charset="0"/>
                <a:cs typeface="Times New Roman" panose="02020603050405020304" pitchFamily="18" charset="0"/>
              </a:rPr>
              <a:t>	Initialize I=0</a:t>
            </a:r>
          </a:p>
          <a:p>
            <a:pPr marL="914400" lvl="1" indent="-457200" algn="just">
              <a:lnSpc>
                <a:spcPct val="150000"/>
              </a:lnSpc>
              <a:buAutoNum type="arabicPlain" startAt="20"/>
            </a:pPr>
            <a:r>
              <a:rPr lang="en-US" sz="1900" dirty="0">
                <a:latin typeface="Times New Roman" panose="02020603050405020304" pitchFamily="18" charset="0"/>
                <a:cs typeface="Times New Roman" panose="02020603050405020304" pitchFamily="18" charset="0"/>
              </a:rPr>
              <a:t>Read A(I) </a:t>
            </a:r>
          </a:p>
          <a:p>
            <a:pPr lvl="1" algn="just">
              <a:lnSpc>
                <a:spcPct val="150000"/>
              </a:lnSpc>
            </a:pPr>
            <a:r>
              <a:rPr lang="en-US" sz="1900" dirty="0">
                <a:latin typeface="Times New Roman" panose="02020603050405020304" pitchFamily="18" charset="0"/>
                <a:cs typeface="Times New Roman" panose="02020603050405020304" pitchFamily="18" charset="0"/>
              </a:rPr>
              <a:t>	Read B(I) </a:t>
            </a:r>
          </a:p>
          <a:p>
            <a:pPr lvl="1" algn="just">
              <a:lnSpc>
                <a:spcPct val="150000"/>
              </a:lnSpc>
            </a:pPr>
            <a:r>
              <a:rPr lang="en-US" sz="1900" dirty="0">
                <a:latin typeface="Times New Roman" panose="02020603050405020304" pitchFamily="18" charset="0"/>
                <a:cs typeface="Times New Roman" panose="02020603050405020304" pitchFamily="18" charset="0"/>
              </a:rPr>
              <a:t>	Store C(I) = A(I)+B(I) </a:t>
            </a:r>
          </a:p>
          <a:p>
            <a:pPr lvl="1" algn="just">
              <a:lnSpc>
                <a:spcPct val="150000"/>
              </a:lnSpc>
            </a:pPr>
            <a:r>
              <a:rPr lang="en-US" sz="1900" dirty="0">
                <a:latin typeface="Times New Roman" panose="02020603050405020304" pitchFamily="18" charset="0"/>
                <a:cs typeface="Times New Roman" panose="02020603050405020304" pitchFamily="18" charset="0"/>
              </a:rPr>
              <a:t>	Increment I = I + 1 </a:t>
            </a:r>
          </a:p>
          <a:p>
            <a:pPr lvl="1" algn="just">
              <a:lnSpc>
                <a:spcPct val="150000"/>
              </a:lnSpc>
            </a:pPr>
            <a:r>
              <a:rPr lang="en-US" sz="1900" dirty="0">
                <a:latin typeface="Times New Roman" panose="02020603050405020304" pitchFamily="18" charset="0"/>
                <a:cs typeface="Times New Roman" panose="02020603050405020304" pitchFamily="18" charset="0"/>
              </a:rPr>
              <a:t>	If I &lt;= 100 go to 20 </a:t>
            </a:r>
          </a:p>
          <a:p>
            <a:pPr lvl="1" algn="just">
              <a:lnSpc>
                <a:spcPct val="150000"/>
              </a:lnSpc>
            </a:pPr>
            <a:r>
              <a:rPr lang="en-US" sz="1900" dirty="0">
                <a:latin typeface="Times New Roman" panose="02020603050405020304" pitchFamily="18" charset="0"/>
                <a:cs typeface="Times New Roman" panose="02020603050405020304" pitchFamily="18" charset="0"/>
              </a:rPr>
              <a:t>	Continue </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 computer capable of vector processing eliminates the overhead associated with the time it takes to fetch and execute the instructions in the program loop. C(1:100) = A(1:100) + B(1:100) </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 possible instruction format for a vector instruction is shown in Figure.</a:t>
            </a:r>
          </a:p>
          <a:p>
            <a:pPr marL="742950" lvl="1"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This assumes that the vector operands reside in </a:t>
            </a:r>
            <a:r>
              <a:rPr lang="en-US" sz="1900" i="1" dirty="0">
                <a:latin typeface="Times New Roman" panose="02020603050405020304" pitchFamily="18" charset="0"/>
                <a:cs typeface="Times New Roman" panose="02020603050405020304" pitchFamily="18" charset="0"/>
              </a:rPr>
              <a:t>memory</a:t>
            </a:r>
            <a:r>
              <a:rPr lang="en-US" sz="19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It is also possible to design the processor with a large number of </a:t>
            </a:r>
            <a:r>
              <a:rPr lang="en-US" sz="1900" i="1" dirty="0">
                <a:latin typeface="Times New Roman" panose="02020603050405020304" pitchFamily="18" charset="0"/>
                <a:cs typeface="Times New Roman" panose="02020603050405020304" pitchFamily="18" charset="0"/>
              </a:rPr>
              <a:t>registers </a:t>
            </a:r>
            <a:r>
              <a:rPr lang="en-US" sz="1900" dirty="0">
                <a:latin typeface="Times New Roman" panose="02020603050405020304" pitchFamily="18" charset="0"/>
                <a:cs typeface="Times New Roman" panose="02020603050405020304" pitchFamily="18" charset="0"/>
              </a:rPr>
              <a:t>and store all operands in </a:t>
            </a:r>
            <a:r>
              <a:rPr lang="en-US" sz="1900">
                <a:latin typeface="Times New Roman" panose="02020603050405020304" pitchFamily="18" charset="0"/>
                <a:cs typeface="Times New Roman" panose="02020603050405020304" pitchFamily="18" charset="0"/>
              </a:rPr>
              <a:t>registers prior to </a:t>
            </a:r>
            <a:r>
              <a:rPr lang="en-US" sz="1900" dirty="0">
                <a:latin typeface="Times New Roman" panose="02020603050405020304" pitchFamily="18" charset="0"/>
                <a:cs typeface="Times New Roman" panose="02020603050405020304" pitchFamily="18" charset="0"/>
              </a:rPr>
              <a:t>the addition operation. </a:t>
            </a:r>
          </a:p>
          <a:p>
            <a:pPr marL="742950" lvl="1"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base address and length in the vector instruction specify a group of CPU registers.</a:t>
            </a:r>
          </a:p>
        </p:txBody>
      </p:sp>
    </p:spTree>
    <p:extLst>
      <p:ext uri="{BB962C8B-B14F-4D97-AF65-F5344CB8AC3E}">
        <p14:creationId xmlns:p14="http://schemas.microsoft.com/office/powerpoint/2010/main" val="3742807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444137" y="261258"/>
                <a:ext cx="11364686" cy="4947573"/>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Matrix Multiplication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Matrix multiplication is one of the most computational intensive operations performed in computers with vector processors.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multiplication of two n x n matrices consists of n</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inner products or n</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multiply-add operations.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for example, the multiplication of two 3 x 3 matrices A and B.</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a:t>
                </a:r>
                <a:r>
                  <a:rPr lang="en-US" sz="2000" baseline="-25000"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12</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21</a:t>
                </a:r>
                <a:r>
                  <a:rPr lang="en-US" sz="2000" dirty="0">
                    <a:latin typeface="Times New Roman" panose="02020603050405020304" pitchFamily="18" charset="0"/>
                    <a:cs typeface="Times New Roman" panose="02020603050405020304" pitchFamily="18" charset="0"/>
                  </a:rPr>
                  <a:t>+ a</a:t>
                </a:r>
                <a:r>
                  <a:rPr lang="en-US" sz="2000" baseline="-25000" dirty="0">
                    <a:latin typeface="Times New Roman" panose="02020603050405020304" pitchFamily="18" charset="0"/>
                    <a:cs typeface="Times New Roman" panose="02020603050405020304" pitchFamily="18" charset="0"/>
                  </a:rPr>
                  <a:t>13</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31  </a:t>
                </a:r>
                <a:r>
                  <a:rPr lang="en-US" sz="2000" dirty="0">
                    <a:latin typeface="Times New Roman" panose="02020603050405020304" pitchFamily="18" charset="0"/>
                    <a:cs typeface="Times New Roman" panose="02020603050405020304" pitchFamily="18" charset="0"/>
                  </a:rPr>
                  <a:t> , i.e.  Inner product :  </a:t>
                </a:r>
                <a:r>
                  <a:rPr lang="en-US" sz="2000" dirty="0" err="1">
                    <a:latin typeface="Times New Roman" panose="02020603050405020304" pitchFamily="18" charset="0"/>
                    <a:cs typeface="Times New Roman" panose="02020603050405020304" pitchFamily="18" charset="0"/>
                  </a:rPr>
                  <a:t>c</a:t>
                </a:r>
                <a:r>
                  <a:rPr lang="en-US" sz="2000" baseline="-25000" dirty="0" err="1">
                    <a:latin typeface="Times New Roman" panose="02020603050405020304" pitchFamily="18" charset="0"/>
                    <a:cs typeface="Times New Roman" panose="02020603050405020304" pitchFamily="18" charset="0"/>
                  </a:rPr>
                  <a:t>ij</a:t>
                </a:r>
                <a14:m>
                  <m:oMath xmlns:m="http://schemas.openxmlformats.org/officeDocument/2006/math">
                    <m:r>
                      <a:rPr lang="en-US" sz="1600" b="0" i="0" smtClean="0">
                        <a:latin typeface="Cambria Math" panose="02040503050406030204" pitchFamily="18" charset="0"/>
                        <a:cs typeface="Times New Roman" panose="02020603050405020304" pitchFamily="18" charset="0"/>
                      </a:rPr>
                      <m:t> </m:t>
                    </m:r>
                    <m:r>
                      <a:rPr lang="pt-BR" sz="1600" i="1" smtClean="0">
                        <a:latin typeface="Cambria Math" panose="02040503050406030204" pitchFamily="18" charset="0"/>
                        <a:cs typeface="Times New Roman" panose="02020603050405020304" pitchFamily="18" charset="0"/>
                      </a:rPr>
                      <m:t>=</m:t>
                    </m:r>
                    <m:nary>
                      <m:naryPr>
                        <m:chr m:val="∑"/>
                        <m:limLoc m:val="undOvr"/>
                        <m:grow m:val="on"/>
                        <m:ctrlPr>
                          <a:rPr lang="en-US" sz="1600" i="1" dirty="0" smtClean="0">
                            <a:latin typeface="Cambria Math" panose="02040503050406030204" pitchFamily="18" charset="0"/>
                          </a:rPr>
                        </m:ctrlPr>
                      </m:naryPr>
                      <m:sub>
                        <m:r>
                          <a:rPr lang="en-US" sz="1600" i="1" dirty="0" smtClean="0">
                            <a:latin typeface="Cambria Math" panose="02040503050406030204" pitchFamily="18" charset="0"/>
                          </a:rPr>
                          <m:t>𝑘</m:t>
                        </m:r>
                        <m:r>
                          <a:rPr lang="en-US" sz="1600" i="0" dirty="0" smtClean="0">
                            <a:latin typeface="Cambria Math" panose="02040503050406030204" pitchFamily="18" charset="0"/>
                          </a:rPr>
                          <m:t>=1</m:t>
                        </m:r>
                      </m:sub>
                      <m:sup>
                        <m:r>
                          <a:rPr lang="en-US" sz="1600" i="0" dirty="0" smtClean="0">
                            <a:latin typeface="Cambria Math" panose="02040503050406030204" pitchFamily="18" charset="0"/>
                          </a:rPr>
                          <m:t>3</m:t>
                        </m:r>
                      </m:sup>
                      <m:e>
                        <m:sSub>
                          <m:sSubPr>
                            <m:ctrlPr>
                              <a:rPr lang="en-US" sz="1600" i="1" dirty="0" smtClean="0">
                                <a:latin typeface="Cambria Math" panose="02040503050406030204" pitchFamily="18" charset="0"/>
                              </a:rPr>
                            </m:ctrlPr>
                          </m:sSubPr>
                          <m:e>
                            <m:r>
                              <a:rPr lang="en-US" sz="1600" i="1" dirty="0" smtClean="0">
                                <a:latin typeface="Cambria Math" panose="02040503050406030204" pitchFamily="18" charset="0"/>
                              </a:rPr>
                              <m:t>𝑎</m:t>
                            </m:r>
                          </m:e>
                          <m:sub>
                            <m:r>
                              <a:rPr lang="en-US" sz="1600" i="1" dirty="0" smtClean="0">
                                <a:latin typeface="Cambria Math" panose="02040503050406030204" pitchFamily="18" charset="0"/>
                              </a:rPr>
                              <m:t>𝑖𝑘</m:t>
                            </m:r>
                          </m:sub>
                        </m:sSub>
                        <m:r>
                          <a:rPr lang="en-US" sz="1600" b="0" i="1" dirty="0" smtClean="0">
                            <a:latin typeface="Cambria Math" panose="02040503050406030204" pitchFamily="18" charset="0"/>
                          </a:rPr>
                          <m:t>∗</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 </m:t>
                            </m:r>
                            <m:r>
                              <a:rPr lang="en-US" sz="1600" i="1" dirty="0" smtClean="0">
                                <a:latin typeface="Cambria Math" panose="02040503050406030204" pitchFamily="18" charset="0"/>
                              </a:rPr>
                              <m:t>𝑏</m:t>
                            </m:r>
                          </m:e>
                          <m:sub>
                            <m:r>
                              <a:rPr lang="en-US" sz="1600" i="1" dirty="0" smtClean="0">
                                <a:latin typeface="Cambria Math" panose="02040503050406030204" pitchFamily="18" charset="0"/>
                              </a:rPr>
                              <m:t>𝑘𝑗</m:t>
                            </m:r>
                          </m:sub>
                        </m:sSub>
                      </m:e>
                    </m:nary>
                  </m:oMath>
                </a14:m>
                <a:endParaRPr lang="en-US" sz="16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requires three multiplication and (after initializing c</a:t>
                </a:r>
                <a:r>
                  <a:rPr lang="en-US" sz="2000" baseline="-25000"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to 0) three additions.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n x m matrix of numbers has n rows and m columns and may be considered as constituting a set of n row vectors or a set of m column vectors. Consider, for example, the multiplication of two 3 x 3 matrices A and B . </a:t>
                </a:r>
              </a:p>
            </p:txBody>
          </p:sp>
        </mc:Choice>
        <mc:Fallback xmlns="">
          <p:sp>
            <p:nvSpPr>
              <p:cNvPr id="3" name="Rectangle 2"/>
              <p:cNvSpPr>
                <a:spLocks noRot="1" noChangeAspect="1" noMove="1" noResize="1" noEditPoints="1" noAdjustHandles="1" noChangeArrowheads="1" noChangeShapeType="1" noTextEdit="1"/>
              </p:cNvSpPr>
              <p:nvPr/>
            </p:nvSpPr>
            <p:spPr>
              <a:xfrm>
                <a:off x="444137" y="261258"/>
                <a:ext cx="11364686" cy="4947573"/>
              </a:xfrm>
              <a:prstGeom prst="rect">
                <a:avLst/>
              </a:prstGeom>
              <a:blipFill>
                <a:blip r:embed="rId3"/>
                <a:stretch>
                  <a:fillRect l="-590" r="-536" b="-1356"/>
                </a:stretch>
              </a:blipFill>
            </p:spPr>
            <p:txBody>
              <a:bodyPr/>
              <a:lstStyle/>
              <a:p>
                <a:r>
                  <a:rPr lang="en-US">
                    <a:noFill/>
                  </a:rPr>
                  <a:t> </a:t>
                </a:r>
              </a:p>
            </p:txBody>
          </p:sp>
        </mc:Fallback>
      </mc:AlternateContent>
      <p:pic>
        <p:nvPicPr>
          <p:cNvPr id="13" name="Picture 12"/>
          <p:cNvPicPr>
            <a:picLocks noChangeAspect="1"/>
          </p:cNvPicPr>
          <p:nvPr/>
        </p:nvPicPr>
        <p:blipFill>
          <a:blip r:embed="rId4"/>
          <a:stretch>
            <a:fillRect/>
          </a:stretch>
        </p:blipFill>
        <p:spPr>
          <a:xfrm>
            <a:off x="2939143" y="4745686"/>
            <a:ext cx="7916507" cy="1355566"/>
          </a:xfrm>
          <a:prstGeom prst="rect">
            <a:avLst/>
          </a:prstGeom>
        </p:spPr>
      </p:pic>
    </p:spTree>
    <p:extLst>
      <p:ext uri="{BB962C8B-B14F-4D97-AF65-F5344CB8AC3E}">
        <p14:creationId xmlns:p14="http://schemas.microsoft.com/office/powerpoint/2010/main" val="98769956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640" y="352697"/>
            <a:ext cx="11025051" cy="378565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general, the inner product consists of the sum of </a:t>
            </a:r>
            <a:r>
              <a:rPr lang="en-US" sz="2000" i="1" dirty="0">
                <a:latin typeface="Times New Roman" panose="02020603050405020304" pitchFamily="18" charset="0"/>
                <a:cs typeface="Times New Roman" panose="02020603050405020304" pitchFamily="18" charset="0"/>
              </a:rPr>
              <a:t>k </a:t>
            </a:r>
            <a:r>
              <a:rPr lang="en-US" sz="2000" dirty="0">
                <a:latin typeface="Times New Roman" panose="02020603050405020304" pitchFamily="18" charset="0"/>
                <a:cs typeface="Times New Roman" panose="02020603050405020304" pitchFamily="18" charset="0"/>
              </a:rPr>
              <a:t>product terms of the form C=A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B</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a:t>
            </a:r>
            <a:r>
              <a:rPr lang="en-US" sz="2000" baseline="-2500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a:t>
            </a:r>
            <a:r>
              <a:rPr lang="en-US" sz="2000" baseline="-25000" dirty="0" err="1">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k</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 typical application k may be equal to 100 or even 1000.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inner product calculation on a pipeline vector processor is shown in Figure.</a:t>
            </a:r>
          </a:p>
          <a:p>
            <a:pPr algn="just">
              <a:lnSpc>
                <a:spcPct val="150000"/>
              </a:lnSpc>
            </a:pPr>
            <a:r>
              <a:rPr lang="en-US" sz="2000" dirty="0">
                <a:latin typeface="Times New Roman" panose="02020603050405020304" pitchFamily="18" charset="0"/>
                <a:cs typeface="Times New Roman" panose="02020603050405020304" pitchFamily="18" charset="0"/>
              </a:rPr>
              <a:t>C = A</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9</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13</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13</a:t>
            </a:r>
            <a:r>
              <a:rPr lang="en-US" sz="2000" dirty="0">
                <a:latin typeface="Times New Roman" panose="02020603050405020304" pitchFamily="18" charset="0"/>
                <a:cs typeface="Times New Roman" panose="02020603050405020304" pitchFamily="18" charset="0"/>
              </a:rPr>
              <a:t> + · · ·</a:t>
            </a:r>
          </a:p>
          <a:p>
            <a:pPr algn="just">
              <a:lnSpc>
                <a:spcPct val="150000"/>
              </a:lnSpc>
            </a:pP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 . . .</a:t>
            </a:r>
          </a:p>
          <a:p>
            <a:pPr algn="just">
              <a:lnSpc>
                <a:spcPct val="150000"/>
              </a:lnSpc>
            </a:pP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11</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15</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15</a:t>
            </a:r>
            <a:r>
              <a:rPr lang="en-US" sz="2000" dirty="0">
                <a:latin typeface="Times New Roman" panose="02020603050405020304" pitchFamily="18" charset="0"/>
                <a:cs typeface="Times New Roman" panose="02020603050405020304" pitchFamily="18" charset="0"/>
              </a:rPr>
              <a:t> + · · ·</a:t>
            </a:r>
          </a:p>
          <a:p>
            <a:pPr algn="just">
              <a:lnSpc>
                <a:spcPct val="150000"/>
              </a:lnSpc>
            </a:pP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12</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12</a:t>
            </a:r>
            <a:r>
              <a:rPr lang="en-US" sz="2000" dirty="0">
                <a:latin typeface="Times New Roman" panose="02020603050405020304" pitchFamily="18" charset="0"/>
                <a:cs typeface="Times New Roman" panose="02020603050405020304" pitchFamily="18" charset="0"/>
              </a:rPr>
              <a:t> + A</a:t>
            </a:r>
            <a:r>
              <a:rPr lang="en-US" sz="2000" baseline="-25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B</a:t>
            </a:r>
            <a:r>
              <a:rPr lang="en-US" sz="2000" baseline="-25000" dirty="0">
                <a:latin typeface="Times New Roman" panose="02020603050405020304" pitchFamily="18" charset="0"/>
                <a:cs typeface="Times New Roman" panose="02020603050405020304" pitchFamily="18" charset="0"/>
              </a:rPr>
              <a:t>16</a:t>
            </a:r>
            <a:r>
              <a:rPr lang="en-US" sz="2000" dirty="0">
                <a:latin typeface="Times New Roman" panose="02020603050405020304" pitchFamily="18" charset="0"/>
                <a:cs typeface="Times New Roman" panose="02020603050405020304" pitchFamily="18" charset="0"/>
              </a:rPr>
              <a:t> + . . . </a:t>
            </a:r>
          </a:p>
        </p:txBody>
      </p:sp>
      <p:grpSp>
        <p:nvGrpSpPr>
          <p:cNvPr id="5" name="Group 4"/>
          <p:cNvGrpSpPr>
            <a:grpSpLocks noChangeAspect="1"/>
          </p:cNvGrpSpPr>
          <p:nvPr/>
        </p:nvGrpSpPr>
        <p:grpSpPr bwMode="auto">
          <a:xfrm>
            <a:off x="3029669" y="4294783"/>
            <a:ext cx="5513440" cy="1596701"/>
            <a:chOff x="1176" y="2107"/>
            <a:chExt cx="5145" cy="1490"/>
          </a:xfrm>
        </p:grpSpPr>
        <p:sp>
          <p:nvSpPr>
            <p:cNvPr id="6" name="Rectangle 5"/>
            <p:cNvSpPr>
              <a:spLocks noChangeArrowheads="1"/>
            </p:cNvSpPr>
            <p:nvPr/>
          </p:nvSpPr>
          <p:spPr bwMode="auto">
            <a:xfrm>
              <a:off x="1277" y="2134"/>
              <a:ext cx="4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Source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6"/>
            <p:cNvSpPr>
              <a:spLocks noChangeArrowheads="1"/>
            </p:cNvSpPr>
            <p:nvPr/>
          </p:nvSpPr>
          <p:spPr bwMode="auto">
            <a:xfrm>
              <a:off x="1504" y="2362"/>
              <a:ext cx="9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7"/>
            <p:cNvSpPr>
              <a:spLocks noChangeArrowheads="1"/>
            </p:cNvSpPr>
            <p:nvPr/>
          </p:nvSpPr>
          <p:spPr bwMode="auto">
            <a:xfrm>
              <a:off x="1277" y="3064"/>
              <a:ext cx="4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Source </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1504" y="3293"/>
              <a:ext cx="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B</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9"/>
            <p:cNvSpPr>
              <a:spLocks noChangeArrowheads="1"/>
            </p:cNvSpPr>
            <p:nvPr/>
          </p:nvSpPr>
          <p:spPr bwMode="auto">
            <a:xfrm>
              <a:off x="2827" y="3146"/>
              <a:ext cx="59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Multiplier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a:spLocks noChangeArrowheads="1"/>
            </p:cNvSpPr>
            <p:nvPr/>
          </p:nvSpPr>
          <p:spPr bwMode="auto">
            <a:xfrm>
              <a:off x="2875" y="3375"/>
              <a:ext cx="4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pipeline</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5009" y="3146"/>
              <a:ext cx="38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Adder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p:cNvSpPr>
              <a:spLocks noChangeArrowheads="1"/>
            </p:cNvSpPr>
            <p:nvPr/>
          </p:nvSpPr>
          <p:spPr bwMode="auto">
            <a:xfrm>
              <a:off x="4926" y="3375"/>
              <a:ext cx="43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pipeline</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3"/>
            <p:cNvSpPr>
              <a:spLocks noChangeArrowheads="1"/>
            </p:cNvSpPr>
            <p:nvPr/>
          </p:nvSpPr>
          <p:spPr bwMode="auto">
            <a:xfrm>
              <a:off x="1176" y="2107"/>
              <a:ext cx="739"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15" name="Rectangle 14"/>
            <p:cNvSpPr>
              <a:spLocks noChangeArrowheads="1"/>
            </p:cNvSpPr>
            <p:nvPr/>
          </p:nvSpPr>
          <p:spPr bwMode="auto">
            <a:xfrm>
              <a:off x="1176" y="3038"/>
              <a:ext cx="739" cy="559"/>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2523" y="2564"/>
              <a:ext cx="346"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2869" y="2564"/>
              <a:ext cx="334"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18" name="Rectangle 17"/>
            <p:cNvSpPr>
              <a:spLocks noChangeArrowheads="1"/>
            </p:cNvSpPr>
            <p:nvPr/>
          </p:nvSpPr>
          <p:spPr bwMode="auto">
            <a:xfrm>
              <a:off x="3203" y="2564"/>
              <a:ext cx="334"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19" name="Rectangle 18"/>
            <p:cNvSpPr>
              <a:spLocks noChangeArrowheads="1"/>
            </p:cNvSpPr>
            <p:nvPr/>
          </p:nvSpPr>
          <p:spPr bwMode="auto">
            <a:xfrm>
              <a:off x="3537" y="2564"/>
              <a:ext cx="346"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0" name="Rectangle 19"/>
            <p:cNvSpPr>
              <a:spLocks noChangeArrowheads="1"/>
            </p:cNvSpPr>
            <p:nvPr/>
          </p:nvSpPr>
          <p:spPr bwMode="auto">
            <a:xfrm>
              <a:off x="4550" y="2564"/>
              <a:ext cx="346"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1" name="Rectangle 20"/>
            <p:cNvSpPr>
              <a:spLocks noChangeArrowheads="1"/>
            </p:cNvSpPr>
            <p:nvPr/>
          </p:nvSpPr>
          <p:spPr bwMode="auto">
            <a:xfrm>
              <a:off x="4896" y="2564"/>
              <a:ext cx="334"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2" name="Rectangle 21"/>
            <p:cNvSpPr>
              <a:spLocks noChangeArrowheads="1"/>
            </p:cNvSpPr>
            <p:nvPr/>
          </p:nvSpPr>
          <p:spPr bwMode="auto">
            <a:xfrm>
              <a:off x="5230" y="2564"/>
              <a:ext cx="346"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3" name="Rectangle 22"/>
            <p:cNvSpPr>
              <a:spLocks noChangeArrowheads="1"/>
            </p:cNvSpPr>
            <p:nvPr/>
          </p:nvSpPr>
          <p:spPr bwMode="auto">
            <a:xfrm>
              <a:off x="5576" y="2564"/>
              <a:ext cx="334" cy="560"/>
            </a:xfrm>
            <a:prstGeom prst="rect">
              <a:avLst/>
            </a:prstGeom>
            <a:noFill/>
            <a:ln w="19050">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4" name="Freeform 23"/>
            <p:cNvSpPr>
              <a:spLocks/>
            </p:cNvSpPr>
            <p:nvPr/>
          </p:nvSpPr>
          <p:spPr bwMode="auto">
            <a:xfrm>
              <a:off x="2410" y="2575"/>
              <a:ext cx="119" cy="147"/>
            </a:xfrm>
            <a:custGeom>
              <a:avLst/>
              <a:gdLst>
                <a:gd name="T0" fmla="*/ 0 w 10"/>
                <a:gd name="T1" fmla="*/ 0 h 9"/>
                <a:gd name="T2" fmla="*/ 0 w 10"/>
                <a:gd name="T3" fmla="*/ 4 h 9"/>
                <a:gd name="T4" fmla="*/ 0 w 10"/>
                <a:gd name="T5" fmla="*/ 9 h 9"/>
                <a:gd name="T6" fmla="*/ 10 w 10"/>
                <a:gd name="T7" fmla="*/ 5 h 9"/>
                <a:gd name="T8" fmla="*/ 0 w 10"/>
                <a:gd name="T9" fmla="*/ 0 h 9"/>
              </a:gdLst>
              <a:ahLst/>
              <a:cxnLst>
                <a:cxn ang="0">
                  <a:pos x="T0" y="T1"/>
                </a:cxn>
                <a:cxn ang="0">
                  <a:pos x="T2" y="T3"/>
                </a:cxn>
                <a:cxn ang="0">
                  <a:pos x="T4" y="T5"/>
                </a:cxn>
                <a:cxn ang="0">
                  <a:pos x="T6" y="T7"/>
                </a:cxn>
                <a:cxn ang="0">
                  <a:pos x="T8" y="T9"/>
                </a:cxn>
              </a:cxnLst>
              <a:rect l="0" t="0" r="r" b="b"/>
              <a:pathLst>
                <a:path w="10" h="9">
                  <a:moveTo>
                    <a:pt x="0" y="0"/>
                  </a:moveTo>
                  <a:cubicBezTo>
                    <a:pt x="0" y="2"/>
                    <a:pt x="0" y="3"/>
                    <a:pt x="0" y="4"/>
                  </a:cubicBezTo>
                  <a:cubicBezTo>
                    <a:pt x="0" y="6"/>
                    <a:pt x="0" y="7"/>
                    <a:pt x="0" y="9"/>
                  </a:cubicBezTo>
                  <a:lnTo>
                    <a:pt x="10" y="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5" name="Line 24"/>
            <p:cNvSpPr>
              <a:spLocks noChangeShapeType="1"/>
            </p:cNvSpPr>
            <p:nvPr/>
          </p:nvSpPr>
          <p:spPr bwMode="auto">
            <a:xfrm>
              <a:off x="2255" y="2656"/>
              <a:ext cx="167"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6" name="Freeform 25"/>
            <p:cNvSpPr>
              <a:spLocks/>
            </p:cNvSpPr>
            <p:nvPr/>
          </p:nvSpPr>
          <p:spPr bwMode="auto">
            <a:xfrm>
              <a:off x="2410" y="2950"/>
              <a:ext cx="119" cy="147"/>
            </a:xfrm>
            <a:custGeom>
              <a:avLst/>
              <a:gdLst>
                <a:gd name="T0" fmla="*/ 0 w 10"/>
                <a:gd name="T1" fmla="*/ 0 h 9"/>
                <a:gd name="T2" fmla="*/ 0 w 10"/>
                <a:gd name="T3" fmla="*/ 4 h 9"/>
                <a:gd name="T4" fmla="*/ 0 w 10"/>
                <a:gd name="T5" fmla="*/ 9 h 9"/>
                <a:gd name="T6" fmla="*/ 10 w 10"/>
                <a:gd name="T7" fmla="*/ 5 h 9"/>
                <a:gd name="T8" fmla="*/ 0 w 10"/>
                <a:gd name="T9" fmla="*/ 0 h 9"/>
              </a:gdLst>
              <a:ahLst/>
              <a:cxnLst>
                <a:cxn ang="0">
                  <a:pos x="T0" y="T1"/>
                </a:cxn>
                <a:cxn ang="0">
                  <a:pos x="T2" y="T3"/>
                </a:cxn>
                <a:cxn ang="0">
                  <a:pos x="T4" y="T5"/>
                </a:cxn>
                <a:cxn ang="0">
                  <a:pos x="T6" y="T7"/>
                </a:cxn>
                <a:cxn ang="0">
                  <a:pos x="T8" y="T9"/>
                </a:cxn>
              </a:cxnLst>
              <a:rect l="0" t="0" r="r" b="b"/>
              <a:pathLst>
                <a:path w="10" h="9">
                  <a:moveTo>
                    <a:pt x="0" y="0"/>
                  </a:moveTo>
                  <a:cubicBezTo>
                    <a:pt x="0" y="2"/>
                    <a:pt x="0" y="3"/>
                    <a:pt x="0" y="4"/>
                  </a:cubicBezTo>
                  <a:cubicBezTo>
                    <a:pt x="0" y="6"/>
                    <a:pt x="0" y="7"/>
                    <a:pt x="0" y="9"/>
                  </a:cubicBezTo>
                  <a:lnTo>
                    <a:pt x="10" y="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7" name="Line 26"/>
            <p:cNvSpPr>
              <a:spLocks noChangeShapeType="1"/>
            </p:cNvSpPr>
            <p:nvPr/>
          </p:nvSpPr>
          <p:spPr bwMode="auto">
            <a:xfrm>
              <a:off x="2255" y="3032"/>
              <a:ext cx="167"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8" name="Line 27"/>
            <p:cNvSpPr>
              <a:spLocks noChangeShapeType="1"/>
            </p:cNvSpPr>
            <p:nvPr/>
          </p:nvSpPr>
          <p:spPr bwMode="auto">
            <a:xfrm>
              <a:off x="1909" y="2379"/>
              <a:ext cx="346"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29" name="Line 28"/>
            <p:cNvSpPr>
              <a:spLocks noChangeShapeType="1"/>
            </p:cNvSpPr>
            <p:nvPr/>
          </p:nvSpPr>
          <p:spPr bwMode="auto">
            <a:xfrm>
              <a:off x="1909" y="3309"/>
              <a:ext cx="346"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0" name="Line 29"/>
            <p:cNvSpPr>
              <a:spLocks noChangeShapeType="1"/>
            </p:cNvSpPr>
            <p:nvPr/>
          </p:nvSpPr>
          <p:spPr bwMode="auto">
            <a:xfrm>
              <a:off x="2255" y="2379"/>
              <a:ext cx="1" cy="277"/>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1" name="Line 30"/>
            <p:cNvSpPr>
              <a:spLocks noChangeShapeType="1"/>
            </p:cNvSpPr>
            <p:nvPr/>
          </p:nvSpPr>
          <p:spPr bwMode="auto">
            <a:xfrm>
              <a:off x="2255" y="3032"/>
              <a:ext cx="1" cy="277"/>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2" name="Freeform 31"/>
            <p:cNvSpPr>
              <a:spLocks/>
            </p:cNvSpPr>
            <p:nvPr/>
          </p:nvSpPr>
          <p:spPr bwMode="auto">
            <a:xfrm>
              <a:off x="4437" y="2754"/>
              <a:ext cx="119" cy="147"/>
            </a:xfrm>
            <a:custGeom>
              <a:avLst/>
              <a:gdLst>
                <a:gd name="T0" fmla="*/ 0 w 10"/>
                <a:gd name="T1" fmla="*/ 0 h 9"/>
                <a:gd name="T2" fmla="*/ 0 w 10"/>
                <a:gd name="T3" fmla="*/ 4 h 9"/>
                <a:gd name="T4" fmla="*/ 0 w 10"/>
                <a:gd name="T5" fmla="*/ 9 h 9"/>
                <a:gd name="T6" fmla="*/ 10 w 10"/>
                <a:gd name="T7" fmla="*/ 5 h 9"/>
                <a:gd name="T8" fmla="*/ 0 w 10"/>
                <a:gd name="T9" fmla="*/ 0 h 9"/>
              </a:gdLst>
              <a:ahLst/>
              <a:cxnLst>
                <a:cxn ang="0">
                  <a:pos x="T0" y="T1"/>
                </a:cxn>
                <a:cxn ang="0">
                  <a:pos x="T2" y="T3"/>
                </a:cxn>
                <a:cxn ang="0">
                  <a:pos x="T4" y="T5"/>
                </a:cxn>
                <a:cxn ang="0">
                  <a:pos x="T6" y="T7"/>
                </a:cxn>
                <a:cxn ang="0">
                  <a:pos x="T8" y="T9"/>
                </a:cxn>
              </a:cxnLst>
              <a:rect l="0" t="0" r="r" b="b"/>
              <a:pathLst>
                <a:path w="10" h="9">
                  <a:moveTo>
                    <a:pt x="0" y="0"/>
                  </a:moveTo>
                  <a:cubicBezTo>
                    <a:pt x="0" y="2"/>
                    <a:pt x="0" y="3"/>
                    <a:pt x="0" y="4"/>
                  </a:cubicBezTo>
                  <a:cubicBezTo>
                    <a:pt x="0" y="6"/>
                    <a:pt x="0" y="7"/>
                    <a:pt x="0" y="9"/>
                  </a:cubicBezTo>
                  <a:lnTo>
                    <a:pt x="10" y="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3" name="Line 32"/>
            <p:cNvSpPr>
              <a:spLocks noChangeShapeType="1"/>
            </p:cNvSpPr>
            <p:nvPr/>
          </p:nvSpPr>
          <p:spPr bwMode="auto">
            <a:xfrm>
              <a:off x="3877" y="2836"/>
              <a:ext cx="572"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4" name="Freeform 33"/>
            <p:cNvSpPr>
              <a:spLocks/>
            </p:cNvSpPr>
            <p:nvPr/>
          </p:nvSpPr>
          <p:spPr bwMode="auto">
            <a:xfrm>
              <a:off x="4437" y="2575"/>
              <a:ext cx="119" cy="147"/>
            </a:xfrm>
            <a:custGeom>
              <a:avLst/>
              <a:gdLst>
                <a:gd name="T0" fmla="*/ 0 w 10"/>
                <a:gd name="T1" fmla="*/ 0 h 9"/>
                <a:gd name="T2" fmla="*/ 0 w 10"/>
                <a:gd name="T3" fmla="*/ 4 h 9"/>
                <a:gd name="T4" fmla="*/ 0 w 10"/>
                <a:gd name="T5" fmla="*/ 9 h 9"/>
                <a:gd name="T6" fmla="*/ 10 w 10"/>
                <a:gd name="T7" fmla="*/ 5 h 9"/>
                <a:gd name="T8" fmla="*/ 0 w 10"/>
                <a:gd name="T9" fmla="*/ 0 h 9"/>
              </a:gdLst>
              <a:ahLst/>
              <a:cxnLst>
                <a:cxn ang="0">
                  <a:pos x="T0" y="T1"/>
                </a:cxn>
                <a:cxn ang="0">
                  <a:pos x="T2" y="T3"/>
                </a:cxn>
                <a:cxn ang="0">
                  <a:pos x="T4" y="T5"/>
                </a:cxn>
                <a:cxn ang="0">
                  <a:pos x="T6" y="T7"/>
                </a:cxn>
                <a:cxn ang="0">
                  <a:pos x="T8" y="T9"/>
                </a:cxn>
              </a:cxnLst>
              <a:rect l="0" t="0" r="r" b="b"/>
              <a:pathLst>
                <a:path w="10" h="9">
                  <a:moveTo>
                    <a:pt x="0" y="0"/>
                  </a:moveTo>
                  <a:cubicBezTo>
                    <a:pt x="0" y="2"/>
                    <a:pt x="0" y="3"/>
                    <a:pt x="0" y="4"/>
                  </a:cubicBezTo>
                  <a:cubicBezTo>
                    <a:pt x="0" y="6"/>
                    <a:pt x="0" y="7"/>
                    <a:pt x="0" y="9"/>
                  </a:cubicBezTo>
                  <a:lnTo>
                    <a:pt x="10" y="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5" name="Line 34"/>
            <p:cNvSpPr>
              <a:spLocks noChangeShapeType="1"/>
            </p:cNvSpPr>
            <p:nvPr/>
          </p:nvSpPr>
          <p:spPr bwMode="auto">
            <a:xfrm>
              <a:off x="4282" y="2656"/>
              <a:ext cx="167"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6" name="Line 35"/>
            <p:cNvSpPr>
              <a:spLocks noChangeShapeType="1"/>
            </p:cNvSpPr>
            <p:nvPr/>
          </p:nvSpPr>
          <p:spPr bwMode="auto">
            <a:xfrm>
              <a:off x="4282" y="2199"/>
              <a:ext cx="1" cy="457"/>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7" name="Line 36"/>
            <p:cNvSpPr>
              <a:spLocks noChangeShapeType="1"/>
            </p:cNvSpPr>
            <p:nvPr/>
          </p:nvSpPr>
          <p:spPr bwMode="auto">
            <a:xfrm>
              <a:off x="4282" y="2199"/>
              <a:ext cx="1825"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8" name="Line 37"/>
            <p:cNvSpPr>
              <a:spLocks noChangeShapeType="1"/>
            </p:cNvSpPr>
            <p:nvPr/>
          </p:nvSpPr>
          <p:spPr bwMode="auto">
            <a:xfrm>
              <a:off x="6107" y="2199"/>
              <a:ext cx="1" cy="637"/>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39" name="Freeform 38"/>
            <p:cNvSpPr>
              <a:spLocks/>
            </p:cNvSpPr>
            <p:nvPr/>
          </p:nvSpPr>
          <p:spPr bwMode="auto">
            <a:xfrm>
              <a:off x="6202" y="2754"/>
              <a:ext cx="119" cy="147"/>
            </a:xfrm>
            <a:custGeom>
              <a:avLst/>
              <a:gdLst>
                <a:gd name="T0" fmla="*/ 0 w 10"/>
                <a:gd name="T1" fmla="*/ 0 h 9"/>
                <a:gd name="T2" fmla="*/ 0 w 10"/>
                <a:gd name="T3" fmla="*/ 4 h 9"/>
                <a:gd name="T4" fmla="*/ 0 w 10"/>
                <a:gd name="T5" fmla="*/ 9 h 9"/>
                <a:gd name="T6" fmla="*/ 10 w 10"/>
                <a:gd name="T7" fmla="*/ 5 h 9"/>
                <a:gd name="T8" fmla="*/ 0 w 10"/>
                <a:gd name="T9" fmla="*/ 0 h 9"/>
              </a:gdLst>
              <a:ahLst/>
              <a:cxnLst>
                <a:cxn ang="0">
                  <a:pos x="T0" y="T1"/>
                </a:cxn>
                <a:cxn ang="0">
                  <a:pos x="T2" y="T3"/>
                </a:cxn>
                <a:cxn ang="0">
                  <a:pos x="T4" y="T5"/>
                </a:cxn>
                <a:cxn ang="0">
                  <a:pos x="T6" y="T7"/>
                </a:cxn>
                <a:cxn ang="0">
                  <a:pos x="T8" y="T9"/>
                </a:cxn>
              </a:cxnLst>
              <a:rect l="0" t="0" r="r" b="b"/>
              <a:pathLst>
                <a:path w="10" h="9">
                  <a:moveTo>
                    <a:pt x="0" y="0"/>
                  </a:moveTo>
                  <a:cubicBezTo>
                    <a:pt x="0" y="2"/>
                    <a:pt x="0" y="3"/>
                    <a:pt x="0" y="4"/>
                  </a:cubicBezTo>
                  <a:cubicBezTo>
                    <a:pt x="0" y="6"/>
                    <a:pt x="0" y="7"/>
                    <a:pt x="0" y="9"/>
                  </a:cubicBezTo>
                  <a:lnTo>
                    <a:pt x="10" y="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sp>
          <p:nvSpPr>
            <p:cNvPr id="40" name="Line 39"/>
            <p:cNvSpPr>
              <a:spLocks noChangeShapeType="1"/>
            </p:cNvSpPr>
            <p:nvPr/>
          </p:nvSpPr>
          <p:spPr bwMode="auto">
            <a:xfrm>
              <a:off x="5904" y="2836"/>
              <a:ext cx="310" cy="1"/>
            </a:xfrm>
            <a:prstGeom prst="line">
              <a:avLst/>
            </a:prstGeom>
            <a:noFill/>
            <a:ln w="1905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latin typeface="Times New Roman" panose="02020603050405020304" pitchFamily="18" charset="0"/>
                <a:cs typeface="Times New Roman" panose="02020603050405020304" pitchFamily="18" charset="0"/>
              </a:endParaRPr>
            </a:p>
          </p:txBody>
        </p:sp>
      </p:grpSp>
      <p:sp>
        <p:nvSpPr>
          <p:cNvPr id="41" name="Rectangle 40"/>
          <p:cNvSpPr/>
          <p:nvPr/>
        </p:nvSpPr>
        <p:spPr>
          <a:xfrm>
            <a:off x="-93551" y="6167600"/>
            <a:ext cx="12192000" cy="307777"/>
          </a:xfrm>
          <a:prstGeom prst="rect">
            <a:avLst/>
          </a:prstGeom>
        </p:spPr>
        <p:txBody>
          <a:bodyPr wrap="square">
            <a:spAutoFit/>
          </a:bodyPr>
          <a:lstStyle/>
          <a:p>
            <a:pPr algn="ctr"/>
            <a:r>
              <a:rPr lang="en-US" sz="1400" b="1" dirty="0">
                <a:solidFill>
                  <a:srgbClr val="000000"/>
                </a:solidFill>
                <a:latin typeface="Times New Roman" panose="02020603050405020304" pitchFamily="18" charset="0"/>
                <a:cs typeface="Times New Roman" panose="02020603050405020304" pitchFamily="18" charset="0"/>
              </a:rPr>
              <a:t>Figure: Pipeline for calculating an inner product</a:t>
            </a:r>
            <a:r>
              <a:rPr lang="en-US"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600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514" y="407930"/>
            <a:ext cx="11211743" cy="603864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Memory Interleaving</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Pipeline and vector processors often require simultaneous access to memory from two or more sources.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instruction pipeline may require the fetching of an instruction and an operand at the same time from two different segments.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arithmetic pipeline usually requires two or more operands to enter the pipeline at the same time.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using two memory buses for simultaneous access, the memory can be partitioned into a number of modules connected to a common memory address and data buses.</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memory module is a memory array together with its own address and data registers.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Figure shows a memory unit with four modules.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advantage of a modular memory is that it allows the use of a technique called interleaving.</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an interleaved memory, different sets of addresses are assigned to different memory modules.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staggering the memory access, the effective memory cycle time can be reduced by a factor close to the number of modules. </a:t>
            </a:r>
          </a:p>
        </p:txBody>
      </p:sp>
    </p:spTree>
    <p:extLst>
      <p:ext uri="{BB962C8B-B14F-4D97-AF65-F5344CB8AC3E}">
        <p14:creationId xmlns:p14="http://schemas.microsoft.com/office/powerpoint/2010/main" val="239153458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5"/>
          <p:cNvGrpSpPr>
            <a:grpSpLocks/>
          </p:cNvGrpSpPr>
          <p:nvPr/>
        </p:nvGrpSpPr>
        <p:grpSpPr bwMode="auto">
          <a:xfrm>
            <a:off x="1946367" y="1422185"/>
            <a:ext cx="8215728" cy="3670485"/>
            <a:chOff x="1210" y="820"/>
            <a:chExt cx="3187" cy="2331"/>
          </a:xfrm>
        </p:grpSpPr>
        <p:sp>
          <p:nvSpPr>
            <p:cNvPr id="4" name="Rectangle 5"/>
            <p:cNvSpPr>
              <a:spLocks noChangeArrowheads="1"/>
            </p:cNvSpPr>
            <p:nvPr/>
          </p:nvSpPr>
          <p:spPr bwMode="auto">
            <a:xfrm>
              <a:off x="1601" y="1356"/>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AR</a:t>
              </a:r>
            </a:p>
          </p:txBody>
        </p:sp>
        <p:sp>
          <p:nvSpPr>
            <p:cNvPr id="5" name="Rectangle 6"/>
            <p:cNvSpPr>
              <a:spLocks noChangeArrowheads="1"/>
            </p:cNvSpPr>
            <p:nvPr/>
          </p:nvSpPr>
          <p:spPr bwMode="auto">
            <a:xfrm>
              <a:off x="1565" y="1812"/>
              <a:ext cx="3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Memory</a:t>
              </a:r>
            </a:p>
            <a:p>
              <a:pPr latinLnBrk="1"/>
              <a:endParaRPr lang="en-US" altLang="ko-KR" dirty="0">
                <a:solidFill>
                  <a:srgbClr val="000000"/>
                </a:solidFill>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1584" y="1987"/>
              <a:ext cx="2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array</a:t>
              </a:r>
            </a:p>
          </p:txBody>
        </p:sp>
        <p:sp>
          <p:nvSpPr>
            <p:cNvPr id="7" name="Rectangle 8"/>
            <p:cNvSpPr>
              <a:spLocks noChangeArrowheads="1"/>
            </p:cNvSpPr>
            <p:nvPr/>
          </p:nvSpPr>
          <p:spPr bwMode="auto">
            <a:xfrm>
              <a:off x="1654" y="2498"/>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DR</a:t>
              </a:r>
            </a:p>
          </p:txBody>
        </p:sp>
        <p:sp>
          <p:nvSpPr>
            <p:cNvPr id="8" name="Rectangle 9"/>
            <p:cNvSpPr>
              <a:spLocks noChangeArrowheads="1"/>
            </p:cNvSpPr>
            <p:nvPr/>
          </p:nvSpPr>
          <p:spPr bwMode="auto">
            <a:xfrm>
              <a:off x="1508" y="1790"/>
              <a:ext cx="468" cy="428"/>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9" name="Rectangle 10"/>
            <p:cNvSpPr>
              <a:spLocks noChangeArrowheads="1"/>
            </p:cNvSpPr>
            <p:nvPr/>
          </p:nvSpPr>
          <p:spPr bwMode="auto">
            <a:xfrm>
              <a:off x="1508" y="2509"/>
              <a:ext cx="468"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0" name="Rectangle 11"/>
            <p:cNvSpPr>
              <a:spLocks noChangeArrowheads="1"/>
            </p:cNvSpPr>
            <p:nvPr/>
          </p:nvSpPr>
          <p:spPr bwMode="auto">
            <a:xfrm>
              <a:off x="1508" y="1354"/>
              <a:ext cx="468"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1" name="Arc 12"/>
            <p:cNvSpPr>
              <a:spLocks/>
            </p:cNvSpPr>
            <p:nvPr/>
          </p:nvSpPr>
          <p:spPr bwMode="auto">
            <a:xfrm>
              <a:off x="1718" y="1691"/>
              <a:ext cx="64" cy="9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2" name="Line 13"/>
            <p:cNvSpPr>
              <a:spLocks noChangeShapeType="1"/>
            </p:cNvSpPr>
            <p:nvPr/>
          </p:nvSpPr>
          <p:spPr bwMode="auto">
            <a:xfrm>
              <a:off x="1750" y="1515"/>
              <a:ext cx="0" cy="19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3" name="Arc 14"/>
            <p:cNvSpPr>
              <a:spLocks/>
            </p:cNvSpPr>
            <p:nvPr/>
          </p:nvSpPr>
          <p:spPr bwMode="auto">
            <a:xfrm>
              <a:off x="1718" y="1266"/>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4" name="Line 15"/>
            <p:cNvSpPr>
              <a:spLocks noChangeShapeType="1"/>
            </p:cNvSpPr>
            <p:nvPr/>
          </p:nvSpPr>
          <p:spPr bwMode="auto">
            <a:xfrm>
              <a:off x="1750" y="1069"/>
              <a:ext cx="0" cy="20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5" name="Arc 16"/>
            <p:cNvSpPr>
              <a:spLocks/>
            </p:cNvSpPr>
            <p:nvPr/>
          </p:nvSpPr>
          <p:spPr bwMode="auto">
            <a:xfrm>
              <a:off x="1718" y="2409"/>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6" name="Arc 17"/>
            <p:cNvSpPr>
              <a:spLocks/>
            </p:cNvSpPr>
            <p:nvPr/>
          </p:nvSpPr>
          <p:spPr bwMode="auto">
            <a:xfrm>
              <a:off x="1718" y="2218"/>
              <a:ext cx="64" cy="93"/>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7" name="Line 18"/>
            <p:cNvSpPr>
              <a:spLocks noChangeShapeType="1"/>
            </p:cNvSpPr>
            <p:nvPr/>
          </p:nvSpPr>
          <p:spPr bwMode="auto">
            <a:xfrm>
              <a:off x="1750" y="2300"/>
              <a:ext cx="0" cy="126"/>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18" name="Arc 19"/>
            <p:cNvSpPr>
              <a:spLocks/>
            </p:cNvSpPr>
            <p:nvPr/>
          </p:nvSpPr>
          <p:spPr bwMode="auto">
            <a:xfrm>
              <a:off x="1718" y="2857"/>
              <a:ext cx="64" cy="9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19" name="Arc 20"/>
            <p:cNvSpPr>
              <a:spLocks/>
            </p:cNvSpPr>
            <p:nvPr/>
          </p:nvSpPr>
          <p:spPr bwMode="auto">
            <a:xfrm>
              <a:off x="1718" y="2665"/>
              <a:ext cx="64" cy="92"/>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20" name="Line 21"/>
            <p:cNvSpPr>
              <a:spLocks noChangeShapeType="1"/>
            </p:cNvSpPr>
            <p:nvPr/>
          </p:nvSpPr>
          <p:spPr bwMode="auto">
            <a:xfrm>
              <a:off x="1750" y="2747"/>
              <a:ext cx="0" cy="11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21" name="Rectangle 22"/>
            <p:cNvSpPr>
              <a:spLocks noChangeArrowheads="1"/>
            </p:cNvSpPr>
            <p:nvPr/>
          </p:nvSpPr>
          <p:spPr bwMode="auto">
            <a:xfrm>
              <a:off x="2354" y="1356"/>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AR</a:t>
              </a:r>
            </a:p>
          </p:txBody>
        </p:sp>
        <p:sp>
          <p:nvSpPr>
            <p:cNvPr id="22" name="Rectangle 23"/>
            <p:cNvSpPr>
              <a:spLocks noChangeArrowheads="1"/>
            </p:cNvSpPr>
            <p:nvPr/>
          </p:nvSpPr>
          <p:spPr bwMode="auto">
            <a:xfrm>
              <a:off x="2338" y="1849"/>
              <a:ext cx="50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Memory</a:t>
              </a:r>
            </a:p>
            <a:p>
              <a:pPr latinLnBrk="1"/>
              <a:endParaRPr lang="en-US" altLang="ko-KR" dirty="0">
                <a:solidFill>
                  <a:srgbClr val="000000"/>
                </a:solidFill>
                <a:latin typeface="Times New Roman" panose="02020603050405020304" pitchFamily="18" charset="0"/>
                <a:cs typeface="Times New Roman" panose="02020603050405020304" pitchFamily="18" charset="0"/>
              </a:endParaRPr>
            </a:p>
          </p:txBody>
        </p:sp>
        <p:sp>
          <p:nvSpPr>
            <p:cNvPr id="23" name="Rectangle 24"/>
            <p:cNvSpPr>
              <a:spLocks noChangeArrowheads="1"/>
            </p:cNvSpPr>
            <p:nvPr/>
          </p:nvSpPr>
          <p:spPr bwMode="auto">
            <a:xfrm>
              <a:off x="2371" y="1975"/>
              <a:ext cx="2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array</a:t>
              </a:r>
            </a:p>
          </p:txBody>
        </p:sp>
        <p:sp>
          <p:nvSpPr>
            <p:cNvPr id="24" name="Rectangle 25"/>
            <p:cNvSpPr>
              <a:spLocks noChangeArrowheads="1"/>
            </p:cNvSpPr>
            <p:nvPr/>
          </p:nvSpPr>
          <p:spPr bwMode="auto">
            <a:xfrm>
              <a:off x="2394" y="2498"/>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DR</a:t>
              </a:r>
            </a:p>
          </p:txBody>
        </p:sp>
        <p:sp>
          <p:nvSpPr>
            <p:cNvPr id="25" name="Rectangle 26"/>
            <p:cNvSpPr>
              <a:spLocks noChangeArrowheads="1"/>
            </p:cNvSpPr>
            <p:nvPr/>
          </p:nvSpPr>
          <p:spPr bwMode="auto">
            <a:xfrm>
              <a:off x="2269" y="1790"/>
              <a:ext cx="468" cy="428"/>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26" name="Rectangle 27"/>
            <p:cNvSpPr>
              <a:spLocks noChangeArrowheads="1"/>
            </p:cNvSpPr>
            <p:nvPr/>
          </p:nvSpPr>
          <p:spPr bwMode="auto">
            <a:xfrm>
              <a:off x="2269" y="2509"/>
              <a:ext cx="468"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27" name="Rectangle 28"/>
            <p:cNvSpPr>
              <a:spLocks noChangeArrowheads="1"/>
            </p:cNvSpPr>
            <p:nvPr/>
          </p:nvSpPr>
          <p:spPr bwMode="auto">
            <a:xfrm>
              <a:off x="2269" y="1354"/>
              <a:ext cx="468"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28" name="Arc 29"/>
            <p:cNvSpPr>
              <a:spLocks/>
            </p:cNvSpPr>
            <p:nvPr/>
          </p:nvSpPr>
          <p:spPr bwMode="auto">
            <a:xfrm>
              <a:off x="2471" y="1691"/>
              <a:ext cx="64" cy="9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29" name="Line 30"/>
            <p:cNvSpPr>
              <a:spLocks noChangeShapeType="1"/>
            </p:cNvSpPr>
            <p:nvPr/>
          </p:nvSpPr>
          <p:spPr bwMode="auto">
            <a:xfrm>
              <a:off x="2503" y="1515"/>
              <a:ext cx="0" cy="19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0" name="Arc 31"/>
            <p:cNvSpPr>
              <a:spLocks/>
            </p:cNvSpPr>
            <p:nvPr/>
          </p:nvSpPr>
          <p:spPr bwMode="auto">
            <a:xfrm>
              <a:off x="2471" y="1266"/>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31" name="Line 32"/>
            <p:cNvSpPr>
              <a:spLocks noChangeShapeType="1"/>
            </p:cNvSpPr>
            <p:nvPr/>
          </p:nvSpPr>
          <p:spPr bwMode="auto">
            <a:xfrm>
              <a:off x="2503" y="1069"/>
              <a:ext cx="0" cy="20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2" name="Arc 33"/>
            <p:cNvSpPr>
              <a:spLocks/>
            </p:cNvSpPr>
            <p:nvPr/>
          </p:nvSpPr>
          <p:spPr bwMode="auto">
            <a:xfrm>
              <a:off x="2471" y="2409"/>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33" name="Arc 34"/>
            <p:cNvSpPr>
              <a:spLocks/>
            </p:cNvSpPr>
            <p:nvPr/>
          </p:nvSpPr>
          <p:spPr bwMode="auto">
            <a:xfrm>
              <a:off x="2471" y="2218"/>
              <a:ext cx="64" cy="93"/>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34" name="Line 35"/>
            <p:cNvSpPr>
              <a:spLocks noChangeShapeType="1"/>
            </p:cNvSpPr>
            <p:nvPr/>
          </p:nvSpPr>
          <p:spPr bwMode="auto">
            <a:xfrm>
              <a:off x="2503" y="2300"/>
              <a:ext cx="0" cy="126"/>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5" name="Arc 36"/>
            <p:cNvSpPr>
              <a:spLocks/>
            </p:cNvSpPr>
            <p:nvPr/>
          </p:nvSpPr>
          <p:spPr bwMode="auto">
            <a:xfrm>
              <a:off x="2471" y="2857"/>
              <a:ext cx="64" cy="9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36" name="Arc 37"/>
            <p:cNvSpPr>
              <a:spLocks/>
            </p:cNvSpPr>
            <p:nvPr/>
          </p:nvSpPr>
          <p:spPr bwMode="auto">
            <a:xfrm>
              <a:off x="2471" y="2665"/>
              <a:ext cx="64" cy="92"/>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37" name="Line 38"/>
            <p:cNvSpPr>
              <a:spLocks noChangeShapeType="1"/>
            </p:cNvSpPr>
            <p:nvPr/>
          </p:nvSpPr>
          <p:spPr bwMode="auto">
            <a:xfrm>
              <a:off x="2503" y="2747"/>
              <a:ext cx="0" cy="11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38" name="Rectangle 39"/>
            <p:cNvSpPr>
              <a:spLocks noChangeArrowheads="1"/>
            </p:cNvSpPr>
            <p:nvPr/>
          </p:nvSpPr>
          <p:spPr bwMode="auto">
            <a:xfrm>
              <a:off x="3116" y="1356"/>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AR</a:t>
              </a:r>
            </a:p>
          </p:txBody>
        </p:sp>
        <p:sp>
          <p:nvSpPr>
            <p:cNvPr id="39" name="Rectangle 40"/>
            <p:cNvSpPr>
              <a:spLocks noChangeArrowheads="1"/>
            </p:cNvSpPr>
            <p:nvPr/>
          </p:nvSpPr>
          <p:spPr bwMode="auto">
            <a:xfrm>
              <a:off x="3093" y="1849"/>
              <a:ext cx="33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Memory</a:t>
              </a:r>
            </a:p>
            <a:p>
              <a:pPr latinLnBrk="1"/>
              <a:endParaRPr lang="en-US" altLang="ko-KR" dirty="0">
                <a:solidFill>
                  <a:srgbClr val="000000"/>
                </a:solidFill>
                <a:latin typeface="Times New Roman" panose="02020603050405020304" pitchFamily="18" charset="0"/>
                <a:cs typeface="Times New Roman" panose="02020603050405020304" pitchFamily="18" charset="0"/>
              </a:endParaRPr>
            </a:p>
          </p:txBody>
        </p:sp>
        <p:sp>
          <p:nvSpPr>
            <p:cNvPr id="40" name="Rectangle 41"/>
            <p:cNvSpPr>
              <a:spLocks noChangeArrowheads="1"/>
            </p:cNvSpPr>
            <p:nvPr/>
          </p:nvSpPr>
          <p:spPr bwMode="auto">
            <a:xfrm>
              <a:off x="3125" y="2000"/>
              <a:ext cx="2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array</a:t>
              </a:r>
            </a:p>
          </p:txBody>
        </p:sp>
        <p:sp>
          <p:nvSpPr>
            <p:cNvPr id="41" name="Rectangle 42"/>
            <p:cNvSpPr>
              <a:spLocks noChangeArrowheads="1"/>
            </p:cNvSpPr>
            <p:nvPr/>
          </p:nvSpPr>
          <p:spPr bwMode="auto">
            <a:xfrm>
              <a:off x="3144" y="2485"/>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DR</a:t>
              </a:r>
            </a:p>
          </p:txBody>
        </p:sp>
        <p:sp>
          <p:nvSpPr>
            <p:cNvPr id="42" name="Rectangle 43"/>
            <p:cNvSpPr>
              <a:spLocks noChangeArrowheads="1"/>
            </p:cNvSpPr>
            <p:nvPr/>
          </p:nvSpPr>
          <p:spPr bwMode="auto">
            <a:xfrm>
              <a:off x="3030" y="1790"/>
              <a:ext cx="460" cy="428"/>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43" name="Rectangle 44"/>
            <p:cNvSpPr>
              <a:spLocks noChangeArrowheads="1"/>
            </p:cNvSpPr>
            <p:nvPr/>
          </p:nvSpPr>
          <p:spPr bwMode="auto">
            <a:xfrm>
              <a:off x="3030" y="2509"/>
              <a:ext cx="460"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44" name="Rectangle 45"/>
            <p:cNvSpPr>
              <a:spLocks noChangeArrowheads="1"/>
            </p:cNvSpPr>
            <p:nvPr/>
          </p:nvSpPr>
          <p:spPr bwMode="auto">
            <a:xfrm>
              <a:off x="3030" y="1354"/>
              <a:ext cx="460"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45" name="Arc 46"/>
            <p:cNvSpPr>
              <a:spLocks/>
            </p:cNvSpPr>
            <p:nvPr/>
          </p:nvSpPr>
          <p:spPr bwMode="auto">
            <a:xfrm>
              <a:off x="3232" y="1691"/>
              <a:ext cx="64" cy="9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46" name="Line 47"/>
            <p:cNvSpPr>
              <a:spLocks noChangeShapeType="1"/>
            </p:cNvSpPr>
            <p:nvPr/>
          </p:nvSpPr>
          <p:spPr bwMode="auto">
            <a:xfrm>
              <a:off x="3264" y="1515"/>
              <a:ext cx="0" cy="19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7" name="Arc 48"/>
            <p:cNvSpPr>
              <a:spLocks/>
            </p:cNvSpPr>
            <p:nvPr/>
          </p:nvSpPr>
          <p:spPr bwMode="auto">
            <a:xfrm>
              <a:off x="3232" y="1272"/>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48" name="Line 49"/>
            <p:cNvSpPr>
              <a:spLocks noChangeShapeType="1"/>
            </p:cNvSpPr>
            <p:nvPr/>
          </p:nvSpPr>
          <p:spPr bwMode="auto">
            <a:xfrm>
              <a:off x="3264" y="1069"/>
              <a:ext cx="0" cy="20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49" name="Arc 50"/>
            <p:cNvSpPr>
              <a:spLocks/>
            </p:cNvSpPr>
            <p:nvPr/>
          </p:nvSpPr>
          <p:spPr bwMode="auto">
            <a:xfrm>
              <a:off x="3232" y="2409"/>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50" name="Arc 51"/>
            <p:cNvSpPr>
              <a:spLocks/>
            </p:cNvSpPr>
            <p:nvPr/>
          </p:nvSpPr>
          <p:spPr bwMode="auto">
            <a:xfrm>
              <a:off x="3232" y="2218"/>
              <a:ext cx="64" cy="93"/>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51" name="Line 52"/>
            <p:cNvSpPr>
              <a:spLocks noChangeShapeType="1"/>
            </p:cNvSpPr>
            <p:nvPr/>
          </p:nvSpPr>
          <p:spPr bwMode="auto">
            <a:xfrm>
              <a:off x="3264" y="2300"/>
              <a:ext cx="0" cy="126"/>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52" name="Arc 53"/>
            <p:cNvSpPr>
              <a:spLocks/>
            </p:cNvSpPr>
            <p:nvPr/>
          </p:nvSpPr>
          <p:spPr bwMode="auto">
            <a:xfrm>
              <a:off x="3238" y="2863"/>
              <a:ext cx="64" cy="9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53" name="Arc 54"/>
            <p:cNvSpPr>
              <a:spLocks/>
            </p:cNvSpPr>
            <p:nvPr/>
          </p:nvSpPr>
          <p:spPr bwMode="auto">
            <a:xfrm>
              <a:off x="3232" y="2665"/>
              <a:ext cx="64" cy="92"/>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54" name="Rectangle 56"/>
            <p:cNvSpPr>
              <a:spLocks noChangeArrowheads="1"/>
            </p:cNvSpPr>
            <p:nvPr/>
          </p:nvSpPr>
          <p:spPr bwMode="auto">
            <a:xfrm>
              <a:off x="3876" y="1356"/>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AR</a:t>
              </a:r>
            </a:p>
          </p:txBody>
        </p:sp>
        <p:sp>
          <p:nvSpPr>
            <p:cNvPr id="55" name="Rectangle 57"/>
            <p:cNvSpPr>
              <a:spLocks noChangeArrowheads="1"/>
            </p:cNvSpPr>
            <p:nvPr/>
          </p:nvSpPr>
          <p:spPr bwMode="auto">
            <a:xfrm>
              <a:off x="3861" y="1849"/>
              <a:ext cx="4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Memory</a:t>
              </a:r>
            </a:p>
            <a:p>
              <a:pPr latinLnBrk="1"/>
              <a:endParaRPr lang="en-US" altLang="ko-KR" dirty="0">
                <a:solidFill>
                  <a:srgbClr val="000000"/>
                </a:solidFill>
                <a:latin typeface="Times New Roman" panose="02020603050405020304" pitchFamily="18" charset="0"/>
                <a:cs typeface="Times New Roman" panose="02020603050405020304" pitchFamily="18" charset="0"/>
              </a:endParaRPr>
            </a:p>
          </p:txBody>
        </p:sp>
        <p:sp>
          <p:nvSpPr>
            <p:cNvPr id="56" name="Rectangle 58"/>
            <p:cNvSpPr>
              <a:spLocks noChangeArrowheads="1"/>
            </p:cNvSpPr>
            <p:nvPr/>
          </p:nvSpPr>
          <p:spPr bwMode="auto">
            <a:xfrm>
              <a:off x="3902" y="1987"/>
              <a:ext cx="24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array</a:t>
              </a:r>
            </a:p>
          </p:txBody>
        </p:sp>
        <p:sp>
          <p:nvSpPr>
            <p:cNvPr id="57" name="Rectangle 59"/>
            <p:cNvSpPr>
              <a:spLocks noChangeArrowheads="1"/>
            </p:cNvSpPr>
            <p:nvPr/>
          </p:nvSpPr>
          <p:spPr bwMode="auto">
            <a:xfrm>
              <a:off x="3902" y="2498"/>
              <a:ext cx="1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DR</a:t>
              </a:r>
            </a:p>
          </p:txBody>
        </p:sp>
        <p:sp>
          <p:nvSpPr>
            <p:cNvPr id="58" name="Rectangle 60"/>
            <p:cNvSpPr>
              <a:spLocks noChangeArrowheads="1"/>
            </p:cNvSpPr>
            <p:nvPr/>
          </p:nvSpPr>
          <p:spPr bwMode="auto">
            <a:xfrm>
              <a:off x="3782" y="1790"/>
              <a:ext cx="469" cy="428"/>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59" name="Rectangle 61"/>
            <p:cNvSpPr>
              <a:spLocks noChangeArrowheads="1"/>
            </p:cNvSpPr>
            <p:nvPr/>
          </p:nvSpPr>
          <p:spPr bwMode="auto">
            <a:xfrm>
              <a:off x="3782" y="2509"/>
              <a:ext cx="469"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0" name="Rectangle 62"/>
            <p:cNvSpPr>
              <a:spLocks noChangeArrowheads="1"/>
            </p:cNvSpPr>
            <p:nvPr/>
          </p:nvSpPr>
          <p:spPr bwMode="auto">
            <a:xfrm>
              <a:off x="3782" y="1354"/>
              <a:ext cx="469" cy="156"/>
            </a:xfrm>
            <a:prstGeom prst="rect">
              <a:avLst/>
            </a:prstGeom>
            <a:noFill/>
            <a:ln w="12699">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1" name="Arc 63"/>
            <p:cNvSpPr>
              <a:spLocks/>
            </p:cNvSpPr>
            <p:nvPr/>
          </p:nvSpPr>
          <p:spPr bwMode="auto">
            <a:xfrm>
              <a:off x="3993" y="1691"/>
              <a:ext cx="64" cy="9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2" name="Line 64"/>
            <p:cNvSpPr>
              <a:spLocks noChangeShapeType="1"/>
            </p:cNvSpPr>
            <p:nvPr/>
          </p:nvSpPr>
          <p:spPr bwMode="auto">
            <a:xfrm>
              <a:off x="4025" y="1515"/>
              <a:ext cx="0" cy="19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3" name="Arc 65"/>
            <p:cNvSpPr>
              <a:spLocks/>
            </p:cNvSpPr>
            <p:nvPr/>
          </p:nvSpPr>
          <p:spPr bwMode="auto">
            <a:xfrm>
              <a:off x="3993" y="1272"/>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4" name="Line 66"/>
            <p:cNvSpPr>
              <a:spLocks noChangeShapeType="1"/>
            </p:cNvSpPr>
            <p:nvPr/>
          </p:nvSpPr>
          <p:spPr bwMode="auto">
            <a:xfrm>
              <a:off x="4025" y="1069"/>
              <a:ext cx="0" cy="203"/>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5" name="Arc 67"/>
            <p:cNvSpPr>
              <a:spLocks/>
            </p:cNvSpPr>
            <p:nvPr/>
          </p:nvSpPr>
          <p:spPr bwMode="auto">
            <a:xfrm>
              <a:off x="3993" y="2409"/>
              <a:ext cx="64" cy="91"/>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6" name="Arc 68"/>
            <p:cNvSpPr>
              <a:spLocks/>
            </p:cNvSpPr>
            <p:nvPr/>
          </p:nvSpPr>
          <p:spPr bwMode="auto">
            <a:xfrm>
              <a:off x="3993" y="2218"/>
              <a:ext cx="64" cy="93"/>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7" name="Line 69"/>
            <p:cNvSpPr>
              <a:spLocks noChangeShapeType="1"/>
            </p:cNvSpPr>
            <p:nvPr/>
          </p:nvSpPr>
          <p:spPr bwMode="auto">
            <a:xfrm>
              <a:off x="4025" y="2300"/>
              <a:ext cx="0" cy="126"/>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68" name="Arc 70"/>
            <p:cNvSpPr>
              <a:spLocks/>
            </p:cNvSpPr>
            <p:nvPr/>
          </p:nvSpPr>
          <p:spPr bwMode="auto">
            <a:xfrm>
              <a:off x="3993" y="2857"/>
              <a:ext cx="64" cy="9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69" name="Arc 71"/>
            <p:cNvSpPr>
              <a:spLocks/>
            </p:cNvSpPr>
            <p:nvPr/>
          </p:nvSpPr>
          <p:spPr bwMode="auto">
            <a:xfrm>
              <a:off x="3993" y="2665"/>
              <a:ext cx="64" cy="92"/>
            </a:xfrm>
            <a:custGeom>
              <a:avLst/>
              <a:gdLst>
                <a:gd name="T0" fmla="*/ 0 w 17464"/>
                <a:gd name="T1" fmla="*/ 0 h 21600"/>
                <a:gd name="T2" fmla="*/ 0 w 17464"/>
                <a:gd name="T3" fmla="*/ 0 h 21600"/>
                <a:gd name="T4" fmla="*/ 0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latin typeface="Times New Roman" panose="02020603050405020304" pitchFamily="18" charset="0"/>
                <a:cs typeface="Times New Roman" panose="02020603050405020304" pitchFamily="18" charset="0"/>
              </a:endParaRPr>
            </a:p>
          </p:txBody>
        </p:sp>
        <p:sp>
          <p:nvSpPr>
            <p:cNvPr id="70" name="Line 72"/>
            <p:cNvSpPr>
              <a:spLocks noChangeShapeType="1"/>
            </p:cNvSpPr>
            <p:nvPr/>
          </p:nvSpPr>
          <p:spPr bwMode="auto">
            <a:xfrm>
              <a:off x="4025" y="2747"/>
              <a:ext cx="0" cy="115"/>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71" name="Line 73"/>
            <p:cNvSpPr>
              <a:spLocks noChangeShapeType="1"/>
            </p:cNvSpPr>
            <p:nvPr/>
          </p:nvSpPr>
          <p:spPr bwMode="auto">
            <a:xfrm>
              <a:off x="1269" y="1068"/>
              <a:ext cx="3128"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72" name="Line 74"/>
            <p:cNvSpPr>
              <a:spLocks noChangeShapeType="1"/>
            </p:cNvSpPr>
            <p:nvPr/>
          </p:nvSpPr>
          <p:spPr bwMode="auto">
            <a:xfrm>
              <a:off x="1269" y="2947"/>
              <a:ext cx="3128" cy="0"/>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sp>
          <p:nvSpPr>
            <p:cNvPr id="73" name="Rectangle 75"/>
            <p:cNvSpPr>
              <a:spLocks noChangeArrowheads="1"/>
            </p:cNvSpPr>
            <p:nvPr/>
          </p:nvSpPr>
          <p:spPr bwMode="auto">
            <a:xfrm>
              <a:off x="1210" y="820"/>
              <a:ext cx="4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solidFill>
                    <a:srgbClr val="000000"/>
                  </a:solidFill>
                  <a:latin typeface="Times New Roman" panose="02020603050405020304" pitchFamily="18" charset="0"/>
                  <a:cs typeface="Times New Roman" panose="02020603050405020304" pitchFamily="18" charset="0"/>
                </a:rPr>
                <a:t>Address bus</a:t>
              </a:r>
            </a:p>
          </p:txBody>
        </p:sp>
        <p:sp>
          <p:nvSpPr>
            <p:cNvPr id="74" name="Rectangle 76"/>
            <p:cNvSpPr>
              <a:spLocks noChangeArrowheads="1"/>
            </p:cNvSpPr>
            <p:nvPr/>
          </p:nvSpPr>
          <p:spPr bwMode="auto">
            <a:xfrm>
              <a:off x="1217" y="2957"/>
              <a:ext cx="34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solidFill>
                    <a:srgbClr val="000000"/>
                  </a:solidFill>
                  <a:latin typeface="Times New Roman" panose="02020603050405020304" pitchFamily="18" charset="0"/>
                  <a:cs typeface="Times New Roman" panose="02020603050405020304" pitchFamily="18" charset="0"/>
                </a:rPr>
                <a:t>Data bus</a:t>
              </a:r>
            </a:p>
          </p:txBody>
        </p:sp>
        <p:sp>
          <p:nvSpPr>
            <p:cNvPr id="79" name="Rectangle 81"/>
            <p:cNvSpPr>
              <a:spLocks noChangeArrowheads="1"/>
            </p:cNvSpPr>
            <p:nvPr/>
          </p:nvSpPr>
          <p:spPr bwMode="auto">
            <a:xfrm>
              <a:off x="1318" y="1049"/>
              <a:ext cx="239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latin typeface="Times New Roman" panose="02020603050405020304" pitchFamily="18" charset="0"/>
                  <a:cs typeface="Times New Roman" panose="02020603050405020304" pitchFamily="18" charset="0"/>
                </a:rPr>
                <a:t>        M0                                   M1                                M2                                 M3</a:t>
              </a:r>
            </a:p>
          </p:txBody>
        </p:sp>
        <p:sp>
          <p:nvSpPr>
            <p:cNvPr id="80" name="Line 84"/>
            <p:cNvSpPr>
              <a:spLocks noChangeShapeType="1"/>
            </p:cNvSpPr>
            <p:nvPr/>
          </p:nvSpPr>
          <p:spPr bwMode="auto">
            <a:xfrm>
              <a:off x="3265" y="2747"/>
              <a:ext cx="0" cy="139"/>
            </a:xfrm>
            <a:prstGeom prst="line">
              <a:avLst/>
            </a:prstGeom>
            <a:noFill/>
            <a:ln w="12699">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400">
                <a:latin typeface="Times New Roman" panose="02020603050405020304" pitchFamily="18" charset="0"/>
                <a:cs typeface="Times New Roman" panose="02020603050405020304" pitchFamily="18" charset="0"/>
              </a:endParaRPr>
            </a:p>
          </p:txBody>
        </p:sp>
      </p:grpSp>
      <p:sp>
        <p:nvSpPr>
          <p:cNvPr id="81" name="Rectangle 80"/>
          <p:cNvSpPr/>
          <p:nvPr/>
        </p:nvSpPr>
        <p:spPr>
          <a:xfrm>
            <a:off x="3290735" y="5425345"/>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Multiple module memory organization </a:t>
            </a:r>
          </a:p>
        </p:txBody>
      </p:sp>
    </p:spTree>
    <p:extLst>
      <p:ext uri="{BB962C8B-B14F-4D97-AF65-F5344CB8AC3E}">
        <p14:creationId xmlns:p14="http://schemas.microsoft.com/office/powerpoint/2010/main" val="22945331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349" y="1053548"/>
            <a:ext cx="11310730"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commercial computer with vector instructions and pipelines floating-point arithmetic operations is referred to as a supercomputer.</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Supercomputers are very powerful. High-performance machines and used mostly for scientific computations. </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To speed up the operations, the components are packed tightly together to minimize the distance that the electronic signals have to travel.</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Supercomputers also use special techniques for removing the heat from circuits to prevent then from burning up because of their close proximity. </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instruction set of supercomputer contains the standard data transfer, data manipulation, and program control instructions.</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supercomputer is a computer system best known for its high computational speed, fast and large memory systems, and the extensive use of parallel processing.</a:t>
            </a:r>
          </a:p>
        </p:txBody>
      </p:sp>
      <p:sp>
        <p:nvSpPr>
          <p:cNvPr id="5" name="Rectangle 4"/>
          <p:cNvSpPr/>
          <p:nvPr/>
        </p:nvSpPr>
        <p:spPr>
          <a:xfrm>
            <a:off x="596349" y="222838"/>
            <a:ext cx="11121034" cy="461665"/>
          </a:xfrm>
          <a:prstGeom prst="rect">
            <a:avLst/>
          </a:prstGeom>
        </p:spPr>
        <p:txBody>
          <a:bodyPr wrap="square">
            <a:spAutoFit/>
          </a:bodyPr>
          <a:lstStyle/>
          <a:p>
            <a:r>
              <a:rPr lang="en-US" altLang="en-US" sz="2400" b="1" dirty="0">
                <a:latin typeface="Times New Roman" panose="02020603050405020304" pitchFamily="18" charset="0"/>
                <a:cs typeface="Times New Roman" panose="02020603050405020304" pitchFamily="18" charset="0"/>
              </a:rPr>
              <a:t>Supercomputers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669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5495" y="536713"/>
            <a:ext cx="10952921" cy="286232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measure used to evaluate computers in their ability to perform a given number of floating-point operations per second is referred to as </a:t>
            </a:r>
            <a:r>
              <a:rPr lang="en-US" altLang="en-US" sz="2000" i="1" dirty="0">
                <a:latin typeface="Times New Roman" panose="02020603050405020304" pitchFamily="18" charset="0"/>
                <a:cs typeface="Times New Roman" panose="02020603050405020304" pitchFamily="18" charset="0"/>
              </a:rPr>
              <a:t>flops</a:t>
            </a:r>
            <a:r>
              <a:rPr lang="en-US" alt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term </a:t>
            </a:r>
            <a:r>
              <a:rPr lang="en-US" altLang="en-US" sz="2000" i="1" dirty="0">
                <a:latin typeface="Times New Roman" panose="02020603050405020304" pitchFamily="18" charset="0"/>
                <a:cs typeface="Times New Roman" panose="02020603050405020304" pitchFamily="18" charset="0"/>
              </a:rPr>
              <a:t>megaflops </a:t>
            </a:r>
            <a:r>
              <a:rPr lang="en-US" altLang="en-US" sz="2000" dirty="0">
                <a:latin typeface="Times New Roman" panose="02020603050405020304" pitchFamily="18" charset="0"/>
                <a:cs typeface="Times New Roman" panose="02020603050405020304" pitchFamily="18" charset="0"/>
              </a:rPr>
              <a:t>is used to denote million flops and </a:t>
            </a:r>
            <a:r>
              <a:rPr lang="en-US" altLang="en-US" sz="2000" i="1" dirty="0">
                <a:latin typeface="Times New Roman" panose="02020603050405020304" pitchFamily="18" charset="0"/>
                <a:cs typeface="Times New Roman" panose="02020603050405020304" pitchFamily="18" charset="0"/>
              </a:rPr>
              <a:t>gigaflops</a:t>
            </a:r>
            <a:r>
              <a:rPr lang="en-US" altLang="en-US" sz="2000" dirty="0">
                <a:latin typeface="Times New Roman" panose="02020603050405020304" pitchFamily="18" charset="0"/>
                <a:cs typeface="Times New Roman" panose="02020603050405020304" pitchFamily="18" charset="0"/>
              </a:rPr>
              <a:t> to denote billion flops.</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Typical supercomputer has a basic cycle time of 4-20 ns. </a:t>
            </a:r>
          </a:p>
          <a:p>
            <a:pPr marL="285750" indent="-28575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If the processor can calculate a floating-point operations through a pipeline each cycle time, it will have the ability to perform 50 to 250 megaflops.</a:t>
            </a:r>
          </a:p>
        </p:txBody>
      </p:sp>
    </p:spTree>
    <p:extLst>
      <p:ext uri="{BB962C8B-B14F-4D97-AF65-F5344CB8AC3E}">
        <p14:creationId xmlns:p14="http://schemas.microsoft.com/office/powerpoint/2010/main" val="29405736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5578" y="457201"/>
            <a:ext cx="10933611"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first supercomputer developed in 1976 is the Cray-1 supercomputer. </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uses vector processing with 12 distinct functional units in parallel. </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Each functional unit is segmented to process the data through pipeline.</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floating-point operation can be performed on two set of 64-bit operands during one clock cycle of 12.5 ns. </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This gives a rate of 80 megaflops</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has a memory capacity of 4 millions 64-bit words.</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memory is divided into 16 banks, with each bank having 50-ns access time.</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This means that when all 16 banks are accessed simultaneously, the memory transfer rate is 320 million words per second.</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Later version are Cray X-MP, Cray Y-MP, Cray-2 (12 times powerful that the Cray-1)</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Another supercomputers are Fujitsu VP-200, VP-2600, PARAM Computers.</a:t>
            </a:r>
          </a:p>
        </p:txBody>
      </p:sp>
    </p:spTree>
    <p:extLst>
      <p:ext uri="{BB962C8B-B14F-4D97-AF65-F5344CB8AC3E}">
        <p14:creationId xmlns:p14="http://schemas.microsoft.com/office/powerpoint/2010/main" val="224752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9" y="509451"/>
            <a:ext cx="11312434"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a variety of ways that parallel processing can be classified.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are variety of ways in which the parallel processing can be classified</a:t>
            </a:r>
            <a:r>
              <a:rPr lang="en-US" sz="2000" dirty="0">
                <a:latin typeface="Times New Roman" panose="02020603050405020304" pitchFamily="18" charset="0"/>
                <a:cs typeface="Times New Roman" panose="02020603050405020304" pitchFamily="18" charset="0"/>
              </a:rPr>
              <a:t>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internal organization of the processors,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interconnection structure between processors, or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flow of information through the system.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classification introduced by M.J. Flynn considers the organization of a computer system by the number of instructions and data items that are manipulated simultaneously.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sequence of instructions read from memory constitutes </a:t>
            </a:r>
            <a:r>
              <a:rPr lang="en-US" sz="2000" b="1" dirty="0">
                <a:latin typeface="Times New Roman" panose="02020603050405020304" pitchFamily="18" charset="0"/>
                <a:cs typeface="Times New Roman" panose="02020603050405020304" pitchFamily="18" charset="0"/>
              </a:rPr>
              <a:t>an instruction stream</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operations performed on the data in the processor constitute </a:t>
            </a:r>
            <a:r>
              <a:rPr lang="en-US" sz="2000" b="1" dirty="0">
                <a:latin typeface="Times New Roman" panose="02020603050405020304" pitchFamily="18" charset="0"/>
                <a:cs typeface="Times New Roman" panose="02020603050405020304" pitchFamily="18" charset="0"/>
              </a:rPr>
              <a:t>a data stream</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Parallel processing may occur in the instruction stream, in the data stream, or in both.</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Flynn’s classification </a:t>
            </a:r>
            <a:r>
              <a:rPr lang="en-US" sz="2000" dirty="0">
                <a:latin typeface="Times New Roman" panose="02020603050405020304" pitchFamily="18" charset="0"/>
                <a:cs typeface="Times New Roman" panose="02020603050405020304" pitchFamily="18" charset="0"/>
              </a:rPr>
              <a:t>divides computers into four major groups as follows: </a:t>
            </a:r>
          </a:p>
        </p:txBody>
      </p:sp>
    </p:spTree>
    <p:extLst>
      <p:ext uri="{BB962C8B-B14F-4D97-AF65-F5344CB8AC3E}">
        <p14:creationId xmlns:p14="http://schemas.microsoft.com/office/powerpoint/2010/main" val="2298128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 y="486329"/>
            <a:ext cx="12100559" cy="461665"/>
          </a:xfrm>
          <a:prstGeom prst="rect">
            <a:avLst/>
          </a:prstGeom>
        </p:spPr>
        <p:txBody>
          <a:bodyPr wrap="square">
            <a:spAutoFit/>
          </a:bodyPr>
          <a:lstStyle/>
          <a:p>
            <a:pPr algn="ctr"/>
            <a:r>
              <a:rPr lang="en-US" altLang="en-US" sz="2400" b="1" dirty="0">
                <a:latin typeface="Times New Roman" panose="02020603050405020304" pitchFamily="18" charset="0"/>
                <a:cs typeface="Times New Roman" panose="02020603050405020304" pitchFamily="18" charset="0"/>
              </a:rPr>
              <a:t>Array Processors</a:t>
            </a: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54765" y="1232452"/>
            <a:ext cx="10296939" cy="193899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An array processor is a processor that performs computations on large arrays of data. </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term is used to refer to two different types of  processors.</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An attached array processor  </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An SIMD array processor </a:t>
            </a:r>
            <a:endParaRPr lang="en-US" sz="2000" dirty="0"/>
          </a:p>
        </p:txBody>
      </p:sp>
    </p:spTree>
    <p:extLst>
      <p:ext uri="{BB962C8B-B14F-4D97-AF65-F5344CB8AC3E}">
        <p14:creationId xmlns:p14="http://schemas.microsoft.com/office/powerpoint/2010/main" val="1845678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05336" y="3399473"/>
            <a:ext cx="7200900" cy="2085975"/>
          </a:xfrm>
          <a:prstGeom prst="rect">
            <a:avLst/>
          </a:prstGeom>
        </p:spPr>
      </p:pic>
      <p:sp>
        <p:nvSpPr>
          <p:cNvPr id="4" name="Rectangle 3"/>
          <p:cNvSpPr/>
          <p:nvPr/>
        </p:nvSpPr>
        <p:spPr>
          <a:xfrm>
            <a:off x="4256433" y="5877580"/>
            <a:ext cx="6096000" cy="523220"/>
          </a:xfrm>
          <a:prstGeom prst="rect">
            <a:avLst/>
          </a:prstGeom>
        </p:spPr>
        <p:txBody>
          <a:bodyPr>
            <a:spAutoFit/>
          </a:bodyPr>
          <a:lstStyle/>
          <a:p>
            <a:r>
              <a:rPr lang="en-US" sz="1400" b="1" dirty="0">
                <a:solidFill>
                  <a:srgbClr val="000000"/>
                </a:solidFill>
                <a:latin typeface="Times New Roman" panose="02020603050405020304" pitchFamily="18" charset="0"/>
                <a:cs typeface="Times New Roman" panose="02020603050405020304" pitchFamily="18" charset="0"/>
              </a:rPr>
              <a:t>Figure : Attached array processor with host computer.</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13955" y="600891"/>
            <a:ext cx="10920548" cy="2400657"/>
          </a:xfrm>
          <a:prstGeom prst="rect">
            <a:avLst/>
          </a:prstGeom>
        </p:spPr>
        <p:txBody>
          <a:bodyPr wrap="square">
            <a:spAutoFit/>
          </a:bodyPr>
          <a:lstStyle/>
          <a:p>
            <a:pPr algn="just">
              <a:lnSpc>
                <a:spcPct val="150000"/>
              </a:lnSpc>
            </a:pPr>
            <a:r>
              <a:rPr lang="en-US" altLang="en-US" sz="2000" b="1" dirty="0">
                <a:latin typeface="Times New Roman" panose="02020603050405020304" pitchFamily="18" charset="0"/>
                <a:cs typeface="Times New Roman" panose="02020603050405020304" pitchFamily="18" charset="0"/>
              </a:rPr>
              <a:t>An attached array processor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attached array processor is a processor which is attached to a general purpose computer and its purpose is to enhance and improve the performance of that computer in numerical computational tasks.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achieves high performance by means of parallel processing with multiple functional units.</a:t>
            </a:r>
            <a:endParaRPr lang="en-US" alt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0821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1703" y="365760"/>
            <a:ext cx="10894424" cy="1938992"/>
          </a:xfrm>
          <a:prstGeom prst="rect">
            <a:avLst/>
          </a:prstGeom>
        </p:spPr>
        <p:txBody>
          <a:bodyPr wrap="square">
            <a:spAutoFit/>
          </a:bodyPr>
          <a:lstStyle/>
          <a:p>
            <a:pPr algn="just">
              <a:lnSpc>
                <a:spcPct val="150000"/>
              </a:lnSpc>
            </a:pPr>
            <a:r>
              <a:rPr lang="en-US" altLang="en-US" sz="2000" b="1" dirty="0">
                <a:latin typeface="Times New Roman" panose="02020603050405020304" pitchFamily="18" charset="0"/>
                <a:cs typeface="Times New Roman" panose="02020603050405020304" pitchFamily="18" charset="0"/>
              </a:rPr>
              <a:t>SIMD array processor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SIMD is the organization of a single computer containing multiple processors operating in parallel.</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processing units are made to operate under the control of a common control unit, thus providing a single instruction stream and multiple data streams.</a:t>
            </a:r>
            <a:r>
              <a:rPr lang="en-US"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200401" y="2575405"/>
            <a:ext cx="5617028" cy="3404259"/>
          </a:xfrm>
          <a:prstGeom prst="rect">
            <a:avLst/>
          </a:prstGeom>
        </p:spPr>
      </p:pic>
      <p:sp>
        <p:nvSpPr>
          <p:cNvPr id="6" name="Rectangle 5"/>
          <p:cNvSpPr/>
          <p:nvPr/>
        </p:nvSpPr>
        <p:spPr>
          <a:xfrm>
            <a:off x="3047999" y="5979664"/>
            <a:ext cx="6096000" cy="523220"/>
          </a:xfrm>
          <a:prstGeom prst="rect">
            <a:avLst/>
          </a:prstGeom>
        </p:spPr>
        <p:txBody>
          <a:bodyPr>
            <a:spAutoFit/>
          </a:bodyPr>
          <a:lstStyle/>
          <a:p>
            <a:pPr algn="ctr"/>
            <a:r>
              <a:rPr lang="en-US" sz="1400" b="1" dirty="0">
                <a:solidFill>
                  <a:srgbClr val="000000"/>
                </a:solidFill>
                <a:latin typeface="Times New Roman" panose="02020603050405020304" pitchFamily="18" charset="0"/>
                <a:cs typeface="Times New Roman" panose="02020603050405020304" pitchFamily="18" charset="0"/>
              </a:rPr>
              <a:t>Figure : SIMD array processor organization</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610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322" y="298174"/>
            <a:ext cx="11253935" cy="66710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It contains a set of identical processing elements (PE's), each of which is having a local memory M. Each processor element includes an </a:t>
            </a:r>
            <a:r>
              <a:rPr lang="en-US" sz="1900" b="1" dirty="0">
                <a:latin typeface="Times New Roman" panose="02020603050405020304" pitchFamily="18" charset="0"/>
                <a:cs typeface="Times New Roman" panose="02020603050405020304" pitchFamily="18" charset="0"/>
              </a:rPr>
              <a:t>ALU</a:t>
            </a:r>
            <a:r>
              <a:rPr lang="en-US" sz="1900" dirty="0">
                <a:latin typeface="Times New Roman" panose="02020603050405020304" pitchFamily="18" charset="0"/>
                <a:cs typeface="Times New Roman" panose="02020603050405020304" pitchFamily="18" charset="0"/>
              </a:rPr>
              <a:t> and </a:t>
            </a:r>
            <a:r>
              <a:rPr lang="en-US" sz="1900" b="1" dirty="0">
                <a:latin typeface="Times New Roman" panose="02020603050405020304" pitchFamily="18" charset="0"/>
                <a:cs typeface="Times New Roman" panose="02020603050405020304" pitchFamily="18" charset="0"/>
              </a:rPr>
              <a:t>registers</a:t>
            </a:r>
            <a:r>
              <a:rPr lang="en-US" sz="19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master control unit controls all the operations of the processor elements. It also decodes the instructions and determines how the instruction is to be executed.</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main memory is used for storing the program. </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control unit is responsible for fetching the instructions. Vector instructions are send to all PE's simultaneously and results are returned to the memory.</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For example, the vector addition C = A + B. The master control unit first stores the </a:t>
            </a:r>
            <a:r>
              <a:rPr lang="en-US" sz="1900" dirty="0" err="1">
                <a:latin typeface="Times New Roman" panose="02020603050405020304" pitchFamily="18" charset="0"/>
                <a:cs typeface="Times New Roman" panose="02020603050405020304" pitchFamily="18" charset="0"/>
              </a:rPr>
              <a:t>i</a:t>
            </a:r>
            <a:r>
              <a:rPr lang="en-US" sz="1900" baseline="30000" dirty="0" err="1">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components a, and b, of A and B in local memory </a:t>
            </a:r>
            <a:r>
              <a:rPr lang="en-US" sz="1900" dirty="0" err="1">
                <a:latin typeface="Times New Roman" panose="02020603050405020304" pitchFamily="18" charset="0"/>
                <a:cs typeface="Times New Roman" panose="02020603050405020304" pitchFamily="18" charset="0"/>
              </a:rPr>
              <a:t>M</a:t>
            </a:r>
            <a:r>
              <a:rPr lang="en-US" sz="1900" baseline="-25000" dirty="0" err="1">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for </a:t>
            </a:r>
            <a:r>
              <a:rPr lang="en-US" sz="1900" dirty="0" err="1">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 1, 2, 3, . . . , n. It then broadcasts the floating-point add instruction c</a:t>
            </a:r>
            <a:r>
              <a:rPr lang="en-US" sz="1900" baseline="-25000" dirty="0">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a</a:t>
            </a:r>
            <a:r>
              <a:rPr lang="en-US" sz="1900" baseline="-25000" dirty="0" err="1">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 b</a:t>
            </a:r>
            <a:r>
              <a:rPr lang="en-US" sz="1900" baseline="-25000" dirty="0">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to all PEs, causing the addition to take place simultaneously. The components of c</a:t>
            </a:r>
            <a:r>
              <a:rPr lang="en-US" sz="1900" baseline="-25000" dirty="0">
                <a:latin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 are stored in fixed locations in each local memory. This produces the desired vector sum in one add cycle </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best known SIMD array processor is the </a:t>
            </a:r>
            <a:r>
              <a:rPr lang="en-US" sz="1900" b="1" dirty="0">
                <a:latin typeface="Times New Roman" panose="02020603050405020304" pitchFamily="18" charset="0"/>
                <a:cs typeface="Times New Roman" panose="02020603050405020304" pitchFamily="18" charset="0"/>
              </a:rPr>
              <a:t>ILLIAC IV</a:t>
            </a:r>
            <a:r>
              <a:rPr lang="en-US" sz="1900" dirty="0">
                <a:latin typeface="Times New Roman" panose="02020603050405020304" pitchFamily="18" charset="0"/>
                <a:cs typeface="Times New Roman" panose="02020603050405020304" pitchFamily="18" charset="0"/>
              </a:rPr>
              <a:t> computer developed by the </a:t>
            </a:r>
            <a:r>
              <a:rPr lang="en-US" sz="1900" b="1" dirty="0">
                <a:latin typeface="Times New Roman" panose="02020603050405020304" pitchFamily="18" charset="0"/>
                <a:cs typeface="Times New Roman" panose="02020603050405020304" pitchFamily="18" charset="0"/>
              </a:rPr>
              <a:t>Burroughs corps</a:t>
            </a:r>
            <a:r>
              <a:rPr lang="en-US" sz="1900" dirty="0">
                <a:latin typeface="Times New Roman" panose="02020603050405020304" pitchFamily="18" charset="0"/>
                <a:cs typeface="Times New Roman" panose="02020603050405020304" pitchFamily="18" charset="0"/>
              </a:rPr>
              <a:t>. SIMD processors are highly specialized computers. </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only suitable for numerical problems that can be expressed in vector or matrix form and they are not suitable for other types of computations.</a:t>
            </a:r>
            <a:endParaRPr lang="en-US" sz="19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96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3159126" y="1108076"/>
            <a:ext cx="34925"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p>
        </p:txBody>
      </p:sp>
      <p:sp>
        <p:nvSpPr>
          <p:cNvPr id="4101" name="Rectangle 5"/>
          <p:cNvSpPr>
            <a:spLocks noChangeArrowheads="1"/>
          </p:cNvSpPr>
          <p:nvPr/>
        </p:nvSpPr>
        <p:spPr bwMode="auto">
          <a:xfrm>
            <a:off x="2579689" y="3095626"/>
            <a:ext cx="34925" cy="1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p>
        </p:txBody>
      </p:sp>
      <p:grpSp>
        <p:nvGrpSpPr>
          <p:cNvPr id="7" name="Group 6"/>
          <p:cNvGrpSpPr/>
          <p:nvPr/>
        </p:nvGrpSpPr>
        <p:grpSpPr>
          <a:xfrm>
            <a:off x="1665289" y="3227389"/>
            <a:ext cx="7478711" cy="2713901"/>
            <a:chOff x="2333625" y="4279900"/>
            <a:chExt cx="5534026" cy="2044700"/>
          </a:xfrm>
        </p:grpSpPr>
        <p:sp>
          <p:nvSpPr>
            <p:cNvPr id="4102" name="Rectangle 6"/>
            <p:cNvSpPr>
              <a:spLocks noChangeArrowheads="1"/>
            </p:cNvSpPr>
            <p:nvPr/>
          </p:nvSpPr>
          <p:spPr bwMode="auto">
            <a:xfrm>
              <a:off x="4972051" y="4335464"/>
              <a:ext cx="268022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Number of </a:t>
              </a:r>
              <a:r>
                <a:rPr lang="en-US" altLang="ko-KR" sz="1800" b="0" i="1" dirty="0"/>
                <a:t>Data Streams</a:t>
              </a:r>
            </a:p>
          </p:txBody>
        </p:sp>
        <p:sp>
          <p:nvSpPr>
            <p:cNvPr id="4103" name="Rectangle 7"/>
            <p:cNvSpPr>
              <a:spLocks noChangeArrowheads="1"/>
            </p:cNvSpPr>
            <p:nvPr/>
          </p:nvSpPr>
          <p:spPr bwMode="auto">
            <a:xfrm>
              <a:off x="2428875" y="5284788"/>
              <a:ext cx="1205458" cy="88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Number of</a:t>
              </a:r>
            </a:p>
            <a:p>
              <a:pPr>
                <a:lnSpc>
                  <a:spcPct val="102000"/>
                </a:lnSpc>
              </a:pPr>
              <a:r>
                <a:rPr lang="en-US" altLang="ko-KR" sz="1800" b="0" i="1" dirty="0"/>
                <a:t>Instruction</a:t>
              </a:r>
            </a:p>
            <a:p>
              <a:pPr>
                <a:lnSpc>
                  <a:spcPct val="102000"/>
                </a:lnSpc>
              </a:pPr>
              <a:r>
                <a:rPr lang="en-US" altLang="ko-KR" sz="1800" b="0" i="1" dirty="0"/>
                <a:t>Streams</a:t>
              </a:r>
            </a:p>
          </p:txBody>
        </p:sp>
        <p:sp>
          <p:nvSpPr>
            <p:cNvPr id="4104" name="Rectangle 8"/>
            <p:cNvSpPr>
              <a:spLocks noChangeArrowheads="1"/>
            </p:cNvSpPr>
            <p:nvPr/>
          </p:nvSpPr>
          <p:spPr bwMode="auto">
            <a:xfrm>
              <a:off x="3908425" y="5291139"/>
              <a:ext cx="76944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Single</a:t>
              </a:r>
            </a:p>
          </p:txBody>
        </p:sp>
        <p:sp>
          <p:nvSpPr>
            <p:cNvPr id="4105" name="Line 9"/>
            <p:cNvSpPr>
              <a:spLocks noChangeShapeType="1"/>
            </p:cNvSpPr>
            <p:nvPr/>
          </p:nvSpPr>
          <p:spPr bwMode="auto">
            <a:xfrm>
              <a:off x="2333626" y="5156200"/>
              <a:ext cx="552132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6" name="Line 10"/>
            <p:cNvSpPr>
              <a:spLocks noChangeShapeType="1"/>
            </p:cNvSpPr>
            <p:nvPr/>
          </p:nvSpPr>
          <p:spPr bwMode="auto">
            <a:xfrm>
              <a:off x="2333626" y="6324600"/>
              <a:ext cx="552132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7" name="Line 11"/>
            <p:cNvSpPr>
              <a:spLocks noChangeShapeType="1"/>
            </p:cNvSpPr>
            <p:nvPr/>
          </p:nvSpPr>
          <p:spPr bwMode="auto">
            <a:xfrm>
              <a:off x="2333625" y="5156200"/>
              <a:ext cx="0" cy="11684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8" name="Line 12"/>
            <p:cNvSpPr>
              <a:spLocks noChangeShapeType="1"/>
            </p:cNvSpPr>
            <p:nvPr/>
          </p:nvSpPr>
          <p:spPr bwMode="auto">
            <a:xfrm>
              <a:off x="3794125" y="5156200"/>
              <a:ext cx="0" cy="11684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09" name="Rectangle 13"/>
            <p:cNvSpPr>
              <a:spLocks noChangeArrowheads="1"/>
            </p:cNvSpPr>
            <p:nvPr/>
          </p:nvSpPr>
          <p:spPr bwMode="auto">
            <a:xfrm>
              <a:off x="3827463" y="5862639"/>
              <a:ext cx="923330"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Multiple</a:t>
              </a:r>
            </a:p>
          </p:txBody>
        </p:sp>
        <p:sp>
          <p:nvSpPr>
            <p:cNvPr id="4110" name="Line 14"/>
            <p:cNvSpPr>
              <a:spLocks noChangeShapeType="1"/>
            </p:cNvSpPr>
            <p:nvPr/>
          </p:nvSpPr>
          <p:spPr bwMode="auto">
            <a:xfrm flipV="1">
              <a:off x="4870450" y="4279900"/>
              <a:ext cx="0" cy="20447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11" name="Line 15"/>
            <p:cNvSpPr>
              <a:spLocks noChangeShapeType="1"/>
            </p:cNvSpPr>
            <p:nvPr/>
          </p:nvSpPr>
          <p:spPr bwMode="auto">
            <a:xfrm>
              <a:off x="3806826" y="5740400"/>
              <a:ext cx="4060825"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12" name="Line 16"/>
            <p:cNvSpPr>
              <a:spLocks noChangeShapeType="1"/>
            </p:cNvSpPr>
            <p:nvPr/>
          </p:nvSpPr>
          <p:spPr bwMode="auto">
            <a:xfrm flipV="1">
              <a:off x="7867650" y="4279900"/>
              <a:ext cx="0" cy="20447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13" name="Rectangle 17"/>
            <p:cNvSpPr>
              <a:spLocks noChangeArrowheads="1"/>
            </p:cNvSpPr>
            <p:nvPr/>
          </p:nvSpPr>
          <p:spPr bwMode="auto">
            <a:xfrm>
              <a:off x="5229225" y="4772026"/>
              <a:ext cx="76944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Single</a:t>
              </a:r>
            </a:p>
          </p:txBody>
        </p:sp>
        <p:sp>
          <p:nvSpPr>
            <p:cNvPr id="4114" name="Rectangle 18"/>
            <p:cNvSpPr>
              <a:spLocks noChangeArrowheads="1"/>
            </p:cNvSpPr>
            <p:nvPr/>
          </p:nvSpPr>
          <p:spPr bwMode="auto">
            <a:xfrm>
              <a:off x="6643688" y="4772026"/>
              <a:ext cx="923330"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Multiple</a:t>
              </a:r>
            </a:p>
          </p:txBody>
        </p:sp>
        <p:sp>
          <p:nvSpPr>
            <p:cNvPr id="4115" name="Line 19"/>
            <p:cNvSpPr>
              <a:spLocks noChangeShapeType="1"/>
            </p:cNvSpPr>
            <p:nvPr/>
          </p:nvSpPr>
          <p:spPr bwMode="auto">
            <a:xfrm>
              <a:off x="4870450" y="4283075"/>
              <a:ext cx="29972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16" name="Line 20"/>
            <p:cNvSpPr>
              <a:spLocks noChangeShapeType="1"/>
            </p:cNvSpPr>
            <p:nvPr/>
          </p:nvSpPr>
          <p:spPr bwMode="auto">
            <a:xfrm>
              <a:off x="4883150" y="4719638"/>
              <a:ext cx="29718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17" name="Line 21"/>
            <p:cNvSpPr>
              <a:spLocks noChangeShapeType="1"/>
            </p:cNvSpPr>
            <p:nvPr/>
          </p:nvSpPr>
          <p:spPr bwMode="auto">
            <a:xfrm>
              <a:off x="6394450" y="4719638"/>
              <a:ext cx="0" cy="1604962"/>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18" name="Rectangle 22"/>
            <p:cNvSpPr>
              <a:spLocks noChangeArrowheads="1"/>
            </p:cNvSpPr>
            <p:nvPr/>
          </p:nvSpPr>
          <p:spPr bwMode="auto">
            <a:xfrm>
              <a:off x="5341939" y="5327651"/>
              <a:ext cx="666849"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SISD</a:t>
              </a:r>
            </a:p>
          </p:txBody>
        </p:sp>
        <p:sp>
          <p:nvSpPr>
            <p:cNvPr id="4119" name="Rectangle 23"/>
            <p:cNvSpPr>
              <a:spLocks noChangeArrowheads="1"/>
            </p:cNvSpPr>
            <p:nvPr/>
          </p:nvSpPr>
          <p:spPr bwMode="auto">
            <a:xfrm>
              <a:off x="6804026" y="5314951"/>
              <a:ext cx="70532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SIMD</a:t>
              </a:r>
            </a:p>
          </p:txBody>
        </p:sp>
        <p:sp>
          <p:nvSpPr>
            <p:cNvPr id="4120" name="Rectangle 24"/>
            <p:cNvSpPr>
              <a:spLocks noChangeArrowheads="1"/>
            </p:cNvSpPr>
            <p:nvPr/>
          </p:nvSpPr>
          <p:spPr bwMode="auto">
            <a:xfrm>
              <a:off x="5327651" y="5884864"/>
              <a:ext cx="70532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MISD</a:t>
              </a:r>
            </a:p>
          </p:txBody>
        </p:sp>
        <p:sp>
          <p:nvSpPr>
            <p:cNvPr id="4121" name="Rectangle 25"/>
            <p:cNvSpPr>
              <a:spLocks noChangeArrowheads="1"/>
            </p:cNvSpPr>
            <p:nvPr/>
          </p:nvSpPr>
          <p:spPr bwMode="auto">
            <a:xfrm>
              <a:off x="6804026" y="5884864"/>
              <a:ext cx="743793"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102000"/>
                </a:lnSpc>
              </a:pPr>
              <a:r>
                <a:rPr lang="en-US" altLang="ko-KR" sz="1800" b="0" dirty="0"/>
                <a:t>MIMD</a:t>
              </a:r>
            </a:p>
          </p:txBody>
        </p:sp>
      </p:grpSp>
      <p:sp>
        <p:nvSpPr>
          <p:cNvPr id="6" name="Rectangle 5"/>
          <p:cNvSpPr/>
          <p:nvPr/>
        </p:nvSpPr>
        <p:spPr>
          <a:xfrm>
            <a:off x="653143" y="391886"/>
            <a:ext cx="8490857"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Single instruction stream, single data stream (SISD)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Single instruction stream, multiple data stream (SIMD)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instruction streams, single data stream (MISD)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Multiple instruction streams, multiple data stream (MIMD)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0873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209407" y="4420541"/>
            <a:ext cx="6501780" cy="2058639"/>
            <a:chOff x="3378200" y="1041400"/>
            <a:chExt cx="5273676" cy="1265278"/>
          </a:xfrm>
        </p:grpSpPr>
        <p:sp>
          <p:nvSpPr>
            <p:cNvPr id="6147" name="Rectangle 3"/>
            <p:cNvSpPr>
              <a:spLocks noChangeArrowheads="1"/>
            </p:cNvSpPr>
            <p:nvPr/>
          </p:nvSpPr>
          <p:spPr bwMode="auto">
            <a:xfrm>
              <a:off x="3567114" y="1171576"/>
              <a:ext cx="764633" cy="464999"/>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96000"/>
                </a:lnSpc>
              </a:pPr>
              <a:r>
                <a:rPr lang="en-US" altLang="ko-KR"/>
                <a:t>Control</a:t>
              </a:r>
            </a:p>
            <a:p>
              <a:pPr>
                <a:lnSpc>
                  <a:spcPct val="96000"/>
                </a:lnSpc>
              </a:pPr>
              <a:r>
                <a:rPr lang="en-US" altLang="ko-KR"/>
                <a:t>  Unit</a:t>
              </a:r>
            </a:p>
          </p:txBody>
        </p:sp>
        <p:sp>
          <p:nvSpPr>
            <p:cNvPr id="6148" name="Rectangle 4"/>
            <p:cNvSpPr>
              <a:spLocks noChangeArrowheads="1"/>
            </p:cNvSpPr>
            <p:nvPr/>
          </p:nvSpPr>
          <p:spPr bwMode="auto">
            <a:xfrm>
              <a:off x="4792664" y="1182689"/>
              <a:ext cx="1005083" cy="464999"/>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96000"/>
                </a:lnSpc>
              </a:pPr>
              <a:r>
                <a:rPr lang="en-US" altLang="ko-KR" dirty="0"/>
                <a:t>Processor</a:t>
              </a:r>
            </a:p>
            <a:p>
              <a:pPr>
                <a:lnSpc>
                  <a:spcPct val="96000"/>
                </a:lnSpc>
              </a:pPr>
              <a:r>
                <a:rPr lang="en-US" altLang="ko-KR" dirty="0"/>
                <a:t>     Unit</a:t>
              </a:r>
            </a:p>
          </p:txBody>
        </p:sp>
        <p:sp>
          <p:nvSpPr>
            <p:cNvPr id="6149" name="Rectangle 5"/>
            <p:cNvSpPr>
              <a:spLocks noChangeArrowheads="1"/>
            </p:cNvSpPr>
            <p:nvPr/>
          </p:nvSpPr>
          <p:spPr bwMode="auto">
            <a:xfrm>
              <a:off x="7818439" y="1066800"/>
              <a:ext cx="833437" cy="622300"/>
            </a:xfrm>
            <a:prstGeom prst="rect">
              <a:avLst/>
            </a:prstGeom>
            <a:noFill/>
            <a:ln w="253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pPr>
                <a:lnSpc>
                  <a:spcPct val="87000"/>
                </a:lnSpc>
              </a:pPr>
              <a:endParaRPr lang="en-US" altLang="ko-KR"/>
            </a:p>
            <a:p>
              <a:pPr>
                <a:lnSpc>
                  <a:spcPct val="87000"/>
                </a:lnSpc>
              </a:pPr>
              <a:r>
                <a:rPr lang="en-US" altLang="ko-KR"/>
                <a:t>Memory</a:t>
              </a:r>
            </a:p>
            <a:p>
              <a:pPr latinLnBrk="1">
                <a:lnSpc>
                  <a:spcPct val="82000"/>
                </a:lnSpc>
              </a:pPr>
              <a:endParaRPr lang="en-US" altLang="ko-KR"/>
            </a:p>
          </p:txBody>
        </p:sp>
        <p:sp>
          <p:nvSpPr>
            <p:cNvPr id="6150" name="Line 6"/>
            <p:cNvSpPr>
              <a:spLocks noChangeShapeType="1"/>
            </p:cNvSpPr>
            <p:nvPr/>
          </p:nvSpPr>
          <p:spPr bwMode="auto">
            <a:xfrm>
              <a:off x="4357688" y="1452563"/>
              <a:ext cx="436562"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51" name="Line 7"/>
            <p:cNvSpPr>
              <a:spLocks noChangeShapeType="1"/>
            </p:cNvSpPr>
            <p:nvPr/>
          </p:nvSpPr>
          <p:spPr bwMode="auto">
            <a:xfrm>
              <a:off x="5819776" y="1395413"/>
              <a:ext cx="1973263" cy="0"/>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52" name="Line 8"/>
            <p:cNvSpPr>
              <a:spLocks noChangeShapeType="1"/>
            </p:cNvSpPr>
            <p:nvPr/>
          </p:nvSpPr>
          <p:spPr bwMode="auto">
            <a:xfrm>
              <a:off x="3933825" y="2054225"/>
              <a:ext cx="250825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9"/>
            <p:cNvSpPr>
              <a:spLocks noChangeShapeType="1"/>
            </p:cNvSpPr>
            <p:nvPr/>
          </p:nvSpPr>
          <p:spPr bwMode="auto">
            <a:xfrm flipV="1">
              <a:off x="6426200" y="1576388"/>
              <a:ext cx="0" cy="468312"/>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10"/>
            <p:cNvSpPr>
              <a:spLocks noChangeShapeType="1"/>
            </p:cNvSpPr>
            <p:nvPr/>
          </p:nvSpPr>
          <p:spPr bwMode="auto">
            <a:xfrm>
              <a:off x="6435725" y="1576388"/>
              <a:ext cx="1366838" cy="0"/>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6155" name="Rectangle 11"/>
            <p:cNvSpPr>
              <a:spLocks noChangeArrowheads="1"/>
            </p:cNvSpPr>
            <p:nvPr/>
          </p:nvSpPr>
          <p:spPr bwMode="auto">
            <a:xfrm>
              <a:off x="3378200" y="1041400"/>
              <a:ext cx="2693988" cy="795338"/>
            </a:xfrm>
            <a:prstGeom prst="rect">
              <a:avLst/>
            </a:prstGeom>
            <a:noFill/>
            <a:ln w="25399">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400" b="1">
                  <a:solidFill>
                    <a:schemeClr val="tx1"/>
                  </a:solidFill>
                  <a:latin typeface="Arial" panose="020B0604020202020204" pitchFamily="34" charset="0"/>
                  <a:ea typeface="돋움" pitchFamily="50" charset="-128"/>
                </a:defRPr>
              </a:lvl1pPr>
              <a:lvl2pPr marL="742950" indent="-285750">
                <a:defRPr kumimoji="1" sz="1400" b="1">
                  <a:solidFill>
                    <a:schemeClr val="tx1"/>
                  </a:solidFill>
                  <a:latin typeface="Arial" panose="020B0604020202020204" pitchFamily="34" charset="0"/>
                  <a:ea typeface="돋움" pitchFamily="50" charset="-128"/>
                </a:defRPr>
              </a:lvl2pPr>
              <a:lvl3pPr marL="1143000" indent="-228600">
                <a:defRPr kumimoji="1" sz="1400" b="1">
                  <a:solidFill>
                    <a:schemeClr val="tx1"/>
                  </a:solidFill>
                  <a:latin typeface="Arial" panose="020B0604020202020204" pitchFamily="34" charset="0"/>
                  <a:ea typeface="돋움" pitchFamily="50" charset="-128"/>
                </a:defRPr>
              </a:lvl3pPr>
              <a:lvl4pPr marL="1600200" indent="-228600">
                <a:defRPr kumimoji="1" sz="1400" b="1">
                  <a:solidFill>
                    <a:schemeClr val="tx1"/>
                  </a:solidFill>
                  <a:latin typeface="Arial" panose="020B0604020202020204" pitchFamily="34" charset="0"/>
                  <a:ea typeface="돋움" pitchFamily="50" charset="-128"/>
                </a:defRPr>
              </a:lvl4pPr>
              <a:lvl5pPr marL="2057400" indent="-228600">
                <a:defRPr kumimoji="1" sz="1400" b="1">
                  <a:solidFill>
                    <a:schemeClr val="tx1"/>
                  </a:solidFill>
                  <a:latin typeface="Arial" panose="020B0604020202020204" pitchFamily="34" charset="0"/>
                  <a:ea typeface="돋움" pitchFamily="50" charset="-128"/>
                </a:defRPr>
              </a:lvl5pPr>
              <a:lvl6pPr marL="25146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endParaRPr lang="en-US" altLang="en-US"/>
            </a:p>
          </p:txBody>
        </p:sp>
        <p:sp>
          <p:nvSpPr>
            <p:cNvPr id="6156" name="Rectangle 12"/>
            <p:cNvSpPr>
              <a:spLocks noChangeArrowheads="1"/>
            </p:cNvSpPr>
            <p:nvPr/>
          </p:nvSpPr>
          <p:spPr bwMode="auto">
            <a:xfrm>
              <a:off x="4300539" y="2039938"/>
              <a:ext cx="1689565" cy="26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a:t>Instruction stream</a:t>
              </a:r>
            </a:p>
          </p:txBody>
        </p:sp>
        <p:sp>
          <p:nvSpPr>
            <p:cNvPr id="6157" name="Rectangle 13"/>
            <p:cNvSpPr>
              <a:spLocks noChangeArrowheads="1"/>
            </p:cNvSpPr>
            <p:nvPr/>
          </p:nvSpPr>
          <p:spPr bwMode="auto">
            <a:xfrm>
              <a:off x="6324600" y="1182688"/>
              <a:ext cx="1154162" cy="26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defTabSz="762000">
                <a:defRPr kumimoji="1" sz="1400" b="1">
                  <a:solidFill>
                    <a:schemeClr val="tx1"/>
                  </a:solidFill>
                  <a:latin typeface="Arial" panose="020B0604020202020204" pitchFamily="34" charset="0"/>
                  <a:ea typeface="돋움" pitchFamily="50" charset="-128"/>
                </a:defRPr>
              </a:lvl1pPr>
              <a:lvl2pPr marL="742950" indent="-285750" defTabSz="762000">
                <a:defRPr kumimoji="1" sz="1400" b="1">
                  <a:solidFill>
                    <a:schemeClr val="tx1"/>
                  </a:solidFill>
                  <a:latin typeface="Arial" panose="020B0604020202020204" pitchFamily="34" charset="0"/>
                  <a:ea typeface="돋움" pitchFamily="50" charset="-128"/>
                </a:defRPr>
              </a:lvl2pPr>
              <a:lvl3pPr marL="1143000" indent="-228600" defTabSz="762000">
                <a:defRPr kumimoji="1" sz="1400" b="1">
                  <a:solidFill>
                    <a:schemeClr val="tx1"/>
                  </a:solidFill>
                  <a:latin typeface="Arial" panose="020B0604020202020204" pitchFamily="34" charset="0"/>
                  <a:ea typeface="돋움" pitchFamily="50" charset="-128"/>
                </a:defRPr>
              </a:lvl3pPr>
              <a:lvl4pPr marL="1600200" indent="-228600" defTabSz="762000">
                <a:defRPr kumimoji="1" sz="1400" b="1">
                  <a:solidFill>
                    <a:schemeClr val="tx1"/>
                  </a:solidFill>
                  <a:latin typeface="Arial" panose="020B0604020202020204" pitchFamily="34" charset="0"/>
                  <a:ea typeface="돋움" pitchFamily="50" charset="-128"/>
                </a:defRPr>
              </a:lvl4pPr>
              <a:lvl5pPr marL="2057400" indent="-228600" defTabSz="762000">
                <a:defRPr kumimoji="1" sz="1400" b="1">
                  <a:solidFill>
                    <a:schemeClr val="tx1"/>
                  </a:solidFill>
                  <a:latin typeface="Arial" panose="020B0604020202020204" pitchFamily="34" charset="0"/>
                  <a:ea typeface="돋움" pitchFamily="50" charset="-128"/>
                </a:defRPr>
              </a:lvl5pPr>
              <a:lvl6pPr marL="25146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6pPr>
              <a:lvl7pPr marL="29718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7pPr>
              <a:lvl8pPr marL="34290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8pPr>
              <a:lvl9pPr marL="3886200" indent="-228600" defTabSz="762000" eaLnBrk="0" fontAlgn="base" hangingPunct="0">
                <a:lnSpc>
                  <a:spcPct val="90000"/>
                </a:lnSpc>
                <a:spcBef>
                  <a:spcPct val="0"/>
                </a:spcBef>
                <a:spcAft>
                  <a:spcPct val="0"/>
                </a:spcAft>
                <a:defRPr kumimoji="1" sz="1400" b="1">
                  <a:solidFill>
                    <a:schemeClr val="tx1"/>
                  </a:solidFill>
                  <a:latin typeface="Arial" panose="020B0604020202020204" pitchFamily="34" charset="0"/>
                  <a:ea typeface="돋움" pitchFamily="50" charset="-128"/>
                </a:defRPr>
              </a:lvl9pPr>
            </a:lstStyle>
            <a:p>
              <a:r>
                <a:rPr lang="en-US" altLang="ko-KR" dirty="0"/>
                <a:t>Data stream</a:t>
              </a:r>
            </a:p>
          </p:txBody>
        </p:sp>
        <p:sp>
          <p:nvSpPr>
            <p:cNvPr id="6158" name="Line 14"/>
            <p:cNvSpPr>
              <a:spLocks noChangeShapeType="1"/>
            </p:cNvSpPr>
            <p:nvPr/>
          </p:nvSpPr>
          <p:spPr bwMode="auto">
            <a:xfrm flipV="1">
              <a:off x="3933825" y="1652589"/>
              <a:ext cx="0" cy="401637"/>
            </a:xfrm>
            <a:prstGeom prst="line">
              <a:avLst/>
            </a:prstGeom>
            <a:noFill/>
            <a:ln w="25399">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 name="Rectangle 5"/>
          <p:cNvSpPr/>
          <p:nvPr/>
        </p:nvSpPr>
        <p:spPr>
          <a:xfrm>
            <a:off x="669074" y="334370"/>
            <a:ext cx="10883590" cy="3785652"/>
          </a:xfrm>
          <a:prstGeom prst="rect">
            <a:avLst/>
          </a:prstGeom>
        </p:spPr>
        <p:txBody>
          <a:bodyPr wrap="square">
            <a:spAutoFit/>
          </a:bodyPr>
          <a:lstStyle/>
          <a:p>
            <a:pPr algn="just">
              <a:lnSpc>
                <a:spcPct val="150000"/>
              </a:lnSpc>
            </a:pPr>
            <a:r>
              <a:rPr lang="en-US" altLang="ko-KR" sz="2000" b="1" dirty="0">
                <a:latin typeface="Times New Roman" panose="02020603050405020304" pitchFamily="18" charset="0"/>
                <a:cs typeface="Times New Roman" panose="02020603050405020304" pitchFamily="18" charset="0"/>
              </a:rPr>
              <a:t>SISD</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SISD represents the organizations of a single computer containing a control unit, 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processor unit, and a memory unit.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Instructions are executed sequentially and the system may or may not have internal parallel processing capabilities.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Parallel processing in this case may be achieved by means of multiple functional units or by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pipeline processing.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conventional computers have SISD architecture like the traditional Von-Neumann computers.</a:t>
            </a:r>
          </a:p>
        </p:txBody>
      </p:sp>
    </p:spTree>
    <p:extLst>
      <p:ext uri="{BB962C8B-B14F-4D97-AF65-F5344CB8AC3E}">
        <p14:creationId xmlns:p14="http://schemas.microsoft.com/office/powerpoint/2010/main" val="41729765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0653" y="490654"/>
            <a:ext cx="11039707" cy="193899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Instructions are decoded by the Control Unit and then the Control Unit sends the instructions to the processing units for execution.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Stream flows between the processors and memory bi-directionally.</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Older generation computers, minicomputers, and workstations</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663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TotalTime>
  <Words>5128</Words>
  <Application>Microsoft Office PowerPoint</Application>
  <PresentationFormat>Widescreen</PresentationFormat>
  <Paragraphs>988</Paragraphs>
  <Slides>63</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맑은 고딕</vt:lpstr>
      <vt:lpstr>Arial</vt:lpstr>
      <vt:lpstr>Calibri</vt:lpstr>
      <vt:lpstr>Calibri Light</vt:lpstr>
      <vt:lpstr>Cambria Math</vt:lpstr>
      <vt:lpstr>돋움</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Nabraj</dc:creator>
  <cp:lastModifiedBy>dell</cp:lastModifiedBy>
  <cp:revision>1847</cp:revision>
  <dcterms:created xsi:type="dcterms:W3CDTF">2021-07-06T15:47:16Z</dcterms:created>
  <dcterms:modified xsi:type="dcterms:W3CDTF">2024-03-04T00:46:19Z</dcterms:modified>
</cp:coreProperties>
</file>