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5" r:id="rId21"/>
    <p:sldId id="276" r:id="rId22"/>
    <p:sldId id="275" r:id="rId23"/>
    <p:sldId id="277" r:id="rId24"/>
    <p:sldId id="297" r:id="rId25"/>
    <p:sldId id="278" r:id="rId26"/>
    <p:sldId id="279" r:id="rId27"/>
    <p:sldId id="282" r:id="rId28"/>
    <p:sldId id="280" r:id="rId29"/>
    <p:sldId id="281" r:id="rId30"/>
    <p:sldId id="283" r:id="rId31"/>
    <p:sldId id="285" r:id="rId32"/>
    <p:sldId id="286" r:id="rId33"/>
    <p:sldId id="284" r:id="rId34"/>
    <p:sldId id="287" r:id="rId35"/>
    <p:sldId id="289" r:id="rId36"/>
    <p:sldId id="290"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araj Negi" initials="NN" lastIdx="2" clrIdx="0">
    <p:extLst>
      <p:ext uri="{19B8F6BF-5375-455C-9EA6-DF929625EA0E}">
        <p15:presenceInfo xmlns:p15="http://schemas.microsoft.com/office/powerpoint/2012/main" userId="4ee5c098b67999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30T06:26:03.839"/>
    </inkml:context>
    <inkml:brush xml:id="br0">
      <inkml:brushProperty name="width" value="0.05292" units="cm"/>
      <inkml:brushProperty name="height" value="0.05292" units="cm"/>
      <inkml:brushProperty name="color" value="#FF0000"/>
    </inkml:brush>
  </inkml:definitions>
  <inkml:trace contextRef="#ctx0" brushRef="#br0">31700 15528 0</inkml:trace>
  <inkml:trace contextRef="#ctx0" brushRef="#br0" timeOffset="2">31700 15528 0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30T06:35:32.675"/>
    </inkml:context>
    <inkml:brush xml:id="br0">
      <inkml:brushProperty name="width" value="0.05292" units="cm"/>
      <inkml:brushProperty name="height" value="0.05292" units="cm"/>
      <inkml:brushProperty name="color" value="#FF0000"/>
    </inkml:brush>
  </inkml:definitions>
  <inkml:trace contextRef="#ctx0" brushRef="#br0">23788 4316 0</inkml:trace>
  <inkml:trace contextRef="#ctx0" brushRef="#br0" timeOffset="177.28">23788 4316 0</inkml:trace>
  <inkml:trace contextRef="#ctx0" brushRef="#br0" timeOffset="-89332.66">15627 10790 0</inkml:trace>
  <inkml:trace contextRef="#ctx0" brushRef="#br0" timeOffset="66864.02">24234 13990 0,'0'25'234,"0"-1"-156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1-09-30T06:50:19.996"/>
    </inkml:context>
    <inkml:brush xml:id="br0">
      <inkml:brushProperty name="width" value="0.05292" units="cm"/>
      <inkml:brushProperty name="height" value="0.05292" units="cm"/>
      <inkml:brushProperty name="color" value="#FF0000"/>
    </inkml:brush>
  </inkml:definitions>
  <inkml:trace contextRef="#ctx0" brushRef="#br0">26665 7069 0</inkml:trace>
  <inkml:trace contextRef="#ctx0" brushRef="#br0" timeOffset="122.07">26665 7069 0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4E4A85-934D-4780-BC64-673A284AA3C3}"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226400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E4A85-934D-4780-BC64-673A284AA3C3}"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1685888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E4A85-934D-4780-BC64-673A284AA3C3}"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158658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E4A85-934D-4780-BC64-673A284AA3C3}"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524806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4E4A85-934D-4780-BC64-673A284AA3C3}"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408040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4E4A85-934D-4780-BC64-673A284AA3C3}"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2773417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4E4A85-934D-4780-BC64-673A284AA3C3}" type="datetimeFigureOut">
              <a:rPr lang="en-US" smtClean="0"/>
              <a:t>8/31/2022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281181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4E4A85-934D-4780-BC64-673A284AA3C3}" type="datetimeFigureOut">
              <a:rPr lang="en-US" smtClean="0"/>
              <a:t>8/31/2022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69114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E4A85-934D-4780-BC64-673A284AA3C3}" type="datetimeFigureOut">
              <a:rPr lang="en-US" smtClean="0"/>
              <a:t>8/31/2022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319737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4E4A85-934D-4780-BC64-673A284AA3C3}"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266613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74E4A85-934D-4780-BC64-673A284AA3C3}" type="datetimeFigureOut">
              <a:rPr lang="en-US" smtClean="0"/>
              <a:t>8/31/2022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CDFBF6-B567-4B08-9586-A37166497B00}" type="slidenum">
              <a:rPr lang="en-US" smtClean="0"/>
              <a:t>‹#›</a:t>
            </a:fld>
            <a:endParaRPr lang="en-US"/>
          </a:p>
        </p:txBody>
      </p:sp>
    </p:spTree>
    <p:extLst>
      <p:ext uri="{BB962C8B-B14F-4D97-AF65-F5344CB8AC3E}">
        <p14:creationId xmlns:p14="http://schemas.microsoft.com/office/powerpoint/2010/main" val="92606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4E4A85-934D-4780-BC64-673A284AA3C3}" type="datetimeFigureOut">
              <a:rPr lang="en-US" smtClean="0"/>
              <a:t>8/31/2022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CDFBF6-B567-4B08-9586-A37166497B00}" type="slidenum">
              <a:rPr lang="en-US" smtClean="0"/>
              <a:t>‹#›</a:t>
            </a:fld>
            <a:endParaRPr lang="en-US"/>
          </a:p>
        </p:txBody>
      </p:sp>
    </p:spTree>
    <p:extLst>
      <p:ext uri="{BB962C8B-B14F-4D97-AF65-F5344CB8AC3E}">
        <p14:creationId xmlns:p14="http://schemas.microsoft.com/office/powerpoint/2010/main" val="1959569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3105835"/>
            <a:ext cx="6096000" cy="584775"/>
          </a:xfrm>
          <a:prstGeom prst="rect">
            <a:avLst/>
          </a:prstGeom>
        </p:spPr>
        <p:txBody>
          <a:bodyPr>
            <a:spAutoFit/>
          </a:bodyPr>
          <a:lstStyle/>
          <a:p>
            <a:pPr algn="ctr"/>
            <a:r>
              <a:rPr lang="en-US" sz="3200" b="1" dirty="0">
                <a:solidFill>
                  <a:srgbClr val="000000"/>
                </a:solidFill>
                <a:latin typeface="Times New Roman" panose="02020603050405020304" pitchFamily="18" charset="0"/>
                <a:cs typeface="Times New Roman" panose="02020603050405020304" pitchFamily="18" charset="0"/>
              </a:rPr>
              <a:t>Computer Arithmetic</a:t>
            </a: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6805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47442" y="636549"/>
            <a:ext cx="5347472" cy="6373366"/>
          </a:xfrm>
          <a:prstGeom prst="rect">
            <a:avLst/>
          </a:prstGeom>
        </p:spPr>
      </p:pic>
      <p:sp>
        <p:nvSpPr>
          <p:cNvPr id="3" name="Rectangle 2"/>
          <p:cNvSpPr/>
          <p:nvPr/>
        </p:nvSpPr>
        <p:spPr>
          <a:xfrm>
            <a:off x="579120" y="236439"/>
            <a:ext cx="3065417"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Hardware Algorithm </a:t>
            </a:r>
          </a:p>
        </p:txBody>
      </p:sp>
      <p:sp>
        <p:nvSpPr>
          <p:cNvPr id="5" name="Rectangle 4"/>
          <p:cNvSpPr/>
          <p:nvPr/>
        </p:nvSpPr>
        <p:spPr>
          <a:xfrm>
            <a:off x="7847011" y="4838002"/>
            <a:ext cx="4099071" cy="307777"/>
          </a:xfrm>
          <a:prstGeom prst="rect">
            <a:avLst/>
          </a:prstGeom>
        </p:spPr>
        <p:txBody>
          <a:bodyPr wrap="none">
            <a:spAutoFit/>
          </a:bodyPr>
          <a:lstStyle/>
          <a:p>
            <a:r>
              <a:rPr lang="en-US" sz="1400" b="1" dirty="0">
                <a:latin typeface="Times New Roman" panose="02020603050405020304" pitchFamily="18" charset="0"/>
                <a:cs typeface="Times New Roman" panose="02020603050405020304" pitchFamily="18" charset="0"/>
              </a:rPr>
              <a:t>Figure : Flowchart for add and subtract operations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56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768" y="385011"/>
            <a:ext cx="10876548" cy="609397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two signs A</a:t>
            </a:r>
            <a:r>
              <a:rPr lang="en-US" sz="2000" baseline="-25000"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B</a:t>
            </a:r>
            <a:r>
              <a:rPr lang="en-US" sz="2000" baseline="-25000" dirty="0" err="1">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are compared by an exclusive-OR gate . If the output of the gate is 0, the signs are identical if it is 1, the signs are different.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magnitudes are added with a micro operation EA ← A+B.. Where EA is a register that combines E and A .  The carry in E after the addition constitutes an overflow if it is equal to 1 and transferred into the add overflow flip-flop AVF.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two  magnitudes are  subtracted if the signs are different for an add operation or identical for a subtract operation.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magnitudes are subtracted by adding A to the 2’s complement of B.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overflow can occur if the numbers are subtracted to AVF is cleared to 0. A 1 in E, indicates that A ≥ B and the number in A is the correct result.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this number is zero, the sign A, must be made positive to avoid a negative zero. A 0 in E indicates that A &lt; B.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 : (+8) + (-3) = +5, (-8) +(-3)= -11, (+8) - (-3) = +11, (-8) - (-3) = -5</a:t>
            </a:r>
          </a:p>
        </p:txBody>
      </p:sp>
    </p:spTree>
    <p:extLst>
      <p:ext uri="{BB962C8B-B14F-4D97-AF65-F5344CB8AC3E}">
        <p14:creationId xmlns:p14="http://schemas.microsoft.com/office/powerpoint/2010/main" val="319214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205" y="294257"/>
            <a:ext cx="8018507" cy="400110"/>
          </a:xfrm>
          <a:prstGeom prst="rect">
            <a:avLst/>
          </a:prstGeom>
        </p:spPr>
        <p:txBody>
          <a:bodyPr wrap="square">
            <a:spAutoFit/>
          </a:bodyPr>
          <a:lstStyle/>
          <a:p>
            <a:r>
              <a:rPr lang="en-US" sz="2000" b="1">
                <a:latin typeface="Times New Roman" panose="02020603050405020304" pitchFamily="18" charset="0"/>
                <a:cs typeface="Times New Roman" panose="02020603050405020304" pitchFamily="18" charset="0"/>
              </a:rPr>
              <a:t>Addition and Subtraction with Signed 2’s  Complement Data</a:t>
            </a:r>
            <a:endParaRPr lang="en-US" sz="2000" b="1" dirty="0">
              <a:latin typeface="Times New Roman" panose="02020603050405020304" pitchFamily="18" charset="0"/>
              <a:cs typeface="Times New Roman" panose="02020603050405020304" pitchFamily="18" charset="0"/>
            </a:endParaRPr>
          </a:p>
        </p:txBody>
      </p:sp>
      <p:sp>
        <p:nvSpPr>
          <p:cNvPr id="3" name="Rectangle 2"/>
          <p:cNvSpPr/>
          <p:nvPr/>
        </p:nvSpPr>
        <p:spPr>
          <a:xfrm>
            <a:off x="496389" y="809897"/>
            <a:ext cx="11174243" cy="51153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left most bit of binary number represents the sign bit 0 for positive and 1 for negative. If the sign bit is 1, the entire the entire number is represented in 2’s compliment form (+33 is represented  as 00100001 and -33 as 11011111. Note that 11011111 is the 2's complement of 00100001, and vice versa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addition of two numbers in signed 2’s complement form consists </a:t>
            </a:r>
            <a:r>
              <a:rPr lang="en-US" sz="2000">
                <a:latin typeface="Times New Roman" panose="02020603050405020304" pitchFamily="18" charset="0"/>
                <a:cs typeface="Times New Roman" panose="02020603050405020304" pitchFamily="18" charset="0"/>
              </a:rPr>
              <a:t>of adding the </a:t>
            </a:r>
            <a:r>
              <a:rPr lang="en-US" sz="2000" dirty="0">
                <a:latin typeface="Times New Roman" panose="02020603050405020304" pitchFamily="18" charset="0"/>
                <a:cs typeface="Times New Roman" panose="02020603050405020304" pitchFamily="18" charset="0"/>
              </a:rPr>
              <a:t>number with the sign bits treated the same as the other bits of the number . A carry out of the sign bit position is discarded .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subtraction consists of first taking the 2’s compliment of the subtrahend and then adding it to the minuend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two numbers of n digits each are added and the sum occupies n+1 Digits, we say that an overflow occurred.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two carries are applied to an exclusive-OR gate, the overflow is detected when the output of the gate is equal to 1. </a:t>
            </a:r>
          </a:p>
        </p:txBody>
      </p:sp>
    </p:spTree>
    <p:extLst>
      <p:ext uri="{BB962C8B-B14F-4D97-AF65-F5344CB8AC3E}">
        <p14:creationId xmlns:p14="http://schemas.microsoft.com/office/powerpoint/2010/main" val="75830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2955" y="1329731"/>
            <a:ext cx="5643426" cy="3893964"/>
          </a:xfrm>
          <a:prstGeom prst="rect">
            <a:avLst/>
          </a:prstGeom>
        </p:spPr>
      </p:pic>
      <p:sp>
        <p:nvSpPr>
          <p:cNvPr id="7" name="Rectangle 6"/>
          <p:cNvSpPr/>
          <p:nvPr/>
        </p:nvSpPr>
        <p:spPr>
          <a:xfrm>
            <a:off x="376668" y="5856797"/>
            <a:ext cx="6096000" cy="307777"/>
          </a:xfrm>
          <a:prstGeom prst="rect">
            <a:avLst/>
          </a:prstGeom>
        </p:spPr>
        <p:txBody>
          <a:bodyPr>
            <a:spAutoFit/>
          </a:bodyPr>
          <a:lstStyle/>
          <a:p>
            <a:pPr algn="ctr"/>
            <a:r>
              <a:rPr lang="en-US" sz="1400" b="1" dirty="0">
                <a:latin typeface="Times New Roman" panose="02020603050405020304" pitchFamily="18" charset="0"/>
                <a:cs typeface="Times New Roman" panose="02020603050405020304" pitchFamily="18" charset="0"/>
              </a:rPr>
              <a:t>Figure : Hardware for signed 2's complement addition and subtraction. </a:t>
            </a:r>
          </a:p>
        </p:txBody>
      </p:sp>
      <p:sp>
        <p:nvSpPr>
          <p:cNvPr id="9" name="Rectangle 8"/>
          <p:cNvSpPr/>
          <p:nvPr/>
        </p:nvSpPr>
        <p:spPr>
          <a:xfrm>
            <a:off x="6087291" y="836023"/>
            <a:ext cx="5267770" cy="470898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  and BR are  the registers to hold the numbers.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leftmost bit in AC and BR represent the sign bits of the numbers.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two sign bits are added or subtracted  together with the other bits in the </a:t>
            </a:r>
            <a:r>
              <a:rPr lang="en-US" sz="2000" dirty="0" err="1">
                <a:latin typeface="Times New Roman" panose="02020603050405020304" pitchFamily="18" charset="0"/>
                <a:cs typeface="Times New Roman" panose="02020603050405020304" pitchFamily="18" charset="0"/>
              </a:rPr>
              <a:t>complementer</a:t>
            </a:r>
            <a:r>
              <a:rPr lang="en-US" sz="2000" dirty="0">
                <a:latin typeface="Times New Roman" panose="02020603050405020304" pitchFamily="18" charset="0"/>
                <a:cs typeface="Times New Roman" panose="02020603050405020304" pitchFamily="18" charset="0"/>
              </a:rPr>
              <a:t> and parallel adder.</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overflow flip flop V is set to 1 if there is an overflow. The output carry in this case is discarded. </a:t>
            </a:r>
          </a:p>
        </p:txBody>
      </p:sp>
    </p:spTree>
    <p:extLst>
      <p:ext uri="{BB962C8B-B14F-4D97-AF65-F5344CB8AC3E}">
        <p14:creationId xmlns:p14="http://schemas.microsoft.com/office/powerpoint/2010/main" val="1615771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9897" y="5735229"/>
            <a:ext cx="5042263" cy="738664"/>
          </a:xfrm>
          <a:prstGeom prst="rect">
            <a:avLst/>
          </a:prstGeom>
        </p:spPr>
        <p:txBody>
          <a:bodyPr wrap="square">
            <a:spAutoFit/>
          </a:bodyPr>
          <a:lstStyle/>
          <a:p>
            <a:pPr algn="ctr">
              <a:lnSpc>
                <a:spcPct val="150000"/>
              </a:lnSpc>
            </a:pPr>
            <a:r>
              <a:rPr lang="en-US" sz="1400" b="1" dirty="0">
                <a:solidFill>
                  <a:srgbClr val="000000"/>
                </a:solidFill>
                <a:latin typeface="Times New Roman" panose="02020603050405020304" pitchFamily="18" charset="0"/>
                <a:cs typeface="Times New Roman" panose="02020603050405020304" pitchFamily="18" charset="0"/>
              </a:rPr>
              <a:t>Figure : Algorithm for adding and subtracting numbers in signed-2's complement representation.</a:t>
            </a:r>
            <a:r>
              <a:rPr lang="en-US" sz="1400" b="1" dirty="0">
                <a:latin typeface="Times New Roman" panose="02020603050405020304" pitchFamily="18" charset="0"/>
                <a:cs typeface="Times New Roman" panose="02020603050405020304" pitchFamily="18" charset="0"/>
              </a:rPr>
              <a:t> </a:t>
            </a:r>
          </a:p>
        </p:txBody>
      </p:sp>
      <p:pic>
        <p:nvPicPr>
          <p:cNvPr id="3" name="Picture 2"/>
          <p:cNvPicPr>
            <a:picLocks noChangeAspect="1"/>
          </p:cNvPicPr>
          <p:nvPr/>
        </p:nvPicPr>
        <p:blipFill>
          <a:blip r:embed="rId2"/>
          <a:stretch>
            <a:fillRect/>
          </a:stretch>
        </p:blipFill>
        <p:spPr>
          <a:xfrm>
            <a:off x="511052" y="878461"/>
            <a:ext cx="5489687" cy="4742451"/>
          </a:xfrm>
          <a:prstGeom prst="rect">
            <a:avLst/>
          </a:prstGeom>
        </p:spPr>
      </p:pic>
      <p:sp>
        <p:nvSpPr>
          <p:cNvPr id="4" name="Rectangle 3"/>
          <p:cNvSpPr/>
          <p:nvPr/>
        </p:nvSpPr>
        <p:spPr>
          <a:xfrm>
            <a:off x="6096000" y="1142967"/>
            <a:ext cx="4942114" cy="51153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sum is obtained by adding the contents of AC and BR.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overflow bit V is set to 1 if the exclusive OR of the last two carries is 1, and it is cleared to 0 otherwise.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subtraction operation is accomplished by adding the content of AC to the 2’s complement of BR. Taking the 2’s complement of BR has the effect of changing a positive number to negative, and vice versa.</a:t>
            </a:r>
          </a:p>
        </p:txBody>
      </p:sp>
    </p:spTree>
    <p:extLst>
      <p:ext uri="{BB962C8B-B14F-4D97-AF65-F5344CB8AC3E}">
        <p14:creationId xmlns:p14="http://schemas.microsoft.com/office/powerpoint/2010/main" val="1264710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8914" y="467138"/>
            <a:ext cx="6096000" cy="461665"/>
          </a:xfrm>
          <a:prstGeom prst="rect">
            <a:avLst/>
          </a:prstGeom>
        </p:spPr>
        <p:txBody>
          <a:bodyPr>
            <a:spAutoFit/>
          </a:bodyPr>
          <a:lstStyle/>
          <a:p>
            <a:pPr algn="ctr"/>
            <a:r>
              <a:rPr lang="en-US" sz="2400" b="1" dirty="0">
                <a:solidFill>
                  <a:srgbClr val="000000"/>
                </a:solidFill>
                <a:latin typeface="Times New Roman" panose="02020603050405020304" pitchFamily="18" charset="0"/>
                <a:cs typeface="Times New Roman" panose="02020603050405020304" pitchFamily="18" charset="0"/>
              </a:rPr>
              <a:t>Multiplication Algorithms</a:t>
            </a:r>
            <a:r>
              <a:rPr lang="en-US" sz="24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1580B778-7C9C-487B-8F55-4581AFF7FBF7}"/>
              </a:ext>
            </a:extLst>
          </p:cNvPr>
          <p:cNvSpPr txBox="1"/>
          <p:nvPr/>
        </p:nvSpPr>
        <p:spPr>
          <a:xfrm>
            <a:off x="755374" y="2001045"/>
            <a:ext cx="10681252" cy="142795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
            </a:r>
            <a:r>
              <a:rPr lang="en-US" sz="2000" b="0" i="0" dirty="0">
                <a:effectLst/>
                <a:latin typeface="Times New Roman" panose="02020603050405020304" pitchFamily="18" charset="0"/>
                <a:cs typeface="Times New Roman" panose="02020603050405020304" pitchFamily="18" charset="0"/>
              </a:rPr>
              <a:t>ultiplication of two fixed point binary numbers in signed magnitude representation is done with paper and pencil of successive shift and add operation.</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the multiplier bit is a 1, the multiplicand is copied down; otherwise, zeros are copied down.</a:t>
            </a:r>
            <a:r>
              <a:rPr lang="en-US" sz="20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46F80604-C123-4C63-A19D-C67A310178BA}"/>
              </a:ext>
            </a:extLst>
          </p:cNvPr>
          <p:cNvPicPr>
            <a:picLocks noChangeAspect="1"/>
          </p:cNvPicPr>
          <p:nvPr/>
        </p:nvPicPr>
        <p:blipFill>
          <a:blip r:embed="rId2"/>
          <a:stretch>
            <a:fillRect/>
          </a:stretch>
        </p:blipFill>
        <p:spPr>
          <a:xfrm>
            <a:off x="7250418" y="3828637"/>
            <a:ext cx="3857625" cy="2562225"/>
          </a:xfrm>
          <a:prstGeom prst="rect">
            <a:avLst/>
          </a:prstGeom>
        </p:spPr>
      </p:pic>
      <p:sp>
        <p:nvSpPr>
          <p:cNvPr id="7" name="TextBox 6">
            <a:extLst>
              <a:ext uri="{FF2B5EF4-FFF2-40B4-BE49-F238E27FC236}">
                <a16:creationId xmlns:a16="http://schemas.microsoft.com/office/drawing/2014/main" id="{3E91C76E-3F17-41AE-88C4-A75C5093255B}"/>
              </a:ext>
            </a:extLst>
          </p:cNvPr>
          <p:cNvSpPr txBox="1"/>
          <p:nvPr/>
        </p:nvSpPr>
        <p:spPr>
          <a:xfrm>
            <a:off x="755374" y="1631713"/>
            <a:ext cx="6099716"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Signed Magnitude representation</a:t>
            </a:r>
            <a:endParaRPr lang="en-US" sz="2000" dirty="0"/>
          </a:p>
        </p:txBody>
      </p:sp>
    </p:spTree>
    <p:extLst>
      <p:ext uri="{BB962C8B-B14F-4D97-AF65-F5344CB8AC3E}">
        <p14:creationId xmlns:p14="http://schemas.microsoft.com/office/powerpoint/2010/main" val="114536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E0606D-4F50-4C3F-B42A-02486E56F2D2}"/>
              </a:ext>
            </a:extLst>
          </p:cNvPr>
          <p:cNvSpPr txBox="1"/>
          <p:nvPr/>
        </p:nvSpPr>
        <p:spPr>
          <a:xfrm>
            <a:off x="834887" y="1245704"/>
            <a:ext cx="10747513" cy="51153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multiplication is implemented in a digital computer, it is convenient to change the process slightly. First instead of providing register to store and add simultaneously as many binary numbers as there are bits in the multiplier , as it is convenient to provide an adder for the summation of only two binary numbers and successively accumulate the partial products in a register. Second instead of shifting the multiplicand to the left , the partial product is shifted to the right</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hardware for multiplication consists of the equipment shown in fig. plus two are more registers.</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These registers are together with registers A and B.</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multiplier stored in the Q register and its sign in Qs The sequence counter SC is initially set to a number equal to the number of bits in the multiplier. The counter is decremented by 1 after forming each partial product</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sum of A and B forms a partial product which is transferred to the EA register .</a:t>
            </a: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5E9AD5-6523-4D90-982E-3D9E8CC09512}"/>
              </a:ext>
            </a:extLst>
          </p:cNvPr>
          <p:cNvSpPr txBox="1"/>
          <p:nvPr/>
        </p:nvSpPr>
        <p:spPr>
          <a:xfrm>
            <a:off x="834887" y="496985"/>
            <a:ext cx="12192000" cy="430887"/>
          </a:xfrm>
          <a:prstGeom prst="rect">
            <a:avLst/>
          </a:prstGeom>
          <a:noFill/>
        </p:spPr>
        <p:txBody>
          <a:bodyPr wrap="square">
            <a:spAutoFit/>
          </a:bodyPr>
          <a:lstStyle/>
          <a:p>
            <a:r>
              <a:rPr lang="en-US" sz="2200" b="1" i="0" dirty="0">
                <a:effectLst/>
                <a:latin typeface="Times New Roman" panose="02020603050405020304" pitchFamily="18" charset="0"/>
                <a:cs typeface="Times New Roman" panose="02020603050405020304" pitchFamily="18" charset="0"/>
              </a:rPr>
              <a:t>Hardware Implementation for Signed Magnitude data</a:t>
            </a:r>
            <a:endParaRPr lang="en-US" sz="2200" b="1" dirty="0"/>
          </a:p>
        </p:txBody>
      </p:sp>
    </p:spTree>
    <p:extLst>
      <p:ext uri="{BB962C8B-B14F-4D97-AF65-F5344CB8AC3E}">
        <p14:creationId xmlns:p14="http://schemas.microsoft.com/office/powerpoint/2010/main" val="256054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C9A4C3-0EEF-4E6C-A2D8-81AC3F5F6CFE}"/>
              </a:ext>
            </a:extLst>
          </p:cNvPr>
          <p:cNvPicPr>
            <a:picLocks noChangeAspect="1"/>
          </p:cNvPicPr>
          <p:nvPr/>
        </p:nvPicPr>
        <p:blipFill>
          <a:blip r:embed="rId2"/>
          <a:stretch>
            <a:fillRect/>
          </a:stretch>
        </p:blipFill>
        <p:spPr>
          <a:xfrm>
            <a:off x="1101587" y="421585"/>
            <a:ext cx="8610600" cy="4610100"/>
          </a:xfrm>
          <a:prstGeom prst="rect">
            <a:avLst/>
          </a:prstGeom>
        </p:spPr>
      </p:pic>
      <p:sp>
        <p:nvSpPr>
          <p:cNvPr id="5" name="TextBox 4">
            <a:extLst>
              <a:ext uri="{FF2B5EF4-FFF2-40B4-BE49-F238E27FC236}">
                <a16:creationId xmlns:a16="http://schemas.microsoft.com/office/drawing/2014/main" id="{D8E9CE59-7A40-4E80-B644-F64F57183224}"/>
              </a:ext>
            </a:extLst>
          </p:cNvPr>
          <p:cNvSpPr txBox="1"/>
          <p:nvPr/>
        </p:nvSpPr>
        <p:spPr>
          <a:xfrm>
            <a:off x="2849217" y="5031685"/>
            <a:ext cx="6096000" cy="523220"/>
          </a:xfrm>
          <a:prstGeom prst="rect">
            <a:avLst/>
          </a:prstGeom>
          <a:noFill/>
        </p:spPr>
        <p:txBody>
          <a:bodyPr wrap="square">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Figure </a:t>
            </a:r>
            <a:r>
              <a:rPr lang="en-US" sz="1400" b="1" dirty="0">
                <a:solidFill>
                  <a:srgbClr val="000000"/>
                </a:solidFill>
                <a:latin typeface="Times New Roman" panose="02020603050405020304" pitchFamily="18" charset="0"/>
                <a:cs typeface="Times New Roman" panose="02020603050405020304" pitchFamily="18" charset="0"/>
              </a:rPr>
              <a:t>:</a:t>
            </a:r>
            <a:r>
              <a:rPr lang="en-US" sz="1400" b="1" i="0" dirty="0">
                <a:solidFill>
                  <a:srgbClr val="000000"/>
                </a:solidFill>
                <a:effectLst/>
                <a:latin typeface="Times New Roman" panose="02020603050405020304" pitchFamily="18" charset="0"/>
                <a:cs typeface="Times New Roman" panose="02020603050405020304" pitchFamily="18" charset="0"/>
              </a:rPr>
              <a:t> Hardware for multiply operation.</a:t>
            </a:r>
            <a:r>
              <a:rPr lang="en-US" sz="1400" b="1" dirty="0">
                <a:latin typeface="Times New Roman" panose="02020603050405020304" pitchFamily="18" charset="0"/>
                <a:cs typeface="Times New Roman" panose="02020603050405020304" pitchFamily="18" charset="0"/>
              </a:rPr>
              <a:t> </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C3E6584-C1C6-43D4-BFA8-C19F1CF604D7}"/>
              </a:ext>
            </a:extLst>
          </p:cNvPr>
          <p:cNvSpPr txBox="1"/>
          <p:nvPr/>
        </p:nvSpPr>
        <p:spPr>
          <a:xfrm>
            <a:off x="702363" y="5554905"/>
            <a:ext cx="11025810" cy="96032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shift will be denoted by the statement </a:t>
            </a:r>
            <a:r>
              <a:rPr lang="en-US" sz="2000" b="0" i="0" dirty="0" err="1">
                <a:effectLst/>
                <a:latin typeface="Times New Roman" panose="02020603050405020304" pitchFamily="18" charset="0"/>
                <a:cs typeface="Times New Roman" panose="02020603050405020304" pitchFamily="18" charset="0"/>
              </a:rPr>
              <a:t>shr</a:t>
            </a:r>
            <a:r>
              <a:rPr lang="en-US" sz="2000" b="0" i="0" dirty="0">
                <a:effectLst/>
                <a:latin typeface="Times New Roman" panose="02020603050405020304" pitchFamily="18" charset="0"/>
                <a:cs typeface="Times New Roman" panose="02020603050405020304" pitchFamily="18" charset="0"/>
              </a:rPr>
              <a:t> EAQ to designate the right shift depicted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least significant bit of A is shifted into the most significant position of Q.</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3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6D4DE-26D3-4C5C-A013-4D8B5FEB6FB6}"/>
              </a:ext>
            </a:extLst>
          </p:cNvPr>
          <p:cNvSpPr txBox="1"/>
          <p:nvPr/>
        </p:nvSpPr>
        <p:spPr>
          <a:xfrm>
            <a:off x="516836" y="470173"/>
            <a:ext cx="6960056" cy="430887"/>
          </a:xfrm>
          <a:prstGeom prst="rect">
            <a:avLst/>
          </a:prstGeom>
          <a:noFill/>
        </p:spPr>
        <p:txBody>
          <a:bodyPr wrap="square">
            <a:spAutoFit/>
          </a:bodyPr>
          <a:lstStyle/>
          <a:p>
            <a:r>
              <a:rPr lang="en-US" sz="2200" b="1" i="0" dirty="0">
                <a:effectLst/>
                <a:latin typeface="Times New Roman" panose="02020603050405020304" pitchFamily="18" charset="0"/>
                <a:cs typeface="Times New Roman" panose="02020603050405020304" pitchFamily="18" charset="0"/>
              </a:rPr>
              <a:t>Hardware Algorithm</a:t>
            </a:r>
            <a:r>
              <a:rPr lang="en-US" sz="22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E45BCFB1-1140-4C0D-8565-84F3E9A6BF1B}"/>
              </a:ext>
            </a:extLst>
          </p:cNvPr>
          <p:cNvPicPr>
            <a:picLocks noChangeAspect="1"/>
          </p:cNvPicPr>
          <p:nvPr/>
        </p:nvPicPr>
        <p:blipFill>
          <a:blip r:embed="rId2"/>
          <a:stretch>
            <a:fillRect/>
          </a:stretch>
        </p:blipFill>
        <p:spPr>
          <a:xfrm>
            <a:off x="8653670" y="470172"/>
            <a:ext cx="3646449" cy="5692018"/>
          </a:xfrm>
          <a:prstGeom prst="rect">
            <a:avLst/>
          </a:prstGeom>
        </p:spPr>
      </p:pic>
      <p:sp>
        <p:nvSpPr>
          <p:cNvPr id="7" name="TextBox 6">
            <a:extLst>
              <a:ext uri="{FF2B5EF4-FFF2-40B4-BE49-F238E27FC236}">
                <a16:creationId xmlns:a16="http://schemas.microsoft.com/office/drawing/2014/main" id="{EC8A12B7-4D23-4FBA-8F2B-E665100CA185}"/>
              </a:ext>
            </a:extLst>
          </p:cNvPr>
          <p:cNvSpPr txBox="1"/>
          <p:nvPr/>
        </p:nvSpPr>
        <p:spPr>
          <a:xfrm>
            <a:off x="7195931" y="6010434"/>
            <a:ext cx="4850295" cy="523220"/>
          </a:xfrm>
          <a:prstGeom prst="rect">
            <a:avLst/>
          </a:prstGeom>
          <a:noFill/>
        </p:spPr>
        <p:txBody>
          <a:bodyPr wrap="square">
            <a:spAutoFit/>
          </a:bodyPr>
          <a:lstStyle/>
          <a:p>
            <a:pPr algn="ctr"/>
            <a:r>
              <a:rPr lang="en-US" sz="1400" b="1" i="0" dirty="0">
                <a:effectLst/>
                <a:latin typeface="Times New Roman" panose="02020603050405020304" pitchFamily="18" charset="0"/>
                <a:cs typeface="Times New Roman" panose="02020603050405020304" pitchFamily="18" charset="0"/>
              </a:rPr>
              <a:t>Figure </a:t>
            </a:r>
            <a:r>
              <a:rPr lang="en-US" sz="1400" b="1" dirty="0">
                <a:latin typeface="Times New Roman" panose="02020603050405020304" pitchFamily="18" charset="0"/>
                <a:cs typeface="Times New Roman" panose="02020603050405020304" pitchFamily="18" charset="0"/>
              </a:rPr>
              <a:t>:</a:t>
            </a:r>
            <a:r>
              <a:rPr lang="en-US" sz="1400" b="1" i="0" dirty="0">
                <a:effectLst/>
                <a:latin typeface="Times New Roman" panose="02020603050405020304" pitchFamily="18" charset="0"/>
                <a:cs typeface="Times New Roman" panose="02020603050405020304" pitchFamily="18" charset="0"/>
              </a:rPr>
              <a:t> Flowchart for multiply operation.</a:t>
            </a:r>
            <a:r>
              <a:rPr lang="en-US" sz="1400" b="1" dirty="0">
                <a:latin typeface="Times New Roman" panose="02020603050405020304" pitchFamily="18" charset="0"/>
                <a:cs typeface="Times New Roman" panose="02020603050405020304" pitchFamily="18" charset="0"/>
              </a:rPr>
              <a:t> </a:t>
            </a:r>
            <a:br>
              <a:rPr lang="en-US" sz="1400" b="1" dirty="0">
                <a:latin typeface="Times New Roman" panose="02020603050405020304" pitchFamily="18" charset="0"/>
                <a:cs typeface="Times New Roman" panose="02020603050405020304" pitchFamily="18" charset="0"/>
              </a:rPr>
            </a:br>
            <a:endParaRPr lang="en-US" sz="1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921CC05-F826-4955-A4E7-468FD4D2A2B2}"/>
              </a:ext>
            </a:extLst>
          </p:cNvPr>
          <p:cNvSpPr txBox="1"/>
          <p:nvPr/>
        </p:nvSpPr>
        <p:spPr>
          <a:xfrm>
            <a:off x="516836" y="901060"/>
            <a:ext cx="8136834" cy="574138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Initially the multiplicand is in B and the multiplier in Q there corresponding signs are in B</a:t>
            </a:r>
            <a:r>
              <a:rPr lang="en-US" sz="1900" b="0" i="0" baseline="-25000" dirty="0">
                <a:effectLst/>
                <a:latin typeface="Times New Roman" panose="02020603050405020304" pitchFamily="18" charset="0"/>
                <a:cs typeface="Times New Roman" panose="02020603050405020304" pitchFamily="18" charset="0"/>
              </a:rPr>
              <a:t>s</a:t>
            </a:r>
            <a:r>
              <a:rPr lang="en-US" sz="1900" b="0" i="0" dirty="0">
                <a:effectLst/>
                <a:latin typeface="Times New Roman" panose="02020603050405020304" pitchFamily="18" charset="0"/>
                <a:cs typeface="Times New Roman" panose="02020603050405020304" pitchFamily="18" charset="0"/>
              </a:rPr>
              <a:t> and Q</a:t>
            </a:r>
            <a:r>
              <a:rPr lang="en-US" sz="1900" b="0" i="0" baseline="-25000" dirty="0">
                <a:effectLst/>
                <a:latin typeface="Times New Roman" panose="02020603050405020304" pitchFamily="18" charset="0"/>
                <a:cs typeface="Times New Roman" panose="02020603050405020304" pitchFamily="18" charset="0"/>
              </a:rPr>
              <a:t>s</a:t>
            </a:r>
            <a:r>
              <a:rPr lang="en-US" sz="1900" b="0" i="0" dirty="0">
                <a:effectLst/>
                <a:latin typeface="Times New Roman" panose="02020603050405020304" pitchFamily="18" charset="0"/>
                <a:cs typeface="Times New Roman" panose="02020603050405020304" pitchFamily="18" charset="0"/>
              </a:rPr>
              <a:t> .,respectively.</a:t>
            </a:r>
          </a:p>
          <a:p>
            <a:pPr marL="342900" indent="-34290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Register A and E are cleared and the sequence counter SC is set to a number equal to the number of bits of the multiplier.</a:t>
            </a:r>
          </a:p>
          <a:p>
            <a:pPr marL="342900" indent="-34290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After the initialization , the low order bit of the multiplier is in </a:t>
            </a:r>
            <a:r>
              <a:rPr lang="en-US" sz="1900" b="0" i="0" dirty="0" err="1">
                <a:effectLst/>
                <a:latin typeface="Times New Roman" panose="02020603050405020304" pitchFamily="18" charset="0"/>
                <a:cs typeface="Times New Roman" panose="02020603050405020304" pitchFamily="18" charset="0"/>
              </a:rPr>
              <a:t>Q</a:t>
            </a:r>
            <a:r>
              <a:rPr lang="en-US" sz="1900" b="0" i="0" baseline="-25000" dirty="0" err="1">
                <a:effectLst/>
                <a:latin typeface="Times New Roman" panose="02020603050405020304" pitchFamily="18" charset="0"/>
                <a:cs typeface="Times New Roman" panose="02020603050405020304" pitchFamily="18" charset="0"/>
              </a:rPr>
              <a:t>n</a:t>
            </a:r>
            <a:r>
              <a:rPr lang="en-US" sz="1900" b="0" i="0" dirty="0">
                <a:effectLst/>
                <a:latin typeface="Times New Roman" panose="02020603050405020304" pitchFamily="18" charset="0"/>
                <a:cs typeface="Times New Roman" panose="02020603050405020304" pitchFamily="18" charset="0"/>
              </a:rPr>
              <a:t> is tested .if it is 1,the multiplicand In B is added to the present partial product in A . If it is 0, nothing is done .</a:t>
            </a:r>
          </a:p>
          <a:p>
            <a:pPr marL="342900" indent="-34290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Register EAQ shifted once to the right to form the new partial product.</a:t>
            </a:r>
          </a:p>
          <a:p>
            <a:pPr marL="342900" indent="-34290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The process stops when SC=0.</a:t>
            </a:r>
          </a:p>
          <a:p>
            <a:pPr marL="342900" indent="-342900" algn="just">
              <a:lnSpc>
                <a:spcPct val="150000"/>
              </a:lnSpc>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Note that the partial product formed in A is shifted into Q one bit at a time and eventually replaces multiplier. The final product is available in both A and </a:t>
            </a:r>
            <a:r>
              <a:rPr lang="en-US" sz="1900" b="0" i="0" dirty="0" err="1">
                <a:effectLst/>
                <a:latin typeface="Times New Roman" panose="02020603050405020304" pitchFamily="18" charset="0"/>
                <a:cs typeface="Times New Roman" panose="02020603050405020304" pitchFamily="18" charset="0"/>
              </a:rPr>
              <a:t>Q,with</a:t>
            </a:r>
            <a:r>
              <a:rPr lang="en-US" sz="1900" b="0" i="0" dirty="0">
                <a:effectLst/>
                <a:latin typeface="Times New Roman" panose="02020603050405020304" pitchFamily="18" charset="0"/>
                <a:cs typeface="Times New Roman" panose="02020603050405020304" pitchFamily="18" charset="0"/>
              </a:rPr>
              <a:t> A holding the most significant bits and Q holding the least significant bits.</a:t>
            </a:r>
            <a:r>
              <a:rPr lang="en-US" sz="19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28450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7F701D-4CF3-4862-8D76-81889ADF3ED6}"/>
              </a:ext>
            </a:extLst>
          </p:cNvPr>
          <p:cNvPicPr>
            <a:picLocks noChangeAspect="1"/>
          </p:cNvPicPr>
          <p:nvPr/>
        </p:nvPicPr>
        <p:blipFill>
          <a:blip r:embed="rId2"/>
          <a:stretch>
            <a:fillRect/>
          </a:stretch>
        </p:blipFill>
        <p:spPr>
          <a:xfrm>
            <a:off x="2292625" y="1797627"/>
            <a:ext cx="7991061" cy="4784921"/>
          </a:xfrm>
          <a:prstGeom prst="rect">
            <a:avLst/>
          </a:prstGeom>
        </p:spPr>
      </p:pic>
      <p:sp>
        <p:nvSpPr>
          <p:cNvPr id="7" name="TextBox 6">
            <a:extLst>
              <a:ext uri="{FF2B5EF4-FFF2-40B4-BE49-F238E27FC236}">
                <a16:creationId xmlns:a16="http://schemas.microsoft.com/office/drawing/2014/main" id="{3FD924AE-03C2-4072-84FD-DBA58A5601B4}"/>
              </a:ext>
            </a:extLst>
          </p:cNvPr>
          <p:cNvSpPr txBox="1"/>
          <p:nvPr/>
        </p:nvSpPr>
        <p:spPr>
          <a:xfrm>
            <a:off x="2584175" y="1452639"/>
            <a:ext cx="8136834" cy="338554"/>
          </a:xfrm>
          <a:prstGeom prst="rect">
            <a:avLst/>
          </a:prstGeom>
          <a:noFill/>
        </p:spPr>
        <p:txBody>
          <a:bodyPr wrap="square">
            <a:spAutoFit/>
          </a:bodyPr>
          <a:lstStyle/>
          <a:p>
            <a:r>
              <a:rPr lang="en-US" sz="1600" b="1" i="0" dirty="0">
                <a:effectLst/>
                <a:latin typeface="Times New Roman" panose="02020603050405020304" pitchFamily="18" charset="0"/>
                <a:cs typeface="Times New Roman" panose="02020603050405020304" pitchFamily="18" charset="0"/>
              </a:rPr>
              <a:t>TABLE : Numerical Example for Binary Multiplier</a:t>
            </a:r>
          </a:p>
        </p:txBody>
      </p:sp>
      <p:sp>
        <p:nvSpPr>
          <p:cNvPr id="9" name="TextBox 8">
            <a:extLst>
              <a:ext uri="{FF2B5EF4-FFF2-40B4-BE49-F238E27FC236}">
                <a16:creationId xmlns:a16="http://schemas.microsoft.com/office/drawing/2014/main" id="{C9E5A9CC-F776-4E58-BF4D-090F2240568D}"/>
              </a:ext>
            </a:extLst>
          </p:cNvPr>
          <p:cNvSpPr txBox="1"/>
          <p:nvPr/>
        </p:nvSpPr>
        <p:spPr>
          <a:xfrm>
            <a:off x="940905" y="430073"/>
            <a:ext cx="6096000" cy="430887"/>
          </a:xfrm>
          <a:prstGeom prst="rect">
            <a:avLst/>
          </a:prstGeom>
          <a:noFill/>
        </p:spPr>
        <p:txBody>
          <a:bodyPr wrap="square">
            <a:spAutoFit/>
          </a:bodyPr>
          <a:lstStyle/>
          <a:p>
            <a:r>
              <a:rPr lang="en-US" sz="2200" b="1" i="0" dirty="0">
                <a:solidFill>
                  <a:srgbClr val="000000"/>
                </a:solidFill>
                <a:effectLst/>
                <a:latin typeface="Times New Roman" panose="02020603050405020304" pitchFamily="18" charset="0"/>
                <a:cs typeface="Times New Roman" panose="02020603050405020304" pitchFamily="18" charset="0"/>
              </a:rPr>
              <a:t>Booth Multiplication Algorithm</a:t>
            </a:r>
            <a:r>
              <a:rPr lang="en-US" sz="2200" b="1"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6234A710-12D8-46CB-9C65-10260624B370}"/>
              </a:ext>
            </a:extLst>
          </p:cNvPr>
          <p:cNvSpPr txBox="1"/>
          <p:nvPr/>
        </p:nvSpPr>
        <p:spPr>
          <a:xfrm>
            <a:off x="2451652" y="972133"/>
            <a:ext cx="6096000" cy="338554"/>
          </a:xfrm>
          <a:prstGeom prst="rect">
            <a:avLst/>
          </a:prstGeom>
          <a:noFill/>
        </p:spPr>
        <p:txBody>
          <a:bodyPr wrap="square">
            <a:spAutoFit/>
          </a:bodyPr>
          <a:lstStyle/>
          <a:p>
            <a:r>
              <a:rPr lang="en-US" altLang="en-US" sz="1600" b="1" dirty="0">
                <a:latin typeface="Times New Roman" panose="02020603050405020304" pitchFamily="18" charset="0"/>
                <a:cs typeface="Times New Roman" panose="02020603050405020304" pitchFamily="18" charset="0"/>
              </a:rPr>
              <a:t>Example: 23 x 19 = 437, B=10111 and Q=10011</a:t>
            </a:r>
            <a:r>
              <a:rPr lang="en-US" sz="1600" b="1" i="0" dirty="0">
                <a:effectLst/>
                <a:latin typeface="Times New Roman" panose="02020603050405020304" pitchFamily="18" charset="0"/>
                <a:cs typeface="Times New Roman" panose="02020603050405020304" pitchFamily="18" charset="0"/>
              </a:rPr>
              <a:t> </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16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8091" y="1254034"/>
            <a:ext cx="8085909" cy="2806987"/>
          </a:xfrm>
          <a:prstGeom prst="rect">
            <a:avLst/>
          </a:prstGeom>
        </p:spPr>
        <p:txBody>
          <a:bodyPr wrap="square">
            <a:spAutoFit/>
          </a:bodyPr>
          <a:lstStyle/>
          <a:p>
            <a:pPr>
              <a:lnSpc>
                <a:spcPct val="150000"/>
              </a:lnSpc>
            </a:pPr>
            <a:r>
              <a:rPr lang="en-US" sz="2000" b="1" dirty="0">
                <a:latin typeface="Times New Roman" panose="02020603050405020304" pitchFamily="18" charset="0"/>
                <a:cs typeface="Times New Roman" panose="02020603050405020304" pitchFamily="18" charset="0"/>
              </a:rPr>
              <a:t>Contents</a:t>
            </a:r>
          </a:p>
          <a:p>
            <a:pPr marL="342900"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Addition and Subtraction</a:t>
            </a:r>
          </a:p>
          <a:p>
            <a:pPr marL="342900"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Multiplication Algorithms</a:t>
            </a:r>
          </a:p>
          <a:p>
            <a:pPr marL="342900"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Division Algorithms</a:t>
            </a: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386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C580E-B7DF-430F-AB06-35F53767C488}"/>
              </a:ext>
            </a:extLst>
          </p:cNvPr>
          <p:cNvSpPr txBox="1"/>
          <p:nvPr/>
        </p:nvSpPr>
        <p:spPr>
          <a:xfrm>
            <a:off x="675861" y="437323"/>
            <a:ext cx="8645992" cy="430887"/>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S</a:t>
            </a:r>
            <a:r>
              <a:rPr lang="en-US" sz="2200" b="1" i="0" dirty="0">
                <a:effectLst/>
                <a:latin typeface="Times New Roman" panose="02020603050405020304" pitchFamily="18" charset="0"/>
                <a:cs typeface="Times New Roman" panose="02020603050405020304" pitchFamily="18" charset="0"/>
              </a:rPr>
              <a:t>igned 2’s complement representation</a:t>
            </a:r>
            <a:r>
              <a:rPr lang="en-US" sz="2200" b="1" dirty="0">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C7A59635-00D7-4210-8626-379B2B7B5CF1}"/>
              </a:ext>
            </a:extLst>
          </p:cNvPr>
          <p:cNvSpPr txBox="1"/>
          <p:nvPr/>
        </p:nvSpPr>
        <p:spPr>
          <a:xfrm>
            <a:off x="914399" y="1126435"/>
            <a:ext cx="10641497" cy="419198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Booth algorithm gives a procedure for multiplying binary integers in signed 2’s complement representation.</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operates on the fact that strings of 0's in the multiplier require no addition but just shifting, and a string of 1's in the multiplier from bit weight 2</a:t>
            </a:r>
            <a:r>
              <a:rPr lang="en-US" sz="2000" b="0" i="0" baseline="30000" dirty="0">
                <a:effectLst/>
                <a:latin typeface="Times New Roman" panose="02020603050405020304" pitchFamily="18" charset="0"/>
                <a:cs typeface="Times New Roman" panose="02020603050405020304" pitchFamily="18" charset="0"/>
              </a:rPr>
              <a:t>k</a:t>
            </a:r>
            <a:r>
              <a:rPr lang="en-US" sz="2000" b="0" i="0" dirty="0">
                <a:effectLst/>
                <a:latin typeface="Times New Roman" panose="02020603050405020304" pitchFamily="18" charset="0"/>
                <a:cs typeface="Times New Roman" panose="02020603050405020304" pitchFamily="18" charset="0"/>
              </a:rPr>
              <a:t> to weight 2</a:t>
            </a:r>
            <a:r>
              <a:rPr lang="en-US" sz="2000" b="0" i="0" baseline="30000" dirty="0">
                <a:effectLst/>
                <a:latin typeface="Times New Roman" panose="02020603050405020304" pitchFamily="18" charset="0"/>
                <a:cs typeface="Times New Roman" panose="02020603050405020304" pitchFamily="18" charset="0"/>
              </a:rPr>
              <a:t>m</a:t>
            </a:r>
            <a:r>
              <a:rPr lang="en-US" sz="2000" b="0" i="0" dirty="0">
                <a:effectLst/>
                <a:latin typeface="Times New Roman" panose="02020603050405020304" pitchFamily="18" charset="0"/>
                <a:cs typeface="Times New Roman" panose="02020603050405020304" pitchFamily="18" charset="0"/>
              </a:rPr>
              <a:t>  can be treated as 2</a:t>
            </a:r>
            <a:r>
              <a:rPr lang="en-US" sz="2000" b="0" i="0" baseline="30000" dirty="0">
                <a:effectLst/>
                <a:latin typeface="Times New Roman" panose="02020603050405020304" pitchFamily="18" charset="0"/>
                <a:cs typeface="Times New Roman" panose="02020603050405020304" pitchFamily="18" charset="0"/>
              </a:rPr>
              <a:t>k+1</a:t>
            </a:r>
            <a:r>
              <a:rPr lang="en-US" sz="2000" b="0" i="0" dirty="0">
                <a:effectLst/>
                <a:latin typeface="Times New Roman" panose="02020603050405020304" pitchFamily="18" charset="0"/>
                <a:cs typeface="Times New Roman" panose="02020603050405020304" pitchFamily="18" charset="0"/>
              </a:rPr>
              <a:t> – 2</a:t>
            </a:r>
            <a:r>
              <a:rPr lang="en-US" sz="2000" b="0" i="0" baseline="30000" dirty="0">
                <a:effectLst/>
                <a:latin typeface="Times New Roman" panose="02020603050405020304" pitchFamily="18" charset="0"/>
                <a:cs typeface="Times New Roman" panose="02020603050405020304" pitchFamily="18" charset="0"/>
              </a:rPr>
              <a:t>m</a:t>
            </a:r>
            <a:r>
              <a:rPr lang="en-US" sz="2000" b="0" i="0" dirty="0">
                <a:effectLst/>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For example, the binary number 001110 (+ 14) has a string of 1's from 2</a:t>
            </a:r>
            <a:r>
              <a:rPr lang="en-US" sz="2000" b="0" i="0" baseline="30000" dirty="0">
                <a:effectLst/>
                <a:latin typeface="Times New Roman" panose="02020603050405020304" pitchFamily="18" charset="0"/>
                <a:cs typeface="Times New Roman" panose="02020603050405020304" pitchFamily="18" charset="0"/>
              </a:rPr>
              <a:t>3</a:t>
            </a:r>
            <a:r>
              <a:rPr lang="en-US" sz="2000" b="0" i="0" dirty="0">
                <a:effectLst/>
                <a:latin typeface="Times New Roman" panose="02020603050405020304" pitchFamily="18" charset="0"/>
                <a:cs typeface="Times New Roman" panose="02020603050405020304" pitchFamily="18" charset="0"/>
              </a:rPr>
              <a:t> to 2</a:t>
            </a:r>
            <a:r>
              <a:rPr lang="en-US" sz="2000" b="0" i="0" baseline="30000" dirty="0">
                <a:effectLst/>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(k = 3, m = 1). The number can be represented as 2</a:t>
            </a:r>
            <a:r>
              <a:rPr lang="en-US" sz="2000" b="0" i="0" baseline="30000" dirty="0">
                <a:effectLst/>
                <a:latin typeface="Times New Roman" panose="02020603050405020304" pitchFamily="18" charset="0"/>
                <a:cs typeface="Times New Roman" panose="02020603050405020304" pitchFamily="18" charset="0"/>
              </a:rPr>
              <a:t>k-1 </a:t>
            </a:r>
            <a:r>
              <a:rPr lang="en-US" sz="2000" b="0" i="0" dirty="0">
                <a:effectLst/>
                <a:latin typeface="Times New Roman" panose="02020603050405020304" pitchFamily="18" charset="0"/>
                <a:cs typeface="Times New Roman" panose="02020603050405020304" pitchFamily="18" charset="0"/>
              </a:rPr>
              <a:t>- 2</a:t>
            </a:r>
            <a:r>
              <a:rPr lang="en-US" sz="2000" b="0" i="0" baseline="30000" dirty="0">
                <a:effectLst/>
                <a:latin typeface="Times New Roman" panose="02020603050405020304" pitchFamily="18" charset="0"/>
                <a:cs typeface="Times New Roman" panose="02020603050405020304" pitchFamily="18" charset="0"/>
              </a:rPr>
              <a:t>m</a:t>
            </a:r>
            <a:r>
              <a:rPr lang="en-US" sz="2000" b="0" i="0" dirty="0">
                <a:effectLst/>
                <a:latin typeface="Times New Roman" panose="02020603050405020304" pitchFamily="18" charset="0"/>
                <a:cs typeface="Times New Roman" panose="02020603050405020304" pitchFamily="18" charset="0"/>
              </a:rPr>
              <a:t> = 2</a:t>
            </a:r>
            <a:r>
              <a:rPr lang="en-US" sz="2000" b="0" i="0" baseline="30000" dirty="0">
                <a:effectLst/>
                <a:latin typeface="Times New Roman" panose="02020603050405020304" pitchFamily="18" charset="0"/>
                <a:cs typeface="Times New Roman" panose="02020603050405020304" pitchFamily="18" charset="0"/>
              </a:rPr>
              <a:t>4</a:t>
            </a:r>
            <a:r>
              <a:rPr lang="en-US" sz="2000" b="0" i="0" dirty="0">
                <a:effectLst/>
                <a:latin typeface="Times New Roman" panose="02020603050405020304" pitchFamily="18" charset="0"/>
                <a:cs typeface="Times New Roman" panose="02020603050405020304" pitchFamily="18" charset="0"/>
              </a:rPr>
              <a:t> – 2</a:t>
            </a:r>
            <a:r>
              <a:rPr lang="en-US" sz="2000" b="0" i="0" baseline="30000" dirty="0">
                <a:effectLst/>
                <a:latin typeface="Times New Roman" panose="02020603050405020304" pitchFamily="18" charset="0"/>
                <a:cs typeface="Times New Roman" panose="02020603050405020304" pitchFamily="18" charset="0"/>
              </a:rPr>
              <a:t>1</a:t>
            </a:r>
            <a:r>
              <a:rPr lang="en-US" sz="2000" b="0" i="0" dirty="0">
                <a:effectLst/>
                <a:latin typeface="Times New Roman" panose="02020603050405020304" pitchFamily="18" charset="0"/>
                <a:cs typeface="Times New Roman" panose="02020603050405020304" pitchFamily="18" charset="0"/>
              </a:rPr>
              <a:t> = 16-2 = 14.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Therefore, the multiplication M x 14, where M is the multiplicand and 14 the multiplier, can be done as M x 2</a:t>
            </a:r>
            <a:r>
              <a:rPr lang="en-US" sz="2000" b="0" i="0" baseline="30000" dirty="0">
                <a:effectLst/>
                <a:latin typeface="Times New Roman" panose="02020603050405020304" pitchFamily="18" charset="0"/>
                <a:cs typeface="Times New Roman" panose="02020603050405020304" pitchFamily="18" charset="0"/>
              </a:rPr>
              <a:t>4</a:t>
            </a:r>
            <a:r>
              <a:rPr lang="en-US" sz="2000" b="0" i="0" dirty="0">
                <a:effectLst/>
                <a:latin typeface="Times New Roman" panose="02020603050405020304" pitchFamily="18" charset="0"/>
                <a:cs typeface="Times New Roman" panose="02020603050405020304" pitchFamily="18" charset="0"/>
              </a:rPr>
              <a:t> - M X 2</a:t>
            </a:r>
            <a:r>
              <a:rPr lang="en-US" sz="2000" b="0" i="0" baseline="30000" dirty="0">
                <a:effectLst/>
                <a:latin typeface="Times New Roman" panose="02020603050405020304" pitchFamily="18" charset="0"/>
                <a:cs typeface="Times New Roman" panose="02020603050405020304" pitchFamily="18" charset="0"/>
              </a:rPr>
              <a:t>1</a:t>
            </a:r>
            <a:r>
              <a:rPr lang="en-US" sz="2000" b="0" i="0" dirty="0">
                <a:effectLst/>
                <a:latin typeface="Times New Roman" panose="02020603050405020304" pitchFamily="18" charset="0"/>
                <a:cs typeface="Times New Roman" panose="02020603050405020304" pitchFamily="18" charset="0"/>
              </a:rPr>
              <a:t> Thus the product can be obtained by shifting the binary multiplicand M four times to the left and subtracting M shifted left once.</a:t>
            </a:r>
            <a:r>
              <a:rPr lang="en-US" sz="2000" dirty="0">
                <a:latin typeface="Times New Roman" panose="02020603050405020304" pitchFamily="18" charset="0"/>
                <a:cs typeface="Times New Roman" panose="02020603050405020304" pitchFamily="18" charset="0"/>
              </a:rPr>
              <a:t> </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419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C580E-B7DF-430F-AB06-35F53767C488}"/>
              </a:ext>
            </a:extLst>
          </p:cNvPr>
          <p:cNvSpPr txBox="1"/>
          <p:nvPr/>
        </p:nvSpPr>
        <p:spPr>
          <a:xfrm>
            <a:off x="503583" y="238540"/>
            <a:ext cx="8645992" cy="430887"/>
          </a:xfrm>
          <a:prstGeom prst="rect">
            <a:avLst/>
          </a:prstGeom>
          <a:noFill/>
        </p:spPr>
        <p:txBody>
          <a:bodyPr wrap="square">
            <a:spAutoFit/>
          </a:bodyPr>
          <a:lstStyle/>
          <a:p>
            <a:r>
              <a:rPr lang="en-US" sz="2200" b="1" i="0" dirty="0">
                <a:effectLst/>
                <a:latin typeface="Times New Roman" panose="02020603050405020304" pitchFamily="18" charset="0"/>
                <a:cs typeface="Times New Roman" panose="02020603050405020304" pitchFamily="18" charset="0"/>
              </a:rPr>
              <a:t>Hardware for booth algorithm</a:t>
            </a:r>
            <a:r>
              <a:rPr lang="en-US" sz="2200"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CF315E74-35EB-4122-815C-563DDC725895}"/>
              </a:ext>
            </a:extLst>
          </p:cNvPr>
          <p:cNvPicPr>
            <a:picLocks noChangeAspect="1"/>
          </p:cNvPicPr>
          <p:nvPr/>
        </p:nvPicPr>
        <p:blipFill>
          <a:blip r:embed="rId2"/>
          <a:stretch>
            <a:fillRect/>
          </a:stretch>
        </p:blipFill>
        <p:spPr>
          <a:xfrm>
            <a:off x="6894650" y="669427"/>
            <a:ext cx="4048125" cy="5619750"/>
          </a:xfrm>
          <a:prstGeom prst="rect">
            <a:avLst/>
          </a:prstGeom>
        </p:spPr>
      </p:pic>
      <p:sp>
        <p:nvSpPr>
          <p:cNvPr id="7" name="TextBox 6">
            <a:extLst>
              <a:ext uri="{FF2B5EF4-FFF2-40B4-BE49-F238E27FC236}">
                <a16:creationId xmlns:a16="http://schemas.microsoft.com/office/drawing/2014/main" id="{59D88FD5-02E3-477B-9130-7ED505216D7C}"/>
              </a:ext>
            </a:extLst>
          </p:cNvPr>
          <p:cNvSpPr txBox="1"/>
          <p:nvPr/>
        </p:nvSpPr>
        <p:spPr>
          <a:xfrm>
            <a:off x="5910471" y="6289177"/>
            <a:ext cx="6281530" cy="307777"/>
          </a:xfrm>
          <a:prstGeom prst="rect">
            <a:avLst/>
          </a:prstGeom>
          <a:noFill/>
        </p:spPr>
        <p:txBody>
          <a:bodyPr wrap="square">
            <a:spAutoFit/>
          </a:bodyPr>
          <a:lstStyle/>
          <a:p>
            <a:r>
              <a:rPr lang="en-US" sz="1400" b="1" i="0" dirty="0">
                <a:effectLst/>
                <a:latin typeface="Times New Roman" panose="02020603050405020304" pitchFamily="18" charset="0"/>
                <a:cs typeface="Times New Roman" panose="02020603050405020304" pitchFamily="18" charset="0"/>
              </a:rPr>
              <a:t>Figure </a:t>
            </a:r>
            <a:r>
              <a:rPr lang="en-US" sz="1400" b="1" dirty="0">
                <a:latin typeface="Times New Roman" panose="02020603050405020304" pitchFamily="18" charset="0"/>
                <a:cs typeface="Times New Roman" panose="02020603050405020304" pitchFamily="18" charset="0"/>
              </a:rPr>
              <a:t>:</a:t>
            </a:r>
            <a:r>
              <a:rPr lang="en-US" sz="1400" b="1" i="0" dirty="0">
                <a:effectLst/>
                <a:latin typeface="Times New Roman" panose="02020603050405020304" pitchFamily="18" charset="0"/>
                <a:cs typeface="Times New Roman" panose="02020603050405020304" pitchFamily="18" charset="0"/>
              </a:rPr>
              <a:t> Booth algorithm for multiplication of signed</a:t>
            </a:r>
            <a:r>
              <a:rPr lang="en-US" sz="1400" b="1" dirty="0">
                <a:latin typeface="Times New Roman" panose="02020603050405020304" pitchFamily="18" charset="0"/>
                <a:cs typeface="Times New Roman" panose="02020603050405020304" pitchFamily="18" charset="0"/>
              </a:rPr>
              <a:t> 2</a:t>
            </a:r>
            <a:r>
              <a:rPr lang="en-US" sz="1400" b="1" i="0" dirty="0">
                <a:effectLst/>
                <a:latin typeface="Times New Roman" panose="02020603050405020304" pitchFamily="18" charset="0"/>
                <a:cs typeface="Times New Roman" panose="02020603050405020304" pitchFamily="18" charset="0"/>
              </a:rPr>
              <a:t>'s complement numbers.</a:t>
            </a:r>
            <a:r>
              <a:rPr lang="en-US" sz="1400" b="1"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17E27889-BCC6-4D89-9E61-47002D5680A5}"/>
              </a:ext>
            </a:extLst>
          </p:cNvPr>
          <p:cNvSpPr txBox="1"/>
          <p:nvPr/>
        </p:nvSpPr>
        <p:spPr>
          <a:xfrm>
            <a:off x="728870" y="932570"/>
            <a:ext cx="6165780" cy="2806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two bits of multiplier in </a:t>
            </a:r>
            <a:r>
              <a:rPr lang="en-US" sz="2000" b="0" i="0" dirty="0" err="1">
                <a:effectLst/>
                <a:latin typeface="Times New Roman" panose="02020603050405020304" pitchFamily="18" charset="0"/>
                <a:cs typeface="Times New Roman" panose="02020603050405020304" pitchFamily="18" charset="0"/>
              </a:rPr>
              <a:t>Q</a:t>
            </a:r>
            <a:r>
              <a:rPr lang="en-US" sz="2000" b="0" i="0" baseline="-25000" dirty="0" err="1">
                <a:effectLst/>
                <a:latin typeface="Times New Roman" panose="02020603050405020304" pitchFamily="18" charset="0"/>
                <a:cs typeface="Times New Roman" panose="02020603050405020304" pitchFamily="18" charset="0"/>
              </a:rPr>
              <a:t>n</a:t>
            </a:r>
            <a:r>
              <a:rPr lang="en-US" sz="2000" b="0" i="0" dirty="0">
                <a:effectLst/>
                <a:latin typeface="Times New Roman" panose="02020603050405020304" pitchFamily="18" charset="0"/>
                <a:cs typeface="Times New Roman" panose="02020603050405020304" pitchFamily="18" charset="0"/>
              </a:rPr>
              <a:t> and Q</a:t>
            </a:r>
            <a:r>
              <a:rPr lang="en-US" sz="2000" b="0" i="0" baseline="-25000" dirty="0">
                <a:effectLst/>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+1</a:t>
            </a:r>
            <a:r>
              <a:rPr lang="en-US" sz="2000" b="0" i="0" dirty="0">
                <a:effectLst/>
                <a:latin typeface="Times New Roman" panose="02020603050405020304" pitchFamily="18" charset="0"/>
                <a:cs typeface="Times New Roman" panose="02020603050405020304" pitchFamily="18" charset="0"/>
              </a:rPr>
              <a:t> are inspected . If the two bits are equal to 10 it means that the first 1 in a string of 1’s has been encountered.</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final value of Q</a:t>
            </a:r>
            <a:r>
              <a:rPr lang="en-US" sz="2000" b="0" i="0" baseline="-25000" dirty="0">
                <a:effectLst/>
                <a:latin typeface="Times New Roman" panose="02020603050405020304" pitchFamily="18" charset="0"/>
                <a:cs typeface="Times New Roman" panose="02020603050405020304" pitchFamily="18" charset="0"/>
              </a:rPr>
              <a:t>n</a:t>
            </a:r>
            <a:r>
              <a:rPr lang="en-US" sz="2000" baseline="-25000" dirty="0">
                <a:latin typeface="Times New Roman" panose="02020603050405020304" pitchFamily="18" charset="0"/>
                <a:cs typeface="Times New Roman" panose="02020603050405020304" pitchFamily="18" charset="0"/>
              </a:rPr>
              <a:t>+1</a:t>
            </a:r>
            <a:r>
              <a:rPr lang="en-US" sz="2000" b="0" i="0" dirty="0">
                <a:effectLst/>
                <a:latin typeface="Times New Roman" panose="02020603050405020304" pitchFamily="18" charset="0"/>
                <a:cs typeface="Times New Roman" panose="02020603050405020304" pitchFamily="18" charset="0"/>
              </a:rPr>
              <a:t> is the original sign</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bit of the multiplier and should not be taken as part of the product.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241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590377-819B-403F-BC8D-6CF9BD93D748}"/>
              </a:ext>
            </a:extLst>
          </p:cNvPr>
          <p:cNvPicPr>
            <a:picLocks noChangeAspect="1"/>
          </p:cNvPicPr>
          <p:nvPr/>
        </p:nvPicPr>
        <p:blipFill>
          <a:blip r:embed="rId2"/>
          <a:stretch>
            <a:fillRect/>
          </a:stretch>
        </p:blipFill>
        <p:spPr>
          <a:xfrm>
            <a:off x="2100843" y="1538287"/>
            <a:ext cx="7410450" cy="3781425"/>
          </a:xfrm>
          <a:prstGeom prst="rect">
            <a:avLst/>
          </a:prstGeom>
        </p:spPr>
      </p:pic>
      <p:sp>
        <p:nvSpPr>
          <p:cNvPr id="7" name="TextBox 6">
            <a:extLst>
              <a:ext uri="{FF2B5EF4-FFF2-40B4-BE49-F238E27FC236}">
                <a16:creationId xmlns:a16="http://schemas.microsoft.com/office/drawing/2014/main" id="{CCD3C48B-2A6E-4615-98A9-ED72F8834CC2}"/>
              </a:ext>
            </a:extLst>
          </p:cNvPr>
          <p:cNvSpPr txBox="1"/>
          <p:nvPr/>
        </p:nvSpPr>
        <p:spPr>
          <a:xfrm>
            <a:off x="3048000" y="5827402"/>
            <a:ext cx="6096000" cy="307777"/>
          </a:xfrm>
          <a:prstGeom prst="rect">
            <a:avLst/>
          </a:prstGeom>
          <a:noFill/>
        </p:spPr>
        <p:txBody>
          <a:bodyPr wrap="square">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Figure : Hardware for Booth algorithm</a:t>
            </a:r>
            <a:r>
              <a:rPr lang="en-US" sz="1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059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2BDFEF-589F-4F37-B9EA-4FE9D60FCDAE}"/>
              </a:ext>
            </a:extLst>
          </p:cNvPr>
          <p:cNvPicPr>
            <a:picLocks noChangeAspect="1"/>
          </p:cNvPicPr>
          <p:nvPr/>
        </p:nvPicPr>
        <p:blipFill>
          <a:blip r:embed="rId2"/>
          <a:stretch>
            <a:fillRect/>
          </a:stretch>
        </p:blipFill>
        <p:spPr>
          <a:xfrm>
            <a:off x="1484243" y="1082532"/>
            <a:ext cx="9223513" cy="5463699"/>
          </a:xfrm>
          <a:prstGeom prst="rect">
            <a:avLst/>
          </a:prstGeom>
        </p:spPr>
      </p:pic>
      <p:sp>
        <p:nvSpPr>
          <p:cNvPr id="4" name="TextBox 3">
            <a:extLst>
              <a:ext uri="{FF2B5EF4-FFF2-40B4-BE49-F238E27FC236}">
                <a16:creationId xmlns:a16="http://schemas.microsoft.com/office/drawing/2014/main" id="{1B060F61-6958-4099-B7F1-010B73FED46D}"/>
              </a:ext>
            </a:extLst>
          </p:cNvPr>
          <p:cNvSpPr txBox="1"/>
          <p:nvPr/>
        </p:nvSpPr>
        <p:spPr>
          <a:xfrm>
            <a:off x="1484243" y="334537"/>
            <a:ext cx="9711581"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Example : </a:t>
            </a:r>
            <a:r>
              <a:rPr lang="en-US" sz="1600" b="1" i="0" dirty="0">
                <a:effectLst/>
                <a:latin typeface="Times New Roman" panose="02020603050405020304" pitchFamily="18" charset="0"/>
                <a:cs typeface="Times New Roman" panose="02020603050405020304" pitchFamily="18" charset="0"/>
              </a:rPr>
              <a:t>(-9) x ( - 13) = + 117</a:t>
            </a:r>
            <a:r>
              <a:rPr lang="en-US" sz="1600" b="1" dirty="0">
                <a:latin typeface="Times New Roman" panose="02020603050405020304" pitchFamily="18" charset="0"/>
                <a:cs typeface="Times New Roman" panose="02020603050405020304" pitchFamily="18" charset="0"/>
              </a:rPr>
              <a:t> </a:t>
            </a: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BR=10111 (multiplicand) and QR=10011 (multiplier)</a:t>
            </a:r>
          </a:p>
        </p:txBody>
      </p:sp>
    </p:spTree>
    <p:extLst>
      <p:ext uri="{BB962C8B-B14F-4D97-AF65-F5344CB8AC3E}">
        <p14:creationId xmlns:p14="http://schemas.microsoft.com/office/powerpoint/2010/main" val="2447085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420175-4779-4D85-9106-A486489241AB}"/>
              </a:ext>
            </a:extLst>
          </p:cNvPr>
          <p:cNvSpPr txBox="1"/>
          <p:nvPr/>
        </p:nvSpPr>
        <p:spPr>
          <a:xfrm>
            <a:off x="503584" y="251791"/>
            <a:ext cx="11237842" cy="873572"/>
          </a:xfrm>
          <a:prstGeom prst="rect">
            <a:avLst/>
          </a:prstGeom>
          <a:noFill/>
        </p:spPr>
        <p:txBody>
          <a:bodyPr wrap="square">
            <a:spAutoFit/>
          </a:bodyPr>
          <a:lstStyle/>
          <a:p>
            <a:pPr algn="just">
              <a:lnSpc>
                <a:spcPct val="150000"/>
              </a:lnSpc>
            </a:pPr>
            <a:r>
              <a:rPr lang="en-US" b="1" i="0" dirty="0">
                <a:effectLst/>
                <a:latin typeface="Times New Roman" panose="02020603050405020304" pitchFamily="18" charset="0"/>
                <a:cs typeface="Times New Roman" panose="02020603050405020304" pitchFamily="18" charset="0"/>
              </a:rPr>
              <a:t>Q. Multiply the two numbers 23 and -9 by using the Booth's multiplication algorithm.</a:t>
            </a:r>
            <a:endParaRPr lang="en-US" b="0" i="0" dirty="0">
              <a:effectLst/>
              <a:latin typeface="Times New Roman" panose="02020603050405020304" pitchFamily="18" charset="0"/>
              <a:cs typeface="Times New Roman" panose="02020603050405020304" pitchFamily="18" charset="0"/>
            </a:endParaRPr>
          </a:p>
          <a:p>
            <a:pPr algn="just">
              <a:lnSpc>
                <a:spcPct val="150000"/>
              </a:lnSpc>
            </a:pPr>
            <a:r>
              <a:rPr lang="en-US" b="0" i="0" dirty="0">
                <a:effectLst/>
                <a:latin typeface="Times New Roman" panose="02020603050405020304" pitchFamily="18" charset="0"/>
                <a:cs typeface="Times New Roman" panose="02020603050405020304" pitchFamily="18" charset="0"/>
              </a:rPr>
              <a:t>Here, BR = 23 = (010111) and QR= -9 = (110111)</a:t>
            </a:r>
          </a:p>
        </p:txBody>
      </p:sp>
      <p:graphicFrame>
        <p:nvGraphicFramePr>
          <p:cNvPr id="6" name="Table 5">
            <a:extLst>
              <a:ext uri="{FF2B5EF4-FFF2-40B4-BE49-F238E27FC236}">
                <a16:creationId xmlns:a16="http://schemas.microsoft.com/office/drawing/2014/main" id="{82439E83-B45C-444F-B370-1D573159C925}"/>
              </a:ext>
            </a:extLst>
          </p:cNvPr>
          <p:cNvGraphicFramePr>
            <a:graphicFrameLocks noGrp="1"/>
          </p:cNvGraphicFramePr>
          <p:nvPr>
            <p:extLst>
              <p:ext uri="{D42A27DB-BD31-4B8C-83A1-F6EECF244321}">
                <p14:modId xmlns:p14="http://schemas.microsoft.com/office/powerpoint/2010/main" val="2735173987"/>
              </p:ext>
            </p:extLst>
          </p:nvPr>
        </p:nvGraphicFramePr>
        <p:xfrm>
          <a:off x="834887" y="1125363"/>
          <a:ext cx="9488555" cy="5500436"/>
        </p:xfrm>
        <a:graphic>
          <a:graphicData uri="http://schemas.openxmlformats.org/drawingml/2006/table">
            <a:tbl>
              <a:tblPr/>
              <a:tblGrid>
                <a:gridCol w="1897711">
                  <a:extLst>
                    <a:ext uri="{9D8B030D-6E8A-4147-A177-3AD203B41FA5}">
                      <a16:colId xmlns:a16="http://schemas.microsoft.com/office/drawing/2014/main" val="1199211440"/>
                    </a:ext>
                  </a:extLst>
                </a:gridCol>
                <a:gridCol w="1897711">
                  <a:extLst>
                    <a:ext uri="{9D8B030D-6E8A-4147-A177-3AD203B41FA5}">
                      <a16:colId xmlns:a16="http://schemas.microsoft.com/office/drawing/2014/main" val="2062308012"/>
                    </a:ext>
                  </a:extLst>
                </a:gridCol>
                <a:gridCol w="1897711">
                  <a:extLst>
                    <a:ext uri="{9D8B030D-6E8A-4147-A177-3AD203B41FA5}">
                      <a16:colId xmlns:a16="http://schemas.microsoft.com/office/drawing/2014/main" val="2808960954"/>
                    </a:ext>
                  </a:extLst>
                </a:gridCol>
                <a:gridCol w="1897711">
                  <a:extLst>
                    <a:ext uri="{9D8B030D-6E8A-4147-A177-3AD203B41FA5}">
                      <a16:colId xmlns:a16="http://schemas.microsoft.com/office/drawing/2014/main" val="1563246264"/>
                    </a:ext>
                  </a:extLst>
                </a:gridCol>
                <a:gridCol w="1897711">
                  <a:extLst>
                    <a:ext uri="{9D8B030D-6E8A-4147-A177-3AD203B41FA5}">
                      <a16:colId xmlns:a16="http://schemas.microsoft.com/office/drawing/2014/main" val="2010511108"/>
                    </a:ext>
                  </a:extLst>
                </a:gridCol>
              </a:tblGrid>
              <a:tr h="594917">
                <a:tc>
                  <a:txBody>
                    <a:bodyPr/>
                    <a:lstStyle/>
                    <a:p>
                      <a:pPr algn="l" fontAlgn="t"/>
                      <a:r>
                        <a:rPr lang="en-US" sz="1600" b="1" dirty="0" err="1">
                          <a:solidFill>
                            <a:schemeClr val="tx1"/>
                          </a:solidFill>
                          <a:effectLst/>
                          <a:latin typeface="Times New Roman" panose="02020603050405020304" pitchFamily="18" charset="0"/>
                          <a:cs typeface="Times New Roman" panose="02020603050405020304" pitchFamily="18" charset="0"/>
                        </a:rPr>
                        <a:t>Q</a:t>
                      </a:r>
                      <a:r>
                        <a:rPr lang="en-US" sz="1600" b="1" baseline="-25000" dirty="0" err="1">
                          <a:solidFill>
                            <a:schemeClr val="tx1"/>
                          </a:solidFill>
                          <a:effectLst/>
                          <a:latin typeface="Times New Roman" panose="02020603050405020304" pitchFamily="18" charset="0"/>
                          <a:cs typeface="Times New Roman" panose="02020603050405020304" pitchFamily="18" charset="0"/>
                        </a:rPr>
                        <a:t>n</a:t>
                      </a:r>
                      <a:r>
                        <a:rPr lang="en-US" sz="1600" b="1" dirty="0">
                          <a:solidFill>
                            <a:schemeClr val="tx1"/>
                          </a:solidFill>
                          <a:effectLst/>
                          <a:latin typeface="Times New Roman" panose="02020603050405020304" pitchFamily="18" charset="0"/>
                          <a:cs typeface="Times New Roman" panose="02020603050405020304" pitchFamily="18" charset="0"/>
                        </a:rPr>
                        <a:t>             </a:t>
                      </a:r>
                      <a:r>
                        <a:rPr lang="en-US" sz="1600" b="1" dirty="0" err="1">
                          <a:solidFill>
                            <a:schemeClr val="tx1"/>
                          </a:solidFill>
                          <a:effectLst/>
                          <a:latin typeface="Times New Roman" panose="02020603050405020304" pitchFamily="18" charset="0"/>
                          <a:cs typeface="Times New Roman" panose="02020603050405020304" pitchFamily="18" charset="0"/>
                        </a:rPr>
                        <a:t>Q</a:t>
                      </a:r>
                      <a:r>
                        <a:rPr lang="en-US" sz="1600" b="1" baseline="-25000" dirty="0" err="1">
                          <a:solidFill>
                            <a:schemeClr val="tx1"/>
                          </a:solidFill>
                          <a:effectLst/>
                          <a:latin typeface="Times New Roman" panose="02020603050405020304" pitchFamily="18" charset="0"/>
                          <a:cs typeface="Times New Roman" panose="02020603050405020304" pitchFamily="18" charset="0"/>
                        </a:rPr>
                        <a:t>n</a:t>
                      </a:r>
                      <a:r>
                        <a:rPr lang="en-US" sz="1600" b="1" baseline="-25000" dirty="0">
                          <a:solidFill>
                            <a:schemeClr val="tx1"/>
                          </a:solidFill>
                          <a:effectLst/>
                          <a:latin typeface="Times New Roman" panose="02020603050405020304" pitchFamily="18" charset="0"/>
                          <a:cs typeface="Times New Roman" panose="02020603050405020304" pitchFamily="18" charset="0"/>
                        </a:rPr>
                        <a:t> + 1</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marL="41154" marR="41154" marT="41154" marB="41154">
                    <a:lnL w="9525" cap="flat" cmpd="sng" algn="ctr">
                      <a:solidFill>
                        <a:srgbClr val="C0B3AA"/>
                      </a:solidFill>
                      <a:prstDash val="solid"/>
                      <a:round/>
                      <a:headEnd type="none" w="med" len="med"/>
                      <a:tailEnd type="none" w="med" len="med"/>
                    </a:lnL>
                    <a:lnR w="9525" cap="flat" cmpd="sng" algn="ctr">
                      <a:solidFill>
                        <a:srgbClr val="C0B3AA"/>
                      </a:solidFill>
                      <a:prstDash val="solid"/>
                      <a:round/>
                      <a:headEnd type="none" w="med" len="med"/>
                      <a:tailEnd type="none" w="med" len="med"/>
                    </a:lnR>
                    <a:lnT w="9525" cap="flat" cmpd="sng" algn="ctr">
                      <a:solidFill>
                        <a:srgbClr val="C0B3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600" b="1" dirty="0">
                          <a:solidFill>
                            <a:schemeClr val="tx1"/>
                          </a:solidFill>
                          <a:effectLst/>
                          <a:latin typeface="Times New Roman" panose="02020603050405020304" pitchFamily="18" charset="0"/>
                          <a:cs typeface="Times New Roman" panose="02020603050405020304" pitchFamily="18" charset="0"/>
                        </a:rPr>
                        <a:t>BR= 0 1 0 1 1 1</a:t>
                      </a:r>
                      <a:br>
                        <a:rPr lang="en-US" sz="1600" b="1" dirty="0">
                          <a:solidFill>
                            <a:schemeClr val="tx1"/>
                          </a:solidFill>
                          <a:effectLst/>
                          <a:latin typeface="Times New Roman" panose="02020603050405020304" pitchFamily="18" charset="0"/>
                          <a:cs typeface="Times New Roman" panose="02020603050405020304" pitchFamily="18" charset="0"/>
                        </a:rPr>
                      </a:br>
                      <a:r>
                        <a:rPr lang="en-US" sz="1600" b="1" dirty="0">
                          <a:solidFill>
                            <a:schemeClr val="tx1"/>
                          </a:solidFill>
                          <a:effectLst/>
                          <a:latin typeface="Times New Roman" panose="02020603050405020304" pitchFamily="18" charset="0"/>
                          <a:cs typeface="Times New Roman" panose="02020603050405020304" pitchFamily="18" charset="0"/>
                        </a:rPr>
                        <a:t>BR' + 1 = 1 0 1 0 0 1</a:t>
                      </a:r>
                    </a:p>
                    <a:p>
                      <a:pPr algn="l" fontAlgn="t"/>
                      <a:r>
                        <a:rPr lang="en-US" sz="1600" b="1" dirty="0">
                          <a:solidFill>
                            <a:schemeClr val="tx1"/>
                          </a:solidFill>
                          <a:effectLst/>
                          <a:latin typeface="Times New Roman" panose="02020603050405020304" pitchFamily="18" charset="0"/>
                          <a:cs typeface="Times New Roman" panose="02020603050405020304" pitchFamily="18" charset="0"/>
                        </a:rPr>
                        <a:t>Operation</a:t>
                      </a:r>
                    </a:p>
                  </a:txBody>
                  <a:tcPr marL="41154" marR="41154" marT="41154" marB="41154">
                    <a:lnL w="9525" cap="flat" cmpd="sng" algn="ctr">
                      <a:solidFill>
                        <a:srgbClr val="C0B3AA"/>
                      </a:solidFill>
                      <a:prstDash val="solid"/>
                      <a:round/>
                      <a:headEnd type="none" w="med" len="med"/>
                      <a:tailEnd type="none" w="med" len="med"/>
                    </a:lnL>
                    <a:lnR w="9525" cap="flat" cmpd="sng" algn="ctr">
                      <a:solidFill>
                        <a:srgbClr val="C0B3AA"/>
                      </a:solidFill>
                      <a:prstDash val="solid"/>
                      <a:round/>
                      <a:headEnd type="none" w="med" len="med"/>
                      <a:tailEnd type="none" w="med" len="med"/>
                    </a:lnR>
                    <a:lnT w="9525" cap="flat" cmpd="sng" algn="ctr">
                      <a:solidFill>
                        <a:srgbClr val="C0B3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600" b="1" dirty="0">
                          <a:solidFill>
                            <a:schemeClr val="tx1"/>
                          </a:solidFill>
                          <a:effectLst/>
                          <a:latin typeface="Times New Roman" panose="02020603050405020304" pitchFamily="18" charset="0"/>
                          <a:cs typeface="Times New Roman" panose="02020603050405020304" pitchFamily="18" charset="0"/>
                        </a:rPr>
                        <a:t>AC</a:t>
                      </a:r>
                    </a:p>
                  </a:txBody>
                  <a:tcPr marL="41154" marR="41154" marT="41154" marB="41154">
                    <a:lnL w="9525" cap="flat" cmpd="sng" algn="ctr">
                      <a:solidFill>
                        <a:srgbClr val="C0B3AA"/>
                      </a:solidFill>
                      <a:prstDash val="solid"/>
                      <a:round/>
                      <a:headEnd type="none" w="med" len="med"/>
                      <a:tailEnd type="none" w="med" len="med"/>
                    </a:lnL>
                    <a:lnR w="9525" cap="flat" cmpd="sng" algn="ctr">
                      <a:solidFill>
                        <a:srgbClr val="C0B3AA"/>
                      </a:solidFill>
                      <a:prstDash val="solid"/>
                      <a:round/>
                      <a:headEnd type="none" w="med" len="med"/>
                      <a:tailEnd type="none" w="med" len="med"/>
                    </a:lnR>
                    <a:lnT w="9525" cap="flat" cmpd="sng" algn="ctr">
                      <a:solidFill>
                        <a:srgbClr val="C0B3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600" b="1" dirty="0">
                          <a:solidFill>
                            <a:schemeClr val="tx1"/>
                          </a:solidFill>
                          <a:effectLst/>
                          <a:latin typeface="Times New Roman" panose="02020603050405020304" pitchFamily="18" charset="0"/>
                          <a:cs typeface="Times New Roman" panose="02020603050405020304" pitchFamily="18" charset="0"/>
                        </a:rPr>
                        <a:t>QR</a:t>
                      </a:r>
                    </a:p>
                  </a:txBody>
                  <a:tcPr marL="41154" marR="41154" marT="41154" marB="41154">
                    <a:lnL w="9525" cap="flat" cmpd="sng" algn="ctr">
                      <a:solidFill>
                        <a:srgbClr val="C0B3AA"/>
                      </a:solidFill>
                      <a:prstDash val="solid"/>
                      <a:round/>
                      <a:headEnd type="none" w="med" len="med"/>
                      <a:tailEnd type="none" w="med" len="med"/>
                    </a:lnL>
                    <a:lnR w="9525" cap="flat" cmpd="sng" algn="ctr">
                      <a:solidFill>
                        <a:srgbClr val="C0B3AA"/>
                      </a:solidFill>
                      <a:prstDash val="solid"/>
                      <a:round/>
                      <a:headEnd type="none" w="med" len="med"/>
                      <a:tailEnd type="none" w="med" len="med"/>
                    </a:lnR>
                    <a:lnT w="9525" cap="flat" cmpd="sng" algn="ctr">
                      <a:solidFill>
                        <a:srgbClr val="C0B3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l" fontAlgn="t"/>
                      <a:r>
                        <a:rPr lang="en-US" sz="1600" b="1" dirty="0" err="1">
                          <a:solidFill>
                            <a:schemeClr val="tx1"/>
                          </a:solidFill>
                          <a:effectLst/>
                          <a:latin typeface="Times New Roman" panose="02020603050405020304" pitchFamily="18" charset="0"/>
                          <a:cs typeface="Times New Roman" panose="02020603050405020304" pitchFamily="18" charset="0"/>
                        </a:rPr>
                        <a:t>Q</a:t>
                      </a:r>
                      <a:r>
                        <a:rPr lang="en-US" sz="1600" b="1" baseline="-25000" dirty="0" err="1">
                          <a:solidFill>
                            <a:schemeClr val="tx1"/>
                          </a:solidFill>
                          <a:effectLst/>
                          <a:latin typeface="Times New Roman" panose="02020603050405020304" pitchFamily="18" charset="0"/>
                          <a:cs typeface="Times New Roman" panose="02020603050405020304" pitchFamily="18" charset="0"/>
                        </a:rPr>
                        <a:t>n</a:t>
                      </a:r>
                      <a:r>
                        <a:rPr lang="en-US" sz="1600" b="1" baseline="-25000" dirty="0">
                          <a:solidFill>
                            <a:schemeClr val="tx1"/>
                          </a:solidFill>
                          <a:effectLst/>
                          <a:latin typeface="Times New Roman" panose="02020603050405020304" pitchFamily="18" charset="0"/>
                          <a:cs typeface="Times New Roman" panose="02020603050405020304" pitchFamily="18" charset="0"/>
                        </a:rPr>
                        <a:t> + 1</a:t>
                      </a:r>
                      <a:r>
                        <a:rPr lang="en-US" sz="1600" b="1" dirty="0">
                          <a:solidFill>
                            <a:schemeClr val="tx1"/>
                          </a:solidFill>
                          <a:effectLst/>
                          <a:latin typeface="Times New Roman" panose="02020603050405020304" pitchFamily="18" charset="0"/>
                          <a:cs typeface="Times New Roman" panose="02020603050405020304" pitchFamily="18" charset="0"/>
                        </a:rPr>
                        <a:t>             SC</a:t>
                      </a:r>
                    </a:p>
                  </a:txBody>
                  <a:tcPr marL="41154" marR="41154" marT="41154" marB="41154">
                    <a:lnL w="9525" cap="flat" cmpd="sng" algn="ctr">
                      <a:solidFill>
                        <a:srgbClr val="C0B3AA"/>
                      </a:solidFill>
                      <a:prstDash val="solid"/>
                      <a:round/>
                      <a:headEnd type="none" w="med" len="med"/>
                      <a:tailEnd type="none" w="med" len="med"/>
                    </a:lnL>
                    <a:lnR w="9525" cap="flat" cmpd="sng" algn="ctr">
                      <a:solidFill>
                        <a:srgbClr val="C0B3AA"/>
                      </a:solidFill>
                      <a:prstDash val="solid"/>
                      <a:round/>
                      <a:headEnd type="none" w="med" len="med"/>
                      <a:tailEnd type="none" w="med" len="med"/>
                    </a:lnR>
                    <a:lnT w="9525" cap="flat" cmpd="sng" algn="ctr">
                      <a:solidFill>
                        <a:srgbClr val="C0B3A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3811705085"/>
                  </a:ext>
                </a:extLst>
              </a:tr>
              <a:tr h="256278">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a:solidFill>
                            <a:schemeClr val="tx1"/>
                          </a:solidFill>
                          <a:effectLst/>
                          <a:latin typeface="Times New Roman" panose="02020603050405020304" pitchFamily="18" charset="0"/>
                          <a:cs typeface="Times New Roman" panose="02020603050405020304" pitchFamily="18" charset="0"/>
                        </a:rPr>
                        <a:t>Initially</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000000</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110111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0             6</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1619805567"/>
                  </a:ext>
                </a:extLst>
              </a:tr>
              <a:tr h="256278">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1             0</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a:solidFill>
                            <a:schemeClr val="tx1"/>
                          </a:solidFill>
                          <a:effectLst/>
                          <a:latin typeface="Times New Roman" panose="02020603050405020304" pitchFamily="18" charset="0"/>
                          <a:cs typeface="Times New Roman" panose="02020603050405020304" pitchFamily="18" charset="0"/>
                        </a:rPr>
                        <a:t>Subtract BR</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101001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3209591034"/>
                  </a:ext>
                </a:extLst>
              </a:tr>
              <a:tr h="256278">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101001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1157674461"/>
                  </a:ext>
                </a:extLst>
              </a:tr>
              <a:tr h="432604">
                <a:tc>
                  <a:txBody>
                    <a:bodyPr/>
                    <a:lstStyle/>
                    <a:p>
                      <a:pPr algn="just" fontAlgn="t"/>
                      <a:endParaRPr lang="en-US" sz="1600" dirty="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err="1">
                          <a:solidFill>
                            <a:schemeClr val="tx1"/>
                          </a:solidFill>
                          <a:effectLst/>
                          <a:latin typeface="Times New Roman" panose="02020603050405020304" pitchFamily="18" charset="0"/>
                          <a:cs typeface="Times New Roman" panose="02020603050405020304" pitchFamily="18" charset="0"/>
                        </a:rPr>
                        <a:t>ashr</a:t>
                      </a:r>
                      <a:endParaRPr lang="en-US" sz="1600" dirty="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110100</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111011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1             5</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1484588740"/>
                  </a:ext>
                </a:extLst>
              </a:tr>
              <a:tr h="432604">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1             1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err="1">
                          <a:solidFill>
                            <a:schemeClr val="tx1"/>
                          </a:solidFill>
                          <a:effectLst/>
                          <a:latin typeface="Times New Roman" panose="02020603050405020304" pitchFamily="18" charset="0"/>
                          <a:cs typeface="Times New Roman" panose="02020603050405020304" pitchFamily="18" charset="0"/>
                        </a:rPr>
                        <a:t>ashr</a:t>
                      </a:r>
                      <a:endParaRPr lang="en-US" sz="1600" dirty="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111010</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011101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1             4</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170253607"/>
                  </a:ext>
                </a:extLst>
              </a:tr>
              <a:tr h="432604">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1             1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err="1">
                          <a:solidFill>
                            <a:schemeClr val="tx1"/>
                          </a:solidFill>
                          <a:effectLst/>
                          <a:latin typeface="Times New Roman" panose="02020603050405020304" pitchFamily="18" charset="0"/>
                          <a:cs typeface="Times New Roman" panose="02020603050405020304" pitchFamily="18" charset="0"/>
                        </a:rPr>
                        <a:t>ashr</a:t>
                      </a:r>
                      <a:endParaRPr lang="en-US" sz="1600" dirty="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111101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001110</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1             3</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3708344733"/>
                  </a:ext>
                </a:extLst>
              </a:tr>
              <a:tr h="256278">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0              1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a:solidFill>
                            <a:schemeClr val="tx1"/>
                          </a:solidFill>
                          <a:effectLst/>
                          <a:latin typeface="Times New Roman" panose="02020603050405020304" pitchFamily="18" charset="0"/>
                          <a:cs typeface="Times New Roman" panose="02020603050405020304" pitchFamily="18" charset="0"/>
                        </a:rPr>
                        <a:t>Addition BR</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010111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2209611881"/>
                  </a:ext>
                </a:extLst>
              </a:tr>
              <a:tr h="256278">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dirty="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010100</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2173994794"/>
                  </a:ext>
                </a:extLst>
              </a:tr>
              <a:tr h="432604">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err="1">
                          <a:solidFill>
                            <a:schemeClr val="tx1"/>
                          </a:solidFill>
                          <a:effectLst/>
                          <a:latin typeface="Times New Roman" panose="02020603050405020304" pitchFamily="18" charset="0"/>
                          <a:cs typeface="Times New Roman" panose="02020603050405020304" pitchFamily="18" charset="0"/>
                        </a:rPr>
                        <a:t>ashr</a:t>
                      </a:r>
                      <a:endParaRPr lang="en-US" sz="1600" dirty="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001010</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000111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0             2</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3629207963"/>
                  </a:ext>
                </a:extLst>
              </a:tr>
              <a:tr h="256278">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1             0</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a:solidFill>
                            <a:schemeClr val="tx1"/>
                          </a:solidFill>
                          <a:effectLst/>
                          <a:latin typeface="Times New Roman" panose="02020603050405020304" pitchFamily="18" charset="0"/>
                          <a:cs typeface="Times New Roman" panose="02020603050405020304" pitchFamily="18" charset="0"/>
                        </a:rPr>
                        <a:t>Subtract BR</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101001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3547021253"/>
                  </a:ext>
                </a:extLst>
              </a:tr>
              <a:tr h="256278">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110011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846520976"/>
                  </a:ext>
                </a:extLst>
              </a:tr>
              <a:tr h="432604">
                <a:tc>
                  <a:txBody>
                    <a:bodyPr/>
                    <a:lstStyle/>
                    <a:p>
                      <a:pPr algn="just" fontAlgn="t"/>
                      <a:endParaRPr lang="en-US" sz="160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err="1">
                          <a:solidFill>
                            <a:schemeClr val="tx1"/>
                          </a:solidFill>
                          <a:effectLst/>
                          <a:latin typeface="Times New Roman" panose="02020603050405020304" pitchFamily="18" charset="0"/>
                          <a:cs typeface="Times New Roman" panose="02020603050405020304" pitchFamily="18" charset="0"/>
                        </a:rPr>
                        <a:t>ashr</a:t>
                      </a:r>
                      <a:endParaRPr lang="en-US" sz="1600" dirty="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111001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100011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1             1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790293583"/>
                  </a:ext>
                </a:extLst>
              </a:tr>
              <a:tr h="432604">
                <a:tc>
                  <a:txBody>
                    <a:bodyPr/>
                    <a:lstStyle/>
                    <a:p>
                      <a:pPr algn="just" fontAlgn="t"/>
                      <a:r>
                        <a:rPr lang="en-US" sz="1600">
                          <a:solidFill>
                            <a:schemeClr val="tx1"/>
                          </a:solidFill>
                          <a:effectLst/>
                          <a:latin typeface="Times New Roman" panose="02020603050405020304" pitchFamily="18" charset="0"/>
                          <a:cs typeface="Times New Roman" panose="02020603050405020304" pitchFamily="18" charset="0"/>
                        </a:rPr>
                        <a:t>1             1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dirty="0" err="1">
                          <a:solidFill>
                            <a:schemeClr val="tx1"/>
                          </a:solidFill>
                          <a:effectLst/>
                          <a:latin typeface="Times New Roman" panose="02020603050405020304" pitchFamily="18" charset="0"/>
                          <a:cs typeface="Times New Roman" panose="02020603050405020304" pitchFamily="18" charset="0"/>
                        </a:rPr>
                        <a:t>ashr</a:t>
                      </a:r>
                      <a:endParaRPr lang="en-US" sz="1600" dirty="0">
                        <a:solidFill>
                          <a:schemeClr val="tx1"/>
                        </a:solidFill>
                        <a:effectLst/>
                        <a:latin typeface="Times New Roman" panose="02020603050405020304" pitchFamily="18" charset="0"/>
                        <a:cs typeface="Times New Roman" panose="02020603050405020304" pitchFamily="18" charset="0"/>
                      </a:endParaRP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b="0">
                          <a:solidFill>
                            <a:schemeClr val="tx1"/>
                          </a:solidFill>
                          <a:effectLst/>
                          <a:latin typeface="Times New Roman" panose="02020603050405020304" pitchFamily="18" charset="0"/>
                          <a:cs typeface="Times New Roman" panose="02020603050405020304" pitchFamily="18" charset="0"/>
                        </a:rPr>
                        <a:t>111100</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b="0">
                          <a:solidFill>
                            <a:schemeClr val="tx1"/>
                          </a:solidFill>
                          <a:effectLst/>
                          <a:latin typeface="Times New Roman" panose="02020603050405020304" pitchFamily="18" charset="0"/>
                          <a:cs typeface="Times New Roman" panose="02020603050405020304" pitchFamily="18" charset="0"/>
                        </a:rPr>
                        <a:t>110001</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tc>
                  <a:txBody>
                    <a:bodyPr/>
                    <a:lstStyle/>
                    <a:p>
                      <a:pPr algn="just" fontAlgn="t"/>
                      <a:r>
                        <a:rPr lang="en-US" sz="1600" b="0" dirty="0">
                          <a:solidFill>
                            <a:schemeClr val="tx1"/>
                          </a:solidFill>
                          <a:effectLst/>
                          <a:latin typeface="Times New Roman" panose="02020603050405020304" pitchFamily="18" charset="0"/>
                          <a:cs typeface="Times New Roman" panose="02020603050405020304" pitchFamily="18" charset="0"/>
                        </a:rPr>
                        <a:t>1             0</a:t>
                      </a:r>
                    </a:p>
                  </a:txBody>
                  <a:tcPr marL="27436" marR="27436" marT="27436" marB="2743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bg1"/>
                    </a:solidFill>
                  </a:tcPr>
                </a:tc>
                <a:extLst>
                  <a:ext uri="{0D108BD9-81ED-4DB2-BD59-A6C34878D82A}">
                    <a16:rowId xmlns:a16="http://schemas.microsoft.com/office/drawing/2014/main" val="1279835730"/>
                  </a:ext>
                </a:extLst>
              </a:tr>
            </a:tbl>
          </a:graphicData>
        </a:graphic>
      </p:graphicFrame>
    </p:spTree>
    <p:extLst>
      <p:ext uri="{BB962C8B-B14F-4D97-AF65-F5344CB8AC3E}">
        <p14:creationId xmlns:p14="http://schemas.microsoft.com/office/powerpoint/2010/main" val="1642921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CEC039-1D2F-4310-B2F1-4C8F144B08D8}"/>
              </a:ext>
            </a:extLst>
          </p:cNvPr>
          <p:cNvSpPr txBox="1"/>
          <p:nvPr/>
        </p:nvSpPr>
        <p:spPr>
          <a:xfrm>
            <a:off x="702365" y="596348"/>
            <a:ext cx="11078818" cy="3422540"/>
          </a:xfrm>
          <a:prstGeom prst="rect">
            <a:avLst/>
          </a:prstGeom>
          <a:noFill/>
        </p:spPr>
        <p:txBody>
          <a:bodyPr wrap="square">
            <a:spAutoFit/>
          </a:bodyPr>
          <a:lstStyle/>
          <a:p>
            <a:pPr algn="just"/>
            <a:r>
              <a:rPr lang="en-US" sz="2000" b="1" i="0" dirty="0" err="1">
                <a:effectLst/>
                <a:latin typeface="Times New Roman" panose="02020603050405020304" pitchFamily="18" charset="0"/>
                <a:cs typeface="Times New Roman" panose="02020603050405020304" pitchFamily="18" charset="0"/>
              </a:rPr>
              <a:t>Q</a:t>
            </a:r>
            <a:r>
              <a:rPr lang="en-US" sz="2000" b="1" i="0" baseline="-25000" dirty="0" err="1">
                <a:effectLst/>
                <a:latin typeface="Times New Roman" panose="02020603050405020304" pitchFamily="18" charset="0"/>
                <a:cs typeface="Times New Roman" panose="02020603050405020304" pitchFamily="18" charset="0"/>
              </a:rPr>
              <a:t>n</a:t>
            </a:r>
            <a:r>
              <a:rPr lang="en-US" sz="2000" b="1" i="0" baseline="-25000" dirty="0">
                <a:effectLst/>
                <a:latin typeface="Times New Roman" panose="02020603050405020304" pitchFamily="18" charset="0"/>
                <a:cs typeface="Times New Roman" panose="02020603050405020304" pitchFamily="18" charset="0"/>
              </a:rPr>
              <a:t> + 1 </a:t>
            </a:r>
            <a:r>
              <a:rPr lang="en-US" sz="2000" b="0" i="0" dirty="0">
                <a:effectLst/>
                <a:latin typeface="Times New Roman" panose="02020603050405020304" pitchFamily="18" charset="0"/>
                <a:cs typeface="Times New Roman" panose="02020603050405020304" pitchFamily="18" charset="0"/>
              </a:rPr>
              <a:t>= 1, it means the output is negative.</a:t>
            </a:r>
          </a:p>
          <a:p>
            <a:pPr algn="just"/>
            <a:r>
              <a:rPr lang="en-US" sz="2000" b="0" i="0" dirty="0">
                <a:effectLst/>
                <a:latin typeface="Times New Roman" panose="02020603050405020304" pitchFamily="18" charset="0"/>
                <a:cs typeface="Times New Roman" panose="02020603050405020304" pitchFamily="18" charset="0"/>
              </a:rPr>
              <a:t>Hence, 23 * -9 = 2's complement of 111100110001 =&gt; </a:t>
            </a:r>
            <a:r>
              <a:rPr lang="en-US" sz="2000" i="0" dirty="0">
                <a:effectLst/>
                <a:latin typeface="Times New Roman" panose="02020603050405020304" pitchFamily="18" charset="0"/>
                <a:cs typeface="Times New Roman" panose="02020603050405020304" pitchFamily="18" charset="0"/>
              </a:rPr>
              <a:t>(00001100111)</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i="0" dirty="0">
              <a:effectLst/>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a:t>
            </a:r>
            <a:r>
              <a:rPr lang="en-US" sz="2000" i="0" dirty="0">
                <a:effectLst/>
                <a:latin typeface="Times New Roman" panose="02020603050405020304" pitchFamily="18" charset="0"/>
                <a:cs typeface="Times New Roman" panose="02020603050405020304" pitchFamily="18" charset="0"/>
              </a:rPr>
              <a:t>olve</a:t>
            </a:r>
          </a:p>
          <a:p>
            <a:pPr algn="just">
              <a:lnSpc>
                <a:spcPct val="150000"/>
              </a:lnSpc>
            </a:pPr>
            <a:r>
              <a:rPr lang="en-US" sz="2000" i="0" dirty="0">
                <a:effectLst/>
                <a:latin typeface="Times New Roman" panose="02020603050405020304" pitchFamily="18" charset="0"/>
                <a:cs typeface="Times New Roman" panose="02020603050405020304" pitchFamily="18" charset="0"/>
              </a:rPr>
              <a:t>Q. </a:t>
            </a:r>
            <a:r>
              <a:rPr lang="en-US" sz="2000" dirty="0">
                <a:latin typeface="Times New Roman" panose="02020603050405020304" pitchFamily="18" charset="0"/>
                <a:cs typeface="Times New Roman" panose="02020603050405020304" pitchFamily="18" charset="0"/>
              </a:rPr>
              <a:t>Multiply 3 x 5 using booth algorithm.</a:t>
            </a:r>
          </a:p>
          <a:p>
            <a:pPr algn="just">
              <a:lnSpc>
                <a:spcPct val="150000"/>
              </a:lnSpc>
            </a:pPr>
            <a:r>
              <a:rPr lang="en-US" sz="2000" dirty="0">
                <a:latin typeface="Times New Roman" panose="02020603050405020304" pitchFamily="18" charset="0"/>
                <a:cs typeface="Times New Roman" panose="02020603050405020304" pitchFamily="18" charset="0"/>
              </a:rPr>
              <a:t>Q. Multiply -5 x 4 using booth algorithm.</a:t>
            </a:r>
            <a:endParaRPr lang="en-US" sz="2000" i="0" dirty="0">
              <a:effectLst/>
              <a:latin typeface="Times New Roman" panose="02020603050405020304" pitchFamily="18" charset="0"/>
              <a:cs typeface="Times New Roman" panose="02020603050405020304" pitchFamily="18" charset="0"/>
            </a:endParaRPr>
          </a:p>
          <a:p>
            <a:pPr algn="just">
              <a:lnSpc>
                <a:spcPct val="150000"/>
              </a:lnSpc>
            </a:pPr>
            <a:r>
              <a:rPr lang="en-US" sz="2000" i="0" dirty="0">
                <a:effectLst/>
                <a:latin typeface="Times New Roman" panose="02020603050405020304" pitchFamily="18" charset="0"/>
                <a:cs typeface="Times New Roman" panose="02020603050405020304" pitchFamily="18" charset="0"/>
              </a:rPr>
              <a:t>Q. Multiply (-10) *(-4) using Booth's algorithm.</a:t>
            </a:r>
          </a:p>
        </p:txBody>
      </p:sp>
    </p:spTree>
    <p:extLst>
      <p:ext uri="{BB962C8B-B14F-4D97-AF65-F5344CB8AC3E}">
        <p14:creationId xmlns:p14="http://schemas.microsoft.com/office/powerpoint/2010/main" val="1388443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26593-FE17-49B4-8694-8AB38824A506}"/>
              </a:ext>
            </a:extLst>
          </p:cNvPr>
          <p:cNvSpPr txBox="1"/>
          <p:nvPr/>
        </p:nvSpPr>
        <p:spPr>
          <a:xfrm>
            <a:off x="516835" y="675861"/>
            <a:ext cx="11118574" cy="17045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multiplication of the two binary numbers can be done with one micro-operation by means of a</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combinational circuit that forms the product bits all at once. This is a fast way of multiplying two</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numbers since all it takes is the time for the signals to propagate through the gate that form the</a:t>
            </a:r>
            <a:br>
              <a:rPr lang="en-US" sz="1800" b="0" i="0" dirty="0">
                <a:effectLst/>
                <a:latin typeface="Times New Roman" panose="02020603050405020304" pitchFamily="18" charset="0"/>
                <a:cs typeface="Times New Roman" panose="02020603050405020304" pitchFamily="18" charset="0"/>
              </a:rPr>
            </a:br>
            <a:r>
              <a:rPr lang="en-US" sz="1800" b="0" i="0" dirty="0">
                <a:effectLst/>
                <a:latin typeface="Times New Roman" panose="02020603050405020304" pitchFamily="18" charset="0"/>
                <a:cs typeface="Times New Roman" panose="02020603050405020304" pitchFamily="18" charset="0"/>
              </a:rPr>
              <a:t>multiplication array.</a:t>
            </a:r>
            <a:r>
              <a:rPr lang="en-US"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3EF0738-3EF1-4C20-A0B9-90ABA31923A8}"/>
              </a:ext>
            </a:extLst>
          </p:cNvPr>
          <p:cNvPicPr>
            <a:picLocks noChangeAspect="1"/>
          </p:cNvPicPr>
          <p:nvPr/>
        </p:nvPicPr>
        <p:blipFill>
          <a:blip r:embed="rId2"/>
          <a:stretch>
            <a:fillRect/>
          </a:stretch>
        </p:blipFill>
        <p:spPr>
          <a:xfrm>
            <a:off x="5084694" y="2134014"/>
            <a:ext cx="5600700" cy="4048125"/>
          </a:xfrm>
          <a:prstGeom prst="rect">
            <a:avLst/>
          </a:prstGeom>
        </p:spPr>
      </p:pic>
      <p:sp>
        <p:nvSpPr>
          <p:cNvPr id="7" name="TextBox 6">
            <a:extLst>
              <a:ext uri="{FF2B5EF4-FFF2-40B4-BE49-F238E27FC236}">
                <a16:creationId xmlns:a16="http://schemas.microsoft.com/office/drawing/2014/main" id="{2392AB3D-EE1E-47AF-90C0-CAED58724A96}"/>
              </a:ext>
            </a:extLst>
          </p:cNvPr>
          <p:cNvSpPr txBox="1"/>
          <p:nvPr/>
        </p:nvSpPr>
        <p:spPr>
          <a:xfrm>
            <a:off x="6546574" y="6347791"/>
            <a:ext cx="5645426" cy="307777"/>
          </a:xfrm>
          <a:prstGeom prst="rect">
            <a:avLst/>
          </a:prstGeom>
          <a:noFill/>
        </p:spPr>
        <p:txBody>
          <a:bodyPr wrap="square">
            <a:spAutoFit/>
          </a:bodyPr>
          <a:lstStyle/>
          <a:p>
            <a:r>
              <a:rPr lang="en-US" sz="1400" b="1" i="0" dirty="0">
                <a:solidFill>
                  <a:srgbClr val="000000"/>
                </a:solidFill>
                <a:effectLst/>
                <a:latin typeface="Times New Roman" panose="02020603050405020304" pitchFamily="18" charset="0"/>
                <a:cs typeface="Times New Roman" panose="02020603050405020304" pitchFamily="18" charset="0"/>
              </a:rPr>
              <a:t>Figure </a:t>
            </a:r>
            <a:r>
              <a:rPr lang="en-US" sz="1400" b="1" dirty="0">
                <a:solidFill>
                  <a:srgbClr val="000000"/>
                </a:solidFill>
                <a:latin typeface="Times New Roman" panose="02020603050405020304" pitchFamily="18" charset="0"/>
                <a:cs typeface="Times New Roman" panose="02020603050405020304" pitchFamily="18" charset="0"/>
              </a:rPr>
              <a:t>: 2-</a:t>
            </a:r>
            <a:r>
              <a:rPr lang="en-US" sz="1400" b="1" i="0" dirty="0">
                <a:solidFill>
                  <a:srgbClr val="000000"/>
                </a:solidFill>
                <a:effectLst/>
                <a:latin typeface="Times New Roman" panose="02020603050405020304" pitchFamily="18" charset="0"/>
                <a:cs typeface="Times New Roman" panose="02020603050405020304" pitchFamily="18" charset="0"/>
              </a:rPr>
              <a:t>bit by </a:t>
            </a:r>
            <a:r>
              <a:rPr lang="en-US" sz="1400" b="1" dirty="0">
                <a:solidFill>
                  <a:srgbClr val="000000"/>
                </a:solidFill>
                <a:latin typeface="Times New Roman" panose="02020603050405020304" pitchFamily="18" charset="0"/>
                <a:cs typeface="Times New Roman" panose="02020603050405020304" pitchFamily="18" charset="0"/>
              </a:rPr>
              <a:t>2-</a:t>
            </a:r>
            <a:r>
              <a:rPr lang="en-US" sz="1400" b="1" i="0" dirty="0">
                <a:solidFill>
                  <a:srgbClr val="000000"/>
                </a:solidFill>
                <a:effectLst/>
                <a:latin typeface="Times New Roman" panose="02020603050405020304" pitchFamily="18" charset="0"/>
                <a:cs typeface="Times New Roman" panose="02020603050405020304" pitchFamily="18" charset="0"/>
              </a:rPr>
              <a:t>bit array multiplier</a:t>
            </a:r>
            <a:r>
              <a:rPr lang="en-US" sz="1400" b="1"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E768F755-6637-4FF5-8A21-AFF339C2ED52}"/>
              </a:ext>
            </a:extLst>
          </p:cNvPr>
          <p:cNvSpPr txBox="1"/>
          <p:nvPr/>
        </p:nvSpPr>
        <p:spPr>
          <a:xfrm>
            <a:off x="2411896" y="230209"/>
            <a:ext cx="6334538" cy="430887"/>
          </a:xfrm>
          <a:prstGeom prst="rect">
            <a:avLst/>
          </a:prstGeom>
          <a:noFill/>
        </p:spPr>
        <p:txBody>
          <a:bodyPr wrap="square">
            <a:spAutoFit/>
          </a:bodyPr>
          <a:lstStyle/>
          <a:p>
            <a:pPr algn="ctr"/>
            <a:r>
              <a:rPr lang="en-US" sz="2200" b="1" i="0" dirty="0">
                <a:effectLst/>
                <a:latin typeface="Times New Roman" panose="02020603050405020304" pitchFamily="18" charset="0"/>
                <a:cs typeface="Times New Roman" panose="02020603050405020304" pitchFamily="18" charset="0"/>
              </a:rPr>
              <a:t>Array multiplier</a:t>
            </a:r>
            <a:r>
              <a:rPr lang="en-US" sz="22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74112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E6D51A-43F3-4B23-9A44-3E916CC53183}"/>
              </a:ext>
            </a:extLst>
          </p:cNvPr>
          <p:cNvSpPr txBox="1"/>
          <p:nvPr/>
        </p:nvSpPr>
        <p:spPr>
          <a:xfrm>
            <a:off x="512956" y="602167"/>
            <a:ext cx="11188714" cy="415177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
            </a:r>
            <a:r>
              <a:rPr lang="en-US" sz="2000" b="0" i="0" dirty="0">
                <a:effectLst/>
                <a:latin typeface="Times New Roman" panose="02020603050405020304" pitchFamily="18" charset="0"/>
                <a:cs typeface="Times New Roman" panose="02020603050405020304" pitchFamily="18" charset="0"/>
              </a:rPr>
              <a:t>onsider the multiplication of two 2-bit numbers as shown in Fig</a:t>
            </a:r>
            <a:r>
              <a:rPr lang="en-US" sz="2000" dirty="0">
                <a:latin typeface="Times New Roman" panose="02020603050405020304" pitchFamily="18" charset="0"/>
                <a:cs typeface="Times New Roman" panose="02020603050405020304" pitchFamily="18" charset="0"/>
              </a:rPr>
              <a:t>ure.</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The multiplicand bits are b1 and b0, the multiplier bits are a1 and a0, and the product is c3 c2 c1 c0</a:t>
            </a:r>
            <a:r>
              <a:rPr lang="en-US" sz="2000" dirty="0">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is identical to an AND operation and can be implemented with an AND gate. the first partial product is formed by means of two AND gates.</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second partial product is formed by multiplying a1 by b1 b0 and is shifted one position to the left. The two partial products are added with two half-adder (HA) circuits.</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combinational circuit binary multiplier with more bits can be constructed in a similar fashion.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For j multiplier bits and k multiplicand bits we need j x k AND gates and (j - 1) k-bit adders to produce a product of j + k bits.</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60205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12D63A-C004-44DC-9389-2788862D6741}"/>
              </a:ext>
            </a:extLst>
          </p:cNvPr>
          <p:cNvPicPr>
            <a:picLocks noChangeAspect="1"/>
          </p:cNvPicPr>
          <p:nvPr/>
        </p:nvPicPr>
        <p:blipFill>
          <a:blip r:embed="rId2"/>
          <a:stretch>
            <a:fillRect/>
          </a:stretch>
        </p:blipFill>
        <p:spPr>
          <a:xfrm>
            <a:off x="3208920" y="423117"/>
            <a:ext cx="6200123" cy="6011765"/>
          </a:xfrm>
          <a:prstGeom prst="rect">
            <a:avLst/>
          </a:prstGeom>
        </p:spPr>
      </p:pic>
      <p:sp>
        <p:nvSpPr>
          <p:cNvPr id="7" name="TextBox 6">
            <a:extLst>
              <a:ext uri="{FF2B5EF4-FFF2-40B4-BE49-F238E27FC236}">
                <a16:creationId xmlns:a16="http://schemas.microsoft.com/office/drawing/2014/main" id="{D455AE1A-94B8-4F15-9740-9555C4049A6C}"/>
              </a:ext>
            </a:extLst>
          </p:cNvPr>
          <p:cNvSpPr txBox="1"/>
          <p:nvPr/>
        </p:nvSpPr>
        <p:spPr>
          <a:xfrm>
            <a:off x="572429" y="6250216"/>
            <a:ext cx="6096000" cy="369332"/>
          </a:xfrm>
          <a:prstGeom prst="rect">
            <a:avLst/>
          </a:prstGeom>
          <a:noFill/>
        </p:spPr>
        <p:txBody>
          <a:bodyPr wrap="square">
            <a:spAutoFit/>
          </a:bodyPr>
          <a:lstStyle/>
          <a:p>
            <a:r>
              <a:rPr lang="en-US" sz="1800" b="1" i="0" dirty="0">
                <a:solidFill>
                  <a:srgbClr val="000000"/>
                </a:solidFill>
                <a:effectLst/>
                <a:latin typeface="Times New Roman" panose="02020603050405020304" pitchFamily="18" charset="0"/>
                <a:cs typeface="Times New Roman" panose="02020603050405020304" pitchFamily="18" charset="0"/>
              </a:rPr>
              <a:t>Figure </a:t>
            </a:r>
            <a:r>
              <a:rPr lang="en-US" sz="1800" b="1"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4</a:t>
            </a:r>
            <a:r>
              <a:rPr lang="en-US" sz="1800" b="1" dirty="0">
                <a:solidFill>
                  <a:srgbClr val="000000"/>
                </a:solidFill>
                <a:latin typeface="Times New Roman" panose="02020603050405020304" pitchFamily="18" charset="0"/>
                <a:cs typeface="Times New Roman" panose="02020603050405020304" pitchFamily="18" charset="0"/>
              </a:rPr>
              <a:t>-</a:t>
            </a:r>
            <a:r>
              <a:rPr lang="en-US" sz="1800" b="1" i="0" dirty="0">
                <a:solidFill>
                  <a:srgbClr val="000000"/>
                </a:solidFill>
                <a:effectLst/>
                <a:latin typeface="Times New Roman" panose="02020603050405020304" pitchFamily="18" charset="0"/>
                <a:cs typeface="Times New Roman" panose="02020603050405020304" pitchFamily="18" charset="0"/>
              </a:rPr>
              <a:t>bit by </a:t>
            </a:r>
            <a:r>
              <a:rPr lang="en-US" b="1" i="0" dirty="0">
                <a:solidFill>
                  <a:srgbClr val="000000"/>
                </a:solidFill>
                <a:effectLst/>
                <a:latin typeface="Times New Roman" panose="02020603050405020304" pitchFamily="18" charset="0"/>
                <a:cs typeface="Times New Roman" panose="02020603050405020304" pitchFamily="18" charset="0"/>
              </a:rPr>
              <a:t>3</a:t>
            </a:r>
            <a:r>
              <a:rPr lang="en-US" sz="1800" b="1" dirty="0">
                <a:solidFill>
                  <a:srgbClr val="000000"/>
                </a:solidFill>
                <a:latin typeface="Times New Roman" panose="02020603050405020304" pitchFamily="18" charset="0"/>
                <a:cs typeface="Times New Roman" panose="02020603050405020304" pitchFamily="18" charset="0"/>
              </a:rPr>
              <a:t>-</a:t>
            </a:r>
            <a:r>
              <a:rPr lang="en-US" sz="1800" b="1" i="0" dirty="0">
                <a:solidFill>
                  <a:srgbClr val="000000"/>
                </a:solidFill>
                <a:effectLst/>
                <a:latin typeface="Times New Roman" panose="02020603050405020304" pitchFamily="18" charset="0"/>
                <a:cs typeface="Times New Roman" panose="02020603050405020304" pitchFamily="18" charset="0"/>
              </a:rPr>
              <a:t>bit array multiplier</a:t>
            </a:r>
            <a:r>
              <a:rPr lang="en-US" sz="18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11157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4086E8-3560-4A51-82A6-25450C13F4E4}"/>
              </a:ext>
            </a:extLst>
          </p:cNvPr>
          <p:cNvSpPr txBox="1"/>
          <p:nvPr/>
        </p:nvSpPr>
        <p:spPr>
          <a:xfrm>
            <a:off x="0" y="238539"/>
            <a:ext cx="12192000" cy="461665"/>
          </a:xfrm>
          <a:prstGeom prst="rect">
            <a:avLst/>
          </a:prstGeom>
          <a:noFill/>
        </p:spPr>
        <p:txBody>
          <a:bodyPr wrap="square">
            <a:spAutoFit/>
          </a:bodyPr>
          <a:lstStyle/>
          <a:p>
            <a:pPr algn="ctr"/>
            <a:r>
              <a:rPr lang="en-US" sz="2400" b="1" i="0" dirty="0">
                <a:effectLst/>
                <a:latin typeface="Times New Roman" panose="02020603050405020304" pitchFamily="18" charset="0"/>
                <a:cs typeface="Times New Roman" panose="02020603050405020304" pitchFamily="18" charset="0"/>
              </a:rPr>
              <a:t>Division Algorithm</a:t>
            </a:r>
            <a:r>
              <a:rPr lang="en-US" sz="24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00CC162A-3D8D-470A-8E71-3296FA44987B}"/>
              </a:ext>
            </a:extLst>
          </p:cNvPr>
          <p:cNvSpPr txBox="1"/>
          <p:nvPr/>
        </p:nvSpPr>
        <p:spPr>
          <a:xfrm>
            <a:off x="423746" y="1182029"/>
            <a:ext cx="11211663" cy="960328"/>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Division of two fixed-point binary numbers in signed magnitude representation is done with paper and pencil by a process of successive compare ,shift ,and subtract operations. </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DEB9021-1B9B-4B07-B117-818388B49F7B}"/>
              </a:ext>
            </a:extLst>
          </p:cNvPr>
          <p:cNvPicPr>
            <a:picLocks noChangeAspect="1"/>
          </p:cNvPicPr>
          <p:nvPr/>
        </p:nvPicPr>
        <p:blipFill>
          <a:blip r:embed="rId2"/>
          <a:stretch>
            <a:fillRect/>
          </a:stretch>
        </p:blipFill>
        <p:spPr>
          <a:xfrm>
            <a:off x="2860605" y="2392369"/>
            <a:ext cx="7742302" cy="3392305"/>
          </a:xfrm>
          <a:prstGeom prst="rect">
            <a:avLst/>
          </a:prstGeom>
        </p:spPr>
      </p:pic>
      <p:sp>
        <p:nvSpPr>
          <p:cNvPr id="9" name="TextBox 8">
            <a:extLst>
              <a:ext uri="{FF2B5EF4-FFF2-40B4-BE49-F238E27FC236}">
                <a16:creationId xmlns:a16="http://schemas.microsoft.com/office/drawing/2014/main" id="{98A42055-7B05-48EB-94B5-0394830008C3}"/>
              </a:ext>
            </a:extLst>
          </p:cNvPr>
          <p:cNvSpPr txBox="1"/>
          <p:nvPr/>
        </p:nvSpPr>
        <p:spPr>
          <a:xfrm>
            <a:off x="3962052" y="6034686"/>
            <a:ext cx="6096000" cy="307777"/>
          </a:xfrm>
          <a:prstGeom prst="rect">
            <a:avLst/>
          </a:prstGeom>
          <a:noFill/>
        </p:spPr>
        <p:txBody>
          <a:bodyPr wrap="square">
            <a:spAutoFit/>
          </a:bodyPr>
          <a:lstStyle/>
          <a:p>
            <a:pPr algn="ctr"/>
            <a:r>
              <a:rPr lang="en-US" sz="1400" b="1" i="0" dirty="0">
                <a:solidFill>
                  <a:srgbClr val="000000"/>
                </a:solidFill>
                <a:effectLst/>
                <a:latin typeface="Times New Roman" panose="02020603050405020304" pitchFamily="18" charset="0"/>
                <a:cs typeface="Times New Roman" panose="02020603050405020304" pitchFamily="18" charset="0"/>
              </a:rPr>
              <a:t>Figure : Example of binary division,  448/17</a:t>
            </a:r>
            <a:r>
              <a:rPr lang="en-US" sz="14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029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6834" y="761971"/>
            <a:ext cx="10358846" cy="517064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Arithmetic instructions in digital computers manipulate data to produce results necessary for the solutions of computational problems. These instructions perform arithmetic calculations and are responsible for the bulk of activity involved in processing data in a computer.</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four basic arithmetic operations are addition,subtraction,multiplication and division.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these four basic operations , it is possible to formulate other arithmetic functions and solve problems by means of numerical analysis methods.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arithmetic processor is the part of a processor unit that executes arithmetic operations.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arithmetic instruction may specify binary or decimal data, and in each case the data may be in fixed-point or floating point form.</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Negative numbers may be in signed magnitude or signed compliment representation.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Fixed point numbers may represents integers or fractions. </a:t>
            </a:r>
          </a:p>
        </p:txBody>
      </p:sp>
      <p:sp>
        <p:nvSpPr>
          <p:cNvPr id="5" name="Rectangle 4"/>
          <p:cNvSpPr/>
          <p:nvPr/>
        </p:nvSpPr>
        <p:spPr>
          <a:xfrm>
            <a:off x="796834" y="303897"/>
            <a:ext cx="1574662" cy="498663"/>
          </a:xfrm>
          <a:prstGeom prst="rect">
            <a:avLst/>
          </a:prstGeom>
        </p:spPr>
        <p:txBody>
          <a:bodyPr wrap="none">
            <a:spAutoFit/>
          </a:bodyPr>
          <a:lstStyle/>
          <a:p>
            <a:pPr>
              <a:lnSpc>
                <a:spcPct val="150000"/>
              </a:lnSpc>
            </a:pPr>
            <a:r>
              <a:rPr lang="en-US" sz="20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8600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3C4766-C99E-4D4D-A508-E0654C4A2E5D}"/>
              </a:ext>
            </a:extLst>
          </p:cNvPr>
          <p:cNvSpPr txBox="1"/>
          <p:nvPr/>
        </p:nvSpPr>
        <p:spPr>
          <a:xfrm>
            <a:off x="410817" y="477078"/>
            <a:ext cx="8733183" cy="400110"/>
          </a:xfrm>
          <a:prstGeom prst="rect">
            <a:avLst/>
          </a:prstGeom>
          <a:noFill/>
        </p:spPr>
        <p:txBody>
          <a:bodyPr wrap="square">
            <a:spAutoFit/>
          </a:bodyPr>
          <a:lstStyle/>
          <a:p>
            <a:r>
              <a:rPr lang="en-US" sz="2000" b="1" i="0" dirty="0">
                <a:solidFill>
                  <a:srgbClr val="000000"/>
                </a:solidFill>
                <a:effectLst/>
                <a:latin typeface="Times New Roman" panose="02020603050405020304" pitchFamily="18" charset="0"/>
                <a:cs typeface="Times New Roman" panose="02020603050405020304" pitchFamily="18" charset="0"/>
              </a:rPr>
              <a:t>Hardware Implementation for Signed-Magnitude Data</a:t>
            </a:r>
            <a:r>
              <a:rPr lang="en-US" sz="2000" b="1"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FE199E76-1667-4BF8-81F1-FC0561ADDD07}"/>
              </a:ext>
            </a:extLst>
          </p:cNvPr>
          <p:cNvSpPr txBox="1"/>
          <p:nvPr/>
        </p:nvSpPr>
        <p:spPr>
          <a:xfrm>
            <a:off x="742122" y="1232452"/>
            <a:ext cx="10694504" cy="511531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the division is implemented in a digital computer, it is convenient to change the process slightly. Instead of shifting the divisor to the right, the divide</a:t>
            </a:r>
            <a:r>
              <a:rPr lang="en-US" sz="2000" dirty="0">
                <a:latin typeface="Times New Roman" panose="02020603050405020304" pitchFamily="18" charset="0"/>
                <a:cs typeface="Times New Roman" panose="02020603050405020304" pitchFamily="18" charset="0"/>
              </a:rPr>
              <a:t>n</a:t>
            </a:r>
            <a:r>
              <a:rPr lang="en-US" sz="2000" b="0" i="0" dirty="0">
                <a:effectLst/>
                <a:latin typeface="Times New Roman" panose="02020603050405020304" pitchFamily="18" charset="0"/>
                <a:cs typeface="Times New Roman" panose="02020603050405020304" pitchFamily="18" charset="0"/>
              </a:rPr>
              <a:t>d, or partial remainder, is shifted to the left, thus leaving the two numbers in the required relative position. Subtraction may be achieved by adding A to the 2's complement of B. The information about the relative magnitudes is then available from the end-carry.</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Register EAQ is now shifted to the left with 0 inserted into Q, and the previous value of E lost.</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Restoring </a:t>
            </a:r>
            <a:r>
              <a:rPr lang="en-US" sz="2000" b="1" dirty="0">
                <a:latin typeface="Times New Roman" panose="02020603050405020304" pitchFamily="18" charset="0"/>
                <a:cs typeface="Times New Roman" panose="02020603050405020304" pitchFamily="18" charset="0"/>
              </a:rPr>
              <a:t>M</a:t>
            </a:r>
            <a:r>
              <a:rPr lang="en-US" sz="2000" b="1" i="0" dirty="0">
                <a:effectLst/>
                <a:latin typeface="Times New Roman" panose="02020603050405020304" pitchFamily="18" charset="0"/>
                <a:cs typeface="Times New Roman" panose="02020603050405020304" pitchFamily="18" charset="0"/>
              </a:rPr>
              <a:t>ethod: </a:t>
            </a:r>
            <a:r>
              <a:rPr lang="en-US" sz="2000" b="0" i="0" dirty="0">
                <a:effectLst/>
                <a:latin typeface="Times New Roman" panose="02020603050405020304" pitchFamily="18" charset="0"/>
                <a:cs typeface="Times New Roman" panose="02020603050405020304" pitchFamily="18" charset="0"/>
              </a:rPr>
              <a:t>The reason for the name is that the partial remainder is restored by adding the divisor to the negative difference. Two other methods are available for dividing numbers,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the </a:t>
            </a:r>
            <a:r>
              <a:rPr lang="en-US" sz="2000" b="0" i="0" dirty="0" err="1">
                <a:effectLst/>
                <a:latin typeface="Times New Roman" panose="02020603050405020304" pitchFamily="18" charset="0"/>
                <a:cs typeface="Times New Roman" panose="02020603050405020304" pitchFamily="18" charset="0"/>
              </a:rPr>
              <a:t>Comparision</a:t>
            </a:r>
            <a:r>
              <a:rPr lang="en-US" sz="2000" b="0" i="0" dirty="0">
                <a:effectLst/>
                <a:latin typeface="Times New Roman" panose="02020603050405020304" pitchFamily="18" charset="0"/>
                <a:cs typeface="Times New Roman" panose="02020603050405020304" pitchFamily="18" charset="0"/>
              </a:rPr>
              <a:t> method and the </a:t>
            </a:r>
            <a:r>
              <a:rPr lang="en-US" sz="2000" b="0" i="0" dirty="0" err="1">
                <a:effectLst/>
                <a:latin typeface="Times New Roman" panose="02020603050405020304" pitchFamily="18" charset="0"/>
                <a:cs typeface="Times New Roman" panose="02020603050405020304" pitchFamily="18" charset="0"/>
              </a:rPr>
              <a:t>Nonrestoring</a:t>
            </a:r>
            <a:r>
              <a:rPr lang="en-US" sz="2000" b="0" i="0" dirty="0">
                <a:effectLst/>
                <a:latin typeface="Times New Roman" panose="02020603050405020304" pitchFamily="18" charset="0"/>
                <a:cs typeface="Times New Roman" panose="02020603050405020304" pitchFamily="18" charset="0"/>
              </a:rPr>
              <a:t> method. </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No restoring method B is not added if the difference is negative but instead, the negative difference is shifted left and then B is added.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9986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31DDFE9-A832-4ECC-98BD-1E4D35C46451}"/>
              </a:ext>
            </a:extLst>
          </p:cNvPr>
          <p:cNvGrpSpPr/>
          <p:nvPr/>
        </p:nvGrpSpPr>
        <p:grpSpPr>
          <a:xfrm>
            <a:off x="6392396" y="612883"/>
            <a:ext cx="5041321" cy="5926982"/>
            <a:chOff x="3371338" y="-125783"/>
            <a:chExt cx="5216071" cy="6586345"/>
          </a:xfrm>
        </p:grpSpPr>
        <p:pic>
          <p:nvPicPr>
            <p:cNvPr id="3" name="Picture 2">
              <a:extLst>
                <a:ext uri="{FF2B5EF4-FFF2-40B4-BE49-F238E27FC236}">
                  <a16:creationId xmlns:a16="http://schemas.microsoft.com/office/drawing/2014/main" id="{C49A86A1-624C-4106-9169-2A8D614766FF}"/>
                </a:ext>
              </a:extLst>
            </p:cNvPr>
            <p:cNvPicPr>
              <a:picLocks noChangeAspect="1"/>
            </p:cNvPicPr>
            <p:nvPr/>
          </p:nvPicPr>
          <p:blipFill>
            <a:blip r:embed="rId2"/>
            <a:stretch>
              <a:fillRect/>
            </a:stretch>
          </p:blipFill>
          <p:spPr>
            <a:xfrm>
              <a:off x="3371338" y="397437"/>
              <a:ext cx="5216071" cy="6063125"/>
            </a:xfrm>
            <a:prstGeom prst="rect">
              <a:avLst/>
            </a:prstGeom>
          </p:spPr>
        </p:pic>
        <p:sp>
          <p:nvSpPr>
            <p:cNvPr id="5" name="TextBox 4">
              <a:extLst>
                <a:ext uri="{FF2B5EF4-FFF2-40B4-BE49-F238E27FC236}">
                  <a16:creationId xmlns:a16="http://schemas.microsoft.com/office/drawing/2014/main" id="{FFE16D7C-86FB-4760-B714-329BAA340FC3}"/>
                </a:ext>
              </a:extLst>
            </p:cNvPr>
            <p:cNvSpPr txBox="1"/>
            <p:nvPr/>
          </p:nvSpPr>
          <p:spPr>
            <a:xfrm>
              <a:off x="6009639" y="-125783"/>
              <a:ext cx="1477536" cy="523220"/>
            </a:xfrm>
            <a:prstGeom prst="rect">
              <a:avLst/>
            </a:prstGeom>
            <a:noFill/>
          </p:spPr>
          <p:txBody>
            <a:bodyPr wrap="square">
              <a:spAutoFit/>
            </a:bodyPr>
            <a:lstStyle/>
            <a:p>
              <a:r>
                <a:rPr lang="en-US" sz="1050" b="1" i="0" dirty="0">
                  <a:solidFill>
                    <a:srgbClr val="000000"/>
                  </a:solidFill>
                  <a:effectLst/>
                  <a:latin typeface="Times New Roman" panose="02020603050405020304" pitchFamily="18" charset="0"/>
                  <a:cs typeface="Times New Roman" panose="02020603050405020304" pitchFamily="18" charset="0"/>
                </a:rPr>
                <a:t>Divide operation</a:t>
              </a:r>
              <a:r>
                <a:rPr lang="en-US" sz="2800" b="1" dirty="0">
                  <a:latin typeface="Times New Roman" panose="02020603050405020304" pitchFamily="18" charset="0"/>
                  <a:cs typeface="Times New Roman" panose="02020603050405020304" pitchFamily="18" charset="0"/>
                </a:rPr>
                <a:t> </a:t>
              </a:r>
            </a:p>
          </p:txBody>
        </p:sp>
      </p:grpSp>
      <p:sp>
        <p:nvSpPr>
          <p:cNvPr id="8" name="TextBox 7">
            <a:extLst>
              <a:ext uri="{FF2B5EF4-FFF2-40B4-BE49-F238E27FC236}">
                <a16:creationId xmlns:a16="http://schemas.microsoft.com/office/drawing/2014/main" id="{1DB6A918-2355-48E7-869E-BB4F2B04C027}"/>
              </a:ext>
            </a:extLst>
          </p:cNvPr>
          <p:cNvSpPr txBox="1"/>
          <p:nvPr/>
        </p:nvSpPr>
        <p:spPr>
          <a:xfrm>
            <a:off x="758283" y="397440"/>
            <a:ext cx="6378497" cy="430887"/>
          </a:xfrm>
          <a:prstGeom prst="rect">
            <a:avLst/>
          </a:prstGeom>
          <a:noFill/>
        </p:spPr>
        <p:txBody>
          <a:bodyPr wrap="square">
            <a:spAutoFit/>
          </a:bodyPr>
          <a:lstStyle/>
          <a:p>
            <a:r>
              <a:rPr lang="en-US" sz="2200" b="1" i="0" dirty="0">
                <a:effectLst/>
                <a:latin typeface="Times New Roman" panose="02020603050405020304" pitchFamily="18" charset="0"/>
                <a:cs typeface="Times New Roman" panose="02020603050405020304" pitchFamily="18" charset="0"/>
              </a:rPr>
              <a:t>Hardware Algorithm (Restoring Algorithm)</a:t>
            </a:r>
            <a:r>
              <a:rPr lang="en-US" sz="2200"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9E7B9AB9-0DA6-40F3-868D-C9195EB54FE1}"/>
              </a:ext>
            </a:extLst>
          </p:cNvPr>
          <p:cNvSpPr txBox="1"/>
          <p:nvPr/>
        </p:nvSpPr>
        <p:spPr>
          <a:xfrm>
            <a:off x="758283" y="1339120"/>
            <a:ext cx="5041321" cy="482314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dividend AQ and the divisor is  B . The sign of the result is transferred into Q</a:t>
            </a:r>
            <a:r>
              <a:rPr lang="en-US" sz="2000" baseline="-25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to be part of the quotient.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sequence counter SC to specify the number of bits in the quotient.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A </a:t>
            </a:r>
            <a:r>
              <a:rPr lang="en-US" sz="2000" dirty="0">
                <a:latin typeface="Times New Roman" panose="02020603050405020304" pitchFamily="18" charset="0"/>
                <a:cs typeface="Times New Roman" panose="02020603050405020304" pitchFamily="18" charset="0"/>
              </a:rPr>
              <a:t>&gt;=</a:t>
            </a:r>
            <a:r>
              <a:rPr lang="en-US" sz="2000" b="0" i="0" dirty="0">
                <a:effectLst/>
                <a:latin typeface="Times New Roman" panose="02020603050405020304" pitchFamily="18" charset="0"/>
                <a:cs typeface="Times New Roman" panose="02020603050405020304" pitchFamily="18" charset="0"/>
              </a:rPr>
              <a:t> B, the divide-overflow flip-flop DVF is set and the operation is terminated prematurely. If A &lt; B, no divide overflow occurs so the value of the dividend is restored by adding B to A .</a:t>
            </a:r>
            <a:r>
              <a:rPr lang="en-US" sz="2000" dirty="0">
                <a:latin typeface="Times New Roman" panose="02020603050405020304" pitchFamily="18" charset="0"/>
                <a:cs typeface="Times New Roman" panose="02020603050405020304" pitchFamily="18" charset="0"/>
              </a:rPr>
              <a:t> </a:t>
            </a:r>
          </a:p>
        </p:txBody>
      </p:sp>
      <p:cxnSp>
        <p:nvCxnSpPr>
          <p:cNvPr id="11" name="Straight Arrow Connector 10">
            <a:extLst>
              <a:ext uri="{FF2B5EF4-FFF2-40B4-BE49-F238E27FC236}">
                <a16:creationId xmlns:a16="http://schemas.microsoft.com/office/drawing/2014/main" id="{48671B8C-3437-45B1-B9C4-F0D0852295AC}"/>
              </a:ext>
            </a:extLst>
          </p:cNvPr>
          <p:cNvCxnSpPr>
            <a:cxnSpLocks/>
          </p:cNvCxnSpPr>
          <p:nvPr/>
        </p:nvCxnSpPr>
        <p:spPr>
          <a:xfrm>
            <a:off x="7324088" y="1339119"/>
            <a:ext cx="2179029" cy="3140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Top Corners Rounded 13">
            <a:extLst>
              <a:ext uri="{FF2B5EF4-FFF2-40B4-BE49-F238E27FC236}">
                <a16:creationId xmlns:a16="http://schemas.microsoft.com/office/drawing/2014/main" id="{33E7D9DF-D883-4C4E-9CDD-F8211499CED3}"/>
              </a:ext>
            </a:extLst>
          </p:cNvPr>
          <p:cNvSpPr/>
          <p:nvPr/>
        </p:nvSpPr>
        <p:spPr>
          <a:xfrm>
            <a:off x="6413162" y="848303"/>
            <a:ext cx="1821851" cy="743466"/>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This is restoring step</a:t>
            </a:r>
          </a:p>
          <a:p>
            <a:pPr algn="ctr"/>
            <a:endParaRPr lang="en-US" dirty="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D34A26EB-06D0-4652-B749-0A6CEFED6CCF}"/>
                  </a:ext>
                </a:extLst>
              </p14:cNvPr>
              <p14:cNvContentPartPr/>
              <p14:nvPr/>
            </p14:nvContentPartPr>
            <p14:xfrm>
              <a:off x="11412000" y="5590080"/>
              <a:ext cx="360" cy="360"/>
            </p14:xfrm>
          </p:contentPart>
        </mc:Choice>
        <mc:Fallback xmlns="">
          <p:pic>
            <p:nvPicPr>
              <p:cNvPr id="15" name="Ink 14">
                <a:extLst>
                  <a:ext uri="{FF2B5EF4-FFF2-40B4-BE49-F238E27FC236}">
                    <a16:creationId xmlns:a16="http://schemas.microsoft.com/office/drawing/2014/main" id="{D34A26EB-06D0-4652-B749-0A6CEFED6CCF}"/>
                  </a:ext>
                </a:extLst>
              </p:cNvPr>
              <p:cNvPicPr/>
              <p:nvPr/>
            </p:nvPicPr>
            <p:blipFill>
              <a:blip r:embed="rId4"/>
              <a:stretch>
                <a:fillRect/>
              </a:stretch>
            </p:blipFill>
            <p:spPr>
              <a:xfrm>
                <a:off x="11402640" y="5580720"/>
                <a:ext cx="19080" cy="19080"/>
              </a:xfrm>
              <a:prstGeom prst="rect">
                <a:avLst/>
              </a:prstGeom>
            </p:spPr>
          </p:pic>
        </mc:Fallback>
      </mc:AlternateContent>
    </p:spTree>
    <p:extLst>
      <p:ext uri="{BB962C8B-B14F-4D97-AF65-F5344CB8AC3E}">
        <p14:creationId xmlns:p14="http://schemas.microsoft.com/office/powerpoint/2010/main" val="1448722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98D93F-5289-465A-9182-0B449292C99D}"/>
              </a:ext>
            </a:extLst>
          </p:cNvPr>
          <p:cNvSpPr txBox="1"/>
          <p:nvPr/>
        </p:nvSpPr>
        <p:spPr>
          <a:xfrm>
            <a:off x="596348" y="371061"/>
            <a:ext cx="10800523" cy="373031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division o f the magnitudes starts by shifting the dividend in A Q to the left with the high-order bit shifted into E. If the bit shifted into E =1, EA &gt; B so B is subtracted from EA and </a:t>
            </a:r>
            <a:r>
              <a:rPr lang="en-US" sz="2000" b="0" i="0" dirty="0" err="1">
                <a:effectLst/>
                <a:latin typeface="Times New Roman" panose="02020603050405020304" pitchFamily="18" charset="0"/>
                <a:cs typeface="Times New Roman" panose="02020603050405020304" pitchFamily="18" charset="0"/>
              </a:rPr>
              <a:t>Q</a:t>
            </a:r>
            <a:r>
              <a:rPr lang="en-US" sz="2000" b="0" i="0" baseline="-25000" dirty="0" err="1">
                <a:effectLst/>
                <a:latin typeface="Times New Roman" panose="02020603050405020304" pitchFamily="18" charset="0"/>
                <a:cs typeface="Times New Roman" panose="02020603050405020304" pitchFamily="18" charset="0"/>
              </a:rPr>
              <a:t>n</a:t>
            </a:r>
            <a:r>
              <a:rPr lang="en-US" sz="2000" b="0" i="0" baseline="-2500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is set to 1.</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E=0, the divisor is subtracted by adding its 2's complement value and the carry is transferred into E .If E = 1, it signifies that A &gt;=B; therefore, </a:t>
            </a:r>
            <a:r>
              <a:rPr lang="en-US" sz="2000" b="0" i="0" dirty="0" err="1">
                <a:effectLst/>
                <a:latin typeface="Times New Roman" panose="02020603050405020304" pitchFamily="18" charset="0"/>
                <a:cs typeface="Times New Roman" panose="02020603050405020304" pitchFamily="18" charset="0"/>
              </a:rPr>
              <a:t>Q</a:t>
            </a:r>
            <a:r>
              <a:rPr lang="en-US" sz="2000" b="0" i="0" baseline="-25000" dirty="0" err="1">
                <a:effectLst/>
                <a:latin typeface="Times New Roman" panose="02020603050405020304" pitchFamily="18" charset="0"/>
                <a:cs typeface="Times New Roman" panose="02020603050405020304" pitchFamily="18" charset="0"/>
              </a:rPr>
              <a:t>n</a:t>
            </a:r>
            <a:r>
              <a:rPr lang="en-US" sz="2000" b="0" i="0" dirty="0">
                <a:effectLst/>
                <a:latin typeface="Times New Roman" panose="02020603050405020304" pitchFamily="18" charset="0"/>
                <a:cs typeface="Times New Roman" panose="02020603050405020304" pitchFamily="18" charset="0"/>
              </a:rPr>
              <a:t> is set to 1. If E = 0, it signifies that A &lt; B and the original number is restored by adding B to A and we leave a 0 in </a:t>
            </a:r>
            <a:r>
              <a:rPr lang="en-US" sz="2000" b="0" i="0" dirty="0" err="1">
                <a:effectLst/>
                <a:latin typeface="Times New Roman" panose="02020603050405020304" pitchFamily="18" charset="0"/>
                <a:cs typeface="Times New Roman" panose="02020603050405020304" pitchFamily="18" charset="0"/>
              </a:rPr>
              <a:t>Q</a:t>
            </a:r>
            <a:r>
              <a:rPr lang="en-US" sz="2000" b="0" i="0" baseline="-25000" dirty="0" err="1">
                <a:effectLst/>
                <a:latin typeface="Times New Roman" panose="02020603050405020304" pitchFamily="18" charset="0"/>
                <a:cs typeface="Times New Roman" panose="02020603050405020304" pitchFamily="18" charset="0"/>
              </a:rPr>
              <a:t>n</a:t>
            </a:r>
            <a:r>
              <a:rPr lang="en-US" sz="2000" b="0" i="0" baseline="-25000" dirty="0">
                <a:effectLst/>
                <a:latin typeface="Times New Roman" panose="02020603050405020304" pitchFamily="18" charset="0"/>
                <a:cs typeface="Times New Roman" panose="02020603050405020304" pitchFamily="18" charset="0"/>
              </a:rPr>
              <a:t> </a:t>
            </a:r>
            <a:r>
              <a:rPr lang="en-US" sz="2000" b="0" i="0" baseline="30000" dirty="0">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process is repeated again with register A holding the partial remainder. After n - 1 times, the quotient magnitude is formed in register Q and the remainder is found in register A . The quotient sign is in Q</a:t>
            </a:r>
            <a:r>
              <a:rPr lang="en-US" sz="2000" b="0" i="0" baseline="-25000" dirty="0">
                <a:effectLst/>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and the sign of the remainder in A</a:t>
            </a:r>
            <a:r>
              <a:rPr lang="en-US" sz="2000" baseline="-25000" dirty="0">
                <a:latin typeface="Times New Roman" panose="02020603050405020304" pitchFamily="18" charset="0"/>
                <a:cs typeface="Times New Roman" panose="02020603050405020304" pitchFamily="18" charset="0"/>
              </a:rPr>
              <a:t>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666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8453FF-EAEE-4F08-BAA1-65C438C8138B}"/>
              </a:ext>
            </a:extLst>
          </p:cNvPr>
          <p:cNvPicPr>
            <a:picLocks noChangeAspect="1"/>
          </p:cNvPicPr>
          <p:nvPr/>
        </p:nvPicPr>
        <p:blipFill>
          <a:blip r:embed="rId2"/>
          <a:stretch>
            <a:fillRect/>
          </a:stretch>
        </p:blipFill>
        <p:spPr>
          <a:xfrm>
            <a:off x="5208104" y="226165"/>
            <a:ext cx="5926413" cy="6405669"/>
          </a:xfrm>
          <a:prstGeom prst="rect">
            <a:avLst/>
          </a:prstGeom>
        </p:spPr>
      </p:pic>
      <p:sp>
        <p:nvSpPr>
          <p:cNvPr id="5" name="TextBox 4">
            <a:extLst>
              <a:ext uri="{FF2B5EF4-FFF2-40B4-BE49-F238E27FC236}">
                <a16:creationId xmlns:a16="http://schemas.microsoft.com/office/drawing/2014/main" id="{417D0240-E9F0-43EA-AACC-150896891B7D}"/>
              </a:ext>
            </a:extLst>
          </p:cNvPr>
          <p:cNvSpPr txBox="1"/>
          <p:nvPr/>
        </p:nvSpPr>
        <p:spPr>
          <a:xfrm>
            <a:off x="251791" y="5931861"/>
            <a:ext cx="5314122" cy="307777"/>
          </a:xfrm>
          <a:prstGeom prst="rect">
            <a:avLst/>
          </a:prstGeom>
          <a:noFill/>
        </p:spPr>
        <p:txBody>
          <a:bodyPr wrap="square">
            <a:spAutoFit/>
          </a:bodyPr>
          <a:lstStyle/>
          <a:p>
            <a:r>
              <a:rPr lang="en-US" sz="1400" b="1" i="0" dirty="0">
                <a:solidFill>
                  <a:srgbClr val="000000"/>
                </a:solidFill>
                <a:effectLst/>
                <a:latin typeface="Times New Roman" panose="02020603050405020304" pitchFamily="18" charset="0"/>
                <a:cs typeface="Times New Roman" panose="02020603050405020304" pitchFamily="18" charset="0"/>
              </a:rPr>
              <a:t>Figure :Example of binary division with digital hardware.</a:t>
            </a:r>
            <a:r>
              <a:rPr lang="en-US" sz="1400" b="1"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B1CD50FC-F85F-40C5-B0DA-EF8005A7B17D}"/>
              </a:ext>
            </a:extLst>
          </p:cNvPr>
          <p:cNvSpPr txBox="1"/>
          <p:nvPr/>
        </p:nvSpPr>
        <p:spPr>
          <a:xfrm>
            <a:off x="1057483" y="587585"/>
            <a:ext cx="4150621" cy="400110"/>
          </a:xfrm>
          <a:prstGeom prst="rect">
            <a:avLst/>
          </a:prstGeom>
          <a:noFill/>
        </p:spPr>
        <p:txBody>
          <a:bodyPr wrap="square">
            <a:spAutoFit/>
          </a:bodyPr>
          <a:lstStyle/>
          <a:p>
            <a:r>
              <a:rPr lang="en-US" sz="2000" b="1" i="0" dirty="0">
                <a:solidFill>
                  <a:srgbClr val="000000"/>
                </a:solidFill>
                <a:effectLst/>
                <a:latin typeface="Times New Roman" panose="02020603050405020304" pitchFamily="18" charset="0"/>
                <a:cs typeface="Times New Roman" panose="02020603050405020304" pitchFamily="18" charset="0"/>
              </a:rPr>
              <a:t>Example : 448/17</a:t>
            </a:r>
            <a:endParaRPr lang="en-US" sz="20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3B584A6-A005-43BF-9710-DA4D424C2357}"/>
                  </a:ext>
                </a:extLst>
              </p14:cNvPr>
              <p14:cNvContentPartPr/>
              <p14:nvPr/>
            </p14:nvContentPartPr>
            <p14:xfrm>
              <a:off x="5625720" y="1553760"/>
              <a:ext cx="3098880" cy="3500640"/>
            </p14:xfrm>
          </p:contentPart>
        </mc:Choice>
        <mc:Fallback xmlns="">
          <p:pic>
            <p:nvPicPr>
              <p:cNvPr id="4" name="Ink 3">
                <a:extLst>
                  <a:ext uri="{FF2B5EF4-FFF2-40B4-BE49-F238E27FC236}">
                    <a16:creationId xmlns:a16="http://schemas.microsoft.com/office/drawing/2014/main" id="{A3B584A6-A005-43BF-9710-DA4D424C2357}"/>
                  </a:ext>
                </a:extLst>
              </p:cNvPr>
              <p:cNvPicPr/>
              <p:nvPr/>
            </p:nvPicPr>
            <p:blipFill>
              <a:blip r:embed="rId4"/>
              <a:stretch>
                <a:fillRect/>
              </a:stretch>
            </p:blipFill>
            <p:spPr>
              <a:xfrm>
                <a:off x="5616360" y="1544400"/>
                <a:ext cx="3117600" cy="3519360"/>
              </a:xfrm>
              <a:prstGeom prst="rect">
                <a:avLst/>
              </a:prstGeom>
            </p:spPr>
          </p:pic>
        </mc:Fallback>
      </mc:AlternateContent>
    </p:spTree>
    <p:extLst>
      <p:ext uri="{BB962C8B-B14F-4D97-AF65-F5344CB8AC3E}">
        <p14:creationId xmlns:p14="http://schemas.microsoft.com/office/powerpoint/2010/main" val="1968582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902D8A3-CD47-4A56-B929-318A05903D67}"/>
              </a:ext>
            </a:extLst>
          </p:cNvPr>
          <p:cNvSpPr txBox="1"/>
          <p:nvPr/>
        </p:nvSpPr>
        <p:spPr>
          <a:xfrm>
            <a:off x="856799" y="567372"/>
            <a:ext cx="5915062" cy="400110"/>
          </a:xfrm>
          <a:prstGeom prst="rect">
            <a:avLst/>
          </a:prstGeom>
          <a:noFill/>
        </p:spPr>
        <p:txBody>
          <a:bodyPr wrap="square">
            <a:spAutoFit/>
          </a:bodyPr>
          <a:lstStyle/>
          <a:p>
            <a:r>
              <a:rPr lang="en-US" sz="2000" b="1" i="0" dirty="0">
                <a:effectLst/>
                <a:latin typeface="Times New Roman" panose="02020603050405020304" pitchFamily="18" charset="0"/>
                <a:cs typeface="Times New Roman" panose="02020603050405020304" pitchFamily="18" charset="0"/>
              </a:rPr>
              <a:t>Non-restoring division Algorithm</a:t>
            </a:r>
            <a:endParaRPr lang="en-US" sz="2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6DEE9CB7-F443-4B1E-BEE6-281D5BFABAEF}"/>
                  </a:ext>
                </a:extLst>
              </p14:cNvPr>
              <p14:cNvContentPartPr/>
              <p14:nvPr/>
            </p14:nvContentPartPr>
            <p14:xfrm>
              <a:off x="9599400" y="2544840"/>
              <a:ext cx="360" cy="360"/>
            </p14:xfrm>
          </p:contentPart>
        </mc:Choice>
        <mc:Fallback xmlns="">
          <p:pic>
            <p:nvPicPr>
              <p:cNvPr id="10" name="Ink 9">
                <a:extLst>
                  <a:ext uri="{FF2B5EF4-FFF2-40B4-BE49-F238E27FC236}">
                    <a16:creationId xmlns:a16="http://schemas.microsoft.com/office/drawing/2014/main" id="{6DEE9CB7-F443-4B1E-BEE6-281D5BFABAEF}"/>
                  </a:ext>
                </a:extLst>
              </p:cNvPr>
              <p:cNvPicPr/>
              <p:nvPr/>
            </p:nvPicPr>
            <p:blipFill>
              <a:blip r:embed="rId3"/>
              <a:stretch>
                <a:fillRect/>
              </a:stretch>
            </p:blipFill>
            <p:spPr>
              <a:xfrm>
                <a:off x="9590040" y="2535480"/>
                <a:ext cx="19080" cy="19080"/>
              </a:xfrm>
              <a:prstGeom prst="rect">
                <a:avLst/>
              </a:prstGeom>
            </p:spPr>
          </p:pic>
        </mc:Fallback>
      </mc:AlternateContent>
      <p:pic>
        <p:nvPicPr>
          <p:cNvPr id="17" name="Picture 16">
            <a:extLst>
              <a:ext uri="{FF2B5EF4-FFF2-40B4-BE49-F238E27FC236}">
                <a16:creationId xmlns:a16="http://schemas.microsoft.com/office/drawing/2014/main" id="{289C97A5-0210-41EC-BF20-03AEB3089417}"/>
              </a:ext>
            </a:extLst>
          </p:cNvPr>
          <p:cNvPicPr>
            <a:picLocks noChangeAspect="1"/>
          </p:cNvPicPr>
          <p:nvPr/>
        </p:nvPicPr>
        <p:blipFill>
          <a:blip r:embed="rId4"/>
          <a:stretch>
            <a:fillRect/>
          </a:stretch>
        </p:blipFill>
        <p:spPr>
          <a:xfrm>
            <a:off x="5406889" y="418566"/>
            <a:ext cx="6336196" cy="6285909"/>
          </a:xfrm>
          <a:prstGeom prst="rect">
            <a:avLst/>
          </a:prstGeom>
        </p:spPr>
      </p:pic>
    </p:spTree>
    <p:extLst>
      <p:ext uri="{BB962C8B-B14F-4D97-AF65-F5344CB8AC3E}">
        <p14:creationId xmlns:p14="http://schemas.microsoft.com/office/powerpoint/2010/main" val="1803002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7E2FF7-B755-4E15-9D82-19C318ECF6D9}"/>
              </a:ext>
            </a:extLst>
          </p:cNvPr>
          <p:cNvSpPr txBox="1"/>
          <p:nvPr/>
        </p:nvSpPr>
        <p:spPr>
          <a:xfrm>
            <a:off x="742121" y="450574"/>
            <a:ext cx="10641495" cy="51153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First the registers are initialized with corresponding values (Q = Dividend, </a:t>
            </a:r>
            <a:r>
              <a:rPr lang="en-US" sz="2000" dirty="0">
                <a:latin typeface="Times New Roman" panose="02020603050405020304" pitchFamily="18" charset="0"/>
                <a:cs typeface="Times New Roman" panose="02020603050405020304" pitchFamily="18" charset="0"/>
              </a:rPr>
              <a:t>B</a:t>
            </a:r>
            <a:r>
              <a:rPr lang="en-US" sz="2000" b="0" i="0" dirty="0">
                <a:effectLst/>
                <a:latin typeface="Times New Roman" panose="02020603050405020304" pitchFamily="18" charset="0"/>
                <a:cs typeface="Times New Roman" panose="02020603050405020304" pitchFamily="18" charset="0"/>
              </a:rPr>
              <a:t>= Divisor, A = 0, SC = number of bits in dividend)</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Step2: Check the sign bit of register A</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it is 1 shift left content of AQ and perform A = A+B, otherwise shift left AQ and perform A = A-B (means add 2’s complement of M to A and store it to A)</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Again the sign bit of register A</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sign bit is 1 </a:t>
            </a:r>
            <a:r>
              <a:rPr lang="en-US" sz="2000" b="0" i="0" dirty="0" err="1">
                <a:effectLst/>
                <a:latin typeface="Times New Roman" panose="02020603050405020304" pitchFamily="18" charset="0"/>
                <a:cs typeface="Times New Roman" panose="02020603050405020304" pitchFamily="18" charset="0"/>
              </a:rPr>
              <a:t>Q</a:t>
            </a:r>
            <a:r>
              <a:rPr lang="en-US" sz="2000" b="0" i="0" baseline="-25000" dirty="0" err="1">
                <a:effectLst/>
                <a:latin typeface="Times New Roman" panose="02020603050405020304" pitchFamily="18" charset="0"/>
                <a:cs typeface="Times New Roman" panose="02020603050405020304" pitchFamily="18" charset="0"/>
              </a:rPr>
              <a:t>n</a:t>
            </a:r>
            <a:r>
              <a:rPr lang="en-US" sz="2000" b="0" i="0" dirty="0">
                <a:effectLst/>
                <a:latin typeface="Times New Roman" panose="02020603050405020304" pitchFamily="18" charset="0"/>
                <a:cs typeface="Times New Roman" panose="02020603050405020304" pitchFamily="18" charset="0"/>
              </a:rPr>
              <a:t> become 0 otherwise </a:t>
            </a:r>
            <a:r>
              <a:rPr lang="en-US" sz="2000" b="0" i="0" dirty="0" err="1">
                <a:effectLst/>
                <a:latin typeface="Times New Roman" panose="02020603050405020304" pitchFamily="18" charset="0"/>
                <a:cs typeface="Times New Roman" panose="02020603050405020304" pitchFamily="18" charset="0"/>
              </a:rPr>
              <a:t>Q</a:t>
            </a:r>
            <a:r>
              <a:rPr lang="en-US" sz="2000" b="0" i="0" baseline="-25000" dirty="0" err="1">
                <a:effectLst/>
                <a:latin typeface="Times New Roman" panose="02020603050405020304" pitchFamily="18" charset="0"/>
                <a:cs typeface="Times New Roman" panose="02020603050405020304" pitchFamily="18" charset="0"/>
              </a:rPr>
              <a:t>n</a:t>
            </a:r>
            <a:r>
              <a:rPr lang="en-US" sz="2000" b="0" i="0" dirty="0">
                <a:effectLst/>
                <a:latin typeface="Times New Roman" panose="02020603050405020304" pitchFamily="18" charset="0"/>
                <a:cs typeface="Times New Roman" panose="02020603050405020304" pitchFamily="18" charset="0"/>
              </a:rPr>
              <a:t> become 1 (</a:t>
            </a:r>
            <a:r>
              <a:rPr lang="en-US" sz="2000" b="0" i="0" dirty="0" err="1">
                <a:effectLst/>
                <a:latin typeface="Times New Roman" panose="02020603050405020304" pitchFamily="18" charset="0"/>
                <a:cs typeface="Times New Roman" panose="02020603050405020304" pitchFamily="18" charset="0"/>
              </a:rPr>
              <a:t>Q</a:t>
            </a:r>
            <a:r>
              <a:rPr lang="en-US" sz="2000" b="0" i="0" baseline="-25000" dirty="0" err="1">
                <a:effectLst/>
                <a:latin typeface="Times New Roman" panose="02020603050405020304" pitchFamily="18" charset="0"/>
                <a:cs typeface="Times New Roman" panose="02020603050405020304" pitchFamily="18" charset="0"/>
              </a:rPr>
              <a:t>n</a:t>
            </a:r>
            <a:r>
              <a:rPr lang="en-US" sz="2000" b="0" i="0" dirty="0">
                <a:effectLst/>
                <a:latin typeface="Times New Roman" panose="02020603050405020304" pitchFamily="18" charset="0"/>
                <a:cs typeface="Times New Roman" panose="02020603050405020304" pitchFamily="18" charset="0"/>
              </a:rPr>
              <a:t> means least significant bit of register Q)</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Decrements value of </a:t>
            </a:r>
            <a:r>
              <a:rPr lang="en-US" sz="2000" dirty="0">
                <a:latin typeface="Times New Roman" panose="02020603050405020304" pitchFamily="18" charset="0"/>
                <a:cs typeface="Times New Roman" panose="02020603050405020304" pitchFamily="18" charset="0"/>
              </a:rPr>
              <a:t>SC</a:t>
            </a:r>
            <a:r>
              <a:rPr lang="en-US" sz="2000" b="0" i="0" dirty="0">
                <a:effectLst/>
                <a:latin typeface="Times New Roman" panose="02020603050405020304" pitchFamily="18" charset="0"/>
                <a:cs typeface="Times New Roman" panose="02020603050405020304" pitchFamily="18" charset="0"/>
              </a:rPr>
              <a:t> by 1</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SC is not equal to zero go to </a:t>
            </a:r>
            <a:r>
              <a:rPr lang="en-US" sz="2000" b="1" i="0" dirty="0">
                <a:effectLst/>
                <a:latin typeface="Times New Roman" panose="02020603050405020304" pitchFamily="18" charset="0"/>
                <a:cs typeface="Times New Roman" panose="02020603050405020304" pitchFamily="18" charset="0"/>
              </a:rPr>
              <a:t>Step 2</a:t>
            </a:r>
            <a:r>
              <a:rPr lang="en-US" sz="2000" b="0" i="0" dirty="0">
                <a:effectLst/>
                <a:latin typeface="Times New Roman" panose="02020603050405020304" pitchFamily="18" charset="0"/>
                <a:cs typeface="Times New Roman" panose="02020603050405020304" pitchFamily="18" charset="0"/>
              </a:rPr>
              <a:t> otherwise go to next step</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If sign bit of A is 1 then perform A = A+B</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Register Q contain quotient and A contain remainder</a:t>
            </a:r>
          </a:p>
        </p:txBody>
      </p:sp>
    </p:spTree>
    <p:extLst>
      <p:ext uri="{BB962C8B-B14F-4D97-AF65-F5344CB8AC3E}">
        <p14:creationId xmlns:p14="http://schemas.microsoft.com/office/powerpoint/2010/main" val="2035888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7703A6-C249-4628-9449-5A5F2B95CB69}"/>
              </a:ext>
            </a:extLst>
          </p:cNvPr>
          <p:cNvSpPr txBox="1"/>
          <p:nvPr/>
        </p:nvSpPr>
        <p:spPr>
          <a:xfrm>
            <a:off x="702365" y="463826"/>
            <a:ext cx="1019092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Example: 7/3</a:t>
            </a:r>
          </a:p>
        </p:txBody>
      </p:sp>
      <p:pic>
        <p:nvPicPr>
          <p:cNvPr id="6" name="Picture 5">
            <a:extLst>
              <a:ext uri="{FF2B5EF4-FFF2-40B4-BE49-F238E27FC236}">
                <a16:creationId xmlns:a16="http://schemas.microsoft.com/office/drawing/2014/main" id="{9C098A75-F991-4966-B066-C82A54073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010" y="463826"/>
            <a:ext cx="8100712" cy="5958700"/>
          </a:xfrm>
          <a:prstGeom prst="rect">
            <a:avLst/>
          </a:prstGeom>
        </p:spPr>
      </p:pic>
    </p:spTree>
    <p:extLst>
      <p:ext uri="{BB962C8B-B14F-4D97-AF65-F5344CB8AC3E}">
        <p14:creationId xmlns:p14="http://schemas.microsoft.com/office/powerpoint/2010/main" val="2301881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309C29-7C23-49BB-9B6A-BBEB9C821E50}"/>
              </a:ext>
            </a:extLst>
          </p:cNvPr>
          <p:cNvSpPr txBox="1"/>
          <p:nvPr/>
        </p:nvSpPr>
        <p:spPr>
          <a:xfrm>
            <a:off x="583096" y="331304"/>
            <a:ext cx="8560904" cy="873572"/>
          </a:xfrm>
          <a:prstGeom prst="rect">
            <a:avLst/>
          </a:prstGeom>
          <a:noFill/>
        </p:spPr>
        <p:txBody>
          <a:bodyPr wrap="square">
            <a:spAutoFit/>
          </a:bodyPr>
          <a:lstStyle/>
          <a:p>
            <a:pPr>
              <a:lnSpc>
                <a:spcPct val="150000"/>
              </a:lnSpc>
            </a:pPr>
            <a:r>
              <a:rPr lang="en-US" sz="1800" dirty="0">
                <a:latin typeface="Times New Roman" panose="02020603050405020304" pitchFamily="18" charset="0"/>
                <a:cs typeface="Times New Roman" panose="02020603050405020304" pitchFamily="18" charset="0"/>
              </a:rPr>
              <a:t>Q. Divide 11/3 </a:t>
            </a:r>
            <a:r>
              <a:rPr lang="en-US" sz="1800" b="0" i="0" dirty="0">
                <a:effectLst/>
                <a:latin typeface="Times New Roman" panose="02020603050405020304" pitchFamily="18" charset="0"/>
                <a:cs typeface="Times New Roman" panose="02020603050405020304" pitchFamily="18" charset="0"/>
              </a:rPr>
              <a:t>using non-restoring division</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0" i="0" dirty="0">
                <a:effectLst/>
                <a:latin typeface="Times New Roman" panose="02020603050405020304" pitchFamily="18" charset="0"/>
                <a:cs typeface="Times New Roman" panose="02020603050405020304" pitchFamily="18" charset="0"/>
              </a:rPr>
              <a:t>Q. </a:t>
            </a:r>
            <a:r>
              <a:rPr lang="en-US" sz="1800" dirty="0">
                <a:latin typeface="Times New Roman" panose="02020603050405020304" pitchFamily="18" charset="0"/>
                <a:cs typeface="Times New Roman" panose="02020603050405020304" pitchFamily="18" charset="0"/>
              </a:rPr>
              <a:t>D</a:t>
            </a:r>
            <a:r>
              <a:rPr lang="en-US" sz="1800" b="0" i="0" dirty="0">
                <a:effectLst/>
                <a:latin typeface="Times New Roman" panose="02020603050405020304" pitchFamily="18" charset="0"/>
                <a:cs typeface="Times New Roman" panose="02020603050405020304" pitchFamily="18" charset="0"/>
              </a:rPr>
              <a:t>ivide 5/3 using non-restoring division</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03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6" y="1058092"/>
            <a:ext cx="10659293" cy="56323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addition and subtraction algorithm for data represented in signed magnitude and again data represented in signed 2’s complement.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important to realize that the adopted representation for negative numbers refers to the representation of numbers in the register before and after the execution of the arithmetic operations.</a:t>
            </a:r>
          </a:p>
          <a:p>
            <a:pPr algn="just">
              <a:lnSpc>
                <a:spcPct val="150000"/>
              </a:lnSpc>
            </a:pPr>
            <a:r>
              <a:rPr lang="en-US" sz="2000" b="1" dirty="0">
                <a:effectLst/>
                <a:latin typeface="Times New Roman" panose="02020603050405020304" pitchFamily="18" charset="0"/>
                <a:cs typeface="Times New Roman" panose="02020603050405020304" pitchFamily="18" charset="0"/>
              </a:rPr>
              <a:t>Addition and Subtraction with Signed-magnitude Data:</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representation of numbers in signed-magnitude is familiar because it is used in everyday arithmetic calculations. The procedure for adding or subtracting two signed binary numbers with paper and pencils simple and straight-forward. A review of this procedure will be helpful for deriving the hardware algorithm.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two numbers  A and B are signed numbers are added or subtracted, we find that there are eight different conditions to consider, depending on the sign of the numbers and the operation performed. </a:t>
            </a:r>
          </a:p>
        </p:txBody>
      </p:sp>
      <p:sp>
        <p:nvSpPr>
          <p:cNvPr id="3" name="Rectangle 2"/>
          <p:cNvSpPr/>
          <p:nvPr/>
        </p:nvSpPr>
        <p:spPr>
          <a:xfrm>
            <a:off x="-62663" y="314319"/>
            <a:ext cx="12100560" cy="579967"/>
          </a:xfrm>
          <a:prstGeom prst="rect">
            <a:avLst/>
          </a:prstGeom>
        </p:spPr>
        <p:txBody>
          <a:bodyPr wrap="square">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Addition and Subtraction</a:t>
            </a:r>
          </a:p>
        </p:txBody>
      </p:sp>
    </p:spTree>
    <p:extLst>
      <p:ext uri="{BB962C8B-B14F-4D97-AF65-F5344CB8AC3E}">
        <p14:creationId xmlns:p14="http://schemas.microsoft.com/office/powerpoint/2010/main" val="36361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5874" y="473120"/>
            <a:ext cx="10641875" cy="517064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conditions are listed in the first column of the table below. The other column in the table show the actual operation to be performed with the magnitude of the numbers. The last column is needed to prevent negative zero.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other words ,when two equal numbers are subtracted, the result should be +0 not -0.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algorithms for addition and subtraction are derived from the table and can be stated as follows (the words inside parentheses should be used for the subtraction algorithm) Addition (subtraction) algorithm: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signs of A and B are identical (different), add the two magnitude and attach the sign of A to the result.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When the sign of A and B are different (identical),compare the magnitudes and subtract the smaller number from the larger .</a:t>
            </a:r>
          </a:p>
        </p:txBody>
      </p:sp>
    </p:spTree>
    <p:extLst>
      <p:ext uri="{BB962C8B-B14F-4D97-AF65-F5344CB8AC3E}">
        <p14:creationId xmlns:p14="http://schemas.microsoft.com/office/powerpoint/2010/main" val="985410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6353" y="1808922"/>
            <a:ext cx="9759294" cy="3951425"/>
          </a:xfrm>
          <a:prstGeom prst="rect">
            <a:avLst/>
          </a:prstGeom>
        </p:spPr>
      </p:pic>
      <p:sp>
        <p:nvSpPr>
          <p:cNvPr id="3" name="Rectangle 2"/>
          <p:cNvSpPr/>
          <p:nvPr/>
        </p:nvSpPr>
        <p:spPr>
          <a:xfrm>
            <a:off x="0" y="1137887"/>
            <a:ext cx="12192000" cy="338554"/>
          </a:xfrm>
          <a:prstGeom prst="rect">
            <a:avLst/>
          </a:prstGeom>
        </p:spPr>
        <p:txBody>
          <a:bodyPr wrap="square">
            <a:spAutoFit/>
          </a:bodyPr>
          <a:lstStyle/>
          <a:p>
            <a:pPr algn="ctr"/>
            <a:r>
              <a:rPr lang="en-US" sz="1600" b="1" i="0" dirty="0">
                <a:effectLst/>
                <a:latin typeface="Times New Roman" panose="02020603050405020304" pitchFamily="18" charset="0"/>
                <a:cs typeface="Times New Roman" panose="02020603050405020304" pitchFamily="18" charset="0"/>
              </a:rPr>
              <a:t>Table : Addition and Subtraction of Signed Magnitude Numbers</a:t>
            </a:r>
            <a:r>
              <a:rPr 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7321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1392" y="778330"/>
            <a:ext cx="11045686" cy="5632311"/>
          </a:xfrm>
          <a:prstGeom prst="rect">
            <a:avLst/>
          </a:prstGeom>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Hardware implementation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implement the two arithmetic operations with hardware, it is first necessary that the two numbers be stored in registers.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Let A and B be two registers that hold the magnitude of the numbers, and A</a:t>
            </a:r>
            <a:r>
              <a:rPr lang="en-US" sz="2000" baseline="-25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dirty="0" err="1">
                <a:latin typeface="Times New Roman" panose="02020603050405020304" pitchFamily="18" charset="0"/>
                <a:cs typeface="Times New Roman" panose="02020603050405020304" pitchFamily="18" charset="0"/>
              </a:rPr>
              <a:t>B</a:t>
            </a:r>
            <a:r>
              <a:rPr lang="en-US" sz="2000" baseline="-25000" dirty="0" err="1">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be two flip-flops that hold the corresponding signs. The results of the operation may be transferred to 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third register however, a saving achieved if the result is transferred into A and A</a:t>
            </a:r>
            <a:r>
              <a:rPr lang="en-US" sz="2000" baseline="-25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thus A and A</a:t>
            </a:r>
            <a:r>
              <a:rPr lang="en-US" sz="2000" baseline="-25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together from an accumulator register. </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now the hardware implementation of the algorithms above.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 a parallel adder is needed to perform the micro operation A+B.</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second, comparator circuit is needed to establish if A&gt;B, A=B, or A&lt;B.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third, two parallel </a:t>
            </a:r>
            <a:r>
              <a:rPr lang="en-US" sz="2000" dirty="0" err="1">
                <a:latin typeface="Times New Roman" panose="02020603050405020304" pitchFamily="18" charset="0"/>
                <a:cs typeface="Times New Roman" panose="02020603050405020304" pitchFamily="18" charset="0"/>
              </a:rPr>
              <a:t>subtractor</a:t>
            </a:r>
            <a:r>
              <a:rPr lang="en-US" sz="2000" dirty="0">
                <a:latin typeface="Times New Roman" panose="02020603050405020304" pitchFamily="18" charset="0"/>
                <a:cs typeface="Times New Roman" panose="02020603050405020304" pitchFamily="18" charset="0"/>
              </a:rPr>
              <a:t> circuits are needed to perform the micro operation A-B and B-A.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sign relationship can be determined from an exclusive-OR gate with A</a:t>
            </a:r>
            <a:r>
              <a:rPr lang="en-US" sz="2000" b="0" i="0" dirty="0">
                <a:effectLst/>
                <a:latin typeface="Times New Roman" panose="02020603050405020304" pitchFamily="18" charset="0"/>
                <a:cs typeface="Times New Roman" panose="02020603050405020304" pitchFamily="18" charset="0"/>
              </a:rPr>
              <a:t>s </a:t>
            </a:r>
            <a:r>
              <a:rPr lang="en-US" sz="2000" dirty="0">
                <a:latin typeface="Times New Roman" panose="02020603050405020304" pitchFamily="18" charset="0"/>
                <a:cs typeface="Times New Roman" panose="02020603050405020304" pitchFamily="18" charset="0"/>
              </a:rPr>
              <a:t>and B</a:t>
            </a:r>
            <a:r>
              <a:rPr lang="en-US" sz="2000" baseline="-25000" dirty="0">
                <a:latin typeface="Times New Roman" panose="02020603050405020304" pitchFamily="18" charset="0"/>
                <a:cs typeface="Times New Roman" panose="02020603050405020304" pitchFamily="18" charset="0"/>
              </a:rPr>
              <a:t>s</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as inputs.</a:t>
            </a:r>
          </a:p>
        </p:txBody>
      </p:sp>
    </p:spTree>
    <p:extLst>
      <p:ext uri="{BB962C8B-B14F-4D97-AF65-F5344CB8AC3E}">
        <p14:creationId xmlns:p14="http://schemas.microsoft.com/office/powerpoint/2010/main" val="58370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9705" y="577515"/>
            <a:ext cx="11141242" cy="96032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output carry is transferred to flip-flop 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complementer</a:t>
            </a:r>
            <a:r>
              <a:rPr lang="en-US" sz="2000" dirty="0">
                <a:latin typeface="Times New Roman" panose="02020603050405020304" pitchFamily="18" charset="0"/>
                <a:cs typeface="Times New Roman" panose="02020603050405020304" pitchFamily="18" charset="0"/>
              </a:rPr>
              <a:t> consists of exclusive-OR gates and the parallel adder consists of full adder circuit. </a:t>
            </a:r>
          </a:p>
        </p:txBody>
      </p:sp>
      <p:sp>
        <p:nvSpPr>
          <p:cNvPr id="4" name="Rectangle 3"/>
          <p:cNvSpPr/>
          <p:nvPr/>
        </p:nvSpPr>
        <p:spPr>
          <a:xfrm>
            <a:off x="0" y="6078974"/>
            <a:ext cx="12192000" cy="307777"/>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Figure : Hardware for signed magnitude addition and subtraction</a:t>
            </a:r>
            <a:endParaRPr lang="en-US" sz="1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787979" y="1926074"/>
            <a:ext cx="7962900" cy="4152900"/>
          </a:xfrm>
          <a:prstGeom prst="rect">
            <a:avLst/>
          </a:prstGeom>
        </p:spPr>
      </p:pic>
    </p:spTree>
    <p:extLst>
      <p:ext uri="{BB962C8B-B14F-4D97-AF65-F5344CB8AC3E}">
        <p14:creationId xmlns:p14="http://schemas.microsoft.com/office/powerpoint/2010/main" val="3017777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6897" y="479889"/>
            <a:ext cx="8752114" cy="4653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For addition: A=3 and B=2, add A+B</a:t>
            </a:r>
          </a:p>
          <a:p>
            <a:pPr algn="just">
              <a:lnSpc>
                <a:spcPct val="150000"/>
              </a:lnSpc>
              <a:buNone/>
            </a:pPr>
            <a:r>
              <a:rPr lang="en-US" sz="2000" dirty="0">
                <a:latin typeface="Times New Roman" panose="02020603050405020304" pitchFamily="18" charset="0"/>
                <a:cs typeface="Times New Roman" panose="02020603050405020304" pitchFamily="18" charset="0"/>
              </a:rPr>
              <a:t>+3           0011</a:t>
            </a:r>
          </a:p>
          <a:p>
            <a:pPr algn="just">
              <a:lnSpc>
                <a:spcPct val="150000"/>
              </a:lnSpc>
              <a:buNone/>
            </a:pPr>
            <a:r>
              <a:rPr lang="en-US" sz="2000" dirty="0">
                <a:latin typeface="Times New Roman" panose="02020603050405020304" pitchFamily="18" charset="0"/>
                <a:cs typeface="Times New Roman" panose="02020603050405020304" pitchFamily="18" charset="0"/>
              </a:rPr>
              <a:t>+2           0010</a:t>
            </a:r>
          </a:p>
          <a:p>
            <a:pPr algn="just">
              <a:lnSpc>
                <a:spcPct val="150000"/>
              </a:lnSpc>
              <a:buNone/>
            </a:pPr>
            <a:r>
              <a:rPr lang="en-US" sz="2000" dirty="0">
                <a:latin typeface="Times New Roman" panose="02020603050405020304" pitchFamily="18" charset="0"/>
                <a:cs typeface="Times New Roman" panose="02020603050405020304" pitchFamily="18" charset="0"/>
              </a:rPr>
              <a:t>……………………</a:t>
            </a:r>
          </a:p>
          <a:p>
            <a:pPr algn="just">
              <a:lnSpc>
                <a:spcPct val="150000"/>
              </a:lnSpc>
              <a:buNone/>
            </a:pPr>
            <a:r>
              <a:rPr lang="en-US" sz="2000" dirty="0">
                <a:latin typeface="Times New Roman" panose="02020603050405020304" pitchFamily="18" charset="0"/>
                <a:cs typeface="Times New Roman" panose="02020603050405020304" pitchFamily="18" charset="0"/>
              </a:rPr>
              <a:t>  +5         0101</a:t>
            </a:r>
          </a:p>
          <a:p>
            <a:pPr algn="just">
              <a:lnSpc>
                <a:spcPct val="150000"/>
              </a:lnSpc>
            </a:pPr>
            <a:r>
              <a:rPr lang="en-US" sz="2000" dirty="0">
                <a:latin typeface="Times New Roman" panose="02020603050405020304" pitchFamily="18" charset="0"/>
                <a:cs typeface="Times New Roman" panose="02020603050405020304" pitchFamily="18" charset="0"/>
              </a:rPr>
              <a:t>For subtraction: add A+B’ +1</a:t>
            </a:r>
          </a:p>
          <a:p>
            <a:pPr algn="just">
              <a:lnSpc>
                <a:spcPct val="150000"/>
              </a:lnSpc>
              <a:buNone/>
            </a:pPr>
            <a:r>
              <a:rPr lang="en-US" sz="2000" dirty="0">
                <a:latin typeface="Times New Roman" panose="02020603050405020304" pitchFamily="18" charset="0"/>
                <a:cs typeface="Times New Roman" panose="02020603050405020304" pitchFamily="18" charset="0"/>
              </a:rPr>
              <a:t>+3           0011</a:t>
            </a:r>
          </a:p>
          <a:p>
            <a:pPr algn="just">
              <a:lnSpc>
                <a:spcPct val="150000"/>
              </a:lnSpc>
              <a:buNone/>
            </a:pPr>
            <a:r>
              <a:rPr lang="en-US" sz="2000" dirty="0">
                <a:latin typeface="Times New Roman" panose="02020603050405020304" pitchFamily="18" charset="0"/>
                <a:cs typeface="Times New Roman" panose="02020603050405020304" pitchFamily="18" charset="0"/>
              </a:rPr>
              <a:t>-2            1110</a:t>
            </a:r>
          </a:p>
          <a:p>
            <a:pPr algn="just">
              <a:lnSpc>
                <a:spcPct val="150000"/>
              </a:lnSpc>
              <a:buNone/>
            </a:pPr>
            <a:r>
              <a:rPr lang="en-US" sz="2000" dirty="0">
                <a:latin typeface="Times New Roman" panose="02020603050405020304" pitchFamily="18" charset="0"/>
                <a:cs typeface="Times New Roman" panose="02020603050405020304" pitchFamily="18" charset="0"/>
              </a:rPr>
              <a:t>……………………..</a:t>
            </a:r>
          </a:p>
          <a:p>
            <a:pPr algn="just">
              <a:lnSpc>
                <a:spcPct val="150000"/>
              </a:lnSpc>
              <a:buNone/>
            </a:pPr>
            <a:r>
              <a:rPr lang="en-US" sz="2000" dirty="0">
                <a:latin typeface="Times New Roman" panose="02020603050405020304" pitchFamily="18" charset="0"/>
                <a:cs typeface="Times New Roman" panose="02020603050405020304" pitchFamily="18" charset="0"/>
              </a:rPr>
              <a:t>  +1         00 01</a:t>
            </a:r>
          </a:p>
        </p:txBody>
      </p:sp>
    </p:spTree>
    <p:extLst>
      <p:ext uri="{BB962C8B-B14F-4D97-AF65-F5344CB8AC3E}">
        <p14:creationId xmlns:p14="http://schemas.microsoft.com/office/powerpoint/2010/main" val="3635436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2476</TotalTime>
  <Words>3130</Words>
  <Application>Microsoft Office PowerPoint</Application>
  <PresentationFormat>Widescreen</PresentationFormat>
  <Paragraphs>206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Arithmetic</dc:title>
  <dc:creator>Nabraj</dc:creator>
  <cp:lastModifiedBy>Nabaraj</cp:lastModifiedBy>
  <cp:revision>719</cp:revision>
  <dcterms:created xsi:type="dcterms:W3CDTF">2021-07-24T10:57:16Z</dcterms:created>
  <dcterms:modified xsi:type="dcterms:W3CDTF">2022-08-31T02:14:06Z</dcterms:modified>
</cp:coreProperties>
</file>