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25" r:id="rId4"/>
    <p:sldId id="298" r:id="rId5"/>
    <p:sldId id="326" r:id="rId6"/>
    <p:sldId id="299" r:id="rId7"/>
    <p:sldId id="300" r:id="rId8"/>
    <p:sldId id="301" r:id="rId9"/>
    <p:sldId id="343" r:id="rId10"/>
    <p:sldId id="344" r:id="rId11"/>
    <p:sldId id="302" r:id="rId12"/>
    <p:sldId id="303" r:id="rId13"/>
    <p:sldId id="304" r:id="rId14"/>
    <p:sldId id="305" r:id="rId15"/>
    <p:sldId id="306" r:id="rId16"/>
    <p:sldId id="323" r:id="rId17"/>
    <p:sldId id="321" r:id="rId18"/>
    <p:sldId id="307" r:id="rId19"/>
    <p:sldId id="322" r:id="rId20"/>
    <p:sldId id="308" r:id="rId21"/>
    <p:sldId id="309" r:id="rId22"/>
    <p:sldId id="324" r:id="rId23"/>
    <p:sldId id="311" r:id="rId24"/>
    <p:sldId id="259" r:id="rId25"/>
    <p:sldId id="310" r:id="rId26"/>
    <p:sldId id="313" r:id="rId27"/>
    <p:sldId id="342" r:id="rId28"/>
    <p:sldId id="314" r:id="rId29"/>
    <p:sldId id="315" r:id="rId30"/>
    <p:sldId id="335" r:id="rId31"/>
    <p:sldId id="337" r:id="rId32"/>
    <p:sldId id="338" r:id="rId33"/>
    <p:sldId id="339" r:id="rId34"/>
    <p:sldId id="340" r:id="rId35"/>
    <p:sldId id="336" r:id="rId36"/>
    <p:sldId id="316" r:id="rId37"/>
    <p:sldId id="345" r:id="rId38"/>
    <p:sldId id="317" r:id="rId39"/>
    <p:sldId id="318" r:id="rId40"/>
    <p:sldId id="319" r:id="rId41"/>
    <p:sldId id="320" r:id="rId42"/>
    <p:sldId id="312" r:id="rId43"/>
    <p:sldId id="327" r:id="rId44"/>
    <p:sldId id="328" r:id="rId45"/>
    <p:sldId id="329" r:id="rId46"/>
    <p:sldId id="330" r:id="rId47"/>
    <p:sldId id="331" r:id="rId48"/>
    <p:sldId id="34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araj Negi" initials="NN" lastIdx="2" clrIdx="0">
    <p:extLst>
      <p:ext uri="{19B8F6BF-5375-455C-9EA6-DF929625EA0E}">
        <p15:presenceInfo xmlns:p15="http://schemas.microsoft.com/office/powerpoint/2012/main" userId="4ee5c098b67999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E4A85-934D-4780-BC64-673A284AA3C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226400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E4A85-934D-4780-BC64-673A284AA3C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168588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E4A85-934D-4780-BC64-673A284AA3C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158658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E4A85-934D-4780-BC64-673A284AA3C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52480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4E4A85-934D-4780-BC64-673A284AA3C3}"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408040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E4A85-934D-4780-BC64-673A284AA3C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277341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4E4A85-934D-4780-BC64-673A284AA3C3}"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281181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4E4A85-934D-4780-BC64-673A284AA3C3}"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6911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E4A85-934D-4780-BC64-673A284AA3C3}"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319737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4E4A85-934D-4780-BC64-673A284AA3C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266613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4E4A85-934D-4780-BC64-673A284AA3C3}"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92606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E4A85-934D-4780-BC64-673A284AA3C3}" type="datetimeFigureOut">
              <a:rPr lang="en-US" smtClean="0"/>
              <a:t>7/2/2022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DFBF6-B567-4B08-9586-A37166497B00}" type="slidenum">
              <a:rPr lang="en-US" smtClean="0"/>
              <a:t>‹#›</a:t>
            </a:fld>
            <a:endParaRPr lang="en-US"/>
          </a:p>
        </p:txBody>
      </p:sp>
    </p:spTree>
    <p:extLst>
      <p:ext uri="{BB962C8B-B14F-4D97-AF65-F5344CB8AC3E}">
        <p14:creationId xmlns:p14="http://schemas.microsoft.com/office/powerpoint/2010/main" val="195956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9809421-131C-4B22-9BF2-B82574B2A56E}"/>
              </a:ext>
            </a:extLst>
          </p:cNvPr>
          <p:cNvSpPr>
            <a:spLocks noChangeArrowheads="1"/>
          </p:cNvSpPr>
          <p:nvPr/>
        </p:nvSpPr>
        <p:spPr bwMode="auto">
          <a:xfrm>
            <a:off x="5143500" y="3773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D3C81CB-209A-4037-AD19-A91C399EB825}"/>
              </a:ext>
            </a:extLst>
          </p:cNvPr>
          <p:cNvSpPr txBox="1"/>
          <p:nvPr/>
        </p:nvSpPr>
        <p:spPr>
          <a:xfrm>
            <a:off x="3048000" y="3247647"/>
            <a:ext cx="6096000" cy="461665"/>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Input Output Organization </a:t>
            </a:r>
            <a:endParaRPr lang="en-US" sz="3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80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07321B0-F30C-499B-9307-0AB37776008F}"/>
              </a:ext>
            </a:extLst>
          </p:cNvPr>
          <p:cNvGraphicFramePr>
            <a:graphicFrameLocks noGrp="1"/>
          </p:cNvGraphicFramePr>
          <p:nvPr>
            <p:extLst>
              <p:ext uri="{D42A27DB-BD31-4B8C-83A1-F6EECF244321}">
                <p14:modId xmlns:p14="http://schemas.microsoft.com/office/powerpoint/2010/main" val="3136818296"/>
              </p:ext>
            </p:extLst>
          </p:nvPr>
        </p:nvGraphicFramePr>
        <p:xfrm>
          <a:off x="1245704" y="1311965"/>
          <a:ext cx="9024732" cy="4170131"/>
        </p:xfrm>
        <a:graphic>
          <a:graphicData uri="http://schemas.openxmlformats.org/drawingml/2006/table">
            <a:tbl>
              <a:tblPr/>
              <a:tblGrid>
                <a:gridCol w="4386212">
                  <a:extLst>
                    <a:ext uri="{9D8B030D-6E8A-4147-A177-3AD203B41FA5}">
                      <a16:colId xmlns:a16="http://schemas.microsoft.com/office/drawing/2014/main" val="135514561"/>
                    </a:ext>
                  </a:extLst>
                </a:gridCol>
                <a:gridCol w="4638520">
                  <a:extLst>
                    <a:ext uri="{9D8B030D-6E8A-4147-A177-3AD203B41FA5}">
                      <a16:colId xmlns:a16="http://schemas.microsoft.com/office/drawing/2014/main" val="1500218298"/>
                    </a:ext>
                  </a:extLst>
                </a:gridCol>
              </a:tblGrid>
              <a:tr h="510018">
                <a:tc>
                  <a:txBody>
                    <a:bodyPr/>
                    <a:lstStyle/>
                    <a:p>
                      <a:pPr algn="ctr">
                        <a:spcAft>
                          <a:spcPts val="0"/>
                        </a:spcAft>
                      </a:pPr>
                      <a:r>
                        <a:rPr lang="en-US" sz="2000" b="1">
                          <a:solidFill>
                            <a:schemeClr val="tx1"/>
                          </a:solidFill>
                          <a:effectLst/>
                          <a:latin typeface="Times New Roman" panose="02020603050405020304" pitchFamily="18" charset="0"/>
                          <a:cs typeface="Times New Roman" panose="02020603050405020304" pitchFamily="18" charset="0"/>
                        </a:rPr>
                        <a:t>Isolated I/O</a:t>
                      </a: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Memory Mapped I/O</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29170119"/>
                  </a:ext>
                </a:extLst>
              </a:tr>
              <a:tr h="674593">
                <a:tc>
                  <a:txBody>
                    <a:bodyPr/>
                    <a:lstStyle/>
                    <a:p>
                      <a:pPr>
                        <a:spcAft>
                          <a:spcPts val="0"/>
                        </a:spcAft>
                      </a:pPr>
                      <a:r>
                        <a:rPr lang="en-US" sz="2000">
                          <a:solidFill>
                            <a:schemeClr val="tx1"/>
                          </a:solidFill>
                          <a:effectLst/>
                          <a:latin typeface="Times New Roman" panose="02020603050405020304" pitchFamily="18" charset="0"/>
                          <a:cs typeface="Times New Roman" panose="02020603050405020304" pitchFamily="18" charset="0"/>
                        </a:rPr>
                        <a:t>Isolated I/O uses separate memory space.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Memory mapped I/O uses memory from the main memory.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6569440"/>
                  </a:ext>
                </a:extLst>
              </a:tr>
              <a:tr h="674593">
                <a:tc>
                  <a:txBody>
                    <a:bodyPr/>
                    <a:lstStyle/>
                    <a:p>
                      <a:pPr>
                        <a:spcAft>
                          <a:spcPts val="0"/>
                        </a:spcAft>
                      </a:pPr>
                      <a:r>
                        <a:rPr lang="en-US" sz="2000">
                          <a:solidFill>
                            <a:schemeClr val="tx1"/>
                          </a:solidFill>
                          <a:effectLst/>
                          <a:latin typeface="Times New Roman" panose="02020603050405020304" pitchFamily="18" charset="0"/>
                          <a:cs typeface="Times New Roman" panose="02020603050405020304" pitchFamily="18" charset="0"/>
                        </a:rPr>
                        <a:t>Limited instructions can be used. Those are IN, OUT, INS, OUTS.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Any instruction which references to memory can be used.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473966"/>
                  </a:ext>
                </a:extLst>
              </a:tr>
              <a:tr h="728107">
                <a:tc>
                  <a:txBody>
                    <a:bodyPr/>
                    <a:lstStyle/>
                    <a:p>
                      <a:pPr>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The address for Isolated I/O devices are called ports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Memory mapped I/O devices are treated as memory locations on the memory map.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1304378"/>
                  </a:ext>
                </a:extLst>
              </a:tr>
              <a:tr h="453350">
                <a:tc>
                  <a:txBody>
                    <a:bodyPr/>
                    <a:lstStyle/>
                    <a:p>
                      <a:pPr>
                        <a:spcAft>
                          <a:spcPts val="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Comparatively larger in size</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Smaller in size</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5787065"/>
                  </a:ext>
                </a:extLst>
              </a:tr>
              <a:tr h="674593">
                <a:tc>
                  <a:txBody>
                    <a:bodyPr/>
                    <a:lstStyle/>
                    <a:p>
                      <a:pPr>
                        <a:spcAft>
                          <a:spcPts val="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Uses complex internal logic</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Common internal logic for memory and I/O devices</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6875482"/>
                  </a:ext>
                </a:extLst>
              </a:tr>
              <a:tr h="454877">
                <a:tc>
                  <a:txBody>
                    <a:bodyPr/>
                    <a:lstStyle/>
                    <a:p>
                      <a:pPr>
                        <a:spcAft>
                          <a:spcPts val="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Slower operations</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Aft>
                          <a:spcPts val="0"/>
                        </a:spcAf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Faster operations</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69506080"/>
                  </a:ext>
                </a:extLst>
              </a:tr>
            </a:tbl>
          </a:graphicData>
        </a:graphic>
      </p:graphicFrame>
    </p:spTree>
    <p:extLst>
      <p:ext uri="{BB962C8B-B14F-4D97-AF65-F5344CB8AC3E}">
        <p14:creationId xmlns:p14="http://schemas.microsoft.com/office/powerpoint/2010/main" val="260132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64D1B4-D765-4C67-84EF-D9CA094563AA}"/>
              </a:ext>
            </a:extLst>
          </p:cNvPr>
          <p:cNvSpPr txBox="1"/>
          <p:nvPr/>
        </p:nvSpPr>
        <p:spPr>
          <a:xfrm>
            <a:off x="609599" y="445461"/>
            <a:ext cx="11211339" cy="3268652"/>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Example of I/O Interface</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Figure below, It consists of two data registers called ports, a control register, a status register, bus buffers, and timing and control circuits. </a:t>
            </a:r>
            <a:endParaRPr lang="en-US" sz="2000" b="1"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interface communicates with the CPU through the data bus.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chip select and register select inputs determine the address assigned to the interface. The l/0 read and write are two control lines that specify an input or output, respectively.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four registers communicate directly with the l/0 device attached to the interface.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12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07484C-D3D3-4A5F-B4C3-8B727EA8DE22}"/>
              </a:ext>
            </a:extLst>
          </p:cNvPr>
          <p:cNvPicPr>
            <a:picLocks noChangeAspect="1"/>
          </p:cNvPicPr>
          <p:nvPr/>
        </p:nvPicPr>
        <p:blipFill>
          <a:blip r:embed="rId2"/>
          <a:stretch>
            <a:fillRect/>
          </a:stretch>
        </p:blipFill>
        <p:spPr>
          <a:xfrm>
            <a:off x="1093303" y="1135235"/>
            <a:ext cx="6056621" cy="4587530"/>
          </a:xfrm>
          <a:prstGeom prst="rect">
            <a:avLst/>
          </a:prstGeom>
        </p:spPr>
      </p:pic>
      <p:sp>
        <p:nvSpPr>
          <p:cNvPr id="7" name="TextBox 6">
            <a:extLst>
              <a:ext uri="{FF2B5EF4-FFF2-40B4-BE49-F238E27FC236}">
                <a16:creationId xmlns:a16="http://schemas.microsoft.com/office/drawing/2014/main" id="{35F10CEC-5F52-4FC1-800E-17B76E07858C}"/>
              </a:ext>
            </a:extLst>
          </p:cNvPr>
          <p:cNvSpPr txBox="1"/>
          <p:nvPr/>
        </p:nvSpPr>
        <p:spPr>
          <a:xfrm>
            <a:off x="2173357" y="6237426"/>
            <a:ext cx="6096000" cy="338554"/>
          </a:xfrm>
          <a:prstGeom prst="rect">
            <a:avLst/>
          </a:prstGeom>
          <a:noFill/>
        </p:spPr>
        <p:txBody>
          <a:bodyPr wrap="square">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Figure: Example of I/O interface unit.</a:t>
            </a:r>
            <a:r>
              <a:rPr lang="en-US" sz="1600" b="1"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BB4428D2-A3A6-4F85-8E3C-0A7232D84564}"/>
              </a:ext>
            </a:extLst>
          </p:cNvPr>
          <p:cNvPicPr>
            <a:picLocks noChangeAspect="1"/>
          </p:cNvPicPr>
          <p:nvPr/>
        </p:nvPicPr>
        <p:blipFill>
          <a:blip r:embed="rId3"/>
          <a:stretch>
            <a:fillRect/>
          </a:stretch>
        </p:blipFill>
        <p:spPr>
          <a:xfrm>
            <a:off x="7149924" y="1464989"/>
            <a:ext cx="4690231" cy="4251774"/>
          </a:xfrm>
          <a:prstGeom prst="rect">
            <a:avLst/>
          </a:prstGeom>
        </p:spPr>
      </p:pic>
    </p:spTree>
    <p:extLst>
      <p:ext uri="{BB962C8B-B14F-4D97-AF65-F5344CB8AC3E}">
        <p14:creationId xmlns:p14="http://schemas.microsoft.com/office/powerpoint/2010/main" val="2587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BD075-FD1A-41FE-9199-F4A3C10BA384}"/>
              </a:ext>
            </a:extLst>
          </p:cNvPr>
          <p:cNvSpPr txBox="1"/>
          <p:nvPr/>
        </p:nvSpPr>
        <p:spPr>
          <a:xfrm>
            <a:off x="556592" y="477079"/>
            <a:ext cx="10760766"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interface registers communicate with the CPU through the bidirectional data bus. The address bus selects the interface unit through the chip select and the two register select inputs.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circuit enables the chip select (CS) input when the interface is selected by</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address bus. The two register select inputs </a:t>
            </a:r>
            <a:r>
              <a:rPr lang="en-US" sz="2000" b="0" i="0" dirty="0" err="1">
                <a:effectLst/>
                <a:latin typeface="Times New Roman" panose="02020603050405020304" pitchFamily="18" charset="0"/>
                <a:cs typeface="Times New Roman" panose="02020603050405020304" pitchFamily="18" charset="0"/>
              </a:rPr>
              <a:t>RSl</a:t>
            </a:r>
            <a:r>
              <a:rPr lang="en-US" sz="2000" b="0" i="0" dirty="0">
                <a:effectLst/>
                <a:latin typeface="Times New Roman" panose="02020603050405020304" pitchFamily="18" charset="0"/>
                <a:cs typeface="Times New Roman" panose="02020603050405020304" pitchFamily="18" charset="0"/>
              </a:rPr>
              <a:t> and RS0 are usually connected to the two least significant lines of the address bus.</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These two inputs</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select one of the four registers in the interface as specified in the table accompanying the diagram.</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338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D3252DA-B2EC-4D16-AFDF-0C3FD1580F3A}"/>
              </a:ext>
            </a:extLst>
          </p:cNvPr>
          <p:cNvSpPr>
            <a:spLocks noChangeArrowheads="1"/>
          </p:cNvSpPr>
          <p:nvPr/>
        </p:nvSpPr>
        <p:spPr bwMode="auto">
          <a:xfrm>
            <a:off x="5143500" y="3773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65FA05D-7311-4D8D-A019-12D3AF9B2F72}"/>
              </a:ext>
            </a:extLst>
          </p:cNvPr>
          <p:cNvSpPr txBox="1"/>
          <p:nvPr/>
        </p:nvSpPr>
        <p:spPr>
          <a:xfrm>
            <a:off x="768625" y="185530"/>
            <a:ext cx="6082749" cy="6500306"/>
          </a:xfrm>
          <a:prstGeom prst="rect">
            <a:avLst/>
          </a:prstGeom>
          <a:noFill/>
        </p:spPr>
        <p:txBody>
          <a:bodyPr wrap="square">
            <a:spAutoFit/>
          </a:bodyPr>
          <a:lstStyle/>
          <a:p>
            <a:pPr algn="r">
              <a:lnSpc>
                <a:spcPct val="150000"/>
              </a:lnSpc>
            </a:pPr>
            <a:r>
              <a:rPr lang="en-US" sz="2000" b="1" i="0" dirty="0">
                <a:effectLst/>
                <a:latin typeface="Times New Roman" panose="02020603050405020304" pitchFamily="18" charset="0"/>
                <a:cs typeface="Times New Roman" panose="02020603050405020304" pitchFamily="18" charset="0"/>
              </a:rPr>
              <a:t>Asynchronous Data Transfer</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Asynchronous data transfer between two independent units requires that control signals be transmitted between the communicating units to indicate the time at which data is being transmitted.</a:t>
            </a:r>
            <a:r>
              <a:rPr lang="en-US" sz="20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Strobe pulse supplied by one of the units to indicate to the other unit when the transfer has to occur.</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Strobe Control</a:t>
            </a:r>
            <a:r>
              <a:rPr lang="en-US" sz="2000" b="1"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strobe control method of asynchronous data transfer employs a single control line to time each transfer. The strobe may be activated by either the source or the destination unit.</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data bus carries the binary information from source unit to the destination unit. </a:t>
            </a:r>
            <a:endParaRPr lang="en-US"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7D265AE-74CF-47D6-887D-76C082D3BEEB}"/>
              </a:ext>
            </a:extLst>
          </p:cNvPr>
          <p:cNvPicPr>
            <a:picLocks noChangeAspect="1"/>
          </p:cNvPicPr>
          <p:nvPr/>
        </p:nvPicPr>
        <p:blipFill>
          <a:blip r:embed="rId2"/>
          <a:stretch>
            <a:fillRect/>
          </a:stretch>
        </p:blipFill>
        <p:spPr>
          <a:xfrm>
            <a:off x="6851375" y="1695269"/>
            <a:ext cx="4827844" cy="3341625"/>
          </a:xfrm>
          <a:prstGeom prst="rect">
            <a:avLst/>
          </a:prstGeom>
        </p:spPr>
      </p:pic>
      <p:sp>
        <p:nvSpPr>
          <p:cNvPr id="9" name="TextBox 8">
            <a:extLst>
              <a:ext uri="{FF2B5EF4-FFF2-40B4-BE49-F238E27FC236}">
                <a16:creationId xmlns:a16="http://schemas.microsoft.com/office/drawing/2014/main" id="{A47783C7-C2C5-4389-AF9B-BF06A3D806A8}"/>
              </a:ext>
            </a:extLst>
          </p:cNvPr>
          <p:cNvSpPr txBox="1"/>
          <p:nvPr/>
        </p:nvSpPr>
        <p:spPr>
          <a:xfrm>
            <a:off x="7033177" y="5216244"/>
            <a:ext cx="4575727" cy="338554"/>
          </a:xfrm>
          <a:prstGeom prst="rect">
            <a:avLst/>
          </a:prstGeom>
          <a:noFill/>
        </p:spPr>
        <p:txBody>
          <a:bodyPr wrap="square">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Figure </a:t>
            </a:r>
            <a:r>
              <a:rPr lang="en-US" sz="1600" b="1" dirty="0">
                <a:solidFill>
                  <a:srgbClr val="000000"/>
                </a:solidFill>
                <a:latin typeface="Times New Roman" panose="02020603050405020304" pitchFamily="18" charset="0"/>
                <a:cs typeface="Times New Roman" panose="02020603050405020304" pitchFamily="18" charset="0"/>
              </a:rPr>
              <a:t>:</a:t>
            </a:r>
            <a:r>
              <a:rPr lang="en-US" sz="1600" b="1" i="0" dirty="0">
                <a:solidFill>
                  <a:srgbClr val="000000"/>
                </a:solidFill>
                <a:effectLst/>
                <a:latin typeface="Times New Roman" panose="02020603050405020304" pitchFamily="18" charset="0"/>
                <a:cs typeface="Times New Roman" panose="02020603050405020304" pitchFamily="18" charset="0"/>
              </a:rPr>
              <a:t> Source-initiated strobe for data transfer.</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48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3E8653-E5D9-4A83-A93B-8F661171583C}"/>
              </a:ext>
            </a:extLst>
          </p:cNvPr>
          <p:cNvPicPr>
            <a:picLocks noChangeAspect="1"/>
          </p:cNvPicPr>
          <p:nvPr/>
        </p:nvPicPr>
        <p:blipFill>
          <a:blip r:embed="rId2"/>
          <a:stretch>
            <a:fillRect/>
          </a:stretch>
        </p:blipFill>
        <p:spPr>
          <a:xfrm>
            <a:off x="6833297" y="1444487"/>
            <a:ext cx="4921379" cy="2928730"/>
          </a:xfrm>
          <a:prstGeom prst="rect">
            <a:avLst/>
          </a:prstGeom>
        </p:spPr>
      </p:pic>
      <p:sp>
        <p:nvSpPr>
          <p:cNvPr id="5" name="TextBox 4">
            <a:extLst>
              <a:ext uri="{FF2B5EF4-FFF2-40B4-BE49-F238E27FC236}">
                <a16:creationId xmlns:a16="http://schemas.microsoft.com/office/drawing/2014/main" id="{4EEE27F7-FBA0-4202-87CD-3402272D17F7}"/>
              </a:ext>
            </a:extLst>
          </p:cNvPr>
          <p:cNvSpPr txBox="1"/>
          <p:nvPr/>
        </p:nvSpPr>
        <p:spPr>
          <a:xfrm>
            <a:off x="6336816" y="5334792"/>
            <a:ext cx="5179323" cy="338554"/>
          </a:xfrm>
          <a:prstGeom prst="rect">
            <a:avLst/>
          </a:prstGeom>
          <a:noFill/>
        </p:spPr>
        <p:txBody>
          <a:bodyPr wrap="square">
            <a:sp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Figure </a:t>
            </a:r>
            <a:r>
              <a:rPr lang="en-US" sz="1600" b="1" dirty="0">
                <a:solidFill>
                  <a:srgbClr val="000000"/>
                </a:solidFill>
                <a:latin typeface="Times New Roman" panose="02020603050405020304" pitchFamily="18" charset="0"/>
                <a:cs typeface="Times New Roman" panose="02020603050405020304" pitchFamily="18" charset="0"/>
              </a:rPr>
              <a:t>:</a:t>
            </a:r>
            <a:r>
              <a:rPr lang="en-US" sz="1600" b="1" i="0" dirty="0">
                <a:solidFill>
                  <a:srgbClr val="000000"/>
                </a:solidFill>
                <a:effectLst/>
                <a:latin typeface="Times New Roman" panose="02020603050405020304" pitchFamily="18" charset="0"/>
                <a:cs typeface="Times New Roman" panose="02020603050405020304" pitchFamily="18" charset="0"/>
              </a:rPr>
              <a:t> Destination-initiated strobe for data transfer.</a:t>
            </a:r>
            <a:endParaRPr lang="en-US" sz="4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D006E5-3E98-4ABB-8916-B13FDF84917D}"/>
              </a:ext>
            </a:extLst>
          </p:cNvPr>
          <p:cNvSpPr txBox="1"/>
          <p:nvPr/>
        </p:nvSpPr>
        <p:spPr>
          <a:xfrm>
            <a:off x="675861" y="503584"/>
            <a:ext cx="5539409" cy="573819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Source-initiated strobe</a:t>
            </a:r>
            <a:r>
              <a:rPr lang="en-US" sz="2000" dirty="0">
                <a:latin typeface="Times New Roman" panose="02020603050405020304" pitchFamily="18" charset="0"/>
                <a:cs typeface="Times New Roman" panose="02020603050405020304" pitchFamily="18" charset="0"/>
              </a:rPr>
              <a:t>, t</a:t>
            </a:r>
            <a:r>
              <a:rPr lang="en-US" sz="2000" b="0" i="0" dirty="0">
                <a:effectLst/>
                <a:latin typeface="Times New Roman" panose="02020603050405020304" pitchFamily="18" charset="0"/>
                <a:cs typeface="Times New Roman" panose="02020603050405020304" pitchFamily="18" charset="0"/>
              </a:rPr>
              <a:t>he bus has multiple lines to transfer an entire byte or word. The strobe is a single line that informs the destination unit when a valid data word is available in the bus.</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Destination-initiated strobe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destination unit activates the strobe pulse, informing the source to provide the data.</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source unit responds by placing the requested binary information on the data bus. The data must be valid and remain in the bus long enough for the destination unit to accept it.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69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8C26EB-6B09-42F2-8DD5-6FD5AC3526EA}"/>
              </a:ext>
            </a:extLst>
          </p:cNvPr>
          <p:cNvSpPr txBox="1"/>
          <p:nvPr/>
        </p:nvSpPr>
        <p:spPr>
          <a:xfrm>
            <a:off x="702365" y="490331"/>
            <a:ext cx="10906539" cy="2345322"/>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rPr>
              <a:t>Disadvantage of Strobe Signal </a:t>
            </a:r>
            <a:endParaRPr lang="en-US" sz="2000" b="1"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rPr>
              <a:t>The disadvantage of the strobe method is that, the source unit initiates the transfer has no way of knowing whether the destination unit has actually received the data item that was places in the bus. Similarly, a destination unit that initiates the transfer has no way of knowing whether the source unit has actually placed the data on bus. The Handshaking method solves this problem.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42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6A5A3B-2BE6-4781-A84C-1BD8B4CDEDFB}"/>
              </a:ext>
            </a:extLst>
          </p:cNvPr>
          <p:cNvSpPr txBox="1"/>
          <p:nvPr/>
        </p:nvSpPr>
        <p:spPr>
          <a:xfrm>
            <a:off x="477078" y="397565"/>
            <a:ext cx="11449879" cy="6038641"/>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Handshaking: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Another method commonly used is to accompany each data item being transferred with a control signal that indicates the presence of data in the bus. The unit receiving the data item responds with another control signal to acknowledge receipt of the data. This type of agreement between two independent units is referred to as </a:t>
            </a:r>
            <a:r>
              <a:rPr lang="en-US" sz="2000" dirty="0">
                <a:latin typeface="Times New Roman" panose="02020603050405020304" pitchFamily="18" charset="0"/>
                <a:cs typeface="Times New Roman" panose="02020603050405020304" pitchFamily="18" charset="0"/>
              </a:rPr>
              <a:t>han</a:t>
            </a:r>
            <a:r>
              <a:rPr lang="en-US" sz="2000" b="0" i="0" dirty="0">
                <a:effectLst/>
                <a:latin typeface="Times New Roman" panose="02020603050405020304" pitchFamily="18" charset="0"/>
                <a:cs typeface="Times New Roman" panose="02020603050405020304" pitchFamily="18" charset="0"/>
              </a:rPr>
              <a:t>dshaking.</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two handshaking lines are data valid, which is generated by the source unit, and data accepted, generated by the destination unit.</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source unit initiates </a:t>
            </a:r>
            <a:r>
              <a:rPr lang="en-US" sz="2000" b="0" i="0" dirty="0">
                <a:effectLst/>
                <a:latin typeface="Times New Roman" panose="02020603050405020304" pitchFamily="18" charset="0"/>
                <a:cs typeface="Times New Roman" panose="02020603050405020304" pitchFamily="18" charset="0"/>
              </a:rPr>
              <a:t>the transfer by placing the data on the bus and enabling its data valid signal. The data accepted signal is activated by the destination unit after it accepts the data from the bus.</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source unit then disables its data valid signal, which invalidates the data on the bus. The</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destination unit then disables its data accepted signal and the system goes into its initial state.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source does not send the next data item until after the destination unit shows its readiness to accept new data by disabling its data accepted signal.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03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DEA7D-7027-4100-8A2E-D27BD7F1D857}"/>
              </a:ext>
            </a:extLst>
          </p:cNvPr>
          <p:cNvPicPr>
            <a:picLocks noChangeAspect="1"/>
          </p:cNvPicPr>
          <p:nvPr/>
        </p:nvPicPr>
        <p:blipFill>
          <a:blip r:embed="rId2"/>
          <a:stretch>
            <a:fillRect/>
          </a:stretch>
        </p:blipFill>
        <p:spPr>
          <a:xfrm>
            <a:off x="1485899" y="1296642"/>
            <a:ext cx="4842219" cy="4702155"/>
          </a:xfrm>
          <a:prstGeom prst="rect">
            <a:avLst/>
          </a:prstGeom>
        </p:spPr>
      </p:pic>
      <p:pic>
        <p:nvPicPr>
          <p:cNvPr id="7" name="Picture 6">
            <a:extLst>
              <a:ext uri="{FF2B5EF4-FFF2-40B4-BE49-F238E27FC236}">
                <a16:creationId xmlns:a16="http://schemas.microsoft.com/office/drawing/2014/main" id="{8481469C-8671-44A4-8A16-A82BCF312E73}"/>
              </a:ext>
            </a:extLst>
          </p:cNvPr>
          <p:cNvPicPr>
            <a:picLocks noChangeAspect="1"/>
          </p:cNvPicPr>
          <p:nvPr/>
        </p:nvPicPr>
        <p:blipFill>
          <a:blip r:embed="rId3"/>
          <a:stretch>
            <a:fillRect/>
          </a:stretch>
        </p:blipFill>
        <p:spPr>
          <a:xfrm>
            <a:off x="6328119" y="1642337"/>
            <a:ext cx="5125278" cy="3573325"/>
          </a:xfrm>
          <a:prstGeom prst="rect">
            <a:avLst/>
          </a:prstGeom>
        </p:spPr>
      </p:pic>
      <p:sp>
        <p:nvSpPr>
          <p:cNvPr id="11" name="TextBox 10">
            <a:extLst>
              <a:ext uri="{FF2B5EF4-FFF2-40B4-BE49-F238E27FC236}">
                <a16:creationId xmlns:a16="http://schemas.microsoft.com/office/drawing/2014/main" id="{4692448D-5DCC-4907-BD08-CA2CE4F28DD7}"/>
              </a:ext>
            </a:extLst>
          </p:cNvPr>
          <p:cNvSpPr txBox="1"/>
          <p:nvPr/>
        </p:nvSpPr>
        <p:spPr>
          <a:xfrm>
            <a:off x="1" y="6136702"/>
            <a:ext cx="12192000" cy="338554"/>
          </a:xfrm>
          <a:prstGeom prst="rect">
            <a:avLst/>
          </a:prstGeom>
          <a:noFill/>
        </p:spPr>
        <p:txBody>
          <a:bodyPr wrap="square">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Figure </a:t>
            </a:r>
            <a:r>
              <a:rPr lang="en-US" sz="1600" b="1" dirty="0">
                <a:solidFill>
                  <a:srgbClr val="000000"/>
                </a:solidFill>
                <a:latin typeface="Times New Roman" panose="02020603050405020304" pitchFamily="18" charset="0"/>
                <a:cs typeface="Times New Roman" panose="02020603050405020304" pitchFamily="18" charset="0"/>
              </a:rPr>
              <a:t>:</a:t>
            </a:r>
            <a:r>
              <a:rPr lang="en-US" sz="1600" b="1" i="0" dirty="0">
                <a:solidFill>
                  <a:srgbClr val="000000"/>
                </a:solidFill>
                <a:effectLst/>
                <a:latin typeface="Times New Roman" panose="02020603050405020304" pitchFamily="18" charset="0"/>
                <a:cs typeface="Times New Roman" panose="02020603050405020304" pitchFamily="18" charset="0"/>
              </a:rPr>
              <a:t>Source-initiated transfer using handshaking</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87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96A87B-4670-4350-8D79-53AA66D0B313}"/>
              </a:ext>
            </a:extLst>
          </p:cNvPr>
          <p:cNvSpPr txBox="1"/>
          <p:nvPr/>
        </p:nvSpPr>
        <p:spPr>
          <a:xfrm>
            <a:off x="755373" y="622852"/>
            <a:ext cx="10721009" cy="557697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destination-initiated</a:t>
            </a:r>
            <a:r>
              <a:rPr lang="en-US" sz="2000" b="0" i="0" dirty="0">
                <a:effectLst/>
                <a:latin typeface="Times New Roman" panose="02020603050405020304" pitchFamily="18" charset="0"/>
                <a:cs typeface="Times New Roman" panose="02020603050405020304" pitchFamily="18" charset="0"/>
              </a:rPr>
              <a:t> transfer using handshaking lines is shown in figure.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name of the signal generated by the destination unit has been changed to ready for data to reflect its new meaning. The source unit in this case does not place data on the bus until after it receives the ready for data signal from the destination unit. From there on, the handshaking procedure follows the same pattern as in the source-initiated case.</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handshaking scheme provides a high degree of flexibility and reliability because the successful completion of a data transfer relies on active participation by both units.</a:t>
            </a:r>
          </a:p>
          <a:p>
            <a:pPr algn="just">
              <a:lnSpc>
                <a:spcPct val="150000"/>
              </a:lnSpc>
            </a:pPr>
            <a:r>
              <a:rPr lang="en-US" sz="2000" b="0" i="0" dirty="0">
                <a:effectLst/>
                <a:latin typeface="Times New Roman" panose="02020603050405020304" pitchFamily="18" charset="0"/>
                <a:cs typeface="Times New Roman" panose="02020603050405020304" pitchFamily="18" charset="0"/>
              </a:rPr>
              <a:t>Advantage of the Handshaking method:</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Handshaking scheme provides degree of flexibility and reliability because the</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successful completion of data transfer relies on active participation by both units.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any of one unit is faulty, the data transfer will not be completed. Such an error can be detected by means of a </a:t>
            </a:r>
            <a:r>
              <a:rPr lang="en-US" sz="2000" b="0" i="1" dirty="0">
                <a:effectLst/>
                <a:latin typeface="Times New Roman" panose="02020603050405020304" pitchFamily="18" charset="0"/>
                <a:cs typeface="Times New Roman" panose="02020603050405020304" pitchFamily="18" charset="0"/>
              </a:rPr>
              <a:t>Timeout mechanism </a:t>
            </a:r>
            <a:r>
              <a:rPr lang="en-US" sz="2000" b="0" i="0" dirty="0">
                <a:effectLst/>
                <a:latin typeface="Times New Roman" panose="02020603050405020304" pitchFamily="18" charset="0"/>
                <a:cs typeface="Times New Roman" panose="02020603050405020304" pitchFamily="18" charset="0"/>
              </a:rPr>
              <a:t>which provides an alarm if the data is not completed within time.</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650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8DA66A-7820-4DED-AC9E-C51295A5E8CB}"/>
              </a:ext>
            </a:extLst>
          </p:cNvPr>
          <p:cNvSpPr>
            <a:spLocks noChangeArrowheads="1"/>
          </p:cNvSpPr>
          <p:nvPr/>
        </p:nvSpPr>
        <p:spPr bwMode="auto">
          <a:xfrm>
            <a:off x="5143500" y="194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E37B5B0-3CC1-4F36-9652-B21C4AF860D9}"/>
              </a:ext>
            </a:extLst>
          </p:cNvPr>
          <p:cNvSpPr txBox="1"/>
          <p:nvPr/>
        </p:nvSpPr>
        <p:spPr>
          <a:xfrm>
            <a:off x="1152938" y="1285459"/>
            <a:ext cx="9766853" cy="3274614"/>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rPr>
              <a:t>Contents</a:t>
            </a:r>
          </a:p>
          <a:p>
            <a:pPr marL="342900" indent="-342900" algn="just">
              <a:lnSpc>
                <a:spcPct val="150000"/>
              </a:lnSpc>
              <a:buFont typeface="Wingdings" panose="05000000000000000000" pitchFamily="2" charset="2"/>
              <a:buChar char="§"/>
            </a:pPr>
            <a:r>
              <a:rPr lang="en-US" sz="2000" b="1" i="0" dirty="0">
                <a:effectLst/>
                <a:latin typeface="Times New Roman" panose="02020603050405020304" pitchFamily="18" charset="0"/>
              </a:rPr>
              <a:t>8.1 Input-Output Interface</a:t>
            </a:r>
            <a:r>
              <a:rPr lang="en-US" sz="2000" b="0" i="0" dirty="0">
                <a:effectLst/>
                <a:latin typeface="Times New Roman" panose="02020603050405020304" pitchFamily="18" charset="0"/>
              </a:rPr>
              <a:t>: </a:t>
            </a:r>
            <a:r>
              <a:rPr lang="en-US" sz="2000" b="0" i="1" dirty="0">
                <a:effectLst/>
                <a:latin typeface="Times New Roman" panose="02020603050405020304" pitchFamily="18" charset="0"/>
              </a:rPr>
              <a:t>Why IO Interface?, </a:t>
            </a:r>
            <a:r>
              <a:rPr lang="en-US" sz="2000" b="0" i="0" dirty="0">
                <a:effectLst/>
                <a:latin typeface="Times New Roman" panose="02020603050405020304" pitchFamily="18" charset="0"/>
              </a:rPr>
              <a:t>I/O Bus and Interface Modules, I/O vs Memory Bus, Isolated vs Memory Mapped I/O</a:t>
            </a:r>
          </a:p>
          <a:p>
            <a:pPr marL="342900" indent="-342900" algn="just">
              <a:lnSpc>
                <a:spcPct val="150000"/>
              </a:lnSpc>
              <a:buFont typeface="Wingdings" panose="05000000000000000000" pitchFamily="2" charset="2"/>
              <a:buChar char="§"/>
            </a:pPr>
            <a:r>
              <a:rPr lang="en-US" sz="2000" b="1" i="0" dirty="0">
                <a:effectLst/>
                <a:latin typeface="Times New Roman" panose="02020603050405020304" pitchFamily="18" charset="0"/>
              </a:rPr>
              <a:t>8.2 Asynchronous Data Transfer</a:t>
            </a:r>
            <a:r>
              <a:rPr lang="en-US" sz="2000" b="0" i="0" dirty="0">
                <a:effectLst/>
                <a:latin typeface="Times New Roman" panose="02020603050405020304" pitchFamily="18" charset="0"/>
              </a:rPr>
              <a:t>: Strobe, Handshaking</a:t>
            </a:r>
          </a:p>
          <a:p>
            <a:pPr marL="342900" indent="-342900" algn="just">
              <a:lnSpc>
                <a:spcPct val="150000"/>
              </a:lnSpc>
              <a:buFont typeface="Wingdings" panose="05000000000000000000" pitchFamily="2" charset="2"/>
              <a:buChar char="§"/>
            </a:pPr>
            <a:r>
              <a:rPr lang="en-US" sz="2000" b="1" i="0" dirty="0">
                <a:effectLst/>
                <a:latin typeface="Times New Roman" panose="02020603050405020304" pitchFamily="18" charset="0"/>
              </a:rPr>
              <a:t>8.3 Modes of Transfer</a:t>
            </a:r>
            <a:r>
              <a:rPr lang="en-US" sz="2000" b="0" i="0" dirty="0">
                <a:effectLst/>
                <a:latin typeface="Times New Roman" panose="02020603050405020304" pitchFamily="18" charset="0"/>
              </a:rPr>
              <a:t>: Programmed I/O, Interrupt-Initiated I/O, Direct memory Access</a:t>
            </a:r>
          </a:p>
          <a:p>
            <a:pPr marL="342900" indent="-342900" algn="just">
              <a:lnSpc>
                <a:spcPct val="150000"/>
              </a:lnSpc>
              <a:buFont typeface="Wingdings" panose="05000000000000000000" pitchFamily="2" charset="2"/>
              <a:buChar char="§"/>
            </a:pPr>
            <a:r>
              <a:rPr lang="en-US" sz="2000" b="1" i="0" dirty="0">
                <a:effectLst/>
                <a:latin typeface="Times New Roman" panose="02020603050405020304" pitchFamily="18" charset="0"/>
              </a:rPr>
              <a:t>8.4 Priority Interrupt</a:t>
            </a:r>
            <a:r>
              <a:rPr lang="en-US" sz="2000" b="0" i="0" dirty="0">
                <a:effectLst/>
                <a:latin typeface="Times New Roman" panose="02020603050405020304" pitchFamily="18" charset="0"/>
              </a:rPr>
              <a:t>: Polling, Daisy-Chaining, Parallel Priority Interrupt</a:t>
            </a:r>
            <a:endParaRPr lang="en-US" sz="2000" dirty="0">
              <a:latin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b="1" i="0" dirty="0">
                <a:effectLst/>
                <a:latin typeface="Times New Roman" panose="02020603050405020304" pitchFamily="18" charset="0"/>
              </a:rPr>
              <a:t>8.5 DMA and IOP</a:t>
            </a:r>
            <a:r>
              <a:rPr lang="en-US" sz="2000" b="0" i="0" dirty="0">
                <a:effectLst/>
                <a:latin typeface="Times New Roman" panose="02020603050405020304" pitchFamily="18" charset="0"/>
              </a:rPr>
              <a:t>: Direct Memory Access, Input-Output Processor, DMA vs IOP</a:t>
            </a:r>
            <a:endParaRPr lang="en-US" sz="2000" dirty="0">
              <a:effectLst/>
            </a:endParaRPr>
          </a:p>
        </p:txBody>
      </p:sp>
    </p:spTree>
    <p:extLst>
      <p:ext uri="{BB962C8B-B14F-4D97-AF65-F5344CB8AC3E}">
        <p14:creationId xmlns:p14="http://schemas.microsoft.com/office/powerpoint/2010/main" val="337538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2B5B9-90C0-4B34-8BDB-33CE89DD0155}"/>
              </a:ext>
            </a:extLst>
          </p:cNvPr>
          <p:cNvPicPr>
            <a:picLocks noChangeAspect="1"/>
          </p:cNvPicPr>
          <p:nvPr/>
        </p:nvPicPr>
        <p:blipFill>
          <a:blip r:embed="rId2"/>
          <a:stretch>
            <a:fillRect/>
          </a:stretch>
        </p:blipFill>
        <p:spPr>
          <a:xfrm>
            <a:off x="927650" y="1107132"/>
            <a:ext cx="5274367" cy="4643736"/>
          </a:xfrm>
          <a:prstGeom prst="rect">
            <a:avLst/>
          </a:prstGeom>
        </p:spPr>
      </p:pic>
      <p:pic>
        <p:nvPicPr>
          <p:cNvPr id="5" name="Picture 4">
            <a:extLst>
              <a:ext uri="{FF2B5EF4-FFF2-40B4-BE49-F238E27FC236}">
                <a16:creationId xmlns:a16="http://schemas.microsoft.com/office/drawing/2014/main" id="{A25160A4-B35E-49F5-AD23-DCFB24A696E2}"/>
              </a:ext>
            </a:extLst>
          </p:cNvPr>
          <p:cNvPicPr>
            <a:picLocks noChangeAspect="1"/>
          </p:cNvPicPr>
          <p:nvPr/>
        </p:nvPicPr>
        <p:blipFill>
          <a:blip r:embed="rId3"/>
          <a:stretch>
            <a:fillRect/>
          </a:stretch>
        </p:blipFill>
        <p:spPr>
          <a:xfrm>
            <a:off x="6308242" y="1790700"/>
            <a:ext cx="5114925" cy="3276600"/>
          </a:xfrm>
          <a:prstGeom prst="rect">
            <a:avLst/>
          </a:prstGeom>
        </p:spPr>
      </p:pic>
      <p:sp>
        <p:nvSpPr>
          <p:cNvPr id="7" name="TextBox 6">
            <a:extLst>
              <a:ext uri="{FF2B5EF4-FFF2-40B4-BE49-F238E27FC236}">
                <a16:creationId xmlns:a16="http://schemas.microsoft.com/office/drawing/2014/main" id="{6B00ADB7-CAE3-4A5E-89C5-C6AE98CE86FF}"/>
              </a:ext>
            </a:extLst>
          </p:cNvPr>
          <p:cNvSpPr txBox="1"/>
          <p:nvPr/>
        </p:nvSpPr>
        <p:spPr>
          <a:xfrm>
            <a:off x="-39549" y="6166800"/>
            <a:ext cx="12192000" cy="338554"/>
          </a:xfrm>
          <a:prstGeom prst="rect">
            <a:avLst/>
          </a:prstGeom>
          <a:noFill/>
        </p:spPr>
        <p:txBody>
          <a:bodyPr wrap="square">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Figure: Destination-initiated transfer using handshaking.</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963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0A95D-5476-445F-9E66-8FEF8FC60078}"/>
              </a:ext>
            </a:extLst>
          </p:cNvPr>
          <p:cNvSpPr txBox="1"/>
          <p:nvPr/>
        </p:nvSpPr>
        <p:spPr>
          <a:xfrm>
            <a:off x="662607" y="538226"/>
            <a:ext cx="10893289" cy="6038641"/>
          </a:xfrm>
          <a:prstGeom prst="rect">
            <a:avLst/>
          </a:prstGeom>
          <a:noFill/>
        </p:spPr>
        <p:txBody>
          <a:bodyPr wrap="square">
            <a:spAutoFit/>
          </a:bodyPr>
          <a:lstStyle/>
          <a:p>
            <a:pPr algn="ctr">
              <a:lnSpc>
                <a:spcPct val="150000"/>
              </a:lnSpc>
            </a:pPr>
            <a:r>
              <a:rPr lang="en-US" sz="2000" b="1" i="0" dirty="0">
                <a:effectLst/>
                <a:latin typeface="Times New Roman" panose="02020603050405020304" pitchFamily="18" charset="0"/>
                <a:cs typeface="Times New Roman" panose="02020603050405020304" pitchFamily="18" charset="0"/>
              </a:rPr>
              <a:t>Modes of Transfer (Types of I/O)</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Transfer of data is required between CPU and peripherals or memory or sometimes between</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any two devices or units of your computer system. To transfer a data from one unit to</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another one should be sure that both units have proper connection and at the time of data</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transfer the receiving unit is not busy. This data transfer with the computer is Internal</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Operation.</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All the internal operations in a digital system are synchronized by means of clock pulses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supplied by a common clock pulse Generator</a:t>
            </a:r>
            <a:r>
              <a:rPr lang="en-US" sz="2000" b="0" i="1"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data transfer can be</a:t>
            </a:r>
            <a:r>
              <a:rPr lang="en-US" sz="2000"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Synchronous </a:t>
            </a:r>
            <a:r>
              <a:rPr lang="en-US" sz="2000" b="1" dirty="0">
                <a:latin typeface="Times New Roman" panose="02020603050405020304" pitchFamily="18" charset="0"/>
                <a:cs typeface="Times New Roman" panose="02020603050405020304" pitchFamily="18" charset="0"/>
              </a:rPr>
              <a:t>or </a:t>
            </a:r>
            <a:r>
              <a:rPr lang="en-US" sz="2000" b="1" i="0" dirty="0">
                <a:effectLst/>
                <a:latin typeface="Times New Roman" panose="02020603050405020304" pitchFamily="18" charset="0"/>
                <a:cs typeface="Times New Roman" panose="02020603050405020304" pitchFamily="18" charset="0"/>
              </a:rPr>
              <a:t>Asynchronous.</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both the transmitting and receiving units use same clock pulse then such a data transfer</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is called </a:t>
            </a:r>
            <a:r>
              <a:rPr lang="en-US" sz="2000" b="1" i="0" dirty="0">
                <a:effectLst/>
                <a:latin typeface="Times New Roman" panose="02020603050405020304" pitchFamily="18" charset="0"/>
                <a:cs typeface="Times New Roman" panose="02020603050405020304" pitchFamily="18" charset="0"/>
              </a:rPr>
              <a:t>Synchronous process</a:t>
            </a:r>
            <a:r>
              <a:rPr lang="en-US" sz="2000" b="0" i="0" dirty="0">
                <a:effectLst/>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the there is not concept of clock pulses</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and the sender operates at different moment than the receiver then such a data transfer is called </a:t>
            </a:r>
            <a:r>
              <a:rPr lang="en-US" sz="2000" b="1" i="0" dirty="0">
                <a:effectLst/>
                <a:latin typeface="Times New Roman" panose="02020603050405020304" pitchFamily="18" charset="0"/>
                <a:cs typeface="Times New Roman" panose="02020603050405020304" pitchFamily="18" charset="0"/>
              </a:rPr>
              <a:t>Asynchronous data transfer</a:t>
            </a:r>
            <a:r>
              <a:rPr lang="en-US" sz="2000"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32075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FE4C87-3D32-4322-9D78-494C6321DCEC}"/>
              </a:ext>
            </a:extLst>
          </p:cNvPr>
          <p:cNvSpPr txBox="1"/>
          <p:nvPr/>
        </p:nvSpPr>
        <p:spPr>
          <a:xfrm>
            <a:off x="742122" y="556591"/>
            <a:ext cx="10986052" cy="32746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data transfer can be handled by various modes. some of the modes use CPU as an intermediate path, others transfer the data directly to and from the memory unit and this can be handled by 3 following ways:</a:t>
            </a:r>
            <a:r>
              <a:rPr lang="en-US" sz="20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Data transfer between the central computer and I/O devices may be handled in a variety of modes.</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Programmed I/O</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Interrupt-initiated </a:t>
            </a:r>
            <a:r>
              <a:rPr lang="en-US" sz="2000" dirty="0">
                <a:latin typeface="Times New Roman" panose="02020603050405020304" pitchFamily="18" charset="0"/>
                <a:cs typeface="Times New Roman" panose="02020603050405020304" pitchFamily="18" charset="0"/>
              </a:rPr>
              <a:t>I/O</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Direct memory access (DMA)</a:t>
            </a:r>
            <a:r>
              <a:rPr lang="en-US" sz="20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170853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1DD6F4-3ED4-49BF-918F-624BCF0FA5C6}"/>
              </a:ext>
            </a:extLst>
          </p:cNvPr>
          <p:cNvSpPr txBox="1"/>
          <p:nvPr/>
        </p:nvSpPr>
        <p:spPr>
          <a:xfrm>
            <a:off x="834887" y="429640"/>
            <a:ext cx="6096000"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Programmed I/</a:t>
            </a:r>
            <a:r>
              <a:rPr lang="en-US" sz="2000" b="1" dirty="0">
                <a:latin typeface="Times New Roman" panose="02020603050405020304" pitchFamily="18" charset="0"/>
                <a:cs typeface="Times New Roman" panose="02020603050405020304" pitchFamily="18" charset="0"/>
              </a:rPr>
              <a:t>O</a:t>
            </a:r>
            <a:r>
              <a:rPr lang="en-US" sz="2000" b="1" i="0" dirty="0">
                <a:effectLst/>
                <a:latin typeface="Times New Roman" panose="02020603050405020304" pitchFamily="18" charset="0"/>
                <a:cs typeface="Times New Roman" panose="02020603050405020304" pitchFamily="18" charset="0"/>
              </a:rPr>
              <a:t> </a:t>
            </a:r>
            <a:endParaRPr lang="en-US" sz="5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583582F-446A-4889-B07E-47A3DB18A6FC}"/>
              </a:ext>
            </a:extLst>
          </p:cNvPr>
          <p:cNvSpPr txBox="1"/>
          <p:nvPr/>
        </p:nvSpPr>
        <p:spPr>
          <a:xfrm>
            <a:off x="584131" y="993912"/>
            <a:ext cx="10892252" cy="55769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Programmed I/O operations are the result of </a:t>
            </a:r>
            <a:r>
              <a:rPr lang="en-US" sz="2000" dirty="0">
                <a:latin typeface="Times New Roman" panose="02020603050405020304" pitchFamily="18" charset="0"/>
                <a:cs typeface="Times New Roman" panose="02020603050405020304" pitchFamily="18" charset="0"/>
              </a:rPr>
              <a:t>I/O</a:t>
            </a:r>
            <a:r>
              <a:rPr lang="en-US" sz="2000" b="0" i="0" dirty="0">
                <a:effectLst/>
                <a:latin typeface="Times New Roman" panose="02020603050405020304" pitchFamily="18" charset="0"/>
                <a:cs typeface="Times New Roman" panose="02020603050405020304" pitchFamily="18" charset="0"/>
              </a:rPr>
              <a:t> instructions written in the computer program. Each data item transfer is initiated by an instruction in the program.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Usually, the transfer is to and from a CPU register and peripheral. Other instructions are needed to transfer the data to and from CPU and memory.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Transferring data under program control requires constant monitoring of the peripheral by the CPU. Once a data transfer is initiated, the CPU is required to monitor the interface to see when a transfer can again be made.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is up to the programmed instructions executed in the CPU to keep close tabs on everything that is taking place in the interface unit and the I/O device.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Advantages: simple to implement, very little hardware support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Disadvantages: busy waiting, ties up CPU for long period with no useful work</a:t>
            </a:r>
          </a:p>
          <a:p>
            <a:pPr marL="285750" indent="-285750" algn="just">
              <a:lnSpc>
                <a:spcPct val="150000"/>
              </a:lnSpc>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28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E939AD-30C2-42E0-9079-F3ABF9F7916D}"/>
              </a:ext>
            </a:extLst>
          </p:cNvPr>
          <p:cNvPicPr>
            <a:picLocks noChangeAspect="1"/>
          </p:cNvPicPr>
          <p:nvPr/>
        </p:nvPicPr>
        <p:blipFill>
          <a:blip r:embed="rId2"/>
          <a:stretch>
            <a:fillRect/>
          </a:stretch>
        </p:blipFill>
        <p:spPr>
          <a:xfrm>
            <a:off x="1447234" y="3030576"/>
            <a:ext cx="8651122" cy="3164382"/>
          </a:xfrm>
          <a:prstGeom prst="rect">
            <a:avLst/>
          </a:prstGeom>
        </p:spPr>
      </p:pic>
      <p:sp>
        <p:nvSpPr>
          <p:cNvPr id="5" name="TextBox 4">
            <a:extLst>
              <a:ext uri="{FF2B5EF4-FFF2-40B4-BE49-F238E27FC236}">
                <a16:creationId xmlns:a16="http://schemas.microsoft.com/office/drawing/2014/main" id="{733655B7-CFA3-406B-B562-A2F783F3CB6C}"/>
              </a:ext>
            </a:extLst>
          </p:cNvPr>
          <p:cNvSpPr txBox="1"/>
          <p:nvPr/>
        </p:nvSpPr>
        <p:spPr>
          <a:xfrm>
            <a:off x="3167271" y="6194958"/>
            <a:ext cx="6096000" cy="307777"/>
          </a:xfrm>
          <a:prstGeom prst="rect">
            <a:avLst/>
          </a:prstGeom>
          <a:noFill/>
        </p:spPr>
        <p:txBody>
          <a:bodyPr wrap="square">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Figure: Data transfer from I/O device to CPU</a:t>
            </a:r>
            <a:r>
              <a:rPr lang="en-US" sz="1400" b="1"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89A621EB-5D05-47F6-A363-6226072475E4}"/>
              </a:ext>
            </a:extLst>
          </p:cNvPr>
          <p:cNvSpPr txBox="1"/>
          <p:nvPr/>
        </p:nvSpPr>
        <p:spPr>
          <a:xfrm>
            <a:off x="492877" y="503583"/>
            <a:ext cx="11129279" cy="23453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 example of data transfer from an I/O device through an interface into the CPU is shown in Figure.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device transfers bytes of data one at a time as they are available. When a byte of data is available, the device places it in the I/O bus and enables its data valid line. The interface accepts the byte into its data register and enables the data accepted line. The interface sets a bit in the status register that we will refer to as an F or "flag" bit.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1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506188-D47E-4115-88B2-58E747464569}"/>
              </a:ext>
            </a:extLst>
          </p:cNvPr>
          <p:cNvPicPr>
            <a:picLocks noChangeAspect="1"/>
          </p:cNvPicPr>
          <p:nvPr/>
        </p:nvPicPr>
        <p:blipFill>
          <a:blip r:embed="rId2"/>
          <a:stretch>
            <a:fillRect/>
          </a:stretch>
        </p:blipFill>
        <p:spPr>
          <a:xfrm>
            <a:off x="7663276" y="933450"/>
            <a:ext cx="3438525" cy="4991100"/>
          </a:xfrm>
          <a:prstGeom prst="rect">
            <a:avLst/>
          </a:prstGeom>
        </p:spPr>
      </p:pic>
      <p:sp>
        <p:nvSpPr>
          <p:cNvPr id="5" name="TextBox 4">
            <a:extLst>
              <a:ext uri="{FF2B5EF4-FFF2-40B4-BE49-F238E27FC236}">
                <a16:creationId xmlns:a16="http://schemas.microsoft.com/office/drawing/2014/main" id="{93A851B2-FE86-4642-AACE-D9741618625C}"/>
              </a:ext>
            </a:extLst>
          </p:cNvPr>
          <p:cNvSpPr txBox="1"/>
          <p:nvPr/>
        </p:nvSpPr>
        <p:spPr>
          <a:xfrm>
            <a:off x="834887" y="649357"/>
            <a:ext cx="6828389"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flowchart of the program that must be written for the CPU is shown in Figure ,It is assumed that the device is sending a sequence of bytes that must be stored in memory.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transfer of each byte requires three instructions:</a:t>
            </a:r>
            <a:r>
              <a:rPr lang="en-US" sz="2000" dirty="0">
                <a:latin typeface="Times New Roman" panose="02020603050405020304" pitchFamily="18" charset="0"/>
                <a:cs typeface="Times New Roman" panose="02020603050405020304" pitchFamily="18" charset="0"/>
              </a:rPr>
              <a:t> </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1.Read the status register.</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2.Check the status of the flag bit and branch to step 1 if not set or to step 3 if set.</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3.Read the data register.</a:t>
            </a:r>
            <a:r>
              <a:rPr lang="en-US" sz="20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5E5D572B-43F1-44EC-908A-2EF822E07DC4}"/>
              </a:ext>
            </a:extLst>
          </p:cNvPr>
          <p:cNvSpPr txBox="1"/>
          <p:nvPr/>
        </p:nvSpPr>
        <p:spPr>
          <a:xfrm>
            <a:off x="5645426" y="5924550"/>
            <a:ext cx="6096000" cy="307777"/>
          </a:xfrm>
          <a:prstGeom prst="rect">
            <a:avLst/>
          </a:prstGeom>
          <a:noFill/>
        </p:spPr>
        <p:txBody>
          <a:bodyPr wrap="square">
            <a:spAutoFit/>
          </a:bodyPr>
          <a:lstStyle/>
          <a:p>
            <a:r>
              <a:rPr lang="en-US" sz="1400" b="1" i="0" dirty="0">
                <a:solidFill>
                  <a:srgbClr val="000000"/>
                </a:solidFill>
                <a:effectLst/>
                <a:latin typeface="Times New Roman" panose="02020603050405020304" pitchFamily="18" charset="0"/>
                <a:cs typeface="Times New Roman" panose="02020603050405020304" pitchFamily="18" charset="0"/>
              </a:rPr>
              <a:t>Figure: Flowchart for CPU program to input data.</a:t>
            </a:r>
            <a:r>
              <a:rPr lang="en-US" sz="1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2295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EFED90C-00BF-449A-8B2C-3AF7A6D6983C}"/>
              </a:ext>
            </a:extLst>
          </p:cNvPr>
          <p:cNvSpPr>
            <a:spLocks noChangeArrowheads="1"/>
          </p:cNvSpPr>
          <p:nvPr/>
        </p:nvSpPr>
        <p:spPr bwMode="auto">
          <a:xfrm>
            <a:off x="5143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76C6464-6625-4535-A0E7-FFE805C0B2B4}"/>
              </a:ext>
            </a:extLst>
          </p:cNvPr>
          <p:cNvSpPr txBox="1"/>
          <p:nvPr/>
        </p:nvSpPr>
        <p:spPr>
          <a:xfrm>
            <a:off x="609600" y="245667"/>
            <a:ext cx="6096000" cy="400110"/>
          </a:xfrm>
          <a:prstGeom prst="rect">
            <a:avLst/>
          </a:prstGeom>
          <a:noFill/>
        </p:spPr>
        <p:txBody>
          <a:bodyPr wrap="square">
            <a:spAutoFit/>
          </a:bodyPr>
          <a:lstStyle/>
          <a:p>
            <a:r>
              <a:rPr lang="en-US" sz="2000" b="1" i="0" dirty="0">
                <a:solidFill>
                  <a:srgbClr val="000000"/>
                </a:solidFill>
                <a:effectLst/>
                <a:latin typeface="Times New Roman" panose="02020603050405020304" pitchFamily="18" charset="0"/>
              </a:rPr>
              <a:t>Interrupt-Initiated I/O</a:t>
            </a:r>
            <a:endParaRPr lang="en-US" sz="2000" b="1" dirty="0">
              <a:effectLst/>
            </a:endParaRPr>
          </a:p>
        </p:txBody>
      </p:sp>
      <p:sp>
        <p:nvSpPr>
          <p:cNvPr id="16" name="TextBox 15">
            <a:extLst>
              <a:ext uri="{FF2B5EF4-FFF2-40B4-BE49-F238E27FC236}">
                <a16:creationId xmlns:a16="http://schemas.microsoft.com/office/drawing/2014/main" id="{B66FE98C-C8DC-4EEA-A8D3-50FD3481BFC9}"/>
              </a:ext>
            </a:extLst>
          </p:cNvPr>
          <p:cNvSpPr txBox="1"/>
          <p:nvPr/>
        </p:nvSpPr>
        <p:spPr>
          <a:xfrm>
            <a:off x="556593" y="645777"/>
            <a:ext cx="11025807" cy="530555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problem with programmed I/O is that the processor has to wait a long time for the I/O module of concern to be ready for either reception or transmission of data. The processor, while waiting, must repeatedly interrogate the status of the I/O module.</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To improve the performance of the system an </a:t>
            </a:r>
            <a:r>
              <a:rPr lang="en-US" sz="2000" i="0" dirty="0">
                <a:effectLst/>
                <a:latin typeface="Times New Roman" panose="02020603050405020304" pitchFamily="18" charset="0"/>
                <a:cs typeface="Times New Roman" panose="02020603050405020304" pitchFamily="18" charset="0"/>
              </a:rPr>
              <a:t>Interrupt-Initiated I/O</a:t>
            </a:r>
            <a:r>
              <a:rPr lang="en-US" sz="2000" b="1"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can be used where after issuing the I/O command to the I/O module the processor can get itself busy doing some other work, the valuable time of the processor can be utilized.</a:t>
            </a:r>
          </a:p>
          <a:p>
            <a:pPr algn="just">
              <a:lnSpc>
                <a:spcPct val="150000"/>
              </a:lnSpc>
            </a:pPr>
            <a:r>
              <a:rPr lang="en-US" b="1" dirty="0">
                <a:latin typeface="Times New Roman" panose="02020603050405020304" pitchFamily="18" charset="0"/>
                <a:cs typeface="Times New Roman" panose="02020603050405020304" pitchFamily="18" charset="0"/>
              </a:rPr>
              <a:t>Basic Operations of Interrupt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CPU issues read command.</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I/O module gets data from peripheral whilst CPU does other work.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I/O module interrupts CPU.</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CPU requests data.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I/O module transfers data.</a:t>
            </a:r>
          </a:p>
        </p:txBody>
      </p:sp>
    </p:spTree>
    <p:extLst>
      <p:ext uri="{BB962C8B-B14F-4D97-AF65-F5344CB8AC3E}">
        <p14:creationId xmlns:p14="http://schemas.microsoft.com/office/powerpoint/2010/main" val="137164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5944FB-54A4-4334-B19B-2D2F5E88316B}"/>
              </a:ext>
            </a:extLst>
          </p:cNvPr>
          <p:cNvPicPr>
            <a:picLocks noChangeAspect="1"/>
          </p:cNvPicPr>
          <p:nvPr/>
        </p:nvPicPr>
        <p:blipFill>
          <a:blip r:embed="rId2"/>
          <a:stretch>
            <a:fillRect/>
          </a:stretch>
        </p:blipFill>
        <p:spPr>
          <a:xfrm>
            <a:off x="1338469" y="584048"/>
            <a:ext cx="8454887" cy="6050529"/>
          </a:xfrm>
          <a:prstGeom prst="rect">
            <a:avLst/>
          </a:prstGeom>
        </p:spPr>
      </p:pic>
    </p:spTree>
    <p:extLst>
      <p:ext uri="{BB962C8B-B14F-4D97-AF65-F5344CB8AC3E}">
        <p14:creationId xmlns:p14="http://schemas.microsoft.com/office/powerpoint/2010/main" val="2906113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0BA7FEE-D005-43E6-96C0-CFA0C2378CD1}"/>
              </a:ext>
            </a:extLst>
          </p:cNvPr>
          <p:cNvSpPr>
            <a:spLocks noChangeArrowheads="1"/>
          </p:cNvSpPr>
          <p:nvPr/>
        </p:nvSpPr>
        <p:spPr bwMode="auto">
          <a:xfrm>
            <a:off x="5143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0A880C0-E29F-45D0-BABA-C231DCAC2B55}"/>
              </a:ext>
            </a:extLst>
          </p:cNvPr>
          <p:cNvSpPr txBox="1"/>
          <p:nvPr/>
        </p:nvSpPr>
        <p:spPr>
          <a:xfrm>
            <a:off x="596348" y="292412"/>
            <a:ext cx="6096000" cy="400110"/>
          </a:xfrm>
          <a:prstGeom prst="rect">
            <a:avLst/>
          </a:prstGeom>
          <a:noFill/>
        </p:spPr>
        <p:txBody>
          <a:bodyPr wrap="square">
            <a:spAutoFit/>
          </a:bodyPr>
          <a:lstStyle/>
          <a:p>
            <a:pPr algn="ctr"/>
            <a:r>
              <a:rPr lang="en-US" sz="2000" b="1" i="0" dirty="0">
                <a:solidFill>
                  <a:srgbClr val="000000"/>
                </a:solidFill>
                <a:effectLst/>
                <a:latin typeface="Times New Roman" panose="02020603050405020304" pitchFamily="18" charset="0"/>
              </a:rPr>
              <a:t>Direct Memory Access(DMA)</a:t>
            </a:r>
            <a:endParaRPr lang="en-US" sz="2000" b="1" dirty="0">
              <a:effectLst/>
            </a:endParaRPr>
          </a:p>
        </p:txBody>
      </p:sp>
      <p:sp>
        <p:nvSpPr>
          <p:cNvPr id="6" name="TextBox 5">
            <a:extLst>
              <a:ext uri="{FF2B5EF4-FFF2-40B4-BE49-F238E27FC236}">
                <a16:creationId xmlns:a16="http://schemas.microsoft.com/office/drawing/2014/main" id="{705128D3-10EC-480C-9B30-3D4C4E30D0A1}"/>
              </a:ext>
            </a:extLst>
          </p:cNvPr>
          <p:cNvSpPr txBox="1"/>
          <p:nvPr/>
        </p:nvSpPr>
        <p:spPr>
          <a:xfrm>
            <a:off x="874643" y="1113212"/>
            <a:ext cx="10575235" cy="512127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rPr>
              <a:t>Large blocks of data transferred at a high speed to or from high speed devices, magnetic drums, disks, tapes, etc.</a:t>
            </a:r>
            <a:endParaRPr lang="en-US" sz="200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rPr>
              <a:t>DMA controller Interface that provides I/O transfer of data directly to and from the memory and the I/O device</a:t>
            </a:r>
            <a:endParaRPr lang="en-US" sz="200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rPr>
              <a:t>CPU initializes the DMA controller by sending a memory address and the number of words to be transferred</a:t>
            </a:r>
            <a:endParaRPr lang="en-US" sz="200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rPr>
              <a:t>Actual transfer of data is done directly between the device and memory through DMA controller -&gt; Freeing CPU for other tasks</a:t>
            </a:r>
            <a:r>
              <a:rPr lang="en-US" sz="2000" dirty="0"/>
              <a:t> </a:t>
            </a:r>
          </a:p>
          <a:p>
            <a:pPr algn="just">
              <a:lnSpc>
                <a:spcPct val="150000"/>
              </a:lnSpc>
            </a:pPr>
            <a:endParaRPr lang="en-US" sz="2000" b="0" i="0" dirty="0">
              <a:effectLst/>
              <a:latin typeface="Times New Roman" panose="02020603050405020304" pitchFamily="18" charset="0"/>
            </a:endParaRPr>
          </a:p>
          <a:p>
            <a:pPr marL="285750" indent="-285750" algn="just">
              <a:lnSpc>
                <a:spcPct val="150000"/>
              </a:lnSpc>
              <a:buFont typeface="Courier New" panose="02070309020205020404" pitchFamily="49" charset="0"/>
              <a:buChar char="o"/>
            </a:pPr>
            <a:r>
              <a:rPr lang="en-US" sz="2000" b="0" i="0" dirty="0">
                <a:effectLst/>
                <a:latin typeface="Times New Roman" panose="02020603050405020304" pitchFamily="18" charset="0"/>
              </a:rPr>
              <a:t>The transfer of data between the peripheral and memory without the interaction of CPU and letting the peripheral device manage the memory bus directly is termed as Direct Memory Access (DMA)</a:t>
            </a:r>
            <a:r>
              <a:rPr lang="en-US" sz="2000" dirty="0"/>
              <a:t> </a:t>
            </a:r>
          </a:p>
        </p:txBody>
      </p:sp>
    </p:spTree>
    <p:extLst>
      <p:ext uri="{BB962C8B-B14F-4D97-AF65-F5344CB8AC3E}">
        <p14:creationId xmlns:p14="http://schemas.microsoft.com/office/powerpoint/2010/main" val="2841580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1C73F6-A378-4B9E-9A1E-00BF65D666A5}"/>
              </a:ext>
            </a:extLst>
          </p:cNvPr>
          <p:cNvPicPr>
            <a:picLocks noChangeAspect="1"/>
          </p:cNvPicPr>
          <p:nvPr/>
        </p:nvPicPr>
        <p:blipFill>
          <a:blip r:embed="rId2"/>
          <a:stretch>
            <a:fillRect/>
          </a:stretch>
        </p:blipFill>
        <p:spPr>
          <a:xfrm>
            <a:off x="1304926" y="4247528"/>
            <a:ext cx="8972550" cy="1304925"/>
          </a:xfrm>
          <a:prstGeom prst="rect">
            <a:avLst/>
          </a:prstGeom>
        </p:spPr>
      </p:pic>
      <p:sp>
        <p:nvSpPr>
          <p:cNvPr id="5" name="TextBox 4">
            <a:extLst>
              <a:ext uri="{FF2B5EF4-FFF2-40B4-BE49-F238E27FC236}">
                <a16:creationId xmlns:a16="http://schemas.microsoft.com/office/drawing/2014/main" id="{57B3059F-A4BE-4328-9DF3-DE902665E463}"/>
              </a:ext>
            </a:extLst>
          </p:cNvPr>
          <p:cNvSpPr txBox="1"/>
          <p:nvPr/>
        </p:nvSpPr>
        <p:spPr>
          <a:xfrm>
            <a:off x="2888974" y="6051131"/>
            <a:ext cx="6096000" cy="369332"/>
          </a:xfrm>
          <a:prstGeom prst="rect">
            <a:avLst/>
          </a:prstGeom>
          <a:noFill/>
        </p:spPr>
        <p:txBody>
          <a:bodyPr wrap="square">
            <a:spAutoFit/>
          </a:bodyPr>
          <a:lstStyle/>
          <a:p>
            <a:pPr algn="ctr"/>
            <a:r>
              <a:rPr lang="en-US" sz="1800" b="1" i="0" dirty="0">
                <a:effectLst/>
                <a:latin typeface="Times New Roman" panose="02020603050405020304" pitchFamily="18" charset="0"/>
                <a:cs typeface="Times New Roman" panose="02020603050405020304" pitchFamily="18" charset="0"/>
              </a:rPr>
              <a:t>Figure: CPU bus signal for DMA transfer</a:t>
            </a:r>
            <a:r>
              <a:rPr lang="en-US"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92CA0E55-FE1B-4F39-A590-E5E4FABF7A14}"/>
              </a:ext>
            </a:extLst>
          </p:cNvPr>
          <p:cNvSpPr txBox="1"/>
          <p:nvPr/>
        </p:nvSpPr>
        <p:spPr>
          <a:xfrm>
            <a:off x="530087" y="596348"/>
            <a:ext cx="11171583" cy="2806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During the DMA transfer, the CPU is idle and has no control of the memory buses. A DMA Controller takes over the buses to manage the transfer directly between the I/O device and memory.</a:t>
            </a:r>
          </a:p>
          <a:p>
            <a:pPr marL="285750" indent="-28575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CPU may be placed in an idle state in a variety of ways. One common method extensively used in microprocessor is to disable the buses through special control signals such as:</a:t>
            </a:r>
            <a:endParaRPr lang="en-US" sz="2000" dirty="0">
              <a:solidFill>
                <a:srgbClr val="000000"/>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Bus Request (BR)</a:t>
            </a:r>
            <a:endParaRPr lang="en-US" sz="2000" b="1" dirty="0">
              <a:solidFill>
                <a:srgbClr val="000000"/>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Bus Grant (BG)</a:t>
            </a: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4398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8B4ADC-6A8C-4C45-AED8-0F5968D4107F}"/>
              </a:ext>
            </a:extLst>
          </p:cNvPr>
          <p:cNvSpPr txBox="1"/>
          <p:nvPr/>
        </p:nvSpPr>
        <p:spPr>
          <a:xfrm>
            <a:off x="470452" y="357694"/>
            <a:ext cx="11251096" cy="650030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Peripheral Devices</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Input / output organization of computer depends upon the size of computer and the peripherals connected to it.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I/O Subsystem of the computer, provides an efficient mode of communication between the central system and the outside environment The most common input output devices are</a:t>
            </a:r>
            <a:r>
              <a:rPr lang="en-US" sz="2000" dirty="0">
                <a:latin typeface="Times New Roman" panose="02020603050405020304" pitchFamily="18" charset="0"/>
                <a:cs typeface="Times New Roman" panose="02020603050405020304" pitchFamily="18" charset="0"/>
              </a:rPr>
              <a:t>:</a:t>
            </a:r>
          </a:p>
          <a:p>
            <a:pPr lvl="1" algn="just">
              <a:lnSpc>
                <a:spcPct val="150000"/>
              </a:lnSpc>
            </a:pPr>
            <a:r>
              <a:rPr lang="en-US" sz="2000" b="0" i="0" dirty="0" err="1">
                <a:effectLst/>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 Monitor </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ii) Keyboard</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iii) Mouse </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iv) Printer </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v) Magnetic tapes</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Input-output interface provides a method for transferring information between internal storage and external I/0 devices.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purpose of the communication link is to resolve the differences that exist between the central computer and each peripheral.</a:t>
            </a:r>
          </a:p>
        </p:txBody>
      </p:sp>
    </p:spTree>
    <p:extLst>
      <p:ext uri="{BB962C8B-B14F-4D97-AF65-F5344CB8AC3E}">
        <p14:creationId xmlns:p14="http://schemas.microsoft.com/office/powerpoint/2010/main" val="3785601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FE8B13-CC31-477A-8476-907CBC7DF316}"/>
              </a:ext>
            </a:extLst>
          </p:cNvPr>
          <p:cNvSpPr txBox="1"/>
          <p:nvPr/>
        </p:nvSpPr>
        <p:spPr>
          <a:xfrm>
            <a:off x="662609" y="477076"/>
            <a:ext cx="10734261" cy="46536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These two control signals in the CPU that facilitates the DMA transfer. The </a:t>
            </a:r>
            <a:r>
              <a:rPr lang="en-US" sz="2000" b="0" i="1" dirty="0">
                <a:effectLst/>
                <a:latin typeface="Times New Roman" panose="02020603050405020304" pitchFamily="18" charset="0"/>
                <a:cs typeface="Times New Roman" panose="02020603050405020304" pitchFamily="18" charset="0"/>
              </a:rPr>
              <a:t>Bus Request</a:t>
            </a:r>
            <a:br>
              <a:rPr lang="en-US" sz="2000" b="0" i="1" dirty="0">
                <a:effectLst/>
                <a:latin typeface="Times New Roman" panose="02020603050405020304" pitchFamily="18" charset="0"/>
                <a:cs typeface="Times New Roman" panose="02020603050405020304" pitchFamily="18" charset="0"/>
              </a:rPr>
            </a:br>
            <a:r>
              <a:rPr lang="en-US" sz="2000" b="0" i="1" dirty="0">
                <a:effectLst/>
                <a:latin typeface="Times New Roman" panose="02020603050405020304" pitchFamily="18" charset="0"/>
                <a:cs typeface="Times New Roman" panose="02020603050405020304" pitchFamily="18" charset="0"/>
              </a:rPr>
              <a:t>(BR) </a:t>
            </a:r>
            <a:r>
              <a:rPr lang="en-US" sz="2000" b="0" i="0" dirty="0">
                <a:effectLst/>
                <a:latin typeface="Times New Roman" panose="02020603050405020304" pitchFamily="18" charset="0"/>
                <a:cs typeface="Times New Roman" panose="02020603050405020304" pitchFamily="18" charset="0"/>
              </a:rPr>
              <a:t>input is used by the </a:t>
            </a:r>
            <a:r>
              <a:rPr lang="en-US" sz="2000" b="0" i="1" dirty="0">
                <a:effectLst/>
                <a:latin typeface="Times New Roman" panose="02020603050405020304" pitchFamily="18" charset="0"/>
                <a:cs typeface="Times New Roman" panose="02020603050405020304" pitchFamily="18" charset="0"/>
              </a:rPr>
              <a:t>DMA controller </a:t>
            </a:r>
            <a:r>
              <a:rPr lang="en-US" sz="2000" b="0" i="0" dirty="0">
                <a:effectLst/>
                <a:latin typeface="Times New Roman" panose="02020603050405020304" pitchFamily="18" charset="0"/>
                <a:cs typeface="Times New Roman" panose="02020603050405020304" pitchFamily="18" charset="0"/>
              </a:rPr>
              <a:t>to request the CPU. When this input is active, the</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CPU terminates the execution of the current instruction and places the address bus, data bus</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and read write lines into a </a:t>
            </a:r>
            <a:r>
              <a:rPr lang="en-US" sz="2000" b="0" i="1" dirty="0">
                <a:effectLst/>
                <a:latin typeface="Times New Roman" panose="02020603050405020304" pitchFamily="18" charset="0"/>
                <a:cs typeface="Times New Roman" panose="02020603050405020304" pitchFamily="18" charset="0"/>
              </a:rPr>
              <a:t>high Impedance state. </a:t>
            </a:r>
            <a:r>
              <a:rPr lang="en-US" sz="2000" b="0" i="0" dirty="0">
                <a:effectLst/>
                <a:latin typeface="Times New Roman" panose="02020603050405020304" pitchFamily="18" charset="0"/>
                <a:cs typeface="Times New Roman" panose="02020603050405020304" pitchFamily="18" charset="0"/>
              </a:rPr>
              <a:t>High Impedance state means that the output is disconnected.</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CPU activates the </a:t>
            </a:r>
            <a:r>
              <a:rPr lang="en-US" sz="2000" b="0" i="1" dirty="0">
                <a:effectLst/>
                <a:latin typeface="Times New Roman" panose="02020603050405020304" pitchFamily="18" charset="0"/>
                <a:cs typeface="Times New Roman" panose="02020603050405020304" pitchFamily="18" charset="0"/>
              </a:rPr>
              <a:t>Bus Grant (BG) </a:t>
            </a:r>
            <a:r>
              <a:rPr lang="en-US" sz="2000" b="0" i="0" dirty="0">
                <a:effectLst/>
                <a:latin typeface="Times New Roman" panose="02020603050405020304" pitchFamily="18" charset="0"/>
                <a:cs typeface="Times New Roman" panose="02020603050405020304" pitchFamily="18" charset="0"/>
              </a:rPr>
              <a:t>output to inform the external DMA that the Bus Request (BR) can now take control of the buses to conduct memory transfer without processor.</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the DMA terminates the transfer, it disables the </a:t>
            </a:r>
            <a:r>
              <a:rPr lang="en-US" sz="2000" b="0" i="1" dirty="0">
                <a:effectLst/>
                <a:latin typeface="Times New Roman" panose="02020603050405020304" pitchFamily="18" charset="0"/>
                <a:cs typeface="Times New Roman" panose="02020603050405020304" pitchFamily="18" charset="0"/>
              </a:rPr>
              <a:t>Bus Request (BR) </a:t>
            </a:r>
            <a:r>
              <a:rPr lang="en-US" sz="2000" b="0" i="0" dirty="0">
                <a:effectLst/>
                <a:latin typeface="Times New Roman" panose="02020603050405020304" pitchFamily="18" charset="0"/>
                <a:cs typeface="Times New Roman" panose="02020603050405020304" pitchFamily="18" charset="0"/>
              </a:rPr>
              <a:t>line. The CPU disables the </a:t>
            </a:r>
            <a:r>
              <a:rPr lang="en-US" sz="2000" b="0" i="1" dirty="0">
                <a:effectLst/>
                <a:latin typeface="Times New Roman" panose="02020603050405020304" pitchFamily="18" charset="0"/>
                <a:cs typeface="Times New Roman" panose="02020603050405020304" pitchFamily="18" charset="0"/>
              </a:rPr>
              <a:t>Bus Grant (BG)</a:t>
            </a:r>
            <a:r>
              <a:rPr lang="en-US" sz="2000" b="0" i="0" dirty="0">
                <a:effectLst/>
                <a:latin typeface="Times New Roman" panose="02020603050405020304" pitchFamily="18" charset="0"/>
                <a:cs typeface="Times New Roman" panose="02020603050405020304" pitchFamily="18" charset="0"/>
              </a:rPr>
              <a:t>, takes control of the buses and return to its normal operation.</a:t>
            </a:r>
            <a:r>
              <a:rPr lang="en-US" sz="2000" dirty="0">
                <a:latin typeface="Times New Roman" panose="02020603050405020304" pitchFamily="18" charset="0"/>
                <a:cs typeface="Times New Roman" panose="02020603050405020304" pitchFamily="18" charset="0"/>
              </a:rPr>
              <a:t> </a:t>
            </a:r>
            <a:endParaRPr lang="en-US" sz="2000"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transfer of data between the memory and I/O of course facilitates in two ways which are </a:t>
            </a:r>
            <a:r>
              <a:rPr lang="en-US" sz="2000" b="1" i="0" dirty="0">
                <a:effectLst/>
                <a:latin typeface="Times New Roman" panose="02020603050405020304" pitchFamily="18" charset="0"/>
                <a:cs typeface="Times New Roman" panose="02020603050405020304" pitchFamily="18" charset="0"/>
              </a:rPr>
              <a:t>DMA Burst and Cycle Stealing</a:t>
            </a:r>
            <a:r>
              <a:rPr lang="en-US" sz="20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06043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16825-94E5-4734-8B28-2FF0A65943AC}"/>
              </a:ext>
            </a:extLst>
          </p:cNvPr>
          <p:cNvSpPr txBox="1"/>
          <p:nvPr/>
        </p:nvSpPr>
        <p:spPr>
          <a:xfrm>
            <a:off x="516835" y="659238"/>
            <a:ext cx="11158330" cy="3730317"/>
          </a:xfrm>
          <a:prstGeom prst="rect">
            <a:avLst/>
          </a:prstGeom>
          <a:noFill/>
        </p:spPr>
        <p:txBody>
          <a:bodyPr wrap="square">
            <a:spAutoFit/>
          </a:bodyPr>
          <a:lstStyle/>
          <a:p>
            <a:pPr marL="742950" lvl="1"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DMA Burst</a:t>
            </a:r>
            <a:r>
              <a:rPr lang="en-US" sz="2000" b="0" i="0" dirty="0">
                <a:effectLst/>
                <a:latin typeface="Times New Roman" panose="02020603050405020304" pitchFamily="18" charset="0"/>
                <a:cs typeface="Times New Roman" panose="02020603050405020304" pitchFamily="18" charset="0"/>
              </a:rPr>
              <a:t>: The block of data consisting a number of memory words is transferred at a time.</a:t>
            </a:r>
          </a:p>
          <a:p>
            <a:pPr marL="742950" lvl="1"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Cycle Stealing</a:t>
            </a:r>
            <a:r>
              <a:rPr lang="en-US" sz="2000" b="0" i="0" dirty="0">
                <a:effectLst/>
                <a:latin typeface="Times New Roman" panose="02020603050405020304" pitchFamily="18" charset="0"/>
                <a:cs typeface="Times New Roman" panose="02020603050405020304" pitchFamily="18" charset="0"/>
              </a:rPr>
              <a:t>: DMA transfers one data word at a time after which it must return control</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of the buses to the CPU.</a:t>
            </a:r>
            <a:endParaRPr lang="en-US" sz="20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CPU is usually much faster than I/O (DMA), thus CPU uses the most of the memory cycles</a:t>
            </a:r>
            <a:endParaRPr lang="en-US" sz="20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DMA Controller steals the memory cycles from CPU</a:t>
            </a:r>
            <a:endParaRPr lang="en-US" sz="20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 those stolen cycles, CPU remains idle</a:t>
            </a:r>
            <a:endParaRPr lang="en-US" sz="20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 those slow CPU, DMA Controller may steal most of the memory cycles which may cause CPU remain idle long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13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81EB73-5C14-400F-BFB8-1347890E4C64}"/>
              </a:ext>
            </a:extLst>
          </p:cNvPr>
          <p:cNvSpPr txBox="1"/>
          <p:nvPr/>
        </p:nvSpPr>
        <p:spPr>
          <a:xfrm>
            <a:off x="583095" y="291548"/>
            <a:ext cx="11078817" cy="6044603"/>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DMA Controller:</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hardware device used for direct memory access is called the DMA controller. DMA </a:t>
            </a:r>
            <a:r>
              <a:rPr lang="en-US" sz="2000" dirty="0">
                <a:latin typeface="Times New Roman" panose="02020603050405020304" pitchFamily="18" charset="0"/>
                <a:cs typeface="Times New Roman" panose="02020603050405020304" pitchFamily="18" charset="0"/>
              </a:rPr>
              <a:t>controller is a control unit</a:t>
            </a:r>
            <a:r>
              <a:rPr lang="en-US" sz="2000" b="0" i="0" dirty="0">
                <a:effectLst/>
                <a:latin typeface="Times New Roman" panose="02020603050405020304" pitchFamily="18" charset="0"/>
                <a:cs typeface="Times New Roman" panose="02020603050405020304" pitchFamily="18" charset="0"/>
              </a:rPr>
              <a:t>, part of I/O device’s</a:t>
            </a:r>
            <a:r>
              <a:rPr lang="en-US" sz="2000" dirty="0">
                <a:latin typeface="Times New Roman" panose="02020603050405020304" pitchFamily="18" charset="0"/>
                <a:cs typeface="Times New Roman" panose="02020603050405020304" pitchFamily="18" charset="0"/>
              </a:rPr>
              <a:t> interface circuit, </a:t>
            </a:r>
            <a:r>
              <a:rPr lang="en-US" sz="2000" b="0" i="0" dirty="0">
                <a:effectLst/>
                <a:latin typeface="Times New Roman" panose="02020603050405020304" pitchFamily="18" charset="0"/>
                <a:cs typeface="Times New Roman" panose="02020603050405020304" pitchFamily="18" charset="0"/>
              </a:rPr>
              <a:t>which can transfer blocks of data between I/O devices and main memory with minimal intervention from the processor. </a:t>
            </a:r>
            <a:r>
              <a:rPr lang="en-US" sz="2000" dirty="0">
                <a:latin typeface="Times New Roman" panose="02020603050405020304" pitchFamily="18" charset="0"/>
                <a:cs typeface="Times New Roman" panose="02020603050405020304" pitchFamily="18" charset="0"/>
              </a:rPr>
              <a:t>or</a:t>
            </a:r>
            <a:endParaRPr lang="en-US" sz="2000"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DMA controller needs the usual circuits of an interface to communicate with the CPU and I/O device.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DMA controller has three registers:</a:t>
            </a:r>
          </a:p>
          <a:p>
            <a:pPr lvl="1" algn="just">
              <a:lnSpc>
                <a:spcPct val="150000"/>
              </a:lnSpc>
            </a:pPr>
            <a:r>
              <a:rPr lang="en-US" sz="2000" b="0" i="0" dirty="0" err="1">
                <a:effectLst/>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Address Register: </a:t>
            </a:r>
            <a:r>
              <a:rPr lang="en-US" sz="2000" b="0" i="0" dirty="0">
                <a:effectLst/>
                <a:latin typeface="Times New Roman" panose="02020603050405020304" pitchFamily="18" charset="0"/>
                <a:cs typeface="Times New Roman" panose="02020603050405020304" pitchFamily="18" charset="0"/>
              </a:rPr>
              <a:t>The address register specifies the desired location of the memory which is incremented after each word is transferred to the memory. </a:t>
            </a:r>
            <a:endParaRPr lang="en-US" sz="2000" dirty="0">
              <a:latin typeface="Times New Roman" panose="02020603050405020304" pitchFamily="18" charset="0"/>
              <a:cs typeface="Times New Roman" panose="02020603050405020304" pitchFamily="18" charset="0"/>
            </a:endParaRPr>
          </a:p>
          <a:p>
            <a:pPr lvl="1" algn="just">
              <a:lnSpc>
                <a:spcPct val="150000"/>
              </a:lnSpc>
            </a:pPr>
            <a:r>
              <a:rPr lang="en-US" sz="2000" b="0" i="0" dirty="0">
                <a:effectLst/>
                <a:latin typeface="Times New Roman" panose="02020603050405020304" pitchFamily="18" charset="0"/>
                <a:cs typeface="Times New Roman" panose="02020603050405020304" pitchFamily="18" charset="0"/>
              </a:rPr>
              <a:t>ii</a:t>
            </a:r>
            <a:r>
              <a:rPr lang="en-US" sz="2000" b="1" i="0" dirty="0">
                <a:effectLst/>
                <a:latin typeface="Times New Roman" panose="02020603050405020304" pitchFamily="18" charset="0"/>
                <a:cs typeface="Times New Roman" panose="02020603050405020304" pitchFamily="18" charset="0"/>
              </a:rPr>
              <a:t>. Word Count Register: </a:t>
            </a:r>
            <a:r>
              <a:rPr lang="en-US" sz="2000" b="0" i="0" dirty="0">
                <a:effectLst/>
                <a:latin typeface="Times New Roman" panose="02020603050405020304" pitchFamily="18" charset="0"/>
                <a:cs typeface="Times New Roman" panose="02020603050405020304" pitchFamily="18" charset="0"/>
              </a:rPr>
              <a:t>The word count register holds the number of words to be transferred which is decremented after each transfer until it is zero. When it is zero, it indicates the end of transfer. After which the bus grant signal from CPU is made low and CPU returns to its normal operation. </a:t>
            </a:r>
            <a:endParaRPr lang="en-US" sz="2000" dirty="0">
              <a:latin typeface="Times New Roman" panose="02020603050405020304" pitchFamily="18" charset="0"/>
              <a:cs typeface="Times New Roman" panose="02020603050405020304" pitchFamily="18" charset="0"/>
            </a:endParaRPr>
          </a:p>
          <a:p>
            <a:pPr lvl="1" algn="just">
              <a:lnSpc>
                <a:spcPct val="150000"/>
              </a:lnSpc>
            </a:pPr>
            <a:r>
              <a:rPr lang="en-US" sz="2000" b="0" i="0" dirty="0">
                <a:effectLst/>
                <a:latin typeface="Times New Roman" panose="02020603050405020304" pitchFamily="18" charset="0"/>
                <a:cs typeface="Times New Roman" panose="02020603050405020304" pitchFamily="18" charset="0"/>
              </a:rPr>
              <a:t>iii. </a:t>
            </a:r>
            <a:r>
              <a:rPr lang="en-US" sz="2000" b="1" i="0" dirty="0">
                <a:effectLst/>
                <a:latin typeface="Times New Roman" panose="02020603050405020304" pitchFamily="18" charset="0"/>
                <a:cs typeface="Times New Roman" panose="02020603050405020304" pitchFamily="18" charset="0"/>
              </a:rPr>
              <a:t>Control Register: </a:t>
            </a:r>
            <a:r>
              <a:rPr lang="en-US" sz="1800" b="0" i="0" dirty="0">
                <a:effectLst/>
                <a:latin typeface="Times New Roman" panose="02020603050405020304" pitchFamily="18" charset="0"/>
                <a:cs typeface="Times New Roman" panose="02020603050405020304" pitchFamily="18" charset="0"/>
              </a:rPr>
              <a:t>The control register specifies the mode of transfer which is Read or Write.</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51307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357285-0264-4E15-B5E3-F9637A9AEF50}"/>
              </a:ext>
            </a:extLst>
          </p:cNvPr>
          <p:cNvPicPr>
            <a:picLocks noChangeAspect="1"/>
          </p:cNvPicPr>
          <p:nvPr/>
        </p:nvPicPr>
        <p:blipFill>
          <a:blip r:embed="rId2"/>
          <a:stretch>
            <a:fillRect/>
          </a:stretch>
        </p:blipFill>
        <p:spPr>
          <a:xfrm>
            <a:off x="2827061" y="3111787"/>
            <a:ext cx="6537877" cy="3297302"/>
          </a:xfrm>
          <a:prstGeom prst="rect">
            <a:avLst/>
          </a:prstGeom>
        </p:spPr>
      </p:pic>
      <p:sp>
        <p:nvSpPr>
          <p:cNvPr id="7" name="TextBox 6">
            <a:extLst>
              <a:ext uri="{FF2B5EF4-FFF2-40B4-BE49-F238E27FC236}">
                <a16:creationId xmlns:a16="http://schemas.microsoft.com/office/drawing/2014/main" id="{64462257-82E0-4993-A697-72462D89E722}"/>
              </a:ext>
            </a:extLst>
          </p:cNvPr>
          <p:cNvSpPr txBox="1"/>
          <p:nvPr/>
        </p:nvSpPr>
        <p:spPr>
          <a:xfrm>
            <a:off x="3458817" y="6367454"/>
            <a:ext cx="6096000" cy="369332"/>
          </a:xfrm>
          <a:prstGeom prst="rect">
            <a:avLst/>
          </a:prstGeom>
          <a:noFill/>
        </p:spPr>
        <p:txBody>
          <a:bodyPr wrap="square">
            <a:spAutoFit/>
          </a:bodyPr>
          <a:lstStyle/>
          <a:p>
            <a:pPr algn="ctr"/>
            <a:r>
              <a:rPr lang="en-US" sz="1800" b="1" i="0" dirty="0">
                <a:solidFill>
                  <a:srgbClr val="000000"/>
                </a:solidFill>
                <a:effectLst/>
                <a:latin typeface="Times New Roman" panose="02020603050405020304" pitchFamily="18" charset="0"/>
              </a:rPr>
              <a:t>Figure: Block diagram of DMA controller</a:t>
            </a:r>
            <a:r>
              <a:rPr lang="en-US" b="1" dirty="0"/>
              <a:t> </a:t>
            </a:r>
          </a:p>
        </p:txBody>
      </p:sp>
      <p:sp>
        <p:nvSpPr>
          <p:cNvPr id="9" name="TextBox 8">
            <a:extLst>
              <a:ext uri="{FF2B5EF4-FFF2-40B4-BE49-F238E27FC236}">
                <a16:creationId xmlns:a16="http://schemas.microsoft.com/office/drawing/2014/main" id="{F09B2B5C-23C4-4C27-A353-224519DD2D0F}"/>
              </a:ext>
            </a:extLst>
          </p:cNvPr>
          <p:cNvSpPr txBox="1"/>
          <p:nvPr/>
        </p:nvSpPr>
        <p:spPr>
          <a:xfrm>
            <a:off x="344557" y="304800"/>
            <a:ext cx="11317356" cy="2806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unit communicates with the CPU via the data bus and control lines. The registers in the DMA are selected by the CPU through the address bus by enabling the DS (DMA select) and RS (Register select) inputs. The RD (read) and WR (write) inputs are bidirectional.</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the BG (Bus Grant) input is 0, the CPU can communicate with the DMA registers through the data bus to read from or write to the DMA registers. When BG =1, the DMA can communicate directly with the memory by specifying an address in the address bus and activating the RD or WR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449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D8208-53EF-44CC-BBCB-058617810E5A}"/>
              </a:ext>
            </a:extLst>
          </p:cNvPr>
          <p:cNvSpPr txBox="1"/>
          <p:nvPr/>
        </p:nvSpPr>
        <p:spPr>
          <a:xfrm>
            <a:off x="821635" y="649356"/>
            <a:ext cx="10827026" cy="3730317"/>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DMA Transfer:</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CPU communicates with the DMA through the address and data buses as with any interface unit. The DMA has its own address, which activates the DS and RS lines.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CPU initializes the DMA through the data bus. Once the DMA receives the start control command, it can transfer between the peripheral and the memory.</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BG = 0 the RD and WR are input lines allowing the CPU to communicate with the internal DMA registers. When BG=1, the RD and WR are output lines from the DMA controller to the random access memory to specify the read or write operation of data.</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8078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C69FE-5DA9-426E-9EE2-49892D247563}"/>
              </a:ext>
            </a:extLst>
          </p:cNvPr>
          <p:cNvPicPr>
            <a:picLocks noChangeAspect="1"/>
          </p:cNvPicPr>
          <p:nvPr/>
        </p:nvPicPr>
        <p:blipFill>
          <a:blip r:embed="rId2"/>
          <a:stretch>
            <a:fillRect/>
          </a:stretch>
        </p:blipFill>
        <p:spPr>
          <a:xfrm>
            <a:off x="2224102" y="574669"/>
            <a:ext cx="6028300" cy="5068957"/>
          </a:xfrm>
          <a:prstGeom prst="rect">
            <a:avLst/>
          </a:prstGeom>
        </p:spPr>
      </p:pic>
      <p:sp>
        <p:nvSpPr>
          <p:cNvPr id="5" name="TextBox 4">
            <a:extLst>
              <a:ext uri="{FF2B5EF4-FFF2-40B4-BE49-F238E27FC236}">
                <a16:creationId xmlns:a16="http://schemas.microsoft.com/office/drawing/2014/main" id="{307425D9-DF9D-4E65-B7A7-88488CBBEC52}"/>
              </a:ext>
            </a:extLst>
          </p:cNvPr>
          <p:cNvSpPr txBox="1"/>
          <p:nvPr/>
        </p:nvSpPr>
        <p:spPr>
          <a:xfrm>
            <a:off x="2623930" y="6064383"/>
            <a:ext cx="6096000" cy="369332"/>
          </a:xfrm>
          <a:prstGeom prst="rect">
            <a:avLst/>
          </a:prstGeom>
          <a:noFill/>
        </p:spPr>
        <p:txBody>
          <a:bodyPr wrap="square">
            <a:spAutoFit/>
          </a:bodyPr>
          <a:lstStyle/>
          <a:p>
            <a:pPr algn="ctr"/>
            <a:r>
              <a:rPr lang="en-US" sz="1800" b="1" i="0" dirty="0">
                <a:solidFill>
                  <a:srgbClr val="000000"/>
                </a:solidFill>
                <a:effectLst/>
                <a:latin typeface="Times New Roman" panose="02020603050405020304" pitchFamily="18" charset="0"/>
              </a:rPr>
              <a:t>Figure: DMA transfer in a computer system</a:t>
            </a:r>
            <a:endParaRPr lang="en-US" b="1" dirty="0"/>
          </a:p>
        </p:txBody>
      </p:sp>
    </p:spTree>
    <p:extLst>
      <p:ext uri="{BB962C8B-B14F-4D97-AF65-F5344CB8AC3E}">
        <p14:creationId xmlns:p14="http://schemas.microsoft.com/office/powerpoint/2010/main" val="3972844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5D700BF-DDB6-43FB-BE86-FF684C3D1B19}"/>
              </a:ext>
            </a:extLst>
          </p:cNvPr>
          <p:cNvSpPr>
            <a:spLocks noChangeArrowheads="1"/>
          </p:cNvSpPr>
          <p:nvPr/>
        </p:nvSpPr>
        <p:spPr bwMode="auto">
          <a:xfrm>
            <a:off x="5143500" y="3589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D2870CC-2AC0-44B1-B001-6BAE0AE30A6B}"/>
              </a:ext>
            </a:extLst>
          </p:cNvPr>
          <p:cNvSpPr txBox="1"/>
          <p:nvPr/>
        </p:nvSpPr>
        <p:spPr>
          <a:xfrm>
            <a:off x="781878" y="424074"/>
            <a:ext cx="8362122" cy="5115311"/>
          </a:xfrm>
          <a:prstGeom prst="rect">
            <a:avLst/>
          </a:prstGeom>
          <a:noFill/>
        </p:spPr>
        <p:txBody>
          <a:bodyPr wrap="square">
            <a:spAutoFit/>
          </a:bodyPr>
          <a:lstStyle/>
          <a:p>
            <a:pPr algn="ctr">
              <a:lnSpc>
                <a:spcPct val="150000"/>
              </a:lnSpc>
            </a:pPr>
            <a:r>
              <a:rPr lang="en-US" sz="2000" b="1" i="0" dirty="0">
                <a:effectLst/>
                <a:latin typeface="Times New Roman" panose="02020603050405020304" pitchFamily="18" charset="0"/>
                <a:cs typeface="Times New Roman" panose="02020603050405020304" pitchFamily="18" charset="0"/>
              </a:rPr>
              <a:t>Priority Interrupt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Determines which interrupt is to be served first when two or more requests are made simultaneously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Also determines which interrupts are permitted to interrupt the computer while another is being serviced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Higher priority interrupts can make requests while servicing a lower priority interrupt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Establishing the priority can be done in two ways:</a:t>
            </a:r>
          </a:p>
          <a:p>
            <a:pPr marL="742950" lvl="1"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Using Software</a:t>
            </a:r>
            <a:endParaRPr lang="en-US" sz="2000" b="1"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Using Hardware</a:t>
            </a:r>
            <a:endParaRPr lang="en-US"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pooling procedure is used to identify highest priority in software means.</a:t>
            </a:r>
            <a:r>
              <a:rPr lang="en-US" sz="2000" dirty="0">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800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96C7A3B-636D-4B8B-9DE4-FB1301CCE260}"/>
              </a:ext>
            </a:extLst>
          </p:cNvPr>
          <p:cNvSpPr txBox="1"/>
          <p:nvPr/>
        </p:nvSpPr>
        <p:spPr>
          <a:xfrm>
            <a:off x="649357" y="636105"/>
            <a:ext cx="10747513" cy="5115311"/>
          </a:xfrm>
          <a:prstGeom prst="rect">
            <a:avLst/>
          </a:prstGeom>
          <a:noFill/>
        </p:spPr>
        <p:txBody>
          <a:bodyPr wrap="square">
            <a:spAutoFit/>
          </a:bodyPr>
          <a:lstStyle/>
          <a:p>
            <a:pPr algn="just" eaLnBrk="0" fontAlgn="base" hangingPunct="0">
              <a:lnSpc>
                <a:spcPct val="150000"/>
              </a:lnSpc>
              <a:spcBef>
                <a:spcPct val="0"/>
              </a:spcBef>
              <a:spcAft>
                <a:spcPct val="0"/>
              </a:spcAft>
            </a:pPr>
            <a:r>
              <a:rPr lang="en-US" sz="2000" b="1" i="1" u="none" strike="noStrike" kern="1200" dirty="0">
                <a:effectLst/>
                <a:latin typeface="Times New Roman" panose="02020603050405020304" pitchFamily="18" charset="0"/>
                <a:cs typeface="Times New Roman" panose="02020603050405020304" pitchFamily="18" charset="0"/>
              </a:rPr>
              <a:t>Design Issues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There are 2 main problems for interrupt I/O, which are:</a:t>
            </a:r>
            <a:endParaRPr lang="en-US" altLang="en-US"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There are multiple I/O modules, how should the processor determine the device that issued the interrupt signal?</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How does the processor decide which module to process when multiple interrupts have occurred?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There are 4 main ways to counter these problems, which are:</a:t>
            </a:r>
            <a:endParaRPr lang="en-US" altLang="en-US"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Multiple Interrupt Lines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Software Poll</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Daisy Chain (Hardware Poll, Vectored)</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Bus Arbitration (Vectored)</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454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D15BF6-0C78-4147-8051-E8D5B0E31766}"/>
              </a:ext>
            </a:extLst>
          </p:cNvPr>
          <p:cNvSpPr txBox="1"/>
          <p:nvPr/>
        </p:nvSpPr>
        <p:spPr>
          <a:xfrm>
            <a:off x="649357" y="596349"/>
            <a:ext cx="11105321" cy="5115311"/>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Priority Interrupt by Software (Polling)</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Priority is established by the order of polling the devices (interrupt sources), that is identify the highest-priority source by software means.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One common branch address is used for all interrupts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Branch address contain the code that polls the interrupt sources in sequence. The highest priority is tested first.</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particular service routine of the highest priority device is served.</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disadvantage is that time required to poll them can exceed the time to serve them in large number of IO devices</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Low cost since it needs a very little hardware</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Very slow</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31422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4F889-C3FA-4B77-840F-2AF4DE7C3A66}"/>
              </a:ext>
            </a:extLst>
          </p:cNvPr>
          <p:cNvSpPr txBox="1"/>
          <p:nvPr/>
        </p:nvSpPr>
        <p:spPr>
          <a:xfrm>
            <a:off x="552450" y="389283"/>
            <a:ext cx="10870924" cy="2806987"/>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Priority Interrupt by Hardware</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Require a priority interrupt manager which accepts all the interrupt requests to determine the highest priority request</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Fast since identification of the highest priority interrupt request is identified by the hardware</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Fast since each interrupt source has its own interrupt vector to access directly to its own service routine.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88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EC217A-AB96-4BA6-97A8-0F0D6B7ADDD4}"/>
              </a:ext>
            </a:extLst>
          </p:cNvPr>
          <p:cNvSpPr txBox="1"/>
          <p:nvPr/>
        </p:nvSpPr>
        <p:spPr>
          <a:xfrm>
            <a:off x="821094" y="887896"/>
            <a:ext cx="10840819" cy="511531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major differences are:</a:t>
            </a:r>
            <a:r>
              <a:rPr lang="en-US" sz="2000" dirty="0">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Peripherals are electromechanical and electromagnetic</a:t>
            </a:r>
            <a:r>
              <a:rPr lang="en-US" sz="2000" b="0" i="0" dirty="0">
                <a:effectLst/>
                <a:latin typeface="Times New Roman" panose="02020603050405020304" pitchFamily="18" charset="0"/>
                <a:cs typeface="Times New Roman" panose="02020603050405020304" pitchFamily="18" charset="0"/>
              </a:rPr>
              <a:t> devices and their manner of operation is different from the operation of the CPU and memory, which are electronic devices. </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The data transfer rate</a:t>
            </a:r>
            <a:r>
              <a:rPr lang="en-US" sz="2000" b="0" i="0" dirty="0">
                <a:effectLst/>
                <a:latin typeface="Times New Roman" panose="02020603050405020304" pitchFamily="18" charset="0"/>
                <a:cs typeface="Times New Roman" panose="02020603050405020304" pitchFamily="18" charset="0"/>
              </a:rPr>
              <a:t> of peripherals is usually slower than the transfer rate of the CPU, and consequently, a synchronization mechanism may be needed.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Data codes and formats </a:t>
            </a:r>
            <a:r>
              <a:rPr lang="en-US" sz="2000" b="0" i="0" dirty="0">
                <a:effectLst/>
                <a:latin typeface="Times New Roman" panose="02020603050405020304" pitchFamily="18" charset="0"/>
                <a:cs typeface="Times New Roman" panose="02020603050405020304" pitchFamily="18" charset="0"/>
              </a:rPr>
              <a:t>in peripherals differ from the word format in the CPU and memory.</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The operating modes of peripherals </a:t>
            </a:r>
            <a:r>
              <a:rPr lang="en-US" sz="2000" b="0" i="0" dirty="0">
                <a:effectLst/>
                <a:latin typeface="Times New Roman" panose="02020603050405020304" pitchFamily="18" charset="0"/>
                <a:cs typeface="Times New Roman" panose="02020603050405020304" pitchFamily="18" charset="0"/>
              </a:rPr>
              <a:t>are different from each other and each must be controlled so as not to disturb the operation of other peripherals connected to the CPU.</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To resolve these differences, computer systems include special hardware components between the CPU and peripherals to supervise and synchronize all input and output transfers, </a:t>
            </a:r>
            <a:r>
              <a:rPr lang="en-US" sz="2000" dirty="0">
                <a:latin typeface="Times New Roman" panose="02020603050405020304" pitchFamily="18" charset="0"/>
                <a:cs typeface="Times New Roman" panose="02020603050405020304" pitchFamily="18" charset="0"/>
              </a:rPr>
              <a:t>which</a:t>
            </a:r>
            <a:r>
              <a:rPr lang="en-US" sz="2000" b="0" i="0" dirty="0">
                <a:effectLst/>
                <a:latin typeface="Times New Roman" panose="02020603050405020304" pitchFamily="18" charset="0"/>
                <a:cs typeface="Times New Roman" panose="02020603050405020304" pitchFamily="18" charset="0"/>
              </a:rPr>
              <a:t> are called interface units because they interface between the processor bus and the peripheral device.</a:t>
            </a:r>
          </a:p>
        </p:txBody>
      </p:sp>
      <p:sp>
        <p:nvSpPr>
          <p:cNvPr id="7" name="TextBox 6">
            <a:extLst>
              <a:ext uri="{FF2B5EF4-FFF2-40B4-BE49-F238E27FC236}">
                <a16:creationId xmlns:a16="http://schemas.microsoft.com/office/drawing/2014/main" id="{58A32BA3-C887-43F2-8EF9-EA1D88B8F27C}"/>
              </a:ext>
            </a:extLst>
          </p:cNvPr>
          <p:cNvSpPr txBox="1"/>
          <p:nvPr/>
        </p:nvSpPr>
        <p:spPr>
          <a:xfrm>
            <a:off x="821094" y="317861"/>
            <a:ext cx="6092890" cy="707886"/>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Input-Output Interface</a:t>
            </a: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144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618638-6D3A-4F9C-80AA-094C729B45DC}"/>
              </a:ext>
            </a:extLst>
          </p:cNvPr>
          <p:cNvSpPr txBox="1"/>
          <p:nvPr/>
        </p:nvSpPr>
        <p:spPr>
          <a:xfrm>
            <a:off x="424071" y="357810"/>
            <a:ext cx="11410120" cy="657237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Daisy Chain Priority (Serial)</a:t>
            </a:r>
            <a:r>
              <a:rPr lang="en-US" sz="1900" dirty="0">
                <a:latin typeface="Times New Roman" panose="02020603050405020304" pitchFamily="18" charset="0"/>
                <a:cs typeface="Times New Roman" panose="02020603050405020304" pitchFamily="18" charset="0"/>
              </a:rPr>
              <a:t> </a:t>
            </a:r>
          </a:p>
          <a:p>
            <a:pPr algn="just">
              <a:lnSpc>
                <a:spcPct val="150000"/>
              </a:lnSpc>
            </a:pPr>
            <a:endParaRPr lang="en-US" sz="1900" b="0" i="0" dirty="0">
              <a:effectLst/>
              <a:latin typeface="Times New Roman" panose="02020603050405020304" pitchFamily="18" charset="0"/>
              <a:cs typeface="Times New Roman" panose="02020603050405020304" pitchFamily="18" charset="0"/>
            </a:endParaRPr>
          </a:p>
          <a:p>
            <a:pPr algn="just">
              <a:lnSpc>
                <a:spcPct val="150000"/>
              </a:lnSpc>
            </a:pPr>
            <a:endParaRPr lang="en-US" sz="19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19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19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1900" b="0" i="0" dirty="0">
              <a:effectLst/>
              <a:latin typeface="Times New Roman" panose="02020603050405020304" pitchFamily="18" charset="0"/>
              <a:cs typeface="Times New Roman" panose="02020603050405020304" pitchFamily="18" charset="0"/>
            </a:endParaRPr>
          </a:p>
          <a:p>
            <a:pPr algn="ctr">
              <a:lnSpc>
                <a:spcPct val="150000"/>
              </a:lnSpc>
            </a:pPr>
            <a:r>
              <a:rPr lang="en-US" b="1" i="0" dirty="0">
                <a:effectLst/>
                <a:latin typeface="Times New Roman" panose="02020603050405020304" pitchFamily="18" charset="0"/>
                <a:cs typeface="Times New Roman" panose="02020603050405020304" pitchFamily="18" charset="0"/>
              </a:rPr>
              <a:t>Figure </a:t>
            </a:r>
            <a:r>
              <a:rPr lang="en-US" b="1" dirty="0">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Daisy  chain priority interrupt</a:t>
            </a:r>
            <a:r>
              <a:rPr lang="en-US" b="1"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1800" b="0" i="0" dirty="0">
                <a:effectLst/>
                <a:latin typeface="Times New Roman" panose="02020603050405020304" pitchFamily="18" charset="0"/>
              </a:rPr>
              <a:t>Device with highest priority is placed first.</a:t>
            </a:r>
            <a:endParaRPr lang="en-US" sz="1900"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Interrupt Request from any device</a:t>
            </a:r>
          </a:p>
          <a:p>
            <a:pPr marL="285750" indent="-28575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CPU responds by INTACK</a:t>
            </a: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Any device receives signal(INTACK) at PI puts the VAD on the bus</a:t>
            </a:r>
          </a:p>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Among interrupt requesting devices the only device which is physically closest to CPU gets INTACK and it blocks INTACK to propagate to the next device</a:t>
            </a:r>
            <a:r>
              <a:rPr lang="en-US" sz="19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8856FD72-DAEC-481A-98B4-17C7EEDCEC4C}"/>
              </a:ext>
            </a:extLst>
          </p:cNvPr>
          <p:cNvPicPr>
            <a:picLocks noChangeAspect="1"/>
          </p:cNvPicPr>
          <p:nvPr/>
        </p:nvPicPr>
        <p:blipFill>
          <a:blip r:embed="rId2"/>
          <a:stretch>
            <a:fillRect/>
          </a:stretch>
        </p:blipFill>
        <p:spPr>
          <a:xfrm>
            <a:off x="2979046" y="1017103"/>
            <a:ext cx="6621326" cy="2534479"/>
          </a:xfrm>
          <a:prstGeom prst="rect">
            <a:avLst/>
          </a:prstGeom>
        </p:spPr>
      </p:pic>
    </p:spTree>
    <p:extLst>
      <p:ext uri="{BB962C8B-B14F-4D97-AF65-F5344CB8AC3E}">
        <p14:creationId xmlns:p14="http://schemas.microsoft.com/office/powerpoint/2010/main" val="1335532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ED10E-014C-4FDC-9E53-5379280A4E75}"/>
              </a:ext>
            </a:extLst>
          </p:cNvPr>
          <p:cNvPicPr>
            <a:picLocks noChangeAspect="1"/>
          </p:cNvPicPr>
          <p:nvPr/>
        </p:nvPicPr>
        <p:blipFill>
          <a:blip r:embed="rId2"/>
          <a:stretch>
            <a:fillRect/>
          </a:stretch>
        </p:blipFill>
        <p:spPr>
          <a:xfrm>
            <a:off x="889346" y="1239078"/>
            <a:ext cx="7234238" cy="2501944"/>
          </a:xfrm>
          <a:prstGeom prst="rect">
            <a:avLst/>
          </a:prstGeom>
        </p:spPr>
      </p:pic>
      <p:pic>
        <p:nvPicPr>
          <p:cNvPr id="5" name="Picture 4">
            <a:extLst>
              <a:ext uri="{FF2B5EF4-FFF2-40B4-BE49-F238E27FC236}">
                <a16:creationId xmlns:a16="http://schemas.microsoft.com/office/drawing/2014/main" id="{76894412-3766-43E1-8EEF-FF266E9016BC}"/>
              </a:ext>
            </a:extLst>
          </p:cNvPr>
          <p:cNvPicPr>
            <a:picLocks noChangeAspect="1"/>
          </p:cNvPicPr>
          <p:nvPr/>
        </p:nvPicPr>
        <p:blipFill>
          <a:blip r:embed="rId3"/>
          <a:stretch>
            <a:fillRect/>
          </a:stretch>
        </p:blipFill>
        <p:spPr>
          <a:xfrm>
            <a:off x="8665471" y="1828062"/>
            <a:ext cx="2514600" cy="1323975"/>
          </a:xfrm>
          <a:prstGeom prst="rect">
            <a:avLst/>
          </a:prstGeom>
        </p:spPr>
      </p:pic>
      <p:sp>
        <p:nvSpPr>
          <p:cNvPr id="7" name="TextBox 6">
            <a:extLst>
              <a:ext uri="{FF2B5EF4-FFF2-40B4-BE49-F238E27FC236}">
                <a16:creationId xmlns:a16="http://schemas.microsoft.com/office/drawing/2014/main" id="{E45586C1-5BD6-4DE0-8C8D-76BDEC0BC4A1}"/>
              </a:ext>
            </a:extLst>
          </p:cNvPr>
          <p:cNvSpPr txBox="1"/>
          <p:nvPr/>
        </p:nvSpPr>
        <p:spPr>
          <a:xfrm>
            <a:off x="3048000" y="4296730"/>
            <a:ext cx="6096000" cy="338554"/>
          </a:xfrm>
          <a:prstGeom prst="rect">
            <a:avLst/>
          </a:prstGeom>
          <a:noFill/>
        </p:spPr>
        <p:txBody>
          <a:bodyPr wrap="square">
            <a:spAutoFit/>
          </a:bodyPr>
          <a:lstStyle/>
          <a:p>
            <a:pPr algn="ctr"/>
            <a:r>
              <a:rPr lang="en-US" sz="1600" b="1" i="0" dirty="0">
                <a:solidFill>
                  <a:srgbClr val="000000"/>
                </a:solidFill>
                <a:effectLst/>
                <a:latin typeface="Times New Roman" panose="02020603050405020304" pitchFamily="18" charset="0"/>
                <a:cs typeface="Times New Roman" panose="02020603050405020304" pitchFamily="18" charset="0"/>
              </a:rPr>
              <a:t>Figure: One stage of Daisy chain priority arrangement</a:t>
            </a: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95641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A7FD5E6-D442-4272-BEEB-36C48D7FDCFD}"/>
              </a:ext>
            </a:extLst>
          </p:cNvPr>
          <p:cNvSpPr>
            <a:spLocks noChangeArrowheads="1"/>
          </p:cNvSpPr>
          <p:nvPr/>
        </p:nvSpPr>
        <p:spPr bwMode="auto">
          <a:xfrm>
            <a:off x="5143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050CC8C-E875-42DF-AB7A-DB0E4C07C773}"/>
              </a:ext>
            </a:extLst>
          </p:cNvPr>
          <p:cNvPicPr>
            <a:picLocks noChangeAspect="1"/>
          </p:cNvPicPr>
          <p:nvPr/>
        </p:nvPicPr>
        <p:blipFill>
          <a:blip r:embed="rId2"/>
          <a:stretch>
            <a:fillRect/>
          </a:stretch>
        </p:blipFill>
        <p:spPr>
          <a:xfrm>
            <a:off x="6411241" y="2120357"/>
            <a:ext cx="5490039" cy="3145204"/>
          </a:xfrm>
          <a:prstGeom prst="rect">
            <a:avLst/>
          </a:prstGeom>
        </p:spPr>
      </p:pic>
      <p:sp>
        <p:nvSpPr>
          <p:cNvPr id="7" name="TextBox 6">
            <a:extLst>
              <a:ext uri="{FF2B5EF4-FFF2-40B4-BE49-F238E27FC236}">
                <a16:creationId xmlns:a16="http://schemas.microsoft.com/office/drawing/2014/main" id="{9D55EE51-DE1A-477C-8793-238950941801}"/>
              </a:ext>
            </a:extLst>
          </p:cNvPr>
          <p:cNvSpPr txBox="1"/>
          <p:nvPr/>
        </p:nvSpPr>
        <p:spPr>
          <a:xfrm>
            <a:off x="490330" y="503584"/>
            <a:ext cx="5976731" cy="60386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IEN: Set or Clear by instructions ION or IOF</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IST: Represents an unmasked interrupt has occurred. INTACK enables tristate Bus Buffer to load VAD generated by the Priority Logic</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Interrupt Register</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Each bit is associated with an Interrupt Request from different Interrupt Source - different priority level</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Each bit can be cleared by a program instruction</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Mask Register: </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Mask Register is associated with Interrupt Register</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Each bit can be set or cleared by an Instruction</a:t>
            </a:r>
            <a:r>
              <a:rPr lang="en-US" sz="20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FD20DA78-EC98-45D1-8490-82DA59FDA395}"/>
              </a:ext>
            </a:extLst>
          </p:cNvPr>
          <p:cNvSpPr txBox="1"/>
          <p:nvPr/>
        </p:nvSpPr>
        <p:spPr>
          <a:xfrm>
            <a:off x="6705600" y="5762457"/>
            <a:ext cx="4903304" cy="338554"/>
          </a:xfrm>
          <a:prstGeom prst="rect">
            <a:avLst/>
          </a:prstGeom>
          <a:noFill/>
        </p:spPr>
        <p:txBody>
          <a:bodyPr wrap="square">
            <a:spAutoFit/>
          </a:bodyPr>
          <a:lstStyle/>
          <a:p>
            <a:pPr algn="ctr"/>
            <a:r>
              <a:rPr lang="en-US" sz="1600" b="1" i="0" dirty="0">
                <a:solidFill>
                  <a:srgbClr val="000000"/>
                </a:solidFill>
                <a:effectLst/>
                <a:latin typeface="Times New Roman" panose="02020603050405020304" pitchFamily="18" charset="0"/>
              </a:rPr>
              <a:t>Figure: Parallel priority interrupts hardware</a:t>
            </a:r>
            <a:r>
              <a:rPr lang="en-US" sz="1600" b="1" dirty="0"/>
              <a:t> </a:t>
            </a:r>
          </a:p>
        </p:txBody>
      </p:sp>
      <p:sp>
        <p:nvSpPr>
          <p:cNvPr id="8" name="TextBox 7">
            <a:extLst>
              <a:ext uri="{FF2B5EF4-FFF2-40B4-BE49-F238E27FC236}">
                <a16:creationId xmlns:a16="http://schemas.microsoft.com/office/drawing/2014/main" id="{6170D992-15C6-45E6-95F1-9672041C9FD6}"/>
              </a:ext>
            </a:extLst>
          </p:cNvPr>
          <p:cNvSpPr txBox="1"/>
          <p:nvPr/>
        </p:nvSpPr>
        <p:spPr>
          <a:xfrm>
            <a:off x="490330" y="184821"/>
            <a:ext cx="8097078" cy="400110"/>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Parallel Priority</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45081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A7FD5E6-D442-4272-BEEB-36C48D7FDCFD}"/>
              </a:ext>
            </a:extLst>
          </p:cNvPr>
          <p:cNvSpPr>
            <a:spLocks noChangeArrowheads="1"/>
          </p:cNvSpPr>
          <p:nvPr/>
        </p:nvSpPr>
        <p:spPr bwMode="auto">
          <a:xfrm>
            <a:off x="5143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FB737E0-33A7-4283-8395-0A3176CFE209}"/>
              </a:ext>
            </a:extLst>
          </p:cNvPr>
          <p:cNvSpPr txBox="1"/>
          <p:nvPr/>
        </p:nvSpPr>
        <p:spPr>
          <a:xfrm>
            <a:off x="834886" y="291566"/>
            <a:ext cx="10760765" cy="878882"/>
          </a:xfrm>
          <a:prstGeom prst="rect">
            <a:avLst/>
          </a:prstGeom>
          <a:noFill/>
        </p:spPr>
        <p:txBody>
          <a:bodyPr wrap="square">
            <a:spAutoFit/>
          </a:bodyPr>
          <a:lstStyle/>
          <a:p>
            <a:pPr algn="just">
              <a:lnSpc>
                <a:spcPct val="150000"/>
              </a:lnSpc>
            </a:pPr>
            <a:r>
              <a:rPr lang="en-US" sz="1800" b="1" i="0" dirty="0">
                <a:solidFill>
                  <a:srgbClr val="000000"/>
                </a:solidFill>
                <a:effectLst/>
                <a:latin typeface="Times New Roman" panose="02020603050405020304" pitchFamily="18" charset="0"/>
              </a:rPr>
              <a:t>Priority Encoder </a:t>
            </a:r>
            <a:r>
              <a:rPr lang="en-US" b="1" dirty="0">
                <a:solidFill>
                  <a:srgbClr val="000000"/>
                </a:solidFill>
                <a:latin typeface="Times New Roman" panose="02020603050405020304" pitchFamily="18" charset="0"/>
              </a:rPr>
              <a:t>T</a:t>
            </a:r>
            <a:r>
              <a:rPr lang="en-US" sz="1800" b="1" i="0" dirty="0">
                <a:solidFill>
                  <a:srgbClr val="000000"/>
                </a:solidFill>
                <a:effectLst/>
                <a:latin typeface="Times New Roman" panose="02020603050405020304" pitchFamily="18" charset="0"/>
              </a:rPr>
              <a:t>ruth Table</a:t>
            </a:r>
            <a:endParaRPr lang="en-US" b="1" dirty="0">
              <a:solidFill>
                <a:srgbClr val="000000"/>
              </a:solidFill>
              <a:latin typeface="Times New Roman" panose="02020603050405020304" pitchFamily="18" charset="0"/>
            </a:endParaRPr>
          </a:p>
          <a:p>
            <a:pPr marL="285750" indent="-285750"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rPr>
              <a:t>Determines the highest priority interrupt when more than one interrupts take place</a:t>
            </a:r>
            <a:r>
              <a:rPr lang="en-US" dirty="0"/>
              <a:t> </a:t>
            </a:r>
          </a:p>
        </p:txBody>
      </p:sp>
      <p:pic>
        <p:nvPicPr>
          <p:cNvPr id="6" name="Picture 5">
            <a:extLst>
              <a:ext uri="{FF2B5EF4-FFF2-40B4-BE49-F238E27FC236}">
                <a16:creationId xmlns:a16="http://schemas.microsoft.com/office/drawing/2014/main" id="{83296650-631E-4916-A4BF-8A010D84678C}"/>
              </a:ext>
            </a:extLst>
          </p:cNvPr>
          <p:cNvPicPr>
            <a:picLocks noChangeAspect="1"/>
          </p:cNvPicPr>
          <p:nvPr/>
        </p:nvPicPr>
        <p:blipFill>
          <a:blip r:embed="rId2"/>
          <a:stretch>
            <a:fillRect/>
          </a:stretch>
        </p:blipFill>
        <p:spPr>
          <a:xfrm>
            <a:off x="2328862" y="2200275"/>
            <a:ext cx="7534275" cy="2457450"/>
          </a:xfrm>
          <a:prstGeom prst="rect">
            <a:avLst/>
          </a:prstGeom>
        </p:spPr>
      </p:pic>
      <p:sp>
        <p:nvSpPr>
          <p:cNvPr id="8" name="TextBox 7">
            <a:extLst>
              <a:ext uri="{FF2B5EF4-FFF2-40B4-BE49-F238E27FC236}">
                <a16:creationId xmlns:a16="http://schemas.microsoft.com/office/drawing/2014/main" id="{38C5A5BB-CD71-4EA1-87AE-21C06A2D75E9}"/>
              </a:ext>
            </a:extLst>
          </p:cNvPr>
          <p:cNvSpPr txBox="1"/>
          <p:nvPr/>
        </p:nvSpPr>
        <p:spPr>
          <a:xfrm>
            <a:off x="3273287" y="5319951"/>
            <a:ext cx="6096000" cy="338554"/>
          </a:xfrm>
          <a:prstGeom prst="rect">
            <a:avLst/>
          </a:prstGeom>
          <a:noFill/>
        </p:spPr>
        <p:txBody>
          <a:bodyPr wrap="square">
            <a:spAutoFit/>
          </a:bodyPr>
          <a:lstStyle/>
          <a:p>
            <a:pPr algn="ctr"/>
            <a:r>
              <a:rPr lang="en-US" sz="1600" b="1" i="0" dirty="0">
                <a:solidFill>
                  <a:srgbClr val="000000"/>
                </a:solidFill>
                <a:effectLst/>
                <a:latin typeface="Times New Roman" panose="02020603050405020304" pitchFamily="18" charset="0"/>
              </a:rPr>
              <a:t>Figure: Priority Encoder Truth Table</a:t>
            </a:r>
            <a:r>
              <a:rPr lang="en-US" sz="1600" b="1" dirty="0"/>
              <a:t> </a:t>
            </a:r>
          </a:p>
        </p:txBody>
      </p:sp>
    </p:spTree>
    <p:extLst>
      <p:ext uri="{BB962C8B-B14F-4D97-AF65-F5344CB8AC3E}">
        <p14:creationId xmlns:p14="http://schemas.microsoft.com/office/powerpoint/2010/main" val="1743133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A7FD5E6-D442-4272-BEEB-36C48D7FDCFD}"/>
              </a:ext>
            </a:extLst>
          </p:cNvPr>
          <p:cNvSpPr>
            <a:spLocks noChangeArrowheads="1"/>
          </p:cNvSpPr>
          <p:nvPr/>
        </p:nvSpPr>
        <p:spPr bwMode="auto">
          <a:xfrm>
            <a:off x="5143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86705B9-1E56-4E63-89CC-6BB04546A150}"/>
              </a:ext>
            </a:extLst>
          </p:cNvPr>
          <p:cNvSpPr txBox="1"/>
          <p:nvPr/>
        </p:nvSpPr>
        <p:spPr>
          <a:xfrm>
            <a:off x="675861" y="543347"/>
            <a:ext cx="10721009" cy="479212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At the end of each instruction cycle the CPU checks IEN and the interrupt signal from IST.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either is equal to 0, control continues with the next instruction. If both </a:t>
            </a:r>
            <a:r>
              <a:rPr lang="en-US" sz="2000" dirty="0">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EN and IST are equal to 1, the CPU goes to an interrupt cycle.</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During the interrupt cycle the CPU performs the following sequence of microoperations:</a:t>
            </a:r>
            <a:r>
              <a:rPr lang="en-US" sz="2000" dirty="0">
                <a:latin typeface="Times New Roman" panose="02020603050405020304" pitchFamily="18" charset="0"/>
                <a:cs typeface="Times New Roman" panose="02020603050405020304" pitchFamily="18" charset="0"/>
              </a:rPr>
              <a:t> </a:t>
            </a:r>
          </a:p>
          <a:p>
            <a:pPr lvl="2">
              <a:lnSpc>
                <a:spcPct val="150000"/>
              </a:lnSpc>
            </a:pPr>
            <a:r>
              <a:rPr lang="en-US" sz="2000" b="0" i="0" dirty="0">
                <a:effectLst/>
                <a:latin typeface="Times New Roman" panose="02020603050405020304" pitchFamily="18" charset="0"/>
              </a:rPr>
              <a:t>SP </a:t>
            </a:r>
            <a:r>
              <a:rPr lang="en-US" sz="2000" b="0" i="0" dirty="0">
                <a:effectLst/>
                <a:latin typeface="Symbol" panose="05050102010706020507" pitchFamily="18" charset="2"/>
              </a:rPr>
              <a:t> </a:t>
            </a:r>
            <a:r>
              <a:rPr lang="en-US" sz="2000" b="0" i="0" dirty="0">
                <a:effectLst/>
                <a:latin typeface="Times New Roman" panose="02020603050405020304" pitchFamily="18" charset="0"/>
              </a:rPr>
              <a:t>SP – 1; Decrement stack pointer</a:t>
            </a:r>
          </a:p>
          <a:p>
            <a:pPr lvl="2">
              <a:lnSpc>
                <a:spcPct val="150000"/>
              </a:lnSpc>
            </a:pPr>
            <a:r>
              <a:rPr lang="en-US" sz="2000" b="0" i="0" dirty="0">
                <a:effectLst/>
                <a:latin typeface="Times New Roman" panose="02020603050405020304" pitchFamily="18" charset="0"/>
              </a:rPr>
              <a:t>M[SP] </a:t>
            </a:r>
            <a:r>
              <a:rPr lang="en-US" sz="2000" b="0" i="0" dirty="0">
                <a:effectLst/>
                <a:latin typeface="Symbol" panose="05050102010706020507" pitchFamily="18" charset="2"/>
              </a:rPr>
              <a:t> </a:t>
            </a:r>
            <a:r>
              <a:rPr lang="en-US" sz="2000" b="0" i="0" dirty="0">
                <a:effectLst/>
                <a:latin typeface="Times New Roman" panose="02020603050405020304" pitchFamily="18" charset="0"/>
              </a:rPr>
              <a:t>PC; Push PC into stack</a:t>
            </a:r>
          </a:p>
          <a:p>
            <a:pPr lvl="2">
              <a:lnSpc>
                <a:spcPct val="150000"/>
              </a:lnSpc>
            </a:pPr>
            <a:r>
              <a:rPr lang="en-US" sz="2000" b="0" i="0" dirty="0">
                <a:effectLst/>
                <a:latin typeface="Times New Roman" panose="02020603050405020304" pitchFamily="18" charset="0"/>
              </a:rPr>
              <a:t>INTACK </a:t>
            </a:r>
            <a:r>
              <a:rPr lang="en-US" sz="2000" b="0" i="0" dirty="0">
                <a:effectLst/>
                <a:latin typeface="Symbol" panose="05050102010706020507" pitchFamily="18" charset="2"/>
              </a:rPr>
              <a:t> </a:t>
            </a:r>
            <a:r>
              <a:rPr lang="en-US" sz="2000" b="0" i="0" dirty="0">
                <a:effectLst/>
                <a:latin typeface="Times New Roman" panose="02020603050405020304" pitchFamily="18" charset="0"/>
              </a:rPr>
              <a:t>1; Enable interrupt acknowledge</a:t>
            </a:r>
          </a:p>
          <a:p>
            <a:pPr lvl="2">
              <a:lnSpc>
                <a:spcPct val="150000"/>
              </a:lnSpc>
            </a:pPr>
            <a:r>
              <a:rPr lang="en-US" sz="2000" b="0" i="0" dirty="0">
                <a:effectLst/>
                <a:latin typeface="Times New Roman" panose="02020603050405020304" pitchFamily="18" charset="0"/>
              </a:rPr>
              <a:t>PC </a:t>
            </a:r>
            <a:r>
              <a:rPr lang="en-US" sz="2000" b="0" i="0" dirty="0">
                <a:effectLst/>
                <a:latin typeface="Symbol" panose="05050102010706020507" pitchFamily="18" charset="2"/>
              </a:rPr>
              <a:t> </a:t>
            </a:r>
            <a:r>
              <a:rPr lang="en-US" sz="2000" b="0" i="0" dirty="0">
                <a:effectLst/>
                <a:latin typeface="Times New Roman" panose="02020603050405020304" pitchFamily="18" charset="0"/>
              </a:rPr>
              <a:t>VAD; Transfer vector address to PC</a:t>
            </a:r>
          </a:p>
          <a:p>
            <a:pPr lvl="2">
              <a:lnSpc>
                <a:spcPct val="150000"/>
              </a:lnSpc>
            </a:pPr>
            <a:r>
              <a:rPr lang="en-US" sz="2000" b="0" i="0" dirty="0">
                <a:effectLst/>
                <a:latin typeface="Times New Roman" panose="02020603050405020304" pitchFamily="18" charset="0"/>
              </a:rPr>
              <a:t>IEN </a:t>
            </a:r>
            <a:r>
              <a:rPr lang="en-US" sz="2000" b="0" i="0" dirty="0">
                <a:effectLst/>
                <a:latin typeface="Symbol" panose="05050102010706020507" pitchFamily="18" charset="2"/>
              </a:rPr>
              <a:t> </a:t>
            </a:r>
            <a:r>
              <a:rPr lang="en-US" sz="2000" b="0" i="0" dirty="0">
                <a:effectLst/>
                <a:latin typeface="Times New Roman" panose="02020603050405020304" pitchFamily="18" charset="0"/>
              </a:rPr>
              <a:t>0; Disable further interrupts</a:t>
            </a:r>
          </a:p>
          <a:p>
            <a:pPr lvl="2">
              <a:lnSpc>
                <a:spcPct val="150000"/>
              </a:lnSpc>
            </a:pPr>
            <a:r>
              <a:rPr lang="en-US" sz="2000" b="0" i="0" dirty="0">
                <a:effectLst/>
                <a:latin typeface="Times New Roman" panose="02020603050405020304" pitchFamily="18" charset="0"/>
              </a:rPr>
              <a:t>Go To Fetch to execute the first instruction in the interrupt service routine</a:t>
            </a:r>
            <a:r>
              <a:rPr lang="en-US" sz="2000" dirty="0"/>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940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A7FD5E6-D442-4272-BEEB-36C48D7FDCFD}"/>
              </a:ext>
            </a:extLst>
          </p:cNvPr>
          <p:cNvSpPr>
            <a:spLocks noChangeArrowheads="1"/>
          </p:cNvSpPr>
          <p:nvPr/>
        </p:nvSpPr>
        <p:spPr bwMode="auto">
          <a:xfrm>
            <a:off x="5143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5FA57C7-EDA3-423B-B4D4-5100E26F39F7}"/>
              </a:ext>
            </a:extLst>
          </p:cNvPr>
          <p:cNvSpPr txBox="1"/>
          <p:nvPr/>
        </p:nvSpPr>
        <p:spPr>
          <a:xfrm>
            <a:off x="556591" y="384314"/>
            <a:ext cx="10946295" cy="557697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I/</a:t>
            </a:r>
            <a:r>
              <a:rPr lang="en-US" sz="2000" b="1" i="0">
                <a:effectLst/>
                <a:latin typeface="Times New Roman" panose="02020603050405020304" pitchFamily="18" charset="0"/>
                <a:cs typeface="Times New Roman" panose="02020603050405020304" pitchFamily="18" charset="0"/>
              </a:rPr>
              <a:t>O Processors(IOP)</a:t>
            </a:r>
            <a:endParaRPr lang="en-US"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is a processor with direct memory access capability that communicates with IO devices.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IOP is similar to CPU except that it is designed to handle the details of IO operation.</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Unlike DMA which is initialized by CPU, IOP can fetch and execute its own instructions.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IOP instruction are specially designed to handle IO operation.</a:t>
            </a:r>
            <a:r>
              <a:rPr lang="en-US" sz="20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Memory occupies the central position and can communicate with each processor by DMA.</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CPU is responsible for processing data.</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IOP provides the path for transfer of data between various peripheral devices and memory.</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Data formats of peripherals differ from CPU and memory. IOP maintain such problems.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Data are transfer from IOP to memory by stealing one memory cycle.</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Instructions that are read from memory by IOP are called commands to distinguish them from instructions that are read by the CPU.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280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A7FD5E6-D442-4272-BEEB-36C48D7FDCFD}"/>
              </a:ext>
            </a:extLst>
          </p:cNvPr>
          <p:cNvSpPr>
            <a:spLocks noChangeArrowheads="1"/>
          </p:cNvSpPr>
          <p:nvPr/>
        </p:nvSpPr>
        <p:spPr bwMode="auto">
          <a:xfrm>
            <a:off x="5143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8E15A30-5F8F-4434-A1AE-5B0AB78D96AC}"/>
              </a:ext>
            </a:extLst>
          </p:cNvPr>
          <p:cNvPicPr>
            <a:picLocks noChangeAspect="1"/>
          </p:cNvPicPr>
          <p:nvPr/>
        </p:nvPicPr>
        <p:blipFill>
          <a:blip r:embed="rId2"/>
          <a:stretch>
            <a:fillRect/>
          </a:stretch>
        </p:blipFill>
        <p:spPr>
          <a:xfrm>
            <a:off x="1043528" y="1715675"/>
            <a:ext cx="8199943" cy="2556700"/>
          </a:xfrm>
          <a:prstGeom prst="rect">
            <a:avLst/>
          </a:prstGeom>
        </p:spPr>
      </p:pic>
      <p:sp>
        <p:nvSpPr>
          <p:cNvPr id="6" name="TextBox 5">
            <a:extLst>
              <a:ext uri="{FF2B5EF4-FFF2-40B4-BE49-F238E27FC236}">
                <a16:creationId xmlns:a16="http://schemas.microsoft.com/office/drawing/2014/main" id="{83ECCD7D-E835-4722-BC34-3C5A769F554C}"/>
              </a:ext>
            </a:extLst>
          </p:cNvPr>
          <p:cNvSpPr txBox="1"/>
          <p:nvPr/>
        </p:nvSpPr>
        <p:spPr>
          <a:xfrm>
            <a:off x="2279373" y="4527551"/>
            <a:ext cx="6096000" cy="369332"/>
          </a:xfrm>
          <a:prstGeom prst="rect">
            <a:avLst/>
          </a:prstGeom>
          <a:noFill/>
        </p:spPr>
        <p:txBody>
          <a:bodyPr wrap="square">
            <a:spAutoFit/>
          </a:bodyPr>
          <a:lstStyle/>
          <a:p>
            <a:pPr algn="ctr"/>
            <a:r>
              <a:rPr lang="en-US" sz="1800" b="1" i="0" dirty="0">
                <a:solidFill>
                  <a:srgbClr val="000000"/>
                </a:solidFill>
                <a:effectLst/>
                <a:latin typeface="Times New Roman" panose="02020603050405020304" pitchFamily="18" charset="0"/>
              </a:rPr>
              <a:t>Figure: Block diagram of a computer with I/O Processor</a:t>
            </a:r>
            <a:r>
              <a:rPr lang="en-US" b="1" dirty="0"/>
              <a:t> </a:t>
            </a:r>
          </a:p>
        </p:txBody>
      </p:sp>
    </p:spTree>
    <p:extLst>
      <p:ext uri="{BB962C8B-B14F-4D97-AF65-F5344CB8AC3E}">
        <p14:creationId xmlns:p14="http://schemas.microsoft.com/office/powerpoint/2010/main" val="2443774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A7FD5E6-D442-4272-BEEB-36C48D7FDCFD}"/>
              </a:ext>
            </a:extLst>
          </p:cNvPr>
          <p:cNvSpPr>
            <a:spLocks noChangeArrowheads="1"/>
          </p:cNvSpPr>
          <p:nvPr/>
        </p:nvSpPr>
        <p:spPr bwMode="auto">
          <a:xfrm>
            <a:off x="51435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EF5471A-3816-4E54-92A9-DCB84C35AD3E}"/>
              </a:ext>
            </a:extLst>
          </p:cNvPr>
          <p:cNvPicPr>
            <a:picLocks noChangeAspect="1"/>
          </p:cNvPicPr>
          <p:nvPr/>
        </p:nvPicPr>
        <p:blipFill>
          <a:blip r:embed="rId2"/>
          <a:stretch>
            <a:fillRect/>
          </a:stretch>
        </p:blipFill>
        <p:spPr>
          <a:xfrm>
            <a:off x="3273287" y="1855304"/>
            <a:ext cx="5002476" cy="4167809"/>
          </a:xfrm>
          <a:prstGeom prst="rect">
            <a:avLst/>
          </a:prstGeom>
        </p:spPr>
      </p:pic>
      <p:sp>
        <p:nvSpPr>
          <p:cNvPr id="6" name="TextBox 5">
            <a:extLst>
              <a:ext uri="{FF2B5EF4-FFF2-40B4-BE49-F238E27FC236}">
                <a16:creationId xmlns:a16="http://schemas.microsoft.com/office/drawing/2014/main" id="{9E59B361-FDEF-41D8-A1B2-3D42F33A6F70}"/>
              </a:ext>
            </a:extLst>
          </p:cNvPr>
          <p:cNvSpPr txBox="1"/>
          <p:nvPr/>
        </p:nvSpPr>
        <p:spPr>
          <a:xfrm>
            <a:off x="3273287" y="6355930"/>
            <a:ext cx="6096000" cy="369332"/>
          </a:xfrm>
          <a:prstGeom prst="rect">
            <a:avLst/>
          </a:prstGeom>
          <a:noFill/>
        </p:spPr>
        <p:txBody>
          <a:bodyPr wrap="square">
            <a:spAutoFit/>
          </a:bodyPr>
          <a:lstStyle/>
          <a:p>
            <a:pPr algn="ctr"/>
            <a:r>
              <a:rPr lang="en-US" sz="1800" b="1" i="0" dirty="0">
                <a:solidFill>
                  <a:srgbClr val="000000"/>
                </a:solidFill>
                <a:effectLst/>
                <a:latin typeface="Times New Roman" panose="02020603050405020304" pitchFamily="18" charset="0"/>
              </a:rPr>
              <a:t>Figure: CPU – IOP communication</a:t>
            </a:r>
            <a:r>
              <a:rPr lang="en-US" b="1" dirty="0"/>
              <a:t> </a:t>
            </a:r>
          </a:p>
        </p:txBody>
      </p:sp>
      <p:sp>
        <p:nvSpPr>
          <p:cNvPr id="8" name="TextBox 7">
            <a:extLst>
              <a:ext uri="{FF2B5EF4-FFF2-40B4-BE49-F238E27FC236}">
                <a16:creationId xmlns:a16="http://schemas.microsoft.com/office/drawing/2014/main" id="{77B17601-C20B-4E96-A2D2-C8CD9C23A41E}"/>
              </a:ext>
            </a:extLst>
          </p:cNvPr>
          <p:cNvSpPr txBox="1"/>
          <p:nvPr/>
        </p:nvSpPr>
        <p:spPr>
          <a:xfrm>
            <a:off x="437321" y="280169"/>
            <a:ext cx="11516139" cy="1421992"/>
          </a:xfrm>
          <a:prstGeom prst="rect">
            <a:avLst/>
          </a:prstGeom>
          <a:noFill/>
        </p:spPr>
        <p:txBody>
          <a:bodyPr wrap="square">
            <a:spAutoFit/>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CPU – IOP Communication</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The memory unit acts as a message center where each processor leaves information for the other. The operation of typical IOP is appreciated with the example by which the CPU and IOP communication.</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43131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F847E0-EEB3-4A89-862D-718C41A71D4D}"/>
              </a:ext>
            </a:extLst>
          </p:cNvPr>
          <p:cNvSpPr txBox="1"/>
          <p:nvPr/>
        </p:nvSpPr>
        <p:spPr>
          <a:xfrm>
            <a:off x="649357" y="371062"/>
            <a:ext cx="10840277" cy="5115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CPU sends an instruction to test the IOP path.</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IOP responds by inserting a status word in memory for the CPU to check.</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bits of the status word indicate the condition of the IOP and I/O device, such as IOP overload condition, device busy with another transfer or device ready for I/O transfer.</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CPU refers to the status word in in memory to decide what to do next.</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all right up to this, the CPU sends the instruction to start I/O transfer.</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CPU now continues with another program while IOP is busy with I/O program.</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IOP terminates the execution, it sends an interrupt request to CPU.</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CPU responds by issuing an instruction to read the status from the IOP.</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IOP responds by placing the contents to its status report into specified memory location.</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Status word indicates whether the transfer has been completed or with error.</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7645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E17FC3-8299-4557-8CEC-14D9150437E4}"/>
              </a:ext>
            </a:extLst>
          </p:cNvPr>
          <p:cNvPicPr>
            <a:picLocks noChangeAspect="1"/>
          </p:cNvPicPr>
          <p:nvPr/>
        </p:nvPicPr>
        <p:blipFill>
          <a:blip r:embed="rId2"/>
          <a:stretch>
            <a:fillRect/>
          </a:stretch>
        </p:blipFill>
        <p:spPr>
          <a:xfrm>
            <a:off x="4237359" y="1970589"/>
            <a:ext cx="4591926" cy="2345618"/>
          </a:xfrm>
          <a:prstGeom prst="rect">
            <a:avLst/>
          </a:prstGeom>
        </p:spPr>
      </p:pic>
      <p:sp>
        <p:nvSpPr>
          <p:cNvPr id="7" name="TextBox 6">
            <a:extLst>
              <a:ext uri="{FF2B5EF4-FFF2-40B4-BE49-F238E27FC236}">
                <a16:creationId xmlns:a16="http://schemas.microsoft.com/office/drawing/2014/main" id="{7B86954E-8607-4CB6-B183-15F590F8305D}"/>
              </a:ext>
            </a:extLst>
          </p:cNvPr>
          <p:cNvSpPr txBox="1"/>
          <p:nvPr/>
        </p:nvSpPr>
        <p:spPr>
          <a:xfrm>
            <a:off x="583095" y="450575"/>
            <a:ext cx="11065565" cy="1421992"/>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I/O Bus and Interface Modules</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Peripherals connected to a computer need special communication links for interfacing them with the central processing unit</a:t>
            </a:r>
            <a:r>
              <a:rPr lang="en-US" sz="2000" dirty="0">
                <a:latin typeface="Times New Roman" panose="02020603050405020304" pitchFamily="18" charset="0"/>
                <a:cs typeface="Times New Roman" panose="02020603050405020304" pitchFamily="18" charset="0"/>
              </a:rPr>
              <a:t> .this is called I/O bus.</a:t>
            </a:r>
          </a:p>
        </p:txBody>
      </p:sp>
      <p:sp>
        <p:nvSpPr>
          <p:cNvPr id="6" name="TextBox 5">
            <a:extLst>
              <a:ext uri="{FF2B5EF4-FFF2-40B4-BE49-F238E27FC236}">
                <a16:creationId xmlns:a16="http://schemas.microsoft.com/office/drawing/2014/main" id="{0997A2EE-B2BE-450A-969B-5AB67395F38D}"/>
              </a:ext>
            </a:extLst>
          </p:cNvPr>
          <p:cNvSpPr txBox="1"/>
          <p:nvPr/>
        </p:nvSpPr>
        <p:spPr>
          <a:xfrm>
            <a:off x="3379304" y="4340608"/>
            <a:ext cx="6096000" cy="338554"/>
          </a:xfrm>
          <a:prstGeom prst="rect">
            <a:avLst/>
          </a:prstGeom>
          <a:noFill/>
        </p:spPr>
        <p:txBody>
          <a:bodyPr wrap="square">
            <a:spAutoFit/>
          </a:bodyPr>
          <a:lstStyle/>
          <a:p>
            <a:pPr algn="ctr"/>
            <a:r>
              <a:rPr lang="en-US" sz="1600" b="1" i="0" dirty="0">
                <a:solidFill>
                  <a:srgbClr val="000000"/>
                </a:solidFill>
                <a:effectLst/>
                <a:latin typeface="Times New Roman" panose="02020603050405020304" pitchFamily="18" charset="0"/>
              </a:rPr>
              <a:t>Figure: Connection of I/O bus to input-output devices</a:t>
            </a:r>
            <a:r>
              <a:rPr lang="en-US" sz="1600" b="1" dirty="0"/>
              <a:t> </a:t>
            </a:r>
          </a:p>
        </p:txBody>
      </p:sp>
      <p:sp>
        <p:nvSpPr>
          <p:cNvPr id="8" name="TextBox 7">
            <a:extLst>
              <a:ext uri="{FF2B5EF4-FFF2-40B4-BE49-F238E27FC236}">
                <a16:creationId xmlns:a16="http://schemas.microsoft.com/office/drawing/2014/main" id="{A2EFA6ED-76AC-4ACB-B67B-12293C6F8CE3}"/>
              </a:ext>
            </a:extLst>
          </p:cNvPr>
          <p:cNvSpPr txBox="1"/>
          <p:nvPr/>
        </p:nvSpPr>
        <p:spPr>
          <a:xfrm>
            <a:off x="463825" y="4414229"/>
            <a:ext cx="11622157" cy="23453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Interface performs the following:</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Decodes the device address (device code)</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Decodes the commands (operation)</a:t>
            </a:r>
            <a:endParaRPr lang="en-US" sz="20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Provides signals for the peripheral controller</a:t>
            </a:r>
            <a:r>
              <a:rPr lang="en-US" sz="2000" dirty="0">
                <a:latin typeface="Times New Roman" panose="02020603050405020304" pitchFamily="18" charset="0"/>
                <a:cs typeface="Times New Roman" panose="02020603050405020304" pitchFamily="18" charset="0"/>
              </a:rPr>
              <a:t> </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Synchronizes the data flow and supervises the transfer rate between peripheral and CPU or Memory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29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9A6F39-385A-43A9-9683-F659F233617D}"/>
              </a:ext>
            </a:extLst>
          </p:cNvPr>
          <p:cNvSpPr txBox="1"/>
          <p:nvPr/>
        </p:nvSpPr>
        <p:spPr>
          <a:xfrm>
            <a:off x="530087" y="331305"/>
            <a:ext cx="10999303" cy="650030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I/O command</a:t>
            </a:r>
            <a:r>
              <a:rPr lang="en-US" sz="2000" b="1" dirty="0">
                <a:latin typeface="Times New Roman" panose="02020603050405020304" pitchFamily="18" charset="0"/>
                <a:cs typeface="Times New Roman" panose="02020603050405020304" pitchFamily="18" charset="0"/>
              </a:rPr>
              <a:t> </a:t>
            </a:r>
            <a:endParaRPr lang="en-US" sz="2000" b="1"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function code is referred to as an I/O command and is in essence an instruction that is executed in the interface and its attached peripheral unit.</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 are four types of commands that an interface may receive. They are classified as control, status, data output, and data input.</a:t>
            </a: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Control command- </a:t>
            </a:r>
            <a:r>
              <a:rPr lang="en-US" sz="2000" b="0" i="0" dirty="0">
                <a:effectLst/>
                <a:latin typeface="Times New Roman" panose="02020603050405020304" pitchFamily="18" charset="0"/>
                <a:cs typeface="Times New Roman" panose="02020603050405020304" pitchFamily="18" charset="0"/>
              </a:rPr>
              <a:t>A control command is issued to activate the peripheral and to inform it what to do.</a:t>
            </a: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Status command- </a:t>
            </a:r>
            <a:r>
              <a:rPr lang="en-US" sz="2000" b="0" i="0" dirty="0">
                <a:effectLst/>
                <a:latin typeface="Times New Roman" panose="02020603050405020304" pitchFamily="18" charset="0"/>
                <a:cs typeface="Times New Roman" panose="02020603050405020304" pitchFamily="18" charset="0"/>
              </a:rPr>
              <a:t>A status command is used to test various status conditions in the interface and the peripheral.</a:t>
            </a: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Data Output command- </a:t>
            </a:r>
            <a:r>
              <a:rPr lang="en-US" sz="2000" b="0" i="0" dirty="0">
                <a:effectLst/>
                <a:latin typeface="Times New Roman" panose="02020603050405020304" pitchFamily="18" charset="0"/>
                <a:cs typeface="Times New Roman" panose="02020603050405020304" pitchFamily="18" charset="0"/>
              </a:rPr>
              <a:t>A data output command causes the interface to respond by transferring data from the bus into one of its registers.</a:t>
            </a: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Data Input command- </a:t>
            </a:r>
            <a:r>
              <a:rPr lang="en-US" sz="2000" b="0" i="0" dirty="0">
                <a:effectLst/>
                <a:latin typeface="Times New Roman" panose="02020603050405020304" pitchFamily="18" charset="0"/>
                <a:cs typeface="Times New Roman" panose="02020603050405020304" pitchFamily="18" charset="0"/>
              </a:rPr>
              <a:t>The data input command is the opposite of the data output. In this case the interface receives on item of data from the peripheral and places it in its buffer register. I/O Versus Memory Bus</a:t>
            </a:r>
            <a:r>
              <a:rPr lang="en-US" sz="2000" dirty="0">
                <a:latin typeface="Times New Roman" panose="02020603050405020304" pitchFamily="18" charset="0"/>
                <a:cs typeface="Times New Roman" panose="02020603050405020304" pitchFamily="18" charset="0"/>
              </a:rPr>
              <a:t> .</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3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8292A-941A-4A42-917E-F1836AB5DD9C}"/>
              </a:ext>
            </a:extLst>
          </p:cNvPr>
          <p:cNvSpPr txBox="1"/>
          <p:nvPr/>
        </p:nvSpPr>
        <p:spPr>
          <a:xfrm>
            <a:off x="463825" y="410817"/>
            <a:ext cx="11012557" cy="6038641"/>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I/</a:t>
            </a:r>
            <a:r>
              <a:rPr lang="en-US" sz="2000" b="1" i="0" dirty="0">
                <a:effectLst/>
                <a:latin typeface="Times New Roman" panose="02020603050405020304" pitchFamily="18" charset="0"/>
                <a:cs typeface="Times New Roman" panose="02020603050405020304" pitchFamily="18" charset="0"/>
              </a:rPr>
              <a:t>O versus Memory Bus</a:t>
            </a:r>
            <a:r>
              <a:rPr lang="en-US" sz="2000" b="1"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o communicating with I/O, the processor must communicate with the memory unit. Like the I/O bus, the memory bus contains data, address, and read/write control lines.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 are three ways that computer buses can be used to communicate with memory and I/O:</a:t>
            </a:r>
            <a:r>
              <a:rPr lang="en-US" sz="2000" dirty="0">
                <a:latin typeface="Times New Roman" panose="02020603050405020304" pitchFamily="18" charset="0"/>
                <a:cs typeface="Times New Roman" panose="02020603050405020304" pitchFamily="18" charset="0"/>
              </a:rPr>
              <a:t> </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1. Use two separate buses, one for memory and the other for I/O.</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2. Use one common bus for both memory and I/O but have separate control lines for each.</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3. Use one common bus for memory and I/O with common control lines.</a:t>
            </a:r>
            <a:r>
              <a:rPr lang="en-US" sz="2000" dirty="0">
                <a:latin typeface="Times New Roman" panose="02020603050405020304" pitchFamily="18" charset="0"/>
                <a:cs typeface="Times New Roman" panose="02020603050405020304" pitchFamily="18" charset="0"/>
              </a:rPr>
              <a:t> </a:t>
            </a:r>
            <a:endParaRPr lang="en-US" sz="2000" b="1" i="0" dirty="0">
              <a:effectLst/>
              <a:latin typeface="Times New Roman" panose="02020603050405020304" pitchFamily="18" charset="0"/>
              <a:cs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I/O Processor</a:t>
            </a:r>
          </a:p>
          <a:p>
            <a:pPr marL="800100" lvl="1"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the first method, the computer has independent sets of data, address and control buses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one for accessing memory and other for I/O. This is done in computers that provides a separate I/O processor (IOP). </a:t>
            </a:r>
          </a:p>
          <a:p>
            <a:pPr marL="800100" lvl="1"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purpose of IOP is to provide an independent pathway for the transfer of information between external device and internal memory.</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9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8039F-072F-45F1-9EEF-486B834B757A}"/>
              </a:ext>
            </a:extLst>
          </p:cNvPr>
          <p:cNvSpPr txBox="1"/>
          <p:nvPr/>
        </p:nvSpPr>
        <p:spPr>
          <a:xfrm>
            <a:off x="728870" y="450574"/>
            <a:ext cx="8415130" cy="400110"/>
          </a:xfrm>
          <a:prstGeom prst="rect">
            <a:avLst/>
          </a:prstGeom>
          <a:noFill/>
        </p:spPr>
        <p:txBody>
          <a:bodyPr wrap="square">
            <a:spAutoFit/>
          </a:bodyPr>
          <a:lstStyle/>
          <a:p>
            <a:r>
              <a:rPr lang="en-US" sz="2000" b="1" i="0" dirty="0">
                <a:solidFill>
                  <a:srgbClr val="000000"/>
                </a:solidFill>
                <a:effectLst/>
                <a:latin typeface="Times New Roman" panose="02020603050405020304" pitchFamily="18" charset="0"/>
                <a:cs typeface="Times New Roman" panose="02020603050405020304" pitchFamily="18" charset="0"/>
              </a:rPr>
              <a:t>Isolated versus Memory-Mapped </a:t>
            </a:r>
            <a:r>
              <a:rPr lang="en-US" sz="2000" b="1" dirty="0">
                <a:solidFill>
                  <a:srgbClr val="000000"/>
                </a:solidFill>
                <a:latin typeface="Times New Roman" panose="02020603050405020304" pitchFamily="18" charset="0"/>
                <a:cs typeface="Times New Roman" panose="02020603050405020304" pitchFamily="18" charset="0"/>
              </a:rPr>
              <a:t>I</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1" dirty="0">
                <a:solidFill>
                  <a:srgbClr val="000000"/>
                </a:solidFill>
                <a:latin typeface="Times New Roman" panose="02020603050405020304" pitchFamily="18" charset="0"/>
                <a:cs typeface="Times New Roman" panose="02020603050405020304" pitchFamily="18" charset="0"/>
              </a:rPr>
              <a:t>O</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9A210C-1175-4B0A-8CE8-4694D74D0CBE}"/>
              </a:ext>
            </a:extLst>
          </p:cNvPr>
          <p:cNvSpPr txBox="1"/>
          <p:nvPr/>
        </p:nvSpPr>
        <p:spPr>
          <a:xfrm>
            <a:off x="728870" y="1238250"/>
            <a:ext cx="10910680" cy="2806987"/>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Isolated I/O</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
            </a:r>
            <a:r>
              <a:rPr lang="en-US" sz="2000" b="0" i="0" dirty="0">
                <a:effectLst/>
                <a:latin typeface="Times New Roman" panose="02020603050405020304" pitchFamily="18" charset="0"/>
                <a:cs typeface="Times New Roman" panose="02020603050405020304" pitchFamily="18" charset="0"/>
              </a:rPr>
              <a:t>ommon bus(data and address) for I/O and memory but separate read and write control lines for I/O</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ifferent read-write instruction for both I/O and memory.</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More efficient due to separate buses</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Larger in size due to more buses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ADE032-AB00-44CB-B72C-9CE9C1458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666" y="3000558"/>
            <a:ext cx="5563315" cy="3119692"/>
          </a:xfrm>
          <a:prstGeom prst="rect">
            <a:avLst/>
          </a:prstGeom>
        </p:spPr>
      </p:pic>
    </p:spTree>
    <p:extLst>
      <p:ext uri="{BB962C8B-B14F-4D97-AF65-F5344CB8AC3E}">
        <p14:creationId xmlns:p14="http://schemas.microsoft.com/office/powerpoint/2010/main" val="291575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9CAA2A-2066-4AC8-B462-68839677E0C6}"/>
              </a:ext>
            </a:extLst>
          </p:cNvPr>
          <p:cNvPicPr>
            <a:picLocks noChangeAspect="1"/>
          </p:cNvPicPr>
          <p:nvPr/>
        </p:nvPicPr>
        <p:blipFill>
          <a:blip r:embed="rId2"/>
          <a:stretch>
            <a:fillRect/>
          </a:stretch>
        </p:blipFill>
        <p:spPr>
          <a:xfrm>
            <a:off x="6383292" y="2951921"/>
            <a:ext cx="5028009" cy="3032413"/>
          </a:xfrm>
          <a:prstGeom prst="rect">
            <a:avLst/>
          </a:prstGeom>
        </p:spPr>
      </p:pic>
      <p:sp>
        <p:nvSpPr>
          <p:cNvPr id="9" name="TextBox 8">
            <a:extLst>
              <a:ext uri="{FF2B5EF4-FFF2-40B4-BE49-F238E27FC236}">
                <a16:creationId xmlns:a16="http://schemas.microsoft.com/office/drawing/2014/main" id="{F2CE7AB2-63D3-4D9B-A8CB-4CC9F5EBCC3D}"/>
              </a:ext>
            </a:extLst>
          </p:cNvPr>
          <p:cNvSpPr txBox="1"/>
          <p:nvPr/>
        </p:nvSpPr>
        <p:spPr>
          <a:xfrm>
            <a:off x="662609" y="503583"/>
            <a:ext cx="10972800" cy="3274614"/>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Memory-mapped I/O</a:t>
            </a:r>
            <a:endParaRPr lang="en-US"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single set of read/write control lines (no distinction between memory and I/O transfer)</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Memory and I/O addresses share the common address space which reduces memory address range available</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 specific input or output instruction so the same memory reference instructions can be used for I/O transfers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Considerable flexibility in handling I/O operations</a:t>
            </a:r>
            <a:r>
              <a:rPr lang="en-US" sz="2000" dirty="0">
                <a:latin typeface="Times New Roman" panose="02020603050405020304" pitchFamily="18"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73078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3093</TotalTime>
  <Words>4598</Words>
  <Application>Microsoft Office PowerPoint</Application>
  <PresentationFormat>Widescreen</PresentationFormat>
  <Paragraphs>283</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Output Organization</dc:title>
  <dc:creator>Nabraj</dc:creator>
  <cp:lastModifiedBy>Nabaraj Negi</cp:lastModifiedBy>
  <cp:revision>1507</cp:revision>
  <dcterms:created xsi:type="dcterms:W3CDTF">2021-07-24T10:57:16Z</dcterms:created>
  <dcterms:modified xsi:type="dcterms:W3CDTF">2022-07-02T14:58:20Z</dcterms:modified>
</cp:coreProperties>
</file>