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baraj Negi" initials="NN" lastIdx="2" clrIdx="0">
    <p:extLst>
      <p:ext uri="{19B8F6BF-5375-455C-9EA6-DF929625EA0E}">
        <p15:presenceInfo xmlns:p15="http://schemas.microsoft.com/office/powerpoint/2012/main" userId="4ee5c098b67999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4A85-934D-4780-BC64-673A284AA3C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FBF6-B567-4B08-9586-A371664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0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4A85-934D-4780-BC64-673A284AA3C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FBF6-B567-4B08-9586-A371664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4A85-934D-4780-BC64-673A284AA3C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FBF6-B567-4B08-9586-A371664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4A85-934D-4780-BC64-673A284AA3C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FBF6-B567-4B08-9586-A371664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4A85-934D-4780-BC64-673A284AA3C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FBF6-B567-4B08-9586-A371664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03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4A85-934D-4780-BC64-673A284AA3C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FBF6-B567-4B08-9586-A371664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1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4A85-934D-4780-BC64-673A284AA3C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FBF6-B567-4B08-9586-A371664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4A85-934D-4780-BC64-673A284AA3C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FBF6-B567-4B08-9586-A371664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4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4A85-934D-4780-BC64-673A284AA3C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FBF6-B567-4B08-9586-A371664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7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4A85-934D-4780-BC64-673A284AA3C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FBF6-B567-4B08-9586-A371664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34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4A85-934D-4780-BC64-673A284AA3C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DFBF6-B567-4B08-9586-A371664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4A85-934D-4780-BC64-673A284AA3C3}" type="datetimeFigureOut">
              <a:rPr lang="en-US" smtClean="0"/>
              <a:t>5/11/2023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DFBF6-B567-4B08-9586-A37166497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6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39809421-131C-4B22-9BF2-B82574B2A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7734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D3C81CB-209A-4037-AD19-A91C399EB825}"/>
              </a:ext>
            </a:extLst>
          </p:cNvPr>
          <p:cNvSpPr txBox="1"/>
          <p:nvPr/>
        </p:nvSpPr>
        <p:spPr>
          <a:xfrm>
            <a:off x="3048000" y="32476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Organization</a:t>
            </a:r>
            <a:endParaRPr lang="en-US" sz="3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0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AFE0F1F-AA18-42E2-A089-8BF766F2EF23}"/>
              </a:ext>
            </a:extLst>
          </p:cNvPr>
          <p:cNvSpPr txBox="1"/>
          <p:nvPr/>
        </p:nvSpPr>
        <p:spPr>
          <a:xfrm>
            <a:off x="530087" y="384312"/>
            <a:ext cx="11012556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</a:t>
            </a:r>
          </a:p>
          <a:p>
            <a:pPr marL="298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interconnection between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is then established from knowledge of the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and the type of RAM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chips available. The addressing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can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of a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specify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assigned to each chip. The table  called Memory address map, is a pictorial representation of assigned address space for each chip in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xmlns="" id="{F1B6B4ED-EEDD-4820-AA0A-FB0926FEB2C0}"/>
              </a:ext>
            </a:extLst>
          </p:cNvPr>
          <p:cNvSpPr/>
          <p:nvPr/>
        </p:nvSpPr>
        <p:spPr>
          <a:xfrm>
            <a:off x="3228355" y="2919056"/>
            <a:ext cx="6374897" cy="20695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8CDA14-B271-4930-9735-01F0C83B468C}"/>
              </a:ext>
            </a:extLst>
          </p:cNvPr>
          <p:cNvSpPr txBox="1"/>
          <p:nvPr/>
        </p:nvSpPr>
        <p:spPr>
          <a:xfrm>
            <a:off x="622852" y="4988647"/>
            <a:ext cx="11012556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 column  specifies whether a RAM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ROM chip is used. The hexadecimal address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assigns a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hexadecimal equivalent addresses for each chip. The address bus lines are listed in the third column. The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chips have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seven address lines.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512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 and needs 9  address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5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561A2A-FCF3-460A-BAF7-85BAA28B0CA2}"/>
              </a:ext>
            </a:extLst>
          </p:cNvPr>
          <p:cNvSpPr txBox="1"/>
          <p:nvPr/>
        </p:nvSpPr>
        <p:spPr>
          <a:xfrm>
            <a:off x="662608" y="463825"/>
            <a:ext cx="4174435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Connection to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chips are connected to a CPU through the data and address buses. The low  order lines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byte within the chips and other lines in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bus select a  particular chip through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 select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xmlns="" id="{B917FED3-D5F0-467A-8408-BEB2CA26BBDD}"/>
              </a:ext>
            </a:extLst>
          </p:cNvPr>
          <p:cNvSpPr/>
          <p:nvPr/>
        </p:nvSpPr>
        <p:spPr>
          <a:xfrm>
            <a:off x="4837044" y="828294"/>
            <a:ext cx="6122504" cy="5850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766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57FF29-B845-4E6B-87A0-B59397CA159C}"/>
              </a:ext>
            </a:extLst>
          </p:cNvPr>
          <p:cNvSpPr txBox="1"/>
          <p:nvPr/>
        </p:nvSpPr>
        <p:spPr>
          <a:xfrm>
            <a:off x="503583" y="490331"/>
            <a:ext cx="10999304" cy="5512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Auxiliary</a:t>
            </a:r>
            <a:r>
              <a:rPr lang="en-US" sz="2000" b="1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lang="en-US" sz="2000" b="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required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stored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memory can be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considerably if stored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for access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of the data itself rather than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accessed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is called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addressable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(CAM).</a:t>
            </a:r>
          </a:p>
          <a:p>
            <a:pPr marL="755650" marR="5080" lvl="1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accessed simultaneously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of data content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address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marR="5080" lvl="1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more expensive than a RAM because 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must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storage  capability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marR="5080" lvl="1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register –holds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argument for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  <a:p>
            <a:pPr marL="755650" marR="5080" lvl="1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–mask for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particular field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argument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  <a:p>
            <a:pPr marL="469900" marR="5080" lvl="1" algn="just">
              <a:lnSpc>
                <a:spcPct val="150000"/>
              </a:lnSpc>
              <a:spcBef>
                <a:spcPts val="100"/>
              </a:spcBef>
            </a:pPr>
            <a:r>
              <a:rPr lang="en-US" sz="2000" b="1" spc="-5" dirty="0">
                <a:latin typeface="Arial"/>
                <a:cs typeface="Arial"/>
              </a:rPr>
              <a:t>Hardware</a:t>
            </a:r>
            <a:r>
              <a:rPr lang="en-US" sz="2000" b="1" spc="-10" dirty="0">
                <a:latin typeface="Arial"/>
                <a:cs typeface="Arial"/>
              </a:rPr>
              <a:t> </a:t>
            </a:r>
            <a:r>
              <a:rPr lang="en-US" sz="2000" b="1" spc="-5" dirty="0">
                <a:latin typeface="Arial"/>
                <a:cs typeface="Arial"/>
              </a:rPr>
              <a:t>Organization</a:t>
            </a:r>
            <a:endParaRPr lang="en-US" sz="2000" dirty="0">
              <a:latin typeface="Arial"/>
              <a:cs typeface="Arial"/>
            </a:endParaRPr>
          </a:p>
          <a:p>
            <a:pPr marL="755650" marR="5080" lvl="1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7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xmlns="" id="{24D9482E-4CDD-4414-B3C6-E2DDED3B18E2}"/>
              </a:ext>
            </a:extLst>
          </p:cNvPr>
          <p:cNvSpPr/>
          <p:nvPr/>
        </p:nvSpPr>
        <p:spPr>
          <a:xfrm>
            <a:off x="5945051" y="1063354"/>
            <a:ext cx="4855463" cy="3723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56F9684-04E9-498A-B9B5-215CEAD684AC}"/>
              </a:ext>
            </a:extLst>
          </p:cNvPr>
          <p:cNvSpPr txBox="1"/>
          <p:nvPr/>
        </p:nvSpPr>
        <p:spPr>
          <a:xfrm>
            <a:off x="569842" y="556591"/>
            <a:ext cx="5936975" cy="4679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array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for m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word. The  argument register A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K each have n bits,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bit of a word.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match register M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bits,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word.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word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compared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of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register.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matching process, those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match register that have been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corresponding words have been matched.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985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xmlns="" id="{3CA69DB5-3BD9-4374-9B79-152F137900CD}"/>
              </a:ext>
            </a:extLst>
          </p:cNvPr>
          <p:cNvSpPr/>
          <p:nvPr/>
        </p:nvSpPr>
        <p:spPr>
          <a:xfrm>
            <a:off x="6493566" y="1086679"/>
            <a:ext cx="4294430" cy="3313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F7E5C2E-ADE7-4F92-85E3-DA64F044DFA1}"/>
              </a:ext>
            </a:extLst>
          </p:cNvPr>
          <p:cNvSpPr txBox="1"/>
          <p:nvPr/>
        </p:nvSpPr>
        <p:spPr>
          <a:xfrm>
            <a:off x="344558" y="583095"/>
            <a:ext cx="6042990" cy="621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3850" marR="3302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between 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array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registers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shown  in Fig.12-7. </a:t>
            </a:r>
          </a:p>
          <a:p>
            <a:pPr marL="323850" marR="3302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cells in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are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marked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letter C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subscripts. 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 gives 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9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19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19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9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19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</a:t>
            </a:r>
            <a:r>
              <a:rPr lang="en-US" sz="19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9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sz="19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19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9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9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word.</a:t>
            </a:r>
            <a:r>
              <a:rPr lang="en-US" sz="19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19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9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900" baseline="-128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1900" spc="225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9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9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en-US" sz="19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9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sz="19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9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9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9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sz="19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900" spc="-7" baseline="-128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900" spc="-7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44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9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9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sz="19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en-US" sz="19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9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</a:t>
            </a:r>
            <a:r>
              <a:rPr lang="en-US" sz="19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9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9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9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en-US" sz="19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9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19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9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9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9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19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lang="en-US" sz="19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9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900" baseline="-128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=1.This is done for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j=1,2,….n. </a:t>
            </a:r>
          </a:p>
          <a:p>
            <a:pPr marL="323850" marR="3302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match occurs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unmasked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bits in word I,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M</a:t>
            </a:r>
            <a:r>
              <a:rPr lang="en-US" sz="1900" spc="-15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register is set to 1. </a:t>
            </a:r>
          </a:p>
          <a:p>
            <a:pPr marL="323850" marR="3302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unmasked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word do not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match, M</a:t>
            </a:r>
            <a:r>
              <a:rPr lang="en-US" sz="1900" spc="-7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cleared to</a:t>
            </a:r>
            <a:r>
              <a:rPr lang="en-US" sz="19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3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xmlns="" id="{CF6D64B6-1984-4AF4-99B8-8AE0F153D29A}"/>
              </a:ext>
            </a:extLst>
          </p:cNvPr>
          <p:cNvSpPr/>
          <p:nvPr/>
        </p:nvSpPr>
        <p:spPr>
          <a:xfrm>
            <a:off x="7065265" y="1262038"/>
            <a:ext cx="4212335" cy="3061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20D92E-1C0F-4DDB-BA33-0FA88A8576CB}"/>
              </a:ext>
            </a:extLst>
          </p:cNvPr>
          <p:cNvSpPr txBox="1"/>
          <p:nvPr/>
        </p:nvSpPr>
        <p:spPr>
          <a:xfrm>
            <a:off x="649357" y="596348"/>
            <a:ext cx="6824869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marR="10668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flip-flop storage element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128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000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 for reading, writing, and matching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cell. The input bit is transferred into the storage cell during a write operation. The bit stored is read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a read operation. The match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cell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 unmasked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and provides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logic that sets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</a:p>
        </p:txBody>
      </p:sp>
    </p:spTree>
    <p:extLst>
      <p:ext uri="{BB962C8B-B14F-4D97-AF65-F5344CB8AC3E}">
        <p14:creationId xmlns:p14="http://schemas.microsoft.com/office/powerpoint/2010/main" val="2652344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770863-5475-402D-87F5-0C7FB15663E0}"/>
              </a:ext>
            </a:extLst>
          </p:cNvPr>
          <p:cNvSpPr txBox="1"/>
          <p:nvPr/>
        </p:nvSpPr>
        <p:spPr>
          <a:xfrm>
            <a:off x="437323" y="268390"/>
            <a:ext cx="6521459" cy="6275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algn="just">
              <a:lnSpc>
                <a:spcPct val="150000"/>
              </a:lnSpc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Logic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1066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match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word can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from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algorithm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binary numbers.  First, neglect the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and compare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stored in the cells of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1066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argument in A if </a:t>
            </a: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7" baseline="-128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=F </a:t>
            </a:r>
            <a:r>
              <a:rPr lang="en-US" spc="-7" baseline="-128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pc="-7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j=1,2,…..,n. Two bits are equal if they are both 1 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both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The equality of two bits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expressed logically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Boolean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1017269" algn="just">
              <a:lnSpc>
                <a:spcPct val="150000"/>
              </a:lnSpc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pc="-7" baseline="-128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7" baseline="-128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pc="-7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7" baseline="-128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pc="-7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7" baseline="-128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pc="-7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pc="-7" baseline="-128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pc="-22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10604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128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if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of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j are </a:t>
            </a: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equal;otherwise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128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word </a:t>
            </a: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equal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in A 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aseline="-128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equal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This is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 setting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 match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pc="-7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1. The Boolean function for this condition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314960" algn="just">
              <a:lnSpc>
                <a:spcPct val="150000"/>
              </a:lnSpc>
            </a:pPr>
            <a:r>
              <a:rPr lang="en-US" spc="-15" baseline="8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 </a:t>
            </a:r>
            <a:r>
              <a:rPr lang="en-US" spc="-7" baseline="8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aseline="8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pc="-7" baseline="8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3…… </a:t>
            </a: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7" baseline="833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93CCDA82-E9DB-4602-B374-26CD51B52A47}"/>
              </a:ext>
            </a:extLst>
          </p:cNvPr>
          <p:cNvSpPr/>
          <p:nvPr/>
        </p:nvSpPr>
        <p:spPr>
          <a:xfrm>
            <a:off x="6680487" y="1685544"/>
            <a:ext cx="5314187" cy="3486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177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5B47E21-BECE-41A3-8017-54B10901BB5C}"/>
              </a:ext>
            </a:extLst>
          </p:cNvPr>
          <p:cNvSpPr txBox="1"/>
          <p:nvPr/>
        </p:nvSpPr>
        <p:spPr>
          <a:xfrm>
            <a:off x="722243" y="622852"/>
            <a:ext cx="10747513" cy="5179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6450" indent="-285750" algn="just">
              <a:lnSpc>
                <a:spcPct val="15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cell requires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gate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one OR gate. The inverters for A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for each  column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all bits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column. The output of all OR gates in the cells of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go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input of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gate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the match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spc="-7" baseline="-128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1 if a match  occurs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if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occurs.</a:t>
            </a:r>
          </a:p>
          <a:p>
            <a:pPr marL="241300" marR="8890" algn="just">
              <a:lnSpc>
                <a:spcPct val="150000"/>
              </a:lnSpc>
              <a:spcBef>
                <a:spcPts val="100"/>
              </a:spcBef>
              <a:tabLst>
                <a:tab pos="469265" algn="l"/>
                <a:tab pos="470534" algn="l"/>
              </a:tabLst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Operation</a:t>
            </a:r>
          </a:p>
          <a:p>
            <a:pPr marL="584200" marR="889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one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unmasked argument field , all the matched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have 1’s in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the match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889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read operation all matched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read in sequence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a read signal to each  word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whose corresponding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is a logic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889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applications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stored in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word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lang="en-US" sz="2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which case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read signal for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en-US"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6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605130-4796-4669-9757-00F98D6E9268}"/>
              </a:ext>
            </a:extLst>
          </p:cNvPr>
          <p:cNvSpPr txBox="1"/>
          <p:nvPr/>
        </p:nvSpPr>
        <p:spPr>
          <a:xfrm>
            <a:off x="569843" y="397565"/>
            <a:ext cx="11145079" cy="6162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625" algn="just">
              <a:lnSpc>
                <a:spcPct val="150000"/>
              </a:lnSpc>
            </a:pPr>
            <a:r>
              <a:rPr lang="en-US" sz="19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19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algn="just">
              <a:lnSpc>
                <a:spcPct val="150000"/>
              </a:lnSpc>
            </a:pP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two different</a:t>
            </a:r>
            <a:r>
              <a:rPr lang="en-US" sz="19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550" algn="just">
              <a:lnSpc>
                <a:spcPct val="150000"/>
              </a:lnSpc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Entire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9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information  2. Unwanted words to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words to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9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inserted</a:t>
            </a:r>
          </a:p>
          <a:p>
            <a:pPr marL="12700" marR="5715" indent="69850" algn="just">
              <a:lnSpc>
                <a:spcPct val="150000"/>
              </a:lnSpc>
              <a:buSzPct val="90000"/>
              <a:buAutoNum type="arabicPeriod"/>
              <a:tabLst>
                <a:tab pos="189230" algn="l"/>
              </a:tabLst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writing can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</a:t>
            </a:r>
            <a:r>
              <a:rPr lang="en-US" sz="19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each location in sequence – This makes it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writing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addressable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reading – number of lines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decoding is d  line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2^d , m is number of</a:t>
            </a:r>
            <a:r>
              <a:rPr lang="en-US" sz="19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3035" indent="-106045" algn="just">
              <a:lnSpc>
                <a:spcPct val="150000"/>
              </a:lnSpc>
              <a:buSzPct val="90000"/>
              <a:buAutoNum type="arabicPeriod"/>
              <a:tabLst>
                <a:tab pos="153670" algn="l"/>
              </a:tabLst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Unwanted words to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words to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inserted</a:t>
            </a:r>
            <a:r>
              <a:rPr lang="en-US" sz="19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14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26465" algn="l"/>
                <a:tab pos="927100" algn="l"/>
              </a:tabLst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register is used which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9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10414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26465" algn="l"/>
                <a:tab pos="927100" algn="l"/>
              </a:tabLst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active ( valid )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corresponding bit in tag register is set to</a:t>
            </a:r>
            <a:r>
              <a:rPr lang="en-US" sz="19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14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26465" algn="l"/>
                <a:tab pos="927100" algn="l"/>
              </a:tabLst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word is deleted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9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14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26465" algn="l"/>
                <a:tab pos="927100" algn="l"/>
              </a:tabLst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is stored in 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by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the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until 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bit is  encountered After storing the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the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is set to</a:t>
            </a:r>
            <a:r>
              <a:rPr lang="en-US" sz="19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6450" indent="-285750" algn="just">
              <a:lnSpc>
                <a:spcPct val="150000"/>
              </a:lnSpc>
              <a:spcBef>
                <a:spcPts val="220"/>
              </a:spcBef>
              <a:buFont typeface="Arial" panose="020B0604020202020204" pitchFamily="34" charset="0"/>
              <a:buChar char="•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39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354CF92-C79D-4A6B-AB9D-D6E623517E34}"/>
              </a:ext>
            </a:extLst>
          </p:cNvPr>
          <p:cNvSpPr txBox="1"/>
          <p:nvPr/>
        </p:nvSpPr>
        <p:spPr>
          <a:xfrm>
            <a:off x="477079" y="371061"/>
            <a:ext cx="11184834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sz="2000" b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sz="2000" b="1" spc="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635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70534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 of cache mechanism is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property of computer programs called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“locality  of reference”</a:t>
            </a:r>
            <a:endParaRPr lang="en-US" sz="20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635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70534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references to memory at any given interval of time tend to be confined within a few</a:t>
            </a:r>
            <a:b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localized areas in memory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84200" marR="635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70534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programs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is spent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 instructions are executed repeatedly These instructions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loops, nested loops ,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that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635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70534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instructions in localized areas of program are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635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70534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repeatedly during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time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reminder of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is accessed infrequently This  property is called “Locality of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Reference”.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5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628DA66A-7820-4DED-AC9E-C51295A5E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1944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E37B5B0-3CC1-4F36-9652-B21C4AF860D9}"/>
              </a:ext>
            </a:extLst>
          </p:cNvPr>
          <p:cNvSpPr txBox="1"/>
          <p:nvPr/>
        </p:nvSpPr>
        <p:spPr>
          <a:xfrm>
            <a:off x="1152938" y="1285459"/>
            <a:ext cx="9766853" cy="3268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9.1 Introduction: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Hierarchy, Main Memory, RAM and ROM Chips, Memory address Map, Memory Connection to CPU, Auxiliary Memory (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of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magnetic Disk, Magnetic Tape)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9.2 Associative Memory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Hardware Organization, Match Logic, Read Operation, Write Operation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9.3 Cache Memory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Locality of Reference, Hit &amp; Miss Ratio, Mapping, Write Policies</a:t>
            </a: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59022A7A-2FBA-44AF-BB0D-CEFEF7C09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406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75B8706A-F4E1-4780-B773-724F086CD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589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394FA510-81C0-4D63-8781-250463AD6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1321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86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A337D7-B911-4317-B340-36B67763B8BA}"/>
              </a:ext>
            </a:extLst>
          </p:cNvPr>
          <p:cNvSpPr txBox="1"/>
          <p:nvPr/>
        </p:nvSpPr>
        <p:spPr>
          <a:xfrm>
            <a:off x="424071" y="318052"/>
            <a:ext cx="11290852" cy="6326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Locality of</a:t>
            </a:r>
            <a:r>
              <a:rPr lang="en-US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50000"/>
              </a:lnSpc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Locality of reference is manifested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229235" algn="just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470534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Temporal- means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recently executed instruction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again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1400" marR="7620" lvl="1" indent="-342900" algn="just">
              <a:lnSpc>
                <a:spcPct val="150000"/>
              </a:lnSpc>
              <a:spcBef>
                <a:spcPts val="45"/>
              </a:spcBef>
              <a:buFont typeface="Arial" panose="020B0604020202020204" pitchFamily="34" charset="0"/>
              <a:buChar char="•"/>
              <a:tabLst>
                <a:tab pos="926465" algn="l"/>
                <a:tab pos="927735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which will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use already( e.g. reuse  of information in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4445" indent="-228600" algn="just">
              <a:lnSpc>
                <a:spcPct val="150000"/>
              </a:lnSpc>
              <a:buAutoNum type="arabicPeriod"/>
              <a:tabLst>
                <a:tab pos="470534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Spatial- means that instructions in close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proximity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recently executed instruction are also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1400" marR="5715" lvl="1" indent="-342900" algn="just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10998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accessed, adjacent (near)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 to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soon (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(arrays)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together;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sequentially</a:t>
            </a:r>
          </a:p>
          <a:p>
            <a:pPr marL="469265" marR="5080" indent="-228600" algn="just">
              <a:lnSpc>
                <a:spcPct val="150000"/>
              </a:lnSpc>
              <a:spcBef>
                <a:spcPts val="100"/>
              </a:spcBef>
              <a:buAutoNum type="arabicPeriod" startAt="3"/>
              <a:tabLst>
                <a:tab pos="46990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of a program can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 in a fast (cache)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total execution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significantly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5080" indent="-228600" algn="just">
              <a:lnSpc>
                <a:spcPct val="150000"/>
              </a:lnSpc>
              <a:spcBef>
                <a:spcPts val="100"/>
              </a:spcBef>
              <a:buAutoNum type="arabicPeriod" startAt="3"/>
              <a:tabLst>
                <a:tab pos="46990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Locality of Reference suggests whenever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(instruction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data)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needed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brought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pPr marL="469265" marR="5080" indent="-228600" algn="just">
              <a:lnSpc>
                <a:spcPct val="150000"/>
              </a:lnSpc>
              <a:spcBef>
                <a:spcPts val="100"/>
              </a:spcBef>
              <a:buAutoNum type="arabicPeriod" startAt="3"/>
              <a:tabLst>
                <a:tab pos="4699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aspect of Locality of Reference suggests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bringing just one item from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to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cache ,it is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 several items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 at adjacent addresses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( </a:t>
            </a: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block of information</a:t>
            </a:r>
            <a:r>
              <a:rPr lang="en-US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8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xmlns="" id="{6E2CF428-6D42-498F-A79D-75AE2176E27E}"/>
              </a:ext>
            </a:extLst>
          </p:cNvPr>
          <p:cNvSpPr/>
          <p:nvPr/>
        </p:nvSpPr>
        <p:spPr>
          <a:xfrm>
            <a:off x="6969181" y="5101198"/>
            <a:ext cx="4745741" cy="1635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BCE4D3A-6585-42EA-919C-247FE0ED527A}"/>
              </a:ext>
            </a:extLst>
          </p:cNvPr>
          <p:cNvSpPr txBox="1"/>
          <p:nvPr/>
        </p:nvSpPr>
        <p:spPr>
          <a:xfrm>
            <a:off x="543339" y="569843"/>
            <a:ext cx="8600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800" b="1" spc="-5" dirty="0">
                <a:latin typeface="Arial"/>
                <a:cs typeface="Arial"/>
              </a:rPr>
              <a:t>Principles of</a:t>
            </a:r>
            <a:r>
              <a:rPr lang="en-US" sz="1800" b="1" spc="5" dirty="0">
                <a:latin typeface="Arial"/>
                <a:cs typeface="Arial"/>
              </a:rPr>
              <a:t> </a:t>
            </a:r>
            <a:r>
              <a:rPr lang="en-US" sz="1800" b="1" spc="-5" dirty="0">
                <a:latin typeface="Arial"/>
                <a:cs typeface="Arial"/>
              </a:rPr>
              <a:t>cache</a:t>
            </a:r>
            <a:endParaRPr lang="en-US" sz="1800" dirty="0"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0685B11-D7E4-4E87-A37E-C2854CD64B6A}"/>
              </a:ext>
            </a:extLst>
          </p:cNvPr>
          <p:cNvSpPr txBox="1"/>
          <p:nvPr/>
        </p:nvSpPr>
        <p:spPr>
          <a:xfrm>
            <a:off x="781878" y="939176"/>
            <a:ext cx="10933044" cy="552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store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32k words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each. The cache is capable of storing 512 of  these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any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 word stored , there is a duplicate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in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memory. The  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memories.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address to </a:t>
            </a: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cahache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there is a hit, the 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12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cache. If there is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miss,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reads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from 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is then transferred to</a:t>
            </a:r>
            <a:r>
              <a:rPr lang="en-US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marR="5080" lvl="1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read request is received from CPU, contents of a block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containing the  location specified are transferred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marR="6985" indent="-228600" algn="just">
              <a:lnSpc>
                <a:spcPct val="150000"/>
              </a:lnSpc>
              <a:spcBef>
                <a:spcPts val="50"/>
              </a:spcBef>
              <a:buFont typeface="Symbol"/>
              <a:buChar char=""/>
              <a:tabLst>
                <a:tab pos="413384" algn="l"/>
                <a:tab pos="4140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references any of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,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from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Number of blocks in cache is smaller than number of blocks in main</a:t>
            </a:r>
            <a:r>
              <a:rPr lang="en-US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413384" marR="10160" indent="-228600" algn="just">
              <a:lnSpc>
                <a:spcPct val="150000"/>
              </a:lnSpc>
              <a:spcBef>
                <a:spcPts val="45"/>
              </a:spcBef>
              <a:buFont typeface="Symbol"/>
              <a:buChar char=""/>
              <a:tabLst>
                <a:tab pos="413384" algn="l"/>
                <a:tab pos="4140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Correspondence between 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blocks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in the cache is specified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mapping  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indent="-229235" algn="just">
              <a:lnSpc>
                <a:spcPct val="150000"/>
              </a:lnSpc>
              <a:spcBef>
                <a:spcPts val="180"/>
              </a:spcBef>
              <a:buFont typeface="Symbol"/>
              <a:buChar char=""/>
              <a:tabLst>
                <a:tab pos="413384" algn="l"/>
                <a:tab pos="4140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cache is full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not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cache is</a:t>
            </a: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marR="9525" indent="-228600" algn="just">
              <a:lnSpc>
                <a:spcPct val="150000"/>
              </a:lnSpc>
              <a:spcBef>
                <a:spcPts val="60"/>
              </a:spcBef>
              <a:buFont typeface="Symbol"/>
              <a:buChar char=""/>
              <a:tabLst>
                <a:tab pos="413384" algn="l"/>
                <a:tab pos="4140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hardware decides which block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to create space for new block  containing referenced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413384" indent="-229235" algn="just">
              <a:lnSpc>
                <a:spcPct val="150000"/>
              </a:lnSpc>
              <a:spcBef>
                <a:spcPts val="180"/>
              </a:spcBef>
              <a:buFont typeface="Symbol"/>
              <a:buChar char=""/>
              <a:tabLst>
                <a:tab pos="413384" algn="l"/>
                <a:tab pos="41402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rules for making this decision is called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“Replacement algorithm</a:t>
            </a:r>
            <a:r>
              <a:rPr lang="en-US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94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11956AC-0860-4215-9E74-E74627528345}"/>
              </a:ext>
            </a:extLst>
          </p:cNvPr>
          <p:cNvSpPr txBox="1"/>
          <p:nvPr/>
        </p:nvSpPr>
        <p:spPr>
          <a:xfrm>
            <a:off x="516835" y="516835"/>
            <a:ext cx="11330608" cy="5217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625" algn="just">
              <a:lnSpc>
                <a:spcPct val="150000"/>
              </a:lnSpc>
            </a:pP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Read/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operations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25" algn="just">
              <a:lnSpc>
                <a:spcPct val="150000"/>
              </a:lnSpc>
            </a:pP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49" lvl="1" indent="-342900" algn="just">
              <a:lnSpc>
                <a:spcPct val="150000"/>
              </a:lnSpc>
              <a:spcBef>
                <a:spcPts val="215"/>
              </a:spcBef>
              <a:buFont typeface="Arial" panose="020B0604020202020204" pitchFamily="34" charset="0"/>
              <a:buChar char="•"/>
              <a:tabLst>
                <a:tab pos="489584" algn="l"/>
                <a:tab pos="490220" algn="l"/>
              </a:tabLst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 Read/Write requests using addresses that refer to locations in main</a:t>
            </a:r>
            <a:r>
              <a:rPr lang="en-US" sz="2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603249" lvl="1" indent="-342900" algn="just">
              <a:lnSpc>
                <a:spcPct val="150000"/>
              </a:lnSpc>
              <a:spcBef>
                <a:spcPts val="215"/>
              </a:spcBef>
              <a:buFont typeface="Arial" panose="020B0604020202020204" pitchFamily="34" charset="0"/>
              <a:buChar char="•"/>
              <a:tabLst>
                <a:tab pos="489584" algn="l"/>
                <a:tab pos="49022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control circuitry determines whether requested word currently exists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49" lvl="1" indent="-342900" algn="just">
              <a:lnSpc>
                <a:spcPct val="150000"/>
              </a:lnSpc>
              <a:spcBef>
                <a:spcPts val="215"/>
              </a:spcBef>
              <a:buFont typeface="Arial" panose="020B0604020202020204" pitchFamily="34" charset="0"/>
              <a:buChar char="•"/>
              <a:tabLst>
                <a:tab pos="489584" algn="l"/>
                <a:tab pos="49022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does, Read/Write operation is performed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appropriate location in cache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(Read/Write  Hit 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25" algn="just">
              <a:lnSpc>
                <a:spcPct val="150000"/>
              </a:lnSpc>
              <a:spcBef>
                <a:spcPts val="5"/>
              </a:spcBef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Read/Write operations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</a:t>
            </a:r>
            <a:r>
              <a:rPr lang="en-US" sz="20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3565" lvl="1" indent="-342900" algn="just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Read operation main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3565" lvl="1" indent="-342900" algn="just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69265" algn="l"/>
                <a:tab pos="470534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 can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happen.</a:t>
            </a:r>
          </a:p>
          <a:p>
            <a:pPr marL="474980" indent="-106680" algn="just">
              <a:lnSpc>
                <a:spcPct val="150000"/>
              </a:lnSpc>
              <a:spcBef>
                <a:spcPts val="95"/>
              </a:spcBef>
              <a:buSzPct val="90000"/>
              <a:buAutoNum type="arabicPeriod"/>
              <a:tabLst>
                <a:tab pos="47561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and main memory locations are updated simultaneously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Through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en-US" sz="20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4980" indent="-106680" algn="just">
              <a:lnSpc>
                <a:spcPct val="150000"/>
              </a:lnSpc>
              <a:spcBef>
                <a:spcPts val="95"/>
              </a:spcBef>
              <a:buSzPct val="90000"/>
              <a:buAutoNum type="arabicPeriod"/>
              <a:tabLst>
                <a:tab pos="47561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location and mark it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Dirty or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Bit ”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main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at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removal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Back ” or “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en-US" sz="20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11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4662A3-0833-482B-87D6-E84FD084D173}"/>
              </a:ext>
            </a:extLst>
          </p:cNvPr>
          <p:cNvSpPr txBox="1"/>
          <p:nvPr/>
        </p:nvSpPr>
        <p:spPr>
          <a:xfrm>
            <a:off x="397565" y="397566"/>
            <a:ext cx="11198087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625" algn="just">
              <a:lnSpc>
                <a:spcPct val="150000"/>
              </a:lnSpc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Read/Write operations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Miss 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884" marR="8255" indent="-342900" algn="just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89584" algn="l"/>
                <a:tab pos="49022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addressed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in cache Read Miss occurs there are two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dealt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3384" marR="6985" lvl="1" algn="just">
              <a:lnSpc>
                <a:spcPct val="150000"/>
              </a:lnSpc>
              <a:spcBef>
                <a:spcPts val="10"/>
              </a:spcBef>
              <a:buSzPct val="90000"/>
              <a:buAutoNum type="arabicPeriod"/>
              <a:tabLst>
                <a:tab pos="51943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block of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contain the requested word is copied from main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to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and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word requested is forwarded to CPU from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Load Through )</a:t>
            </a:r>
            <a:r>
              <a:rPr lang="en-US" sz="2000" b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8255" lvl="1" indent="-228600" algn="just">
              <a:lnSpc>
                <a:spcPct val="150000"/>
              </a:lnSpc>
              <a:buSzPct val="90000"/>
              <a:buAutoNum type="arabicPeriod"/>
              <a:tabLst>
                <a:tab pos="46164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requested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sent to CPU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cache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Early  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Restart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12700" algn="just">
              <a:lnSpc>
                <a:spcPct val="150000"/>
              </a:lnSpc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addressed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protocol is used information is directly written in to main</a:t>
            </a:r>
            <a:r>
              <a:rPr lang="en-US"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58420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write back protocol , block containing the word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brought in to cache ,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word is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overwritten.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60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38AE124-047B-43A8-994E-C6AA9AFCD76B}"/>
              </a:ext>
            </a:extLst>
          </p:cNvPr>
          <p:cNvSpPr txBox="1"/>
          <p:nvPr/>
        </p:nvSpPr>
        <p:spPr>
          <a:xfrm>
            <a:off x="675861" y="609600"/>
            <a:ext cx="10919791" cy="4692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625" algn="just">
              <a:lnSpc>
                <a:spcPct val="150000"/>
              </a:lnSpc>
              <a:spcBef>
                <a:spcPts val="5"/>
              </a:spcBef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Functions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508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Correspondence between main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blocks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cache is specified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508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techniques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2360" lvl="1" indent="-140335" algn="just">
              <a:lnSpc>
                <a:spcPct val="150000"/>
              </a:lnSpc>
              <a:spcBef>
                <a:spcPts val="135"/>
              </a:spcBef>
              <a:buSzPct val="90000"/>
              <a:buAutoNum type="arabicPeriod"/>
              <a:tabLst>
                <a:tab pos="110236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0" lvl="1" indent="-140970" algn="just">
              <a:lnSpc>
                <a:spcPct val="150000"/>
              </a:lnSpc>
              <a:spcBef>
                <a:spcPts val="120"/>
              </a:spcBef>
              <a:buSzPct val="90000"/>
              <a:buAutoNum type="arabicPeriod"/>
              <a:tabLst>
                <a:tab pos="1067435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02360" lvl="1" indent="-140335" algn="just">
              <a:lnSpc>
                <a:spcPct val="150000"/>
              </a:lnSpc>
              <a:spcBef>
                <a:spcPts val="120"/>
              </a:spcBef>
              <a:buSzPct val="90000"/>
              <a:buAutoNum type="arabicPeriod"/>
              <a:tabLst>
                <a:tab pos="1102360" algn="l"/>
              </a:tabLst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Associative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</a:p>
          <a:p>
            <a:pPr marL="12700" algn="just">
              <a:lnSpc>
                <a:spcPct val="150000"/>
              </a:lnSpc>
            </a:pP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8255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particular block of main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can be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brought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particular block of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 flexible.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63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xmlns="" id="{A0FAC269-6FAF-444F-937A-8C6C808911C6}"/>
              </a:ext>
            </a:extLst>
          </p:cNvPr>
          <p:cNvSpPr/>
          <p:nvPr/>
        </p:nvSpPr>
        <p:spPr>
          <a:xfrm>
            <a:off x="5510776" y="477078"/>
            <a:ext cx="5939033" cy="1991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C1A705-D4EB-445B-A1B4-65B5C7AB0EBF}"/>
              </a:ext>
            </a:extLst>
          </p:cNvPr>
          <p:cNvSpPr txBox="1"/>
          <p:nvPr/>
        </p:nvSpPr>
        <p:spPr>
          <a:xfrm>
            <a:off x="569844" y="477078"/>
            <a:ext cx="4556620" cy="4223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figure, The CPU address of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is divided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two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fields. The nine least significant bits  constitute</a:t>
            </a:r>
            <a:r>
              <a:rPr lang="en-US"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US"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</a:t>
            </a:r>
            <a:r>
              <a:rPr lang="en-US"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</a:t>
            </a:r>
            <a:r>
              <a:rPr lang="en-US"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en-US"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1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en-US"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field.</a:t>
            </a:r>
            <a:r>
              <a:rPr lang="en-US"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1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lang="en-US"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both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and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bits. The number of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index field is equal to the number  of address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  <a:r>
              <a:rPr lang="en-US" sz="1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457200" algn="just">
              <a:lnSpc>
                <a:spcPct val="150000"/>
              </a:lnSpc>
              <a:spcBef>
                <a:spcPts val="100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xmlns="" id="{8D0387DE-EEE9-4A5D-8429-B2771D333E7B}"/>
              </a:ext>
            </a:extLst>
          </p:cNvPr>
          <p:cNvSpPr/>
          <p:nvPr/>
        </p:nvSpPr>
        <p:spPr>
          <a:xfrm>
            <a:off x="5404758" y="2829870"/>
            <a:ext cx="5943605" cy="26578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xmlns="" id="{D9B85B69-9AF1-4297-912F-29F6D0EF5838}"/>
              </a:ext>
            </a:extLst>
          </p:cNvPr>
          <p:cNvSpPr/>
          <p:nvPr/>
        </p:nvSpPr>
        <p:spPr>
          <a:xfrm>
            <a:off x="2193546" y="4323687"/>
            <a:ext cx="3072065" cy="2328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55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7A91F41-1172-446F-99A4-FE27A678A39E}"/>
              </a:ext>
            </a:extLst>
          </p:cNvPr>
          <p:cNvSpPr txBox="1"/>
          <p:nvPr/>
        </p:nvSpPr>
        <p:spPr>
          <a:xfrm>
            <a:off x="516835" y="622852"/>
            <a:ext cx="11145078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895" algn="just">
              <a:lnSpc>
                <a:spcPct val="150000"/>
              </a:lnSpc>
              <a:spcBef>
                <a:spcPts val="5"/>
              </a:spcBef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71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mapping function,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of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potentially reside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block  position. This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more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mapping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xmlns="" id="{79855B2C-6704-4B9E-9974-87BBB71ADC22}"/>
              </a:ext>
            </a:extLst>
          </p:cNvPr>
          <p:cNvSpPr/>
          <p:nvPr/>
        </p:nvSpPr>
        <p:spPr>
          <a:xfrm>
            <a:off x="8110331" y="2044844"/>
            <a:ext cx="3114193" cy="3783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D6710A0-5337-4671-B3C0-F3BF585C641B}"/>
              </a:ext>
            </a:extLst>
          </p:cNvPr>
          <p:cNvSpPr txBox="1"/>
          <p:nvPr/>
        </p:nvSpPr>
        <p:spPr>
          <a:xfrm>
            <a:off x="530087" y="2044844"/>
            <a:ext cx="7447722" cy="446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635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figure, The associative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both address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content(data) of 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word.  This permits any location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memory.</a:t>
            </a:r>
          </a:p>
          <a:p>
            <a:pPr marL="298450" marR="635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diagram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words  presently stored in the cache. The address value of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is shown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five-digit o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ctal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 </a:t>
            </a:r>
            <a:r>
              <a:rPr lang="en-US" sz="19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corressponding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12-bit word is shown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four-digit octal number. </a:t>
            </a:r>
          </a:p>
          <a:p>
            <a:pPr marL="298450" marR="635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15-bits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placed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 register and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is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searched for a matching address. </a:t>
            </a:r>
          </a:p>
          <a:p>
            <a:pPr marL="298450" marR="635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address is  found,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12-bit data is read and sent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CPU. If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occurs,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accessed for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9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525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B7F464-FE7F-4AEF-BD4E-8370221A4B5D}"/>
              </a:ext>
            </a:extLst>
          </p:cNvPr>
          <p:cNvSpPr txBox="1"/>
          <p:nvPr/>
        </p:nvSpPr>
        <p:spPr>
          <a:xfrm>
            <a:off x="543339" y="477078"/>
            <a:ext cx="10972800" cy="1794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sz="19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Set-associative</a:t>
            </a:r>
            <a:r>
              <a:rPr lang="en-US" sz="19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method, blocks of cache are grouped into sets, and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allows a block of main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reside in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block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specific set.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of view, it is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to the 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5BB23282-F43C-49B2-BA7D-23A319589F40}"/>
              </a:ext>
            </a:extLst>
          </p:cNvPr>
          <p:cNvSpPr/>
          <p:nvPr/>
        </p:nvSpPr>
        <p:spPr>
          <a:xfrm>
            <a:off x="6096000" y="2531364"/>
            <a:ext cx="4664697" cy="2902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AFEABBF-C74E-45A0-933A-B76FAA847CD7}"/>
              </a:ext>
            </a:extLst>
          </p:cNvPr>
          <p:cNvSpPr txBox="1"/>
          <p:nvPr/>
        </p:nvSpPr>
        <p:spPr>
          <a:xfrm>
            <a:off x="543339" y="2271224"/>
            <a:ext cx="5645427" cy="399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octal numbers listed in Fig.12-15 are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to the main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contents.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request, the index values of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is used to  access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tag field of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9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address is then compared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tags in the cache to determine if a match occurs. The comparison  logic dine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 search of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in 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an associative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search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name “Set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Associative”.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72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5B3CB20-FC6F-4F50-A093-30D7FF89F4DD}"/>
              </a:ext>
            </a:extLst>
          </p:cNvPr>
          <p:cNvSpPr txBox="1"/>
          <p:nvPr/>
        </p:nvSpPr>
        <p:spPr>
          <a:xfrm>
            <a:off x="503583" y="162513"/>
            <a:ext cx="10866782" cy="669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</a:pPr>
            <a:r>
              <a:rPr lang="en-US" sz="19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 Policies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635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is full and there is necessity to bring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 cache , then a decision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which data from cache is to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9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5715" indent="-342900" algn="just">
              <a:lnSpc>
                <a:spcPct val="150000"/>
              </a:lnSpc>
              <a:spcBef>
                <a:spcPts val="45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guideline for taking a decision about which data is to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is called replacement policy  Replacement policy depends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mapping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marR="7620" indent="-342900" algn="just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in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of Direct mapping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block placement in  cache Replacement Policies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25" algn="just">
              <a:lnSpc>
                <a:spcPct val="150000"/>
              </a:lnSpc>
            </a:pPr>
            <a:r>
              <a:rPr lang="en-US" sz="19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associative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0765" marR="508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26465" algn="l"/>
                <a:tab pos="927100" algn="l"/>
              </a:tabLst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procedure is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cells of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robin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whenever a new  word is requested from</a:t>
            </a:r>
            <a:r>
              <a:rPr lang="en-US" sz="19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</a:p>
          <a:p>
            <a:pPr marL="1040765" lvl="1" indent="-342900" algn="just">
              <a:lnSpc>
                <a:spcPct val="150000"/>
              </a:lnSpc>
              <a:spcBef>
                <a:spcPts val="190"/>
              </a:spcBef>
              <a:buFont typeface="Arial" panose="020B0604020202020204" pitchFamily="34" charset="0"/>
              <a:buChar char="•"/>
              <a:tabLst>
                <a:tab pos="926465" algn="l"/>
                <a:tab pos="927100" algn="l"/>
              </a:tabLst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constitutes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First-in First-out (FIFO) replacement</a:t>
            </a:r>
            <a:r>
              <a:rPr lang="en-US" sz="19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50000"/>
              </a:lnSpc>
              <a:spcBef>
                <a:spcPts val="5"/>
              </a:spcBef>
            </a:pPr>
            <a:r>
              <a:rPr lang="en-US" sz="19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</a:t>
            </a:r>
            <a:r>
              <a:rPr lang="en-US" sz="19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9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associative</a:t>
            </a:r>
            <a:r>
              <a:rPr lang="en-US" sz="19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0765" lvl="1" indent="-342900" algn="just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926465" algn="l"/>
                <a:tab pos="927100" algn="l"/>
              </a:tabLst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19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0765" lvl="1" indent="-342900" algn="just">
              <a:lnSpc>
                <a:spcPct val="150000"/>
              </a:lnSpc>
              <a:spcBef>
                <a:spcPts val="180"/>
              </a:spcBef>
              <a:buFont typeface="Arial" panose="020B0604020202020204" pitchFamily="34" charset="0"/>
              <a:buChar char="•"/>
              <a:tabLst>
                <a:tab pos="926465" algn="l"/>
                <a:tab pos="927100" algn="l"/>
              </a:tabLst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First-in First-out (FIFO) ( item chosen is the item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</a:t>
            </a:r>
            <a:r>
              <a:rPr lang="en-US" sz="19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longest)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1400" marR="6350" lvl="1" indent="-342900" algn="just">
              <a:lnSpc>
                <a:spcPct val="150000"/>
              </a:lnSpc>
              <a:spcBef>
                <a:spcPts val="60"/>
              </a:spcBef>
              <a:buFont typeface="Arial" panose="020B0604020202020204" pitchFamily="34" charset="0"/>
              <a:buChar char="•"/>
              <a:tabLst>
                <a:tab pos="926465" algn="l"/>
                <a:tab pos="927100" algn="l"/>
              </a:tabLst>
            </a:pP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Recently Used (LRU)(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is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item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1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 least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CPU)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9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6516A9-7F66-46DF-A725-038D8C423BCF}"/>
              </a:ext>
            </a:extLst>
          </p:cNvPr>
          <p:cNvSpPr txBox="1"/>
          <p:nvPr/>
        </p:nvSpPr>
        <p:spPr>
          <a:xfrm>
            <a:off x="477078" y="251791"/>
            <a:ext cx="11184835" cy="382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lvl="1" algn="just">
              <a:lnSpc>
                <a:spcPct val="150000"/>
              </a:lnSpc>
              <a:tabLst>
                <a:tab pos="300990" algn="l"/>
              </a:tabLst>
            </a:pPr>
            <a:r>
              <a:rPr lang="en-US" sz="2400" b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400" b="1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50000"/>
              </a:lnSpc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hierarchy in a computer system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56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hierarchy system consists of all storage devices employed in a computer system  from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but high capacity auxiliary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relatively faster main memory,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smaller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cache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to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speed processing</a:t>
            </a:r>
            <a:r>
              <a:rPr lang="en-US"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unit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directly with the CPU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(RAM)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Memory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device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backup storage (Disk</a:t>
            </a:r>
            <a:r>
              <a:rPr lang="en-US" sz="20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special very-high-speed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to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processing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(Cache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xmlns="" id="{C81F9FA2-3855-4C60-96B3-57A0738705B8}"/>
              </a:ext>
            </a:extLst>
          </p:cNvPr>
          <p:cNvSpPr/>
          <p:nvPr/>
        </p:nvSpPr>
        <p:spPr>
          <a:xfrm>
            <a:off x="4568687" y="4220215"/>
            <a:ext cx="5219698" cy="2202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560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2DE668-D019-47B7-B483-19F373219E53}"/>
              </a:ext>
            </a:extLst>
          </p:cNvPr>
          <p:cNvSpPr txBox="1"/>
          <p:nvPr/>
        </p:nvSpPr>
        <p:spPr>
          <a:xfrm>
            <a:off x="622852" y="649356"/>
            <a:ext cx="10986052" cy="611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illustrates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typical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are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relatively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magnetic tapes used to store removable files.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Magnetic  disks used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storage.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memory occupies a central position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able to  communicate directly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CPU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with auxiliary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through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process.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needed in main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transferred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to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space for currently  used programs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cache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storing segments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currently being executed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CPU. The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manages data transfer between auxiliary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memory. The  auxiliary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storage capacity is relatively inexpensive,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has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access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main memory.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cache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small, relatively expensive,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 access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speed.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has direct access to both cache and main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not to auxiliary</a:t>
            </a:r>
            <a:r>
              <a:rPr lang="en-US"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2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973A82-8071-4AC2-8A21-89184F78B527}"/>
              </a:ext>
            </a:extLst>
          </p:cNvPr>
          <p:cNvSpPr txBox="1"/>
          <p:nvPr/>
        </p:nvSpPr>
        <p:spPr>
          <a:xfrm>
            <a:off x="795130" y="583096"/>
            <a:ext cx="10840279" cy="3307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Multiprogramming: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operating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designed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process a number of independent  programs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Multiprogramming refers to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existence of 2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in different parts of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at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 of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supervises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information between auxiliary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main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50000"/>
              </a:lnSpc>
              <a:spcBef>
                <a:spcPts val="9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5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D0C85B3-15DC-4B3F-97AD-381E06580AFC}"/>
              </a:ext>
            </a:extLst>
          </p:cNvPr>
          <p:cNvSpPr txBox="1"/>
          <p:nvPr/>
        </p:nvSpPr>
        <p:spPr>
          <a:xfrm>
            <a:off x="569843" y="437322"/>
            <a:ext cx="11105321" cy="6300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5"/>
              </a:spcBef>
            </a:pPr>
            <a:r>
              <a:rPr lang="en-US" b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b="1" spc="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endParaRPr lang="en-US" b="1" dirty="0"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 algn="just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storage unit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system. It is a relatively large and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memory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programs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operation.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technology  used for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 integrated circuits. Integrated circuits RAM chips  are available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possible operating modes, static and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dynamic.</a:t>
            </a:r>
          </a:p>
          <a:p>
            <a:pPr marL="649605" indent="-229235" algn="just">
              <a:lnSpc>
                <a:spcPct val="150000"/>
              </a:lnSpc>
              <a:buFont typeface="Symbol"/>
              <a:buChar char=""/>
              <a:tabLst>
                <a:tab pos="649605" algn="l"/>
                <a:tab pos="65024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RAM – Consists of internal flip flops that store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9605" marR="11430" indent="-228600" algn="just">
              <a:lnSpc>
                <a:spcPct val="150000"/>
              </a:lnSpc>
              <a:spcBef>
                <a:spcPts val="60"/>
              </a:spcBef>
              <a:buFont typeface="Symbol"/>
              <a:buChar char=""/>
              <a:tabLst>
                <a:tab pos="650240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Stores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 the form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charges that are applied  to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0160" indent="408305" algn="just">
              <a:lnSpc>
                <a:spcPct val="150000"/>
              </a:lnSpc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general purpose computer is made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circuit  chips, but a portion of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with ROM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9605" marR="7620" indent="-228600" algn="just">
              <a:lnSpc>
                <a:spcPct val="150000"/>
              </a:lnSpc>
              <a:buFont typeface="Symbol"/>
              <a:buChar char=""/>
              <a:tabLst>
                <a:tab pos="650240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–Store programs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permanently resident in the computer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constants that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change in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of the computer is  completed.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1005" algn="just">
              <a:lnSpc>
                <a:spcPct val="150000"/>
              </a:lnSpc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r>
              <a:rPr lang="en-US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portion</a:t>
            </a:r>
            <a:r>
              <a:rPr lang="en-US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lang="en-US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lang="en-US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r>
              <a:rPr lang="en-US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9605" indent="-229235" algn="just">
              <a:lnSpc>
                <a:spcPct val="150000"/>
              </a:lnSpc>
              <a:buFont typeface="Symbol"/>
              <a:buChar char=""/>
              <a:tabLst>
                <a:tab pos="649605" algn="l"/>
                <a:tab pos="650240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strap loader –function is start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software operating when power is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turned</a:t>
            </a:r>
            <a:r>
              <a:rPr lang="en-US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9605" marR="9525" indent="-228600" algn="just">
              <a:lnSpc>
                <a:spcPct val="150000"/>
              </a:lnSpc>
              <a:spcBef>
                <a:spcPts val="50"/>
              </a:spcBef>
              <a:buFont typeface="Symbol"/>
              <a:buChar char=""/>
              <a:tabLst>
                <a:tab pos="650240" algn="l"/>
              </a:tabLst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strap program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portion of operating system from disc to main memory and control  is then transferred to operating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711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53E6364-12AD-4FBD-B9D3-F69709F98D87}"/>
              </a:ext>
            </a:extLst>
          </p:cNvPr>
          <p:cNvSpPr txBox="1"/>
          <p:nvPr/>
        </p:nvSpPr>
        <p:spPr>
          <a:xfrm>
            <a:off x="450573" y="477077"/>
            <a:ext cx="11343861" cy="929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b="1" spc="-15" dirty="0">
                <a:latin typeface="Arial"/>
                <a:cs typeface="Arial"/>
              </a:rPr>
              <a:t>RAM </a:t>
            </a:r>
            <a:r>
              <a:rPr lang="en-US" b="1" spc="-10" dirty="0">
                <a:latin typeface="Arial"/>
                <a:cs typeface="Arial"/>
              </a:rPr>
              <a:t>and </a:t>
            </a:r>
            <a:r>
              <a:rPr lang="en-US" b="1" spc="-5" dirty="0">
                <a:latin typeface="Arial"/>
                <a:cs typeface="Arial"/>
              </a:rPr>
              <a:t>ROM</a:t>
            </a:r>
            <a:r>
              <a:rPr lang="en-US" b="1" spc="60" dirty="0">
                <a:latin typeface="Arial"/>
                <a:cs typeface="Arial"/>
              </a:rPr>
              <a:t> </a:t>
            </a:r>
            <a:r>
              <a:rPr lang="en-US" b="1" spc="-5" dirty="0">
                <a:latin typeface="Arial"/>
                <a:cs typeface="Arial"/>
              </a:rPr>
              <a:t>CHIP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dirty="0">
              <a:latin typeface="Arial"/>
              <a:cs typeface="Arial"/>
            </a:endParaRPr>
          </a:p>
          <a:p>
            <a:pPr marL="649605" marR="10160" indent="-228600" algn="just">
              <a:lnSpc>
                <a:spcPct val="111000"/>
              </a:lnSpc>
              <a:spcBef>
                <a:spcPts val="5"/>
              </a:spcBef>
              <a:buFont typeface="Symbol"/>
              <a:buChar char=""/>
              <a:tabLst>
                <a:tab pos="650240" algn="l"/>
              </a:tabLst>
            </a:pPr>
            <a:r>
              <a:rPr lang="en-US" spc="-10" dirty="0">
                <a:latin typeface="Arial"/>
                <a:cs typeface="Arial"/>
              </a:rPr>
              <a:t>RAM </a:t>
            </a:r>
            <a:r>
              <a:rPr lang="en-US" spc="-5" dirty="0">
                <a:latin typeface="Arial"/>
                <a:cs typeface="Arial"/>
              </a:rPr>
              <a:t>chip –utilizes bidirectional data </a:t>
            </a:r>
            <a:r>
              <a:rPr lang="en-US" spc="-10" dirty="0">
                <a:latin typeface="Arial"/>
                <a:cs typeface="Arial"/>
              </a:rPr>
              <a:t>bus </a:t>
            </a:r>
            <a:r>
              <a:rPr lang="en-US" spc="-5" dirty="0">
                <a:latin typeface="Arial"/>
                <a:cs typeface="Arial"/>
              </a:rPr>
              <a:t>with three state </a:t>
            </a:r>
            <a:r>
              <a:rPr lang="en-US" dirty="0">
                <a:latin typeface="Arial"/>
                <a:cs typeface="Arial"/>
              </a:rPr>
              <a:t>buffers </a:t>
            </a:r>
            <a:r>
              <a:rPr lang="en-US" spc="-5" dirty="0">
                <a:latin typeface="Arial"/>
                <a:cs typeface="Arial"/>
              </a:rPr>
              <a:t>to perform communication  </a:t>
            </a:r>
            <a:r>
              <a:rPr lang="en-US" spc="-10" dirty="0">
                <a:latin typeface="Arial"/>
                <a:cs typeface="Arial"/>
              </a:rPr>
              <a:t>with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CPUs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xmlns="" id="{E102BE23-DB40-4433-A7B9-0AF022B64E7D}"/>
              </a:ext>
            </a:extLst>
          </p:cNvPr>
          <p:cNvSpPr/>
          <p:nvPr/>
        </p:nvSpPr>
        <p:spPr>
          <a:xfrm>
            <a:off x="6361043" y="1775792"/>
            <a:ext cx="3997583" cy="39510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110B380-EE5D-4418-B927-73083CB379FB}"/>
              </a:ext>
            </a:extLst>
          </p:cNvPr>
          <p:cNvSpPr txBox="1"/>
          <p:nvPr/>
        </p:nvSpPr>
        <p:spPr>
          <a:xfrm>
            <a:off x="887895" y="1628103"/>
            <a:ext cx="5380383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(a). the capacity 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of  eight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(one byte)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word. This requires a 7-bit address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bidirectional data bus. The read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inputs specify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and the two chips select (CS) control inputs are enabling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 only when it is selected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microprocessor. The read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inputs are sometimes  combined into one line labelled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R/W.</a:t>
            </a:r>
          </a:p>
        </p:txBody>
      </p:sp>
    </p:spTree>
    <p:extLst>
      <p:ext uri="{BB962C8B-B14F-4D97-AF65-F5344CB8AC3E}">
        <p14:creationId xmlns:p14="http://schemas.microsoft.com/office/powerpoint/2010/main" val="377149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8EDD58-4ACD-4CA7-AEBA-73815972C4E8}"/>
              </a:ext>
            </a:extLst>
          </p:cNvPr>
          <p:cNvSpPr txBox="1"/>
          <p:nvPr/>
        </p:nvSpPr>
        <p:spPr>
          <a:xfrm>
            <a:off x="636105" y="556591"/>
            <a:ext cx="10707756" cy="5153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table listed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(b) specifies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of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chip.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 is in  operation only when CS1=1 and CS2=0.The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on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of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select variable indicates that this  input is enabled when it is equal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0.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are not enabled,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are enabled but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inputs are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enabled,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is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inhibited and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bus 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high-impedance  state.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CS1=1 and CS2=0,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write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mode.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US" sz="2000" spc="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 the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enabled,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 byte from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location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input  lines.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 input is enabled, the content of the selected byte is placed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bus. The RD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buffers associated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bidirectional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773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xmlns="" id="{9F7CB19D-761C-484D-A0B2-02089EBC3530}"/>
              </a:ext>
            </a:extLst>
          </p:cNvPr>
          <p:cNvSpPr/>
          <p:nvPr/>
        </p:nvSpPr>
        <p:spPr>
          <a:xfrm>
            <a:off x="2844042" y="861391"/>
            <a:ext cx="5911601" cy="1735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C01B7B4-62DA-462D-B702-259AD0E666F4}"/>
              </a:ext>
            </a:extLst>
          </p:cNvPr>
          <p:cNvSpPr txBox="1"/>
          <p:nvPr/>
        </p:nvSpPr>
        <p:spPr>
          <a:xfrm>
            <a:off x="681035" y="3040541"/>
            <a:ext cx="10967625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ROM chip is organized externally in a similar manner. However, since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read, 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bus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mode. The block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ROM chip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in fig.12-3. The  nine address lines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chip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any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the512 bytes stored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it.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 select  inputs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CS1=1 and CS2=0 for the unit to operate. Otherwise, the bus data</a:t>
            </a:r>
            <a:r>
              <a:rPr lang="en-US" sz="2000" strike="noStrike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trike="noStrike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a high-impedance  state.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24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3288</Words>
  <Application>Microsoft Office PowerPoint</Application>
  <PresentationFormat>Widescreen</PresentationFormat>
  <Paragraphs>156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Organization</dc:title>
  <dc:creator>Nabraj</dc:creator>
  <cp:lastModifiedBy>Microsoft account</cp:lastModifiedBy>
  <cp:revision>1651</cp:revision>
  <dcterms:created xsi:type="dcterms:W3CDTF">2021-07-24T10:57:16Z</dcterms:created>
  <dcterms:modified xsi:type="dcterms:W3CDTF">2023-05-11T02:39:16Z</dcterms:modified>
</cp:coreProperties>
</file>