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FC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FC0"/>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FC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74517" y="2397379"/>
            <a:ext cx="3394964" cy="391160"/>
          </a:xfrm>
          <a:prstGeom prst="rect">
            <a:avLst/>
          </a:prstGeom>
        </p:spPr>
        <p:txBody>
          <a:bodyPr wrap="square" lIns="0" tIns="0" rIns="0" bIns="0">
            <a:spAutoFit/>
          </a:bodyPr>
          <a:lstStyle>
            <a:lvl1pPr>
              <a:defRPr sz="2400" b="1" i="0">
                <a:solidFill>
                  <a:srgbClr val="006FC0"/>
                </a:solidFill>
                <a:latin typeface="Times New Roman"/>
                <a:cs typeface="Times New Roman"/>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2/20/2025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53695">
              <a:lnSpc>
                <a:spcPct val="100000"/>
              </a:lnSpc>
              <a:spcBef>
                <a:spcPts val="100"/>
              </a:spcBef>
            </a:pPr>
            <a:r>
              <a:rPr spc="-10" dirty="0"/>
              <a:t>Searching</a:t>
            </a:r>
            <a:r>
              <a:rPr spc="-20" dirty="0"/>
              <a:t> </a:t>
            </a:r>
            <a:r>
              <a:rPr spc="-5" dirty="0"/>
              <a:t>and</a:t>
            </a:r>
            <a:r>
              <a:rPr spc="-15" dirty="0"/>
              <a:t> </a:t>
            </a:r>
            <a:r>
              <a:rPr dirty="0"/>
              <a:t>Hashing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9422" y="314203"/>
            <a:ext cx="2999105" cy="4415790"/>
          </a:xfrm>
          <a:prstGeom prst="rect">
            <a:avLst/>
          </a:prstGeom>
        </p:spPr>
        <p:txBody>
          <a:bodyPr vert="horz" wrap="square" lIns="0" tIns="133985" rIns="0" bIns="0" rtlCol="0">
            <a:spAutoFit/>
          </a:bodyPr>
          <a:lstStyle/>
          <a:p>
            <a:pPr marL="12700">
              <a:lnSpc>
                <a:spcPct val="100000"/>
              </a:lnSpc>
              <a:spcBef>
                <a:spcPts val="1055"/>
              </a:spcBef>
            </a:pPr>
            <a:r>
              <a:rPr sz="1600" spc="-5" dirty="0">
                <a:latin typeface="Times New Roman"/>
                <a:cs typeface="Times New Roman"/>
              </a:rPr>
              <a:t>BinarySearch(A[],</a:t>
            </a:r>
            <a:r>
              <a:rPr sz="1600" spc="45" dirty="0">
                <a:latin typeface="Times New Roman"/>
                <a:cs typeface="Times New Roman"/>
              </a:rPr>
              <a:t> </a:t>
            </a:r>
            <a:r>
              <a:rPr sz="1600" spc="-5" dirty="0">
                <a:latin typeface="Times New Roman"/>
                <a:cs typeface="Times New Roman"/>
              </a:rPr>
              <a:t>data,</a:t>
            </a:r>
            <a:r>
              <a:rPr sz="1600" spc="15" dirty="0">
                <a:latin typeface="Times New Roman"/>
                <a:cs typeface="Times New Roman"/>
              </a:rPr>
              <a:t> </a:t>
            </a:r>
            <a:r>
              <a:rPr sz="1600" spc="-30" dirty="0">
                <a:latin typeface="Times New Roman"/>
                <a:cs typeface="Times New Roman"/>
              </a:rPr>
              <a:t>low,</a:t>
            </a:r>
            <a:r>
              <a:rPr sz="1600" spc="5" dirty="0">
                <a:latin typeface="Times New Roman"/>
                <a:cs typeface="Times New Roman"/>
              </a:rPr>
              <a:t> </a:t>
            </a:r>
            <a:r>
              <a:rPr sz="1600" spc="-5" dirty="0">
                <a:latin typeface="Times New Roman"/>
                <a:cs typeface="Times New Roman"/>
              </a:rPr>
              <a:t>high) {</a:t>
            </a:r>
            <a:endParaRPr sz="1600">
              <a:latin typeface="Times New Roman"/>
              <a:cs typeface="Times New Roman"/>
            </a:endParaRPr>
          </a:p>
          <a:p>
            <a:pPr marL="114300">
              <a:lnSpc>
                <a:spcPct val="100000"/>
              </a:lnSpc>
              <a:spcBef>
                <a:spcPts val="960"/>
              </a:spcBef>
            </a:pPr>
            <a:r>
              <a:rPr sz="1600" spc="-5" dirty="0">
                <a:latin typeface="Times New Roman"/>
                <a:cs typeface="Times New Roman"/>
              </a:rPr>
              <a:t>low=0,high=n-1;</a:t>
            </a:r>
            <a:endParaRPr sz="1600">
              <a:latin typeface="Times New Roman"/>
              <a:cs typeface="Times New Roman"/>
            </a:endParaRPr>
          </a:p>
          <a:p>
            <a:pPr marL="215265" marR="1057910" indent="-100965" algn="just">
              <a:lnSpc>
                <a:spcPct val="150000"/>
              </a:lnSpc>
              <a:spcBef>
                <a:spcPts val="5"/>
              </a:spcBef>
            </a:pPr>
            <a:r>
              <a:rPr sz="1600" spc="-5" dirty="0">
                <a:latin typeface="Times New Roman"/>
                <a:cs typeface="Times New Roman"/>
              </a:rPr>
              <a:t>while (low &lt;= high) { </a:t>
            </a:r>
            <a:r>
              <a:rPr sz="1600" spc="-385" dirty="0">
                <a:latin typeface="Times New Roman"/>
                <a:cs typeface="Times New Roman"/>
              </a:rPr>
              <a:t> </a:t>
            </a:r>
            <a:r>
              <a:rPr sz="1600" spc="-15" dirty="0">
                <a:latin typeface="Times New Roman"/>
                <a:cs typeface="Times New Roman"/>
              </a:rPr>
              <a:t>mid </a:t>
            </a:r>
            <a:r>
              <a:rPr sz="1600" spc="-5" dirty="0">
                <a:latin typeface="Times New Roman"/>
                <a:cs typeface="Times New Roman"/>
              </a:rPr>
              <a:t>=(low+ high)/ </a:t>
            </a:r>
            <a:r>
              <a:rPr sz="1600" dirty="0">
                <a:latin typeface="Times New Roman"/>
                <a:cs typeface="Times New Roman"/>
              </a:rPr>
              <a:t>2; </a:t>
            </a:r>
            <a:r>
              <a:rPr sz="1600" spc="-385" dirty="0">
                <a:latin typeface="Times New Roman"/>
                <a:cs typeface="Times New Roman"/>
              </a:rPr>
              <a:t> </a:t>
            </a:r>
            <a:r>
              <a:rPr sz="1600" spc="-5" dirty="0">
                <a:latin typeface="Times New Roman"/>
                <a:cs typeface="Times New Roman"/>
              </a:rPr>
              <a:t>if</a:t>
            </a:r>
            <a:r>
              <a:rPr sz="1600" spc="5" dirty="0">
                <a:latin typeface="Times New Roman"/>
                <a:cs typeface="Times New Roman"/>
              </a:rPr>
              <a:t> </a:t>
            </a:r>
            <a:r>
              <a:rPr sz="1600" spc="-5" dirty="0">
                <a:latin typeface="Times New Roman"/>
                <a:cs typeface="Times New Roman"/>
              </a:rPr>
              <a:t>(data=</a:t>
            </a:r>
            <a:r>
              <a:rPr sz="1600" spc="-75" dirty="0">
                <a:latin typeface="Times New Roman"/>
                <a:cs typeface="Times New Roman"/>
              </a:rPr>
              <a:t> </a:t>
            </a:r>
            <a:r>
              <a:rPr sz="1600" spc="-10" dirty="0">
                <a:latin typeface="Times New Roman"/>
                <a:cs typeface="Times New Roman"/>
              </a:rPr>
              <a:t>A[mid]</a:t>
            </a:r>
            <a:r>
              <a:rPr sz="1600" spc="40" dirty="0">
                <a:latin typeface="Times New Roman"/>
                <a:cs typeface="Times New Roman"/>
              </a:rPr>
              <a:t> </a:t>
            </a:r>
            <a:r>
              <a:rPr sz="1600" spc="-5" dirty="0">
                <a:latin typeface="Times New Roman"/>
                <a:cs typeface="Times New Roman"/>
              </a:rPr>
              <a:t>)</a:t>
            </a:r>
            <a:endParaRPr sz="1600">
              <a:latin typeface="Times New Roman"/>
              <a:cs typeface="Times New Roman"/>
            </a:endParaRPr>
          </a:p>
          <a:p>
            <a:pPr marL="215265" marR="556260" indent="101600">
              <a:lnSpc>
                <a:spcPct val="150100"/>
              </a:lnSpc>
            </a:pPr>
            <a:r>
              <a:rPr sz="1600" spc="-5" dirty="0">
                <a:latin typeface="Times New Roman"/>
                <a:cs typeface="Times New Roman"/>
              </a:rPr>
              <a:t>return</a:t>
            </a:r>
            <a:r>
              <a:rPr sz="1600" spc="15" dirty="0">
                <a:latin typeface="Times New Roman"/>
                <a:cs typeface="Times New Roman"/>
              </a:rPr>
              <a:t> </a:t>
            </a:r>
            <a:r>
              <a:rPr sz="1600" spc="-10" dirty="0">
                <a:latin typeface="Times New Roman"/>
                <a:cs typeface="Times New Roman"/>
              </a:rPr>
              <a:t>mid;</a:t>
            </a:r>
            <a:r>
              <a:rPr sz="1600" spc="35" dirty="0">
                <a:latin typeface="Times New Roman"/>
                <a:cs typeface="Times New Roman"/>
              </a:rPr>
              <a:t> </a:t>
            </a:r>
            <a:r>
              <a:rPr sz="1600" spc="-5" dirty="0">
                <a:latin typeface="Times New Roman"/>
                <a:cs typeface="Times New Roman"/>
              </a:rPr>
              <a:t>//</a:t>
            </a:r>
            <a:r>
              <a:rPr sz="1600" spc="15" dirty="0">
                <a:latin typeface="Times New Roman"/>
                <a:cs typeface="Times New Roman"/>
              </a:rPr>
              <a:t> </a:t>
            </a:r>
            <a:r>
              <a:rPr sz="1600" spc="-10" dirty="0">
                <a:latin typeface="Times New Roman"/>
                <a:cs typeface="Times New Roman"/>
              </a:rPr>
              <a:t>target</a:t>
            </a:r>
            <a:r>
              <a:rPr sz="1600" spc="15" dirty="0">
                <a:latin typeface="Times New Roman"/>
                <a:cs typeface="Times New Roman"/>
              </a:rPr>
              <a:t> </a:t>
            </a:r>
            <a:r>
              <a:rPr sz="1600" spc="-5" dirty="0">
                <a:latin typeface="Times New Roman"/>
                <a:cs typeface="Times New Roman"/>
              </a:rPr>
              <a:t>found </a:t>
            </a:r>
            <a:r>
              <a:rPr sz="1600" spc="-385" dirty="0">
                <a:latin typeface="Times New Roman"/>
                <a:cs typeface="Times New Roman"/>
              </a:rPr>
              <a:t> </a:t>
            </a:r>
            <a:r>
              <a:rPr sz="1600" spc="-5" dirty="0">
                <a:latin typeface="Times New Roman"/>
                <a:cs typeface="Times New Roman"/>
              </a:rPr>
              <a:t>else if (data&lt; </a:t>
            </a:r>
            <a:r>
              <a:rPr sz="1600" spc="-10" dirty="0">
                <a:latin typeface="Times New Roman"/>
                <a:cs typeface="Times New Roman"/>
              </a:rPr>
              <a:t>A[mid]) </a:t>
            </a:r>
            <a:r>
              <a:rPr sz="1600" spc="-5" dirty="0">
                <a:latin typeface="Times New Roman"/>
                <a:cs typeface="Times New Roman"/>
              </a:rPr>
              <a:t> high=</a:t>
            </a:r>
            <a:r>
              <a:rPr sz="1600" spc="-10" dirty="0">
                <a:latin typeface="Times New Roman"/>
                <a:cs typeface="Times New Roman"/>
              </a:rPr>
              <a:t> </a:t>
            </a:r>
            <a:r>
              <a:rPr sz="1600" spc="-15" dirty="0">
                <a:latin typeface="Times New Roman"/>
                <a:cs typeface="Times New Roman"/>
              </a:rPr>
              <a:t>mid</a:t>
            </a:r>
            <a:r>
              <a:rPr sz="1600" spc="30" dirty="0">
                <a:latin typeface="Times New Roman"/>
                <a:cs typeface="Times New Roman"/>
              </a:rPr>
              <a:t> </a:t>
            </a:r>
            <a:r>
              <a:rPr sz="1600" spc="-5" dirty="0">
                <a:latin typeface="Times New Roman"/>
                <a:cs typeface="Times New Roman"/>
              </a:rPr>
              <a:t>-1;</a:t>
            </a:r>
            <a:endParaRPr sz="1600">
              <a:latin typeface="Times New Roman"/>
              <a:cs typeface="Times New Roman"/>
            </a:endParaRPr>
          </a:p>
          <a:p>
            <a:pPr marL="215265">
              <a:lnSpc>
                <a:spcPct val="100000"/>
              </a:lnSpc>
              <a:spcBef>
                <a:spcPts val="960"/>
              </a:spcBef>
            </a:pPr>
            <a:r>
              <a:rPr sz="1600" spc="-5" dirty="0">
                <a:latin typeface="Times New Roman"/>
                <a:cs typeface="Times New Roman"/>
              </a:rPr>
              <a:t>else</a:t>
            </a:r>
            <a:endParaRPr sz="1600">
              <a:latin typeface="Times New Roman"/>
              <a:cs typeface="Times New Roman"/>
            </a:endParaRPr>
          </a:p>
          <a:p>
            <a:pPr marL="316865">
              <a:lnSpc>
                <a:spcPct val="100000"/>
              </a:lnSpc>
              <a:spcBef>
                <a:spcPts val="960"/>
              </a:spcBef>
            </a:pPr>
            <a:r>
              <a:rPr sz="1600" spc="-5" dirty="0">
                <a:latin typeface="Times New Roman"/>
                <a:cs typeface="Times New Roman"/>
              </a:rPr>
              <a:t>low</a:t>
            </a:r>
            <a:r>
              <a:rPr sz="1600" spc="-25" dirty="0">
                <a:latin typeface="Times New Roman"/>
                <a:cs typeface="Times New Roman"/>
              </a:rPr>
              <a:t> </a:t>
            </a:r>
            <a:r>
              <a:rPr sz="1600" spc="-5" dirty="0">
                <a:latin typeface="Times New Roman"/>
                <a:cs typeface="Times New Roman"/>
              </a:rPr>
              <a:t>=</a:t>
            </a:r>
            <a:r>
              <a:rPr sz="1600" spc="-10" dirty="0">
                <a:latin typeface="Times New Roman"/>
                <a:cs typeface="Times New Roman"/>
              </a:rPr>
              <a:t> </a:t>
            </a:r>
            <a:r>
              <a:rPr sz="1600" spc="-15" dirty="0">
                <a:latin typeface="Times New Roman"/>
                <a:cs typeface="Times New Roman"/>
              </a:rPr>
              <a:t>mid</a:t>
            </a:r>
            <a:r>
              <a:rPr sz="1600" spc="20" dirty="0">
                <a:latin typeface="Times New Roman"/>
                <a:cs typeface="Times New Roman"/>
              </a:rPr>
              <a:t> </a:t>
            </a:r>
            <a:r>
              <a:rPr sz="1600" spc="-5" dirty="0">
                <a:latin typeface="Times New Roman"/>
                <a:cs typeface="Times New Roman"/>
              </a:rPr>
              <a:t>+1;</a:t>
            </a:r>
            <a:endParaRPr sz="1600">
              <a:latin typeface="Times New Roman"/>
              <a:cs typeface="Times New Roman"/>
            </a:endParaRPr>
          </a:p>
          <a:p>
            <a:pPr marL="114300">
              <a:lnSpc>
                <a:spcPct val="100000"/>
              </a:lnSpc>
              <a:spcBef>
                <a:spcPts val="960"/>
              </a:spcBef>
            </a:pPr>
            <a:r>
              <a:rPr sz="1600" spc="-5" dirty="0">
                <a:latin typeface="Times New Roman"/>
                <a:cs typeface="Times New Roman"/>
              </a:rPr>
              <a:t>}</a:t>
            </a:r>
            <a:r>
              <a:rPr sz="1600" spc="-10" dirty="0">
                <a:latin typeface="Times New Roman"/>
                <a:cs typeface="Times New Roman"/>
              </a:rPr>
              <a:t> </a:t>
            </a:r>
            <a:r>
              <a:rPr sz="1600" spc="-5" dirty="0">
                <a:latin typeface="Times New Roman"/>
                <a:cs typeface="Times New Roman"/>
              </a:rPr>
              <a:t>return</a:t>
            </a:r>
            <a:r>
              <a:rPr sz="1600" spc="25" dirty="0">
                <a:latin typeface="Times New Roman"/>
                <a:cs typeface="Times New Roman"/>
              </a:rPr>
              <a:t> </a:t>
            </a:r>
            <a:r>
              <a:rPr sz="1600" spc="-5" dirty="0">
                <a:latin typeface="Times New Roman"/>
                <a:cs typeface="Times New Roman"/>
              </a:rPr>
              <a:t>-1;</a:t>
            </a:r>
            <a:r>
              <a:rPr sz="1600" spc="5" dirty="0">
                <a:latin typeface="Times New Roman"/>
                <a:cs typeface="Times New Roman"/>
              </a:rPr>
              <a:t> </a:t>
            </a:r>
            <a:r>
              <a:rPr sz="1600" spc="-5" dirty="0">
                <a:latin typeface="Times New Roman"/>
                <a:cs typeface="Times New Roman"/>
              </a:rPr>
              <a:t>//</a:t>
            </a:r>
            <a:r>
              <a:rPr sz="1600" dirty="0">
                <a:latin typeface="Times New Roman"/>
                <a:cs typeface="Times New Roman"/>
              </a:rPr>
              <a:t> </a:t>
            </a:r>
            <a:r>
              <a:rPr sz="1600" spc="-10" dirty="0">
                <a:latin typeface="Times New Roman"/>
                <a:cs typeface="Times New Roman"/>
              </a:rPr>
              <a:t>target</a:t>
            </a:r>
            <a:r>
              <a:rPr sz="1600" spc="20" dirty="0">
                <a:latin typeface="Times New Roman"/>
                <a:cs typeface="Times New Roman"/>
              </a:rPr>
              <a:t> </a:t>
            </a:r>
            <a:r>
              <a:rPr sz="1600" dirty="0">
                <a:latin typeface="Times New Roman"/>
                <a:cs typeface="Times New Roman"/>
              </a:rPr>
              <a:t>not</a:t>
            </a:r>
            <a:r>
              <a:rPr sz="1600" spc="5" dirty="0">
                <a:latin typeface="Times New Roman"/>
                <a:cs typeface="Times New Roman"/>
              </a:rPr>
              <a:t> </a:t>
            </a:r>
            <a:r>
              <a:rPr sz="1600" spc="-5" dirty="0">
                <a:latin typeface="Times New Roman"/>
                <a:cs typeface="Times New Roman"/>
              </a:rPr>
              <a:t>found</a:t>
            </a:r>
            <a:endParaRPr sz="1600">
              <a:latin typeface="Times New Roman"/>
              <a:cs typeface="Times New Roman"/>
            </a:endParaRPr>
          </a:p>
          <a:p>
            <a:pPr marL="12700">
              <a:lnSpc>
                <a:spcPct val="100000"/>
              </a:lnSpc>
              <a:spcBef>
                <a:spcPts val="960"/>
              </a:spcBef>
            </a:pPr>
            <a:r>
              <a:rPr sz="1600" spc="-5" dirty="0">
                <a:latin typeface="Times New Roman"/>
                <a:cs typeface="Times New Roman"/>
              </a:rPr>
              <a:t>}</a:t>
            </a:r>
            <a:endParaRPr sz="16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97928" y="906399"/>
          <a:ext cx="5997574" cy="331215"/>
        </p:xfrm>
        <a:graphic>
          <a:graphicData uri="http://schemas.openxmlformats.org/drawingml/2006/table">
            <a:tbl>
              <a:tblPr firstRow="1" bandRow="1">
                <a:tableStyleId>{2D5ABB26-0587-4C30-8999-92F81FD0307C}</a:tableStyleId>
              </a:tblPr>
              <a:tblGrid>
                <a:gridCol w="855980">
                  <a:extLst>
                    <a:ext uri="{9D8B030D-6E8A-4147-A177-3AD203B41FA5}">
                      <a16:colId xmlns:a16="http://schemas.microsoft.com/office/drawing/2014/main" val="20000"/>
                    </a:ext>
                  </a:extLst>
                </a:gridCol>
                <a:gridCol w="855980">
                  <a:extLst>
                    <a:ext uri="{9D8B030D-6E8A-4147-A177-3AD203B41FA5}">
                      <a16:colId xmlns:a16="http://schemas.microsoft.com/office/drawing/2014/main" val="20001"/>
                    </a:ext>
                  </a:extLst>
                </a:gridCol>
                <a:gridCol w="856614">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gridCol w="857250">
                  <a:extLst>
                    <a:ext uri="{9D8B030D-6E8A-4147-A177-3AD203B41FA5}">
                      <a16:colId xmlns:a16="http://schemas.microsoft.com/office/drawing/2014/main" val="20005"/>
                    </a:ext>
                  </a:extLst>
                </a:gridCol>
                <a:gridCol w="857250">
                  <a:extLst>
                    <a:ext uri="{9D8B030D-6E8A-4147-A177-3AD203B41FA5}">
                      <a16:colId xmlns:a16="http://schemas.microsoft.com/office/drawing/2014/main" val="20006"/>
                    </a:ext>
                  </a:extLst>
                </a:gridCol>
              </a:tblGrid>
              <a:tr h="331215">
                <a:tc>
                  <a:txBody>
                    <a:bodyPr/>
                    <a:lstStyle/>
                    <a:p>
                      <a:pPr marL="68580">
                        <a:lnSpc>
                          <a:spcPct val="100000"/>
                        </a:lnSpc>
                        <a:spcBef>
                          <a:spcPts val="420"/>
                        </a:spcBef>
                      </a:pPr>
                      <a:r>
                        <a:rPr sz="1200" dirty="0">
                          <a:latin typeface="Calibri"/>
                          <a:cs typeface="Calibri"/>
                        </a:rPr>
                        <a:t>10</a:t>
                      </a:r>
                      <a:endParaRPr sz="1200">
                        <a:latin typeface="Calibri"/>
                        <a:cs typeface="Calibri"/>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8580">
                        <a:lnSpc>
                          <a:spcPct val="100000"/>
                        </a:lnSpc>
                        <a:spcBef>
                          <a:spcPts val="420"/>
                        </a:spcBef>
                      </a:pPr>
                      <a:r>
                        <a:rPr sz="1200" dirty="0">
                          <a:latin typeface="Calibri"/>
                          <a:cs typeface="Calibri"/>
                        </a:rPr>
                        <a:t>14</a:t>
                      </a:r>
                      <a:endParaRPr sz="1200">
                        <a:latin typeface="Calibri"/>
                        <a:cs typeface="Calibri"/>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8580">
                        <a:lnSpc>
                          <a:spcPct val="100000"/>
                        </a:lnSpc>
                        <a:spcBef>
                          <a:spcPts val="420"/>
                        </a:spcBef>
                      </a:pPr>
                      <a:r>
                        <a:rPr sz="1200" dirty="0">
                          <a:latin typeface="Calibri"/>
                          <a:cs typeface="Calibri"/>
                        </a:rPr>
                        <a:t>19</a:t>
                      </a:r>
                      <a:endParaRPr sz="1200">
                        <a:latin typeface="Calibri"/>
                        <a:cs typeface="Calibri"/>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8580">
                        <a:lnSpc>
                          <a:spcPct val="100000"/>
                        </a:lnSpc>
                        <a:spcBef>
                          <a:spcPts val="420"/>
                        </a:spcBef>
                      </a:pPr>
                      <a:r>
                        <a:rPr sz="1200" dirty="0">
                          <a:latin typeface="Calibri"/>
                          <a:cs typeface="Calibri"/>
                        </a:rPr>
                        <a:t>26</a:t>
                      </a:r>
                      <a:endParaRPr sz="1200">
                        <a:latin typeface="Calibri"/>
                        <a:cs typeface="Calibri"/>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8580">
                        <a:lnSpc>
                          <a:spcPct val="100000"/>
                        </a:lnSpc>
                        <a:spcBef>
                          <a:spcPts val="420"/>
                        </a:spcBef>
                      </a:pPr>
                      <a:r>
                        <a:rPr sz="1200" dirty="0">
                          <a:latin typeface="Calibri"/>
                          <a:cs typeface="Calibri"/>
                        </a:rPr>
                        <a:t>31</a:t>
                      </a:r>
                      <a:endParaRPr sz="1200">
                        <a:latin typeface="Calibri"/>
                        <a:cs typeface="Calibri"/>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ct val="100000"/>
                        </a:lnSpc>
                        <a:spcBef>
                          <a:spcPts val="420"/>
                        </a:spcBef>
                      </a:pPr>
                      <a:r>
                        <a:rPr sz="1200" dirty="0">
                          <a:latin typeface="Calibri"/>
                          <a:cs typeface="Calibri"/>
                        </a:rPr>
                        <a:t>42</a:t>
                      </a:r>
                      <a:endParaRPr sz="1200">
                        <a:latin typeface="Calibri"/>
                        <a:cs typeface="Calibri"/>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ct val="100000"/>
                        </a:lnSpc>
                        <a:spcBef>
                          <a:spcPts val="420"/>
                        </a:spcBef>
                      </a:pPr>
                      <a:r>
                        <a:rPr sz="1200" dirty="0">
                          <a:latin typeface="Calibri"/>
                          <a:cs typeface="Calibri"/>
                        </a:rPr>
                        <a:t>44</a:t>
                      </a:r>
                      <a:endParaRPr sz="1200">
                        <a:latin typeface="Calibri"/>
                        <a:cs typeface="Calibri"/>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3" name="object 3"/>
          <p:cNvSpPr txBox="1"/>
          <p:nvPr/>
        </p:nvSpPr>
        <p:spPr>
          <a:xfrm>
            <a:off x="780694" y="1379681"/>
            <a:ext cx="6920230" cy="3319145"/>
          </a:xfrm>
          <a:prstGeom prst="rect">
            <a:avLst/>
          </a:prstGeom>
        </p:spPr>
        <p:txBody>
          <a:bodyPr vert="horz" wrap="square" lIns="0" tIns="13335" rIns="0" bIns="0" rtlCol="0">
            <a:spAutoFit/>
          </a:bodyPr>
          <a:lstStyle/>
          <a:p>
            <a:pPr marL="12700" marR="4700905">
              <a:lnSpc>
                <a:spcPct val="150100"/>
              </a:lnSpc>
              <a:spcBef>
                <a:spcPts val="105"/>
              </a:spcBef>
            </a:pPr>
            <a:r>
              <a:rPr sz="1800" dirty="0">
                <a:latin typeface="Times New Roman"/>
                <a:cs typeface="Times New Roman"/>
              </a:rPr>
              <a:t>Item</a:t>
            </a:r>
            <a:r>
              <a:rPr sz="1800" spc="-35" dirty="0">
                <a:latin typeface="Times New Roman"/>
                <a:cs typeface="Times New Roman"/>
              </a:rPr>
              <a:t> </a:t>
            </a:r>
            <a:r>
              <a:rPr sz="1800" dirty="0">
                <a:latin typeface="Times New Roman"/>
                <a:cs typeface="Times New Roman"/>
              </a:rPr>
              <a:t>to</a:t>
            </a:r>
            <a:r>
              <a:rPr sz="1800" spc="-15" dirty="0">
                <a:latin typeface="Times New Roman"/>
                <a:cs typeface="Times New Roman"/>
              </a:rPr>
              <a:t> </a:t>
            </a:r>
            <a:r>
              <a:rPr sz="1800" spc="-5" dirty="0">
                <a:latin typeface="Times New Roman"/>
                <a:cs typeface="Times New Roman"/>
              </a:rPr>
              <a:t>be</a:t>
            </a:r>
            <a:r>
              <a:rPr sz="1800" spc="-20" dirty="0">
                <a:latin typeface="Times New Roman"/>
                <a:cs typeface="Times New Roman"/>
              </a:rPr>
              <a:t> </a:t>
            </a:r>
            <a:r>
              <a:rPr sz="1800" dirty="0">
                <a:latin typeface="Times New Roman"/>
                <a:cs typeface="Times New Roman"/>
              </a:rPr>
              <a:t>searched</a:t>
            </a:r>
            <a:r>
              <a:rPr sz="1800" spc="-30" dirty="0">
                <a:latin typeface="Times New Roman"/>
                <a:cs typeface="Times New Roman"/>
              </a:rPr>
              <a:t> </a:t>
            </a:r>
            <a:r>
              <a:rPr sz="1800" spc="-5" dirty="0">
                <a:latin typeface="Times New Roman"/>
                <a:cs typeface="Times New Roman"/>
              </a:rPr>
              <a:t>=14 </a:t>
            </a:r>
            <a:r>
              <a:rPr sz="1800" spc="-434" dirty="0">
                <a:latin typeface="Times New Roman"/>
                <a:cs typeface="Times New Roman"/>
              </a:rPr>
              <a:t> </a:t>
            </a:r>
            <a:r>
              <a:rPr sz="1800" dirty="0">
                <a:latin typeface="Times New Roman"/>
                <a:cs typeface="Times New Roman"/>
              </a:rPr>
              <a:t>Low=0,high=6 </a:t>
            </a:r>
            <a:r>
              <a:rPr sz="1800" spc="5" dirty="0">
                <a:latin typeface="Times New Roman"/>
                <a:cs typeface="Times New Roman"/>
              </a:rPr>
              <a:t> </a:t>
            </a:r>
            <a:r>
              <a:rPr sz="1800" dirty="0">
                <a:latin typeface="Times New Roman"/>
                <a:cs typeface="Times New Roman"/>
              </a:rPr>
              <a:t>Mid=(0+6)/2=3</a:t>
            </a:r>
            <a:endParaRPr sz="1800">
              <a:latin typeface="Times New Roman"/>
              <a:cs typeface="Times New Roman"/>
            </a:endParaRPr>
          </a:p>
          <a:p>
            <a:pPr marL="12700" marR="5030470" algn="just">
              <a:lnSpc>
                <a:spcPct val="150000"/>
              </a:lnSpc>
            </a:pPr>
            <a:r>
              <a:rPr sz="1800" dirty="0">
                <a:latin typeface="Times New Roman"/>
                <a:cs typeface="Times New Roman"/>
              </a:rPr>
              <a:t>Ke</a:t>
            </a:r>
            <a:r>
              <a:rPr sz="1800" spc="15" dirty="0">
                <a:latin typeface="Times New Roman"/>
                <a:cs typeface="Times New Roman"/>
              </a:rPr>
              <a:t>y</a:t>
            </a:r>
            <a:r>
              <a:rPr sz="1800" spc="5" dirty="0">
                <a:latin typeface="Times New Roman"/>
                <a:cs typeface="Times New Roman"/>
              </a:rPr>
              <a:t>=</a:t>
            </a:r>
            <a:r>
              <a:rPr sz="1800" spc="-5" dirty="0">
                <a:latin typeface="Times New Roman"/>
                <a:cs typeface="Times New Roman"/>
              </a:rPr>
              <a:t>14</a:t>
            </a:r>
            <a:r>
              <a:rPr sz="1800" dirty="0">
                <a:latin typeface="Times New Roman"/>
                <a:cs typeface="Times New Roman"/>
              </a:rPr>
              <a:t>,</a:t>
            </a:r>
            <a:r>
              <a:rPr sz="1800" spc="-135" dirty="0">
                <a:latin typeface="Times New Roman"/>
                <a:cs typeface="Times New Roman"/>
              </a:rPr>
              <a:t> </a:t>
            </a:r>
            <a:r>
              <a:rPr sz="1800" dirty="0">
                <a:latin typeface="Times New Roman"/>
                <a:cs typeface="Times New Roman"/>
              </a:rPr>
              <a:t>A</a:t>
            </a:r>
            <a:r>
              <a:rPr sz="1800" spc="-10" dirty="0">
                <a:latin typeface="Times New Roman"/>
                <a:cs typeface="Times New Roman"/>
              </a:rPr>
              <a:t>[</a:t>
            </a:r>
            <a:r>
              <a:rPr sz="1800" spc="-15" dirty="0">
                <a:latin typeface="Times New Roman"/>
                <a:cs typeface="Times New Roman"/>
              </a:rPr>
              <a:t>m</a:t>
            </a:r>
            <a:r>
              <a:rPr sz="1800" dirty="0">
                <a:latin typeface="Times New Roman"/>
                <a:cs typeface="Times New Roman"/>
              </a:rPr>
              <a:t>id</a:t>
            </a:r>
            <a:r>
              <a:rPr sz="1800" spc="-15" dirty="0">
                <a:latin typeface="Times New Roman"/>
                <a:cs typeface="Times New Roman"/>
              </a:rPr>
              <a:t>]</a:t>
            </a:r>
            <a:r>
              <a:rPr sz="1800" spc="5" dirty="0">
                <a:latin typeface="Times New Roman"/>
                <a:cs typeface="Times New Roman"/>
              </a:rPr>
              <a:t>=</a:t>
            </a:r>
            <a:r>
              <a:rPr sz="1800" spc="-5" dirty="0">
                <a:latin typeface="Times New Roman"/>
                <a:cs typeface="Times New Roman"/>
              </a:rPr>
              <a:t>26  </a:t>
            </a:r>
            <a:r>
              <a:rPr sz="1800" dirty="0">
                <a:latin typeface="Times New Roman"/>
                <a:cs typeface="Times New Roman"/>
              </a:rPr>
              <a:t>High=mid-1=3-1=2 </a:t>
            </a:r>
            <a:r>
              <a:rPr sz="1800" spc="-440" dirty="0">
                <a:latin typeface="Times New Roman"/>
                <a:cs typeface="Times New Roman"/>
              </a:rPr>
              <a:t> </a:t>
            </a:r>
            <a:r>
              <a:rPr sz="1800" dirty="0">
                <a:latin typeface="Times New Roman"/>
                <a:cs typeface="Times New Roman"/>
              </a:rPr>
              <a:t>Low=0,high=2</a:t>
            </a:r>
            <a:endParaRPr sz="1800">
              <a:latin typeface="Times New Roman"/>
              <a:cs typeface="Times New Roman"/>
            </a:endParaRPr>
          </a:p>
          <a:p>
            <a:pPr marL="12700">
              <a:lnSpc>
                <a:spcPct val="100000"/>
              </a:lnSpc>
              <a:spcBef>
                <a:spcPts val="1080"/>
              </a:spcBef>
            </a:pPr>
            <a:r>
              <a:rPr sz="1800" spc="-5" dirty="0">
                <a:latin typeface="Times New Roman"/>
                <a:cs typeface="Times New Roman"/>
              </a:rPr>
              <a:t>mid=0+2/2=1</a:t>
            </a:r>
            <a:endParaRPr sz="1800">
              <a:latin typeface="Times New Roman"/>
              <a:cs typeface="Times New Roman"/>
            </a:endParaRPr>
          </a:p>
          <a:p>
            <a:pPr marL="12700">
              <a:lnSpc>
                <a:spcPct val="100000"/>
              </a:lnSpc>
              <a:spcBef>
                <a:spcPts val="1080"/>
              </a:spcBef>
            </a:pPr>
            <a:r>
              <a:rPr sz="1800" spc="-5" dirty="0">
                <a:latin typeface="Times New Roman"/>
                <a:cs typeface="Times New Roman"/>
              </a:rPr>
              <a:t>Key=A[mid],A[1]=14</a:t>
            </a:r>
            <a:r>
              <a:rPr sz="1800" spc="-10" dirty="0">
                <a:latin typeface="Times New Roman"/>
                <a:cs typeface="Times New Roman"/>
              </a:rPr>
              <a:t> </a:t>
            </a:r>
            <a:r>
              <a:rPr sz="1800" dirty="0">
                <a:latin typeface="Times New Roman"/>
                <a:cs typeface="Times New Roman"/>
              </a:rPr>
              <a:t>Element</a:t>
            </a:r>
            <a:r>
              <a:rPr sz="1800" spc="-10" dirty="0">
                <a:latin typeface="Times New Roman"/>
                <a:cs typeface="Times New Roman"/>
              </a:rPr>
              <a:t> </a:t>
            </a:r>
            <a:r>
              <a:rPr sz="1800" dirty="0">
                <a:latin typeface="Times New Roman"/>
                <a:cs typeface="Times New Roman"/>
              </a:rPr>
              <a:t>found at index</a:t>
            </a:r>
            <a:r>
              <a:rPr sz="1800" spc="-20" dirty="0">
                <a:latin typeface="Times New Roman"/>
                <a:cs typeface="Times New Roman"/>
              </a:rPr>
              <a:t> </a:t>
            </a:r>
            <a:r>
              <a:rPr sz="1800" dirty="0">
                <a:latin typeface="Times New Roman"/>
                <a:cs typeface="Times New Roman"/>
              </a:rPr>
              <a:t>1, Hence 1</a:t>
            </a:r>
            <a:r>
              <a:rPr sz="1800" spc="10" dirty="0">
                <a:latin typeface="Times New Roman"/>
                <a:cs typeface="Times New Roman"/>
              </a:rPr>
              <a:t> </a:t>
            </a:r>
            <a:r>
              <a:rPr sz="1800" spc="-5" dirty="0">
                <a:latin typeface="Times New Roman"/>
                <a:cs typeface="Times New Roman"/>
              </a:rPr>
              <a:t>will</a:t>
            </a:r>
            <a:r>
              <a:rPr sz="1800" dirty="0">
                <a:latin typeface="Times New Roman"/>
                <a:cs typeface="Times New Roman"/>
              </a:rPr>
              <a:t> get</a:t>
            </a:r>
            <a:r>
              <a:rPr sz="1800" spc="-10" dirty="0">
                <a:latin typeface="Times New Roman"/>
                <a:cs typeface="Times New Roman"/>
              </a:rPr>
              <a:t> </a:t>
            </a:r>
            <a:r>
              <a:rPr sz="1800" dirty="0">
                <a:latin typeface="Times New Roman"/>
                <a:cs typeface="Times New Roman"/>
              </a:rPr>
              <a:t>returned.</a:t>
            </a:r>
            <a:endParaRPr sz="1800">
              <a:latin typeface="Times New Roman"/>
              <a:cs typeface="Times New Roman"/>
            </a:endParaRPr>
          </a:p>
        </p:txBody>
      </p:sp>
      <p:sp>
        <p:nvSpPr>
          <p:cNvPr id="4" name="object 4"/>
          <p:cNvSpPr txBox="1"/>
          <p:nvPr/>
        </p:nvSpPr>
        <p:spPr>
          <a:xfrm>
            <a:off x="680110" y="301498"/>
            <a:ext cx="799465" cy="568325"/>
          </a:xfrm>
          <a:prstGeom prst="rect">
            <a:avLst/>
          </a:prstGeom>
        </p:spPr>
        <p:txBody>
          <a:bodyPr vert="horz" wrap="square" lIns="0" tIns="12065" rIns="0" bIns="0" rtlCol="0">
            <a:spAutoFit/>
          </a:bodyPr>
          <a:lstStyle/>
          <a:p>
            <a:pPr marL="12700">
              <a:lnSpc>
                <a:spcPct val="100000"/>
              </a:lnSpc>
              <a:spcBef>
                <a:spcPts val="95"/>
              </a:spcBef>
            </a:pPr>
            <a:r>
              <a:rPr sz="1600" spc="-10" dirty="0">
                <a:latin typeface="Times New Roman"/>
                <a:cs typeface="Times New Roman"/>
              </a:rPr>
              <a:t>Example:</a:t>
            </a:r>
            <a:endParaRPr sz="1600">
              <a:latin typeface="Times New Roman"/>
              <a:cs typeface="Times New Roman"/>
            </a:endParaRPr>
          </a:p>
          <a:p>
            <a:pPr marL="215265">
              <a:lnSpc>
                <a:spcPct val="100000"/>
              </a:lnSpc>
              <a:spcBef>
                <a:spcPts val="1090"/>
              </a:spcBef>
            </a:pPr>
            <a:r>
              <a:rPr sz="1050" dirty="0">
                <a:latin typeface="Calibri"/>
                <a:cs typeface="Calibri"/>
              </a:rPr>
              <a:t>0</a:t>
            </a:r>
            <a:endParaRPr sz="1050">
              <a:latin typeface="Calibri"/>
              <a:cs typeface="Calibri"/>
            </a:endParaRPr>
          </a:p>
        </p:txBody>
      </p:sp>
      <p:sp>
        <p:nvSpPr>
          <p:cNvPr id="5" name="object 5"/>
          <p:cNvSpPr txBox="1"/>
          <p:nvPr/>
        </p:nvSpPr>
        <p:spPr>
          <a:xfrm>
            <a:off x="1797811" y="682574"/>
            <a:ext cx="93980" cy="187325"/>
          </a:xfrm>
          <a:prstGeom prst="rect">
            <a:avLst/>
          </a:prstGeom>
        </p:spPr>
        <p:txBody>
          <a:bodyPr vert="horz" wrap="square" lIns="0" tIns="13335" rIns="0" bIns="0" rtlCol="0">
            <a:spAutoFit/>
          </a:bodyPr>
          <a:lstStyle/>
          <a:p>
            <a:pPr marL="12700">
              <a:lnSpc>
                <a:spcPct val="100000"/>
              </a:lnSpc>
              <a:spcBef>
                <a:spcPts val="105"/>
              </a:spcBef>
            </a:pPr>
            <a:r>
              <a:rPr sz="1050" dirty="0">
                <a:latin typeface="Calibri"/>
                <a:cs typeface="Calibri"/>
              </a:rPr>
              <a:t>1</a:t>
            </a:r>
            <a:endParaRPr sz="1050">
              <a:latin typeface="Calibri"/>
              <a:cs typeface="Calibri"/>
            </a:endParaRPr>
          </a:p>
        </p:txBody>
      </p:sp>
      <p:sp>
        <p:nvSpPr>
          <p:cNvPr id="6" name="object 6"/>
          <p:cNvSpPr txBox="1"/>
          <p:nvPr/>
        </p:nvSpPr>
        <p:spPr>
          <a:xfrm>
            <a:off x="2712211" y="682574"/>
            <a:ext cx="93980" cy="187325"/>
          </a:xfrm>
          <a:prstGeom prst="rect">
            <a:avLst/>
          </a:prstGeom>
        </p:spPr>
        <p:txBody>
          <a:bodyPr vert="horz" wrap="square" lIns="0" tIns="13335" rIns="0" bIns="0" rtlCol="0">
            <a:spAutoFit/>
          </a:bodyPr>
          <a:lstStyle/>
          <a:p>
            <a:pPr marL="12700">
              <a:lnSpc>
                <a:spcPct val="100000"/>
              </a:lnSpc>
              <a:spcBef>
                <a:spcPts val="105"/>
              </a:spcBef>
            </a:pPr>
            <a:r>
              <a:rPr sz="1050" dirty="0">
                <a:latin typeface="Calibri"/>
                <a:cs typeface="Calibri"/>
              </a:rPr>
              <a:t>2</a:t>
            </a:r>
            <a:endParaRPr sz="1050">
              <a:latin typeface="Calibri"/>
              <a:cs typeface="Calibri"/>
            </a:endParaRPr>
          </a:p>
        </p:txBody>
      </p:sp>
      <p:sp>
        <p:nvSpPr>
          <p:cNvPr id="7" name="object 7"/>
          <p:cNvSpPr txBox="1"/>
          <p:nvPr/>
        </p:nvSpPr>
        <p:spPr>
          <a:xfrm>
            <a:off x="3626865" y="682574"/>
            <a:ext cx="93980" cy="187325"/>
          </a:xfrm>
          <a:prstGeom prst="rect">
            <a:avLst/>
          </a:prstGeom>
        </p:spPr>
        <p:txBody>
          <a:bodyPr vert="horz" wrap="square" lIns="0" tIns="13335" rIns="0" bIns="0" rtlCol="0">
            <a:spAutoFit/>
          </a:bodyPr>
          <a:lstStyle/>
          <a:p>
            <a:pPr marL="12700">
              <a:lnSpc>
                <a:spcPct val="100000"/>
              </a:lnSpc>
              <a:spcBef>
                <a:spcPts val="105"/>
              </a:spcBef>
            </a:pPr>
            <a:r>
              <a:rPr sz="1050" dirty="0">
                <a:latin typeface="Calibri"/>
                <a:cs typeface="Calibri"/>
              </a:rPr>
              <a:t>3</a:t>
            </a:r>
            <a:endParaRPr sz="1050">
              <a:latin typeface="Calibri"/>
              <a:cs typeface="Calibri"/>
            </a:endParaRPr>
          </a:p>
        </p:txBody>
      </p:sp>
      <p:sp>
        <p:nvSpPr>
          <p:cNvPr id="8" name="object 8"/>
          <p:cNvSpPr txBox="1"/>
          <p:nvPr/>
        </p:nvSpPr>
        <p:spPr>
          <a:xfrm>
            <a:off x="4541265" y="682574"/>
            <a:ext cx="93980" cy="187325"/>
          </a:xfrm>
          <a:prstGeom prst="rect">
            <a:avLst/>
          </a:prstGeom>
        </p:spPr>
        <p:txBody>
          <a:bodyPr vert="horz" wrap="square" lIns="0" tIns="13335" rIns="0" bIns="0" rtlCol="0">
            <a:spAutoFit/>
          </a:bodyPr>
          <a:lstStyle/>
          <a:p>
            <a:pPr marL="12700">
              <a:lnSpc>
                <a:spcPct val="100000"/>
              </a:lnSpc>
              <a:spcBef>
                <a:spcPts val="105"/>
              </a:spcBef>
            </a:pPr>
            <a:r>
              <a:rPr sz="1050" dirty="0">
                <a:latin typeface="Calibri"/>
                <a:cs typeface="Calibri"/>
              </a:rPr>
              <a:t>4</a:t>
            </a:r>
            <a:endParaRPr sz="1050">
              <a:latin typeface="Calibri"/>
              <a:cs typeface="Calibri"/>
            </a:endParaRPr>
          </a:p>
        </p:txBody>
      </p:sp>
      <p:sp>
        <p:nvSpPr>
          <p:cNvPr id="9" name="object 9"/>
          <p:cNvSpPr txBox="1"/>
          <p:nvPr/>
        </p:nvSpPr>
        <p:spPr>
          <a:xfrm>
            <a:off x="5455665" y="682574"/>
            <a:ext cx="93980" cy="187325"/>
          </a:xfrm>
          <a:prstGeom prst="rect">
            <a:avLst/>
          </a:prstGeom>
        </p:spPr>
        <p:txBody>
          <a:bodyPr vert="horz" wrap="square" lIns="0" tIns="13335" rIns="0" bIns="0" rtlCol="0">
            <a:spAutoFit/>
          </a:bodyPr>
          <a:lstStyle/>
          <a:p>
            <a:pPr marL="12700">
              <a:lnSpc>
                <a:spcPct val="100000"/>
              </a:lnSpc>
              <a:spcBef>
                <a:spcPts val="105"/>
              </a:spcBef>
            </a:pPr>
            <a:r>
              <a:rPr sz="1050" dirty="0">
                <a:latin typeface="Calibri"/>
                <a:cs typeface="Calibri"/>
              </a:rPr>
              <a:t>5</a:t>
            </a:r>
            <a:endParaRPr sz="1050">
              <a:latin typeface="Calibri"/>
              <a:cs typeface="Calibri"/>
            </a:endParaRPr>
          </a:p>
        </p:txBody>
      </p:sp>
      <p:sp>
        <p:nvSpPr>
          <p:cNvPr id="10" name="object 10"/>
          <p:cNvSpPr txBox="1"/>
          <p:nvPr/>
        </p:nvSpPr>
        <p:spPr>
          <a:xfrm>
            <a:off x="6370446" y="682574"/>
            <a:ext cx="93980" cy="187325"/>
          </a:xfrm>
          <a:prstGeom prst="rect">
            <a:avLst/>
          </a:prstGeom>
        </p:spPr>
        <p:txBody>
          <a:bodyPr vert="horz" wrap="square" lIns="0" tIns="13335" rIns="0" bIns="0" rtlCol="0">
            <a:spAutoFit/>
          </a:bodyPr>
          <a:lstStyle/>
          <a:p>
            <a:pPr marL="12700">
              <a:lnSpc>
                <a:spcPct val="100000"/>
              </a:lnSpc>
              <a:spcBef>
                <a:spcPts val="105"/>
              </a:spcBef>
            </a:pPr>
            <a:r>
              <a:rPr sz="1050" dirty="0">
                <a:latin typeface="Calibri"/>
                <a:cs typeface="Calibri"/>
              </a:rPr>
              <a:t>6</a:t>
            </a:r>
            <a:endParaRPr sz="105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8533" y="439572"/>
            <a:ext cx="7731125" cy="756920"/>
          </a:xfrm>
          <a:prstGeom prst="rect">
            <a:avLst/>
          </a:prstGeom>
        </p:spPr>
        <p:txBody>
          <a:bodyPr vert="horz" wrap="square" lIns="0" tIns="134620" rIns="0" bIns="0" rtlCol="0">
            <a:spAutoFit/>
          </a:bodyPr>
          <a:lstStyle/>
          <a:p>
            <a:pPr marL="12700">
              <a:lnSpc>
                <a:spcPct val="100000"/>
              </a:lnSpc>
              <a:spcBef>
                <a:spcPts val="1060"/>
              </a:spcBef>
            </a:pPr>
            <a:r>
              <a:rPr sz="1600" spc="-5" dirty="0">
                <a:latin typeface="Times New Roman"/>
                <a:cs typeface="Times New Roman"/>
              </a:rPr>
              <a:t>Q.</a:t>
            </a:r>
            <a:r>
              <a:rPr sz="1600" spc="65" dirty="0">
                <a:latin typeface="Times New Roman"/>
                <a:cs typeface="Times New Roman"/>
              </a:rPr>
              <a:t> </a:t>
            </a:r>
            <a:r>
              <a:rPr sz="1600" spc="-15" dirty="0">
                <a:latin typeface="Times New Roman"/>
                <a:cs typeface="Times New Roman"/>
              </a:rPr>
              <a:t>Tress</a:t>
            </a:r>
            <a:r>
              <a:rPr sz="1600" spc="85" dirty="0">
                <a:latin typeface="Times New Roman"/>
                <a:cs typeface="Times New Roman"/>
              </a:rPr>
              <a:t> </a:t>
            </a:r>
            <a:r>
              <a:rPr sz="1600" spc="-5" dirty="0">
                <a:latin typeface="Times New Roman"/>
                <a:cs typeface="Times New Roman"/>
              </a:rPr>
              <a:t>a</a:t>
            </a:r>
            <a:r>
              <a:rPr sz="1600" spc="65" dirty="0">
                <a:latin typeface="Times New Roman"/>
                <a:cs typeface="Times New Roman"/>
              </a:rPr>
              <a:t> </a:t>
            </a:r>
            <a:r>
              <a:rPr sz="1600" dirty="0">
                <a:latin typeface="Times New Roman"/>
                <a:cs typeface="Times New Roman"/>
              </a:rPr>
              <a:t>Binary</a:t>
            </a:r>
            <a:r>
              <a:rPr sz="1600" spc="85" dirty="0">
                <a:latin typeface="Times New Roman"/>
                <a:cs typeface="Times New Roman"/>
              </a:rPr>
              <a:t> </a:t>
            </a:r>
            <a:r>
              <a:rPr sz="1600" spc="-5" dirty="0">
                <a:latin typeface="Times New Roman"/>
                <a:cs typeface="Times New Roman"/>
              </a:rPr>
              <a:t>search</a:t>
            </a:r>
            <a:r>
              <a:rPr sz="1600" spc="75" dirty="0">
                <a:latin typeface="Times New Roman"/>
                <a:cs typeface="Times New Roman"/>
              </a:rPr>
              <a:t> </a:t>
            </a:r>
            <a:r>
              <a:rPr sz="1600" dirty="0">
                <a:latin typeface="Times New Roman"/>
                <a:cs typeface="Times New Roman"/>
              </a:rPr>
              <a:t>algorithm</a:t>
            </a:r>
            <a:r>
              <a:rPr sz="1600" spc="70" dirty="0">
                <a:latin typeface="Times New Roman"/>
                <a:cs typeface="Times New Roman"/>
              </a:rPr>
              <a:t> </a:t>
            </a:r>
            <a:r>
              <a:rPr sz="1600" dirty="0">
                <a:latin typeface="Times New Roman"/>
                <a:cs typeface="Times New Roman"/>
              </a:rPr>
              <a:t>I/P</a:t>
            </a:r>
            <a:r>
              <a:rPr sz="1600" spc="10" dirty="0">
                <a:latin typeface="Times New Roman"/>
                <a:cs typeface="Times New Roman"/>
              </a:rPr>
              <a:t> </a:t>
            </a:r>
            <a:r>
              <a:rPr sz="1600" dirty="0">
                <a:latin typeface="Times New Roman"/>
                <a:cs typeface="Times New Roman"/>
              </a:rPr>
              <a:t>data:-</a:t>
            </a:r>
            <a:r>
              <a:rPr sz="1600" spc="75" dirty="0">
                <a:latin typeface="Times New Roman"/>
                <a:cs typeface="Times New Roman"/>
              </a:rPr>
              <a:t> </a:t>
            </a:r>
            <a:r>
              <a:rPr sz="1600" dirty="0">
                <a:latin typeface="Times New Roman"/>
                <a:cs typeface="Times New Roman"/>
              </a:rPr>
              <a:t>75,</a:t>
            </a:r>
            <a:r>
              <a:rPr sz="1600" spc="70" dirty="0">
                <a:latin typeface="Times New Roman"/>
                <a:cs typeface="Times New Roman"/>
              </a:rPr>
              <a:t> </a:t>
            </a:r>
            <a:r>
              <a:rPr sz="1600" dirty="0">
                <a:latin typeface="Times New Roman"/>
                <a:cs typeface="Times New Roman"/>
              </a:rPr>
              <a:t>151,</a:t>
            </a:r>
            <a:r>
              <a:rPr sz="1600" spc="65" dirty="0">
                <a:latin typeface="Times New Roman"/>
                <a:cs typeface="Times New Roman"/>
              </a:rPr>
              <a:t> </a:t>
            </a:r>
            <a:r>
              <a:rPr sz="1600" dirty="0">
                <a:latin typeface="Times New Roman"/>
                <a:cs typeface="Times New Roman"/>
              </a:rPr>
              <a:t>203,</a:t>
            </a:r>
            <a:r>
              <a:rPr sz="1600" spc="70" dirty="0">
                <a:latin typeface="Times New Roman"/>
                <a:cs typeface="Times New Roman"/>
              </a:rPr>
              <a:t> </a:t>
            </a:r>
            <a:r>
              <a:rPr sz="1600" dirty="0">
                <a:latin typeface="Times New Roman"/>
                <a:cs typeface="Times New Roman"/>
              </a:rPr>
              <a:t>275,</a:t>
            </a:r>
            <a:r>
              <a:rPr sz="1600" spc="70" dirty="0">
                <a:latin typeface="Times New Roman"/>
                <a:cs typeface="Times New Roman"/>
              </a:rPr>
              <a:t> </a:t>
            </a:r>
            <a:r>
              <a:rPr sz="1600" spc="-5" dirty="0">
                <a:latin typeface="Times New Roman"/>
                <a:cs typeface="Times New Roman"/>
              </a:rPr>
              <a:t>318,</a:t>
            </a:r>
            <a:r>
              <a:rPr sz="1600" spc="65" dirty="0">
                <a:latin typeface="Times New Roman"/>
                <a:cs typeface="Times New Roman"/>
              </a:rPr>
              <a:t> </a:t>
            </a:r>
            <a:r>
              <a:rPr sz="1600" dirty="0">
                <a:latin typeface="Times New Roman"/>
                <a:cs typeface="Times New Roman"/>
              </a:rPr>
              <a:t>489,</a:t>
            </a:r>
            <a:r>
              <a:rPr sz="1600" spc="55" dirty="0">
                <a:latin typeface="Times New Roman"/>
                <a:cs typeface="Times New Roman"/>
              </a:rPr>
              <a:t> </a:t>
            </a:r>
            <a:r>
              <a:rPr sz="1600" dirty="0">
                <a:latin typeface="Times New Roman"/>
                <a:cs typeface="Times New Roman"/>
              </a:rPr>
              <a:t>524,</a:t>
            </a:r>
            <a:r>
              <a:rPr sz="1600" spc="65" dirty="0">
                <a:latin typeface="Times New Roman"/>
                <a:cs typeface="Times New Roman"/>
              </a:rPr>
              <a:t> </a:t>
            </a:r>
            <a:r>
              <a:rPr sz="1600" dirty="0">
                <a:latin typeface="Times New Roman"/>
                <a:cs typeface="Times New Roman"/>
              </a:rPr>
              <a:t>591,</a:t>
            </a:r>
            <a:r>
              <a:rPr sz="1600" spc="70" dirty="0">
                <a:latin typeface="Times New Roman"/>
                <a:cs typeface="Times New Roman"/>
              </a:rPr>
              <a:t> </a:t>
            </a:r>
            <a:r>
              <a:rPr sz="1600" spc="-5" dirty="0">
                <a:latin typeface="Times New Roman"/>
                <a:cs typeface="Times New Roman"/>
              </a:rPr>
              <a:t>647,</a:t>
            </a:r>
            <a:r>
              <a:rPr sz="1600" spc="70" dirty="0">
                <a:latin typeface="Times New Roman"/>
                <a:cs typeface="Times New Roman"/>
              </a:rPr>
              <a:t> </a:t>
            </a:r>
            <a:r>
              <a:rPr sz="1600" spc="-10" dirty="0">
                <a:latin typeface="Times New Roman"/>
                <a:cs typeface="Times New Roman"/>
              </a:rPr>
              <a:t>727</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Search</a:t>
            </a:r>
            <a:r>
              <a:rPr sz="1600" spc="10" dirty="0">
                <a:latin typeface="Times New Roman"/>
                <a:cs typeface="Times New Roman"/>
              </a:rPr>
              <a:t> </a:t>
            </a:r>
            <a:r>
              <a:rPr sz="1600" spc="-5" dirty="0">
                <a:latin typeface="Times New Roman"/>
                <a:cs typeface="Times New Roman"/>
              </a:rPr>
              <a:t>Pop</a:t>
            </a:r>
            <a:r>
              <a:rPr sz="1600" spc="-15" dirty="0">
                <a:latin typeface="Times New Roman"/>
                <a:cs typeface="Times New Roman"/>
              </a:rPr>
              <a:t> </a:t>
            </a:r>
            <a:r>
              <a:rPr sz="1600" spc="-5" dirty="0">
                <a:latin typeface="Times New Roman"/>
                <a:cs typeface="Times New Roman"/>
              </a:rPr>
              <a:t>x = </a:t>
            </a:r>
            <a:r>
              <a:rPr sz="1600" dirty="0">
                <a:latin typeface="Times New Roman"/>
                <a:cs typeface="Times New Roman"/>
              </a:rPr>
              <a:t>275,</a:t>
            </a:r>
            <a:r>
              <a:rPr sz="1600" spc="-15" dirty="0">
                <a:latin typeface="Times New Roman"/>
                <a:cs typeface="Times New Roman"/>
              </a:rPr>
              <a:t> </a:t>
            </a:r>
            <a:r>
              <a:rPr sz="1600" dirty="0">
                <a:latin typeface="Times New Roman"/>
                <a:cs typeface="Times New Roman"/>
              </a:rPr>
              <a:t>727,</a:t>
            </a:r>
            <a:r>
              <a:rPr sz="1600" spc="-25" dirty="0">
                <a:latin typeface="Times New Roman"/>
                <a:cs typeface="Times New Roman"/>
              </a:rPr>
              <a:t> </a:t>
            </a:r>
            <a:r>
              <a:rPr sz="1600" dirty="0">
                <a:latin typeface="Times New Roman"/>
                <a:cs typeface="Times New Roman"/>
              </a:rPr>
              <a:t>725.</a:t>
            </a:r>
          </a:p>
        </p:txBody>
      </p:sp>
      <p:sp>
        <p:nvSpPr>
          <p:cNvPr id="3" name="object 3"/>
          <p:cNvSpPr txBox="1"/>
          <p:nvPr/>
        </p:nvSpPr>
        <p:spPr>
          <a:xfrm>
            <a:off x="408533" y="2634767"/>
            <a:ext cx="8125867" cy="2146783"/>
          </a:xfrm>
          <a:prstGeom prst="rect">
            <a:avLst/>
          </a:prstGeom>
        </p:spPr>
        <p:txBody>
          <a:bodyPr vert="horz" wrap="square" lIns="0" tIns="134620" rIns="0" bIns="0" rtlCol="0">
            <a:spAutoFit/>
          </a:bodyPr>
          <a:lstStyle/>
          <a:p>
            <a:pPr marL="12700">
              <a:lnSpc>
                <a:spcPct val="100000"/>
              </a:lnSpc>
              <a:spcBef>
                <a:spcPts val="1060"/>
              </a:spcBef>
            </a:pPr>
            <a:r>
              <a:rPr sz="1600" b="1" spc="-15" dirty="0">
                <a:latin typeface="Times New Roman"/>
                <a:cs typeface="Times New Roman"/>
              </a:rPr>
              <a:t>Time</a:t>
            </a:r>
            <a:r>
              <a:rPr sz="1600" b="1" spc="-5" dirty="0">
                <a:latin typeface="Times New Roman"/>
                <a:cs typeface="Times New Roman"/>
              </a:rPr>
              <a:t> complexity:</a:t>
            </a:r>
            <a:endParaRPr sz="1600" dirty="0">
              <a:latin typeface="Times New Roman"/>
              <a:cs typeface="Times New Roman"/>
            </a:endParaRP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Best Case Complexity -</a:t>
            </a:r>
            <a:r>
              <a:rPr lang="en-US" sz="1600" b="0" i="0" dirty="0">
                <a:solidFill>
                  <a:srgbClr val="000000"/>
                </a:solidFill>
                <a:effectLst/>
                <a:latin typeface="Times New Roman" panose="02020603050405020304" pitchFamily="18" charset="0"/>
                <a:cs typeface="Times New Roman" panose="02020603050405020304" pitchFamily="18" charset="0"/>
              </a:rPr>
              <a:t> In Binary search, the best case occurs when the element to search is found in the first comparison, i.e., when the first middle element itself is the element to be searched. The best-case time complexity of Binary search is </a:t>
            </a:r>
            <a:r>
              <a:rPr lang="en-US" sz="1600" b="1" i="0" dirty="0">
                <a:solidFill>
                  <a:srgbClr val="000000"/>
                </a:solidFill>
                <a:effectLst/>
                <a:latin typeface="Times New Roman" panose="02020603050405020304" pitchFamily="18" charset="0"/>
                <a:cs typeface="Times New Roman" panose="02020603050405020304" pitchFamily="18" charset="0"/>
              </a:rPr>
              <a:t>O(1).</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Average Case Complexity -</a:t>
            </a:r>
            <a:r>
              <a:rPr lang="en-US" sz="1600" b="0" i="0" dirty="0">
                <a:solidFill>
                  <a:srgbClr val="000000"/>
                </a:solidFill>
                <a:effectLst/>
                <a:latin typeface="Times New Roman" panose="02020603050405020304" pitchFamily="18" charset="0"/>
                <a:cs typeface="Times New Roman" panose="02020603050405020304" pitchFamily="18" charset="0"/>
              </a:rPr>
              <a:t> The average case time complexity of Binary search is </a:t>
            </a:r>
            <a:r>
              <a:rPr lang="en-US" sz="1600" b="1" i="0" dirty="0">
                <a:solidFill>
                  <a:srgbClr val="000000"/>
                </a:solidFill>
                <a:effectLst/>
                <a:latin typeface="Times New Roman" panose="02020603050405020304" pitchFamily="18" charset="0"/>
                <a:cs typeface="Times New Roman" panose="02020603050405020304" pitchFamily="18" charset="0"/>
              </a:rPr>
              <a:t>O(</a:t>
            </a:r>
            <a:r>
              <a:rPr lang="en-US" sz="1600" b="1" i="0" dirty="0" err="1">
                <a:solidFill>
                  <a:srgbClr val="000000"/>
                </a:solidFill>
                <a:effectLst/>
                <a:latin typeface="Times New Roman" panose="02020603050405020304" pitchFamily="18" charset="0"/>
                <a:cs typeface="Times New Roman" panose="02020603050405020304" pitchFamily="18" charset="0"/>
              </a:rPr>
              <a:t>logn</a:t>
            </a:r>
            <a:r>
              <a:rPr lang="en-US" sz="1600" b="1" i="0" dirty="0">
                <a:solidFill>
                  <a:srgbClr val="000000"/>
                </a:solidFill>
                <a:effectLst/>
                <a:latin typeface="Times New Roman" panose="02020603050405020304" pitchFamily="18" charset="0"/>
                <a:cs typeface="Times New Roman" panose="02020603050405020304" pitchFamily="18" charset="0"/>
              </a:rPr>
              <a:t>).</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Worst Case Complexity -</a:t>
            </a:r>
            <a:r>
              <a:rPr lang="en-US" sz="1600" b="0" i="0" dirty="0">
                <a:solidFill>
                  <a:srgbClr val="000000"/>
                </a:solidFill>
                <a:effectLst/>
                <a:latin typeface="Times New Roman" panose="02020603050405020304" pitchFamily="18" charset="0"/>
                <a:cs typeface="Times New Roman" panose="02020603050405020304" pitchFamily="18" charset="0"/>
              </a:rPr>
              <a:t> In Binary search, the worst case occurs, when we have to keep reducing the search space till it has only one element. The worst-case time complexity of Binary search is </a:t>
            </a:r>
            <a:r>
              <a:rPr lang="en-US" sz="1600" b="1" i="0" dirty="0">
                <a:solidFill>
                  <a:srgbClr val="000000"/>
                </a:solidFill>
                <a:effectLst/>
                <a:latin typeface="Times New Roman" panose="02020603050405020304" pitchFamily="18" charset="0"/>
                <a:cs typeface="Times New Roman" panose="02020603050405020304" pitchFamily="18" charset="0"/>
              </a:rPr>
              <a:t>O(</a:t>
            </a:r>
            <a:r>
              <a:rPr lang="en-US" sz="1600" b="1" i="0" dirty="0" err="1">
                <a:solidFill>
                  <a:srgbClr val="000000"/>
                </a:solidFill>
                <a:effectLst/>
                <a:latin typeface="Times New Roman" panose="02020603050405020304" pitchFamily="18" charset="0"/>
                <a:cs typeface="Times New Roman" panose="02020603050405020304" pitchFamily="18" charset="0"/>
              </a:rPr>
              <a:t>logn</a:t>
            </a:r>
            <a:r>
              <a:rPr lang="en-US" sz="1600" b="1" i="0" dirty="0">
                <a:solidFill>
                  <a:srgbClr val="000000"/>
                </a:solidFill>
                <a:effectLst/>
                <a:latin typeface="Times New Roman" panose="02020603050405020304" pitchFamily="18" charset="0"/>
                <a:cs typeface="Times New Roman" panose="02020603050405020304" pitchFamily="18" charset="0"/>
              </a:rPr>
              <a:t>).</a:t>
            </a:r>
            <a:endParaRPr lang="en-US" sz="1600" b="0" i="0"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8767" y="316336"/>
            <a:ext cx="8009433" cy="3756798"/>
          </a:xfrm>
          <a:prstGeom prst="rect">
            <a:avLst/>
          </a:prstGeom>
        </p:spPr>
        <p:txBody>
          <a:bodyPr vert="horz" wrap="square" lIns="0" tIns="149225" rIns="0" bIns="0" rtlCol="0">
            <a:spAutoFit/>
          </a:bodyPr>
          <a:lstStyle/>
          <a:p>
            <a:pPr marL="12700">
              <a:lnSpc>
                <a:spcPct val="100000"/>
              </a:lnSpc>
              <a:spcBef>
                <a:spcPts val="1175"/>
              </a:spcBef>
            </a:pPr>
            <a:r>
              <a:rPr sz="1800" b="1" spc="-45" dirty="0">
                <a:solidFill>
                  <a:srgbClr val="006FC0"/>
                </a:solidFill>
                <a:latin typeface="Times New Roman"/>
                <a:cs typeface="Times New Roman"/>
              </a:rPr>
              <a:t>Tree</a:t>
            </a:r>
            <a:r>
              <a:rPr sz="1800" b="1" spc="-30" dirty="0">
                <a:solidFill>
                  <a:srgbClr val="006FC0"/>
                </a:solidFill>
                <a:latin typeface="Times New Roman"/>
                <a:cs typeface="Times New Roman"/>
              </a:rPr>
              <a:t> </a:t>
            </a:r>
            <a:r>
              <a:rPr sz="1800" b="1" spc="-10" dirty="0">
                <a:solidFill>
                  <a:srgbClr val="006FC0"/>
                </a:solidFill>
                <a:latin typeface="Times New Roman"/>
                <a:cs typeface="Times New Roman"/>
              </a:rPr>
              <a:t>Search</a:t>
            </a:r>
            <a:endParaRPr sz="1800" dirty="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Whenever</a:t>
            </a:r>
            <a:r>
              <a:rPr sz="1800" spc="114" dirty="0">
                <a:latin typeface="Times New Roman"/>
                <a:cs typeface="Times New Roman"/>
              </a:rPr>
              <a:t> </a:t>
            </a:r>
            <a:r>
              <a:rPr sz="1800" dirty="0">
                <a:latin typeface="Times New Roman"/>
                <a:cs typeface="Times New Roman"/>
              </a:rPr>
              <a:t>an</a:t>
            </a:r>
            <a:r>
              <a:rPr sz="1800" spc="114" dirty="0">
                <a:latin typeface="Times New Roman"/>
                <a:cs typeface="Times New Roman"/>
              </a:rPr>
              <a:t> </a:t>
            </a:r>
            <a:r>
              <a:rPr sz="1800" spc="-5" dirty="0">
                <a:latin typeface="Times New Roman"/>
                <a:cs typeface="Times New Roman"/>
              </a:rPr>
              <a:t>element</a:t>
            </a:r>
            <a:r>
              <a:rPr sz="1800" spc="120" dirty="0">
                <a:latin typeface="Times New Roman"/>
                <a:cs typeface="Times New Roman"/>
              </a:rPr>
              <a:t> </a:t>
            </a:r>
            <a:r>
              <a:rPr sz="1800" dirty="0">
                <a:latin typeface="Times New Roman"/>
                <a:cs typeface="Times New Roman"/>
              </a:rPr>
              <a:t>is</a:t>
            </a:r>
            <a:r>
              <a:rPr sz="1800" spc="105" dirty="0">
                <a:latin typeface="Times New Roman"/>
                <a:cs typeface="Times New Roman"/>
              </a:rPr>
              <a:t> </a:t>
            </a:r>
            <a:r>
              <a:rPr sz="1800" dirty="0">
                <a:latin typeface="Times New Roman"/>
                <a:cs typeface="Times New Roman"/>
              </a:rPr>
              <a:t>to</a:t>
            </a:r>
            <a:r>
              <a:rPr sz="1800" spc="114" dirty="0">
                <a:latin typeface="Times New Roman"/>
                <a:cs typeface="Times New Roman"/>
              </a:rPr>
              <a:t> </a:t>
            </a:r>
            <a:r>
              <a:rPr sz="1800" spc="-10" dirty="0">
                <a:latin typeface="Times New Roman"/>
                <a:cs typeface="Times New Roman"/>
              </a:rPr>
              <a:t>be</a:t>
            </a:r>
            <a:r>
              <a:rPr sz="1800" spc="114" dirty="0">
                <a:latin typeface="Times New Roman"/>
                <a:cs typeface="Times New Roman"/>
              </a:rPr>
              <a:t> </a:t>
            </a:r>
            <a:r>
              <a:rPr sz="1800" spc="-5" dirty="0">
                <a:latin typeface="Times New Roman"/>
                <a:cs typeface="Times New Roman"/>
              </a:rPr>
              <a:t>searched,</a:t>
            </a:r>
            <a:r>
              <a:rPr sz="1800" spc="130" dirty="0">
                <a:latin typeface="Times New Roman"/>
                <a:cs typeface="Times New Roman"/>
              </a:rPr>
              <a:t> </a:t>
            </a:r>
            <a:r>
              <a:rPr sz="1800" spc="-5" dirty="0">
                <a:latin typeface="Times New Roman"/>
                <a:cs typeface="Times New Roman"/>
              </a:rPr>
              <a:t>start</a:t>
            </a:r>
            <a:r>
              <a:rPr sz="1800" spc="114" dirty="0">
                <a:latin typeface="Times New Roman"/>
                <a:cs typeface="Times New Roman"/>
              </a:rPr>
              <a:t> </a:t>
            </a:r>
            <a:r>
              <a:rPr sz="1800" spc="-5" dirty="0">
                <a:latin typeface="Times New Roman"/>
                <a:cs typeface="Times New Roman"/>
              </a:rPr>
              <a:t>searching</a:t>
            </a:r>
            <a:r>
              <a:rPr sz="1800" spc="120" dirty="0">
                <a:latin typeface="Times New Roman"/>
                <a:cs typeface="Times New Roman"/>
              </a:rPr>
              <a:t> </a:t>
            </a:r>
            <a:r>
              <a:rPr sz="1800" dirty="0">
                <a:latin typeface="Times New Roman"/>
                <a:cs typeface="Times New Roman"/>
              </a:rPr>
              <a:t>from</a:t>
            </a:r>
            <a:r>
              <a:rPr sz="1800" spc="105" dirty="0">
                <a:latin typeface="Times New Roman"/>
                <a:cs typeface="Times New Roman"/>
              </a:rPr>
              <a:t> </a:t>
            </a:r>
            <a:r>
              <a:rPr sz="1800" dirty="0">
                <a:latin typeface="Times New Roman"/>
                <a:cs typeface="Times New Roman"/>
              </a:rPr>
              <a:t>the</a:t>
            </a:r>
            <a:r>
              <a:rPr sz="1800" spc="110" dirty="0">
                <a:latin typeface="Times New Roman"/>
                <a:cs typeface="Times New Roman"/>
              </a:rPr>
              <a:t> </a:t>
            </a:r>
            <a:r>
              <a:rPr sz="1800" dirty="0">
                <a:latin typeface="Times New Roman"/>
                <a:cs typeface="Times New Roman"/>
              </a:rPr>
              <a:t>root</a:t>
            </a:r>
            <a:r>
              <a:rPr sz="1800" spc="110" dirty="0">
                <a:latin typeface="Times New Roman"/>
                <a:cs typeface="Times New Roman"/>
              </a:rPr>
              <a:t> </a:t>
            </a:r>
            <a:r>
              <a:rPr sz="1800" spc="-5" dirty="0">
                <a:latin typeface="Times New Roman"/>
                <a:cs typeface="Times New Roman"/>
              </a:rPr>
              <a:t>node.</a:t>
            </a:r>
            <a:r>
              <a:rPr sz="1800" spc="120" dirty="0">
                <a:latin typeface="Times New Roman"/>
                <a:cs typeface="Times New Roman"/>
              </a:rPr>
              <a:t> </a:t>
            </a:r>
            <a:r>
              <a:rPr sz="1800" dirty="0">
                <a:latin typeface="Times New Roman"/>
                <a:cs typeface="Times New Roman"/>
              </a:rPr>
              <a:t>Then</a:t>
            </a:r>
          </a:p>
          <a:p>
            <a:pPr marL="299085">
              <a:lnSpc>
                <a:spcPct val="100000"/>
              </a:lnSpc>
              <a:spcBef>
                <a:spcPts val="1085"/>
              </a:spcBef>
            </a:pPr>
            <a:r>
              <a:rPr sz="1800" dirty="0">
                <a:latin typeface="Times New Roman"/>
                <a:cs typeface="Times New Roman"/>
              </a:rPr>
              <a:t>if</a:t>
            </a:r>
            <a:r>
              <a:rPr sz="1800" spc="-15" dirty="0">
                <a:latin typeface="Times New Roman"/>
                <a:cs typeface="Times New Roman"/>
              </a:rPr>
              <a:t> </a:t>
            </a:r>
            <a:r>
              <a:rPr sz="1800" dirty="0">
                <a:latin typeface="Times New Roman"/>
                <a:cs typeface="Times New Roman"/>
              </a:rPr>
              <a:t>the data</a:t>
            </a:r>
            <a:r>
              <a:rPr sz="1800" spc="-15" dirty="0">
                <a:latin typeface="Times New Roman"/>
                <a:cs typeface="Times New Roman"/>
              </a:rPr>
              <a:t> </a:t>
            </a:r>
            <a:r>
              <a:rPr sz="1800" spc="-5" dirty="0">
                <a:latin typeface="Times New Roman"/>
                <a:cs typeface="Times New Roman"/>
              </a:rPr>
              <a:t>is </a:t>
            </a:r>
            <a:r>
              <a:rPr sz="1800" dirty="0">
                <a:latin typeface="Times New Roman"/>
                <a:cs typeface="Times New Roman"/>
              </a:rPr>
              <a:t>less</a:t>
            </a:r>
            <a:r>
              <a:rPr sz="1800" spc="-5" dirty="0">
                <a:latin typeface="Times New Roman"/>
                <a:cs typeface="Times New Roman"/>
              </a:rPr>
              <a:t> </a:t>
            </a:r>
            <a:r>
              <a:rPr sz="1800" dirty="0">
                <a:latin typeface="Times New Roman"/>
                <a:cs typeface="Times New Roman"/>
              </a:rPr>
              <a:t>than</a:t>
            </a:r>
            <a:r>
              <a:rPr sz="1800" spc="-20"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key</a:t>
            </a:r>
            <a:r>
              <a:rPr sz="1800" spc="-5" dirty="0">
                <a:latin typeface="Times New Roman"/>
                <a:cs typeface="Times New Roman"/>
              </a:rPr>
              <a:t> </a:t>
            </a:r>
            <a:r>
              <a:rPr sz="1800" dirty="0">
                <a:latin typeface="Times New Roman"/>
                <a:cs typeface="Times New Roman"/>
              </a:rPr>
              <a:t>value,</a:t>
            </a:r>
            <a:r>
              <a:rPr sz="1800" spc="-5" dirty="0">
                <a:latin typeface="Times New Roman"/>
                <a:cs typeface="Times New Roman"/>
              </a:rPr>
              <a:t> search </a:t>
            </a:r>
            <a:r>
              <a:rPr sz="1800" dirty="0">
                <a:latin typeface="Times New Roman"/>
                <a:cs typeface="Times New Roman"/>
              </a:rPr>
              <a:t>for</a:t>
            </a:r>
            <a:r>
              <a:rPr sz="1800" spc="5" dirty="0">
                <a:latin typeface="Times New Roman"/>
                <a:cs typeface="Times New Roman"/>
              </a:rPr>
              <a:t> </a:t>
            </a:r>
            <a:r>
              <a:rPr sz="1800" dirty="0">
                <a:latin typeface="Times New Roman"/>
                <a:cs typeface="Times New Roman"/>
              </a:rPr>
              <a:t>the element</a:t>
            </a:r>
            <a:r>
              <a:rPr sz="1800" spc="-15" dirty="0">
                <a:latin typeface="Times New Roman"/>
                <a:cs typeface="Times New Roman"/>
              </a:rPr>
              <a:t> </a:t>
            </a:r>
            <a:r>
              <a:rPr sz="1800" dirty="0">
                <a:latin typeface="Times New Roman"/>
                <a:cs typeface="Times New Roman"/>
              </a:rPr>
              <a:t>in</a:t>
            </a:r>
            <a:r>
              <a:rPr sz="1800" spc="-10" dirty="0">
                <a:latin typeface="Times New Roman"/>
                <a:cs typeface="Times New Roman"/>
              </a:rPr>
              <a:t> </a:t>
            </a:r>
            <a:r>
              <a:rPr sz="1800" dirty="0">
                <a:latin typeface="Times New Roman"/>
                <a:cs typeface="Times New Roman"/>
              </a:rPr>
              <a:t>the left sub-tree.</a:t>
            </a:r>
          </a:p>
          <a:p>
            <a:pPr marL="299085" marR="5080" indent="-287020">
              <a:lnSpc>
                <a:spcPts val="3240"/>
              </a:lnSpc>
              <a:spcBef>
                <a:spcPts val="285"/>
              </a:spcBef>
              <a:buFont typeface="Arial MT"/>
              <a:buChar char="•"/>
              <a:tabLst>
                <a:tab pos="299085" algn="l"/>
                <a:tab pos="299720" algn="l"/>
              </a:tabLst>
            </a:pPr>
            <a:r>
              <a:rPr sz="1800" spc="-5" dirty="0">
                <a:latin typeface="Times New Roman"/>
                <a:cs typeface="Times New Roman"/>
              </a:rPr>
              <a:t>Otherwise,</a:t>
            </a:r>
            <a:r>
              <a:rPr sz="1800" spc="40" dirty="0">
                <a:latin typeface="Times New Roman"/>
                <a:cs typeface="Times New Roman"/>
              </a:rPr>
              <a:t> </a:t>
            </a:r>
            <a:r>
              <a:rPr sz="1800" spc="-5" dirty="0">
                <a:latin typeface="Times New Roman"/>
                <a:cs typeface="Times New Roman"/>
              </a:rPr>
              <a:t>search</a:t>
            </a:r>
            <a:r>
              <a:rPr sz="1800" spc="40" dirty="0">
                <a:latin typeface="Times New Roman"/>
                <a:cs typeface="Times New Roman"/>
              </a:rPr>
              <a:t> </a:t>
            </a:r>
            <a:r>
              <a:rPr sz="1800" dirty="0">
                <a:latin typeface="Times New Roman"/>
                <a:cs typeface="Times New Roman"/>
              </a:rPr>
              <a:t>for</a:t>
            </a:r>
            <a:r>
              <a:rPr sz="1800" spc="35" dirty="0">
                <a:latin typeface="Times New Roman"/>
                <a:cs typeface="Times New Roman"/>
              </a:rPr>
              <a:t> </a:t>
            </a:r>
            <a:r>
              <a:rPr sz="1800" spc="-5" dirty="0">
                <a:latin typeface="Times New Roman"/>
                <a:cs typeface="Times New Roman"/>
              </a:rPr>
              <a:t>the</a:t>
            </a:r>
            <a:r>
              <a:rPr sz="1800" spc="45" dirty="0">
                <a:latin typeface="Times New Roman"/>
                <a:cs typeface="Times New Roman"/>
              </a:rPr>
              <a:t> </a:t>
            </a:r>
            <a:r>
              <a:rPr sz="1800" spc="-5" dirty="0">
                <a:latin typeface="Times New Roman"/>
                <a:cs typeface="Times New Roman"/>
              </a:rPr>
              <a:t>element</a:t>
            </a:r>
            <a:r>
              <a:rPr sz="1800" spc="45" dirty="0">
                <a:latin typeface="Times New Roman"/>
                <a:cs typeface="Times New Roman"/>
              </a:rPr>
              <a:t> </a:t>
            </a:r>
            <a:r>
              <a:rPr sz="1800" dirty="0">
                <a:latin typeface="Times New Roman"/>
                <a:cs typeface="Times New Roman"/>
              </a:rPr>
              <a:t>in</a:t>
            </a:r>
            <a:r>
              <a:rPr sz="1800" spc="25" dirty="0">
                <a:latin typeface="Times New Roman"/>
                <a:cs typeface="Times New Roman"/>
              </a:rPr>
              <a:t> </a:t>
            </a:r>
            <a:r>
              <a:rPr sz="1800" dirty="0">
                <a:latin typeface="Times New Roman"/>
                <a:cs typeface="Times New Roman"/>
              </a:rPr>
              <a:t>the</a:t>
            </a:r>
            <a:r>
              <a:rPr sz="1800" spc="35" dirty="0">
                <a:latin typeface="Times New Roman"/>
                <a:cs typeface="Times New Roman"/>
              </a:rPr>
              <a:t> </a:t>
            </a:r>
            <a:r>
              <a:rPr sz="1800" dirty="0">
                <a:latin typeface="Times New Roman"/>
                <a:cs typeface="Times New Roman"/>
              </a:rPr>
              <a:t>right</a:t>
            </a:r>
            <a:r>
              <a:rPr sz="1800" spc="30" dirty="0">
                <a:latin typeface="Times New Roman"/>
                <a:cs typeface="Times New Roman"/>
              </a:rPr>
              <a:t> </a:t>
            </a:r>
            <a:r>
              <a:rPr sz="1800" spc="-5" dirty="0">
                <a:latin typeface="Times New Roman"/>
                <a:cs typeface="Times New Roman"/>
              </a:rPr>
              <a:t>sub-tree.</a:t>
            </a:r>
            <a:r>
              <a:rPr sz="1800" spc="45" dirty="0">
                <a:latin typeface="Times New Roman"/>
                <a:cs typeface="Times New Roman"/>
              </a:rPr>
              <a:t> </a:t>
            </a:r>
            <a:r>
              <a:rPr sz="1800" spc="-5" dirty="0">
                <a:latin typeface="Times New Roman"/>
                <a:cs typeface="Times New Roman"/>
              </a:rPr>
              <a:t>Follow</a:t>
            </a:r>
            <a:r>
              <a:rPr sz="1800" spc="30" dirty="0">
                <a:latin typeface="Times New Roman"/>
                <a:cs typeface="Times New Roman"/>
              </a:rPr>
              <a:t> </a:t>
            </a:r>
            <a:r>
              <a:rPr sz="1800" dirty="0">
                <a:latin typeface="Times New Roman"/>
                <a:cs typeface="Times New Roman"/>
              </a:rPr>
              <a:t>the</a:t>
            </a:r>
            <a:r>
              <a:rPr sz="1800" spc="30" dirty="0">
                <a:latin typeface="Times New Roman"/>
                <a:cs typeface="Times New Roman"/>
              </a:rPr>
              <a:t> </a:t>
            </a:r>
            <a:r>
              <a:rPr sz="1800" spc="-5" dirty="0">
                <a:latin typeface="Times New Roman"/>
                <a:cs typeface="Times New Roman"/>
              </a:rPr>
              <a:t>same</a:t>
            </a:r>
            <a:r>
              <a:rPr sz="1800" spc="45" dirty="0">
                <a:latin typeface="Times New Roman"/>
                <a:cs typeface="Times New Roman"/>
              </a:rPr>
              <a:t> </a:t>
            </a:r>
            <a:r>
              <a:rPr sz="1800" spc="-5" dirty="0">
                <a:latin typeface="Times New Roman"/>
                <a:cs typeface="Times New Roman"/>
              </a:rPr>
              <a:t>algorithm </a:t>
            </a:r>
            <a:r>
              <a:rPr sz="1800" spc="-434" dirty="0">
                <a:latin typeface="Times New Roman"/>
                <a:cs typeface="Times New Roman"/>
              </a:rPr>
              <a:t> </a:t>
            </a:r>
            <a:r>
              <a:rPr sz="1800" dirty="0">
                <a:latin typeface="Times New Roman"/>
                <a:cs typeface="Times New Roman"/>
              </a:rPr>
              <a:t>for</a:t>
            </a:r>
            <a:r>
              <a:rPr sz="1800" spc="-15" dirty="0">
                <a:latin typeface="Times New Roman"/>
                <a:cs typeface="Times New Roman"/>
              </a:rPr>
              <a:t> </a:t>
            </a:r>
            <a:r>
              <a:rPr sz="1800" dirty="0">
                <a:latin typeface="Times New Roman"/>
                <a:cs typeface="Times New Roman"/>
              </a:rPr>
              <a:t>each</a:t>
            </a:r>
            <a:r>
              <a:rPr sz="1800" spc="-10" dirty="0">
                <a:latin typeface="Times New Roman"/>
                <a:cs typeface="Times New Roman"/>
              </a:rPr>
              <a:t> </a:t>
            </a:r>
            <a:r>
              <a:rPr sz="1800" dirty="0">
                <a:latin typeface="Times New Roman"/>
                <a:cs typeface="Times New Roman"/>
              </a:rPr>
              <a:t>node. </a:t>
            </a:r>
            <a:r>
              <a:rPr sz="1800" b="1" spc="-10" dirty="0">
                <a:latin typeface="Times New Roman"/>
                <a:cs typeface="Times New Roman"/>
              </a:rPr>
              <a:t>Time</a:t>
            </a:r>
            <a:r>
              <a:rPr sz="1800" b="1" spc="-5" dirty="0">
                <a:latin typeface="Times New Roman"/>
                <a:cs typeface="Times New Roman"/>
              </a:rPr>
              <a:t> </a:t>
            </a:r>
            <a:r>
              <a:rPr sz="1800" b="1" dirty="0">
                <a:latin typeface="Times New Roman"/>
                <a:cs typeface="Times New Roman"/>
              </a:rPr>
              <a:t>Complexity:</a:t>
            </a:r>
            <a:r>
              <a:rPr sz="1800" b="1" spc="-20" dirty="0">
                <a:latin typeface="Times New Roman"/>
                <a:cs typeface="Times New Roman"/>
              </a:rPr>
              <a:t> </a:t>
            </a:r>
            <a:r>
              <a:rPr sz="1800" dirty="0">
                <a:latin typeface="Times New Roman"/>
                <a:cs typeface="Times New Roman"/>
              </a:rPr>
              <a:t>O(log2</a:t>
            </a:r>
            <a:r>
              <a:rPr sz="1800" spc="-10" dirty="0">
                <a:latin typeface="Times New Roman"/>
                <a:cs typeface="Times New Roman"/>
              </a:rPr>
              <a:t> </a:t>
            </a:r>
            <a:r>
              <a:rPr sz="1800" dirty="0">
                <a:latin typeface="Times New Roman"/>
                <a:cs typeface="Times New Roman"/>
              </a:rPr>
              <a:t>n)</a:t>
            </a:r>
          </a:p>
          <a:p>
            <a:pPr marL="12700">
              <a:lnSpc>
                <a:spcPct val="100000"/>
              </a:lnSpc>
              <a:spcBef>
                <a:spcPts val="795"/>
              </a:spcBef>
            </a:pPr>
            <a:r>
              <a:rPr sz="1800" b="1" dirty="0">
                <a:latin typeface="Times New Roman"/>
                <a:cs typeface="Times New Roman"/>
              </a:rPr>
              <a:t>Algorithm</a:t>
            </a:r>
            <a:endParaRPr sz="1800" dirty="0">
              <a:latin typeface="Times New Roman"/>
              <a:cs typeface="Times New Roman"/>
            </a:endParaRPr>
          </a:p>
          <a:p>
            <a:pPr marL="12700">
              <a:lnSpc>
                <a:spcPct val="100000"/>
              </a:lnSpc>
              <a:spcBef>
                <a:spcPts val="1080"/>
              </a:spcBef>
            </a:pPr>
            <a:r>
              <a:rPr sz="1800" b="1" spc="-5" dirty="0">
                <a:latin typeface="Times New Roman"/>
                <a:cs typeface="Times New Roman"/>
              </a:rPr>
              <a:t>Step</a:t>
            </a:r>
            <a:r>
              <a:rPr sz="1800" b="1" spc="-20" dirty="0">
                <a:latin typeface="Times New Roman"/>
                <a:cs typeface="Times New Roman"/>
              </a:rPr>
              <a:t> </a:t>
            </a:r>
            <a:r>
              <a:rPr sz="1800" b="1" spc="-5" dirty="0">
                <a:latin typeface="Times New Roman"/>
                <a:cs typeface="Times New Roman"/>
              </a:rPr>
              <a:t>1:</a:t>
            </a:r>
            <a:r>
              <a:rPr sz="1800" b="1" spc="-25" dirty="0">
                <a:latin typeface="Times New Roman"/>
                <a:cs typeface="Times New Roman"/>
              </a:rPr>
              <a:t> </a:t>
            </a:r>
            <a:r>
              <a:rPr sz="1800" spc="-5" dirty="0">
                <a:latin typeface="Times New Roman"/>
                <a:cs typeface="Times New Roman"/>
              </a:rPr>
              <a:t>Start</a:t>
            </a:r>
            <a:endParaRPr sz="1800" dirty="0">
              <a:latin typeface="Times New Roman"/>
              <a:cs typeface="Times New Roman"/>
            </a:endParaRPr>
          </a:p>
          <a:p>
            <a:pPr marL="12700">
              <a:lnSpc>
                <a:spcPct val="100000"/>
              </a:lnSpc>
              <a:spcBef>
                <a:spcPts val="1080"/>
              </a:spcBef>
            </a:pPr>
            <a:r>
              <a:rPr sz="1800" b="1" spc="-5" dirty="0">
                <a:latin typeface="Times New Roman"/>
                <a:cs typeface="Times New Roman"/>
              </a:rPr>
              <a:t>Step</a:t>
            </a:r>
            <a:r>
              <a:rPr sz="1800" b="1" spc="-15" dirty="0">
                <a:latin typeface="Times New Roman"/>
                <a:cs typeface="Times New Roman"/>
              </a:rPr>
              <a:t> </a:t>
            </a:r>
            <a:r>
              <a:rPr sz="1800" b="1" dirty="0">
                <a:latin typeface="Times New Roman"/>
                <a:cs typeface="Times New Roman"/>
              </a:rPr>
              <a:t>2:</a:t>
            </a:r>
            <a:r>
              <a:rPr sz="1800" b="1" spc="-20" dirty="0">
                <a:latin typeface="Times New Roman"/>
                <a:cs typeface="Times New Roman"/>
              </a:rPr>
              <a:t> </a:t>
            </a:r>
            <a:r>
              <a:rPr sz="1800" dirty="0">
                <a:latin typeface="Times New Roman"/>
                <a:cs typeface="Times New Roman"/>
              </a:rPr>
              <a:t>Create</a:t>
            </a:r>
            <a:r>
              <a:rPr sz="1800" spc="-20" dirty="0">
                <a:latin typeface="Times New Roman"/>
                <a:cs typeface="Times New Roman"/>
              </a:rPr>
              <a:t> </a:t>
            </a:r>
            <a:r>
              <a:rPr sz="1800" dirty="0">
                <a:latin typeface="Times New Roman"/>
                <a:cs typeface="Times New Roman"/>
              </a:rPr>
              <a:t>a binary</a:t>
            </a:r>
            <a:r>
              <a:rPr sz="1800" spc="-20" dirty="0">
                <a:latin typeface="Times New Roman"/>
                <a:cs typeface="Times New Roman"/>
              </a:rPr>
              <a:t> </a:t>
            </a:r>
            <a:r>
              <a:rPr sz="1800" dirty="0">
                <a:latin typeface="Times New Roman"/>
                <a:cs typeface="Times New Roman"/>
              </a:rPr>
              <a:t>tree</a:t>
            </a:r>
          </a:p>
          <a:p>
            <a:pPr marL="12700">
              <a:lnSpc>
                <a:spcPct val="100000"/>
              </a:lnSpc>
              <a:spcBef>
                <a:spcPts val="1080"/>
              </a:spcBef>
            </a:pPr>
            <a:r>
              <a:rPr sz="1800" b="1" spc="-5" dirty="0">
                <a:latin typeface="Times New Roman"/>
                <a:cs typeface="Times New Roman"/>
              </a:rPr>
              <a:t>Step </a:t>
            </a:r>
            <a:r>
              <a:rPr sz="1800" b="1" dirty="0">
                <a:latin typeface="Times New Roman"/>
                <a:cs typeface="Times New Roman"/>
              </a:rPr>
              <a:t>3:</a:t>
            </a:r>
            <a:r>
              <a:rPr sz="1800" b="1" spc="-15" dirty="0">
                <a:latin typeface="Times New Roman"/>
                <a:cs typeface="Times New Roman"/>
              </a:rPr>
              <a:t> </a:t>
            </a:r>
            <a:r>
              <a:rPr sz="1800" dirty="0">
                <a:latin typeface="Times New Roman"/>
                <a:cs typeface="Times New Roman"/>
              </a:rPr>
              <a:t>Declare</a:t>
            </a:r>
            <a:r>
              <a:rPr sz="1800" spc="-15"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variable</a:t>
            </a:r>
            <a:r>
              <a:rPr sz="1800" spc="-15" dirty="0">
                <a:latin typeface="Times New Roman"/>
                <a:cs typeface="Times New Roman"/>
              </a:rPr>
              <a:t> </a:t>
            </a:r>
            <a:r>
              <a:rPr sz="1800" dirty="0">
                <a:latin typeface="Times New Roman"/>
                <a:cs typeface="Times New Roman"/>
              </a:rPr>
              <a:t>x</a:t>
            </a:r>
            <a:r>
              <a:rPr sz="1800" spc="-15" dirty="0">
                <a:latin typeface="Times New Roman"/>
                <a:cs typeface="Times New Roman"/>
              </a:rPr>
              <a:t> </a:t>
            </a:r>
            <a:r>
              <a:rPr sz="1800" dirty="0">
                <a:latin typeface="Times New Roman"/>
                <a:cs typeface="Times New Roman"/>
              </a:rPr>
              <a:t>to</a:t>
            </a:r>
            <a:r>
              <a:rPr sz="1800" spc="-15" dirty="0">
                <a:latin typeface="Times New Roman"/>
                <a:cs typeface="Times New Roman"/>
              </a:rPr>
              <a:t> </a:t>
            </a:r>
            <a:r>
              <a:rPr sz="1800" dirty="0">
                <a:latin typeface="Times New Roman"/>
                <a:cs typeface="Times New Roman"/>
              </a:rPr>
              <a:t>store</a:t>
            </a:r>
            <a:r>
              <a:rPr sz="1800" spc="-10"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element</a:t>
            </a:r>
            <a:r>
              <a:rPr sz="1800" spc="-5" dirty="0">
                <a:latin typeface="Times New Roman"/>
                <a:cs typeface="Times New Roman"/>
              </a:rPr>
              <a:t> </a:t>
            </a:r>
            <a:r>
              <a:rPr sz="1800" dirty="0">
                <a:latin typeface="Times New Roman"/>
                <a:cs typeface="Times New Roman"/>
              </a:rPr>
              <a:t>to</a:t>
            </a:r>
            <a:r>
              <a:rPr sz="1800" spc="-15" dirty="0">
                <a:latin typeface="Times New Roman"/>
                <a:cs typeface="Times New Roman"/>
              </a:rPr>
              <a:t> </a:t>
            </a:r>
            <a:r>
              <a:rPr sz="1800" dirty="0">
                <a:latin typeface="Times New Roman"/>
                <a:cs typeface="Times New Roman"/>
              </a:rPr>
              <a:t>be</a:t>
            </a:r>
            <a:r>
              <a:rPr sz="1800" spc="-10" dirty="0">
                <a:latin typeface="Times New Roman"/>
                <a:cs typeface="Times New Roman"/>
              </a:rPr>
              <a:t> </a:t>
            </a:r>
            <a:r>
              <a:rPr sz="1800" dirty="0">
                <a:latin typeface="Times New Roman"/>
                <a:cs typeface="Times New Roman"/>
              </a:rPr>
              <a:t>searched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17982" y="398145"/>
            <a:ext cx="7190740" cy="3729990"/>
          </a:xfrm>
          <a:prstGeom prst="rect">
            <a:avLst/>
          </a:prstGeom>
        </p:spPr>
        <p:txBody>
          <a:bodyPr vert="horz" wrap="square" lIns="0" tIns="149860" rIns="0" bIns="0" rtlCol="0">
            <a:spAutoFit/>
          </a:bodyPr>
          <a:lstStyle/>
          <a:p>
            <a:pPr marL="12700">
              <a:lnSpc>
                <a:spcPct val="100000"/>
              </a:lnSpc>
              <a:spcBef>
                <a:spcPts val="1180"/>
              </a:spcBef>
            </a:pPr>
            <a:r>
              <a:rPr sz="1800" b="1" spc="-5" dirty="0">
                <a:latin typeface="Times New Roman"/>
                <a:cs typeface="Times New Roman"/>
              </a:rPr>
              <a:t>Step</a:t>
            </a:r>
            <a:r>
              <a:rPr sz="1800" b="1" spc="-15" dirty="0">
                <a:latin typeface="Times New Roman"/>
                <a:cs typeface="Times New Roman"/>
              </a:rPr>
              <a:t> </a:t>
            </a:r>
            <a:r>
              <a:rPr sz="1800" b="1" dirty="0">
                <a:latin typeface="Times New Roman"/>
                <a:cs typeface="Times New Roman"/>
              </a:rPr>
              <a:t>4:</a:t>
            </a:r>
            <a:r>
              <a:rPr sz="1800" b="1" spc="-20" dirty="0">
                <a:latin typeface="Times New Roman"/>
                <a:cs typeface="Times New Roman"/>
              </a:rPr>
              <a:t> </a:t>
            </a:r>
            <a:r>
              <a:rPr sz="1800" dirty="0">
                <a:latin typeface="Times New Roman"/>
                <a:cs typeface="Times New Roman"/>
              </a:rPr>
              <a:t>If</a:t>
            </a:r>
            <a:r>
              <a:rPr sz="1800" spc="-5" dirty="0">
                <a:latin typeface="Times New Roman"/>
                <a:cs typeface="Times New Roman"/>
              </a:rPr>
              <a:t> </a:t>
            </a:r>
            <a:r>
              <a:rPr sz="1800" dirty="0">
                <a:latin typeface="Times New Roman"/>
                <a:cs typeface="Times New Roman"/>
              </a:rPr>
              <a:t>x</a:t>
            </a:r>
            <a:r>
              <a:rPr sz="1800" spc="-20"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current</a:t>
            </a:r>
            <a:r>
              <a:rPr sz="1800" spc="-15" dirty="0">
                <a:latin typeface="Times New Roman"/>
                <a:cs typeface="Times New Roman"/>
              </a:rPr>
              <a:t> </a:t>
            </a:r>
            <a:r>
              <a:rPr sz="1800" dirty="0">
                <a:latin typeface="Times New Roman"/>
                <a:cs typeface="Times New Roman"/>
              </a:rPr>
              <a:t>node</a:t>
            </a:r>
          </a:p>
          <a:p>
            <a:pPr marL="12700">
              <a:lnSpc>
                <a:spcPct val="100000"/>
              </a:lnSpc>
              <a:spcBef>
                <a:spcPts val="1080"/>
              </a:spcBef>
            </a:pPr>
            <a:r>
              <a:rPr sz="1800" spc="-5" dirty="0">
                <a:latin typeface="Times New Roman"/>
                <a:cs typeface="Times New Roman"/>
              </a:rPr>
              <a:t>Print current</a:t>
            </a:r>
            <a:r>
              <a:rPr sz="1800" spc="5" dirty="0">
                <a:latin typeface="Times New Roman"/>
                <a:cs typeface="Times New Roman"/>
              </a:rPr>
              <a:t> </a:t>
            </a:r>
            <a:r>
              <a:rPr sz="1800" spc="-5" dirty="0">
                <a:latin typeface="Times New Roman"/>
                <a:cs typeface="Times New Roman"/>
              </a:rPr>
              <a:t>node</a:t>
            </a:r>
            <a:r>
              <a:rPr sz="1800" dirty="0">
                <a:latin typeface="Times New Roman"/>
                <a:cs typeface="Times New Roman"/>
              </a:rPr>
              <a:t> value,</a:t>
            </a:r>
            <a:r>
              <a:rPr sz="1800" spc="-5" dirty="0">
                <a:latin typeface="Times New Roman"/>
                <a:cs typeface="Times New Roman"/>
              </a:rPr>
              <a:t> go to</a:t>
            </a:r>
            <a:r>
              <a:rPr sz="1800" spc="10" dirty="0">
                <a:latin typeface="Times New Roman"/>
                <a:cs typeface="Times New Roman"/>
              </a:rPr>
              <a:t> </a:t>
            </a:r>
            <a:r>
              <a:rPr sz="1800" spc="-5" dirty="0">
                <a:latin typeface="Times New Roman"/>
                <a:cs typeface="Times New Roman"/>
              </a:rPr>
              <a:t>step 5</a:t>
            </a:r>
            <a:endParaRPr sz="1800" dirty="0">
              <a:latin typeface="Times New Roman"/>
              <a:cs typeface="Times New Roman"/>
            </a:endParaRPr>
          </a:p>
          <a:p>
            <a:pPr marL="469900" marR="3135630">
              <a:lnSpc>
                <a:spcPct val="150000"/>
              </a:lnSpc>
            </a:pPr>
            <a:r>
              <a:rPr sz="1800" dirty="0">
                <a:latin typeface="Times New Roman"/>
                <a:cs typeface="Times New Roman"/>
              </a:rPr>
              <a:t>If</a:t>
            </a:r>
            <a:r>
              <a:rPr sz="1800" spc="-20" dirty="0">
                <a:latin typeface="Times New Roman"/>
                <a:cs typeface="Times New Roman"/>
              </a:rPr>
              <a:t> </a:t>
            </a:r>
            <a:r>
              <a:rPr sz="1800" dirty="0">
                <a:latin typeface="Times New Roman"/>
                <a:cs typeface="Times New Roman"/>
              </a:rPr>
              <a:t>x</a:t>
            </a:r>
            <a:r>
              <a:rPr sz="1800" spc="-5" dirty="0">
                <a:latin typeface="Times New Roman"/>
                <a:cs typeface="Times New Roman"/>
              </a:rPr>
              <a:t> </a:t>
            </a:r>
            <a:r>
              <a:rPr sz="1800" dirty="0">
                <a:latin typeface="Times New Roman"/>
                <a:cs typeface="Times New Roman"/>
              </a:rPr>
              <a:t>&gt;</a:t>
            </a:r>
            <a:r>
              <a:rPr sz="1800" spc="-15" dirty="0">
                <a:latin typeface="Times New Roman"/>
                <a:cs typeface="Times New Roman"/>
              </a:rPr>
              <a:t> </a:t>
            </a:r>
            <a:r>
              <a:rPr sz="1800" dirty="0">
                <a:latin typeface="Times New Roman"/>
                <a:cs typeface="Times New Roman"/>
              </a:rPr>
              <a:t>current</a:t>
            </a:r>
            <a:r>
              <a:rPr sz="1800" spc="-25" dirty="0">
                <a:latin typeface="Times New Roman"/>
                <a:cs typeface="Times New Roman"/>
              </a:rPr>
              <a:t> </a:t>
            </a:r>
            <a:r>
              <a:rPr sz="1800" dirty="0">
                <a:latin typeface="Times New Roman"/>
                <a:cs typeface="Times New Roman"/>
              </a:rPr>
              <a:t>node,</a:t>
            </a:r>
            <a:r>
              <a:rPr sz="1800" spc="-15" dirty="0">
                <a:latin typeface="Times New Roman"/>
                <a:cs typeface="Times New Roman"/>
              </a:rPr>
              <a:t> </a:t>
            </a:r>
            <a:r>
              <a:rPr sz="1800" spc="-5" dirty="0">
                <a:latin typeface="Times New Roman"/>
                <a:cs typeface="Times New Roman"/>
              </a:rPr>
              <a:t>move</a:t>
            </a:r>
            <a:r>
              <a:rPr sz="1800" dirty="0">
                <a:latin typeface="Times New Roman"/>
                <a:cs typeface="Times New Roman"/>
              </a:rPr>
              <a:t> to</a:t>
            </a:r>
            <a:r>
              <a:rPr sz="1800" spc="-20" dirty="0">
                <a:latin typeface="Times New Roman"/>
                <a:cs typeface="Times New Roman"/>
              </a:rPr>
              <a:t> </a:t>
            </a:r>
            <a:r>
              <a:rPr sz="1800" dirty="0">
                <a:latin typeface="Times New Roman"/>
                <a:cs typeface="Times New Roman"/>
              </a:rPr>
              <a:t>right</a:t>
            </a:r>
            <a:r>
              <a:rPr sz="1800" spc="-5" dirty="0">
                <a:latin typeface="Times New Roman"/>
                <a:cs typeface="Times New Roman"/>
              </a:rPr>
              <a:t> </a:t>
            </a:r>
            <a:r>
              <a:rPr sz="1800" dirty="0">
                <a:latin typeface="Times New Roman"/>
                <a:cs typeface="Times New Roman"/>
              </a:rPr>
              <a:t>child </a:t>
            </a:r>
            <a:r>
              <a:rPr sz="1800" spc="-434" dirty="0">
                <a:latin typeface="Times New Roman"/>
                <a:cs typeface="Times New Roman"/>
              </a:rPr>
              <a:t> </a:t>
            </a:r>
            <a:r>
              <a:rPr sz="1800" dirty="0">
                <a:latin typeface="Times New Roman"/>
                <a:cs typeface="Times New Roman"/>
              </a:rPr>
              <a:t>If</a:t>
            </a:r>
            <a:r>
              <a:rPr sz="1800" spc="-20" dirty="0">
                <a:latin typeface="Times New Roman"/>
                <a:cs typeface="Times New Roman"/>
              </a:rPr>
              <a:t> </a:t>
            </a:r>
            <a:r>
              <a:rPr sz="1800" dirty="0">
                <a:latin typeface="Times New Roman"/>
                <a:cs typeface="Times New Roman"/>
              </a:rPr>
              <a:t>x &lt;</a:t>
            </a:r>
            <a:r>
              <a:rPr sz="1800" spc="-15" dirty="0">
                <a:latin typeface="Times New Roman"/>
                <a:cs typeface="Times New Roman"/>
              </a:rPr>
              <a:t> </a:t>
            </a:r>
            <a:r>
              <a:rPr sz="1800" dirty="0">
                <a:latin typeface="Times New Roman"/>
                <a:cs typeface="Times New Roman"/>
              </a:rPr>
              <a:t>current</a:t>
            </a:r>
            <a:r>
              <a:rPr sz="1800" spc="-20" dirty="0">
                <a:latin typeface="Times New Roman"/>
                <a:cs typeface="Times New Roman"/>
              </a:rPr>
              <a:t> </a:t>
            </a:r>
            <a:r>
              <a:rPr sz="1800" dirty="0">
                <a:latin typeface="Times New Roman"/>
                <a:cs typeface="Times New Roman"/>
              </a:rPr>
              <a:t>node,</a:t>
            </a:r>
            <a:r>
              <a:rPr sz="1800" spc="-10" dirty="0">
                <a:latin typeface="Times New Roman"/>
                <a:cs typeface="Times New Roman"/>
              </a:rPr>
              <a:t> </a:t>
            </a:r>
            <a:r>
              <a:rPr sz="1800" spc="-5" dirty="0">
                <a:latin typeface="Times New Roman"/>
                <a:cs typeface="Times New Roman"/>
              </a:rPr>
              <a:t>move</a:t>
            </a:r>
            <a:r>
              <a:rPr sz="1800" dirty="0">
                <a:latin typeface="Times New Roman"/>
                <a:cs typeface="Times New Roman"/>
              </a:rPr>
              <a:t> to</a:t>
            </a:r>
            <a:r>
              <a:rPr sz="1800" spc="-15" dirty="0">
                <a:latin typeface="Times New Roman"/>
                <a:cs typeface="Times New Roman"/>
              </a:rPr>
              <a:t> </a:t>
            </a:r>
            <a:r>
              <a:rPr sz="1800" dirty="0">
                <a:latin typeface="Times New Roman"/>
                <a:cs typeface="Times New Roman"/>
              </a:rPr>
              <a:t>left</a:t>
            </a:r>
            <a:r>
              <a:rPr sz="1800" spc="-5" dirty="0">
                <a:latin typeface="Times New Roman"/>
                <a:cs typeface="Times New Roman"/>
              </a:rPr>
              <a:t> </a:t>
            </a:r>
            <a:r>
              <a:rPr sz="1800" dirty="0">
                <a:latin typeface="Times New Roman"/>
                <a:cs typeface="Times New Roman"/>
              </a:rPr>
              <a:t>child</a:t>
            </a:r>
          </a:p>
          <a:p>
            <a:pPr marL="12700">
              <a:lnSpc>
                <a:spcPct val="100000"/>
              </a:lnSpc>
              <a:spcBef>
                <a:spcPts val="1080"/>
              </a:spcBef>
            </a:pPr>
            <a:r>
              <a:rPr sz="1800" b="1" spc="-5" dirty="0">
                <a:latin typeface="Times New Roman"/>
                <a:cs typeface="Times New Roman"/>
              </a:rPr>
              <a:t>Step</a:t>
            </a:r>
            <a:r>
              <a:rPr sz="1800" b="1" spc="-25" dirty="0">
                <a:latin typeface="Times New Roman"/>
                <a:cs typeface="Times New Roman"/>
              </a:rPr>
              <a:t> </a:t>
            </a:r>
            <a:r>
              <a:rPr sz="1800" b="1" dirty="0">
                <a:latin typeface="Times New Roman"/>
                <a:cs typeface="Times New Roman"/>
              </a:rPr>
              <a:t>5:</a:t>
            </a:r>
            <a:r>
              <a:rPr sz="1800" b="1" spc="-35" dirty="0">
                <a:latin typeface="Times New Roman"/>
                <a:cs typeface="Times New Roman"/>
              </a:rPr>
              <a:t> </a:t>
            </a:r>
            <a:r>
              <a:rPr sz="1800" dirty="0">
                <a:latin typeface="Times New Roman"/>
                <a:cs typeface="Times New Roman"/>
              </a:rPr>
              <a:t>Stop</a:t>
            </a:r>
          </a:p>
          <a:p>
            <a:pPr>
              <a:lnSpc>
                <a:spcPct val="100000"/>
              </a:lnSpc>
            </a:pPr>
            <a:endParaRPr sz="2000" dirty="0">
              <a:latin typeface="Times New Roman"/>
              <a:cs typeface="Times New Roman"/>
            </a:endParaRPr>
          </a:p>
          <a:p>
            <a:pPr>
              <a:lnSpc>
                <a:spcPct val="100000"/>
              </a:lnSpc>
              <a:spcBef>
                <a:spcPts val="10"/>
              </a:spcBef>
            </a:pPr>
            <a:endParaRPr sz="1750" dirty="0">
              <a:latin typeface="Times New Roman"/>
              <a:cs typeface="Times New Roman"/>
            </a:endParaRPr>
          </a:p>
          <a:p>
            <a:pPr marL="12700">
              <a:lnSpc>
                <a:spcPct val="100000"/>
              </a:lnSpc>
            </a:pPr>
            <a:r>
              <a:rPr sz="1800" b="1" dirty="0">
                <a:latin typeface="Times New Roman"/>
                <a:cs typeface="Times New Roman"/>
              </a:rPr>
              <a:t>Example:</a:t>
            </a:r>
            <a:endParaRPr sz="1800" dirty="0">
              <a:latin typeface="Times New Roman"/>
              <a:cs typeface="Times New Roman"/>
            </a:endParaRPr>
          </a:p>
          <a:p>
            <a:pPr marL="12700">
              <a:lnSpc>
                <a:spcPct val="100000"/>
              </a:lnSpc>
              <a:spcBef>
                <a:spcPts val="1080"/>
              </a:spcBef>
            </a:pPr>
            <a:r>
              <a:rPr sz="1800" dirty="0">
                <a:latin typeface="Times New Roman"/>
                <a:cs typeface="Times New Roman"/>
              </a:rPr>
              <a:t>Search</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element</a:t>
            </a:r>
            <a:r>
              <a:rPr sz="1800" spc="-10" dirty="0">
                <a:latin typeface="Times New Roman"/>
                <a:cs typeface="Times New Roman"/>
              </a:rPr>
              <a:t> </a:t>
            </a:r>
            <a:r>
              <a:rPr sz="1800" spc="-40" dirty="0">
                <a:latin typeface="Times New Roman"/>
                <a:cs typeface="Times New Roman"/>
              </a:rPr>
              <a:t>11</a:t>
            </a:r>
            <a:r>
              <a:rPr sz="1800" spc="5" dirty="0">
                <a:latin typeface="Times New Roman"/>
                <a:cs typeface="Times New Roman"/>
              </a:rPr>
              <a:t> </a:t>
            </a:r>
            <a:r>
              <a:rPr sz="1800" dirty="0">
                <a:latin typeface="Times New Roman"/>
                <a:cs typeface="Times New Roman"/>
              </a:rPr>
              <a:t>from</a:t>
            </a:r>
            <a:r>
              <a:rPr sz="1800" spc="-10"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given</a:t>
            </a:r>
            <a:r>
              <a:rPr sz="1800" spc="-5" dirty="0">
                <a:latin typeface="Times New Roman"/>
                <a:cs typeface="Times New Roman"/>
              </a:rPr>
              <a:t> </a:t>
            </a:r>
            <a:r>
              <a:rPr sz="1800" dirty="0">
                <a:latin typeface="Times New Roman"/>
                <a:cs typeface="Times New Roman"/>
              </a:rPr>
              <a:t>element.</a:t>
            </a:r>
            <a:r>
              <a:rPr sz="1800" spc="-10" dirty="0">
                <a:latin typeface="Times New Roman"/>
                <a:cs typeface="Times New Roman"/>
              </a:rPr>
              <a:t> </a:t>
            </a:r>
            <a:r>
              <a:rPr sz="1800" spc="-5" dirty="0">
                <a:latin typeface="Times New Roman"/>
                <a:cs typeface="Times New Roman"/>
              </a:rPr>
              <a:t>43, 10, 79, 90, 12,</a:t>
            </a:r>
            <a:r>
              <a:rPr sz="1800" dirty="0">
                <a:latin typeface="Times New Roman"/>
                <a:cs typeface="Times New Roman"/>
              </a:rPr>
              <a:t> </a:t>
            </a:r>
            <a:r>
              <a:rPr sz="1800" spc="-5" dirty="0">
                <a:latin typeface="Times New Roman"/>
                <a:cs typeface="Times New Roman"/>
              </a:rPr>
              <a:t>54, </a:t>
            </a:r>
            <a:r>
              <a:rPr sz="1800" spc="-30" dirty="0">
                <a:latin typeface="Times New Roman"/>
                <a:cs typeface="Times New Roman"/>
              </a:rPr>
              <a:t>11,</a:t>
            </a:r>
            <a:r>
              <a:rPr sz="1800" spc="-5" dirty="0">
                <a:latin typeface="Times New Roman"/>
                <a:cs typeface="Times New Roman"/>
              </a:rPr>
              <a:t> 9,</a:t>
            </a:r>
            <a:r>
              <a:rPr sz="1800" dirty="0">
                <a:latin typeface="Times New Roman"/>
                <a:cs typeface="Times New Roman"/>
              </a:rPr>
              <a:t> </a:t>
            </a:r>
            <a:r>
              <a:rPr sz="1800" spc="-5" dirty="0">
                <a:latin typeface="Times New Roman"/>
                <a:cs typeface="Times New Roman"/>
              </a:rPr>
              <a:t>50</a:t>
            </a:r>
            <a:endParaRPr sz="1800" dirty="0">
              <a:latin typeface="Times New Roman"/>
              <a:cs typeface="Times New Roman"/>
            </a:endParaRPr>
          </a:p>
          <a:p>
            <a:pPr marL="12700">
              <a:lnSpc>
                <a:spcPct val="100000"/>
              </a:lnSpc>
              <a:spcBef>
                <a:spcPts val="1085"/>
              </a:spcBef>
            </a:pPr>
            <a:r>
              <a:rPr sz="1800" b="1" spc="-5" dirty="0">
                <a:latin typeface="Times New Roman"/>
                <a:cs typeface="Times New Roman"/>
              </a:rPr>
              <a:t>Solution:</a:t>
            </a:r>
            <a:r>
              <a:rPr sz="1800" b="1" spc="5" dirty="0">
                <a:latin typeface="Times New Roman"/>
                <a:cs typeface="Times New Roman"/>
              </a:rPr>
              <a:t> </a:t>
            </a:r>
            <a:r>
              <a:rPr sz="1800" spc="-5" dirty="0">
                <a:latin typeface="Times New Roman"/>
                <a:cs typeface="Times New Roman"/>
              </a:rPr>
              <a:t>First</a:t>
            </a:r>
            <a:r>
              <a:rPr sz="1800" spc="-10"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all</a:t>
            </a:r>
            <a:r>
              <a:rPr sz="1800" spc="-10" dirty="0">
                <a:latin typeface="Times New Roman"/>
                <a:cs typeface="Times New Roman"/>
              </a:rPr>
              <a:t> </a:t>
            </a:r>
            <a:r>
              <a:rPr sz="1800" spc="-5" dirty="0">
                <a:latin typeface="Times New Roman"/>
                <a:cs typeface="Times New Roman"/>
              </a:rPr>
              <a:t>we</a:t>
            </a:r>
            <a:r>
              <a:rPr sz="1800" spc="10" dirty="0">
                <a:latin typeface="Times New Roman"/>
                <a:cs typeface="Times New Roman"/>
              </a:rPr>
              <a:t> </a:t>
            </a:r>
            <a:r>
              <a:rPr sz="1800" dirty="0">
                <a:latin typeface="Times New Roman"/>
                <a:cs typeface="Times New Roman"/>
              </a:rPr>
              <a:t>need to</a:t>
            </a:r>
            <a:r>
              <a:rPr sz="1800" spc="-10" dirty="0">
                <a:latin typeface="Times New Roman"/>
                <a:cs typeface="Times New Roman"/>
              </a:rPr>
              <a:t> </a:t>
            </a:r>
            <a:r>
              <a:rPr sz="1800" dirty="0">
                <a:latin typeface="Times New Roman"/>
                <a:cs typeface="Times New Roman"/>
              </a:rPr>
              <a:t>create</a:t>
            </a:r>
            <a:r>
              <a:rPr sz="1800" spc="-10" dirty="0">
                <a:latin typeface="Times New Roman"/>
                <a:cs typeface="Times New Roman"/>
              </a:rPr>
              <a:t> </a:t>
            </a:r>
            <a:r>
              <a:rPr sz="1800" dirty="0">
                <a:latin typeface="Times New Roman"/>
                <a:cs typeface="Times New Roman"/>
              </a:rPr>
              <a:t>binary</a:t>
            </a:r>
            <a:r>
              <a:rPr sz="1800" spc="-5" dirty="0">
                <a:latin typeface="Times New Roman"/>
                <a:cs typeface="Times New Roman"/>
              </a:rPr>
              <a:t> search</a:t>
            </a:r>
            <a:r>
              <a:rPr sz="1800" spc="-10" dirty="0">
                <a:latin typeface="Times New Roman"/>
                <a:cs typeface="Times New Roman"/>
              </a:rPr>
              <a:t> </a:t>
            </a:r>
            <a:r>
              <a:rPr sz="1800" dirty="0">
                <a:latin typeface="Times New Roman"/>
                <a:cs typeface="Times New Roman"/>
              </a:rPr>
              <a:t>tree</a:t>
            </a:r>
            <a:r>
              <a:rPr sz="1800" spc="5" dirty="0">
                <a:latin typeface="Times New Roman"/>
                <a:cs typeface="Times New Roman"/>
              </a:rPr>
              <a:t> </a:t>
            </a:r>
            <a:r>
              <a:rPr sz="1800" dirty="0">
                <a:latin typeface="Times New Roman"/>
                <a:cs typeface="Times New Roman"/>
              </a:rPr>
              <a:t>from</a:t>
            </a:r>
            <a:r>
              <a:rPr sz="1800" spc="-5" dirty="0">
                <a:latin typeface="Times New Roman"/>
                <a:cs typeface="Times New Roman"/>
              </a:rPr>
              <a:t> </a:t>
            </a:r>
            <a:r>
              <a:rPr sz="1800" dirty="0">
                <a:latin typeface="Times New Roman"/>
                <a:cs typeface="Times New Roman"/>
              </a:rPr>
              <a:t>given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97508" y="472440"/>
            <a:ext cx="5783579" cy="2106168"/>
          </a:xfrm>
          <a:prstGeom prst="rect">
            <a:avLst/>
          </a:prstGeom>
        </p:spPr>
      </p:pic>
      <p:pic>
        <p:nvPicPr>
          <p:cNvPr id="3" name="object 3"/>
          <p:cNvPicPr/>
          <p:nvPr/>
        </p:nvPicPr>
        <p:blipFill>
          <a:blip r:embed="rId3" cstate="print"/>
          <a:stretch>
            <a:fillRect/>
          </a:stretch>
        </p:blipFill>
        <p:spPr>
          <a:xfrm>
            <a:off x="1048511" y="2708148"/>
            <a:ext cx="6277355" cy="208940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59536" y="496823"/>
            <a:ext cx="5864352" cy="2337373"/>
          </a:xfrm>
          <a:prstGeom prst="rect">
            <a:avLst/>
          </a:prstGeom>
        </p:spPr>
      </p:pic>
      <p:sp>
        <p:nvSpPr>
          <p:cNvPr id="3" name="object 3"/>
          <p:cNvSpPr txBox="1"/>
          <p:nvPr/>
        </p:nvSpPr>
        <p:spPr>
          <a:xfrm>
            <a:off x="755700" y="3375786"/>
            <a:ext cx="440372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New</a:t>
            </a:r>
            <a:r>
              <a:rPr sz="1800" spc="-20" dirty="0">
                <a:latin typeface="Times New Roman"/>
                <a:cs typeface="Times New Roman"/>
              </a:rPr>
              <a:t> </a:t>
            </a:r>
            <a:r>
              <a:rPr sz="1800" dirty="0">
                <a:latin typeface="Times New Roman"/>
                <a:cs typeface="Times New Roman"/>
              </a:rPr>
              <a:t>Search</a:t>
            </a:r>
            <a:r>
              <a:rPr sz="1800" spc="-25" dirty="0">
                <a:latin typeface="Times New Roman"/>
                <a:cs typeface="Times New Roman"/>
              </a:rPr>
              <a:t> </a:t>
            </a:r>
            <a:r>
              <a:rPr sz="1800" dirty="0">
                <a:latin typeface="Times New Roman"/>
                <a:cs typeface="Times New Roman"/>
              </a:rPr>
              <a:t>the</a:t>
            </a:r>
            <a:r>
              <a:rPr sz="1800" spc="-20" dirty="0">
                <a:latin typeface="Times New Roman"/>
                <a:cs typeface="Times New Roman"/>
              </a:rPr>
              <a:t> </a:t>
            </a:r>
            <a:r>
              <a:rPr sz="1800" dirty="0">
                <a:latin typeface="Times New Roman"/>
                <a:cs typeface="Times New Roman"/>
              </a:rPr>
              <a:t>element</a:t>
            </a:r>
            <a:r>
              <a:rPr sz="1800" spc="-30" dirty="0">
                <a:latin typeface="Times New Roman"/>
                <a:cs typeface="Times New Roman"/>
              </a:rPr>
              <a:t> </a:t>
            </a:r>
            <a:r>
              <a:rPr sz="1800" spc="-40" dirty="0">
                <a:latin typeface="Times New Roman"/>
                <a:cs typeface="Times New Roman"/>
              </a:rPr>
              <a:t>11</a:t>
            </a:r>
            <a:r>
              <a:rPr sz="1800" dirty="0">
                <a:latin typeface="Times New Roman"/>
                <a:cs typeface="Times New Roman"/>
              </a:rPr>
              <a:t> from</a:t>
            </a:r>
            <a:r>
              <a:rPr sz="1800" spc="-40"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binary</a:t>
            </a:r>
            <a:r>
              <a:rPr sz="1800" spc="-25" dirty="0">
                <a:latin typeface="Times New Roman"/>
                <a:cs typeface="Times New Roman"/>
              </a:rPr>
              <a:t> </a:t>
            </a:r>
            <a:r>
              <a:rPr sz="1800" dirty="0">
                <a:latin typeface="Times New Roman"/>
                <a:cs typeface="Times New Roman"/>
              </a:rPr>
              <a:t>tree</a:t>
            </a:r>
            <a:endParaRPr sz="18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2251" y="544068"/>
            <a:ext cx="2510028" cy="1918716"/>
          </a:xfrm>
          <a:prstGeom prst="rect">
            <a:avLst/>
          </a:prstGeom>
        </p:spPr>
      </p:pic>
      <p:sp>
        <p:nvSpPr>
          <p:cNvPr id="3" name="object 3"/>
          <p:cNvSpPr txBox="1"/>
          <p:nvPr/>
        </p:nvSpPr>
        <p:spPr>
          <a:xfrm>
            <a:off x="758139" y="2656458"/>
            <a:ext cx="684847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Compare </a:t>
            </a:r>
            <a:r>
              <a:rPr sz="1800" spc="-40" dirty="0">
                <a:latin typeface="Times New Roman"/>
                <a:cs typeface="Times New Roman"/>
              </a:rPr>
              <a:t>11</a:t>
            </a:r>
            <a:r>
              <a:rPr sz="1800" spc="-10" dirty="0">
                <a:latin typeface="Times New Roman"/>
                <a:cs typeface="Times New Roman"/>
              </a:rPr>
              <a:t> </a:t>
            </a:r>
            <a:r>
              <a:rPr sz="1800" dirty="0">
                <a:latin typeface="Times New Roman"/>
                <a:cs typeface="Times New Roman"/>
              </a:rPr>
              <a:t>with</a:t>
            </a:r>
            <a:r>
              <a:rPr sz="1800" spc="-5" dirty="0">
                <a:latin typeface="Times New Roman"/>
                <a:cs typeface="Times New Roman"/>
              </a:rPr>
              <a:t> </a:t>
            </a:r>
            <a:r>
              <a:rPr sz="1800" dirty="0">
                <a:latin typeface="Times New Roman"/>
                <a:cs typeface="Times New Roman"/>
              </a:rPr>
              <a:t>current</a:t>
            </a:r>
            <a:r>
              <a:rPr sz="1800" spc="-15" dirty="0">
                <a:latin typeface="Times New Roman"/>
                <a:cs typeface="Times New Roman"/>
              </a:rPr>
              <a:t> </a:t>
            </a:r>
            <a:r>
              <a:rPr sz="1800" dirty="0">
                <a:latin typeface="Times New Roman"/>
                <a:cs typeface="Times New Roman"/>
              </a:rPr>
              <a:t>node</a:t>
            </a:r>
            <a:r>
              <a:rPr sz="1800" spc="-10" dirty="0">
                <a:latin typeface="Times New Roman"/>
                <a:cs typeface="Times New Roman"/>
              </a:rPr>
              <a:t> </a:t>
            </a:r>
            <a:r>
              <a:rPr sz="1800" dirty="0">
                <a:latin typeface="Times New Roman"/>
                <a:cs typeface="Times New Roman"/>
              </a:rPr>
              <a:t>43,</a:t>
            </a:r>
            <a:r>
              <a:rPr sz="1800" spc="-15" dirty="0">
                <a:latin typeface="Times New Roman"/>
                <a:cs typeface="Times New Roman"/>
              </a:rPr>
              <a:t> </a:t>
            </a:r>
            <a:r>
              <a:rPr sz="1800" spc="-40" dirty="0">
                <a:latin typeface="Times New Roman"/>
                <a:cs typeface="Times New Roman"/>
              </a:rPr>
              <a:t>11</a:t>
            </a:r>
            <a:r>
              <a:rPr sz="1800" spc="-15" dirty="0">
                <a:latin typeface="Times New Roman"/>
                <a:cs typeface="Times New Roman"/>
              </a:rPr>
              <a:t> </a:t>
            </a:r>
            <a:r>
              <a:rPr sz="1800" spc="-5" dirty="0">
                <a:latin typeface="Times New Roman"/>
                <a:cs typeface="Times New Roman"/>
              </a:rPr>
              <a:t>is</a:t>
            </a:r>
            <a:r>
              <a:rPr sz="1800" dirty="0">
                <a:latin typeface="Times New Roman"/>
                <a:cs typeface="Times New Roman"/>
              </a:rPr>
              <a:t> less</a:t>
            </a:r>
            <a:r>
              <a:rPr sz="1800" spc="-35" dirty="0">
                <a:latin typeface="Times New Roman"/>
                <a:cs typeface="Times New Roman"/>
              </a:rPr>
              <a:t> </a:t>
            </a:r>
            <a:r>
              <a:rPr sz="1800" dirty="0">
                <a:latin typeface="Times New Roman"/>
                <a:cs typeface="Times New Roman"/>
              </a:rPr>
              <a:t>than</a:t>
            </a:r>
            <a:r>
              <a:rPr sz="1800" spc="-30" dirty="0">
                <a:latin typeface="Times New Roman"/>
                <a:cs typeface="Times New Roman"/>
              </a:rPr>
              <a:t> </a:t>
            </a:r>
            <a:r>
              <a:rPr sz="1800" dirty="0">
                <a:latin typeface="Times New Roman"/>
                <a:cs typeface="Times New Roman"/>
              </a:rPr>
              <a:t>43.</a:t>
            </a:r>
            <a:r>
              <a:rPr sz="1800" spc="-15" dirty="0">
                <a:latin typeface="Times New Roman"/>
                <a:cs typeface="Times New Roman"/>
              </a:rPr>
              <a:t> </a:t>
            </a:r>
            <a:r>
              <a:rPr sz="1800" spc="-5" dirty="0">
                <a:latin typeface="Times New Roman"/>
                <a:cs typeface="Times New Roman"/>
              </a:rPr>
              <a:t>So,</a:t>
            </a:r>
            <a:r>
              <a:rPr sz="1800" spc="-20" dirty="0">
                <a:latin typeface="Times New Roman"/>
                <a:cs typeface="Times New Roman"/>
              </a:rPr>
              <a:t> </a:t>
            </a:r>
            <a:r>
              <a:rPr sz="1800" spc="-5" dirty="0">
                <a:latin typeface="Times New Roman"/>
                <a:cs typeface="Times New Roman"/>
              </a:rPr>
              <a:t>move </a:t>
            </a:r>
            <a:r>
              <a:rPr sz="1800" dirty="0">
                <a:latin typeface="Times New Roman"/>
                <a:cs typeface="Times New Roman"/>
              </a:rPr>
              <a:t>to</a:t>
            </a:r>
            <a:r>
              <a:rPr sz="1800" spc="-35" dirty="0">
                <a:latin typeface="Times New Roman"/>
                <a:cs typeface="Times New Roman"/>
              </a:rPr>
              <a:t> </a:t>
            </a:r>
            <a:r>
              <a:rPr sz="1800" dirty="0">
                <a:latin typeface="Times New Roman"/>
                <a:cs typeface="Times New Roman"/>
              </a:rPr>
              <a:t>left child</a:t>
            </a:r>
            <a:endParaRPr sz="1800">
              <a:latin typeface="Times New Roman"/>
              <a:cs typeface="Times New Roman"/>
            </a:endParaRPr>
          </a:p>
        </p:txBody>
      </p:sp>
      <p:pic>
        <p:nvPicPr>
          <p:cNvPr id="4" name="object 4"/>
          <p:cNvPicPr/>
          <p:nvPr/>
        </p:nvPicPr>
        <p:blipFill>
          <a:blip r:embed="rId3" cstate="print"/>
          <a:stretch>
            <a:fillRect/>
          </a:stretch>
        </p:blipFill>
        <p:spPr>
          <a:xfrm>
            <a:off x="1844039" y="2999232"/>
            <a:ext cx="2887980" cy="212140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6186" y="421004"/>
            <a:ext cx="8005445" cy="299720"/>
          </a:xfrm>
          <a:prstGeom prst="rect">
            <a:avLst/>
          </a:prstGeom>
        </p:spPr>
        <p:txBody>
          <a:bodyPr vert="horz" wrap="square" lIns="0" tIns="12700" rIns="0" bIns="0" rtlCol="0">
            <a:spAutoFit/>
          </a:bodyPr>
          <a:lstStyle/>
          <a:p>
            <a:pPr marL="12700">
              <a:lnSpc>
                <a:spcPct val="100000"/>
              </a:lnSpc>
              <a:spcBef>
                <a:spcPts val="100"/>
              </a:spcBef>
            </a:pPr>
            <a:r>
              <a:rPr sz="1800" b="0" spc="-35" dirty="0">
                <a:solidFill>
                  <a:srgbClr val="000000"/>
                </a:solidFill>
                <a:latin typeface="Times New Roman"/>
                <a:cs typeface="Times New Roman"/>
              </a:rPr>
              <a:t>Now,</a:t>
            </a:r>
            <a:r>
              <a:rPr sz="1800" b="0" spc="135" dirty="0">
                <a:solidFill>
                  <a:srgbClr val="000000"/>
                </a:solidFill>
                <a:latin typeface="Times New Roman"/>
                <a:cs typeface="Times New Roman"/>
              </a:rPr>
              <a:t> </a:t>
            </a:r>
            <a:r>
              <a:rPr sz="1800" b="0" dirty="0">
                <a:solidFill>
                  <a:srgbClr val="000000"/>
                </a:solidFill>
                <a:latin typeface="Times New Roman"/>
                <a:cs typeface="Times New Roman"/>
              </a:rPr>
              <a:t>compare</a:t>
            </a:r>
            <a:r>
              <a:rPr sz="1800" b="0" spc="140" dirty="0">
                <a:solidFill>
                  <a:srgbClr val="000000"/>
                </a:solidFill>
                <a:latin typeface="Times New Roman"/>
                <a:cs typeface="Times New Roman"/>
              </a:rPr>
              <a:t> </a:t>
            </a:r>
            <a:r>
              <a:rPr sz="1800" b="0" spc="-40" dirty="0">
                <a:solidFill>
                  <a:srgbClr val="000000"/>
                </a:solidFill>
                <a:latin typeface="Times New Roman"/>
                <a:cs typeface="Times New Roman"/>
              </a:rPr>
              <a:t>11</a:t>
            </a:r>
            <a:r>
              <a:rPr sz="1800" b="0" spc="160" dirty="0">
                <a:solidFill>
                  <a:srgbClr val="000000"/>
                </a:solidFill>
                <a:latin typeface="Times New Roman"/>
                <a:cs typeface="Times New Roman"/>
              </a:rPr>
              <a:t> </a:t>
            </a:r>
            <a:r>
              <a:rPr sz="1800" b="0" dirty="0">
                <a:solidFill>
                  <a:srgbClr val="000000"/>
                </a:solidFill>
                <a:latin typeface="Times New Roman"/>
                <a:cs typeface="Times New Roman"/>
              </a:rPr>
              <a:t>with</a:t>
            </a:r>
            <a:r>
              <a:rPr sz="1800" b="0" spc="130" dirty="0">
                <a:solidFill>
                  <a:srgbClr val="000000"/>
                </a:solidFill>
                <a:latin typeface="Times New Roman"/>
                <a:cs typeface="Times New Roman"/>
              </a:rPr>
              <a:t> </a:t>
            </a:r>
            <a:r>
              <a:rPr sz="1800" b="0" dirty="0">
                <a:solidFill>
                  <a:srgbClr val="000000"/>
                </a:solidFill>
                <a:latin typeface="Times New Roman"/>
                <a:cs typeface="Times New Roman"/>
              </a:rPr>
              <a:t>current</a:t>
            </a:r>
            <a:r>
              <a:rPr sz="1800" b="0" spc="125" dirty="0">
                <a:solidFill>
                  <a:srgbClr val="000000"/>
                </a:solidFill>
                <a:latin typeface="Times New Roman"/>
                <a:cs typeface="Times New Roman"/>
              </a:rPr>
              <a:t> </a:t>
            </a:r>
            <a:r>
              <a:rPr sz="1800" b="0" dirty="0">
                <a:solidFill>
                  <a:srgbClr val="000000"/>
                </a:solidFill>
                <a:latin typeface="Times New Roman"/>
                <a:cs typeface="Times New Roman"/>
              </a:rPr>
              <a:t>node</a:t>
            </a:r>
            <a:r>
              <a:rPr sz="1800" b="0" spc="130" dirty="0">
                <a:solidFill>
                  <a:srgbClr val="000000"/>
                </a:solidFill>
                <a:latin typeface="Times New Roman"/>
                <a:cs typeface="Times New Roman"/>
              </a:rPr>
              <a:t> </a:t>
            </a:r>
            <a:r>
              <a:rPr sz="1800" b="0" dirty="0">
                <a:solidFill>
                  <a:srgbClr val="000000"/>
                </a:solidFill>
                <a:latin typeface="Times New Roman"/>
                <a:cs typeface="Times New Roman"/>
              </a:rPr>
              <a:t>10,</a:t>
            </a:r>
            <a:r>
              <a:rPr sz="1800" b="0" spc="140" dirty="0">
                <a:solidFill>
                  <a:srgbClr val="000000"/>
                </a:solidFill>
                <a:latin typeface="Times New Roman"/>
                <a:cs typeface="Times New Roman"/>
              </a:rPr>
              <a:t> </a:t>
            </a:r>
            <a:r>
              <a:rPr sz="1800" b="0" spc="-40" dirty="0">
                <a:solidFill>
                  <a:srgbClr val="000000"/>
                </a:solidFill>
                <a:latin typeface="Times New Roman"/>
                <a:cs typeface="Times New Roman"/>
              </a:rPr>
              <a:t>11</a:t>
            </a:r>
            <a:r>
              <a:rPr sz="1800" b="0" spc="160" dirty="0">
                <a:solidFill>
                  <a:srgbClr val="000000"/>
                </a:solidFill>
                <a:latin typeface="Times New Roman"/>
                <a:cs typeface="Times New Roman"/>
              </a:rPr>
              <a:t> </a:t>
            </a:r>
            <a:r>
              <a:rPr sz="1800" b="0" spc="-5" dirty="0">
                <a:solidFill>
                  <a:srgbClr val="000000"/>
                </a:solidFill>
                <a:latin typeface="Times New Roman"/>
                <a:cs typeface="Times New Roman"/>
              </a:rPr>
              <a:t>is</a:t>
            </a:r>
            <a:r>
              <a:rPr sz="1800" b="0" spc="120" dirty="0">
                <a:solidFill>
                  <a:srgbClr val="000000"/>
                </a:solidFill>
                <a:latin typeface="Times New Roman"/>
                <a:cs typeface="Times New Roman"/>
              </a:rPr>
              <a:t> </a:t>
            </a:r>
            <a:r>
              <a:rPr sz="1800" b="0" dirty="0">
                <a:solidFill>
                  <a:srgbClr val="000000"/>
                </a:solidFill>
                <a:latin typeface="Times New Roman"/>
                <a:cs typeface="Times New Roman"/>
              </a:rPr>
              <a:t>greater</a:t>
            </a:r>
            <a:r>
              <a:rPr sz="1800" b="0" spc="130" dirty="0">
                <a:solidFill>
                  <a:srgbClr val="000000"/>
                </a:solidFill>
                <a:latin typeface="Times New Roman"/>
                <a:cs typeface="Times New Roman"/>
              </a:rPr>
              <a:t> </a:t>
            </a:r>
            <a:r>
              <a:rPr sz="1800" b="0" dirty="0">
                <a:solidFill>
                  <a:srgbClr val="000000"/>
                </a:solidFill>
                <a:latin typeface="Times New Roman"/>
                <a:cs typeface="Times New Roman"/>
              </a:rPr>
              <a:t>than</a:t>
            </a:r>
            <a:r>
              <a:rPr sz="1800" b="0" spc="135" dirty="0">
                <a:solidFill>
                  <a:srgbClr val="000000"/>
                </a:solidFill>
                <a:latin typeface="Times New Roman"/>
                <a:cs typeface="Times New Roman"/>
              </a:rPr>
              <a:t> </a:t>
            </a:r>
            <a:r>
              <a:rPr sz="1800" b="0" dirty="0">
                <a:solidFill>
                  <a:srgbClr val="000000"/>
                </a:solidFill>
                <a:latin typeface="Times New Roman"/>
                <a:cs typeface="Times New Roman"/>
              </a:rPr>
              <a:t>10.</a:t>
            </a:r>
            <a:r>
              <a:rPr sz="1800" b="0" spc="130" dirty="0">
                <a:solidFill>
                  <a:srgbClr val="000000"/>
                </a:solidFill>
                <a:latin typeface="Times New Roman"/>
                <a:cs typeface="Times New Roman"/>
              </a:rPr>
              <a:t> </a:t>
            </a:r>
            <a:r>
              <a:rPr sz="1800" b="0" spc="-5" dirty="0">
                <a:solidFill>
                  <a:srgbClr val="000000"/>
                </a:solidFill>
                <a:latin typeface="Times New Roman"/>
                <a:cs typeface="Times New Roman"/>
              </a:rPr>
              <a:t>So,</a:t>
            </a:r>
            <a:r>
              <a:rPr sz="1800" b="0" spc="140" dirty="0">
                <a:solidFill>
                  <a:srgbClr val="000000"/>
                </a:solidFill>
                <a:latin typeface="Times New Roman"/>
                <a:cs typeface="Times New Roman"/>
              </a:rPr>
              <a:t> </a:t>
            </a:r>
            <a:r>
              <a:rPr sz="1800" b="0" spc="-5" dirty="0">
                <a:solidFill>
                  <a:srgbClr val="000000"/>
                </a:solidFill>
                <a:latin typeface="Times New Roman"/>
                <a:cs typeface="Times New Roman"/>
              </a:rPr>
              <a:t>move</a:t>
            </a:r>
            <a:r>
              <a:rPr sz="1800" b="0" spc="155" dirty="0">
                <a:solidFill>
                  <a:srgbClr val="000000"/>
                </a:solidFill>
                <a:latin typeface="Times New Roman"/>
                <a:cs typeface="Times New Roman"/>
              </a:rPr>
              <a:t> </a:t>
            </a:r>
            <a:r>
              <a:rPr sz="1800" b="0" dirty="0">
                <a:solidFill>
                  <a:srgbClr val="000000"/>
                </a:solidFill>
                <a:latin typeface="Times New Roman"/>
                <a:cs typeface="Times New Roman"/>
              </a:rPr>
              <a:t>to</a:t>
            </a:r>
            <a:r>
              <a:rPr sz="1800" b="0" spc="130" dirty="0">
                <a:solidFill>
                  <a:srgbClr val="000000"/>
                </a:solidFill>
                <a:latin typeface="Times New Roman"/>
                <a:cs typeface="Times New Roman"/>
              </a:rPr>
              <a:t> </a:t>
            </a:r>
            <a:r>
              <a:rPr sz="1800" b="0" spc="10" dirty="0">
                <a:solidFill>
                  <a:srgbClr val="000000"/>
                </a:solidFill>
                <a:latin typeface="Times New Roman"/>
                <a:cs typeface="Times New Roman"/>
              </a:rPr>
              <a:t>rightchild</a:t>
            </a:r>
            <a:endParaRPr sz="1800">
              <a:latin typeface="Times New Roman"/>
              <a:cs typeface="Times New Roman"/>
            </a:endParaRPr>
          </a:p>
        </p:txBody>
      </p:sp>
      <p:pic>
        <p:nvPicPr>
          <p:cNvPr id="3" name="object 3"/>
          <p:cNvPicPr/>
          <p:nvPr/>
        </p:nvPicPr>
        <p:blipFill>
          <a:blip r:embed="rId2" cstate="print"/>
          <a:stretch>
            <a:fillRect/>
          </a:stretch>
        </p:blipFill>
        <p:spPr>
          <a:xfrm>
            <a:off x="1650492" y="765047"/>
            <a:ext cx="2863595" cy="2129028"/>
          </a:xfrm>
          <a:prstGeom prst="rect">
            <a:avLst/>
          </a:prstGeom>
        </p:spPr>
      </p:pic>
      <p:pic>
        <p:nvPicPr>
          <p:cNvPr id="4" name="object 4"/>
          <p:cNvPicPr/>
          <p:nvPr/>
        </p:nvPicPr>
        <p:blipFill>
          <a:blip r:embed="rId3" cstate="print"/>
          <a:stretch>
            <a:fillRect/>
          </a:stretch>
        </p:blipFill>
        <p:spPr>
          <a:xfrm>
            <a:off x="5490971" y="1923288"/>
            <a:ext cx="3204972" cy="2316480"/>
          </a:xfrm>
          <a:prstGeom prst="rect">
            <a:avLst/>
          </a:prstGeom>
        </p:spPr>
      </p:pic>
      <p:sp>
        <p:nvSpPr>
          <p:cNvPr id="5" name="object 5"/>
          <p:cNvSpPr txBox="1"/>
          <p:nvPr/>
        </p:nvSpPr>
        <p:spPr>
          <a:xfrm>
            <a:off x="587755" y="2989325"/>
            <a:ext cx="7609205" cy="1968500"/>
          </a:xfrm>
          <a:prstGeom prst="rect">
            <a:avLst/>
          </a:prstGeom>
        </p:spPr>
        <p:txBody>
          <a:bodyPr vert="horz" wrap="square" lIns="0" tIns="12700" rIns="0" bIns="0" rtlCol="0">
            <a:spAutoFit/>
          </a:bodyPr>
          <a:lstStyle/>
          <a:p>
            <a:pPr marL="71755" marR="3433445">
              <a:lnSpc>
                <a:spcPct val="150000"/>
              </a:lnSpc>
              <a:spcBef>
                <a:spcPts val="100"/>
              </a:spcBef>
            </a:pPr>
            <a:r>
              <a:rPr sz="1800" spc="-35" dirty="0">
                <a:latin typeface="Times New Roman"/>
                <a:cs typeface="Times New Roman"/>
              </a:rPr>
              <a:t>Now, </a:t>
            </a:r>
            <a:r>
              <a:rPr sz="1800" dirty="0">
                <a:latin typeface="Times New Roman"/>
                <a:cs typeface="Times New Roman"/>
              </a:rPr>
              <a:t>compare </a:t>
            </a:r>
            <a:r>
              <a:rPr sz="1800" spc="-40" dirty="0">
                <a:latin typeface="Times New Roman"/>
                <a:cs typeface="Times New Roman"/>
              </a:rPr>
              <a:t>11 </a:t>
            </a:r>
            <a:r>
              <a:rPr sz="1800" spc="-5" dirty="0">
                <a:latin typeface="Times New Roman"/>
                <a:cs typeface="Times New Roman"/>
              </a:rPr>
              <a:t>with </a:t>
            </a:r>
            <a:r>
              <a:rPr sz="1800" dirty="0">
                <a:latin typeface="Times New Roman"/>
                <a:cs typeface="Times New Roman"/>
              </a:rPr>
              <a:t>current node 12, </a:t>
            </a:r>
            <a:r>
              <a:rPr sz="1800" spc="-40" dirty="0">
                <a:latin typeface="Times New Roman"/>
                <a:cs typeface="Times New Roman"/>
              </a:rPr>
              <a:t>11 </a:t>
            </a:r>
            <a:r>
              <a:rPr sz="1800" spc="-5" dirty="0">
                <a:latin typeface="Times New Roman"/>
                <a:cs typeface="Times New Roman"/>
              </a:rPr>
              <a:t>is </a:t>
            </a:r>
            <a:r>
              <a:rPr sz="1800" spc="-434" dirty="0">
                <a:latin typeface="Times New Roman"/>
                <a:cs typeface="Times New Roman"/>
              </a:rPr>
              <a:t> </a:t>
            </a:r>
            <a:r>
              <a:rPr sz="1800" dirty="0">
                <a:latin typeface="Times New Roman"/>
                <a:cs typeface="Times New Roman"/>
              </a:rPr>
              <a:t>less</a:t>
            </a:r>
            <a:r>
              <a:rPr sz="1800" spc="-20" dirty="0">
                <a:latin typeface="Times New Roman"/>
                <a:cs typeface="Times New Roman"/>
              </a:rPr>
              <a:t> </a:t>
            </a:r>
            <a:r>
              <a:rPr sz="1800" dirty="0">
                <a:latin typeface="Times New Roman"/>
                <a:cs typeface="Times New Roman"/>
              </a:rPr>
              <a:t>than</a:t>
            </a:r>
            <a:r>
              <a:rPr sz="1800" spc="-10" dirty="0">
                <a:latin typeface="Times New Roman"/>
                <a:cs typeface="Times New Roman"/>
              </a:rPr>
              <a:t> </a:t>
            </a:r>
            <a:r>
              <a:rPr sz="1800" dirty="0">
                <a:latin typeface="Times New Roman"/>
                <a:cs typeface="Times New Roman"/>
              </a:rPr>
              <a:t>12.</a:t>
            </a:r>
            <a:r>
              <a:rPr sz="1800" spc="-20" dirty="0">
                <a:latin typeface="Times New Roman"/>
                <a:cs typeface="Times New Roman"/>
              </a:rPr>
              <a:t> </a:t>
            </a:r>
            <a:r>
              <a:rPr sz="1800" spc="-5" dirty="0">
                <a:latin typeface="Times New Roman"/>
                <a:cs typeface="Times New Roman"/>
              </a:rPr>
              <a:t>So,</a:t>
            </a:r>
            <a:r>
              <a:rPr sz="1800" spc="-20" dirty="0">
                <a:latin typeface="Times New Roman"/>
                <a:cs typeface="Times New Roman"/>
              </a:rPr>
              <a:t> </a:t>
            </a:r>
            <a:r>
              <a:rPr sz="1800" spc="-5" dirty="0">
                <a:latin typeface="Times New Roman"/>
                <a:cs typeface="Times New Roman"/>
              </a:rPr>
              <a:t>move</a:t>
            </a:r>
            <a:r>
              <a:rPr sz="1800" spc="5" dirty="0">
                <a:latin typeface="Times New Roman"/>
                <a:cs typeface="Times New Roman"/>
              </a:rPr>
              <a:t> </a:t>
            </a:r>
            <a:r>
              <a:rPr sz="1800" dirty="0">
                <a:latin typeface="Times New Roman"/>
                <a:cs typeface="Times New Roman"/>
              </a:rPr>
              <a:t>to</a:t>
            </a:r>
            <a:r>
              <a:rPr sz="1800" spc="-20" dirty="0">
                <a:latin typeface="Times New Roman"/>
                <a:cs typeface="Times New Roman"/>
              </a:rPr>
              <a:t> </a:t>
            </a:r>
            <a:r>
              <a:rPr sz="1800" dirty="0">
                <a:latin typeface="Times New Roman"/>
                <a:cs typeface="Times New Roman"/>
              </a:rPr>
              <a:t>left</a:t>
            </a:r>
            <a:r>
              <a:rPr sz="1800" spc="-5" dirty="0">
                <a:latin typeface="Times New Roman"/>
                <a:cs typeface="Times New Roman"/>
              </a:rPr>
              <a:t> </a:t>
            </a:r>
            <a:r>
              <a:rPr sz="1800" dirty="0">
                <a:latin typeface="Times New Roman"/>
                <a:cs typeface="Times New Roman"/>
              </a:rPr>
              <a:t>child</a:t>
            </a:r>
            <a:endParaRPr sz="1800">
              <a:latin typeface="Times New Roman"/>
              <a:cs typeface="Times New Roman"/>
            </a:endParaRPr>
          </a:p>
          <a:p>
            <a:pPr>
              <a:lnSpc>
                <a:spcPct val="100000"/>
              </a:lnSpc>
            </a:pPr>
            <a:endParaRPr sz="2000">
              <a:latin typeface="Times New Roman"/>
              <a:cs typeface="Times New Roman"/>
            </a:endParaRPr>
          </a:p>
          <a:p>
            <a:pPr marL="12700" marR="5080">
              <a:lnSpc>
                <a:spcPct val="114999"/>
              </a:lnSpc>
              <a:spcBef>
                <a:spcPts val="1550"/>
              </a:spcBef>
            </a:pPr>
            <a:r>
              <a:rPr sz="1800" spc="-35" dirty="0">
                <a:latin typeface="Times New Roman"/>
                <a:cs typeface="Times New Roman"/>
              </a:rPr>
              <a:t>Now,</a:t>
            </a:r>
            <a:r>
              <a:rPr sz="1800" spc="5" dirty="0">
                <a:latin typeface="Times New Roman"/>
                <a:cs typeface="Times New Roman"/>
              </a:rPr>
              <a:t> </a:t>
            </a:r>
            <a:r>
              <a:rPr sz="1800" dirty="0">
                <a:latin typeface="Times New Roman"/>
                <a:cs typeface="Times New Roman"/>
              </a:rPr>
              <a:t>compare </a:t>
            </a:r>
            <a:r>
              <a:rPr sz="1800" spc="-40" dirty="0">
                <a:latin typeface="Times New Roman"/>
                <a:cs typeface="Times New Roman"/>
              </a:rPr>
              <a:t>11</a:t>
            </a:r>
            <a:r>
              <a:rPr sz="1800" dirty="0">
                <a:latin typeface="Times New Roman"/>
                <a:cs typeface="Times New Roman"/>
              </a:rPr>
              <a:t> with current node</a:t>
            </a:r>
            <a:r>
              <a:rPr sz="1800" spc="5" dirty="0">
                <a:latin typeface="Times New Roman"/>
                <a:cs typeface="Times New Roman"/>
              </a:rPr>
              <a:t> </a:t>
            </a:r>
            <a:r>
              <a:rPr sz="1800" spc="-30" dirty="0">
                <a:latin typeface="Times New Roman"/>
                <a:cs typeface="Times New Roman"/>
              </a:rPr>
              <a:t>11,</a:t>
            </a:r>
            <a:r>
              <a:rPr sz="1800" spc="-5" dirty="0">
                <a:latin typeface="Times New Roman"/>
                <a:cs typeface="Times New Roman"/>
              </a:rPr>
              <a:t> </a:t>
            </a:r>
            <a:r>
              <a:rPr sz="1800" spc="-40" dirty="0">
                <a:latin typeface="Times New Roman"/>
                <a:cs typeface="Times New Roman"/>
              </a:rPr>
              <a:t>11</a:t>
            </a:r>
            <a:r>
              <a:rPr sz="1800" dirty="0">
                <a:latin typeface="Times New Roman"/>
                <a:cs typeface="Times New Roman"/>
              </a:rPr>
              <a:t> </a:t>
            </a:r>
            <a:r>
              <a:rPr sz="1800" spc="-5" dirty="0">
                <a:latin typeface="Times New Roman"/>
                <a:cs typeface="Times New Roman"/>
              </a:rPr>
              <a:t>is</a:t>
            </a:r>
            <a:r>
              <a:rPr sz="1800" dirty="0">
                <a:latin typeface="Times New Roman"/>
                <a:cs typeface="Times New Roman"/>
              </a:rPr>
              <a:t> equals</a:t>
            </a:r>
            <a:r>
              <a:rPr sz="1800" spc="-15" dirty="0">
                <a:latin typeface="Times New Roman"/>
                <a:cs typeface="Times New Roman"/>
              </a:rPr>
              <a:t> </a:t>
            </a:r>
            <a:r>
              <a:rPr sz="1800" dirty="0">
                <a:latin typeface="Times New Roman"/>
                <a:cs typeface="Times New Roman"/>
              </a:rPr>
              <a:t>to current</a:t>
            </a:r>
            <a:r>
              <a:rPr sz="1800" spc="-10" dirty="0">
                <a:latin typeface="Times New Roman"/>
                <a:cs typeface="Times New Roman"/>
              </a:rPr>
              <a:t> </a:t>
            </a:r>
            <a:r>
              <a:rPr sz="1800" dirty="0">
                <a:latin typeface="Times New Roman"/>
                <a:cs typeface="Times New Roman"/>
              </a:rPr>
              <a:t>node. </a:t>
            </a:r>
            <a:r>
              <a:rPr sz="1800" spc="-5" dirty="0">
                <a:latin typeface="Times New Roman"/>
                <a:cs typeface="Times New Roman"/>
              </a:rPr>
              <a:t>So,</a:t>
            </a:r>
            <a:r>
              <a:rPr sz="1800" dirty="0">
                <a:latin typeface="Times New Roman"/>
                <a:cs typeface="Times New Roman"/>
              </a:rPr>
              <a:t> </a:t>
            </a:r>
            <a:r>
              <a:rPr sz="1800" spc="-5" dirty="0">
                <a:latin typeface="Times New Roman"/>
                <a:cs typeface="Times New Roman"/>
              </a:rPr>
              <a:t>element</a:t>
            </a:r>
            <a:r>
              <a:rPr sz="1800" dirty="0">
                <a:latin typeface="Times New Roman"/>
                <a:cs typeface="Times New Roman"/>
              </a:rPr>
              <a:t> </a:t>
            </a:r>
            <a:r>
              <a:rPr sz="1800" spc="-5" dirty="0">
                <a:latin typeface="Times New Roman"/>
                <a:cs typeface="Times New Roman"/>
              </a:rPr>
              <a:t>is </a:t>
            </a:r>
            <a:r>
              <a:rPr sz="1800" spc="-434" dirty="0">
                <a:latin typeface="Times New Roman"/>
                <a:cs typeface="Times New Roman"/>
              </a:rPr>
              <a:t> </a:t>
            </a:r>
            <a:r>
              <a:rPr sz="1800" dirty="0">
                <a:latin typeface="Times New Roman"/>
                <a:cs typeface="Times New Roman"/>
              </a:rPr>
              <a:t>found,</a:t>
            </a:r>
            <a:r>
              <a:rPr sz="1800" spc="-20" dirty="0">
                <a:latin typeface="Times New Roman"/>
                <a:cs typeface="Times New Roman"/>
              </a:rPr>
              <a:t> </a:t>
            </a:r>
            <a:r>
              <a:rPr sz="1800" dirty="0">
                <a:latin typeface="Times New Roman"/>
                <a:cs typeface="Times New Roman"/>
              </a:rPr>
              <a:t>retrieve</a:t>
            </a:r>
            <a:r>
              <a:rPr sz="1800" spc="-25" dirty="0">
                <a:latin typeface="Times New Roman"/>
                <a:cs typeface="Times New Roman"/>
              </a:rPr>
              <a:t> </a:t>
            </a:r>
            <a:r>
              <a:rPr sz="1800" dirty="0">
                <a:latin typeface="Times New Roman"/>
                <a:cs typeface="Times New Roman"/>
              </a:rPr>
              <a:t>the current</a:t>
            </a:r>
            <a:r>
              <a:rPr sz="1800" spc="-10" dirty="0">
                <a:latin typeface="Times New Roman"/>
                <a:cs typeface="Times New Roman"/>
              </a:rPr>
              <a:t> </a:t>
            </a:r>
            <a:r>
              <a:rPr sz="1800" dirty="0">
                <a:latin typeface="Times New Roman"/>
                <a:cs typeface="Times New Roman"/>
              </a:rPr>
              <a:t>node</a:t>
            </a:r>
            <a:r>
              <a:rPr sz="1800" spc="-5" dirty="0">
                <a:latin typeface="Times New Roman"/>
                <a:cs typeface="Times New Roman"/>
              </a:rPr>
              <a:t> </a:t>
            </a:r>
            <a:r>
              <a:rPr sz="1800" dirty="0">
                <a:latin typeface="Times New Roman"/>
                <a:cs typeface="Times New Roman"/>
              </a:rPr>
              <a:t>value</a:t>
            </a:r>
            <a:r>
              <a:rPr sz="1800" spc="-15" dirty="0">
                <a:latin typeface="Times New Roman"/>
                <a:cs typeface="Times New Roman"/>
              </a:rPr>
              <a:t> </a:t>
            </a:r>
            <a:r>
              <a:rPr sz="1800" dirty="0">
                <a:latin typeface="Times New Roman"/>
                <a:cs typeface="Times New Roman"/>
              </a:rPr>
              <a:t>i.e.</a:t>
            </a:r>
            <a:r>
              <a:rPr sz="1800" spc="-25" dirty="0">
                <a:latin typeface="Times New Roman"/>
                <a:cs typeface="Times New Roman"/>
              </a:rPr>
              <a:t> 11.</a:t>
            </a:r>
            <a:endParaRPr sz="18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1205" y="232917"/>
            <a:ext cx="8201659" cy="475170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6FC0"/>
                </a:solidFill>
                <a:latin typeface="Times New Roman"/>
                <a:cs typeface="Times New Roman"/>
              </a:rPr>
              <a:t>Hashing</a:t>
            </a:r>
            <a:endParaRPr sz="1800">
              <a:latin typeface="Times New Roman"/>
              <a:cs typeface="Times New Roman"/>
            </a:endParaRPr>
          </a:p>
          <a:p>
            <a:pPr marL="299085" marR="5080" indent="-287020" algn="just">
              <a:lnSpc>
                <a:spcPct val="150000"/>
              </a:lnSpc>
              <a:spcBef>
                <a:spcPts val="395"/>
              </a:spcBef>
              <a:buFont typeface="Arial MT"/>
              <a:buChar char="•"/>
              <a:tabLst>
                <a:tab pos="299720" algn="l"/>
              </a:tabLst>
            </a:pPr>
            <a:r>
              <a:rPr sz="1750" dirty="0">
                <a:latin typeface="Times New Roman"/>
                <a:cs typeface="Times New Roman"/>
              </a:rPr>
              <a:t>The </a:t>
            </a:r>
            <a:r>
              <a:rPr sz="1750" spc="-5" dirty="0">
                <a:latin typeface="Times New Roman"/>
                <a:cs typeface="Times New Roman"/>
              </a:rPr>
              <a:t>searching </a:t>
            </a:r>
            <a:r>
              <a:rPr sz="1750" spc="-10" dirty="0">
                <a:latin typeface="Times New Roman"/>
                <a:cs typeface="Times New Roman"/>
              </a:rPr>
              <a:t>time </a:t>
            </a:r>
            <a:r>
              <a:rPr sz="1750" dirty="0">
                <a:latin typeface="Times New Roman"/>
                <a:cs typeface="Times New Roman"/>
              </a:rPr>
              <a:t>of the </a:t>
            </a:r>
            <a:r>
              <a:rPr sz="1750" spc="-5" dirty="0">
                <a:latin typeface="Times New Roman"/>
                <a:cs typeface="Times New Roman"/>
              </a:rPr>
              <a:t>each searching technique, that </a:t>
            </a:r>
            <a:r>
              <a:rPr sz="1750" dirty="0">
                <a:latin typeface="Times New Roman"/>
                <a:cs typeface="Times New Roman"/>
              </a:rPr>
              <a:t>were </a:t>
            </a:r>
            <a:r>
              <a:rPr sz="1750" spc="-5" dirty="0">
                <a:latin typeface="Times New Roman"/>
                <a:cs typeface="Times New Roman"/>
              </a:rPr>
              <a:t>discussed </a:t>
            </a:r>
            <a:r>
              <a:rPr sz="1750" dirty="0">
                <a:latin typeface="Times New Roman"/>
                <a:cs typeface="Times New Roman"/>
              </a:rPr>
              <a:t>in the </a:t>
            </a:r>
            <a:r>
              <a:rPr sz="1750" spc="-5" dirty="0">
                <a:latin typeface="Times New Roman"/>
                <a:cs typeface="Times New Roman"/>
              </a:rPr>
              <a:t>previous </a:t>
            </a:r>
            <a:r>
              <a:rPr sz="1750" dirty="0">
                <a:latin typeface="Times New Roman"/>
                <a:cs typeface="Times New Roman"/>
              </a:rPr>
              <a:t> </a:t>
            </a:r>
            <a:r>
              <a:rPr sz="1750" spc="-5" dirty="0">
                <a:latin typeface="Times New Roman"/>
                <a:cs typeface="Times New Roman"/>
              </a:rPr>
              <a:t>section, depends </a:t>
            </a:r>
            <a:r>
              <a:rPr sz="1750" dirty="0">
                <a:latin typeface="Times New Roman"/>
                <a:cs typeface="Times New Roman"/>
              </a:rPr>
              <a:t>on </a:t>
            </a:r>
            <a:r>
              <a:rPr sz="1750" spc="-5" dirty="0">
                <a:latin typeface="Times New Roman"/>
                <a:cs typeface="Times New Roman"/>
              </a:rPr>
              <a:t>the comparison. i.e., </a:t>
            </a:r>
            <a:r>
              <a:rPr sz="1750" dirty="0">
                <a:latin typeface="Times New Roman"/>
                <a:cs typeface="Times New Roman"/>
              </a:rPr>
              <a:t>n </a:t>
            </a:r>
            <a:r>
              <a:rPr sz="1750" spc="-5" dirty="0">
                <a:latin typeface="Times New Roman"/>
                <a:cs typeface="Times New Roman"/>
              </a:rPr>
              <a:t>comparisons </a:t>
            </a:r>
            <a:r>
              <a:rPr sz="1750" dirty="0">
                <a:latin typeface="Times New Roman"/>
                <a:cs typeface="Times New Roman"/>
              </a:rPr>
              <a:t>required </a:t>
            </a:r>
            <a:r>
              <a:rPr sz="1750" spc="-5" dirty="0">
                <a:latin typeface="Times New Roman"/>
                <a:cs typeface="Times New Roman"/>
              </a:rPr>
              <a:t>for </a:t>
            </a:r>
            <a:r>
              <a:rPr sz="1750" dirty="0">
                <a:latin typeface="Times New Roman"/>
                <a:cs typeface="Times New Roman"/>
              </a:rPr>
              <a:t>an array A </a:t>
            </a:r>
            <a:r>
              <a:rPr sz="1750" spc="-5" dirty="0">
                <a:latin typeface="Times New Roman"/>
                <a:cs typeface="Times New Roman"/>
              </a:rPr>
              <a:t>with </a:t>
            </a:r>
            <a:r>
              <a:rPr sz="1750" dirty="0">
                <a:latin typeface="Times New Roman"/>
                <a:cs typeface="Times New Roman"/>
              </a:rPr>
              <a:t>n </a:t>
            </a:r>
            <a:r>
              <a:rPr sz="1750" spc="5" dirty="0">
                <a:latin typeface="Times New Roman"/>
                <a:cs typeface="Times New Roman"/>
              </a:rPr>
              <a:t> </a:t>
            </a:r>
            <a:r>
              <a:rPr sz="1750" dirty="0">
                <a:latin typeface="Times New Roman"/>
                <a:cs typeface="Times New Roman"/>
              </a:rPr>
              <a:t>elements.</a:t>
            </a:r>
            <a:endParaRPr sz="1750">
              <a:latin typeface="Times New Roman"/>
              <a:cs typeface="Times New Roman"/>
            </a:endParaRPr>
          </a:p>
          <a:p>
            <a:pPr marL="299085" marR="5715" indent="-287020" algn="just">
              <a:lnSpc>
                <a:spcPts val="3160"/>
              </a:lnSpc>
              <a:spcBef>
                <a:spcPts val="265"/>
              </a:spcBef>
              <a:buFont typeface="Arial MT"/>
              <a:buChar char="•"/>
              <a:tabLst>
                <a:tab pos="299720" algn="l"/>
              </a:tabLst>
            </a:pPr>
            <a:r>
              <a:rPr sz="1750" spc="-65" dirty="0">
                <a:latin typeface="Times New Roman"/>
                <a:cs typeface="Times New Roman"/>
              </a:rPr>
              <a:t>To</a:t>
            </a:r>
            <a:r>
              <a:rPr sz="1750" spc="-60" dirty="0">
                <a:latin typeface="Times New Roman"/>
                <a:cs typeface="Times New Roman"/>
              </a:rPr>
              <a:t> </a:t>
            </a:r>
            <a:r>
              <a:rPr sz="1750" spc="-5" dirty="0">
                <a:latin typeface="Times New Roman"/>
                <a:cs typeface="Times New Roman"/>
              </a:rPr>
              <a:t>increase</a:t>
            </a:r>
            <a:r>
              <a:rPr sz="1750" dirty="0">
                <a:latin typeface="Times New Roman"/>
                <a:cs typeface="Times New Roman"/>
              </a:rPr>
              <a:t> </a:t>
            </a:r>
            <a:r>
              <a:rPr sz="1750" spc="-5" dirty="0">
                <a:latin typeface="Times New Roman"/>
                <a:cs typeface="Times New Roman"/>
              </a:rPr>
              <a:t>the</a:t>
            </a:r>
            <a:r>
              <a:rPr sz="1750" dirty="0">
                <a:latin typeface="Times New Roman"/>
                <a:cs typeface="Times New Roman"/>
              </a:rPr>
              <a:t> </a:t>
            </a:r>
            <a:r>
              <a:rPr sz="1750" spc="-15" dirty="0">
                <a:latin typeface="Times New Roman"/>
                <a:cs typeface="Times New Roman"/>
              </a:rPr>
              <a:t>efficiency,</a:t>
            </a:r>
            <a:r>
              <a:rPr sz="1750" spc="-10" dirty="0">
                <a:latin typeface="Times New Roman"/>
                <a:cs typeface="Times New Roman"/>
              </a:rPr>
              <a:t> </a:t>
            </a:r>
            <a:r>
              <a:rPr sz="1750" spc="-5" dirty="0">
                <a:latin typeface="Times New Roman"/>
                <a:cs typeface="Times New Roman"/>
              </a:rPr>
              <a:t>i.e.,</a:t>
            </a:r>
            <a:r>
              <a:rPr sz="1750" dirty="0">
                <a:latin typeface="Times New Roman"/>
                <a:cs typeface="Times New Roman"/>
              </a:rPr>
              <a:t> to</a:t>
            </a:r>
            <a:r>
              <a:rPr sz="1750" spc="5" dirty="0">
                <a:latin typeface="Times New Roman"/>
                <a:cs typeface="Times New Roman"/>
              </a:rPr>
              <a:t> </a:t>
            </a:r>
            <a:r>
              <a:rPr sz="1750" spc="-5" dirty="0">
                <a:latin typeface="Times New Roman"/>
                <a:cs typeface="Times New Roman"/>
              </a:rPr>
              <a:t>reduce</a:t>
            </a:r>
            <a:r>
              <a:rPr sz="1750" dirty="0">
                <a:latin typeface="Times New Roman"/>
                <a:cs typeface="Times New Roman"/>
              </a:rPr>
              <a:t> the</a:t>
            </a:r>
            <a:r>
              <a:rPr sz="1750" spc="5" dirty="0">
                <a:latin typeface="Times New Roman"/>
                <a:cs typeface="Times New Roman"/>
              </a:rPr>
              <a:t> </a:t>
            </a:r>
            <a:r>
              <a:rPr sz="1750" spc="-5" dirty="0">
                <a:latin typeface="Times New Roman"/>
                <a:cs typeface="Times New Roman"/>
              </a:rPr>
              <a:t>searching</a:t>
            </a:r>
            <a:r>
              <a:rPr sz="1750" dirty="0">
                <a:latin typeface="Times New Roman"/>
                <a:cs typeface="Times New Roman"/>
              </a:rPr>
              <a:t> </a:t>
            </a:r>
            <a:r>
              <a:rPr sz="1750" spc="-5" dirty="0">
                <a:latin typeface="Times New Roman"/>
                <a:cs typeface="Times New Roman"/>
              </a:rPr>
              <a:t>time,</a:t>
            </a:r>
            <a:r>
              <a:rPr sz="1750" dirty="0">
                <a:latin typeface="Times New Roman"/>
                <a:cs typeface="Times New Roman"/>
              </a:rPr>
              <a:t> </a:t>
            </a:r>
            <a:r>
              <a:rPr sz="1750" spc="-5" dirty="0">
                <a:latin typeface="Times New Roman"/>
                <a:cs typeface="Times New Roman"/>
              </a:rPr>
              <a:t>we</a:t>
            </a:r>
            <a:r>
              <a:rPr sz="1750" dirty="0">
                <a:latin typeface="Times New Roman"/>
                <a:cs typeface="Times New Roman"/>
              </a:rPr>
              <a:t> </a:t>
            </a:r>
            <a:r>
              <a:rPr sz="1750" spc="-5" dirty="0">
                <a:latin typeface="Times New Roman"/>
                <a:cs typeface="Times New Roman"/>
              </a:rPr>
              <a:t>need</a:t>
            </a:r>
            <a:r>
              <a:rPr sz="1750" dirty="0">
                <a:latin typeface="Times New Roman"/>
                <a:cs typeface="Times New Roman"/>
              </a:rPr>
              <a:t> to</a:t>
            </a:r>
            <a:r>
              <a:rPr sz="1750" spc="5" dirty="0">
                <a:latin typeface="Times New Roman"/>
                <a:cs typeface="Times New Roman"/>
              </a:rPr>
              <a:t> </a:t>
            </a:r>
            <a:r>
              <a:rPr sz="1750" spc="-5" dirty="0">
                <a:latin typeface="Times New Roman"/>
                <a:cs typeface="Times New Roman"/>
              </a:rPr>
              <a:t>avoid </a:t>
            </a:r>
            <a:r>
              <a:rPr sz="1750" dirty="0">
                <a:latin typeface="Times New Roman"/>
                <a:cs typeface="Times New Roman"/>
              </a:rPr>
              <a:t> unnecessary</a:t>
            </a:r>
            <a:r>
              <a:rPr sz="1750" spc="-40" dirty="0">
                <a:latin typeface="Times New Roman"/>
                <a:cs typeface="Times New Roman"/>
              </a:rPr>
              <a:t> </a:t>
            </a:r>
            <a:r>
              <a:rPr sz="1750" dirty="0">
                <a:latin typeface="Times New Roman"/>
                <a:cs typeface="Times New Roman"/>
              </a:rPr>
              <a:t>comparisons.</a:t>
            </a:r>
            <a:endParaRPr sz="1750">
              <a:latin typeface="Times New Roman"/>
              <a:cs typeface="Times New Roman"/>
            </a:endParaRPr>
          </a:p>
          <a:p>
            <a:pPr marL="299085" indent="-287020" algn="just">
              <a:lnSpc>
                <a:spcPct val="100000"/>
              </a:lnSpc>
              <a:spcBef>
                <a:spcPts val="760"/>
              </a:spcBef>
              <a:buFont typeface="Arial MT"/>
              <a:buChar char="•"/>
              <a:tabLst>
                <a:tab pos="299720" algn="l"/>
              </a:tabLst>
            </a:pPr>
            <a:r>
              <a:rPr sz="1750" spc="-5" dirty="0">
                <a:latin typeface="Times New Roman"/>
                <a:cs typeface="Times New Roman"/>
              </a:rPr>
              <a:t>Hashing</a:t>
            </a:r>
            <a:r>
              <a:rPr sz="1750" spc="20" dirty="0">
                <a:latin typeface="Times New Roman"/>
                <a:cs typeface="Times New Roman"/>
              </a:rPr>
              <a:t> </a:t>
            </a:r>
            <a:r>
              <a:rPr sz="1750" spc="-5" dirty="0">
                <a:latin typeface="Times New Roman"/>
                <a:cs typeface="Times New Roman"/>
              </a:rPr>
              <a:t>is</a:t>
            </a:r>
            <a:r>
              <a:rPr sz="1750" spc="25" dirty="0">
                <a:latin typeface="Times New Roman"/>
                <a:cs typeface="Times New Roman"/>
              </a:rPr>
              <a:t> </a:t>
            </a:r>
            <a:r>
              <a:rPr sz="1750" dirty="0">
                <a:latin typeface="Times New Roman"/>
                <a:cs typeface="Times New Roman"/>
              </a:rPr>
              <a:t>a</a:t>
            </a:r>
            <a:r>
              <a:rPr sz="1750" spc="15" dirty="0">
                <a:latin typeface="Times New Roman"/>
                <a:cs typeface="Times New Roman"/>
              </a:rPr>
              <a:t> </a:t>
            </a:r>
            <a:r>
              <a:rPr sz="1750" spc="-5" dirty="0">
                <a:latin typeface="Times New Roman"/>
                <a:cs typeface="Times New Roman"/>
              </a:rPr>
              <a:t>technique</a:t>
            </a:r>
            <a:r>
              <a:rPr sz="1750" spc="25" dirty="0">
                <a:latin typeface="Times New Roman"/>
                <a:cs typeface="Times New Roman"/>
              </a:rPr>
              <a:t> </a:t>
            </a:r>
            <a:r>
              <a:rPr sz="1750" spc="-5" dirty="0">
                <a:latin typeface="Times New Roman"/>
                <a:cs typeface="Times New Roman"/>
              </a:rPr>
              <a:t>where</a:t>
            </a:r>
            <a:r>
              <a:rPr sz="1750" spc="35" dirty="0">
                <a:latin typeface="Times New Roman"/>
                <a:cs typeface="Times New Roman"/>
              </a:rPr>
              <a:t> </a:t>
            </a:r>
            <a:r>
              <a:rPr sz="1750" spc="-5" dirty="0">
                <a:latin typeface="Times New Roman"/>
                <a:cs typeface="Times New Roman"/>
              </a:rPr>
              <a:t>we</a:t>
            </a:r>
            <a:r>
              <a:rPr sz="1750" dirty="0">
                <a:latin typeface="Times New Roman"/>
                <a:cs typeface="Times New Roman"/>
              </a:rPr>
              <a:t> can</a:t>
            </a:r>
            <a:r>
              <a:rPr sz="1750" spc="15" dirty="0">
                <a:latin typeface="Times New Roman"/>
                <a:cs typeface="Times New Roman"/>
              </a:rPr>
              <a:t> </a:t>
            </a:r>
            <a:r>
              <a:rPr sz="1750" spc="-5" dirty="0">
                <a:latin typeface="Times New Roman"/>
                <a:cs typeface="Times New Roman"/>
              </a:rPr>
              <a:t>compute</a:t>
            </a:r>
            <a:r>
              <a:rPr sz="1750" spc="25" dirty="0">
                <a:latin typeface="Times New Roman"/>
                <a:cs typeface="Times New Roman"/>
              </a:rPr>
              <a:t> </a:t>
            </a:r>
            <a:r>
              <a:rPr sz="1750" dirty="0">
                <a:latin typeface="Times New Roman"/>
                <a:cs typeface="Times New Roman"/>
              </a:rPr>
              <a:t>the</a:t>
            </a:r>
            <a:r>
              <a:rPr sz="1750" spc="20" dirty="0">
                <a:latin typeface="Times New Roman"/>
                <a:cs typeface="Times New Roman"/>
              </a:rPr>
              <a:t> </a:t>
            </a:r>
            <a:r>
              <a:rPr sz="1750" dirty="0">
                <a:latin typeface="Times New Roman"/>
                <a:cs typeface="Times New Roman"/>
              </a:rPr>
              <a:t>location</a:t>
            </a:r>
            <a:r>
              <a:rPr sz="1750" spc="20" dirty="0">
                <a:latin typeface="Times New Roman"/>
                <a:cs typeface="Times New Roman"/>
              </a:rPr>
              <a:t> </a:t>
            </a:r>
            <a:r>
              <a:rPr sz="1750" spc="-5" dirty="0">
                <a:latin typeface="Times New Roman"/>
                <a:cs typeface="Times New Roman"/>
              </a:rPr>
              <a:t>of</a:t>
            </a:r>
            <a:r>
              <a:rPr sz="1750" spc="15" dirty="0">
                <a:latin typeface="Times New Roman"/>
                <a:cs typeface="Times New Roman"/>
              </a:rPr>
              <a:t> </a:t>
            </a:r>
            <a:r>
              <a:rPr sz="1750" spc="-5" dirty="0">
                <a:latin typeface="Times New Roman"/>
                <a:cs typeface="Times New Roman"/>
              </a:rPr>
              <a:t>the</a:t>
            </a:r>
            <a:r>
              <a:rPr sz="1750" spc="25" dirty="0">
                <a:latin typeface="Times New Roman"/>
                <a:cs typeface="Times New Roman"/>
              </a:rPr>
              <a:t> </a:t>
            </a:r>
            <a:r>
              <a:rPr sz="1750" spc="-5" dirty="0">
                <a:latin typeface="Times New Roman"/>
                <a:cs typeface="Times New Roman"/>
              </a:rPr>
              <a:t>desired</a:t>
            </a:r>
            <a:r>
              <a:rPr sz="1750" spc="15" dirty="0">
                <a:latin typeface="Times New Roman"/>
                <a:cs typeface="Times New Roman"/>
              </a:rPr>
              <a:t> </a:t>
            </a:r>
            <a:r>
              <a:rPr sz="1750" dirty="0">
                <a:latin typeface="Times New Roman"/>
                <a:cs typeface="Times New Roman"/>
              </a:rPr>
              <a:t>record</a:t>
            </a:r>
            <a:r>
              <a:rPr sz="1750" spc="30" dirty="0">
                <a:latin typeface="Times New Roman"/>
                <a:cs typeface="Times New Roman"/>
              </a:rPr>
              <a:t> </a:t>
            </a:r>
            <a:r>
              <a:rPr sz="1750" dirty="0">
                <a:latin typeface="Times New Roman"/>
                <a:cs typeface="Times New Roman"/>
              </a:rPr>
              <a:t>in</a:t>
            </a:r>
            <a:r>
              <a:rPr sz="1750" spc="10" dirty="0">
                <a:latin typeface="Times New Roman"/>
                <a:cs typeface="Times New Roman"/>
              </a:rPr>
              <a:t> </a:t>
            </a:r>
            <a:r>
              <a:rPr sz="1750" spc="-5" dirty="0">
                <a:latin typeface="Times New Roman"/>
                <a:cs typeface="Times New Roman"/>
              </a:rPr>
              <a:t>order</a:t>
            </a:r>
            <a:endParaRPr sz="1750">
              <a:latin typeface="Times New Roman"/>
              <a:cs typeface="Times New Roman"/>
            </a:endParaRPr>
          </a:p>
          <a:p>
            <a:pPr marL="299085" algn="just">
              <a:lnSpc>
                <a:spcPct val="100000"/>
              </a:lnSpc>
              <a:spcBef>
                <a:spcPts val="1060"/>
              </a:spcBef>
            </a:pPr>
            <a:r>
              <a:rPr sz="1750" dirty="0">
                <a:latin typeface="Times New Roman"/>
                <a:cs typeface="Times New Roman"/>
              </a:rPr>
              <a:t>to</a:t>
            </a:r>
            <a:r>
              <a:rPr sz="1750" spc="-15" dirty="0">
                <a:latin typeface="Times New Roman"/>
                <a:cs typeface="Times New Roman"/>
              </a:rPr>
              <a:t> </a:t>
            </a:r>
            <a:r>
              <a:rPr sz="1750" dirty="0">
                <a:latin typeface="Times New Roman"/>
                <a:cs typeface="Times New Roman"/>
              </a:rPr>
              <a:t>retrieve</a:t>
            </a:r>
            <a:r>
              <a:rPr sz="1750" spc="-30" dirty="0">
                <a:latin typeface="Times New Roman"/>
                <a:cs typeface="Times New Roman"/>
              </a:rPr>
              <a:t> </a:t>
            </a:r>
            <a:r>
              <a:rPr sz="1750" dirty="0">
                <a:latin typeface="Times New Roman"/>
                <a:cs typeface="Times New Roman"/>
              </a:rPr>
              <a:t>it</a:t>
            </a:r>
            <a:r>
              <a:rPr sz="1750" spc="-10" dirty="0">
                <a:latin typeface="Times New Roman"/>
                <a:cs typeface="Times New Roman"/>
              </a:rPr>
              <a:t> </a:t>
            </a:r>
            <a:r>
              <a:rPr sz="1750" dirty="0">
                <a:latin typeface="Times New Roman"/>
                <a:cs typeface="Times New Roman"/>
              </a:rPr>
              <a:t>in</a:t>
            </a:r>
            <a:r>
              <a:rPr sz="1750" spc="-10" dirty="0">
                <a:latin typeface="Times New Roman"/>
                <a:cs typeface="Times New Roman"/>
              </a:rPr>
              <a:t> </a:t>
            </a:r>
            <a:r>
              <a:rPr sz="1750" dirty="0">
                <a:latin typeface="Times New Roman"/>
                <a:cs typeface="Times New Roman"/>
              </a:rPr>
              <a:t>a</a:t>
            </a:r>
            <a:r>
              <a:rPr sz="1750" spc="-10" dirty="0">
                <a:latin typeface="Times New Roman"/>
                <a:cs typeface="Times New Roman"/>
              </a:rPr>
              <a:t> </a:t>
            </a:r>
            <a:r>
              <a:rPr sz="1750" dirty="0">
                <a:latin typeface="Times New Roman"/>
                <a:cs typeface="Times New Roman"/>
              </a:rPr>
              <a:t>single</a:t>
            </a:r>
            <a:r>
              <a:rPr sz="1750" spc="-25" dirty="0">
                <a:latin typeface="Times New Roman"/>
                <a:cs typeface="Times New Roman"/>
              </a:rPr>
              <a:t> </a:t>
            </a:r>
            <a:r>
              <a:rPr sz="1750" dirty="0">
                <a:latin typeface="Times New Roman"/>
                <a:cs typeface="Times New Roman"/>
              </a:rPr>
              <a:t>access</a:t>
            </a:r>
            <a:r>
              <a:rPr sz="1750" spc="-30" dirty="0">
                <a:latin typeface="Times New Roman"/>
                <a:cs typeface="Times New Roman"/>
              </a:rPr>
              <a:t> </a:t>
            </a:r>
            <a:r>
              <a:rPr sz="1750" dirty="0">
                <a:latin typeface="Times New Roman"/>
                <a:cs typeface="Times New Roman"/>
              </a:rPr>
              <a:t>(or</a:t>
            </a:r>
            <a:r>
              <a:rPr sz="1750" spc="-5" dirty="0">
                <a:latin typeface="Times New Roman"/>
                <a:cs typeface="Times New Roman"/>
              </a:rPr>
              <a:t> </a:t>
            </a:r>
            <a:r>
              <a:rPr sz="1750" dirty="0">
                <a:latin typeface="Times New Roman"/>
                <a:cs typeface="Times New Roman"/>
              </a:rPr>
              <a:t>comparison).</a:t>
            </a:r>
            <a:endParaRPr sz="1750">
              <a:latin typeface="Times New Roman"/>
              <a:cs typeface="Times New Roman"/>
            </a:endParaRPr>
          </a:p>
          <a:p>
            <a:pPr marL="299085" indent="-287020" algn="just">
              <a:lnSpc>
                <a:spcPct val="100000"/>
              </a:lnSpc>
              <a:spcBef>
                <a:spcPts val="1045"/>
              </a:spcBef>
              <a:buFont typeface="Arial MT"/>
              <a:buChar char="•"/>
              <a:tabLst>
                <a:tab pos="299720" algn="l"/>
              </a:tabLst>
            </a:pPr>
            <a:r>
              <a:rPr sz="1750" dirty="0">
                <a:latin typeface="Times New Roman"/>
                <a:cs typeface="Times New Roman"/>
              </a:rPr>
              <a:t>Let</a:t>
            </a:r>
            <a:r>
              <a:rPr sz="1750" spc="240" dirty="0">
                <a:latin typeface="Times New Roman"/>
                <a:cs typeface="Times New Roman"/>
              </a:rPr>
              <a:t> </a:t>
            </a:r>
            <a:r>
              <a:rPr sz="1750" spc="-5" dirty="0">
                <a:latin typeface="Times New Roman"/>
                <a:cs typeface="Times New Roman"/>
              </a:rPr>
              <a:t>there</a:t>
            </a:r>
            <a:r>
              <a:rPr sz="1750" spc="225" dirty="0">
                <a:latin typeface="Times New Roman"/>
                <a:cs typeface="Times New Roman"/>
              </a:rPr>
              <a:t> </a:t>
            </a:r>
            <a:r>
              <a:rPr sz="1750" dirty="0">
                <a:latin typeface="Times New Roman"/>
                <a:cs typeface="Times New Roman"/>
              </a:rPr>
              <a:t>is</a:t>
            </a:r>
            <a:r>
              <a:rPr sz="1750" spc="225" dirty="0">
                <a:latin typeface="Times New Roman"/>
                <a:cs typeface="Times New Roman"/>
              </a:rPr>
              <a:t> </a:t>
            </a:r>
            <a:r>
              <a:rPr sz="1750" dirty="0">
                <a:latin typeface="Times New Roman"/>
                <a:cs typeface="Times New Roman"/>
              </a:rPr>
              <a:t>a</a:t>
            </a:r>
            <a:r>
              <a:rPr sz="1750" spc="229" dirty="0">
                <a:latin typeface="Times New Roman"/>
                <a:cs typeface="Times New Roman"/>
              </a:rPr>
              <a:t> </a:t>
            </a:r>
            <a:r>
              <a:rPr sz="1750" dirty="0">
                <a:latin typeface="Times New Roman"/>
                <a:cs typeface="Times New Roman"/>
              </a:rPr>
              <a:t>table</a:t>
            </a:r>
            <a:r>
              <a:rPr sz="1750" spc="240" dirty="0">
                <a:latin typeface="Times New Roman"/>
                <a:cs typeface="Times New Roman"/>
              </a:rPr>
              <a:t> </a:t>
            </a:r>
            <a:r>
              <a:rPr sz="1750" dirty="0">
                <a:latin typeface="Times New Roman"/>
                <a:cs typeface="Times New Roman"/>
              </a:rPr>
              <a:t>of</a:t>
            </a:r>
            <a:r>
              <a:rPr sz="1750" spc="225" dirty="0">
                <a:latin typeface="Times New Roman"/>
                <a:cs typeface="Times New Roman"/>
              </a:rPr>
              <a:t> </a:t>
            </a:r>
            <a:r>
              <a:rPr sz="1750" dirty="0">
                <a:latin typeface="Times New Roman"/>
                <a:cs typeface="Times New Roman"/>
              </a:rPr>
              <a:t>n</a:t>
            </a:r>
            <a:r>
              <a:rPr sz="1750" spc="240" dirty="0">
                <a:latin typeface="Times New Roman"/>
                <a:cs typeface="Times New Roman"/>
              </a:rPr>
              <a:t> </a:t>
            </a:r>
            <a:r>
              <a:rPr sz="1750" spc="-5" dirty="0">
                <a:latin typeface="Times New Roman"/>
                <a:cs typeface="Times New Roman"/>
              </a:rPr>
              <a:t>employee</a:t>
            </a:r>
            <a:r>
              <a:rPr sz="1750" spc="240" dirty="0">
                <a:latin typeface="Times New Roman"/>
                <a:cs typeface="Times New Roman"/>
              </a:rPr>
              <a:t> </a:t>
            </a:r>
            <a:r>
              <a:rPr sz="1750" spc="-5" dirty="0">
                <a:latin typeface="Times New Roman"/>
                <a:cs typeface="Times New Roman"/>
              </a:rPr>
              <a:t>records</a:t>
            </a:r>
            <a:r>
              <a:rPr sz="1750" spc="229" dirty="0">
                <a:latin typeface="Times New Roman"/>
                <a:cs typeface="Times New Roman"/>
              </a:rPr>
              <a:t> </a:t>
            </a:r>
            <a:r>
              <a:rPr sz="1750" dirty="0">
                <a:latin typeface="Times New Roman"/>
                <a:cs typeface="Times New Roman"/>
              </a:rPr>
              <a:t>and</a:t>
            </a:r>
            <a:r>
              <a:rPr sz="1750" spc="240" dirty="0">
                <a:latin typeface="Times New Roman"/>
                <a:cs typeface="Times New Roman"/>
              </a:rPr>
              <a:t> </a:t>
            </a:r>
            <a:r>
              <a:rPr sz="1750" spc="-5" dirty="0">
                <a:latin typeface="Times New Roman"/>
                <a:cs typeface="Times New Roman"/>
              </a:rPr>
              <a:t>each</a:t>
            </a:r>
            <a:r>
              <a:rPr sz="1750" spc="229" dirty="0">
                <a:latin typeface="Times New Roman"/>
                <a:cs typeface="Times New Roman"/>
              </a:rPr>
              <a:t> </a:t>
            </a:r>
            <a:r>
              <a:rPr sz="1750" spc="-5" dirty="0">
                <a:latin typeface="Times New Roman"/>
                <a:cs typeface="Times New Roman"/>
              </a:rPr>
              <a:t>employee</a:t>
            </a:r>
            <a:r>
              <a:rPr sz="1750" spc="240" dirty="0">
                <a:latin typeface="Times New Roman"/>
                <a:cs typeface="Times New Roman"/>
              </a:rPr>
              <a:t> </a:t>
            </a:r>
            <a:r>
              <a:rPr sz="1750" dirty="0">
                <a:latin typeface="Times New Roman"/>
                <a:cs typeface="Times New Roman"/>
              </a:rPr>
              <a:t>record</a:t>
            </a:r>
            <a:r>
              <a:rPr sz="1750" spc="235" dirty="0">
                <a:latin typeface="Times New Roman"/>
                <a:cs typeface="Times New Roman"/>
              </a:rPr>
              <a:t> </a:t>
            </a:r>
            <a:r>
              <a:rPr sz="1750" spc="-5" dirty="0">
                <a:latin typeface="Times New Roman"/>
                <a:cs typeface="Times New Roman"/>
              </a:rPr>
              <a:t>is</a:t>
            </a:r>
            <a:r>
              <a:rPr sz="1750" spc="235" dirty="0">
                <a:latin typeface="Times New Roman"/>
                <a:cs typeface="Times New Roman"/>
              </a:rPr>
              <a:t> </a:t>
            </a:r>
            <a:r>
              <a:rPr sz="1750" spc="-5" dirty="0">
                <a:latin typeface="Times New Roman"/>
                <a:cs typeface="Times New Roman"/>
              </a:rPr>
              <a:t>defined</a:t>
            </a:r>
            <a:r>
              <a:rPr sz="1750" spc="225" dirty="0">
                <a:latin typeface="Times New Roman"/>
                <a:cs typeface="Times New Roman"/>
              </a:rPr>
              <a:t> </a:t>
            </a:r>
            <a:r>
              <a:rPr sz="1750" dirty="0">
                <a:latin typeface="Times New Roman"/>
                <a:cs typeface="Times New Roman"/>
              </a:rPr>
              <a:t>by</a:t>
            </a:r>
            <a:r>
              <a:rPr sz="1750" spc="229" dirty="0">
                <a:latin typeface="Times New Roman"/>
                <a:cs typeface="Times New Roman"/>
              </a:rPr>
              <a:t> </a:t>
            </a:r>
            <a:r>
              <a:rPr sz="1750" dirty="0">
                <a:latin typeface="Times New Roman"/>
                <a:cs typeface="Times New Roman"/>
              </a:rPr>
              <a:t>a</a:t>
            </a:r>
            <a:endParaRPr sz="1750">
              <a:latin typeface="Times New Roman"/>
              <a:cs typeface="Times New Roman"/>
            </a:endParaRPr>
          </a:p>
          <a:p>
            <a:pPr marL="299085" marR="6350" algn="just">
              <a:lnSpc>
                <a:spcPct val="150000"/>
              </a:lnSpc>
              <a:spcBef>
                <a:spcPts val="5"/>
              </a:spcBef>
            </a:pPr>
            <a:r>
              <a:rPr sz="1750" dirty="0">
                <a:latin typeface="Times New Roman"/>
                <a:cs typeface="Times New Roman"/>
              </a:rPr>
              <a:t>unique </a:t>
            </a:r>
            <a:r>
              <a:rPr sz="1750" spc="-5" dirty="0">
                <a:latin typeface="Times New Roman"/>
                <a:cs typeface="Times New Roman"/>
              </a:rPr>
              <a:t>employee </a:t>
            </a:r>
            <a:r>
              <a:rPr sz="1750" spc="-10" dirty="0">
                <a:latin typeface="Times New Roman"/>
                <a:cs typeface="Times New Roman"/>
              </a:rPr>
              <a:t>code, </a:t>
            </a:r>
            <a:r>
              <a:rPr sz="1750" spc="-5" dirty="0">
                <a:latin typeface="Times New Roman"/>
                <a:cs typeface="Times New Roman"/>
              </a:rPr>
              <a:t>which </a:t>
            </a:r>
            <a:r>
              <a:rPr sz="1750" dirty="0">
                <a:latin typeface="Times New Roman"/>
                <a:cs typeface="Times New Roman"/>
              </a:rPr>
              <a:t>is a key to the </a:t>
            </a:r>
            <a:r>
              <a:rPr sz="1750" spc="-5" dirty="0">
                <a:latin typeface="Times New Roman"/>
                <a:cs typeface="Times New Roman"/>
              </a:rPr>
              <a:t>record and employee name. </a:t>
            </a:r>
            <a:r>
              <a:rPr sz="1750" dirty="0">
                <a:latin typeface="Times New Roman"/>
                <a:cs typeface="Times New Roman"/>
              </a:rPr>
              <a:t>If </a:t>
            </a:r>
            <a:r>
              <a:rPr sz="1750" spc="-5" dirty="0">
                <a:latin typeface="Times New Roman"/>
                <a:cs typeface="Times New Roman"/>
              </a:rPr>
              <a:t>the </a:t>
            </a:r>
            <a:r>
              <a:rPr sz="1750" dirty="0">
                <a:latin typeface="Times New Roman"/>
                <a:cs typeface="Times New Roman"/>
              </a:rPr>
              <a:t>key (or </a:t>
            </a:r>
            <a:r>
              <a:rPr sz="1750" spc="5" dirty="0">
                <a:latin typeface="Times New Roman"/>
                <a:cs typeface="Times New Roman"/>
              </a:rPr>
              <a:t> </a:t>
            </a:r>
            <a:r>
              <a:rPr sz="1750" spc="-5" dirty="0">
                <a:latin typeface="Times New Roman"/>
                <a:cs typeface="Times New Roman"/>
              </a:rPr>
              <a:t>employee </a:t>
            </a:r>
            <a:r>
              <a:rPr sz="1750" dirty="0">
                <a:latin typeface="Times New Roman"/>
                <a:cs typeface="Times New Roman"/>
              </a:rPr>
              <a:t>code) is used </a:t>
            </a:r>
            <a:r>
              <a:rPr sz="1750" spc="-5" dirty="0">
                <a:latin typeface="Times New Roman"/>
                <a:cs typeface="Times New Roman"/>
              </a:rPr>
              <a:t>as the array index, then the </a:t>
            </a:r>
            <a:r>
              <a:rPr sz="1750" dirty="0">
                <a:latin typeface="Times New Roman"/>
                <a:cs typeface="Times New Roman"/>
              </a:rPr>
              <a:t>record can be </a:t>
            </a:r>
            <a:r>
              <a:rPr sz="1750" spc="-5" dirty="0">
                <a:latin typeface="Times New Roman"/>
                <a:cs typeface="Times New Roman"/>
              </a:rPr>
              <a:t>accessed </a:t>
            </a:r>
            <a:r>
              <a:rPr sz="1750" dirty="0">
                <a:latin typeface="Times New Roman"/>
                <a:cs typeface="Times New Roman"/>
              </a:rPr>
              <a:t>by </a:t>
            </a:r>
            <a:r>
              <a:rPr sz="1750" spc="-5" dirty="0">
                <a:latin typeface="Times New Roman"/>
                <a:cs typeface="Times New Roman"/>
              </a:rPr>
              <a:t>the </a:t>
            </a:r>
            <a:r>
              <a:rPr sz="1750" dirty="0">
                <a:latin typeface="Times New Roman"/>
                <a:cs typeface="Times New Roman"/>
              </a:rPr>
              <a:t>key </a:t>
            </a:r>
            <a:r>
              <a:rPr sz="1750" spc="5" dirty="0">
                <a:latin typeface="Times New Roman"/>
                <a:cs typeface="Times New Roman"/>
              </a:rPr>
              <a:t> </a:t>
            </a:r>
            <a:r>
              <a:rPr sz="1750" spc="-15" dirty="0">
                <a:latin typeface="Times New Roman"/>
                <a:cs typeface="Times New Roman"/>
              </a:rPr>
              <a:t>directly.</a:t>
            </a:r>
            <a:endParaRPr sz="175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4397" y="759333"/>
            <a:ext cx="5114290" cy="2459990"/>
          </a:xfrm>
          <a:prstGeom prst="rect">
            <a:avLst/>
          </a:prstGeom>
        </p:spPr>
        <p:txBody>
          <a:bodyPr vert="horz" wrap="square" lIns="0" tIns="12700" rIns="0" bIns="0" rtlCol="0">
            <a:spAutoFit/>
          </a:bodyPr>
          <a:lstStyle/>
          <a:p>
            <a:pPr marL="267335">
              <a:lnSpc>
                <a:spcPct val="100000"/>
              </a:lnSpc>
              <a:spcBef>
                <a:spcPts val="100"/>
              </a:spcBef>
            </a:pPr>
            <a:r>
              <a:rPr sz="1800" b="1" spc="-5" dirty="0">
                <a:latin typeface="Times New Roman"/>
                <a:cs typeface="Times New Roman"/>
              </a:rPr>
              <a:t>Contents</a:t>
            </a:r>
            <a:endParaRPr sz="1800">
              <a:latin typeface="Times New Roman"/>
              <a:cs typeface="Times New Roman"/>
            </a:endParaRPr>
          </a:p>
          <a:p>
            <a:pPr>
              <a:lnSpc>
                <a:spcPct val="100000"/>
              </a:lnSpc>
              <a:spcBef>
                <a:spcPts val="45"/>
              </a:spcBef>
            </a:pPr>
            <a:endParaRPr sz="1600">
              <a:latin typeface="Times New Roman"/>
              <a:cs typeface="Times New Roman"/>
            </a:endParaRPr>
          </a:p>
          <a:p>
            <a:pPr marL="299085" indent="-287020">
              <a:lnSpc>
                <a:spcPct val="100000"/>
              </a:lnSpc>
              <a:buFont typeface="Arial MT"/>
              <a:buChar char="•"/>
              <a:tabLst>
                <a:tab pos="299085" algn="l"/>
                <a:tab pos="299720" algn="l"/>
              </a:tabLst>
            </a:pPr>
            <a:r>
              <a:rPr sz="1800" dirty="0">
                <a:latin typeface="Times New Roman"/>
                <a:cs typeface="Times New Roman"/>
              </a:rPr>
              <a:t>Introduction</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Search</a:t>
            </a:r>
            <a:r>
              <a:rPr sz="1800" spc="-110" dirty="0">
                <a:latin typeface="Times New Roman"/>
                <a:cs typeface="Times New Roman"/>
              </a:rPr>
              <a:t> </a:t>
            </a:r>
            <a:r>
              <a:rPr sz="1800" dirty="0">
                <a:latin typeface="Times New Roman"/>
                <a:cs typeface="Times New Roman"/>
              </a:rPr>
              <a:t>Algorithm:</a:t>
            </a:r>
            <a:r>
              <a:rPr sz="1800" spc="-25" dirty="0">
                <a:latin typeface="Times New Roman"/>
                <a:cs typeface="Times New Roman"/>
              </a:rPr>
              <a:t> </a:t>
            </a:r>
            <a:r>
              <a:rPr sz="1800" dirty="0">
                <a:latin typeface="Times New Roman"/>
                <a:cs typeface="Times New Roman"/>
              </a:rPr>
              <a:t>Sequential</a:t>
            </a:r>
            <a:r>
              <a:rPr sz="1800" spc="-25" dirty="0">
                <a:latin typeface="Times New Roman"/>
                <a:cs typeface="Times New Roman"/>
              </a:rPr>
              <a:t> </a:t>
            </a:r>
            <a:r>
              <a:rPr sz="1800" dirty="0">
                <a:latin typeface="Times New Roman"/>
                <a:cs typeface="Times New Roman"/>
              </a:rPr>
              <a:t>Search</a:t>
            </a:r>
            <a:r>
              <a:rPr sz="1800" spc="-30" dirty="0">
                <a:latin typeface="Times New Roman"/>
                <a:cs typeface="Times New Roman"/>
              </a:rPr>
              <a:t> </a:t>
            </a:r>
            <a:r>
              <a:rPr sz="1800" dirty="0">
                <a:latin typeface="Times New Roman"/>
                <a:cs typeface="Times New Roman"/>
              </a:rPr>
              <a:t>,Binary</a:t>
            </a:r>
            <a:r>
              <a:rPr sz="1800" spc="-15" dirty="0">
                <a:latin typeface="Times New Roman"/>
                <a:cs typeface="Times New Roman"/>
              </a:rPr>
              <a:t> </a:t>
            </a:r>
            <a:r>
              <a:rPr sz="1800" dirty="0">
                <a:latin typeface="Times New Roman"/>
                <a:cs typeface="Times New Roman"/>
              </a:rPr>
              <a:t>Search</a:t>
            </a:r>
            <a:endParaRPr sz="1800">
              <a:latin typeface="Times New Roman"/>
              <a:cs typeface="Times New Roman"/>
            </a:endParaRPr>
          </a:p>
          <a:p>
            <a:pPr marL="299085" indent="-287020">
              <a:lnSpc>
                <a:spcPct val="100000"/>
              </a:lnSpc>
              <a:spcBef>
                <a:spcPts val="1085"/>
              </a:spcBef>
              <a:buFont typeface="Arial MT"/>
              <a:buChar char="•"/>
              <a:tabLst>
                <a:tab pos="299085" algn="l"/>
                <a:tab pos="299720" algn="l"/>
              </a:tabLst>
            </a:pPr>
            <a:r>
              <a:rPr sz="1800" spc="-5" dirty="0">
                <a:latin typeface="Times New Roman"/>
                <a:cs typeface="Times New Roman"/>
              </a:rPr>
              <a:t>Efficiency</a:t>
            </a:r>
            <a:r>
              <a:rPr sz="1800" spc="-25" dirty="0">
                <a:latin typeface="Times New Roman"/>
                <a:cs typeface="Times New Roman"/>
              </a:rPr>
              <a:t> </a:t>
            </a:r>
            <a:r>
              <a:rPr sz="1800" dirty="0">
                <a:latin typeface="Times New Roman"/>
                <a:cs typeface="Times New Roman"/>
              </a:rPr>
              <a:t>of</a:t>
            </a:r>
            <a:r>
              <a:rPr sz="1800" spc="-20" dirty="0">
                <a:latin typeface="Times New Roman"/>
                <a:cs typeface="Times New Roman"/>
              </a:rPr>
              <a:t> </a:t>
            </a:r>
            <a:r>
              <a:rPr sz="1800" spc="-5" dirty="0">
                <a:latin typeface="Times New Roman"/>
                <a:cs typeface="Times New Roman"/>
              </a:rPr>
              <a:t>search</a:t>
            </a:r>
            <a:r>
              <a:rPr sz="1800" spc="-10" dirty="0">
                <a:latin typeface="Times New Roman"/>
                <a:cs typeface="Times New Roman"/>
              </a:rPr>
              <a:t> </a:t>
            </a:r>
            <a:r>
              <a:rPr sz="1800" dirty="0">
                <a:latin typeface="Times New Roman"/>
                <a:cs typeface="Times New Roman"/>
              </a:rPr>
              <a:t>algorithms</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Hashing:</a:t>
            </a:r>
            <a:r>
              <a:rPr sz="1800" spc="-15" dirty="0">
                <a:latin typeface="Times New Roman"/>
                <a:cs typeface="Times New Roman"/>
              </a:rPr>
              <a:t> </a:t>
            </a:r>
            <a:r>
              <a:rPr sz="1800" spc="-5" dirty="0">
                <a:latin typeface="Times New Roman"/>
                <a:cs typeface="Times New Roman"/>
              </a:rPr>
              <a:t>Hash</a:t>
            </a:r>
            <a:r>
              <a:rPr sz="1800" spc="-10" dirty="0">
                <a:latin typeface="Times New Roman"/>
                <a:cs typeface="Times New Roman"/>
              </a:rPr>
              <a:t> </a:t>
            </a:r>
            <a:r>
              <a:rPr sz="1800" dirty="0">
                <a:latin typeface="Times New Roman"/>
                <a:cs typeface="Times New Roman"/>
              </a:rPr>
              <a:t>function</a:t>
            </a:r>
            <a:r>
              <a:rPr sz="1800" spc="-15" dirty="0">
                <a:latin typeface="Times New Roman"/>
                <a:cs typeface="Times New Roman"/>
              </a:rPr>
              <a:t> </a:t>
            </a:r>
            <a:r>
              <a:rPr sz="1800" dirty="0">
                <a:latin typeface="Times New Roman"/>
                <a:cs typeface="Times New Roman"/>
              </a:rPr>
              <a:t>and</a:t>
            </a:r>
            <a:r>
              <a:rPr sz="1800" spc="-15" dirty="0">
                <a:latin typeface="Times New Roman"/>
                <a:cs typeface="Times New Roman"/>
              </a:rPr>
              <a:t> </a:t>
            </a:r>
            <a:r>
              <a:rPr sz="1800" dirty="0">
                <a:latin typeface="Times New Roman"/>
                <a:cs typeface="Times New Roman"/>
              </a:rPr>
              <a:t>hash</a:t>
            </a:r>
            <a:r>
              <a:rPr sz="1800" spc="-20" dirty="0">
                <a:latin typeface="Times New Roman"/>
                <a:cs typeface="Times New Roman"/>
              </a:rPr>
              <a:t> </a:t>
            </a:r>
            <a:r>
              <a:rPr sz="1800" dirty="0">
                <a:latin typeface="Times New Roman"/>
                <a:cs typeface="Times New Roman"/>
              </a:rPr>
              <a:t>tables</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Collision</a:t>
            </a:r>
            <a:r>
              <a:rPr sz="1800" spc="-40" dirty="0">
                <a:latin typeface="Times New Roman"/>
                <a:cs typeface="Times New Roman"/>
              </a:rPr>
              <a:t> </a:t>
            </a:r>
            <a:r>
              <a:rPr sz="1800" dirty="0">
                <a:latin typeface="Times New Roman"/>
                <a:cs typeface="Times New Roman"/>
              </a:rPr>
              <a:t>Resolution</a:t>
            </a:r>
            <a:r>
              <a:rPr sz="1800" spc="-25" dirty="0">
                <a:latin typeface="Times New Roman"/>
                <a:cs typeface="Times New Roman"/>
              </a:rPr>
              <a:t> </a:t>
            </a:r>
            <a:r>
              <a:rPr sz="1800" dirty="0">
                <a:latin typeface="Times New Roman"/>
                <a:cs typeface="Times New Roman"/>
              </a:rPr>
              <a:t>techniques</a:t>
            </a:r>
            <a:endParaRPr sz="18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2904" y="179711"/>
            <a:ext cx="8021955" cy="4826635"/>
          </a:xfrm>
          <a:prstGeom prst="rect">
            <a:avLst/>
          </a:prstGeom>
        </p:spPr>
        <p:txBody>
          <a:bodyPr vert="horz" wrap="square" lIns="0" tIns="146050" rIns="0" bIns="0" rtlCol="0">
            <a:spAutoFit/>
          </a:bodyPr>
          <a:lstStyle/>
          <a:p>
            <a:pPr marL="299085" indent="-287020">
              <a:lnSpc>
                <a:spcPct val="100000"/>
              </a:lnSpc>
              <a:spcBef>
                <a:spcPts val="1150"/>
              </a:spcBef>
              <a:buFont typeface="Arial MT"/>
              <a:buChar char="•"/>
              <a:tabLst>
                <a:tab pos="299085" algn="l"/>
                <a:tab pos="299720" algn="l"/>
              </a:tabLst>
            </a:pPr>
            <a:r>
              <a:rPr sz="1750" b="1" dirty="0">
                <a:latin typeface="Times New Roman"/>
                <a:cs typeface="Times New Roman"/>
              </a:rPr>
              <a:t>Hash</a:t>
            </a:r>
            <a:r>
              <a:rPr sz="1750" b="1" spc="85" dirty="0">
                <a:latin typeface="Times New Roman"/>
                <a:cs typeface="Times New Roman"/>
              </a:rPr>
              <a:t> </a:t>
            </a:r>
            <a:r>
              <a:rPr sz="1750" b="1" dirty="0">
                <a:latin typeface="Times New Roman"/>
                <a:cs typeface="Times New Roman"/>
              </a:rPr>
              <a:t>function</a:t>
            </a:r>
            <a:r>
              <a:rPr sz="1750" b="1" spc="90" dirty="0">
                <a:latin typeface="Times New Roman"/>
                <a:cs typeface="Times New Roman"/>
              </a:rPr>
              <a:t> </a:t>
            </a:r>
            <a:r>
              <a:rPr sz="1750" spc="-5" dirty="0">
                <a:latin typeface="Times New Roman"/>
                <a:cs typeface="Times New Roman"/>
              </a:rPr>
              <a:t>is</a:t>
            </a:r>
            <a:r>
              <a:rPr sz="1750" spc="95" dirty="0">
                <a:latin typeface="Times New Roman"/>
                <a:cs typeface="Times New Roman"/>
              </a:rPr>
              <a:t> </a:t>
            </a:r>
            <a:r>
              <a:rPr sz="1750" spc="-5" dirty="0">
                <a:latin typeface="Times New Roman"/>
                <a:cs typeface="Times New Roman"/>
              </a:rPr>
              <a:t>the</a:t>
            </a:r>
            <a:r>
              <a:rPr sz="1750" spc="75" dirty="0">
                <a:latin typeface="Times New Roman"/>
                <a:cs typeface="Times New Roman"/>
              </a:rPr>
              <a:t> </a:t>
            </a:r>
            <a:r>
              <a:rPr sz="1750" dirty="0">
                <a:latin typeface="Times New Roman"/>
                <a:cs typeface="Times New Roman"/>
              </a:rPr>
              <a:t>transformation</a:t>
            </a:r>
            <a:r>
              <a:rPr sz="1750" spc="95" dirty="0">
                <a:latin typeface="Times New Roman"/>
                <a:cs typeface="Times New Roman"/>
              </a:rPr>
              <a:t> </a:t>
            </a:r>
            <a:r>
              <a:rPr sz="1750" spc="-5" dirty="0">
                <a:latin typeface="Times New Roman"/>
                <a:cs typeface="Times New Roman"/>
              </a:rPr>
              <a:t>of</a:t>
            </a:r>
            <a:r>
              <a:rPr sz="1750" spc="85" dirty="0">
                <a:latin typeface="Times New Roman"/>
                <a:cs typeface="Times New Roman"/>
              </a:rPr>
              <a:t> </a:t>
            </a:r>
            <a:r>
              <a:rPr sz="1750" dirty="0">
                <a:latin typeface="Times New Roman"/>
                <a:cs typeface="Times New Roman"/>
              </a:rPr>
              <a:t>the</a:t>
            </a:r>
            <a:r>
              <a:rPr sz="1750" spc="80" dirty="0">
                <a:latin typeface="Times New Roman"/>
                <a:cs typeface="Times New Roman"/>
              </a:rPr>
              <a:t> </a:t>
            </a:r>
            <a:r>
              <a:rPr sz="1750" dirty="0">
                <a:latin typeface="Times New Roman"/>
                <a:cs typeface="Times New Roman"/>
              </a:rPr>
              <a:t>key</a:t>
            </a:r>
            <a:r>
              <a:rPr sz="1750" spc="75" dirty="0">
                <a:latin typeface="Times New Roman"/>
                <a:cs typeface="Times New Roman"/>
              </a:rPr>
              <a:t> </a:t>
            </a:r>
            <a:r>
              <a:rPr sz="1750" spc="-5" dirty="0">
                <a:latin typeface="Times New Roman"/>
                <a:cs typeface="Times New Roman"/>
              </a:rPr>
              <a:t>into</a:t>
            </a:r>
            <a:r>
              <a:rPr sz="1750" spc="95" dirty="0">
                <a:latin typeface="Times New Roman"/>
                <a:cs typeface="Times New Roman"/>
              </a:rPr>
              <a:t> </a:t>
            </a:r>
            <a:r>
              <a:rPr sz="1750" spc="-5" dirty="0">
                <a:latin typeface="Times New Roman"/>
                <a:cs typeface="Times New Roman"/>
              </a:rPr>
              <a:t>the</a:t>
            </a:r>
            <a:r>
              <a:rPr sz="1750" spc="90" dirty="0">
                <a:latin typeface="Times New Roman"/>
                <a:cs typeface="Times New Roman"/>
              </a:rPr>
              <a:t> </a:t>
            </a:r>
            <a:r>
              <a:rPr sz="1750" dirty="0">
                <a:latin typeface="Times New Roman"/>
                <a:cs typeface="Times New Roman"/>
              </a:rPr>
              <a:t>corresponding</a:t>
            </a:r>
            <a:r>
              <a:rPr sz="1750" spc="70" dirty="0">
                <a:latin typeface="Times New Roman"/>
                <a:cs typeface="Times New Roman"/>
              </a:rPr>
              <a:t> </a:t>
            </a:r>
            <a:r>
              <a:rPr sz="1750" spc="-5" dirty="0">
                <a:latin typeface="Times New Roman"/>
                <a:cs typeface="Times New Roman"/>
              </a:rPr>
              <a:t>location</a:t>
            </a:r>
            <a:r>
              <a:rPr sz="1750" spc="80" dirty="0">
                <a:latin typeface="Times New Roman"/>
                <a:cs typeface="Times New Roman"/>
              </a:rPr>
              <a:t> </a:t>
            </a:r>
            <a:r>
              <a:rPr sz="1750" dirty="0">
                <a:latin typeface="Times New Roman"/>
                <a:cs typeface="Times New Roman"/>
              </a:rPr>
              <a:t>in</a:t>
            </a:r>
            <a:r>
              <a:rPr sz="1750" spc="75" dirty="0">
                <a:latin typeface="Times New Roman"/>
                <a:cs typeface="Times New Roman"/>
              </a:rPr>
              <a:t> </a:t>
            </a:r>
            <a:r>
              <a:rPr sz="1750" spc="-5" dirty="0">
                <a:latin typeface="Times New Roman"/>
                <a:cs typeface="Times New Roman"/>
              </a:rPr>
              <a:t>the</a:t>
            </a:r>
            <a:endParaRPr sz="1750" dirty="0">
              <a:latin typeface="Times New Roman"/>
              <a:cs typeface="Times New Roman"/>
            </a:endParaRPr>
          </a:p>
          <a:p>
            <a:pPr marL="299085">
              <a:lnSpc>
                <a:spcPct val="100000"/>
              </a:lnSpc>
              <a:spcBef>
                <a:spcPts val="1045"/>
              </a:spcBef>
            </a:pPr>
            <a:r>
              <a:rPr sz="1750" dirty="0">
                <a:latin typeface="Times New Roman"/>
                <a:cs typeface="Times New Roman"/>
              </a:rPr>
              <a:t>hash</a:t>
            </a:r>
            <a:r>
              <a:rPr sz="1750" spc="-100" dirty="0">
                <a:latin typeface="Times New Roman"/>
                <a:cs typeface="Times New Roman"/>
              </a:rPr>
              <a:t> </a:t>
            </a:r>
            <a:r>
              <a:rPr sz="1750" dirty="0">
                <a:latin typeface="Times New Roman"/>
                <a:cs typeface="Times New Roman"/>
              </a:rPr>
              <a:t>table.</a:t>
            </a:r>
          </a:p>
          <a:p>
            <a:pPr marL="299085" indent="-287020">
              <a:lnSpc>
                <a:spcPct val="100000"/>
              </a:lnSpc>
              <a:spcBef>
                <a:spcPts val="1055"/>
              </a:spcBef>
              <a:buFont typeface="Arial MT"/>
              <a:buChar char="•"/>
              <a:tabLst>
                <a:tab pos="299085" algn="l"/>
                <a:tab pos="299720" algn="l"/>
              </a:tabLst>
            </a:pPr>
            <a:r>
              <a:rPr sz="1750" dirty="0">
                <a:latin typeface="Times New Roman"/>
                <a:cs typeface="Times New Roman"/>
              </a:rPr>
              <a:t>A</a:t>
            </a:r>
            <a:r>
              <a:rPr sz="1750" spc="-60" dirty="0">
                <a:latin typeface="Times New Roman"/>
                <a:cs typeface="Times New Roman"/>
              </a:rPr>
              <a:t> </a:t>
            </a:r>
            <a:r>
              <a:rPr sz="1750" dirty="0">
                <a:latin typeface="Times New Roman"/>
                <a:cs typeface="Times New Roman"/>
              </a:rPr>
              <a:t>Hash</a:t>
            </a:r>
            <a:r>
              <a:rPr sz="1750" spc="45" dirty="0">
                <a:latin typeface="Times New Roman"/>
                <a:cs typeface="Times New Roman"/>
              </a:rPr>
              <a:t> </a:t>
            </a:r>
            <a:r>
              <a:rPr sz="1750" spc="-5" dirty="0">
                <a:latin typeface="Times New Roman"/>
                <a:cs typeface="Times New Roman"/>
              </a:rPr>
              <a:t>function</a:t>
            </a:r>
            <a:r>
              <a:rPr sz="1750" spc="35" dirty="0">
                <a:latin typeface="Times New Roman"/>
                <a:cs typeface="Times New Roman"/>
              </a:rPr>
              <a:t> </a:t>
            </a:r>
            <a:r>
              <a:rPr sz="1750" dirty="0">
                <a:latin typeface="Times New Roman"/>
                <a:cs typeface="Times New Roman"/>
              </a:rPr>
              <a:t>H</a:t>
            </a:r>
            <a:r>
              <a:rPr sz="1750" spc="40" dirty="0">
                <a:latin typeface="Times New Roman"/>
                <a:cs typeface="Times New Roman"/>
              </a:rPr>
              <a:t> </a:t>
            </a:r>
            <a:r>
              <a:rPr sz="1750" dirty="0">
                <a:latin typeface="Times New Roman"/>
                <a:cs typeface="Times New Roman"/>
              </a:rPr>
              <a:t>can</a:t>
            </a:r>
            <a:r>
              <a:rPr sz="1750" spc="45" dirty="0">
                <a:latin typeface="Times New Roman"/>
                <a:cs typeface="Times New Roman"/>
              </a:rPr>
              <a:t> </a:t>
            </a:r>
            <a:r>
              <a:rPr sz="1750" spc="-10" dirty="0">
                <a:latin typeface="Times New Roman"/>
                <a:cs typeface="Times New Roman"/>
              </a:rPr>
              <a:t>be</a:t>
            </a:r>
            <a:r>
              <a:rPr sz="1750" spc="45" dirty="0">
                <a:latin typeface="Times New Roman"/>
                <a:cs typeface="Times New Roman"/>
              </a:rPr>
              <a:t> </a:t>
            </a:r>
            <a:r>
              <a:rPr sz="1750" dirty="0">
                <a:latin typeface="Times New Roman"/>
                <a:cs typeface="Times New Roman"/>
              </a:rPr>
              <a:t>defined</a:t>
            </a:r>
            <a:r>
              <a:rPr sz="1750" spc="35" dirty="0">
                <a:latin typeface="Times New Roman"/>
                <a:cs typeface="Times New Roman"/>
              </a:rPr>
              <a:t> </a:t>
            </a:r>
            <a:r>
              <a:rPr sz="1750" dirty="0">
                <a:latin typeface="Times New Roman"/>
                <a:cs typeface="Times New Roman"/>
              </a:rPr>
              <a:t>as</a:t>
            </a:r>
            <a:r>
              <a:rPr sz="1750" spc="35" dirty="0">
                <a:latin typeface="Times New Roman"/>
                <a:cs typeface="Times New Roman"/>
              </a:rPr>
              <a:t> </a:t>
            </a:r>
            <a:r>
              <a:rPr sz="1750" dirty="0">
                <a:latin typeface="Times New Roman"/>
                <a:cs typeface="Times New Roman"/>
              </a:rPr>
              <a:t>a</a:t>
            </a:r>
            <a:r>
              <a:rPr sz="1750" spc="45" dirty="0">
                <a:latin typeface="Times New Roman"/>
                <a:cs typeface="Times New Roman"/>
              </a:rPr>
              <a:t> </a:t>
            </a:r>
            <a:r>
              <a:rPr sz="1750" spc="-5" dirty="0">
                <a:latin typeface="Times New Roman"/>
                <a:cs typeface="Times New Roman"/>
              </a:rPr>
              <a:t>function</a:t>
            </a:r>
            <a:r>
              <a:rPr sz="1750" spc="45" dirty="0">
                <a:latin typeface="Times New Roman"/>
                <a:cs typeface="Times New Roman"/>
              </a:rPr>
              <a:t> </a:t>
            </a:r>
            <a:r>
              <a:rPr sz="1750" spc="-10" dirty="0">
                <a:latin typeface="Times New Roman"/>
                <a:cs typeface="Times New Roman"/>
              </a:rPr>
              <a:t>that</a:t>
            </a:r>
            <a:r>
              <a:rPr sz="1750" spc="50" dirty="0">
                <a:latin typeface="Times New Roman"/>
                <a:cs typeface="Times New Roman"/>
              </a:rPr>
              <a:t> </a:t>
            </a:r>
            <a:r>
              <a:rPr sz="1750" spc="-5" dirty="0">
                <a:latin typeface="Times New Roman"/>
                <a:cs typeface="Times New Roman"/>
              </a:rPr>
              <a:t>takes</a:t>
            </a:r>
            <a:r>
              <a:rPr sz="1750" spc="55" dirty="0">
                <a:latin typeface="Times New Roman"/>
                <a:cs typeface="Times New Roman"/>
              </a:rPr>
              <a:t> </a:t>
            </a:r>
            <a:r>
              <a:rPr sz="1750" dirty="0">
                <a:latin typeface="Times New Roman"/>
                <a:cs typeface="Times New Roman"/>
              </a:rPr>
              <a:t>key</a:t>
            </a:r>
            <a:r>
              <a:rPr sz="1750" spc="30" dirty="0">
                <a:latin typeface="Times New Roman"/>
                <a:cs typeface="Times New Roman"/>
              </a:rPr>
              <a:t> </a:t>
            </a:r>
            <a:r>
              <a:rPr sz="1750" spc="-5" dirty="0">
                <a:latin typeface="Times New Roman"/>
                <a:cs typeface="Times New Roman"/>
              </a:rPr>
              <a:t>as</a:t>
            </a:r>
            <a:r>
              <a:rPr sz="1750" spc="50" dirty="0">
                <a:latin typeface="Times New Roman"/>
                <a:cs typeface="Times New Roman"/>
              </a:rPr>
              <a:t> </a:t>
            </a:r>
            <a:r>
              <a:rPr sz="1750" spc="-5" dirty="0">
                <a:latin typeface="Times New Roman"/>
                <a:cs typeface="Times New Roman"/>
              </a:rPr>
              <a:t>input</a:t>
            </a:r>
            <a:r>
              <a:rPr sz="1750" spc="50" dirty="0">
                <a:latin typeface="Times New Roman"/>
                <a:cs typeface="Times New Roman"/>
              </a:rPr>
              <a:t> </a:t>
            </a:r>
            <a:r>
              <a:rPr sz="1750" dirty="0">
                <a:latin typeface="Times New Roman"/>
                <a:cs typeface="Times New Roman"/>
              </a:rPr>
              <a:t>and</a:t>
            </a:r>
            <a:r>
              <a:rPr sz="1750" spc="35" dirty="0">
                <a:latin typeface="Times New Roman"/>
                <a:cs typeface="Times New Roman"/>
              </a:rPr>
              <a:t> </a:t>
            </a:r>
            <a:r>
              <a:rPr sz="1750" spc="-5" dirty="0">
                <a:latin typeface="Times New Roman"/>
                <a:cs typeface="Times New Roman"/>
              </a:rPr>
              <a:t>transforms</a:t>
            </a:r>
            <a:endParaRPr sz="1750" dirty="0">
              <a:latin typeface="Times New Roman"/>
              <a:cs typeface="Times New Roman"/>
            </a:endParaRPr>
          </a:p>
          <a:p>
            <a:pPr marL="299085">
              <a:lnSpc>
                <a:spcPct val="100000"/>
              </a:lnSpc>
              <a:spcBef>
                <a:spcPts val="1045"/>
              </a:spcBef>
            </a:pPr>
            <a:r>
              <a:rPr sz="1750" dirty="0">
                <a:latin typeface="Times New Roman"/>
                <a:cs typeface="Times New Roman"/>
              </a:rPr>
              <a:t>it</a:t>
            </a:r>
            <a:r>
              <a:rPr sz="1750" spc="-15" dirty="0">
                <a:latin typeface="Times New Roman"/>
                <a:cs typeface="Times New Roman"/>
              </a:rPr>
              <a:t> </a:t>
            </a:r>
            <a:r>
              <a:rPr sz="1750" dirty="0">
                <a:latin typeface="Times New Roman"/>
                <a:cs typeface="Times New Roman"/>
              </a:rPr>
              <a:t>into</a:t>
            </a:r>
            <a:r>
              <a:rPr sz="1750" spc="-30" dirty="0">
                <a:latin typeface="Times New Roman"/>
                <a:cs typeface="Times New Roman"/>
              </a:rPr>
              <a:t> </a:t>
            </a:r>
            <a:r>
              <a:rPr sz="1750" dirty="0">
                <a:latin typeface="Times New Roman"/>
                <a:cs typeface="Times New Roman"/>
              </a:rPr>
              <a:t>a</a:t>
            </a:r>
            <a:r>
              <a:rPr sz="1750" spc="-15" dirty="0">
                <a:latin typeface="Times New Roman"/>
                <a:cs typeface="Times New Roman"/>
              </a:rPr>
              <a:t> </a:t>
            </a:r>
            <a:r>
              <a:rPr sz="1750" dirty="0">
                <a:latin typeface="Times New Roman"/>
                <a:cs typeface="Times New Roman"/>
              </a:rPr>
              <a:t>hash</a:t>
            </a:r>
            <a:r>
              <a:rPr sz="1750" spc="-25" dirty="0">
                <a:latin typeface="Times New Roman"/>
                <a:cs typeface="Times New Roman"/>
              </a:rPr>
              <a:t> </a:t>
            </a:r>
            <a:r>
              <a:rPr sz="1750" dirty="0">
                <a:latin typeface="Times New Roman"/>
                <a:cs typeface="Times New Roman"/>
              </a:rPr>
              <a:t>table</a:t>
            </a:r>
            <a:r>
              <a:rPr sz="1750" spc="-20" dirty="0">
                <a:latin typeface="Times New Roman"/>
                <a:cs typeface="Times New Roman"/>
              </a:rPr>
              <a:t> </a:t>
            </a:r>
            <a:r>
              <a:rPr sz="1750" dirty="0">
                <a:latin typeface="Times New Roman"/>
                <a:cs typeface="Times New Roman"/>
              </a:rPr>
              <a:t>index.</a:t>
            </a:r>
          </a:p>
          <a:p>
            <a:pPr marL="299085" indent="-287020">
              <a:lnSpc>
                <a:spcPct val="100000"/>
              </a:lnSpc>
              <a:spcBef>
                <a:spcPts val="1060"/>
              </a:spcBef>
              <a:buFont typeface="Arial MT"/>
              <a:buChar char="•"/>
              <a:tabLst>
                <a:tab pos="299085" algn="l"/>
                <a:tab pos="299720" algn="l"/>
              </a:tabLst>
            </a:pPr>
            <a:r>
              <a:rPr sz="1750" dirty="0">
                <a:latin typeface="Times New Roman"/>
                <a:cs typeface="Times New Roman"/>
              </a:rPr>
              <a:t>Hash</a:t>
            </a:r>
            <a:r>
              <a:rPr sz="1750" spc="-30" dirty="0">
                <a:latin typeface="Times New Roman"/>
                <a:cs typeface="Times New Roman"/>
              </a:rPr>
              <a:t> </a:t>
            </a:r>
            <a:r>
              <a:rPr sz="1750" dirty="0">
                <a:latin typeface="Times New Roman"/>
                <a:cs typeface="Times New Roman"/>
              </a:rPr>
              <a:t>functions</a:t>
            </a:r>
            <a:r>
              <a:rPr sz="1750" spc="-5" dirty="0">
                <a:latin typeface="Times New Roman"/>
                <a:cs typeface="Times New Roman"/>
              </a:rPr>
              <a:t> </a:t>
            </a:r>
            <a:r>
              <a:rPr sz="1750" dirty="0">
                <a:latin typeface="Times New Roman"/>
                <a:cs typeface="Times New Roman"/>
              </a:rPr>
              <a:t>are</a:t>
            </a:r>
            <a:r>
              <a:rPr sz="1750" spc="-25" dirty="0">
                <a:latin typeface="Times New Roman"/>
                <a:cs typeface="Times New Roman"/>
              </a:rPr>
              <a:t> </a:t>
            </a:r>
            <a:r>
              <a:rPr sz="1750" dirty="0">
                <a:latin typeface="Times New Roman"/>
                <a:cs typeface="Times New Roman"/>
              </a:rPr>
              <a:t>of two</a:t>
            </a:r>
            <a:r>
              <a:rPr sz="1750" spc="-20" dirty="0">
                <a:latin typeface="Times New Roman"/>
                <a:cs typeface="Times New Roman"/>
              </a:rPr>
              <a:t> </a:t>
            </a:r>
            <a:r>
              <a:rPr sz="1750" spc="-5" dirty="0">
                <a:latin typeface="Times New Roman"/>
                <a:cs typeface="Times New Roman"/>
              </a:rPr>
              <a:t>types:</a:t>
            </a:r>
            <a:endParaRPr sz="1750" dirty="0">
              <a:latin typeface="Times New Roman"/>
              <a:cs typeface="Times New Roman"/>
            </a:endParaRPr>
          </a:p>
          <a:p>
            <a:pPr marL="756285" lvl="1" indent="-287020">
              <a:lnSpc>
                <a:spcPct val="100000"/>
              </a:lnSpc>
              <a:spcBef>
                <a:spcPts val="1040"/>
              </a:spcBef>
              <a:buFont typeface="Arial MT"/>
              <a:buChar char="•"/>
              <a:tabLst>
                <a:tab pos="756285" algn="l"/>
                <a:tab pos="756920" algn="l"/>
              </a:tabLst>
            </a:pPr>
            <a:r>
              <a:rPr sz="1750" dirty="0">
                <a:latin typeface="Times New Roman"/>
                <a:cs typeface="Times New Roman"/>
              </a:rPr>
              <a:t>Distribution-</a:t>
            </a:r>
            <a:r>
              <a:rPr sz="1750" spc="-45" dirty="0">
                <a:latin typeface="Times New Roman"/>
                <a:cs typeface="Times New Roman"/>
              </a:rPr>
              <a:t> </a:t>
            </a:r>
            <a:r>
              <a:rPr sz="1750" dirty="0">
                <a:latin typeface="Times New Roman"/>
                <a:cs typeface="Times New Roman"/>
              </a:rPr>
              <a:t>Independent</a:t>
            </a:r>
            <a:r>
              <a:rPr sz="1750" spc="-35" dirty="0">
                <a:latin typeface="Times New Roman"/>
                <a:cs typeface="Times New Roman"/>
              </a:rPr>
              <a:t> </a:t>
            </a:r>
            <a:r>
              <a:rPr sz="1750" dirty="0">
                <a:latin typeface="Times New Roman"/>
                <a:cs typeface="Times New Roman"/>
              </a:rPr>
              <a:t>function</a:t>
            </a:r>
          </a:p>
          <a:p>
            <a:pPr marL="756285" lvl="1" indent="-287020">
              <a:lnSpc>
                <a:spcPct val="100000"/>
              </a:lnSpc>
              <a:spcBef>
                <a:spcPts val="1060"/>
              </a:spcBef>
              <a:buFont typeface="Arial MT"/>
              <a:buChar char="•"/>
              <a:tabLst>
                <a:tab pos="756285" algn="l"/>
                <a:tab pos="756920" algn="l"/>
              </a:tabLst>
            </a:pPr>
            <a:r>
              <a:rPr sz="1750" dirty="0">
                <a:latin typeface="Times New Roman"/>
                <a:cs typeface="Times New Roman"/>
              </a:rPr>
              <a:t>Distribution-</a:t>
            </a:r>
            <a:r>
              <a:rPr sz="1750" spc="-45" dirty="0">
                <a:latin typeface="Times New Roman"/>
                <a:cs typeface="Times New Roman"/>
              </a:rPr>
              <a:t> </a:t>
            </a:r>
            <a:r>
              <a:rPr sz="1750" dirty="0">
                <a:latin typeface="Times New Roman"/>
                <a:cs typeface="Times New Roman"/>
              </a:rPr>
              <a:t>Dependent</a:t>
            </a:r>
            <a:r>
              <a:rPr sz="1750" spc="-45" dirty="0">
                <a:latin typeface="Times New Roman"/>
                <a:cs typeface="Times New Roman"/>
              </a:rPr>
              <a:t> </a:t>
            </a:r>
            <a:r>
              <a:rPr sz="1750" dirty="0">
                <a:latin typeface="Times New Roman"/>
                <a:cs typeface="Times New Roman"/>
              </a:rPr>
              <a:t>function</a:t>
            </a:r>
          </a:p>
          <a:p>
            <a:pPr marL="299085" marR="5715" indent="-287020">
              <a:lnSpc>
                <a:spcPts val="3160"/>
              </a:lnSpc>
              <a:spcBef>
                <a:spcPts val="265"/>
              </a:spcBef>
              <a:buFont typeface="Arial MT"/>
              <a:buChar char="•"/>
              <a:tabLst>
                <a:tab pos="299085" algn="l"/>
                <a:tab pos="299720" algn="l"/>
              </a:tabLst>
            </a:pPr>
            <a:r>
              <a:rPr sz="1750" spc="-80" dirty="0">
                <a:latin typeface="Times New Roman"/>
                <a:cs typeface="Times New Roman"/>
              </a:rPr>
              <a:t>We</a:t>
            </a:r>
            <a:r>
              <a:rPr sz="1750" spc="60" dirty="0">
                <a:latin typeface="Times New Roman"/>
                <a:cs typeface="Times New Roman"/>
              </a:rPr>
              <a:t> </a:t>
            </a:r>
            <a:r>
              <a:rPr sz="1750" dirty="0">
                <a:latin typeface="Times New Roman"/>
                <a:cs typeface="Times New Roman"/>
              </a:rPr>
              <a:t>are</a:t>
            </a:r>
            <a:r>
              <a:rPr sz="1750" spc="400" dirty="0">
                <a:latin typeface="Times New Roman"/>
                <a:cs typeface="Times New Roman"/>
              </a:rPr>
              <a:t> </a:t>
            </a:r>
            <a:r>
              <a:rPr sz="1750" spc="-5" dirty="0">
                <a:latin typeface="Times New Roman"/>
                <a:cs typeface="Times New Roman"/>
              </a:rPr>
              <a:t>dealing</a:t>
            </a:r>
            <a:r>
              <a:rPr sz="1750" spc="400" dirty="0">
                <a:latin typeface="Times New Roman"/>
                <a:cs typeface="Times New Roman"/>
              </a:rPr>
              <a:t> </a:t>
            </a:r>
            <a:r>
              <a:rPr sz="1750" dirty="0">
                <a:latin typeface="Times New Roman"/>
                <a:cs typeface="Times New Roman"/>
              </a:rPr>
              <a:t>with</a:t>
            </a:r>
            <a:r>
              <a:rPr sz="1750" spc="415" dirty="0">
                <a:latin typeface="Times New Roman"/>
                <a:cs typeface="Times New Roman"/>
              </a:rPr>
              <a:t> </a:t>
            </a:r>
            <a:r>
              <a:rPr sz="1750" spc="-5" dirty="0">
                <a:latin typeface="Times New Roman"/>
                <a:cs typeface="Times New Roman"/>
              </a:rPr>
              <a:t>Distribution</a:t>
            </a:r>
            <a:r>
              <a:rPr sz="1750" spc="420" dirty="0">
                <a:latin typeface="Times New Roman"/>
                <a:cs typeface="Times New Roman"/>
              </a:rPr>
              <a:t> </a:t>
            </a:r>
            <a:r>
              <a:rPr sz="1750" dirty="0">
                <a:latin typeface="Times New Roman"/>
                <a:cs typeface="Times New Roman"/>
              </a:rPr>
              <a:t>-</a:t>
            </a:r>
            <a:r>
              <a:rPr sz="1750" spc="400" dirty="0">
                <a:latin typeface="Times New Roman"/>
                <a:cs typeface="Times New Roman"/>
              </a:rPr>
              <a:t> </a:t>
            </a:r>
            <a:r>
              <a:rPr sz="1750" spc="-5" dirty="0">
                <a:latin typeface="Times New Roman"/>
                <a:cs typeface="Times New Roman"/>
              </a:rPr>
              <a:t>Independent</a:t>
            </a:r>
            <a:r>
              <a:rPr sz="1750" spc="400" dirty="0">
                <a:latin typeface="Times New Roman"/>
                <a:cs typeface="Times New Roman"/>
              </a:rPr>
              <a:t> </a:t>
            </a:r>
            <a:r>
              <a:rPr sz="1750" spc="-5" dirty="0">
                <a:latin typeface="Times New Roman"/>
                <a:cs typeface="Times New Roman"/>
              </a:rPr>
              <a:t>function.</a:t>
            </a:r>
            <a:r>
              <a:rPr sz="1750" spc="415" dirty="0">
                <a:latin typeface="Times New Roman"/>
                <a:cs typeface="Times New Roman"/>
              </a:rPr>
              <a:t> </a:t>
            </a:r>
            <a:r>
              <a:rPr sz="1750" spc="-5" dirty="0">
                <a:latin typeface="Times New Roman"/>
                <a:cs typeface="Times New Roman"/>
              </a:rPr>
              <a:t>Following</a:t>
            </a:r>
            <a:r>
              <a:rPr sz="1750" spc="415" dirty="0">
                <a:latin typeface="Times New Roman"/>
                <a:cs typeface="Times New Roman"/>
              </a:rPr>
              <a:t> </a:t>
            </a:r>
            <a:r>
              <a:rPr sz="1750" spc="-5" dirty="0">
                <a:latin typeface="Times New Roman"/>
                <a:cs typeface="Times New Roman"/>
              </a:rPr>
              <a:t>are</a:t>
            </a:r>
            <a:r>
              <a:rPr sz="1750" spc="400" dirty="0">
                <a:latin typeface="Times New Roman"/>
                <a:cs typeface="Times New Roman"/>
              </a:rPr>
              <a:t> </a:t>
            </a:r>
            <a:r>
              <a:rPr sz="1750" dirty="0">
                <a:latin typeface="Times New Roman"/>
                <a:cs typeface="Times New Roman"/>
              </a:rPr>
              <a:t>the</a:t>
            </a:r>
            <a:r>
              <a:rPr sz="1750" spc="405" dirty="0">
                <a:latin typeface="Times New Roman"/>
                <a:cs typeface="Times New Roman"/>
              </a:rPr>
              <a:t> </a:t>
            </a:r>
            <a:r>
              <a:rPr sz="1750" spc="-5" dirty="0">
                <a:latin typeface="Times New Roman"/>
                <a:cs typeface="Times New Roman"/>
              </a:rPr>
              <a:t>most </a:t>
            </a:r>
            <a:r>
              <a:rPr sz="1750" spc="-425" dirty="0">
                <a:latin typeface="Times New Roman"/>
                <a:cs typeface="Times New Roman"/>
              </a:rPr>
              <a:t> </a:t>
            </a:r>
            <a:r>
              <a:rPr sz="1750" dirty="0">
                <a:latin typeface="Times New Roman"/>
                <a:cs typeface="Times New Roman"/>
              </a:rPr>
              <a:t>popular</a:t>
            </a:r>
            <a:r>
              <a:rPr sz="1750" spc="-20" dirty="0">
                <a:latin typeface="Times New Roman"/>
                <a:cs typeface="Times New Roman"/>
              </a:rPr>
              <a:t> </a:t>
            </a:r>
            <a:r>
              <a:rPr sz="1750" dirty="0">
                <a:latin typeface="Times New Roman"/>
                <a:cs typeface="Times New Roman"/>
              </a:rPr>
              <a:t>Distribution</a:t>
            </a:r>
            <a:r>
              <a:rPr sz="1750" spc="-20" dirty="0">
                <a:latin typeface="Times New Roman"/>
                <a:cs typeface="Times New Roman"/>
              </a:rPr>
              <a:t> </a:t>
            </a:r>
            <a:r>
              <a:rPr sz="1750" dirty="0">
                <a:latin typeface="Times New Roman"/>
                <a:cs typeface="Times New Roman"/>
              </a:rPr>
              <a:t>-</a:t>
            </a:r>
            <a:r>
              <a:rPr sz="1750" spc="-5" dirty="0">
                <a:latin typeface="Times New Roman"/>
                <a:cs typeface="Times New Roman"/>
              </a:rPr>
              <a:t> </a:t>
            </a:r>
            <a:r>
              <a:rPr sz="1750" dirty="0">
                <a:latin typeface="Times New Roman"/>
                <a:cs typeface="Times New Roman"/>
              </a:rPr>
              <a:t>Independent</a:t>
            </a:r>
            <a:r>
              <a:rPr sz="1750" spc="-5" dirty="0">
                <a:latin typeface="Times New Roman"/>
                <a:cs typeface="Times New Roman"/>
              </a:rPr>
              <a:t> </a:t>
            </a:r>
            <a:r>
              <a:rPr sz="1750" dirty="0">
                <a:latin typeface="Times New Roman"/>
                <a:cs typeface="Times New Roman"/>
              </a:rPr>
              <a:t>hash</a:t>
            </a:r>
            <a:r>
              <a:rPr sz="1750" spc="-15" dirty="0">
                <a:latin typeface="Times New Roman"/>
                <a:cs typeface="Times New Roman"/>
              </a:rPr>
              <a:t> </a:t>
            </a:r>
            <a:r>
              <a:rPr sz="1750" dirty="0">
                <a:latin typeface="Times New Roman"/>
                <a:cs typeface="Times New Roman"/>
              </a:rPr>
              <a:t>functions</a:t>
            </a:r>
            <a:r>
              <a:rPr sz="1750" spc="-10" dirty="0">
                <a:latin typeface="Times New Roman"/>
                <a:cs typeface="Times New Roman"/>
              </a:rPr>
              <a:t> </a:t>
            </a:r>
            <a:r>
              <a:rPr sz="1750" dirty="0">
                <a:latin typeface="Times New Roman"/>
                <a:cs typeface="Times New Roman"/>
              </a:rPr>
              <a:t>:</a:t>
            </a:r>
          </a:p>
          <a:p>
            <a:pPr marL="756285" lvl="1" indent="-287020">
              <a:lnSpc>
                <a:spcPct val="100000"/>
              </a:lnSpc>
              <a:spcBef>
                <a:spcPts val="760"/>
              </a:spcBef>
              <a:buFont typeface="Arial MT"/>
              <a:buChar char="•"/>
              <a:tabLst>
                <a:tab pos="756285" algn="l"/>
                <a:tab pos="756920" algn="l"/>
              </a:tabLst>
            </a:pPr>
            <a:r>
              <a:rPr sz="1750" dirty="0">
                <a:latin typeface="Times New Roman"/>
                <a:cs typeface="Times New Roman"/>
              </a:rPr>
              <a:t>Division</a:t>
            </a:r>
            <a:r>
              <a:rPr sz="1750" spc="-40" dirty="0">
                <a:latin typeface="Times New Roman"/>
                <a:cs typeface="Times New Roman"/>
              </a:rPr>
              <a:t> </a:t>
            </a:r>
            <a:r>
              <a:rPr sz="1750" spc="-5" dirty="0">
                <a:latin typeface="Times New Roman"/>
                <a:cs typeface="Times New Roman"/>
              </a:rPr>
              <a:t>method</a:t>
            </a:r>
            <a:endParaRPr sz="1750" dirty="0">
              <a:latin typeface="Times New Roman"/>
              <a:cs typeface="Times New Roman"/>
            </a:endParaRPr>
          </a:p>
          <a:p>
            <a:pPr marL="756285" lvl="1" indent="-287020">
              <a:lnSpc>
                <a:spcPct val="100000"/>
              </a:lnSpc>
              <a:spcBef>
                <a:spcPts val="1060"/>
              </a:spcBef>
              <a:buFont typeface="Arial MT"/>
              <a:buChar char="•"/>
              <a:tabLst>
                <a:tab pos="756285" algn="l"/>
                <a:tab pos="756920" algn="l"/>
              </a:tabLst>
            </a:pPr>
            <a:r>
              <a:rPr sz="1750" dirty="0">
                <a:latin typeface="Times New Roman"/>
                <a:cs typeface="Times New Roman"/>
              </a:rPr>
              <a:t>Mid</a:t>
            </a:r>
            <a:r>
              <a:rPr sz="1750" spc="-40" dirty="0">
                <a:latin typeface="Times New Roman"/>
                <a:cs typeface="Times New Roman"/>
              </a:rPr>
              <a:t> </a:t>
            </a:r>
            <a:r>
              <a:rPr sz="1750" dirty="0">
                <a:latin typeface="Times New Roman"/>
                <a:cs typeface="Times New Roman"/>
              </a:rPr>
              <a:t>Square</a:t>
            </a:r>
            <a:r>
              <a:rPr sz="1750" spc="-20" dirty="0">
                <a:latin typeface="Times New Roman"/>
                <a:cs typeface="Times New Roman"/>
              </a:rPr>
              <a:t> </a:t>
            </a:r>
            <a:r>
              <a:rPr sz="1750" spc="-5" dirty="0">
                <a:latin typeface="Times New Roman"/>
                <a:cs typeface="Times New Roman"/>
              </a:rPr>
              <a:t>method</a:t>
            </a:r>
            <a:endParaRPr sz="1750" dirty="0">
              <a:latin typeface="Times New Roman"/>
              <a:cs typeface="Times New Roman"/>
            </a:endParaRPr>
          </a:p>
          <a:p>
            <a:pPr marL="756285" lvl="1" indent="-287020">
              <a:lnSpc>
                <a:spcPct val="100000"/>
              </a:lnSpc>
              <a:spcBef>
                <a:spcPts val="1040"/>
              </a:spcBef>
              <a:buFont typeface="Arial MT"/>
              <a:buChar char="•"/>
              <a:tabLst>
                <a:tab pos="756285" algn="l"/>
                <a:tab pos="756920" algn="l"/>
              </a:tabLst>
            </a:pPr>
            <a:r>
              <a:rPr sz="1750" dirty="0">
                <a:latin typeface="Times New Roman"/>
                <a:cs typeface="Times New Roman"/>
              </a:rPr>
              <a:t>Folding</a:t>
            </a:r>
            <a:r>
              <a:rPr sz="1750" spc="-35" dirty="0">
                <a:latin typeface="Times New Roman"/>
                <a:cs typeface="Times New Roman"/>
              </a:rPr>
              <a:t> </a:t>
            </a:r>
            <a:r>
              <a:rPr sz="1750" spc="-5" dirty="0">
                <a:latin typeface="Times New Roman"/>
                <a:cs typeface="Times New Roman"/>
              </a:rPr>
              <a:t>method.</a:t>
            </a:r>
            <a:endParaRPr sz="1750" dirty="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6608" y="475823"/>
            <a:ext cx="7978775" cy="3439018"/>
          </a:xfrm>
          <a:prstGeom prst="rect">
            <a:avLst/>
          </a:prstGeom>
        </p:spPr>
        <p:txBody>
          <a:bodyPr vert="horz" wrap="square" lIns="0" tIns="13335" rIns="0" bIns="0" rtlCol="0">
            <a:spAutoFit/>
          </a:bodyPr>
          <a:lstStyle/>
          <a:p>
            <a:r>
              <a:rPr sz="1800" b="1" spc="-5" dirty="0">
                <a:latin typeface="Times New Roman"/>
                <a:cs typeface="Times New Roman"/>
              </a:rPr>
              <a:t>Division Method </a:t>
            </a:r>
            <a:r>
              <a:rPr sz="1800" b="1" dirty="0">
                <a:latin typeface="Times New Roman"/>
                <a:cs typeface="Times New Roman"/>
              </a:rPr>
              <a:t>:</a:t>
            </a:r>
            <a:r>
              <a:rPr lang="en-US" sz="1800" b="1" dirty="0">
                <a:latin typeface="Times New Roman"/>
                <a:cs typeface="Times New Roman"/>
              </a:rPr>
              <a:t> </a:t>
            </a:r>
            <a:r>
              <a:rPr lang="en-US" dirty="0"/>
              <a:t>The </a:t>
            </a:r>
            <a:r>
              <a:rPr lang="en-US" b="1" dirty="0"/>
              <a:t>division method</a:t>
            </a:r>
            <a:r>
              <a:rPr lang="en-US" dirty="0"/>
              <a:t> is one of the simplest and most commonly used hash functions in hashing. It works by dividing the key by a </a:t>
            </a:r>
            <a:r>
              <a:rPr lang="en-US" b="1" dirty="0"/>
              <a:t>prime number</a:t>
            </a:r>
            <a:r>
              <a:rPr lang="en-US" dirty="0"/>
              <a:t> and using the remainder as the hash value.</a:t>
            </a:r>
          </a:p>
          <a:p>
            <a:r>
              <a:rPr lang="en-US" b="1" dirty="0"/>
              <a:t>Formula</a:t>
            </a:r>
          </a:p>
          <a:p>
            <a:r>
              <a:rPr lang="en-US" dirty="0"/>
              <a:t>h(k)=k mod  m</a:t>
            </a:r>
          </a:p>
          <a:p>
            <a:endParaRPr lang="en-US" dirty="0"/>
          </a:p>
          <a:p>
            <a:r>
              <a:rPr lang="en-US" dirty="0"/>
              <a:t>Where:</a:t>
            </a:r>
          </a:p>
          <a:p>
            <a:pPr lvl="1"/>
            <a:r>
              <a:rPr lang="en-US" dirty="0"/>
              <a:t>h(k) = Hash value of key k</a:t>
            </a:r>
          </a:p>
          <a:p>
            <a:pPr lvl="1"/>
            <a:r>
              <a:rPr lang="en-US" dirty="0"/>
              <a:t>k = Key (input data)</a:t>
            </a:r>
          </a:p>
          <a:p>
            <a:pPr lvl="1"/>
            <a:r>
              <a:rPr lang="en-US" dirty="0"/>
              <a:t>m= Table size (usually a prime number)</a:t>
            </a:r>
          </a:p>
          <a:p>
            <a:pPr lvl="1"/>
            <a:r>
              <a:rPr lang="en-US" dirty="0"/>
              <a:t>\mod = Modulus operator (returns remainder)</a:t>
            </a:r>
          </a:p>
          <a:p>
            <a:pPr marL="299085" marR="5080" indent="-287020" algn="just">
              <a:lnSpc>
                <a:spcPct val="150000"/>
              </a:lnSpc>
              <a:spcBef>
                <a:spcPts val="105"/>
              </a:spcBef>
              <a:buFont typeface="Arial MT"/>
              <a:buChar char="•"/>
              <a:tabLst>
                <a:tab pos="299720" algn="l"/>
              </a:tabLst>
            </a:pPr>
            <a:endParaRPr sz="1800" dirty="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0694" y="475823"/>
            <a:ext cx="7774305" cy="1690847"/>
          </a:xfrm>
          <a:prstGeom prst="rect">
            <a:avLst/>
          </a:prstGeom>
        </p:spPr>
        <p:txBody>
          <a:bodyPr vert="horz" wrap="square" lIns="0" tIns="150495" rIns="0" bIns="0" rtlCol="0">
            <a:spAutoFit/>
          </a:bodyPr>
          <a:lstStyle/>
          <a:p>
            <a:pPr marL="12700">
              <a:lnSpc>
                <a:spcPct val="100000"/>
              </a:lnSpc>
              <a:spcBef>
                <a:spcPts val="1185"/>
              </a:spcBef>
            </a:pPr>
            <a:r>
              <a:rPr lang="en-US" sz="1800" b="1" dirty="0">
                <a:latin typeface="Times New Roman"/>
                <a:cs typeface="Times New Roman"/>
              </a:rPr>
              <a:t>Example:</a:t>
            </a:r>
          </a:p>
          <a:p>
            <a:r>
              <a:rPr lang="en-US" dirty="0"/>
              <a:t>Let's say we have a hash table of size </a:t>
            </a:r>
            <a:r>
              <a:rPr lang="en-US" b="1" dirty="0"/>
              <a:t>7</a:t>
            </a:r>
            <a:r>
              <a:rPr lang="en-US" dirty="0"/>
              <a:t> (m=7), and we need to store the key </a:t>
            </a:r>
            <a:r>
              <a:rPr lang="en-US" b="1" dirty="0"/>
              <a:t>50</a:t>
            </a:r>
            <a:r>
              <a:rPr lang="en-US" dirty="0"/>
              <a:t>.</a:t>
            </a:r>
          </a:p>
          <a:p>
            <a:r>
              <a:rPr lang="en-US" dirty="0"/>
              <a:t>h(50)=50 mod  7 =1</a:t>
            </a:r>
          </a:p>
          <a:p>
            <a:r>
              <a:rPr lang="en-US" dirty="0"/>
              <a:t>So, the key </a:t>
            </a:r>
            <a:r>
              <a:rPr lang="en-US" b="1" dirty="0"/>
              <a:t>50</a:t>
            </a:r>
            <a:r>
              <a:rPr lang="en-US" dirty="0"/>
              <a:t> is stored in index </a:t>
            </a:r>
            <a:r>
              <a:rPr lang="en-US" b="1" dirty="0"/>
              <a:t>1</a:t>
            </a:r>
            <a:r>
              <a:rPr lang="en-US" dirty="0"/>
              <a:t> of the hash table.</a:t>
            </a:r>
          </a:p>
          <a:p>
            <a:pPr marL="12700">
              <a:lnSpc>
                <a:spcPct val="100000"/>
              </a:lnSpc>
              <a:spcBef>
                <a:spcPts val="1185"/>
              </a:spcBef>
            </a:pPr>
            <a:endParaRPr sz="1800" dirty="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0476" y="592199"/>
            <a:ext cx="3927537" cy="3330325"/>
          </a:xfrm>
          <a:prstGeom prst="rect">
            <a:avLst/>
          </a:prstGeom>
        </p:spPr>
      </p:pic>
      <p:sp>
        <p:nvSpPr>
          <p:cNvPr id="3" name="object 3"/>
          <p:cNvSpPr txBox="1"/>
          <p:nvPr/>
        </p:nvSpPr>
        <p:spPr>
          <a:xfrm>
            <a:off x="4930394" y="553338"/>
            <a:ext cx="3801745" cy="3729990"/>
          </a:xfrm>
          <a:prstGeom prst="rect">
            <a:avLst/>
          </a:prstGeom>
        </p:spPr>
        <p:txBody>
          <a:bodyPr vert="horz" wrap="square" lIns="0" tIns="12700" rIns="0" bIns="0" rtlCol="0">
            <a:spAutoFit/>
          </a:bodyPr>
          <a:lstStyle/>
          <a:p>
            <a:pPr marL="349885" marR="93980" indent="-287020" algn="just">
              <a:lnSpc>
                <a:spcPct val="150000"/>
              </a:lnSpc>
              <a:spcBef>
                <a:spcPts val="100"/>
              </a:spcBef>
              <a:buFont typeface="Arial MT"/>
              <a:buChar char="•"/>
              <a:tabLst>
                <a:tab pos="350520" algn="l"/>
              </a:tabLst>
            </a:pPr>
            <a:r>
              <a:rPr sz="1800" b="1" dirty="0">
                <a:latin typeface="Times New Roman"/>
                <a:cs typeface="Times New Roman"/>
              </a:rPr>
              <a:t>Mid </a:t>
            </a:r>
            <a:r>
              <a:rPr sz="1800" b="1" spc="-10" dirty="0">
                <a:latin typeface="Times New Roman"/>
                <a:cs typeface="Times New Roman"/>
              </a:rPr>
              <a:t>Square </a:t>
            </a:r>
            <a:r>
              <a:rPr sz="1800" b="1" dirty="0">
                <a:latin typeface="Times New Roman"/>
                <a:cs typeface="Times New Roman"/>
              </a:rPr>
              <a:t>Method :</a:t>
            </a:r>
            <a:r>
              <a:rPr sz="1800" dirty="0">
                <a:latin typeface="Times New Roman"/>
                <a:cs typeface="Times New Roman"/>
              </a:rPr>
              <a:t>The </a:t>
            </a:r>
            <a:r>
              <a:rPr sz="1800" spc="-5" dirty="0">
                <a:latin typeface="Times New Roman"/>
                <a:cs typeface="Times New Roman"/>
              </a:rPr>
              <a:t>key </a:t>
            </a:r>
            <a:r>
              <a:rPr sz="1800" dirty="0">
                <a:latin typeface="Times New Roman"/>
                <a:cs typeface="Times New Roman"/>
              </a:rPr>
              <a:t>k </a:t>
            </a:r>
            <a:r>
              <a:rPr sz="1800" spc="-5" dirty="0">
                <a:latin typeface="Times New Roman"/>
                <a:cs typeface="Times New Roman"/>
              </a:rPr>
              <a:t>is </a:t>
            </a:r>
            <a:r>
              <a:rPr sz="1800" dirty="0">
                <a:latin typeface="Times New Roman"/>
                <a:cs typeface="Times New Roman"/>
              </a:rPr>
              <a:t> squared.</a:t>
            </a:r>
            <a:r>
              <a:rPr sz="1800" spc="295" dirty="0">
                <a:latin typeface="Times New Roman"/>
                <a:cs typeface="Times New Roman"/>
              </a:rPr>
              <a:t> </a:t>
            </a:r>
            <a:r>
              <a:rPr sz="1800" dirty="0">
                <a:latin typeface="Times New Roman"/>
                <a:cs typeface="Times New Roman"/>
              </a:rPr>
              <a:t>Then</a:t>
            </a:r>
            <a:r>
              <a:rPr sz="1800" spc="290" dirty="0">
                <a:latin typeface="Times New Roman"/>
                <a:cs typeface="Times New Roman"/>
              </a:rPr>
              <a:t> </a:t>
            </a:r>
            <a:r>
              <a:rPr sz="1800" spc="-5" dirty="0">
                <a:latin typeface="Times New Roman"/>
                <a:cs typeface="Times New Roman"/>
              </a:rPr>
              <a:t>the</a:t>
            </a:r>
            <a:r>
              <a:rPr sz="1800" spc="310" dirty="0">
                <a:latin typeface="Times New Roman"/>
                <a:cs typeface="Times New Roman"/>
              </a:rPr>
              <a:t> </a:t>
            </a:r>
            <a:r>
              <a:rPr sz="1800" dirty="0">
                <a:latin typeface="Times New Roman"/>
                <a:cs typeface="Times New Roman"/>
              </a:rPr>
              <a:t>hash</a:t>
            </a:r>
            <a:r>
              <a:rPr sz="1800" spc="300" dirty="0">
                <a:latin typeface="Times New Roman"/>
                <a:cs typeface="Times New Roman"/>
              </a:rPr>
              <a:t> </a:t>
            </a:r>
            <a:r>
              <a:rPr sz="1800" spc="-5" dirty="0">
                <a:latin typeface="Times New Roman"/>
                <a:cs typeface="Times New Roman"/>
              </a:rPr>
              <a:t>function</a:t>
            </a:r>
            <a:r>
              <a:rPr sz="1800" spc="305" dirty="0">
                <a:latin typeface="Times New Roman"/>
                <a:cs typeface="Times New Roman"/>
              </a:rPr>
              <a:t> </a:t>
            </a:r>
            <a:r>
              <a:rPr sz="1800" spc="-5" dirty="0">
                <a:latin typeface="Times New Roman"/>
                <a:cs typeface="Times New Roman"/>
              </a:rPr>
              <a:t>H </a:t>
            </a:r>
            <a:r>
              <a:rPr sz="1800" spc="-434" dirty="0">
                <a:latin typeface="Times New Roman"/>
                <a:cs typeface="Times New Roman"/>
              </a:rPr>
              <a:t> </a:t>
            </a:r>
            <a:r>
              <a:rPr sz="1800" spc="-5" dirty="0">
                <a:latin typeface="Times New Roman"/>
                <a:cs typeface="Times New Roman"/>
              </a:rPr>
              <a:t>is</a:t>
            </a:r>
            <a:r>
              <a:rPr sz="1800" spc="-15" dirty="0">
                <a:latin typeface="Times New Roman"/>
                <a:cs typeface="Times New Roman"/>
              </a:rPr>
              <a:t> </a:t>
            </a:r>
            <a:r>
              <a:rPr sz="1800" dirty="0">
                <a:latin typeface="Times New Roman"/>
                <a:cs typeface="Times New Roman"/>
              </a:rPr>
              <a:t>defined</a:t>
            </a:r>
            <a:r>
              <a:rPr sz="1800" spc="-10" dirty="0">
                <a:latin typeface="Times New Roman"/>
                <a:cs typeface="Times New Roman"/>
              </a:rPr>
              <a:t> </a:t>
            </a:r>
            <a:r>
              <a:rPr sz="1800" dirty="0">
                <a:latin typeface="Times New Roman"/>
                <a:cs typeface="Times New Roman"/>
              </a:rPr>
              <a:t>by</a:t>
            </a:r>
            <a:r>
              <a:rPr sz="1800" spc="-15" dirty="0">
                <a:latin typeface="Times New Roman"/>
                <a:cs typeface="Times New Roman"/>
              </a:rPr>
              <a:t> </a:t>
            </a:r>
            <a:r>
              <a:rPr sz="1800" dirty="0">
                <a:latin typeface="Times New Roman"/>
                <a:cs typeface="Times New Roman"/>
              </a:rPr>
              <a:t>H(k) =</a:t>
            </a:r>
            <a:r>
              <a:rPr sz="1800" spc="-10" dirty="0">
                <a:latin typeface="Times New Roman"/>
                <a:cs typeface="Times New Roman"/>
              </a:rPr>
              <a:t> </a:t>
            </a:r>
            <a:r>
              <a:rPr sz="1800" dirty="0">
                <a:latin typeface="Times New Roman"/>
                <a:cs typeface="Times New Roman"/>
              </a:rPr>
              <a:t>k</a:t>
            </a:r>
            <a:r>
              <a:rPr sz="1800" baseline="25462" dirty="0">
                <a:latin typeface="Times New Roman"/>
                <a:cs typeface="Times New Roman"/>
              </a:rPr>
              <a:t>2</a:t>
            </a:r>
            <a:r>
              <a:rPr sz="1800" spc="225" baseline="25462"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dirty="0">
                <a:latin typeface="Times New Roman"/>
                <a:cs typeface="Times New Roman"/>
              </a:rPr>
              <a:t>l</a:t>
            </a:r>
          </a:p>
          <a:p>
            <a:pPr marL="349885" marR="94615" indent="-287020" algn="just">
              <a:lnSpc>
                <a:spcPct val="150000"/>
              </a:lnSpc>
              <a:buFont typeface="Arial MT"/>
              <a:buChar char="•"/>
              <a:tabLst>
                <a:tab pos="350520" algn="l"/>
              </a:tabLst>
            </a:pPr>
            <a:r>
              <a:rPr sz="1800" spc="-5" dirty="0">
                <a:latin typeface="Times New Roman"/>
                <a:cs typeface="Times New Roman"/>
              </a:rPr>
              <a:t>Where </a:t>
            </a:r>
            <a:r>
              <a:rPr sz="1800" dirty="0">
                <a:latin typeface="Times New Roman"/>
                <a:cs typeface="Times New Roman"/>
              </a:rPr>
              <a:t>l </a:t>
            </a:r>
            <a:r>
              <a:rPr sz="1800" spc="-5" dirty="0">
                <a:latin typeface="Times New Roman"/>
                <a:cs typeface="Times New Roman"/>
              </a:rPr>
              <a:t>is obtained </a:t>
            </a:r>
            <a:r>
              <a:rPr sz="1800" spc="-10" dirty="0">
                <a:latin typeface="Times New Roman"/>
                <a:cs typeface="Times New Roman"/>
              </a:rPr>
              <a:t>by </a:t>
            </a:r>
            <a:r>
              <a:rPr sz="1800" spc="-5" dirty="0">
                <a:latin typeface="Times New Roman"/>
                <a:cs typeface="Times New Roman"/>
              </a:rPr>
              <a:t>digits from </a:t>
            </a:r>
            <a:r>
              <a:rPr sz="1800" dirty="0">
                <a:latin typeface="Times New Roman"/>
                <a:cs typeface="Times New Roman"/>
              </a:rPr>
              <a:t> both the end of k</a:t>
            </a:r>
            <a:r>
              <a:rPr sz="1800" baseline="25462" dirty="0">
                <a:latin typeface="Times New Roman"/>
                <a:cs typeface="Times New Roman"/>
              </a:rPr>
              <a:t>2 </a:t>
            </a:r>
            <a:r>
              <a:rPr sz="1800" dirty="0">
                <a:latin typeface="Times New Roman"/>
                <a:cs typeface="Times New Roman"/>
              </a:rPr>
              <a:t>starting from </a:t>
            </a:r>
            <a:r>
              <a:rPr sz="1800" spc="-5" dirty="0">
                <a:latin typeface="Times New Roman"/>
                <a:cs typeface="Times New Roman"/>
              </a:rPr>
              <a:t>left. </a:t>
            </a:r>
            <a:r>
              <a:rPr sz="1800" dirty="0">
                <a:latin typeface="Times New Roman"/>
                <a:cs typeface="Times New Roman"/>
              </a:rPr>
              <a:t> </a:t>
            </a:r>
            <a:r>
              <a:rPr sz="1800" spc="-5" dirty="0">
                <a:latin typeface="Times New Roman"/>
                <a:cs typeface="Times New Roman"/>
              </a:rPr>
              <a:t>Same number of </a:t>
            </a:r>
            <a:r>
              <a:rPr sz="1800" dirty="0">
                <a:latin typeface="Times New Roman"/>
                <a:cs typeface="Times New Roman"/>
              </a:rPr>
              <a:t>digits </a:t>
            </a:r>
            <a:r>
              <a:rPr sz="1800" spc="-10" dirty="0">
                <a:latin typeface="Times New Roman"/>
                <a:cs typeface="Times New Roman"/>
              </a:rPr>
              <a:t>must </a:t>
            </a:r>
            <a:r>
              <a:rPr sz="1800" spc="-5" dirty="0">
                <a:latin typeface="Times New Roman"/>
                <a:cs typeface="Times New Roman"/>
              </a:rPr>
              <a:t>be used </a:t>
            </a:r>
            <a:r>
              <a:rPr sz="1800" spc="-434" dirty="0">
                <a:latin typeface="Times New Roman"/>
                <a:cs typeface="Times New Roman"/>
              </a:rPr>
              <a:t> </a:t>
            </a:r>
            <a:r>
              <a:rPr sz="1800" dirty="0">
                <a:latin typeface="Times New Roman"/>
                <a:cs typeface="Times New Roman"/>
              </a:rPr>
              <a:t>for</a:t>
            </a:r>
            <a:r>
              <a:rPr sz="1800" spc="-15" dirty="0">
                <a:latin typeface="Times New Roman"/>
                <a:cs typeface="Times New Roman"/>
              </a:rPr>
              <a:t> </a:t>
            </a:r>
            <a:r>
              <a:rPr sz="1800" dirty="0">
                <a:latin typeface="Times New Roman"/>
                <a:cs typeface="Times New Roman"/>
              </a:rPr>
              <a:t>all</a:t>
            </a:r>
            <a:r>
              <a:rPr sz="1800" spc="-5" dirty="0">
                <a:latin typeface="Times New Roman"/>
                <a:cs typeface="Times New Roman"/>
              </a:rPr>
              <a:t> </a:t>
            </a:r>
            <a:r>
              <a:rPr sz="1800" dirty="0">
                <a:latin typeface="Times New Roman"/>
                <a:cs typeface="Times New Roman"/>
              </a:rPr>
              <a:t>of</a:t>
            </a:r>
            <a:r>
              <a:rPr sz="1800" spc="-15" dirty="0">
                <a:latin typeface="Times New Roman"/>
                <a:cs typeface="Times New Roman"/>
              </a:rPr>
              <a:t> </a:t>
            </a:r>
            <a:r>
              <a:rPr sz="1800" dirty="0">
                <a:latin typeface="Times New Roman"/>
                <a:cs typeface="Times New Roman"/>
              </a:rPr>
              <a:t>the keys.</a:t>
            </a:r>
          </a:p>
          <a:p>
            <a:pPr marL="349885" marR="95250" indent="-287020" algn="just">
              <a:lnSpc>
                <a:spcPts val="3240"/>
              </a:lnSpc>
              <a:spcBef>
                <a:spcPts val="100"/>
              </a:spcBef>
              <a:buFont typeface="Arial MT"/>
              <a:buChar char="•"/>
              <a:tabLst>
                <a:tab pos="350520" algn="l"/>
              </a:tabLst>
            </a:pPr>
            <a:r>
              <a:rPr sz="1800" spc="-5" dirty="0">
                <a:latin typeface="Times New Roman"/>
                <a:cs typeface="Times New Roman"/>
              </a:rPr>
              <a:t>For</a:t>
            </a:r>
            <a:r>
              <a:rPr sz="1800" dirty="0">
                <a:latin typeface="Times New Roman"/>
                <a:cs typeface="Times New Roman"/>
              </a:rPr>
              <a:t> </a:t>
            </a:r>
            <a:r>
              <a:rPr sz="1800" spc="-5" dirty="0">
                <a:latin typeface="Times New Roman"/>
                <a:cs typeface="Times New Roman"/>
              </a:rPr>
              <a:t>example</a:t>
            </a:r>
            <a:r>
              <a:rPr sz="1800" dirty="0">
                <a:latin typeface="Times New Roman"/>
                <a:cs typeface="Times New Roman"/>
              </a:rPr>
              <a:t> consider</a:t>
            </a:r>
            <a:r>
              <a:rPr sz="1800" spc="455" dirty="0">
                <a:latin typeface="Times New Roman"/>
                <a:cs typeface="Times New Roman"/>
              </a:rPr>
              <a:t> </a:t>
            </a:r>
            <a:r>
              <a:rPr sz="1800" spc="-5" dirty="0">
                <a:latin typeface="Times New Roman"/>
                <a:cs typeface="Times New Roman"/>
              </a:rPr>
              <a:t>following </a:t>
            </a:r>
            <a:r>
              <a:rPr sz="1800" dirty="0">
                <a:latin typeface="Times New Roman"/>
                <a:cs typeface="Times New Roman"/>
              </a:rPr>
              <a:t> </a:t>
            </a:r>
            <a:r>
              <a:rPr sz="1800" spc="5" dirty="0">
                <a:latin typeface="Times New Roman"/>
                <a:cs typeface="Times New Roman"/>
              </a:rPr>
              <a:t>keys</a:t>
            </a:r>
            <a:r>
              <a:rPr sz="1800" spc="-45" dirty="0">
                <a:latin typeface="Times New Roman"/>
                <a:cs typeface="Times New Roman"/>
              </a:rPr>
              <a:t> </a:t>
            </a: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the</a:t>
            </a:r>
            <a:r>
              <a:rPr sz="1800" spc="-15" dirty="0">
                <a:latin typeface="Times New Roman"/>
                <a:cs typeface="Times New Roman"/>
              </a:rPr>
              <a:t> </a:t>
            </a:r>
            <a:r>
              <a:rPr sz="1800" dirty="0">
                <a:latin typeface="Times New Roman"/>
                <a:cs typeface="Times New Roman"/>
              </a:rPr>
              <a:t>table</a:t>
            </a:r>
            <a:r>
              <a:rPr sz="1800" spc="-10" dirty="0">
                <a:latin typeface="Times New Roman"/>
                <a:cs typeface="Times New Roman"/>
              </a:rPr>
              <a:t> </a:t>
            </a:r>
            <a:r>
              <a:rPr sz="1800" dirty="0">
                <a:latin typeface="Times New Roman"/>
                <a:cs typeface="Times New Roman"/>
              </a:rPr>
              <a:t>and</a:t>
            </a:r>
            <a:r>
              <a:rPr sz="1800" spc="-15" dirty="0">
                <a:latin typeface="Times New Roman"/>
                <a:cs typeface="Times New Roman"/>
              </a:rPr>
              <a:t> </a:t>
            </a:r>
            <a:r>
              <a:rPr sz="1800" spc="-5" dirty="0">
                <a:latin typeface="Times New Roman"/>
                <a:cs typeface="Times New Roman"/>
              </a:rPr>
              <a:t>its</a:t>
            </a:r>
            <a:r>
              <a:rPr sz="1800" spc="-15" dirty="0">
                <a:latin typeface="Times New Roman"/>
                <a:cs typeface="Times New Roman"/>
              </a:rPr>
              <a:t> </a:t>
            </a:r>
            <a:r>
              <a:rPr sz="1800" dirty="0">
                <a:latin typeface="Times New Roman"/>
                <a:cs typeface="Times New Roman"/>
              </a:rPr>
              <a:t>hash</a:t>
            </a:r>
            <a:r>
              <a:rPr sz="1800" spc="-5" dirty="0">
                <a:latin typeface="Times New Roman"/>
                <a:cs typeface="Times New Roman"/>
              </a:rPr>
              <a:t> </a:t>
            </a:r>
            <a:r>
              <a:rPr sz="1800" dirty="0">
                <a:latin typeface="Times New Roman"/>
                <a:cs typeface="Times New Roman"/>
              </a:rPr>
              <a:t>index</a:t>
            </a:r>
            <a:r>
              <a:rPr sz="1800" spc="-20" dirty="0">
                <a:latin typeface="Times New Roman"/>
                <a:cs typeface="Times New Roman"/>
              </a:rPr>
              <a:t> </a:t>
            </a:r>
            <a:r>
              <a:rPr sz="1800" dirty="0">
                <a:latin typeface="Times New Roman"/>
                <a:cs typeface="Times New Roman"/>
              </a:rPr>
              <a:t>:</a:t>
            </a:r>
          </a:p>
        </p:txBody>
      </p:sp>
      <p:sp>
        <p:nvSpPr>
          <p:cNvPr id="4" name="object 4"/>
          <p:cNvSpPr txBox="1"/>
          <p:nvPr/>
        </p:nvSpPr>
        <p:spPr>
          <a:xfrm>
            <a:off x="1905000" y="4283328"/>
            <a:ext cx="110934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Fig.</a:t>
            </a:r>
            <a:r>
              <a:rPr sz="1400" spc="-55" dirty="0">
                <a:latin typeface="Times New Roman"/>
                <a:cs typeface="Times New Roman"/>
              </a:rPr>
              <a:t> </a:t>
            </a:r>
            <a:r>
              <a:rPr sz="1400" dirty="0">
                <a:latin typeface="Times New Roman"/>
                <a:cs typeface="Times New Roman"/>
              </a:rPr>
              <a:t>Hash</a:t>
            </a:r>
            <a:r>
              <a:rPr sz="1400" spc="-50" dirty="0">
                <a:latin typeface="Times New Roman"/>
                <a:cs typeface="Times New Roman"/>
              </a:rPr>
              <a:t> </a:t>
            </a:r>
            <a:r>
              <a:rPr sz="1400" dirty="0">
                <a:latin typeface="Times New Roman"/>
                <a:cs typeface="Times New Roman"/>
              </a:rPr>
              <a:t>table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48484" y="389141"/>
            <a:ext cx="3033257" cy="683407"/>
          </a:xfrm>
          <a:prstGeom prst="rect">
            <a:avLst/>
          </a:prstGeom>
        </p:spPr>
      </p:pic>
      <p:pic>
        <p:nvPicPr>
          <p:cNvPr id="3" name="object 3"/>
          <p:cNvPicPr/>
          <p:nvPr/>
        </p:nvPicPr>
        <p:blipFill>
          <a:blip r:embed="rId3" cstate="print"/>
          <a:stretch>
            <a:fillRect/>
          </a:stretch>
        </p:blipFill>
        <p:spPr>
          <a:xfrm>
            <a:off x="1279592" y="1338472"/>
            <a:ext cx="4460359" cy="3427356"/>
          </a:xfrm>
          <a:prstGeom prst="rect">
            <a:avLst/>
          </a:prstGeom>
        </p:spPr>
      </p:pic>
      <p:sp>
        <p:nvSpPr>
          <p:cNvPr id="4" name="object 4"/>
          <p:cNvSpPr txBox="1"/>
          <p:nvPr/>
        </p:nvSpPr>
        <p:spPr>
          <a:xfrm>
            <a:off x="6193282" y="2437231"/>
            <a:ext cx="2298065" cy="665480"/>
          </a:xfrm>
          <a:prstGeom prst="rect">
            <a:avLst/>
          </a:prstGeom>
        </p:spPr>
        <p:txBody>
          <a:bodyPr vert="horz" wrap="square" lIns="0" tIns="12700" rIns="0" bIns="0" rtlCol="0">
            <a:spAutoFit/>
          </a:bodyPr>
          <a:lstStyle/>
          <a:p>
            <a:pPr marL="12700" marR="5080">
              <a:lnSpc>
                <a:spcPct val="150000"/>
              </a:lnSpc>
              <a:spcBef>
                <a:spcPts val="100"/>
              </a:spcBef>
            </a:pPr>
            <a:r>
              <a:rPr sz="1400" dirty="0">
                <a:latin typeface="Times New Roman"/>
                <a:cs typeface="Times New Roman"/>
              </a:rPr>
              <a:t>Fig.</a:t>
            </a:r>
            <a:r>
              <a:rPr sz="1400" spc="-30" dirty="0">
                <a:latin typeface="Times New Roman"/>
                <a:cs typeface="Times New Roman"/>
              </a:rPr>
              <a:t> </a:t>
            </a:r>
            <a:r>
              <a:rPr sz="1400" dirty="0">
                <a:latin typeface="Times New Roman"/>
                <a:cs typeface="Times New Roman"/>
              </a:rPr>
              <a:t>Hash</a:t>
            </a:r>
            <a:r>
              <a:rPr sz="1400" spc="-20" dirty="0">
                <a:latin typeface="Times New Roman"/>
                <a:cs typeface="Times New Roman"/>
              </a:rPr>
              <a:t> </a:t>
            </a:r>
            <a:r>
              <a:rPr sz="1400" dirty="0">
                <a:latin typeface="Times New Roman"/>
                <a:cs typeface="Times New Roman"/>
              </a:rPr>
              <a:t>table</a:t>
            </a:r>
            <a:r>
              <a:rPr sz="1400" spc="-20" dirty="0">
                <a:latin typeface="Times New Roman"/>
                <a:cs typeface="Times New Roman"/>
              </a:rPr>
              <a:t> </a:t>
            </a:r>
            <a:r>
              <a:rPr sz="1400" spc="-5" dirty="0">
                <a:latin typeface="Times New Roman"/>
                <a:cs typeface="Times New Roman"/>
              </a:rPr>
              <a:t>with</a:t>
            </a:r>
            <a:r>
              <a:rPr sz="1400" spc="-35" dirty="0">
                <a:latin typeface="Times New Roman"/>
                <a:cs typeface="Times New Roman"/>
              </a:rPr>
              <a:t> </a:t>
            </a:r>
            <a:r>
              <a:rPr sz="1400" spc="-10" dirty="0">
                <a:latin typeface="Times New Roman"/>
                <a:cs typeface="Times New Roman"/>
              </a:rPr>
              <a:t>mid</a:t>
            </a:r>
            <a:r>
              <a:rPr sz="1400" dirty="0">
                <a:latin typeface="Times New Roman"/>
                <a:cs typeface="Times New Roman"/>
              </a:rPr>
              <a:t> square </a:t>
            </a:r>
            <a:r>
              <a:rPr sz="1400" spc="-335" dirty="0">
                <a:latin typeface="Times New Roman"/>
                <a:cs typeface="Times New Roman"/>
              </a:rPr>
              <a:t> </a:t>
            </a:r>
            <a:r>
              <a:rPr sz="1400" dirty="0">
                <a:latin typeface="Times New Roman"/>
                <a:cs typeface="Times New Roman"/>
              </a:rPr>
              <a:t>division</a:t>
            </a:r>
            <a:endParaRPr sz="14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0512" y="455422"/>
            <a:ext cx="7972425" cy="2494915"/>
          </a:xfrm>
          <a:prstGeom prst="rect">
            <a:avLst/>
          </a:prstGeom>
        </p:spPr>
        <p:txBody>
          <a:bodyPr vert="horz" wrap="square" lIns="0" tIns="12700" rIns="0" bIns="0" rtlCol="0">
            <a:spAutoFit/>
          </a:bodyPr>
          <a:lstStyle/>
          <a:p>
            <a:pPr marL="337185" marR="55880" indent="-287020" algn="just">
              <a:lnSpc>
                <a:spcPct val="150000"/>
              </a:lnSpc>
              <a:spcBef>
                <a:spcPts val="100"/>
              </a:spcBef>
              <a:buFont typeface="Arial MT"/>
              <a:buChar char="•"/>
              <a:tabLst>
                <a:tab pos="337820" algn="l"/>
              </a:tabLst>
            </a:pPr>
            <a:r>
              <a:rPr sz="1800" b="1" spc="-5" dirty="0">
                <a:latin typeface="Times New Roman"/>
                <a:cs typeface="Times New Roman"/>
              </a:rPr>
              <a:t>Folding Method </a:t>
            </a:r>
            <a:r>
              <a:rPr sz="1800" b="1" dirty="0">
                <a:latin typeface="Times New Roman"/>
                <a:cs typeface="Times New Roman"/>
              </a:rPr>
              <a:t>:</a:t>
            </a:r>
            <a:r>
              <a:rPr sz="1800" dirty="0">
                <a:latin typeface="Times New Roman"/>
                <a:cs typeface="Times New Roman"/>
              </a:rPr>
              <a:t>The </a:t>
            </a:r>
            <a:r>
              <a:rPr sz="1800" spc="-10" dirty="0">
                <a:latin typeface="Times New Roman"/>
                <a:cs typeface="Times New Roman"/>
              </a:rPr>
              <a:t>key </a:t>
            </a:r>
            <a:r>
              <a:rPr sz="1800" spc="-15" dirty="0">
                <a:latin typeface="Times New Roman"/>
                <a:cs typeface="Times New Roman"/>
              </a:rPr>
              <a:t>K, </a:t>
            </a:r>
            <a:r>
              <a:rPr sz="1800" i="1" spc="-5" dirty="0">
                <a:latin typeface="Times New Roman"/>
                <a:cs typeface="Times New Roman"/>
              </a:rPr>
              <a:t>k</a:t>
            </a:r>
            <a:r>
              <a:rPr sz="1800" i="1" spc="-7" baseline="-20833" dirty="0">
                <a:latin typeface="Times New Roman"/>
                <a:cs typeface="Times New Roman"/>
              </a:rPr>
              <a:t>1</a:t>
            </a:r>
            <a:r>
              <a:rPr sz="1800" spc="-5" dirty="0">
                <a:latin typeface="Times New Roman"/>
                <a:cs typeface="Times New Roman"/>
              </a:rPr>
              <a:t>, </a:t>
            </a:r>
            <a:r>
              <a:rPr sz="1800" i="1" spc="-5" dirty="0">
                <a:latin typeface="Times New Roman"/>
                <a:cs typeface="Times New Roman"/>
              </a:rPr>
              <a:t>k</a:t>
            </a:r>
            <a:r>
              <a:rPr sz="1800" i="1" spc="-7" baseline="-20833" dirty="0">
                <a:latin typeface="Times New Roman"/>
                <a:cs typeface="Times New Roman"/>
              </a:rPr>
              <a:t>2</a:t>
            </a:r>
            <a:r>
              <a:rPr sz="1800" spc="-5" dirty="0">
                <a:latin typeface="Times New Roman"/>
                <a:cs typeface="Times New Roman"/>
              </a:rPr>
              <a:t>,...... </a:t>
            </a:r>
            <a:r>
              <a:rPr sz="1800" i="1" dirty="0">
                <a:latin typeface="Times New Roman"/>
                <a:cs typeface="Times New Roman"/>
              </a:rPr>
              <a:t>k</a:t>
            </a:r>
            <a:r>
              <a:rPr sz="1800" i="1" baseline="-20833" dirty="0">
                <a:latin typeface="Times New Roman"/>
                <a:cs typeface="Times New Roman"/>
              </a:rPr>
              <a:t>r </a:t>
            </a:r>
            <a:r>
              <a:rPr sz="1800" spc="-5" dirty="0">
                <a:latin typeface="Times New Roman"/>
                <a:cs typeface="Times New Roman"/>
              </a:rPr>
              <a:t>is </a:t>
            </a:r>
            <a:r>
              <a:rPr sz="1800" dirty="0">
                <a:latin typeface="Times New Roman"/>
                <a:cs typeface="Times New Roman"/>
              </a:rPr>
              <a:t>partitioned into </a:t>
            </a:r>
            <a:r>
              <a:rPr sz="1800" spc="-5" dirty="0">
                <a:latin typeface="Times New Roman"/>
                <a:cs typeface="Times New Roman"/>
              </a:rPr>
              <a:t>number </a:t>
            </a:r>
            <a:r>
              <a:rPr sz="1800" dirty="0">
                <a:latin typeface="Times New Roman"/>
                <a:cs typeface="Times New Roman"/>
              </a:rPr>
              <a:t>of </a:t>
            </a:r>
            <a:r>
              <a:rPr sz="1800" spc="-5" dirty="0">
                <a:latin typeface="Times New Roman"/>
                <a:cs typeface="Times New Roman"/>
              </a:rPr>
              <a:t>parts. The </a:t>
            </a:r>
            <a:r>
              <a:rPr sz="1800" dirty="0">
                <a:latin typeface="Times New Roman"/>
                <a:cs typeface="Times New Roman"/>
              </a:rPr>
              <a:t> </a:t>
            </a:r>
            <a:r>
              <a:rPr sz="1800" spc="-5" dirty="0">
                <a:latin typeface="Times New Roman"/>
                <a:cs typeface="Times New Roman"/>
              </a:rPr>
              <a:t>parts </a:t>
            </a:r>
            <a:r>
              <a:rPr sz="1800" dirty="0">
                <a:latin typeface="Times New Roman"/>
                <a:cs typeface="Times New Roman"/>
              </a:rPr>
              <a:t>have </a:t>
            </a:r>
            <a:r>
              <a:rPr sz="1800" spc="-5" dirty="0">
                <a:latin typeface="Times New Roman"/>
                <a:cs typeface="Times New Roman"/>
              </a:rPr>
              <a:t>same number </a:t>
            </a:r>
            <a:r>
              <a:rPr sz="1800" dirty="0">
                <a:latin typeface="Times New Roman"/>
                <a:cs typeface="Times New Roman"/>
              </a:rPr>
              <a:t>of digits </a:t>
            </a:r>
            <a:r>
              <a:rPr sz="1800" spc="-5" dirty="0">
                <a:latin typeface="Times New Roman"/>
                <a:cs typeface="Times New Roman"/>
              </a:rPr>
              <a:t>as </a:t>
            </a:r>
            <a:r>
              <a:rPr sz="1800" dirty="0">
                <a:latin typeface="Times New Roman"/>
                <a:cs typeface="Times New Roman"/>
              </a:rPr>
              <a:t>the </a:t>
            </a:r>
            <a:r>
              <a:rPr sz="1800" spc="-5" dirty="0">
                <a:latin typeface="Times New Roman"/>
                <a:cs typeface="Times New Roman"/>
              </a:rPr>
              <a:t>required </a:t>
            </a:r>
            <a:r>
              <a:rPr sz="1800" dirty="0">
                <a:latin typeface="Times New Roman"/>
                <a:cs typeface="Times New Roman"/>
              </a:rPr>
              <a:t>hash </a:t>
            </a:r>
            <a:r>
              <a:rPr sz="1800" spc="-5" dirty="0">
                <a:latin typeface="Times New Roman"/>
                <a:cs typeface="Times New Roman"/>
              </a:rPr>
              <a:t>address, except possibly </a:t>
            </a:r>
            <a:r>
              <a:rPr sz="1800" dirty="0">
                <a:latin typeface="Times New Roman"/>
                <a:cs typeface="Times New Roman"/>
              </a:rPr>
              <a:t>for </a:t>
            </a:r>
            <a:r>
              <a:rPr sz="1800" spc="5" dirty="0">
                <a:latin typeface="Times New Roman"/>
                <a:cs typeface="Times New Roman"/>
              </a:rPr>
              <a:t> </a:t>
            </a:r>
            <a:r>
              <a:rPr sz="1800" dirty="0">
                <a:latin typeface="Times New Roman"/>
                <a:cs typeface="Times New Roman"/>
              </a:rPr>
              <a:t>the last </a:t>
            </a:r>
            <a:r>
              <a:rPr sz="1800" spc="-5" dirty="0">
                <a:latin typeface="Times New Roman"/>
                <a:cs typeface="Times New Roman"/>
              </a:rPr>
              <a:t>part. Then the </a:t>
            </a:r>
            <a:r>
              <a:rPr sz="1800" dirty="0">
                <a:latin typeface="Times New Roman"/>
                <a:cs typeface="Times New Roman"/>
              </a:rPr>
              <a:t>parts are </a:t>
            </a:r>
            <a:r>
              <a:rPr sz="1800" spc="-5" dirty="0">
                <a:latin typeface="Times New Roman"/>
                <a:cs typeface="Times New Roman"/>
              </a:rPr>
              <a:t>added </a:t>
            </a:r>
            <a:r>
              <a:rPr sz="1800" spc="-10" dirty="0">
                <a:latin typeface="Times New Roman"/>
                <a:cs typeface="Times New Roman"/>
              </a:rPr>
              <a:t>together, </a:t>
            </a:r>
            <a:r>
              <a:rPr sz="1800" spc="-5" dirty="0">
                <a:latin typeface="Times New Roman"/>
                <a:cs typeface="Times New Roman"/>
              </a:rPr>
              <a:t>ignoring </a:t>
            </a:r>
            <a:r>
              <a:rPr sz="1800" dirty="0">
                <a:latin typeface="Times New Roman"/>
                <a:cs typeface="Times New Roman"/>
              </a:rPr>
              <a:t>the </a:t>
            </a:r>
            <a:r>
              <a:rPr sz="1800" spc="-5" dirty="0">
                <a:latin typeface="Times New Roman"/>
                <a:cs typeface="Times New Roman"/>
              </a:rPr>
              <a:t>last </a:t>
            </a:r>
            <a:r>
              <a:rPr sz="1800" spc="-25" dirty="0">
                <a:latin typeface="Times New Roman"/>
                <a:cs typeface="Times New Roman"/>
              </a:rPr>
              <a:t>carry. </a:t>
            </a:r>
            <a:r>
              <a:rPr sz="1800" spc="-5" dirty="0">
                <a:latin typeface="Times New Roman"/>
                <a:cs typeface="Times New Roman"/>
              </a:rPr>
              <a:t>i.e., H(k) </a:t>
            </a:r>
            <a:r>
              <a:rPr sz="1800" dirty="0">
                <a:latin typeface="Times New Roman"/>
                <a:cs typeface="Times New Roman"/>
              </a:rPr>
              <a:t>= </a:t>
            </a:r>
            <a:r>
              <a:rPr sz="1800" spc="5" dirty="0">
                <a:latin typeface="Times New Roman"/>
                <a:cs typeface="Times New Roman"/>
              </a:rPr>
              <a:t> </a:t>
            </a:r>
            <a:r>
              <a:rPr sz="1800" dirty="0">
                <a:latin typeface="Times New Roman"/>
                <a:cs typeface="Times New Roman"/>
              </a:rPr>
              <a:t>k</a:t>
            </a:r>
            <a:r>
              <a:rPr sz="1800" baseline="-20833" dirty="0">
                <a:latin typeface="Times New Roman"/>
                <a:cs typeface="Times New Roman"/>
              </a:rPr>
              <a:t>1</a:t>
            </a:r>
            <a:r>
              <a:rPr sz="1800" spc="202" baseline="-20833"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k</a:t>
            </a:r>
            <a:r>
              <a:rPr sz="1800" baseline="-20833" dirty="0">
                <a:latin typeface="Times New Roman"/>
                <a:cs typeface="Times New Roman"/>
              </a:rPr>
              <a:t>2</a:t>
            </a:r>
            <a:r>
              <a:rPr sz="1800" spc="232" baseline="-20833"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a:t>
            </a:r>
            <a:r>
              <a:rPr sz="1800" spc="-35"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k</a:t>
            </a:r>
            <a:r>
              <a:rPr sz="1800" baseline="-20833" dirty="0">
                <a:latin typeface="Times New Roman"/>
                <a:cs typeface="Times New Roman"/>
              </a:rPr>
              <a:t>r</a:t>
            </a:r>
          </a:p>
          <a:p>
            <a:pPr marL="337185" indent="-287020" algn="just">
              <a:lnSpc>
                <a:spcPct val="100000"/>
              </a:lnSpc>
              <a:spcBef>
                <a:spcPts val="1080"/>
              </a:spcBef>
              <a:buFont typeface="Arial MT"/>
              <a:buChar char="•"/>
              <a:tabLst>
                <a:tab pos="337820" algn="l"/>
              </a:tabLst>
            </a:pPr>
            <a:r>
              <a:rPr sz="1800" dirty="0">
                <a:latin typeface="Times New Roman"/>
                <a:cs typeface="Times New Roman"/>
              </a:rPr>
              <a:t>Here</a:t>
            </a:r>
            <a:r>
              <a:rPr sz="1800" spc="245" dirty="0">
                <a:latin typeface="Times New Roman"/>
                <a:cs typeface="Times New Roman"/>
              </a:rPr>
              <a:t> </a:t>
            </a:r>
            <a:r>
              <a:rPr sz="1800" spc="-5" dirty="0">
                <a:latin typeface="Times New Roman"/>
                <a:cs typeface="Times New Roman"/>
              </a:rPr>
              <a:t>we</a:t>
            </a:r>
            <a:r>
              <a:rPr sz="1800" spc="235" dirty="0">
                <a:latin typeface="Times New Roman"/>
                <a:cs typeface="Times New Roman"/>
              </a:rPr>
              <a:t> </a:t>
            </a:r>
            <a:r>
              <a:rPr sz="1800" spc="-5" dirty="0">
                <a:latin typeface="Times New Roman"/>
                <a:cs typeface="Times New Roman"/>
              </a:rPr>
              <a:t>are</a:t>
            </a:r>
            <a:r>
              <a:rPr sz="1800" spc="250" dirty="0">
                <a:latin typeface="Times New Roman"/>
                <a:cs typeface="Times New Roman"/>
              </a:rPr>
              <a:t> </a:t>
            </a:r>
            <a:r>
              <a:rPr sz="1800" spc="-5" dirty="0">
                <a:latin typeface="Times New Roman"/>
                <a:cs typeface="Times New Roman"/>
              </a:rPr>
              <a:t>dealing</a:t>
            </a:r>
            <a:r>
              <a:rPr sz="1800" spc="235" dirty="0">
                <a:latin typeface="Times New Roman"/>
                <a:cs typeface="Times New Roman"/>
              </a:rPr>
              <a:t> </a:t>
            </a:r>
            <a:r>
              <a:rPr sz="1800" dirty="0">
                <a:latin typeface="Times New Roman"/>
                <a:cs typeface="Times New Roman"/>
              </a:rPr>
              <a:t>with</a:t>
            </a:r>
            <a:r>
              <a:rPr sz="1800" spc="235" dirty="0">
                <a:latin typeface="Times New Roman"/>
                <a:cs typeface="Times New Roman"/>
              </a:rPr>
              <a:t> </a:t>
            </a:r>
            <a:r>
              <a:rPr sz="1800" dirty="0">
                <a:latin typeface="Times New Roman"/>
                <a:cs typeface="Times New Roman"/>
              </a:rPr>
              <a:t>a</a:t>
            </a:r>
            <a:r>
              <a:rPr sz="1800" spc="235" dirty="0">
                <a:latin typeface="Times New Roman"/>
                <a:cs typeface="Times New Roman"/>
              </a:rPr>
              <a:t> </a:t>
            </a:r>
            <a:r>
              <a:rPr sz="1800" spc="-5" dirty="0">
                <a:latin typeface="Times New Roman"/>
                <a:cs typeface="Times New Roman"/>
              </a:rPr>
              <a:t>hash</a:t>
            </a:r>
            <a:r>
              <a:rPr sz="1800" spc="245" dirty="0">
                <a:latin typeface="Times New Roman"/>
                <a:cs typeface="Times New Roman"/>
              </a:rPr>
              <a:t> </a:t>
            </a:r>
            <a:r>
              <a:rPr sz="1800" spc="-5" dirty="0">
                <a:latin typeface="Times New Roman"/>
                <a:cs typeface="Times New Roman"/>
              </a:rPr>
              <a:t>table</a:t>
            </a:r>
            <a:r>
              <a:rPr sz="1800" spc="240" dirty="0">
                <a:latin typeface="Times New Roman"/>
                <a:cs typeface="Times New Roman"/>
              </a:rPr>
              <a:t> </a:t>
            </a:r>
            <a:r>
              <a:rPr sz="1800" dirty="0">
                <a:latin typeface="Times New Roman"/>
                <a:cs typeface="Times New Roman"/>
              </a:rPr>
              <a:t>with</a:t>
            </a:r>
            <a:r>
              <a:rPr sz="1800" spc="235" dirty="0">
                <a:latin typeface="Times New Roman"/>
                <a:cs typeface="Times New Roman"/>
              </a:rPr>
              <a:t> </a:t>
            </a:r>
            <a:r>
              <a:rPr sz="1800" spc="-5" dirty="0">
                <a:latin typeface="Times New Roman"/>
                <a:cs typeface="Times New Roman"/>
              </a:rPr>
              <a:t>index</a:t>
            </a:r>
            <a:r>
              <a:rPr sz="1800" spc="250" dirty="0">
                <a:latin typeface="Times New Roman"/>
                <a:cs typeface="Times New Roman"/>
              </a:rPr>
              <a:t> </a:t>
            </a:r>
            <a:r>
              <a:rPr sz="1800" dirty="0">
                <a:latin typeface="Times New Roman"/>
                <a:cs typeface="Times New Roman"/>
              </a:rPr>
              <a:t>form</a:t>
            </a:r>
            <a:r>
              <a:rPr sz="1800" spc="235" dirty="0">
                <a:latin typeface="Times New Roman"/>
                <a:cs typeface="Times New Roman"/>
              </a:rPr>
              <a:t> </a:t>
            </a:r>
            <a:r>
              <a:rPr sz="1800" dirty="0">
                <a:latin typeface="Times New Roman"/>
                <a:cs typeface="Times New Roman"/>
              </a:rPr>
              <a:t>00</a:t>
            </a:r>
            <a:r>
              <a:rPr sz="1800" spc="229" dirty="0">
                <a:latin typeface="Times New Roman"/>
                <a:cs typeface="Times New Roman"/>
              </a:rPr>
              <a:t> </a:t>
            </a:r>
            <a:r>
              <a:rPr sz="1800" dirty="0">
                <a:latin typeface="Times New Roman"/>
                <a:cs typeface="Times New Roman"/>
              </a:rPr>
              <a:t>to</a:t>
            </a:r>
            <a:r>
              <a:rPr sz="1800" spc="229" dirty="0">
                <a:latin typeface="Times New Roman"/>
                <a:cs typeface="Times New Roman"/>
              </a:rPr>
              <a:t> </a:t>
            </a:r>
            <a:r>
              <a:rPr sz="1800" spc="-5" dirty="0">
                <a:latin typeface="Times New Roman"/>
                <a:cs typeface="Times New Roman"/>
              </a:rPr>
              <a:t>99,</a:t>
            </a:r>
            <a:r>
              <a:rPr sz="1800" spc="235" dirty="0">
                <a:latin typeface="Times New Roman"/>
                <a:cs typeface="Times New Roman"/>
              </a:rPr>
              <a:t> </a:t>
            </a:r>
            <a:r>
              <a:rPr sz="1800" dirty="0">
                <a:latin typeface="Times New Roman"/>
                <a:cs typeface="Times New Roman"/>
              </a:rPr>
              <a:t>i.e.,</a:t>
            </a:r>
            <a:r>
              <a:rPr sz="1800" spc="225" dirty="0">
                <a:latin typeface="Times New Roman"/>
                <a:cs typeface="Times New Roman"/>
              </a:rPr>
              <a:t> </a:t>
            </a:r>
            <a:r>
              <a:rPr sz="1800" spc="-5" dirty="0">
                <a:latin typeface="Times New Roman"/>
                <a:cs typeface="Times New Roman"/>
              </a:rPr>
              <a:t>two-digit</a:t>
            </a:r>
            <a:endParaRPr sz="1800" dirty="0">
              <a:latin typeface="Times New Roman"/>
              <a:cs typeface="Times New Roman"/>
            </a:endParaRPr>
          </a:p>
          <a:p>
            <a:pPr marL="337185">
              <a:lnSpc>
                <a:spcPct val="100000"/>
              </a:lnSpc>
              <a:spcBef>
                <a:spcPts val="1080"/>
              </a:spcBef>
            </a:pPr>
            <a:r>
              <a:rPr sz="1800" dirty="0">
                <a:latin typeface="Times New Roman"/>
                <a:cs typeface="Times New Roman"/>
              </a:rPr>
              <a:t>hash</a:t>
            </a:r>
            <a:r>
              <a:rPr sz="1800" spc="-15" dirty="0">
                <a:latin typeface="Times New Roman"/>
                <a:cs typeface="Times New Roman"/>
              </a:rPr>
              <a:t> </a:t>
            </a:r>
            <a:r>
              <a:rPr sz="1800" dirty="0">
                <a:latin typeface="Times New Roman"/>
                <a:cs typeface="Times New Roman"/>
              </a:rPr>
              <a:t>table.</a:t>
            </a:r>
            <a:r>
              <a:rPr sz="1800" spc="-15" dirty="0">
                <a:latin typeface="Times New Roman"/>
                <a:cs typeface="Times New Roman"/>
              </a:rPr>
              <a:t> </a:t>
            </a:r>
            <a:r>
              <a:rPr sz="1800" spc="-5" dirty="0">
                <a:latin typeface="Times New Roman"/>
                <a:cs typeface="Times New Roman"/>
              </a:rPr>
              <a:t>So</a:t>
            </a:r>
            <a:r>
              <a:rPr sz="1800" dirty="0">
                <a:latin typeface="Times New Roman"/>
                <a:cs typeface="Times New Roman"/>
              </a:rPr>
              <a:t> </a:t>
            </a:r>
            <a:r>
              <a:rPr sz="1800" spc="-5" dirty="0">
                <a:latin typeface="Times New Roman"/>
                <a:cs typeface="Times New Roman"/>
              </a:rPr>
              <a:t>we</a:t>
            </a:r>
            <a:r>
              <a:rPr sz="1800" spc="5" dirty="0">
                <a:latin typeface="Times New Roman"/>
                <a:cs typeface="Times New Roman"/>
              </a:rPr>
              <a:t> </a:t>
            </a:r>
            <a:r>
              <a:rPr sz="1800" dirty="0">
                <a:latin typeface="Times New Roman"/>
                <a:cs typeface="Times New Roman"/>
              </a:rPr>
              <a:t>divide</a:t>
            </a:r>
            <a:r>
              <a:rPr sz="1800" spc="-1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K</a:t>
            </a:r>
            <a:r>
              <a:rPr sz="1800" spc="-5" dirty="0">
                <a:latin typeface="Times New Roman"/>
                <a:cs typeface="Times New Roman"/>
              </a:rPr>
              <a:t> numbers</a:t>
            </a:r>
            <a:r>
              <a:rPr sz="1800" spc="5" dirty="0">
                <a:latin typeface="Times New Roman"/>
                <a:cs typeface="Times New Roman"/>
              </a:rPr>
              <a:t> </a:t>
            </a:r>
            <a:r>
              <a:rPr sz="1800" spc="-5" dirty="0">
                <a:latin typeface="Times New Roman"/>
                <a:cs typeface="Times New Roman"/>
              </a:rPr>
              <a:t>of</a:t>
            </a:r>
            <a:r>
              <a:rPr sz="1800" spc="-10" dirty="0">
                <a:latin typeface="Times New Roman"/>
                <a:cs typeface="Times New Roman"/>
              </a:rPr>
              <a:t> </a:t>
            </a:r>
            <a:r>
              <a:rPr sz="1800" dirty="0">
                <a:latin typeface="Times New Roman"/>
                <a:cs typeface="Times New Roman"/>
              </a:rPr>
              <a:t>two digits.</a:t>
            </a:r>
          </a:p>
        </p:txBody>
      </p:sp>
      <p:pic>
        <p:nvPicPr>
          <p:cNvPr id="3" name="object 3"/>
          <p:cNvPicPr/>
          <p:nvPr/>
        </p:nvPicPr>
        <p:blipFill>
          <a:blip r:embed="rId2" cstate="print"/>
          <a:stretch>
            <a:fillRect/>
          </a:stretch>
        </p:blipFill>
        <p:spPr>
          <a:xfrm>
            <a:off x="1084707" y="3453384"/>
            <a:ext cx="6210300" cy="124777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90600" y="209550"/>
            <a:ext cx="6210299" cy="1828800"/>
          </a:xfrm>
          <a:prstGeom prst="rect">
            <a:avLst/>
          </a:prstGeom>
        </p:spPr>
      </p:pic>
      <p:sp>
        <p:nvSpPr>
          <p:cNvPr id="3" name="object 3"/>
          <p:cNvSpPr txBox="1"/>
          <p:nvPr/>
        </p:nvSpPr>
        <p:spPr>
          <a:xfrm>
            <a:off x="573405" y="2266950"/>
            <a:ext cx="7997190" cy="3074560"/>
          </a:xfrm>
          <a:prstGeom prst="rect">
            <a:avLst/>
          </a:prstGeom>
        </p:spPr>
        <p:txBody>
          <a:bodyPr vert="horz" wrap="square" lIns="0" tIns="149225" rIns="0" bIns="0" rtlCol="0">
            <a:spAutoFit/>
          </a:bodyPr>
          <a:lstStyle/>
          <a:p>
            <a:r>
              <a:rPr lang="en-US" dirty="0"/>
              <a:t>Let’s say we have a </a:t>
            </a:r>
            <a:r>
              <a:rPr lang="en-US" b="1" dirty="0"/>
              <a:t>key = 123456789</a:t>
            </a:r>
            <a:r>
              <a:rPr lang="en-US" dirty="0"/>
              <a:t> and a </a:t>
            </a:r>
            <a:r>
              <a:rPr lang="en-US" b="1" dirty="0"/>
              <a:t>table size = 1000</a:t>
            </a:r>
            <a:r>
              <a:rPr lang="en-US" dirty="0"/>
              <a:t>.</a:t>
            </a:r>
          </a:p>
          <a:p>
            <a:pPr marL="285750" indent="-285750">
              <a:buFont typeface="Arial" panose="020B0604020202020204" pitchFamily="34" charset="0"/>
              <a:buChar char="•"/>
            </a:pPr>
            <a:r>
              <a:rPr lang="en-US" b="1" dirty="0"/>
              <a:t>Break the key into parts</a:t>
            </a:r>
            <a:r>
              <a:rPr lang="en-US" dirty="0"/>
              <a:t> (3-digit parts):</a:t>
            </a:r>
          </a:p>
          <a:p>
            <a:pPr marL="742950" lvl="1" indent="-285750">
              <a:buFont typeface="+mj-lt"/>
              <a:buAutoNum type="arabicPeriod"/>
            </a:pPr>
            <a:r>
              <a:rPr lang="en-US" dirty="0"/>
              <a:t>123 | 456 | 789</a:t>
            </a:r>
          </a:p>
          <a:p>
            <a:pPr marL="285750" indent="-285750">
              <a:buFont typeface="Arial" panose="020B0604020202020204" pitchFamily="34" charset="0"/>
              <a:buChar char="•"/>
            </a:pPr>
            <a:r>
              <a:rPr lang="en-US" b="1" dirty="0"/>
              <a:t>Sum the parts</a:t>
            </a:r>
            <a:r>
              <a:rPr lang="en-US" dirty="0"/>
              <a:t>:</a:t>
            </a:r>
          </a:p>
          <a:p>
            <a:r>
              <a:rPr lang="en-US" dirty="0"/>
              <a:t>	123+456+789=1368</a:t>
            </a:r>
          </a:p>
          <a:p>
            <a:pPr marL="285750" indent="-285750">
              <a:buFont typeface="Arial" panose="020B0604020202020204" pitchFamily="34" charset="0"/>
              <a:buChar char="•"/>
            </a:pPr>
            <a:r>
              <a:rPr lang="en-US" b="1" dirty="0"/>
              <a:t>Apply modulus with table size (1000)</a:t>
            </a:r>
            <a:r>
              <a:rPr lang="en-US" dirty="0"/>
              <a:t>:</a:t>
            </a:r>
          </a:p>
          <a:p>
            <a:endParaRPr lang="en-US" dirty="0"/>
          </a:p>
          <a:p>
            <a:r>
              <a:rPr lang="en-US"/>
              <a:t>	1368 </a:t>
            </a:r>
            <a:r>
              <a:rPr lang="en-US" dirty="0"/>
              <a:t>mod  1000=368</a:t>
            </a:r>
          </a:p>
          <a:p>
            <a:pPr marL="285750" indent="-285750">
              <a:buFont typeface="Arial" panose="020B0604020202020204" pitchFamily="34" charset="0"/>
              <a:buChar char="•"/>
            </a:pPr>
            <a:r>
              <a:rPr lang="en-US" b="1" dirty="0"/>
              <a:t>Final hash index</a:t>
            </a:r>
            <a:r>
              <a:rPr lang="en-US" dirty="0"/>
              <a:t>: </a:t>
            </a:r>
            <a:r>
              <a:rPr lang="en-US" b="1" dirty="0"/>
              <a:t>368</a:t>
            </a:r>
            <a:endParaRPr lang="en-US" dirty="0"/>
          </a:p>
          <a:p>
            <a:pPr marL="12065">
              <a:lnSpc>
                <a:spcPct val="100000"/>
              </a:lnSpc>
              <a:spcBef>
                <a:spcPts val="1175"/>
              </a:spcBef>
              <a:tabLst>
                <a:tab pos="299085" algn="l"/>
                <a:tab pos="299720" algn="l"/>
              </a:tabLst>
            </a:pPr>
            <a:endParaRPr sz="1800" dirty="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5272" y="359791"/>
            <a:ext cx="8009890" cy="848360"/>
          </a:xfrm>
          <a:prstGeom prst="rect">
            <a:avLst/>
          </a:prstGeom>
        </p:spPr>
        <p:txBody>
          <a:bodyPr vert="horz" wrap="square" lIns="0" tIns="12700" rIns="0" bIns="0" rtlCol="0">
            <a:spAutoFit/>
          </a:bodyPr>
          <a:lstStyle/>
          <a:p>
            <a:pPr marL="299085" marR="5080" indent="-287020">
              <a:lnSpc>
                <a:spcPct val="150000"/>
              </a:lnSpc>
              <a:spcBef>
                <a:spcPts val="100"/>
              </a:spcBef>
              <a:buFont typeface="Arial MT"/>
              <a:buChar char="•"/>
              <a:tabLst>
                <a:tab pos="299085" algn="l"/>
                <a:tab pos="299720" algn="l"/>
              </a:tabLst>
            </a:pPr>
            <a:r>
              <a:rPr sz="1800" b="1" spc="-5" dirty="0">
                <a:latin typeface="Times New Roman"/>
                <a:cs typeface="Times New Roman"/>
              </a:rPr>
              <a:t>Hash</a:t>
            </a:r>
            <a:r>
              <a:rPr sz="1800" b="1" spc="10" dirty="0">
                <a:latin typeface="Times New Roman"/>
                <a:cs typeface="Times New Roman"/>
              </a:rPr>
              <a:t> </a:t>
            </a:r>
            <a:r>
              <a:rPr sz="1800" b="1" spc="-5" dirty="0">
                <a:latin typeface="Times New Roman"/>
                <a:cs typeface="Times New Roman"/>
              </a:rPr>
              <a:t>collision</a:t>
            </a:r>
            <a:r>
              <a:rPr sz="1800" b="1" spc="20" dirty="0">
                <a:latin typeface="Times New Roman"/>
                <a:cs typeface="Times New Roman"/>
              </a:rPr>
              <a:t> </a:t>
            </a:r>
            <a:r>
              <a:rPr sz="1800" b="1" dirty="0">
                <a:latin typeface="Times New Roman"/>
                <a:cs typeface="Times New Roman"/>
              </a:rPr>
              <a:t>:</a:t>
            </a:r>
            <a:r>
              <a:rPr sz="1800" b="1" spc="-5" dirty="0">
                <a:latin typeface="Times New Roman"/>
                <a:cs typeface="Times New Roman"/>
              </a:rPr>
              <a:t> </a:t>
            </a:r>
            <a:r>
              <a:rPr sz="1800" dirty="0">
                <a:latin typeface="Times New Roman"/>
                <a:cs typeface="Times New Roman"/>
              </a:rPr>
              <a:t>If</a:t>
            </a:r>
            <a:r>
              <a:rPr sz="1800" spc="15" dirty="0">
                <a:latin typeface="Times New Roman"/>
                <a:cs typeface="Times New Roman"/>
              </a:rPr>
              <a:t> </a:t>
            </a:r>
            <a:r>
              <a:rPr sz="1800" spc="-5" dirty="0">
                <a:latin typeface="Times New Roman"/>
                <a:cs typeface="Times New Roman"/>
              </a:rPr>
              <a:t>two</a:t>
            </a:r>
            <a:r>
              <a:rPr sz="1800" spc="10" dirty="0">
                <a:latin typeface="Times New Roman"/>
                <a:cs typeface="Times New Roman"/>
              </a:rPr>
              <a:t> </a:t>
            </a:r>
            <a:r>
              <a:rPr sz="1800" dirty="0">
                <a:latin typeface="Times New Roman"/>
                <a:cs typeface="Times New Roman"/>
              </a:rPr>
              <a:t>or</a:t>
            </a:r>
            <a:r>
              <a:rPr sz="1800" spc="20" dirty="0">
                <a:latin typeface="Times New Roman"/>
                <a:cs typeface="Times New Roman"/>
              </a:rPr>
              <a:t> </a:t>
            </a:r>
            <a:r>
              <a:rPr sz="1800" spc="-5" dirty="0">
                <a:latin typeface="Times New Roman"/>
                <a:cs typeface="Times New Roman"/>
              </a:rPr>
              <a:t>more</a:t>
            </a:r>
            <a:r>
              <a:rPr sz="1800" spc="10" dirty="0">
                <a:latin typeface="Times New Roman"/>
                <a:cs typeface="Times New Roman"/>
              </a:rPr>
              <a:t> </a:t>
            </a:r>
            <a:r>
              <a:rPr sz="1800" spc="-5" dirty="0">
                <a:latin typeface="Times New Roman"/>
                <a:cs typeface="Times New Roman"/>
              </a:rPr>
              <a:t>than</a:t>
            </a:r>
            <a:r>
              <a:rPr sz="1800" spc="25" dirty="0">
                <a:latin typeface="Times New Roman"/>
                <a:cs typeface="Times New Roman"/>
              </a:rPr>
              <a:t> </a:t>
            </a:r>
            <a:r>
              <a:rPr sz="1800" spc="-5" dirty="0">
                <a:latin typeface="Times New Roman"/>
                <a:cs typeface="Times New Roman"/>
              </a:rPr>
              <a:t>two</a:t>
            </a:r>
            <a:r>
              <a:rPr sz="1800" spc="10" dirty="0">
                <a:latin typeface="Times New Roman"/>
                <a:cs typeface="Times New Roman"/>
              </a:rPr>
              <a:t> </a:t>
            </a:r>
            <a:r>
              <a:rPr sz="1800" spc="-5" dirty="0">
                <a:latin typeface="Times New Roman"/>
                <a:cs typeface="Times New Roman"/>
              </a:rPr>
              <a:t>records</a:t>
            </a:r>
            <a:r>
              <a:rPr sz="1800" spc="5" dirty="0">
                <a:latin typeface="Times New Roman"/>
                <a:cs typeface="Times New Roman"/>
              </a:rPr>
              <a:t> </a:t>
            </a:r>
            <a:r>
              <a:rPr sz="1800" dirty="0">
                <a:latin typeface="Times New Roman"/>
                <a:cs typeface="Times New Roman"/>
              </a:rPr>
              <a:t>trying</a:t>
            </a:r>
            <a:r>
              <a:rPr sz="1800" spc="15" dirty="0">
                <a:latin typeface="Times New Roman"/>
                <a:cs typeface="Times New Roman"/>
              </a:rPr>
              <a:t> </a:t>
            </a:r>
            <a:r>
              <a:rPr sz="1800" dirty="0">
                <a:latin typeface="Times New Roman"/>
                <a:cs typeface="Times New Roman"/>
              </a:rPr>
              <a:t>to</a:t>
            </a:r>
            <a:r>
              <a:rPr sz="1800" spc="10" dirty="0">
                <a:latin typeface="Times New Roman"/>
                <a:cs typeface="Times New Roman"/>
              </a:rPr>
              <a:t> </a:t>
            </a:r>
            <a:r>
              <a:rPr sz="1800" dirty="0">
                <a:latin typeface="Times New Roman"/>
                <a:cs typeface="Times New Roman"/>
              </a:rPr>
              <a:t>insert</a:t>
            </a:r>
            <a:r>
              <a:rPr sz="1800" spc="10" dirty="0">
                <a:latin typeface="Times New Roman"/>
                <a:cs typeface="Times New Roman"/>
              </a:rPr>
              <a:t> </a:t>
            </a:r>
            <a:r>
              <a:rPr sz="1800" spc="-5" dirty="0">
                <a:latin typeface="Times New Roman"/>
                <a:cs typeface="Times New Roman"/>
              </a:rPr>
              <a:t>in</a:t>
            </a:r>
            <a:r>
              <a:rPr sz="1800" spc="25" dirty="0">
                <a:latin typeface="Times New Roman"/>
                <a:cs typeface="Times New Roman"/>
              </a:rPr>
              <a:t> </a:t>
            </a:r>
            <a:r>
              <a:rPr sz="1800" dirty="0">
                <a:latin typeface="Times New Roman"/>
                <a:cs typeface="Times New Roman"/>
              </a:rPr>
              <a:t>a</a:t>
            </a:r>
            <a:r>
              <a:rPr sz="1800" spc="15" dirty="0">
                <a:latin typeface="Times New Roman"/>
                <a:cs typeface="Times New Roman"/>
              </a:rPr>
              <a:t> </a:t>
            </a:r>
            <a:r>
              <a:rPr sz="1800" spc="-5" dirty="0">
                <a:latin typeface="Times New Roman"/>
                <a:cs typeface="Times New Roman"/>
              </a:rPr>
              <a:t>single</a:t>
            </a:r>
            <a:r>
              <a:rPr sz="1800" spc="10" dirty="0">
                <a:latin typeface="Times New Roman"/>
                <a:cs typeface="Times New Roman"/>
              </a:rPr>
              <a:t> </a:t>
            </a:r>
            <a:r>
              <a:rPr sz="1800" dirty="0">
                <a:latin typeface="Times New Roman"/>
                <a:cs typeface="Times New Roman"/>
              </a:rPr>
              <a:t>index of </a:t>
            </a:r>
            <a:r>
              <a:rPr sz="1800" spc="-434" dirty="0">
                <a:latin typeface="Times New Roman"/>
                <a:cs typeface="Times New Roman"/>
              </a:rPr>
              <a:t> </a:t>
            </a:r>
            <a:r>
              <a:rPr sz="1800" dirty="0">
                <a:latin typeface="Times New Roman"/>
                <a:cs typeface="Times New Roman"/>
              </a:rPr>
              <a:t>a</a:t>
            </a:r>
            <a:r>
              <a:rPr sz="1800" spc="-10" dirty="0">
                <a:latin typeface="Times New Roman"/>
                <a:cs typeface="Times New Roman"/>
              </a:rPr>
              <a:t> </a:t>
            </a:r>
            <a:r>
              <a:rPr sz="1800" dirty="0">
                <a:latin typeface="Times New Roman"/>
                <a:cs typeface="Times New Roman"/>
              </a:rPr>
              <a:t>hash</a:t>
            </a:r>
            <a:r>
              <a:rPr sz="1800" spc="5" dirty="0">
                <a:latin typeface="Times New Roman"/>
                <a:cs typeface="Times New Roman"/>
              </a:rPr>
              <a:t> </a:t>
            </a:r>
            <a:r>
              <a:rPr sz="1800" dirty="0">
                <a:latin typeface="Times New Roman"/>
                <a:cs typeface="Times New Roman"/>
              </a:rPr>
              <a:t>table</a:t>
            </a:r>
            <a:r>
              <a:rPr sz="1800" spc="-10" dirty="0">
                <a:latin typeface="Times New Roman"/>
                <a:cs typeface="Times New Roman"/>
              </a:rPr>
              <a:t> </a:t>
            </a:r>
            <a:r>
              <a:rPr sz="1800" dirty="0">
                <a:latin typeface="Times New Roman"/>
                <a:cs typeface="Times New Roman"/>
              </a:rPr>
              <a:t>then</a:t>
            </a:r>
            <a:r>
              <a:rPr sz="1800" spc="-5" dirty="0">
                <a:latin typeface="Times New Roman"/>
                <a:cs typeface="Times New Roman"/>
              </a:rPr>
              <a:t> </a:t>
            </a:r>
            <a:r>
              <a:rPr sz="1800" dirty="0">
                <a:latin typeface="Times New Roman"/>
                <a:cs typeface="Times New Roman"/>
              </a:rPr>
              <a:t>such</a:t>
            </a:r>
            <a:r>
              <a:rPr sz="1800" spc="-5" dirty="0">
                <a:latin typeface="Times New Roman"/>
                <a:cs typeface="Times New Roman"/>
              </a:rPr>
              <a:t> </a:t>
            </a:r>
            <a:r>
              <a:rPr sz="1800" dirty="0">
                <a:latin typeface="Times New Roman"/>
                <a:cs typeface="Times New Roman"/>
              </a:rPr>
              <a:t>a</a:t>
            </a:r>
            <a:r>
              <a:rPr sz="1800" spc="-10" dirty="0">
                <a:latin typeface="Times New Roman"/>
                <a:cs typeface="Times New Roman"/>
              </a:rPr>
              <a:t> </a:t>
            </a:r>
            <a:r>
              <a:rPr sz="1800" dirty="0">
                <a:latin typeface="Times New Roman"/>
                <a:cs typeface="Times New Roman"/>
              </a:rPr>
              <a:t>situation</a:t>
            </a:r>
            <a:r>
              <a:rPr sz="1800" spc="-5" dirty="0">
                <a:latin typeface="Times New Roman"/>
                <a:cs typeface="Times New Roman"/>
              </a:rPr>
              <a:t> is</a:t>
            </a:r>
            <a:r>
              <a:rPr sz="1800" spc="-10" dirty="0">
                <a:latin typeface="Times New Roman"/>
                <a:cs typeface="Times New Roman"/>
              </a:rPr>
              <a:t> </a:t>
            </a:r>
            <a:r>
              <a:rPr sz="1800" dirty="0">
                <a:latin typeface="Times New Roman"/>
                <a:cs typeface="Times New Roman"/>
              </a:rPr>
              <a:t>called</a:t>
            </a:r>
            <a:r>
              <a:rPr sz="1800" spc="-10" dirty="0">
                <a:latin typeface="Times New Roman"/>
                <a:cs typeface="Times New Roman"/>
              </a:rPr>
              <a:t> </a:t>
            </a:r>
            <a:r>
              <a:rPr sz="1800" dirty="0">
                <a:latin typeface="Times New Roman"/>
                <a:cs typeface="Times New Roman"/>
              </a:rPr>
              <a:t>hash</a:t>
            </a:r>
            <a:r>
              <a:rPr sz="1800" spc="-5" dirty="0">
                <a:latin typeface="Times New Roman"/>
                <a:cs typeface="Times New Roman"/>
              </a:rPr>
              <a:t> </a:t>
            </a:r>
            <a:r>
              <a:rPr sz="1800" dirty="0">
                <a:latin typeface="Times New Roman"/>
                <a:cs typeface="Times New Roman"/>
              </a:rPr>
              <a:t>collision.</a:t>
            </a:r>
            <a:endParaRPr sz="1800">
              <a:latin typeface="Times New Roman"/>
              <a:cs typeface="Times New Roman"/>
            </a:endParaRPr>
          </a:p>
        </p:txBody>
      </p:sp>
      <p:sp>
        <p:nvSpPr>
          <p:cNvPr id="3" name="object 3"/>
          <p:cNvSpPr txBox="1"/>
          <p:nvPr/>
        </p:nvSpPr>
        <p:spPr>
          <a:xfrm>
            <a:off x="487172" y="1182496"/>
            <a:ext cx="5074285" cy="1260475"/>
          </a:xfrm>
          <a:prstGeom prst="rect">
            <a:avLst/>
          </a:prstGeom>
        </p:spPr>
        <p:txBody>
          <a:bodyPr vert="horz" wrap="square" lIns="0" tIns="12700" rIns="0" bIns="0" rtlCol="0">
            <a:spAutoFit/>
          </a:bodyPr>
          <a:lstStyle/>
          <a:p>
            <a:pPr marL="337185" marR="55880" indent="-287020">
              <a:lnSpc>
                <a:spcPct val="150100"/>
              </a:lnSpc>
              <a:spcBef>
                <a:spcPts val="100"/>
              </a:spcBef>
              <a:buFont typeface="Arial MT"/>
              <a:buChar char="•"/>
              <a:tabLst>
                <a:tab pos="337185" algn="l"/>
                <a:tab pos="337820" algn="l"/>
              </a:tabLst>
            </a:pPr>
            <a:r>
              <a:rPr sz="1800" dirty="0">
                <a:latin typeface="Times New Roman"/>
                <a:cs typeface="Times New Roman"/>
              </a:rPr>
              <a:t>It</a:t>
            </a:r>
            <a:r>
              <a:rPr sz="1800" spc="325" dirty="0">
                <a:latin typeface="Times New Roman"/>
                <a:cs typeface="Times New Roman"/>
              </a:rPr>
              <a:t> </a:t>
            </a:r>
            <a:r>
              <a:rPr sz="1800" spc="-5" dirty="0">
                <a:latin typeface="Times New Roman"/>
                <a:cs typeface="Times New Roman"/>
              </a:rPr>
              <a:t>is</a:t>
            </a:r>
            <a:r>
              <a:rPr sz="1800" spc="320" dirty="0">
                <a:latin typeface="Times New Roman"/>
                <a:cs typeface="Times New Roman"/>
              </a:rPr>
              <a:t> </a:t>
            </a:r>
            <a:r>
              <a:rPr sz="1800" spc="-5" dirty="0">
                <a:latin typeface="Times New Roman"/>
                <a:cs typeface="Times New Roman"/>
              </a:rPr>
              <a:t>possible</a:t>
            </a:r>
            <a:r>
              <a:rPr sz="1800" spc="330" dirty="0">
                <a:latin typeface="Times New Roman"/>
                <a:cs typeface="Times New Roman"/>
              </a:rPr>
              <a:t> </a:t>
            </a:r>
            <a:r>
              <a:rPr sz="1800" spc="-5" dirty="0">
                <a:latin typeface="Times New Roman"/>
                <a:cs typeface="Times New Roman"/>
              </a:rPr>
              <a:t>that</a:t>
            </a:r>
            <a:r>
              <a:rPr sz="1800" spc="335" dirty="0">
                <a:latin typeface="Times New Roman"/>
                <a:cs typeface="Times New Roman"/>
              </a:rPr>
              <a:t> </a:t>
            </a:r>
            <a:r>
              <a:rPr sz="1800" spc="-5" dirty="0">
                <a:latin typeface="Times New Roman"/>
                <a:cs typeface="Times New Roman"/>
              </a:rPr>
              <a:t>two</a:t>
            </a:r>
            <a:r>
              <a:rPr sz="1800" spc="325" dirty="0">
                <a:latin typeface="Times New Roman"/>
                <a:cs typeface="Times New Roman"/>
              </a:rPr>
              <a:t> </a:t>
            </a:r>
            <a:r>
              <a:rPr sz="1800" spc="-5" dirty="0">
                <a:latin typeface="Times New Roman"/>
                <a:cs typeface="Times New Roman"/>
              </a:rPr>
              <a:t>non-identical</a:t>
            </a:r>
            <a:r>
              <a:rPr sz="1800" spc="330" dirty="0">
                <a:latin typeface="Times New Roman"/>
                <a:cs typeface="Times New Roman"/>
              </a:rPr>
              <a:t> </a:t>
            </a:r>
            <a:r>
              <a:rPr sz="1800" spc="-5" dirty="0">
                <a:latin typeface="Times New Roman"/>
                <a:cs typeface="Times New Roman"/>
              </a:rPr>
              <a:t>keys</a:t>
            </a:r>
            <a:r>
              <a:rPr sz="1800" spc="320" dirty="0">
                <a:latin typeface="Times New Roman"/>
                <a:cs typeface="Times New Roman"/>
              </a:rPr>
              <a:t> </a:t>
            </a:r>
            <a:r>
              <a:rPr sz="1800" spc="-5" dirty="0">
                <a:latin typeface="Times New Roman"/>
                <a:cs typeface="Times New Roman"/>
              </a:rPr>
              <a:t>K</a:t>
            </a:r>
            <a:r>
              <a:rPr sz="1800" spc="-7" baseline="-20833" dirty="0">
                <a:latin typeface="Times New Roman"/>
                <a:cs typeface="Times New Roman"/>
              </a:rPr>
              <a:t>1</a:t>
            </a:r>
            <a:r>
              <a:rPr sz="1800" spc="-5" dirty="0">
                <a:latin typeface="Times New Roman"/>
                <a:cs typeface="Times New Roman"/>
              </a:rPr>
              <a:t>,</a:t>
            </a:r>
            <a:r>
              <a:rPr sz="1800" spc="320" dirty="0">
                <a:latin typeface="Times New Roman"/>
                <a:cs typeface="Times New Roman"/>
              </a:rPr>
              <a:t> </a:t>
            </a:r>
            <a:r>
              <a:rPr sz="1800" spc="-5" dirty="0">
                <a:latin typeface="Times New Roman"/>
                <a:cs typeface="Times New Roman"/>
              </a:rPr>
              <a:t>K</a:t>
            </a:r>
            <a:r>
              <a:rPr sz="1800" spc="-7" baseline="-20833" dirty="0">
                <a:latin typeface="Times New Roman"/>
                <a:cs typeface="Times New Roman"/>
              </a:rPr>
              <a:t>2 </a:t>
            </a:r>
            <a:r>
              <a:rPr sz="1800" spc="-427" baseline="-20833" dirty="0">
                <a:latin typeface="Times New Roman"/>
                <a:cs typeface="Times New Roman"/>
              </a:rPr>
              <a:t> </a:t>
            </a:r>
            <a:r>
              <a:rPr sz="1800" spc="-5" dirty="0">
                <a:latin typeface="Times New Roman"/>
                <a:cs typeface="Times New Roman"/>
              </a:rPr>
              <a:t>address.</a:t>
            </a:r>
            <a:endParaRPr sz="1800">
              <a:latin typeface="Times New Roman"/>
              <a:cs typeface="Times New Roman"/>
            </a:endParaRPr>
          </a:p>
          <a:p>
            <a:pPr marL="337185" indent="-287020">
              <a:lnSpc>
                <a:spcPct val="100000"/>
              </a:lnSpc>
              <a:spcBef>
                <a:spcPts val="1080"/>
              </a:spcBef>
              <a:buFont typeface="Arial MT"/>
              <a:buChar char="•"/>
              <a:tabLst>
                <a:tab pos="337185" algn="l"/>
                <a:tab pos="337820" algn="l"/>
              </a:tabLst>
            </a:pPr>
            <a:r>
              <a:rPr sz="1800" b="1" dirty="0">
                <a:latin typeface="Times New Roman"/>
                <a:cs typeface="Times New Roman"/>
              </a:rPr>
              <a:t>Collision</a:t>
            </a:r>
            <a:r>
              <a:rPr sz="1800" b="1" spc="-15" dirty="0">
                <a:latin typeface="Times New Roman"/>
                <a:cs typeface="Times New Roman"/>
              </a:rPr>
              <a:t> </a:t>
            </a:r>
            <a:r>
              <a:rPr sz="1800" b="1" spc="-5" dirty="0">
                <a:latin typeface="Times New Roman"/>
                <a:cs typeface="Times New Roman"/>
              </a:rPr>
              <a:t>Resolution</a:t>
            </a:r>
            <a:r>
              <a:rPr sz="1800" b="1" spc="5" dirty="0">
                <a:latin typeface="Times New Roman"/>
                <a:cs typeface="Times New Roman"/>
              </a:rPr>
              <a:t> </a:t>
            </a:r>
            <a:r>
              <a:rPr sz="1800" b="1" spc="-5" dirty="0">
                <a:latin typeface="Times New Roman"/>
                <a:cs typeface="Times New Roman"/>
              </a:rPr>
              <a:t>technique:</a:t>
            </a:r>
            <a:endParaRPr sz="1800">
              <a:latin typeface="Times New Roman"/>
              <a:cs typeface="Times New Roman"/>
            </a:endParaRPr>
          </a:p>
        </p:txBody>
      </p:sp>
      <p:sp>
        <p:nvSpPr>
          <p:cNvPr id="4" name="object 4"/>
          <p:cNvSpPr txBox="1"/>
          <p:nvPr/>
        </p:nvSpPr>
        <p:spPr>
          <a:xfrm>
            <a:off x="5582792" y="1319910"/>
            <a:ext cx="295275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are</a:t>
            </a:r>
            <a:r>
              <a:rPr sz="1800" spc="310" dirty="0">
                <a:latin typeface="Times New Roman"/>
                <a:cs typeface="Times New Roman"/>
              </a:rPr>
              <a:t> </a:t>
            </a:r>
            <a:r>
              <a:rPr sz="1800" dirty="0">
                <a:latin typeface="Times New Roman"/>
                <a:cs typeface="Times New Roman"/>
              </a:rPr>
              <a:t>hashed</a:t>
            </a:r>
            <a:r>
              <a:rPr sz="1800" spc="305" dirty="0">
                <a:latin typeface="Times New Roman"/>
                <a:cs typeface="Times New Roman"/>
              </a:rPr>
              <a:t> </a:t>
            </a:r>
            <a:r>
              <a:rPr sz="1800" spc="-5" dirty="0">
                <a:latin typeface="Times New Roman"/>
                <a:cs typeface="Times New Roman"/>
              </a:rPr>
              <a:t>into</a:t>
            </a:r>
            <a:r>
              <a:rPr sz="1800" spc="310" dirty="0">
                <a:latin typeface="Times New Roman"/>
                <a:cs typeface="Times New Roman"/>
              </a:rPr>
              <a:t> </a:t>
            </a:r>
            <a:r>
              <a:rPr sz="1800" dirty="0">
                <a:latin typeface="Times New Roman"/>
                <a:cs typeface="Times New Roman"/>
              </a:rPr>
              <a:t>the</a:t>
            </a:r>
            <a:r>
              <a:rPr sz="1800" spc="315" dirty="0">
                <a:latin typeface="Times New Roman"/>
                <a:cs typeface="Times New Roman"/>
              </a:rPr>
              <a:t> </a:t>
            </a:r>
            <a:r>
              <a:rPr sz="1800" spc="-5" dirty="0">
                <a:latin typeface="Times New Roman"/>
                <a:cs typeface="Times New Roman"/>
              </a:rPr>
              <a:t>same</a:t>
            </a:r>
            <a:r>
              <a:rPr sz="1800" spc="305" dirty="0">
                <a:latin typeface="Times New Roman"/>
                <a:cs typeface="Times New Roman"/>
              </a:rPr>
              <a:t> </a:t>
            </a:r>
            <a:r>
              <a:rPr sz="1800" spc="-5" dirty="0">
                <a:latin typeface="Times New Roman"/>
                <a:cs typeface="Times New Roman"/>
              </a:rPr>
              <a:t>hash</a:t>
            </a:r>
            <a:endParaRPr sz="1800">
              <a:latin typeface="Times New Roman"/>
              <a:cs typeface="Times New Roman"/>
            </a:endParaRPr>
          </a:p>
        </p:txBody>
      </p:sp>
      <p:sp>
        <p:nvSpPr>
          <p:cNvPr id="5" name="object 5"/>
          <p:cNvSpPr txBox="1"/>
          <p:nvPr/>
        </p:nvSpPr>
        <p:spPr>
          <a:xfrm>
            <a:off x="982776" y="2416636"/>
            <a:ext cx="3492500" cy="2084705"/>
          </a:xfrm>
          <a:prstGeom prst="rect">
            <a:avLst/>
          </a:prstGeom>
        </p:spPr>
        <p:txBody>
          <a:bodyPr vert="horz" wrap="square" lIns="0" tIns="150495" rIns="0" bIns="0" rtlCol="0">
            <a:spAutoFit/>
          </a:bodyPr>
          <a:lstStyle/>
          <a:p>
            <a:pPr marL="299085" indent="-287020">
              <a:lnSpc>
                <a:spcPct val="100000"/>
              </a:lnSpc>
              <a:spcBef>
                <a:spcPts val="1185"/>
              </a:spcBef>
              <a:buFont typeface="Arial MT"/>
              <a:buChar char="•"/>
              <a:tabLst>
                <a:tab pos="299085" algn="l"/>
                <a:tab pos="299720" algn="l"/>
              </a:tabLst>
            </a:pPr>
            <a:r>
              <a:rPr sz="1800" spc="-5" dirty="0">
                <a:latin typeface="Times New Roman"/>
                <a:cs typeface="Times New Roman"/>
              </a:rPr>
              <a:t>Open</a:t>
            </a:r>
            <a:r>
              <a:rPr sz="1800" spc="-10" dirty="0">
                <a:latin typeface="Times New Roman"/>
                <a:cs typeface="Times New Roman"/>
              </a:rPr>
              <a:t> </a:t>
            </a:r>
            <a:r>
              <a:rPr sz="1800" spc="-5" dirty="0">
                <a:latin typeface="Times New Roman"/>
                <a:cs typeface="Times New Roman"/>
              </a:rPr>
              <a:t>Hashing:</a:t>
            </a:r>
            <a:r>
              <a:rPr sz="1800" dirty="0">
                <a:latin typeface="Times New Roman"/>
                <a:cs typeface="Times New Roman"/>
              </a:rPr>
              <a:t> separate</a:t>
            </a:r>
            <a:r>
              <a:rPr sz="1800" spc="-25" dirty="0">
                <a:latin typeface="Times New Roman"/>
                <a:cs typeface="Times New Roman"/>
              </a:rPr>
              <a:t> </a:t>
            </a:r>
            <a:r>
              <a:rPr sz="1800" dirty="0">
                <a:latin typeface="Times New Roman"/>
                <a:cs typeface="Times New Roman"/>
              </a:rPr>
              <a:t>chaining</a:t>
            </a:r>
            <a:endParaRPr sz="1800">
              <a:latin typeface="Times New Roman"/>
              <a:cs typeface="Times New Roman"/>
            </a:endParaRPr>
          </a:p>
          <a:p>
            <a:pPr marL="299085" indent="-287020">
              <a:lnSpc>
                <a:spcPct val="100000"/>
              </a:lnSpc>
              <a:spcBef>
                <a:spcPts val="1085"/>
              </a:spcBef>
              <a:buFont typeface="Arial MT"/>
              <a:buChar char="•"/>
              <a:tabLst>
                <a:tab pos="299085" algn="l"/>
                <a:tab pos="299720" algn="l"/>
              </a:tabLst>
            </a:pPr>
            <a:r>
              <a:rPr sz="1800" dirty="0">
                <a:latin typeface="Times New Roman"/>
                <a:cs typeface="Times New Roman"/>
              </a:rPr>
              <a:t>Closed</a:t>
            </a:r>
            <a:r>
              <a:rPr sz="1800" spc="-5" dirty="0">
                <a:latin typeface="Times New Roman"/>
                <a:cs typeface="Times New Roman"/>
              </a:rPr>
              <a:t> </a:t>
            </a:r>
            <a:r>
              <a:rPr sz="1800" dirty="0">
                <a:latin typeface="Times New Roman"/>
                <a:cs typeface="Times New Roman"/>
              </a:rPr>
              <a:t>ch</a:t>
            </a:r>
            <a:r>
              <a:rPr sz="1800" spc="5" dirty="0">
                <a:latin typeface="Times New Roman"/>
                <a:cs typeface="Times New Roman"/>
              </a:rPr>
              <a:t>a</a:t>
            </a:r>
            <a:r>
              <a:rPr sz="1800" dirty="0">
                <a:latin typeface="Times New Roman"/>
                <a:cs typeface="Times New Roman"/>
              </a:rPr>
              <a:t>in</a:t>
            </a:r>
            <a:r>
              <a:rPr sz="1800" spc="5" dirty="0">
                <a:latin typeface="Times New Roman"/>
                <a:cs typeface="Times New Roman"/>
              </a:rPr>
              <a:t>i</a:t>
            </a:r>
            <a:r>
              <a:rPr sz="1800" dirty="0">
                <a:latin typeface="Times New Roman"/>
                <a:cs typeface="Times New Roman"/>
              </a:rPr>
              <a:t>ng:</a:t>
            </a:r>
            <a:r>
              <a:rPr sz="1800" spc="-15" dirty="0">
                <a:latin typeface="Times New Roman"/>
                <a:cs typeface="Times New Roman"/>
              </a:rPr>
              <a:t> </a:t>
            </a:r>
            <a:r>
              <a:rPr sz="1800" dirty="0">
                <a:latin typeface="Times New Roman"/>
                <a:cs typeface="Times New Roman"/>
              </a:rPr>
              <a:t>Open</a:t>
            </a:r>
            <a:r>
              <a:rPr sz="1800" spc="-105" dirty="0">
                <a:latin typeface="Times New Roman"/>
                <a:cs typeface="Times New Roman"/>
              </a:rPr>
              <a:t> </a:t>
            </a:r>
            <a:r>
              <a:rPr sz="1800" spc="-5" dirty="0">
                <a:latin typeface="Times New Roman"/>
                <a:cs typeface="Times New Roman"/>
              </a:rPr>
              <a:t>Addres</a:t>
            </a:r>
            <a:r>
              <a:rPr sz="1800" spc="-15" dirty="0">
                <a:latin typeface="Times New Roman"/>
                <a:cs typeface="Times New Roman"/>
              </a:rPr>
              <a:t>s</a:t>
            </a:r>
            <a:r>
              <a:rPr sz="1800" dirty="0">
                <a:latin typeface="Times New Roman"/>
                <a:cs typeface="Times New Roman"/>
              </a:rPr>
              <a:t>ing</a:t>
            </a:r>
            <a:endParaRPr sz="1800">
              <a:latin typeface="Times New Roman"/>
              <a:cs typeface="Times New Roman"/>
            </a:endParaRPr>
          </a:p>
          <a:p>
            <a:pPr marL="647700" lvl="1" indent="-179070">
              <a:lnSpc>
                <a:spcPct val="100000"/>
              </a:lnSpc>
              <a:spcBef>
                <a:spcPts val="1080"/>
              </a:spcBef>
              <a:buAutoNum type="romanLcPeriod"/>
              <a:tabLst>
                <a:tab pos="648335" algn="l"/>
              </a:tabLst>
            </a:pPr>
            <a:r>
              <a:rPr sz="1800" dirty="0">
                <a:latin typeface="Times New Roman"/>
                <a:cs typeface="Times New Roman"/>
              </a:rPr>
              <a:t>Linear</a:t>
            </a:r>
            <a:r>
              <a:rPr sz="1800" spc="-55" dirty="0">
                <a:latin typeface="Times New Roman"/>
                <a:cs typeface="Times New Roman"/>
              </a:rPr>
              <a:t> </a:t>
            </a:r>
            <a:r>
              <a:rPr sz="1800" dirty="0">
                <a:latin typeface="Times New Roman"/>
                <a:cs typeface="Times New Roman"/>
              </a:rPr>
              <a:t>probing</a:t>
            </a:r>
            <a:endParaRPr sz="1800">
              <a:latin typeface="Times New Roman"/>
              <a:cs typeface="Times New Roman"/>
            </a:endParaRPr>
          </a:p>
          <a:p>
            <a:pPr marL="710565" lvl="1" indent="-241935">
              <a:lnSpc>
                <a:spcPct val="100000"/>
              </a:lnSpc>
              <a:spcBef>
                <a:spcPts val="1080"/>
              </a:spcBef>
              <a:buAutoNum type="romanLcPeriod"/>
              <a:tabLst>
                <a:tab pos="711200" algn="l"/>
              </a:tabLst>
            </a:pPr>
            <a:r>
              <a:rPr sz="1800" dirty="0">
                <a:latin typeface="Times New Roman"/>
                <a:cs typeface="Times New Roman"/>
              </a:rPr>
              <a:t>Quadratic</a:t>
            </a:r>
            <a:r>
              <a:rPr sz="1800" spc="-50" dirty="0">
                <a:latin typeface="Times New Roman"/>
                <a:cs typeface="Times New Roman"/>
              </a:rPr>
              <a:t> </a:t>
            </a:r>
            <a:r>
              <a:rPr sz="1800" dirty="0">
                <a:latin typeface="Times New Roman"/>
                <a:cs typeface="Times New Roman"/>
              </a:rPr>
              <a:t>probing</a:t>
            </a:r>
            <a:endParaRPr sz="1800">
              <a:latin typeface="Times New Roman"/>
              <a:cs typeface="Times New Roman"/>
            </a:endParaRPr>
          </a:p>
          <a:p>
            <a:pPr marL="774065" lvl="1" indent="-305435">
              <a:lnSpc>
                <a:spcPct val="100000"/>
              </a:lnSpc>
              <a:spcBef>
                <a:spcPts val="1080"/>
              </a:spcBef>
              <a:buAutoNum type="romanLcPeriod"/>
              <a:tabLst>
                <a:tab pos="774700" algn="l"/>
              </a:tabLst>
            </a:pPr>
            <a:r>
              <a:rPr sz="1800" dirty="0">
                <a:latin typeface="Times New Roman"/>
                <a:cs typeface="Times New Roman"/>
              </a:rPr>
              <a:t>Double</a:t>
            </a:r>
            <a:r>
              <a:rPr sz="1800" spc="-50" dirty="0">
                <a:latin typeface="Times New Roman"/>
                <a:cs typeface="Times New Roman"/>
              </a:rPr>
              <a:t> </a:t>
            </a:r>
            <a:r>
              <a:rPr sz="1800" dirty="0">
                <a:latin typeface="Times New Roman"/>
                <a:cs typeface="Times New Roman"/>
              </a:rPr>
              <a:t>hashing</a:t>
            </a:r>
            <a:endParaRPr sz="180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2516" y="306938"/>
            <a:ext cx="8191500" cy="4552950"/>
          </a:xfrm>
          <a:prstGeom prst="rect">
            <a:avLst/>
          </a:prstGeom>
        </p:spPr>
        <p:txBody>
          <a:bodyPr vert="horz" wrap="square" lIns="0" tIns="149225" rIns="0" bIns="0" rtlCol="0">
            <a:spAutoFit/>
          </a:bodyPr>
          <a:lstStyle/>
          <a:p>
            <a:pPr marL="50800">
              <a:lnSpc>
                <a:spcPct val="100000"/>
              </a:lnSpc>
              <a:spcBef>
                <a:spcPts val="1175"/>
              </a:spcBef>
            </a:pPr>
            <a:r>
              <a:rPr sz="1800" b="1" spc="-5" dirty="0">
                <a:latin typeface="Times New Roman"/>
                <a:cs typeface="Times New Roman"/>
              </a:rPr>
              <a:t>Separate</a:t>
            </a:r>
            <a:r>
              <a:rPr sz="1800" b="1" spc="-10" dirty="0">
                <a:latin typeface="Times New Roman"/>
                <a:cs typeface="Times New Roman"/>
              </a:rPr>
              <a:t> </a:t>
            </a:r>
            <a:r>
              <a:rPr sz="1800" b="1" spc="-5" dirty="0">
                <a:latin typeface="Times New Roman"/>
                <a:cs typeface="Times New Roman"/>
              </a:rPr>
              <a:t>chaining:</a:t>
            </a:r>
            <a:endParaRPr sz="1800">
              <a:latin typeface="Times New Roman"/>
              <a:cs typeface="Times New Roman"/>
            </a:endParaRPr>
          </a:p>
          <a:p>
            <a:pPr marL="337185" indent="-287020">
              <a:lnSpc>
                <a:spcPct val="100000"/>
              </a:lnSpc>
              <a:spcBef>
                <a:spcPts val="1080"/>
              </a:spcBef>
              <a:buFont typeface="Arial MT"/>
              <a:buChar char="•"/>
              <a:tabLst>
                <a:tab pos="337185" algn="l"/>
                <a:tab pos="337820" algn="l"/>
              </a:tabLst>
            </a:pPr>
            <a:r>
              <a:rPr sz="1800" dirty="0">
                <a:latin typeface="Times New Roman"/>
                <a:cs typeface="Times New Roman"/>
              </a:rPr>
              <a:t>All</a:t>
            </a:r>
            <a:r>
              <a:rPr sz="1800" spc="-10" dirty="0">
                <a:latin typeface="Times New Roman"/>
                <a:cs typeface="Times New Roman"/>
              </a:rPr>
              <a:t> </a:t>
            </a:r>
            <a:r>
              <a:rPr sz="1800" spc="5" dirty="0">
                <a:latin typeface="Times New Roman"/>
                <a:cs typeface="Times New Roman"/>
              </a:rPr>
              <a:t>keys</a:t>
            </a:r>
            <a:r>
              <a:rPr sz="1800" spc="-25" dirty="0">
                <a:latin typeface="Times New Roman"/>
                <a:cs typeface="Times New Roman"/>
              </a:rPr>
              <a:t> </a:t>
            </a:r>
            <a:r>
              <a:rPr sz="1800" dirty="0">
                <a:latin typeface="Times New Roman"/>
                <a:cs typeface="Times New Roman"/>
              </a:rPr>
              <a:t>that</a:t>
            </a:r>
            <a:r>
              <a:rPr sz="1800" spc="-20" dirty="0">
                <a:latin typeface="Times New Roman"/>
                <a:cs typeface="Times New Roman"/>
              </a:rPr>
              <a:t> </a:t>
            </a:r>
            <a:r>
              <a:rPr sz="1800" spc="-5" dirty="0">
                <a:latin typeface="Times New Roman"/>
                <a:cs typeface="Times New Roman"/>
              </a:rPr>
              <a:t>map</a:t>
            </a:r>
            <a:r>
              <a:rPr sz="1800" dirty="0">
                <a:latin typeface="Times New Roman"/>
                <a:cs typeface="Times New Roman"/>
              </a:rPr>
              <a:t> to</a:t>
            </a:r>
            <a:r>
              <a:rPr sz="1800" spc="-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spc="-5" dirty="0">
                <a:latin typeface="Times New Roman"/>
                <a:cs typeface="Times New Roman"/>
              </a:rPr>
              <a:t>same</a:t>
            </a:r>
            <a:r>
              <a:rPr sz="1800" spc="5" dirty="0">
                <a:latin typeface="Times New Roman"/>
                <a:cs typeface="Times New Roman"/>
              </a:rPr>
              <a:t> </a:t>
            </a:r>
            <a:r>
              <a:rPr sz="1800" dirty="0">
                <a:latin typeface="Times New Roman"/>
                <a:cs typeface="Times New Roman"/>
              </a:rPr>
              <a:t>hash</a:t>
            </a:r>
            <a:r>
              <a:rPr sz="1800" spc="-15" dirty="0">
                <a:latin typeface="Times New Roman"/>
                <a:cs typeface="Times New Roman"/>
              </a:rPr>
              <a:t> </a:t>
            </a:r>
            <a:r>
              <a:rPr sz="1800" dirty="0">
                <a:latin typeface="Times New Roman"/>
                <a:cs typeface="Times New Roman"/>
              </a:rPr>
              <a:t>value are</a:t>
            </a:r>
            <a:r>
              <a:rPr sz="1800" spc="-5" dirty="0">
                <a:latin typeface="Times New Roman"/>
                <a:cs typeface="Times New Roman"/>
              </a:rPr>
              <a:t> </a:t>
            </a:r>
            <a:r>
              <a:rPr sz="1800" dirty="0">
                <a:latin typeface="Times New Roman"/>
                <a:cs typeface="Times New Roman"/>
              </a:rPr>
              <a:t>kept</a:t>
            </a:r>
            <a:r>
              <a:rPr sz="1800" spc="-5" dirty="0">
                <a:latin typeface="Times New Roman"/>
                <a:cs typeface="Times New Roman"/>
              </a:rPr>
              <a:t> </a:t>
            </a:r>
            <a:r>
              <a:rPr sz="1800" dirty="0">
                <a:latin typeface="Times New Roman"/>
                <a:cs typeface="Times New Roman"/>
              </a:rPr>
              <a:t>in</a:t>
            </a:r>
            <a:r>
              <a:rPr sz="1800" spc="-15"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list</a:t>
            </a:r>
            <a:r>
              <a:rPr sz="1800" spc="-15" dirty="0">
                <a:latin typeface="Times New Roman"/>
                <a:cs typeface="Times New Roman"/>
              </a:rPr>
              <a:t> </a:t>
            </a:r>
            <a:r>
              <a:rPr sz="1800" dirty="0">
                <a:latin typeface="Times New Roman"/>
                <a:cs typeface="Times New Roman"/>
              </a:rPr>
              <a:t>(or</a:t>
            </a:r>
            <a:r>
              <a:rPr sz="1800" spc="-10" dirty="0">
                <a:latin typeface="Times New Roman"/>
                <a:cs typeface="Times New Roman"/>
              </a:rPr>
              <a:t> </a:t>
            </a:r>
            <a:r>
              <a:rPr sz="1800" dirty="0">
                <a:latin typeface="Times New Roman"/>
                <a:cs typeface="Times New Roman"/>
              </a:rPr>
              <a:t>“bucket”)</a:t>
            </a:r>
            <a:endParaRPr sz="1800">
              <a:latin typeface="Times New Roman"/>
              <a:cs typeface="Times New Roman"/>
            </a:endParaRPr>
          </a:p>
          <a:p>
            <a:pPr>
              <a:lnSpc>
                <a:spcPct val="100000"/>
              </a:lnSpc>
            </a:pPr>
            <a:endParaRPr sz="2000">
              <a:latin typeface="Times New Roman"/>
              <a:cs typeface="Times New Roman"/>
            </a:endParaRPr>
          </a:p>
          <a:p>
            <a:pPr>
              <a:lnSpc>
                <a:spcPct val="100000"/>
              </a:lnSpc>
              <a:spcBef>
                <a:spcPts val="10"/>
              </a:spcBef>
            </a:pPr>
            <a:endParaRPr sz="1750">
              <a:latin typeface="Times New Roman"/>
              <a:cs typeface="Times New Roman"/>
            </a:endParaRPr>
          </a:p>
          <a:p>
            <a:pPr marL="50800">
              <a:lnSpc>
                <a:spcPct val="100000"/>
              </a:lnSpc>
            </a:pPr>
            <a:r>
              <a:rPr sz="1800" dirty="0">
                <a:latin typeface="Times New Roman"/>
                <a:cs typeface="Times New Roman"/>
              </a:rPr>
              <a:t>Example:</a:t>
            </a:r>
            <a:endParaRPr sz="1800">
              <a:latin typeface="Times New Roman"/>
              <a:cs typeface="Times New Roman"/>
            </a:endParaRPr>
          </a:p>
          <a:p>
            <a:pPr marL="50800" marR="43180" algn="just">
              <a:lnSpc>
                <a:spcPct val="150000"/>
              </a:lnSpc>
              <a:spcBef>
                <a:spcPts val="5"/>
              </a:spcBef>
            </a:pPr>
            <a:r>
              <a:rPr sz="1800" spc="-5" dirty="0">
                <a:latin typeface="Times New Roman"/>
                <a:cs typeface="Times New Roman"/>
              </a:rPr>
              <a:t>Insert the following </a:t>
            </a:r>
            <a:r>
              <a:rPr sz="1800" dirty="0">
                <a:latin typeface="Times New Roman"/>
                <a:cs typeface="Times New Roman"/>
              </a:rPr>
              <a:t>sequence of keys in </a:t>
            </a:r>
            <a:r>
              <a:rPr sz="1800" spc="-5" dirty="0">
                <a:latin typeface="Times New Roman"/>
                <a:cs typeface="Times New Roman"/>
              </a:rPr>
              <a:t>the </a:t>
            </a:r>
            <a:r>
              <a:rPr sz="1800" dirty="0">
                <a:latin typeface="Times New Roman"/>
                <a:cs typeface="Times New Roman"/>
              </a:rPr>
              <a:t>hash </a:t>
            </a:r>
            <a:r>
              <a:rPr sz="1800" spc="-5" dirty="0">
                <a:latin typeface="Times New Roman"/>
                <a:cs typeface="Times New Roman"/>
              </a:rPr>
              <a:t>table </a:t>
            </a:r>
            <a:r>
              <a:rPr sz="1800" dirty="0">
                <a:latin typeface="Times New Roman"/>
                <a:cs typeface="Times New Roman"/>
              </a:rPr>
              <a:t>50, </a:t>
            </a:r>
            <a:r>
              <a:rPr sz="1800" spc="-5" dirty="0">
                <a:latin typeface="Times New Roman"/>
                <a:cs typeface="Times New Roman"/>
              </a:rPr>
              <a:t>700, 76, </a:t>
            </a:r>
            <a:r>
              <a:rPr sz="1800" dirty="0">
                <a:latin typeface="Times New Roman"/>
                <a:cs typeface="Times New Roman"/>
              </a:rPr>
              <a:t>85, </a:t>
            </a:r>
            <a:r>
              <a:rPr sz="1800" spc="-5" dirty="0">
                <a:latin typeface="Times New Roman"/>
                <a:cs typeface="Times New Roman"/>
              </a:rPr>
              <a:t>92, </a:t>
            </a:r>
            <a:r>
              <a:rPr sz="1800" dirty="0">
                <a:latin typeface="Times New Roman"/>
                <a:cs typeface="Times New Roman"/>
              </a:rPr>
              <a:t>73 </a:t>
            </a:r>
            <a:r>
              <a:rPr sz="1800" spc="-5" dirty="0">
                <a:latin typeface="Times New Roman"/>
                <a:cs typeface="Times New Roman"/>
              </a:rPr>
              <a:t>and </a:t>
            </a:r>
            <a:r>
              <a:rPr sz="1800" dirty="0">
                <a:latin typeface="Times New Roman"/>
                <a:cs typeface="Times New Roman"/>
              </a:rPr>
              <a:t>101 </a:t>
            </a:r>
            <a:r>
              <a:rPr sz="1800" spc="5" dirty="0">
                <a:latin typeface="Times New Roman"/>
                <a:cs typeface="Times New Roman"/>
              </a:rPr>
              <a:t> </a:t>
            </a:r>
            <a:r>
              <a:rPr sz="1800" spc="-5" dirty="0">
                <a:latin typeface="Times New Roman"/>
                <a:cs typeface="Times New Roman"/>
              </a:rPr>
              <a:t>Use</a:t>
            </a:r>
            <a:r>
              <a:rPr sz="1800" spc="90" dirty="0">
                <a:latin typeface="Times New Roman"/>
                <a:cs typeface="Times New Roman"/>
              </a:rPr>
              <a:t> </a:t>
            </a:r>
            <a:r>
              <a:rPr sz="1800" dirty="0">
                <a:latin typeface="Times New Roman"/>
                <a:cs typeface="Times New Roman"/>
              </a:rPr>
              <a:t>separate</a:t>
            </a:r>
            <a:r>
              <a:rPr sz="1800" spc="95" dirty="0">
                <a:latin typeface="Times New Roman"/>
                <a:cs typeface="Times New Roman"/>
              </a:rPr>
              <a:t> </a:t>
            </a:r>
            <a:r>
              <a:rPr sz="1800" spc="-5" dirty="0">
                <a:latin typeface="Times New Roman"/>
                <a:cs typeface="Times New Roman"/>
              </a:rPr>
              <a:t>chaining</a:t>
            </a:r>
            <a:r>
              <a:rPr sz="1800" spc="90" dirty="0">
                <a:latin typeface="Times New Roman"/>
                <a:cs typeface="Times New Roman"/>
              </a:rPr>
              <a:t> </a:t>
            </a:r>
            <a:r>
              <a:rPr sz="1800" dirty="0">
                <a:latin typeface="Times New Roman"/>
                <a:cs typeface="Times New Roman"/>
              </a:rPr>
              <a:t>technique</a:t>
            </a:r>
            <a:r>
              <a:rPr sz="1800" spc="85" dirty="0">
                <a:latin typeface="Times New Roman"/>
                <a:cs typeface="Times New Roman"/>
              </a:rPr>
              <a:t> </a:t>
            </a:r>
            <a:r>
              <a:rPr sz="1800" dirty="0">
                <a:latin typeface="Times New Roman"/>
                <a:cs typeface="Times New Roman"/>
              </a:rPr>
              <a:t>for</a:t>
            </a:r>
            <a:r>
              <a:rPr sz="1800" spc="95" dirty="0">
                <a:latin typeface="Times New Roman"/>
                <a:cs typeface="Times New Roman"/>
              </a:rPr>
              <a:t> </a:t>
            </a:r>
            <a:r>
              <a:rPr sz="1800" dirty="0">
                <a:latin typeface="Times New Roman"/>
                <a:cs typeface="Times New Roman"/>
              </a:rPr>
              <a:t>collision</a:t>
            </a:r>
            <a:r>
              <a:rPr sz="1800" spc="95" dirty="0">
                <a:latin typeface="Times New Roman"/>
                <a:cs typeface="Times New Roman"/>
              </a:rPr>
              <a:t> </a:t>
            </a:r>
            <a:r>
              <a:rPr sz="1800" spc="-5" dirty="0">
                <a:latin typeface="Times New Roman"/>
                <a:cs typeface="Times New Roman"/>
              </a:rPr>
              <a:t>resolution</a:t>
            </a:r>
            <a:r>
              <a:rPr sz="1800" spc="95" dirty="0">
                <a:latin typeface="Times New Roman"/>
                <a:cs typeface="Times New Roman"/>
              </a:rPr>
              <a:t> </a:t>
            </a:r>
            <a:r>
              <a:rPr sz="1800" dirty="0">
                <a:latin typeface="Times New Roman"/>
                <a:cs typeface="Times New Roman"/>
              </a:rPr>
              <a:t>using</a:t>
            </a:r>
            <a:r>
              <a:rPr sz="1800" spc="85" dirty="0">
                <a:latin typeface="Times New Roman"/>
                <a:cs typeface="Times New Roman"/>
              </a:rPr>
              <a:t> </a:t>
            </a:r>
            <a:r>
              <a:rPr sz="1800" spc="-5" dirty="0">
                <a:latin typeface="Times New Roman"/>
                <a:cs typeface="Times New Roman"/>
              </a:rPr>
              <a:t>the</a:t>
            </a:r>
            <a:r>
              <a:rPr sz="1800" spc="90" dirty="0">
                <a:latin typeface="Times New Roman"/>
                <a:cs typeface="Times New Roman"/>
              </a:rPr>
              <a:t> </a:t>
            </a:r>
            <a:r>
              <a:rPr sz="1800" dirty="0">
                <a:latin typeface="Times New Roman"/>
                <a:cs typeface="Times New Roman"/>
              </a:rPr>
              <a:t>hash</a:t>
            </a:r>
            <a:r>
              <a:rPr sz="1800" spc="90" dirty="0">
                <a:latin typeface="Times New Roman"/>
                <a:cs typeface="Times New Roman"/>
              </a:rPr>
              <a:t> </a:t>
            </a:r>
            <a:r>
              <a:rPr sz="1800" dirty="0">
                <a:latin typeface="Times New Roman"/>
                <a:cs typeface="Times New Roman"/>
              </a:rPr>
              <a:t>function</a:t>
            </a:r>
            <a:r>
              <a:rPr sz="1800" spc="90" dirty="0">
                <a:latin typeface="Times New Roman"/>
                <a:cs typeface="Times New Roman"/>
              </a:rPr>
              <a:t> </a:t>
            </a:r>
            <a:r>
              <a:rPr sz="1800" spc="-10" dirty="0">
                <a:latin typeface="Times New Roman"/>
                <a:cs typeface="Times New Roman"/>
              </a:rPr>
              <a:t>H(k)</a:t>
            </a:r>
            <a:r>
              <a:rPr sz="1800" spc="90" dirty="0">
                <a:latin typeface="Times New Roman"/>
                <a:cs typeface="Times New Roman"/>
              </a:rPr>
              <a:t> </a:t>
            </a:r>
            <a:r>
              <a:rPr sz="1800" dirty="0">
                <a:latin typeface="Times New Roman"/>
                <a:cs typeface="Times New Roman"/>
              </a:rPr>
              <a:t>= </a:t>
            </a:r>
            <a:r>
              <a:rPr sz="1800" spc="-434" dirty="0">
                <a:latin typeface="Times New Roman"/>
                <a:cs typeface="Times New Roman"/>
              </a:rPr>
              <a:t> </a:t>
            </a:r>
            <a:r>
              <a:rPr sz="1800" dirty="0">
                <a:latin typeface="Times New Roman"/>
                <a:cs typeface="Times New Roman"/>
              </a:rPr>
              <a:t>k</a:t>
            </a:r>
            <a:r>
              <a:rPr sz="1800" spc="-15" dirty="0">
                <a:latin typeface="Times New Roman"/>
                <a:cs typeface="Times New Roman"/>
              </a:rPr>
              <a:t> </a:t>
            </a:r>
            <a:r>
              <a:rPr sz="1800" spc="-5" dirty="0">
                <a:latin typeface="Times New Roman"/>
                <a:cs typeface="Times New Roman"/>
              </a:rPr>
              <a:t>(mod</a:t>
            </a:r>
            <a:r>
              <a:rPr sz="1800" spc="15" dirty="0">
                <a:latin typeface="Times New Roman"/>
                <a:cs typeface="Times New Roman"/>
              </a:rPr>
              <a:t> </a:t>
            </a:r>
            <a:r>
              <a:rPr sz="1800" spc="-5" dirty="0">
                <a:latin typeface="Times New Roman"/>
                <a:cs typeface="Times New Roman"/>
              </a:rPr>
              <a:t>m).</a:t>
            </a:r>
            <a:endParaRPr sz="1800">
              <a:latin typeface="Times New Roman"/>
              <a:cs typeface="Times New Roman"/>
            </a:endParaRPr>
          </a:p>
          <a:p>
            <a:pPr marL="50800" algn="just">
              <a:lnSpc>
                <a:spcPct val="100000"/>
              </a:lnSpc>
              <a:spcBef>
                <a:spcPts val="1080"/>
              </a:spcBef>
            </a:pPr>
            <a:r>
              <a:rPr sz="1800" spc="-5" dirty="0">
                <a:latin typeface="Times New Roman"/>
                <a:cs typeface="Times New Roman"/>
              </a:rPr>
              <a:t>Sol</a:t>
            </a:r>
            <a:r>
              <a:rPr sz="1800" spc="-7" baseline="25462" dirty="0">
                <a:latin typeface="Times New Roman"/>
                <a:cs typeface="Times New Roman"/>
              </a:rPr>
              <a:t>n</a:t>
            </a:r>
            <a:r>
              <a:rPr sz="1800" spc="-5" dirty="0">
                <a:latin typeface="Times New Roman"/>
                <a:cs typeface="Times New Roman"/>
              </a:rPr>
              <a:t>:</a:t>
            </a:r>
            <a:r>
              <a:rPr sz="1800" spc="-15" dirty="0">
                <a:latin typeface="Times New Roman"/>
                <a:cs typeface="Times New Roman"/>
              </a:rPr>
              <a:t> </a:t>
            </a:r>
            <a:r>
              <a:rPr sz="1800" dirty="0">
                <a:latin typeface="Times New Roman"/>
                <a:cs typeface="Times New Roman"/>
              </a:rPr>
              <a:t>Here,</a:t>
            </a:r>
            <a:r>
              <a:rPr sz="1800" spc="-5" dirty="0">
                <a:latin typeface="Times New Roman"/>
                <a:cs typeface="Times New Roman"/>
              </a:rPr>
              <a:t> </a:t>
            </a:r>
            <a:r>
              <a:rPr sz="1800" dirty="0">
                <a:latin typeface="Times New Roman"/>
                <a:cs typeface="Times New Roman"/>
              </a:rPr>
              <a:t>hash</a:t>
            </a:r>
            <a:r>
              <a:rPr sz="1800" spc="-15" dirty="0">
                <a:latin typeface="Times New Roman"/>
                <a:cs typeface="Times New Roman"/>
              </a:rPr>
              <a:t> </a:t>
            </a:r>
            <a:r>
              <a:rPr sz="1800" dirty="0">
                <a:latin typeface="Times New Roman"/>
                <a:cs typeface="Times New Roman"/>
              </a:rPr>
              <a:t>table consisting</a:t>
            </a:r>
            <a:r>
              <a:rPr sz="1800" spc="-30" dirty="0">
                <a:latin typeface="Times New Roman"/>
                <a:cs typeface="Times New Roman"/>
              </a:rPr>
              <a:t> </a:t>
            </a:r>
            <a:r>
              <a:rPr sz="1800" dirty="0">
                <a:latin typeface="Times New Roman"/>
                <a:cs typeface="Times New Roman"/>
              </a:rPr>
              <a:t>of 7</a:t>
            </a:r>
            <a:r>
              <a:rPr sz="1800" spc="-15" dirty="0">
                <a:latin typeface="Times New Roman"/>
                <a:cs typeface="Times New Roman"/>
              </a:rPr>
              <a:t> </a:t>
            </a:r>
            <a:r>
              <a:rPr sz="1800" dirty="0">
                <a:latin typeface="Times New Roman"/>
                <a:cs typeface="Times New Roman"/>
              </a:rPr>
              <a:t>locations(0-6).</a:t>
            </a:r>
            <a:endParaRPr sz="1800">
              <a:latin typeface="Times New Roman"/>
              <a:cs typeface="Times New Roman"/>
            </a:endParaRPr>
          </a:p>
          <a:p>
            <a:pPr marL="50800" algn="just">
              <a:lnSpc>
                <a:spcPct val="100000"/>
              </a:lnSpc>
              <a:spcBef>
                <a:spcPts val="1080"/>
              </a:spcBef>
            </a:pPr>
            <a:r>
              <a:rPr sz="1800" spc="-5" dirty="0">
                <a:latin typeface="Times New Roman"/>
                <a:cs typeface="Times New Roman"/>
              </a:rPr>
              <a:t>H(7)</a:t>
            </a:r>
            <a:r>
              <a:rPr sz="1800" dirty="0">
                <a:latin typeface="Times New Roman"/>
                <a:cs typeface="Times New Roman"/>
              </a:rPr>
              <a:t> =</a:t>
            </a:r>
            <a:r>
              <a:rPr sz="1800" spc="-5" dirty="0">
                <a:latin typeface="Times New Roman"/>
                <a:cs typeface="Times New Roman"/>
              </a:rPr>
              <a:t> </a:t>
            </a:r>
            <a:r>
              <a:rPr sz="1800" dirty="0">
                <a:latin typeface="Times New Roman"/>
                <a:cs typeface="Times New Roman"/>
              </a:rPr>
              <a:t>50</a:t>
            </a:r>
            <a:r>
              <a:rPr sz="1800" spc="-10" dirty="0">
                <a:latin typeface="Times New Roman"/>
                <a:cs typeface="Times New Roman"/>
              </a:rPr>
              <a:t> </a:t>
            </a:r>
            <a:r>
              <a:rPr sz="1800" spc="-5" dirty="0">
                <a:latin typeface="Times New Roman"/>
                <a:cs typeface="Times New Roman"/>
              </a:rPr>
              <a:t>mod</a:t>
            </a:r>
            <a:r>
              <a:rPr sz="1800" spc="5" dirty="0">
                <a:latin typeface="Times New Roman"/>
                <a:cs typeface="Times New Roman"/>
              </a:rPr>
              <a:t> </a:t>
            </a:r>
            <a:r>
              <a:rPr sz="1800" dirty="0">
                <a:latin typeface="Times New Roman"/>
                <a:cs typeface="Times New Roman"/>
              </a:rPr>
              <a:t>7 =</a:t>
            </a:r>
            <a:r>
              <a:rPr sz="1800" spc="-5" dirty="0">
                <a:latin typeface="Times New Roman"/>
                <a:cs typeface="Times New Roman"/>
              </a:rPr>
              <a:t> </a:t>
            </a:r>
            <a:r>
              <a:rPr sz="1800" dirty="0">
                <a:latin typeface="Times New Roman"/>
                <a:cs typeface="Times New Roman"/>
              </a:rPr>
              <a:t>1. </a:t>
            </a:r>
            <a:r>
              <a:rPr sz="1800" spc="-5" dirty="0">
                <a:latin typeface="Times New Roman"/>
                <a:cs typeface="Times New Roman"/>
              </a:rPr>
              <a:t>So, </a:t>
            </a:r>
            <a:r>
              <a:rPr sz="1800" dirty="0">
                <a:latin typeface="Times New Roman"/>
                <a:cs typeface="Times New Roman"/>
              </a:rPr>
              <a:t>key</a:t>
            </a:r>
            <a:r>
              <a:rPr sz="1800" spc="-5" dirty="0">
                <a:latin typeface="Times New Roman"/>
                <a:cs typeface="Times New Roman"/>
              </a:rPr>
              <a:t> </a:t>
            </a:r>
            <a:r>
              <a:rPr sz="1800" dirty="0">
                <a:latin typeface="Times New Roman"/>
                <a:cs typeface="Times New Roman"/>
              </a:rPr>
              <a:t>50 </a:t>
            </a:r>
            <a:r>
              <a:rPr sz="1800" spc="-5" dirty="0">
                <a:latin typeface="Times New Roman"/>
                <a:cs typeface="Times New Roman"/>
              </a:rPr>
              <a:t>will</a:t>
            </a:r>
            <a:r>
              <a:rPr sz="1800" dirty="0">
                <a:latin typeface="Times New Roman"/>
                <a:cs typeface="Times New Roman"/>
              </a:rPr>
              <a:t> be</a:t>
            </a:r>
            <a:r>
              <a:rPr sz="1800" spc="-5" dirty="0">
                <a:latin typeface="Times New Roman"/>
                <a:cs typeface="Times New Roman"/>
              </a:rPr>
              <a:t> </a:t>
            </a:r>
            <a:r>
              <a:rPr sz="1800" dirty="0">
                <a:latin typeface="Times New Roman"/>
                <a:cs typeface="Times New Roman"/>
              </a:rPr>
              <a:t>inserted</a:t>
            </a:r>
            <a:r>
              <a:rPr sz="1800" spc="-10" dirty="0">
                <a:latin typeface="Times New Roman"/>
                <a:cs typeface="Times New Roman"/>
              </a:rPr>
              <a:t> </a:t>
            </a:r>
            <a:r>
              <a:rPr sz="1800" dirty="0">
                <a:latin typeface="Times New Roman"/>
                <a:cs typeface="Times New Roman"/>
              </a:rPr>
              <a:t>in</a:t>
            </a:r>
            <a:r>
              <a:rPr sz="1800" spc="-15" dirty="0">
                <a:latin typeface="Times New Roman"/>
                <a:cs typeface="Times New Roman"/>
              </a:rPr>
              <a:t> </a:t>
            </a:r>
            <a:r>
              <a:rPr sz="1800" dirty="0">
                <a:latin typeface="Times New Roman"/>
                <a:cs typeface="Times New Roman"/>
              </a:rPr>
              <a:t>location-1</a:t>
            </a:r>
            <a:r>
              <a:rPr sz="1800" spc="-20"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the hash</a:t>
            </a:r>
            <a:r>
              <a:rPr sz="1800" spc="-10" dirty="0">
                <a:latin typeface="Times New Roman"/>
                <a:cs typeface="Times New Roman"/>
              </a:rPr>
              <a:t> </a:t>
            </a:r>
            <a:r>
              <a:rPr sz="1800" dirty="0">
                <a:latin typeface="Times New Roman"/>
                <a:cs typeface="Times New Roman"/>
              </a:rPr>
              <a:t>table</a:t>
            </a:r>
            <a:endParaRPr sz="1800">
              <a:latin typeface="Times New Roman"/>
              <a:cs typeface="Times New Roman"/>
            </a:endParaRPr>
          </a:p>
          <a:p>
            <a:pPr marL="50800" marR="558800">
              <a:lnSpc>
                <a:spcPct val="150000"/>
              </a:lnSpc>
            </a:pPr>
            <a:r>
              <a:rPr sz="1800" spc="-5" dirty="0">
                <a:latin typeface="Times New Roman"/>
                <a:cs typeface="Times New Roman"/>
              </a:rPr>
              <a:t>H(700)=700 mod </a:t>
            </a:r>
            <a:r>
              <a:rPr sz="1800" dirty="0">
                <a:latin typeface="Times New Roman"/>
                <a:cs typeface="Times New Roman"/>
              </a:rPr>
              <a:t>7 = 0. </a:t>
            </a:r>
            <a:r>
              <a:rPr sz="1800" spc="-5" dirty="0">
                <a:latin typeface="Times New Roman"/>
                <a:cs typeface="Times New Roman"/>
              </a:rPr>
              <a:t>So, </a:t>
            </a:r>
            <a:r>
              <a:rPr sz="1800" dirty="0">
                <a:latin typeface="Times New Roman"/>
                <a:cs typeface="Times New Roman"/>
              </a:rPr>
              <a:t>key 700 </a:t>
            </a:r>
            <a:r>
              <a:rPr sz="1800" spc="-5" dirty="0">
                <a:latin typeface="Times New Roman"/>
                <a:cs typeface="Times New Roman"/>
              </a:rPr>
              <a:t>will </a:t>
            </a:r>
            <a:r>
              <a:rPr sz="1800" dirty="0">
                <a:latin typeface="Times New Roman"/>
                <a:cs typeface="Times New Roman"/>
              </a:rPr>
              <a:t>be inserted in location-0 of the hash table </a:t>
            </a:r>
            <a:r>
              <a:rPr sz="1800" spc="-434" dirty="0">
                <a:latin typeface="Times New Roman"/>
                <a:cs typeface="Times New Roman"/>
              </a:rPr>
              <a:t> </a:t>
            </a:r>
            <a:r>
              <a:rPr sz="1800" spc="-5" dirty="0">
                <a:latin typeface="Times New Roman"/>
                <a:cs typeface="Times New Roman"/>
              </a:rPr>
              <a:t>H(76)</a:t>
            </a:r>
            <a:r>
              <a:rPr sz="1800" dirty="0">
                <a:latin typeface="Times New Roman"/>
                <a:cs typeface="Times New Roman"/>
              </a:rPr>
              <a:t> =76</a:t>
            </a:r>
            <a:r>
              <a:rPr sz="1800" spc="-10" dirty="0">
                <a:latin typeface="Times New Roman"/>
                <a:cs typeface="Times New Roman"/>
              </a:rPr>
              <a:t> </a:t>
            </a:r>
            <a:r>
              <a:rPr sz="1800" spc="-5" dirty="0">
                <a:latin typeface="Times New Roman"/>
                <a:cs typeface="Times New Roman"/>
              </a:rPr>
              <a:t>mod</a:t>
            </a:r>
            <a:r>
              <a:rPr sz="1800" spc="5" dirty="0">
                <a:latin typeface="Times New Roman"/>
                <a:cs typeface="Times New Roman"/>
              </a:rPr>
              <a:t> </a:t>
            </a:r>
            <a:r>
              <a:rPr sz="1800" dirty="0">
                <a:latin typeface="Times New Roman"/>
                <a:cs typeface="Times New Roman"/>
              </a:rPr>
              <a:t>7</a:t>
            </a:r>
            <a:r>
              <a:rPr sz="1800" spc="-10"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6. </a:t>
            </a:r>
            <a:r>
              <a:rPr sz="1800" spc="-5" dirty="0">
                <a:latin typeface="Times New Roman"/>
                <a:cs typeface="Times New Roman"/>
              </a:rPr>
              <a:t>So,</a:t>
            </a:r>
            <a:r>
              <a:rPr sz="1800" spc="5" dirty="0">
                <a:latin typeface="Times New Roman"/>
                <a:cs typeface="Times New Roman"/>
              </a:rPr>
              <a:t> </a:t>
            </a:r>
            <a:r>
              <a:rPr sz="1800" dirty="0">
                <a:latin typeface="Times New Roman"/>
                <a:cs typeface="Times New Roman"/>
              </a:rPr>
              <a:t>key</a:t>
            </a:r>
            <a:r>
              <a:rPr sz="1800" spc="-10" dirty="0">
                <a:latin typeface="Times New Roman"/>
                <a:cs typeface="Times New Roman"/>
              </a:rPr>
              <a:t> </a:t>
            </a:r>
            <a:r>
              <a:rPr sz="1800" dirty="0">
                <a:latin typeface="Times New Roman"/>
                <a:cs typeface="Times New Roman"/>
              </a:rPr>
              <a:t>76</a:t>
            </a:r>
            <a:r>
              <a:rPr sz="1800" spc="-10" dirty="0">
                <a:latin typeface="Times New Roman"/>
                <a:cs typeface="Times New Roman"/>
              </a:rPr>
              <a:t> </a:t>
            </a:r>
            <a:r>
              <a:rPr sz="1800" spc="-5" dirty="0">
                <a:latin typeface="Times New Roman"/>
                <a:cs typeface="Times New Roman"/>
              </a:rPr>
              <a:t>will</a:t>
            </a:r>
            <a:r>
              <a:rPr sz="1800" dirty="0">
                <a:latin typeface="Times New Roman"/>
                <a:cs typeface="Times New Roman"/>
              </a:rPr>
              <a:t> be</a:t>
            </a:r>
            <a:r>
              <a:rPr sz="1800" spc="-5" dirty="0">
                <a:latin typeface="Times New Roman"/>
                <a:cs typeface="Times New Roman"/>
              </a:rPr>
              <a:t> </a:t>
            </a:r>
            <a:r>
              <a:rPr sz="1800" dirty="0">
                <a:latin typeface="Times New Roman"/>
                <a:cs typeface="Times New Roman"/>
              </a:rPr>
              <a:t>inserted in</a:t>
            </a:r>
            <a:r>
              <a:rPr sz="1800" spc="-10" dirty="0">
                <a:latin typeface="Times New Roman"/>
                <a:cs typeface="Times New Roman"/>
              </a:rPr>
              <a:t> </a:t>
            </a:r>
            <a:r>
              <a:rPr sz="1800" dirty="0">
                <a:latin typeface="Times New Roman"/>
                <a:cs typeface="Times New Roman"/>
              </a:rPr>
              <a:t>location-6</a:t>
            </a:r>
            <a:r>
              <a:rPr sz="1800" spc="-20" dirty="0">
                <a:latin typeface="Times New Roman"/>
                <a:cs typeface="Times New Roman"/>
              </a:rPr>
              <a:t> </a:t>
            </a:r>
            <a:r>
              <a:rPr sz="1800" dirty="0">
                <a:latin typeface="Times New Roman"/>
                <a:cs typeface="Times New Roman"/>
              </a:rPr>
              <a:t>of</a:t>
            </a:r>
            <a:r>
              <a:rPr sz="1800" spc="-15" dirty="0">
                <a:latin typeface="Times New Roman"/>
                <a:cs typeface="Times New Roman"/>
              </a:rPr>
              <a:t> </a:t>
            </a:r>
            <a:r>
              <a:rPr sz="1800" dirty="0">
                <a:latin typeface="Times New Roman"/>
                <a:cs typeface="Times New Roman"/>
              </a:rPr>
              <a:t>the hash</a:t>
            </a:r>
            <a:r>
              <a:rPr sz="1800" spc="5" dirty="0">
                <a:latin typeface="Times New Roman"/>
                <a:cs typeface="Times New Roman"/>
              </a:rPr>
              <a:t> </a:t>
            </a:r>
            <a:r>
              <a:rPr sz="1800" dirty="0">
                <a:latin typeface="Times New Roman"/>
                <a:cs typeface="Times New Roman"/>
              </a:rPr>
              <a:t>table</a:t>
            </a:r>
            <a:endParaRPr sz="180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9280" y="444754"/>
            <a:ext cx="7924165" cy="2906395"/>
          </a:xfrm>
          <a:prstGeom prst="rect">
            <a:avLst/>
          </a:prstGeom>
        </p:spPr>
        <p:txBody>
          <a:bodyPr vert="horz" wrap="square" lIns="0" tIns="12700" rIns="0" bIns="0" rtlCol="0">
            <a:spAutoFit/>
          </a:bodyPr>
          <a:lstStyle/>
          <a:p>
            <a:pPr marL="12700" marR="6350">
              <a:lnSpc>
                <a:spcPct val="150000"/>
              </a:lnSpc>
              <a:spcBef>
                <a:spcPts val="100"/>
              </a:spcBef>
            </a:pPr>
            <a:r>
              <a:rPr sz="1800" spc="-5" dirty="0">
                <a:latin typeface="Times New Roman"/>
                <a:cs typeface="Times New Roman"/>
              </a:rPr>
              <a:t>H(85)=85</a:t>
            </a:r>
            <a:r>
              <a:rPr sz="1800" spc="20" dirty="0">
                <a:latin typeface="Times New Roman"/>
                <a:cs typeface="Times New Roman"/>
              </a:rPr>
              <a:t> </a:t>
            </a:r>
            <a:r>
              <a:rPr sz="1800" spc="-5" dirty="0">
                <a:latin typeface="Times New Roman"/>
                <a:cs typeface="Times New Roman"/>
              </a:rPr>
              <a:t>mod</a:t>
            </a:r>
            <a:r>
              <a:rPr sz="1800" spc="25" dirty="0">
                <a:latin typeface="Times New Roman"/>
                <a:cs typeface="Times New Roman"/>
              </a:rPr>
              <a:t> </a:t>
            </a:r>
            <a:r>
              <a:rPr sz="1800" dirty="0">
                <a:latin typeface="Times New Roman"/>
                <a:cs typeface="Times New Roman"/>
              </a:rPr>
              <a:t>7</a:t>
            </a:r>
            <a:r>
              <a:rPr sz="1800" spc="15"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1</a:t>
            </a:r>
            <a:r>
              <a:rPr sz="1800" spc="15" dirty="0">
                <a:latin typeface="Times New Roman"/>
                <a:cs typeface="Times New Roman"/>
              </a:rPr>
              <a:t> </a:t>
            </a:r>
            <a:r>
              <a:rPr sz="1800" spc="-5" dirty="0">
                <a:latin typeface="Times New Roman"/>
                <a:cs typeface="Times New Roman"/>
              </a:rPr>
              <a:t>Since</a:t>
            </a:r>
            <a:r>
              <a:rPr sz="1800" spc="20" dirty="0">
                <a:latin typeface="Times New Roman"/>
                <a:cs typeface="Times New Roman"/>
              </a:rPr>
              <a:t> </a:t>
            </a:r>
            <a:r>
              <a:rPr sz="1800" spc="-5" dirty="0">
                <a:latin typeface="Times New Roman"/>
                <a:cs typeface="Times New Roman"/>
              </a:rPr>
              <a:t>location-1</a:t>
            </a:r>
            <a:r>
              <a:rPr sz="1800" spc="25" dirty="0">
                <a:latin typeface="Times New Roman"/>
                <a:cs typeface="Times New Roman"/>
              </a:rPr>
              <a:t> </a:t>
            </a:r>
            <a:r>
              <a:rPr sz="1800" spc="-5" dirty="0">
                <a:latin typeface="Times New Roman"/>
                <a:cs typeface="Times New Roman"/>
              </a:rPr>
              <a:t>is</a:t>
            </a:r>
            <a:r>
              <a:rPr sz="1800" spc="10" dirty="0">
                <a:latin typeface="Times New Roman"/>
                <a:cs typeface="Times New Roman"/>
              </a:rPr>
              <a:t> </a:t>
            </a:r>
            <a:r>
              <a:rPr sz="1800" spc="-5" dirty="0">
                <a:latin typeface="Times New Roman"/>
                <a:cs typeface="Times New Roman"/>
              </a:rPr>
              <a:t>already</a:t>
            </a:r>
            <a:r>
              <a:rPr sz="1800" spc="30" dirty="0">
                <a:latin typeface="Times New Roman"/>
                <a:cs typeface="Times New Roman"/>
              </a:rPr>
              <a:t> </a:t>
            </a:r>
            <a:r>
              <a:rPr sz="1800" spc="-5" dirty="0">
                <a:latin typeface="Times New Roman"/>
                <a:cs typeface="Times New Roman"/>
              </a:rPr>
              <a:t>occupied,</a:t>
            </a:r>
            <a:r>
              <a:rPr sz="1800" spc="25" dirty="0">
                <a:latin typeface="Times New Roman"/>
                <a:cs typeface="Times New Roman"/>
              </a:rPr>
              <a:t> </a:t>
            </a:r>
            <a:r>
              <a:rPr sz="1800" spc="-5" dirty="0">
                <a:latin typeface="Times New Roman"/>
                <a:cs typeface="Times New Roman"/>
              </a:rPr>
              <a:t>so</a:t>
            </a:r>
            <a:r>
              <a:rPr sz="1800" spc="15" dirty="0">
                <a:latin typeface="Times New Roman"/>
                <a:cs typeface="Times New Roman"/>
              </a:rPr>
              <a:t> </a:t>
            </a:r>
            <a:r>
              <a:rPr sz="1800" spc="-5" dirty="0">
                <a:latin typeface="Times New Roman"/>
                <a:cs typeface="Times New Roman"/>
              </a:rPr>
              <a:t>collision</a:t>
            </a:r>
            <a:r>
              <a:rPr sz="1800" spc="25" dirty="0">
                <a:latin typeface="Times New Roman"/>
                <a:cs typeface="Times New Roman"/>
              </a:rPr>
              <a:t> </a:t>
            </a:r>
            <a:r>
              <a:rPr sz="1800" spc="-5" dirty="0">
                <a:latin typeface="Times New Roman"/>
                <a:cs typeface="Times New Roman"/>
              </a:rPr>
              <a:t>occurs.</a:t>
            </a:r>
            <a:r>
              <a:rPr sz="1800" spc="20" dirty="0">
                <a:latin typeface="Times New Roman"/>
                <a:cs typeface="Times New Roman"/>
              </a:rPr>
              <a:t> </a:t>
            </a:r>
            <a:r>
              <a:rPr sz="1800" spc="-5" dirty="0">
                <a:latin typeface="Times New Roman"/>
                <a:cs typeface="Times New Roman"/>
              </a:rPr>
              <a:t>So,</a:t>
            </a:r>
            <a:r>
              <a:rPr sz="1800" spc="15" dirty="0">
                <a:latin typeface="Times New Roman"/>
                <a:cs typeface="Times New Roman"/>
              </a:rPr>
              <a:t> </a:t>
            </a:r>
            <a:r>
              <a:rPr sz="1800" spc="-10" dirty="0">
                <a:latin typeface="Times New Roman"/>
                <a:cs typeface="Times New Roman"/>
              </a:rPr>
              <a:t>key </a:t>
            </a:r>
            <a:r>
              <a:rPr sz="1800" spc="-434" dirty="0">
                <a:latin typeface="Times New Roman"/>
                <a:cs typeface="Times New Roman"/>
              </a:rPr>
              <a:t> </a:t>
            </a:r>
            <a:r>
              <a:rPr sz="1800" dirty="0">
                <a:latin typeface="Times New Roman"/>
                <a:cs typeface="Times New Roman"/>
              </a:rPr>
              <a:t>85</a:t>
            </a:r>
            <a:r>
              <a:rPr sz="1800" spc="-15" dirty="0">
                <a:latin typeface="Times New Roman"/>
                <a:cs typeface="Times New Roman"/>
              </a:rPr>
              <a:t> </a:t>
            </a:r>
            <a:r>
              <a:rPr sz="1800" spc="-5" dirty="0">
                <a:latin typeface="Times New Roman"/>
                <a:cs typeface="Times New Roman"/>
              </a:rPr>
              <a:t>will</a:t>
            </a:r>
            <a:r>
              <a:rPr sz="1800" dirty="0">
                <a:latin typeface="Times New Roman"/>
                <a:cs typeface="Times New Roman"/>
              </a:rPr>
              <a:t> be</a:t>
            </a:r>
            <a:r>
              <a:rPr sz="1800" spc="-5" dirty="0">
                <a:latin typeface="Times New Roman"/>
                <a:cs typeface="Times New Roman"/>
              </a:rPr>
              <a:t> </a:t>
            </a:r>
            <a:r>
              <a:rPr sz="1800" dirty="0">
                <a:latin typeface="Times New Roman"/>
                <a:cs typeface="Times New Roman"/>
              </a:rPr>
              <a:t>inserted in</a:t>
            </a:r>
            <a:r>
              <a:rPr sz="1800" spc="-10" dirty="0">
                <a:latin typeface="Times New Roman"/>
                <a:cs typeface="Times New Roman"/>
              </a:rPr>
              <a:t> </a:t>
            </a:r>
            <a:r>
              <a:rPr sz="1800" dirty="0">
                <a:latin typeface="Times New Roman"/>
                <a:cs typeface="Times New Roman"/>
              </a:rPr>
              <a:t>location-1</a:t>
            </a:r>
            <a:r>
              <a:rPr sz="1800" spc="-20" dirty="0">
                <a:latin typeface="Times New Roman"/>
                <a:cs typeface="Times New Roman"/>
              </a:rPr>
              <a:t> </a:t>
            </a:r>
            <a:r>
              <a:rPr sz="1800" dirty="0">
                <a:latin typeface="Times New Roman"/>
                <a:cs typeface="Times New Roman"/>
              </a:rPr>
              <a:t>of the</a:t>
            </a:r>
            <a:r>
              <a:rPr sz="1800" spc="-10" dirty="0">
                <a:latin typeface="Times New Roman"/>
                <a:cs typeface="Times New Roman"/>
              </a:rPr>
              <a:t> </a:t>
            </a:r>
            <a:r>
              <a:rPr sz="1800" dirty="0">
                <a:latin typeface="Times New Roman"/>
                <a:cs typeface="Times New Roman"/>
              </a:rPr>
              <a:t>hash table</a:t>
            </a:r>
            <a:endParaRPr sz="1800">
              <a:latin typeface="Times New Roman"/>
              <a:cs typeface="Times New Roman"/>
            </a:endParaRPr>
          </a:p>
          <a:p>
            <a:pPr marL="12700">
              <a:lnSpc>
                <a:spcPct val="100000"/>
              </a:lnSpc>
              <a:spcBef>
                <a:spcPts val="1080"/>
              </a:spcBef>
            </a:pPr>
            <a:r>
              <a:rPr sz="1800" spc="-5" dirty="0">
                <a:latin typeface="Times New Roman"/>
                <a:cs typeface="Times New Roman"/>
              </a:rPr>
              <a:t>H(92)=92</a:t>
            </a:r>
            <a:r>
              <a:rPr sz="1800" spc="204" dirty="0">
                <a:latin typeface="Times New Roman"/>
                <a:cs typeface="Times New Roman"/>
              </a:rPr>
              <a:t> </a:t>
            </a:r>
            <a:r>
              <a:rPr sz="1800" spc="-5" dirty="0">
                <a:latin typeface="Times New Roman"/>
                <a:cs typeface="Times New Roman"/>
              </a:rPr>
              <a:t>mod</a:t>
            </a:r>
            <a:r>
              <a:rPr sz="1800" spc="210" dirty="0">
                <a:latin typeface="Times New Roman"/>
                <a:cs typeface="Times New Roman"/>
              </a:rPr>
              <a:t> </a:t>
            </a:r>
            <a:r>
              <a:rPr sz="1800" dirty="0">
                <a:latin typeface="Times New Roman"/>
                <a:cs typeface="Times New Roman"/>
              </a:rPr>
              <a:t>7</a:t>
            </a:r>
            <a:r>
              <a:rPr sz="1800" spc="215" dirty="0">
                <a:latin typeface="Times New Roman"/>
                <a:cs typeface="Times New Roman"/>
              </a:rPr>
              <a:t> </a:t>
            </a:r>
            <a:r>
              <a:rPr sz="1800" dirty="0">
                <a:latin typeface="Times New Roman"/>
                <a:cs typeface="Times New Roman"/>
              </a:rPr>
              <a:t>=</a:t>
            </a:r>
            <a:r>
              <a:rPr sz="1800" spc="210" dirty="0">
                <a:latin typeface="Times New Roman"/>
                <a:cs typeface="Times New Roman"/>
              </a:rPr>
              <a:t> </a:t>
            </a:r>
            <a:r>
              <a:rPr sz="1800" spc="-5" dirty="0">
                <a:latin typeface="Times New Roman"/>
                <a:cs typeface="Times New Roman"/>
              </a:rPr>
              <a:t>1.</a:t>
            </a:r>
            <a:r>
              <a:rPr sz="1800" spc="204" dirty="0">
                <a:latin typeface="Times New Roman"/>
                <a:cs typeface="Times New Roman"/>
              </a:rPr>
              <a:t> </a:t>
            </a:r>
            <a:r>
              <a:rPr sz="1800" spc="-5" dirty="0">
                <a:latin typeface="Times New Roman"/>
                <a:cs typeface="Times New Roman"/>
              </a:rPr>
              <a:t>Since</a:t>
            </a:r>
            <a:r>
              <a:rPr sz="1800" spc="204" dirty="0">
                <a:latin typeface="Times New Roman"/>
                <a:cs typeface="Times New Roman"/>
              </a:rPr>
              <a:t> </a:t>
            </a:r>
            <a:r>
              <a:rPr sz="1800" dirty="0">
                <a:latin typeface="Times New Roman"/>
                <a:cs typeface="Times New Roman"/>
              </a:rPr>
              <a:t>location-1</a:t>
            </a:r>
            <a:r>
              <a:rPr sz="1800" spc="210" dirty="0">
                <a:latin typeface="Times New Roman"/>
                <a:cs typeface="Times New Roman"/>
              </a:rPr>
              <a:t> </a:t>
            </a:r>
            <a:r>
              <a:rPr sz="1800" dirty="0">
                <a:latin typeface="Times New Roman"/>
                <a:cs typeface="Times New Roman"/>
              </a:rPr>
              <a:t>is</a:t>
            </a:r>
            <a:r>
              <a:rPr sz="1800" spc="195" dirty="0">
                <a:latin typeface="Times New Roman"/>
                <a:cs typeface="Times New Roman"/>
              </a:rPr>
              <a:t> </a:t>
            </a:r>
            <a:r>
              <a:rPr sz="1800" spc="-5" dirty="0">
                <a:latin typeface="Times New Roman"/>
                <a:cs typeface="Times New Roman"/>
              </a:rPr>
              <a:t>already</a:t>
            </a:r>
            <a:r>
              <a:rPr sz="1800" spc="225" dirty="0">
                <a:latin typeface="Times New Roman"/>
                <a:cs typeface="Times New Roman"/>
              </a:rPr>
              <a:t> </a:t>
            </a:r>
            <a:r>
              <a:rPr sz="1800" spc="-5" dirty="0">
                <a:latin typeface="Times New Roman"/>
                <a:cs typeface="Times New Roman"/>
              </a:rPr>
              <a:t>occupied,</a:t>
            </a:r>
            <a:r>
              <a:rPr sz="1800" spc="215" dirty="0">
                <a:latin typeface="Times New Roman"/>
                <a:cs typeface="Times New Roman"/>
              </a:rPr>
              <a:t> </a:t>
            </a:r>
            <a:r>
              <a:rPr sz="1800" spc="-5" dirty="0">
                <a:latin typeface="Times New Roman"/>
                <a:cs typeface="Times New Roman"/>
              </a:rPr>
              <a:t>so</a:t>
            </a:r>
            <a:r>
              <a:rPr sz="1800" spc="210" dirty="0">
                <a:latin typeface="Times New Roman"/>
                <a:cs typeface="Times New Roman"/>
              </a:rPr>
              <a:t> </a:t>
            </a:r>
            <a:r>
              <a:rPr sz="1800" dirty="0">
                <a:latin typeface="Times New Roman"/>
                <a:cs typeface="Times New Roman"/>
              </a:rPr>
              <a:t>collision</a:t>
            </a:r>
            <a:r>
              <a:rPr sz="1800" spc="210" dirty="0">
                <a:latin typeface="Times New Roman"/>
                <a:cs typeface="Times New Roman"/>
              </a:rPr>
              <a:t> </a:t>
            </a:r>
            <a:r>
              <a:rPr sz="1800" spc="-5" dirty="0">
                <a:latin typeface="Times New Roman"/>
                <a:cs typeface="Times New Roman"/>
              </a:rPr>
              <a:t>occurs.</a:t>
            </a:r>
            <a:r>
              <a:rPr sz="1800" spc="200" dirty="0">
                <a:latin typeface="Times New Roman"/>
                <a:cs typeface="Times New Roman"/>
              </a:rPr>
              <a:t> </a:t>
            </a:r>
            <a:r>
              <a:rPr sz="1800" dirty="0">
                <a:latin typeface="Times New Roman"/>
                <a:cs typeface="Times New Roman"/>
              </a:rPr>
              <a:t>So,</a:t>
            </a:r>
            <a:endParaRPr sz="1800">
              <a:latin typeface="Times New Roman"/>
              <a:cs typeface="Times New Roman"/>
            </a:endParaRPr>
          </a:p>
          <a:p>
            <a:pPr marL="12700">
              <a:lnSpc>
                <a:spcPct val="100000"/>
              </a:lnSpc>
              <a:spcBef>
                <a:spcPts val="1080"/>
              </a:spcBef>
            </a:pPr>
            <a:r>
              <a:rPr sz="1800" dirty="0">
                <a:latin typeface="Times New Roman"/>
                <a:cs typeface="Times New Roman"/>
              </a:rPr>
              <a:t>key</a:t>
            </a:r>
            <a:r>
              <a:rPr sz="1800" spc="-10" dirty="0">
                <a:latin typeface="Times New Roman"/>
                <a:cs typeface="Times New Roman"/>
              </a:rPr>
              <a:t> </a:t>
            </a:r>
            <a:r>
              <a:rPr sz="1800" dirty="0">
                <a:latin typeface="Times New Roman"/>
                <a:cs typeface="Times New Roman"/>
              </a:rPr>
              <a:t>92 </a:t>
            </a:r>
            <a:r>
              <a:rPr sz="1800" spc="-5" dirty="0">
                <a:latin typeface="Times New Roman"/>
                <a:cs typeface="Times New Roman"/>
              </a:rPr>
              <a:t>will</a:t>
            </a:r>
            <a:r>
              <a:rPr sz="1800" spc="-15" dirty="0">
                <a:latin typeface="Times New Roman"/>
                <a:cs typeface="Times New Roman"/>
              </a:rPr>
              <a:t> </a:t>
            </a:r>
            <a:r>
              <a:rPr sz="1800" dirty="0">
                <a:latin typeface="Times New Roman"/>
                <a:cs typeface="Times New Roman"/>
              </a:rPr>
              <a:t>be</a:t>
            </a:r>
            <a:r>
              <a:rPr sz="1800" spc="5" dirty="0">
                <a:latin typeface="Times New Roman"/>
                <a:cs typeface="Times New Roman"/>
              </a:rPr>
              <a:t> </a:t>
            </a:r>
            <a:r>
              <a:rPr sz="1800" dirty="0">
                <a:latin typeface="Times New Roman"/>
                <a:cs typeface="Times New Roman"/>
              </a:rPr>
              <a:t>inserted</a:t>
            </a:r>
            <a:r>
              <a:rPr sz="1800" spc="-15" dirty="0">
                <a:latin typeface="Times New Roman"/>
                <a:cs typeface="Times New Roman"/>
              </a:rPr>
              <a:t> </a:t>
            </a:r>
            <a:r>
              <a:rPr sz="1800" dirty="0">
                <a:latin typeface="Times New Roman"/>
                <a:cs typeface="Times New Roman"/>
              </a:rPr>
              <a:t>in</a:t>
            </a:r>
            <a:r>
              <a:rPr sz="1800" spc="-15" dirty="0">
                <a:latin typeface="Times New Roman"/>
                <a:cs typeface="Times New Roman"/>
              </a:rPr>
              <a:t> </a:t>
            </a:r>
            <a:r>
              <a:rPr sz="1800" dirty="0">
                <a:latin typeface="Times New Roman"/>
                <a:cs typeface="Times New Roman"/>
              </a:rPr>
              <a:t>location-1</a:t>
            </a:r>
            <a:r>
              <a:rPr sz="1800" spc="-25" dirty="0">
                <a:latin typeface="Times New Roman"/>
                <a:cs typeface="Times New Roman"/>
              </a:rPr>
              <a:t> </a:t>
            </a:r>
            <a:r>
              <a:rPr sz="1800" dirty="0">
                <a:latin typeface="Times New Roman"/>
                <a:cs typeface="Times New Roman"/>
              </a:rPr>
              <a:t>of the</a:t>
            </a:r>
            <a:r>
              <a:rPr sz="1800" spc="-5" dirty="0">
                <a:latin typeface="Times New Roman"/>
                <a:cs typeface="Times New Roman"/>
              </a:rPr>
              <a:t> </a:t>
            </a:r>
            <a:r>
              <a:rPr sz="1800" dirty="0">
                <a:latin typeface="Times New Roman"/>
                <a:cs typeface="Times New Roman"/>
              </a:rPr>
              <a:t>hash</a:t>
            </a:r>
            <a:r>
              <a:rPr sz="1800" spc="-15" dirty="0">
                <a:latin typeface="Times New Roman"/>
                <a:cs typeface="Times New Roman"/>
              </a:rPr>
              <a:t> </a:t>
            </a:r>
            <a:r>
              <a:rPr sz="1800" dirty="0">
                <a:latin typeface="Times New Roman"/>
                <a:cs typeface="Times New Roman"/>
              </a:rPr>
              <a:t>table</a:t>
            </a:r>
            <a:endParaRPr sz="1800">
              <a:latin typeface="Times New Roman"/>
              <a:cs typeface="Times New Roman"/>
            </a:endParaRPr>
          </a:p>
          <a:p>
            <a:pPr marL="12700" marR="6350">
              <a:lnSpc>
                <a:spcPct val="150000"/>
              </a:lnSpc>
            </a:pPr>
            <a:r>
              <a:rPr sz="1800" spc="-5" dirty="0">
                <a:latin typeface="Times New Roman"/>
                <a:cs typeface="Times New Roman"/>
              </a:rPr>
              <a:t>H(73)=73 mod </a:t>
            </a:r>
            <a:r>
              <a:rPr sz="1800" dirty="0">
                <a:latin typeface="Times New Roman"/>
                <a:cs typeface="Times New Roman"/>
              </a:rPr>
              <a:t>7 = 3. </a:t>
            </a:r>
            <a:r>
              <a:rPr sz="1800" spc="-5" dirty="0">
                <a:latin typeface="Times New Roman"/>
                <a:cs typeface="Times New Roman"/>
              </a:rPr>
              <a:t>So, </a:t>
            </a:r>
            <a:r>
              <a:rPr sz="1800" dirty="0">
                <a:latin typeface="Times New Roman"/>
                <a:cs typeface="Times New Roman"/>
              </a:rPr>
              <a:t>key 73 </a:t>
            </a:r>
            <a:r>
              <a:rPr sz="1800" spc="-5" dirty="0">
                <a:latin typeface="Times New Roman"/>
                <a:cs typeface="Times New Roman"/>
              </a:rPr>
              <a:t>will </a:t>
            </a:r>
            <a:r>
              <a:rPr sz="1800" dirty="0">
                <a:latin typeface="Times New Roman"/>
                <a:cs typeface="Times New Roman"/>
              </a:rPr>
              <a:t>be inserted in location-3 of the hash table </a:t>
            </a:r>
            <a:r>
              <a:rPr sz="1800" spc="5" dirty="0">
                <a:latin typeface="Times New Roman"/>
                <a:cs typeface="Times New Roman"/>
              </a:rPr>
              <a:t> </a:t>
            </a:r>
            <a:r>
              <a:rPr sz="1800" spc="-5" dirty="0">
                <a:latin typeface="Times New Roman"/>
                <a:cs typeface="Times New Roman"/>
              </a:rPr>
              <a:t>H(101)=101</a:t>
            </a:r>
            <a:r>
              <a:rPr sz="1800" spc="125" dirty="0">
                <a:latin typeface="Times New Roman"/>
                <a:cs typeface="Times New Roman"/>
              </a:rPr>
              <a:t> </a:t>
            </a:r>
            <a:r>
              <a:rPr sz="1800" spc="-5" dirty="0">
                <a:latin typeface="Times New Roman"/>
                <a:cs typeface="Times New Roman"/>
              </a:rPr>
              <a:t>mod</a:t>
            </a:r>
            <a:r>
              <a:rPr sz="1800" spc="125" dirty="0">
                <a:latin typeface="Times New Roman"/>
                <a:cs typeface="Times New Roman"/>
              </a:rPr>
              <a:t> </a:t>
            </a:r>
            <a:r>
              <a:rPr sz="1800" dirty="0">
                <a:latin typeface="Times New Roman"/>
                <a:cs typeface="Times New Roman"/>
              </a:rPr>
              <a:t>7</a:t>
            </a:r>
            <a:r>
              <a:rPr sz="1800" spc="110" dirty="0">
                <a:latin typeface="Times New Roman"/>
                <a:cs typeface="Times New Roman"/>
              </a:rPr>
              <a:t> </a:t>
            </a:r>
            <a:r>
              <a:rPr sz="1800" dirty="0">
                <a:latin typeface="Times New Roman"/>
                <a:cs typeface="Times New Roman"/>
              </a:rPr>
              <a:t>=</a:t>
            </a:r>
            <a:r>
              <a:rPr sz="1800" spc="135" dirty="0">
                <a:latin typeface="Times New Roman"/>
                <a:cs typeface="Times New Roman"/>
              </a:rPr>
              <a:t> </a:t>
            </a:r>
            <a:r>
              <a:rPr sz="1800" dirty="0">
                <a:latin typeface="Times New Roman"/>
                <a:cs typeface="Times New Roman"/>
              </a:rPr>
              <a:t>3</a:t>
            </a:r>
            <a:r>
              <a:rPr sz="1800" spc="110" dirty="0">
                <a:latin typeface="Times New Roman"/>
                <a:cs typeface="Times New Roman"/>
              </a:rPr>
              <a:t> </a:t>
            </a:r>
            <a:r>
              <a:rPr sz="1800" dirty="0">
                <a:latin typeface="Times New Roman"/>
                <a:cs typeface="Times New Roman"/>
              </a:rPr>
              <a:t>Since</a:t>
            </a:r>
            <a:r>
              <a:rPr sz="1800" spc="120" dirty="0">
                <a:latin typeface="Times New Roman"/>
                <a:cs typeface="Times New Roman"/>
              </a:rPr>
              <a:t> </a:t>
            </a:r>
            <a:r>
              <a:rPr sz="1800" dirty="0">
                <a:latin typeface="Times New Roman"/>
                <a:cs typeface="Times New Roman"/>
              </a:rPr>
              <a:t>location-3</a:t>
            </a:r>
            <a:r>
              <a:rPr sz="1800" spc="114" dirty="0">
                <a:latin typeface="Times New Roman"/>
                <a:cs typeface="Times New Roman"/>
              </a:rPr>
              <a:t> </a:t>
            </a:r>
            <a:r>
              <a:rPr sz="1800" spc="-5" dirty="0">
                <a:latin typeface="Times New Roman"/>
                <a:cs typeface="Times New Roman"/>
              </a:rPr>
              <a:t>is</a:t>
            </a:r>
            <a:r>
              <a:rPr sz="1800" spc="110" dirty="0">
                <a:latin typeface="Times New Roman"/>
                <a:cs typeface="Times New Roman"/>
              </a:rPr>
              <a:t> </a:t>
            </a:r>
            <a:r>
              <a:rPr sz="1800" spc="-5" dirty="0">
                <a:latin typeface="Times New Roman"/>
                <a:cs typeface="Times New Roman"/>
              </a:rPr>
              <a:t>already</a:t>
            </a:r>
            <a:r>
              <a:rPr sz="1800" spc="150" dirty="0">
                <a:latin typeface="Times New Roman"/>
                <a:cs typeface="Times New Roman"/>
              </a:rPr>
              <a:t> </a:t>
            </a:r>
            <a:r>
              <a:rPr sz="1800" spc="-5" dirty="0">
                <a:latin typeface="Times New Roman"/>
                <a:cs typeface="Times New Roman"/>
              </a:rPr>
              <a:t>occupied,</a:t>
            </a:r>
            <a:r>
              <a:rPr sz="1800" spc="130" dirty="0">
                <a:latin typeface="Times New Roman"/>
                <a:cs typeface="Times New Roman"/>
              </a:rPr>
              <a:t> </a:t>
            </a:r>
            <a:r>
              <a:rPr sz="1800" spc="-5" dirty="0">
                <a:latin typeface="Times New Roman"/>
                <a:cs typeface="Times New Roman"/>
              </a:rPr>
              <a:t>so</a:t>
            </a:r>
            <a:r>
              <a:rPr sz="1800" spc="114" dirty="0">
                <a:latin typeface="Times New Roman"/>
                <a:cs typeface="Times New Roman"/>
              </a:rPr>
              <a:t> </a:t>
            </a:r>
            <a:r>
              <a:rPr sz="1800" dirty="0">
                <a:latin typeface="Times New Roman"/>
                <a:cs typeface="Times New Roman"/>
              </a:rPr>
              <a:t>collision</a:t>
            </a:r>
            <a:r>
              <a:rPr sz="1800" spc="114" dirty="0">
                <a:latin typeface="Times New Roman"/>
                <a:cs typeface="Times New Roman"/>
              </a:rPr>
              <a:t> </a:t>
            </a:r>
            <a:r>
              <a:rPr sz="1800" dirty="0">
                <a:latin typeface="Times New Roman"/>
                <a:cs typeface="Times New Roman"/>
              </a:rPr>
              <a:t>occurs</a:t>
            </a:r>
            <a:r>
              <a:rPr sz="1800" spc="100" dirty="0">
                <a:latin typeface="Times New Roman"/>
                <a:cs typeface="Times New Roman"/>
              </a:rPr>
              <a:t> </a:t>
            </a:r>
            <a:r>
              <a:rPr sz="1800" spc="-5" dirty="0">
                <a:latin typeface="Times New Roman"/>
                <a:cs typeface="Times New Roman"/>
              </a:rPr>
              <a:t>key </a:t>
            </a:r>
            <a:r>
              <a:rPr sz="1800" spc="-434" dirty="0">
                <a:latin typeface="Times New Roman"/>
                <a:cs typeface="Times New Roman"/>
              </a:rPr>
              <a:t> </a:t>
            </a:r>
            <a:r>
              <a:rPr sz="1800" dirty="0">
                <a:latin typeface="Times New Roman"/>
                <a:cs typeface="Times New Roman"/>
              </a:rPr>
              <a:t>101</a:t>
            </a:r>
            <a:r>
              <a:rPr sz="1800" spc="-15" dirty="0">
                <a:latin typeface="Times New Roman"/>
                <a:cs typeface="Times New Roman"/>
              </a:rPr>
              <a:t> </a:t>
            </a:r>
            <a:r>
              <a:rPr sz="1800" spc="-5" dirty="0">
                <a:latin typeface="Times New Roman"/>
                <a:cs typeface="Times New Roman"/>
              </a:rPr>
              <a:t>will</a:t>
            </a:r>
            <a:r>
              <a:rPr sz="1800" dirty="0">
                <a:latin typeface="Times New Roman"/>
                <a:cs typeface="Times New Roman"/>
              </a:rPr>
              <a:t> be</a:t>
            </a:r>
            <a:r>
              <a:rPr sz="1800" spc="-5" dirty="0">
                <a:latin typeface="Times New Roman"/>
                <a:cs typeface="Times New Roman"/>
              </a:rPr>
              <a:t> </a:t>
            </a:r>
            <a:r>
              <a:rPr sz="1800" dirty="0">
                <a:latin typeface="Times New Roman"/>
                <a:cs typeface="Times New Roman"/>
              </a:rPr>
              <a:t>inserted in</a:t>
            </a:r>
            <a:r>
              <a:rPr sz="1800" spc="-10" dirty="0">
                <a:latin typeface="Times New Roman"/>
                <a:cs typeface="Times New Roman"/>
              </a:rPr>
              <a:t> </a:t>
            </a:r>
            <a:r>
              <a:rPr sz="1800" dirty="0">
                <a:latin typeface="Times New Roman"/>
                <a:cs typeface="Times New Roman"/>
              </a:rPr>
              <a:t>location-3</a:t>
            </a:r>
            <a:r>
              <a:rPr sz="1800" spc="-20" dirty="0">
                <a:latin typeface="Times New Roman"/>
                <a:cs typeface="Times New Roman"/>
              </a:rPr>
              <a:t> </a:t>
            </a:r>
            <a:r>
              <a:rPr sz="1800" dirty="0">
                <a:latin typeface="Times New Roman"/>
                <a:cs typeface="Times New Roman"/>
              </a:rPr>
              <a:t>of the</a:t>
            </a:r>
            <a:r>
              <a:rPr sz="1800" spc="-10" dirty="0">
                <a:latin typeface="Times New Roman"/>
                <a:cs typeface="Times New Roman"/>
              </a:rPr>
              <a:t> </a:t>
            </a:r>
            <a:r>
              <a:rPr sz="1800" dirty="0">
                <a:latin typeface="Times New Roman"/>
                <a:cs typeface="Times New Roman"/>
              </a:rPr>
              <a:t>hash</a:t>
            </a:r>
            <a:r>
              <a:rPr sz="1800" spc="5" dirty="0">
                <a:latin typeface="Times New Roman"/>
                <a:cs typeface="Times New Roman"/>
              </a:rPr>
              <a:t> </a:t>
            </a:r>
            <a:r>
              <a:rPr sz="1800" dirty="0">
                <a:latin typeface="Times New Roman"/>
                <a:cs typeface="Times New Roman"/>
              </a:rPr>
              <a:t>table</a:t>
            </a:r>
            <a:endParaRPr sz="18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7944" y="475823"/>
            <a:ext cx="7988300" cy="3319145"/>
          </a:xfrm>
          <a:prstGeom prst="rect">
            <a:avLst/>
          </a:prstGeom>
        </p:spPr>
        <p:txBody>
          <a:bodyPr vert="horz" wrap="square" lIns="0" tIns="150495" rIns="0" bIns="0" rtlCol="0">
            <a:spAutoFit/>
          </a:bodyPr>
          <a:lstStyle/>
          <a:p>
            <a:pPr marL="12700">
              <a:lnSpc>
                <a:spcPct val="100000"/>
              </a:lnSpc>
              <a:spcBef>
                <a:spcPts val="1185"/>
              </a:spcBef>
            </a:pPr>
            <a:r>
              <a:rPr sz="1800" dirty="0">
                <a:solidFill>
                  <a:srgbClr val="006FC0"/>
                </a:solidFill>
                <a:latin typeface="Times New Roman"/>
                <a:cs typeface="Times New Roman"/>
              </a:rPr>
              <a:t>Introduction</a:t>
            </a:r>
            <a:endParaRPr sz="1800">
              <a:latin typeface="Times New Roman"/>
              <a:cs typeface="Times New Roman"/>
            </a:endParaRPr>
          </a:p>
          <a:p>
            <a:pPr marL="299085" marR="6350" indent="-287020">
              <a:lnSpc>
                <a:spcPct val="150000"/>
              </a:lnSpc>
              <a:buFont typeface="Arial MT"/>
              <a:buChar char="•"/>
              <a:tabLst>
                <a:tab pos="299085" algn="l"/>
                <a:tab pos="299720" algn="l"/>
              </a:tabLst>
            </a:pPr>
            <a:r>
              <a:rPr sz="1800" dirty="0">
                <a:latin typeface="Times New Roman"/>
                <a:cs typeface="Times New Roman"/>
              </a:rPr>
              <a:t>The</a:t>
            </a:r>
            <a:r>
              <a:rPr sz="1800" spc="35" dirty="0">
                <a:latin typeface="Times New Roman"/>
                <a:cs typeface="Times New Roman"/>
              </a:rPr>
              <a:t> </a:t>
            </a:r>
            <a:r>
              <a:rPr sz="1800" spc="-5" dirty="0">
                <a:latin typeface="Times New Roman"/>
                <a:cs typeface="Times New Roman"/>
              </a:rPr>
              <a:t>process</a:t>
            </a:r>
            <a:r>
              <a:rPr sz="1800" spc="30" dirty="0">
                <a:latin typeface="Times New Roman"/>
                <a:cs typeface="Times New Roman"/>
              </a:rPr>
              <a:t> </a:t>
            </a:r>
            <a:r>
              <a:rPr sz="1800" dirty="0">
                <a:latin typeface="Times New Roman"/>
                <a:cs typeface="Times New Roman"/>
              </a:rPr>
              <a:t>of</a:t>
            </a:r>
            <a:r>
              <a:rPr sz="1800" spc="45" dirty="0">
                <a:latin typeface="Times New Roman"/>
                <a:cs typeface="Times New Roman"/>
              </a:rPr>
              <a:t> </a:t>
            </a:r>
            <a:r>
              <a:rPr sz="1800" spc="-5" dirty="0">
                <a:latin typeface="Times New Roman"/>
                <a:cs typeface="Times New Roman"/>
              </a:rPr>
              <a:t>finding</a:t>
            </a:r>
            <a:r>
              <a:rPr sz="1800" spc="30" dirty="0">
                <a:latin typeface="Times New Roman"/>
                <a:cs typeface="Times New Roman"/>
              </a:rPr>
              <a:t> </a:t>
            </a:r>
            <a:r>
              <a:rPr sz="1800" dirty="0">
                <a:latin typeface="Times New Roman"/>
                <a:cs typeface="Times New Roman"/>
              </a:rPr>
              <a:t>the</a:t>
            </a:r>
            <a:r>
              <a:rPr sz="1800" spc="35" dirty="0">
                <a:latin typeface="Times New Roman"/>
                <a:cs typeface="Times New Roman"/>
              </a:rPr>
              <a:t> </a:t>
            </a:r>
            <a:r>
              <a:rPr sz="1800" spc="-5" dirty="0">
                <a:latin typeface="Times New Roman"/>
                <a:cs typeface="Times New Roman"/>
              </a:rPr>
              <a:t>location</a:t>
            </a:r>
            <a:r>
              <a:rPr sz="1800" spc="50" dirty="0">
                <a:latin typeface="Times New Roman"/>
                <a:cs typeface="Times New Roman"/>
              </a:rPr>
              <a:t> </a:t>
            </a:r>
            <a:r>
              <a:rPr sz="1800" dirty="0">
                <a:latin typeface="Times New Roman"/>
                <a:cs typeface="Times New Roman"/>
              </a:rPr>
              <a:t>of</a:t>
            </a:r>
            <a:r>
              <a:rPr sz="1800" spc="30" dirty="0">
                <a:latin typeface="Times New Roman"/>
                <a:cs typeface="Times New Roman"/>
              </a:rPr>
              <a:t> </a:t>
            </a:r>
            <a:r>
              <a:rPr sz="1800" dirty="0">
                <a:latin typeface="Times New Roman"/>
                <a:cs typeface="Times New Roman"/>
              </a:rPr>
              <a:t>an</a:t>
            </a:r>
            <a:r>
              <a:rPr sz="1800" spc="30" dirty="0">
                <a:latin typeface="Times New Roman"/>
                <a:cs typeface="Times New Roman"/>
              </a:rPr>
              <a:t> </a:t>
            </a:r>
            <a:r>
              <a:rPr sz="1800" spc="-5" dirty="0">
                <a:latin typeface="Times New Roman"/>
                <a:cs typeface="Times New Roman"/>
              </a:rPr>
              <a:t>element</a:t>
            </a:r>
            <a:r>
              <a:rPr sz="1800" spc="30" dirty="0">
                <a:latin typeface="Times New Roman"/>
                <a:cs typeface="Times New Roman"/>
              </a:rPr>
              <a:t> </a:t>
            </a:r>
            <a:r>
              <a:rPr sz="1800" dirty="0">
                <a:latin typeface="Times New Roman"/>
                <a:cs typeface="Times New Roman"/>
              </a:rPr>
              <a:t>with</a:t>
            </a:r>
            <a:r>
              <a:rPr sz="1800" spc="35" dirty="0">
                <a:latin typeface="Times New Roman"/>
                <a:cs typeface="Times New Roman"/>
              </a:rPr>
              <a:t> </a:t>
            </a:r>
            <a:r>
              <a:rPr sz="1800" dirty="0">
                <a:latin typeface="Times New Roman"/>
                <a:cs typeface="Times New Roman"/>
              </a:rPr>
              <a:t>a</a:t>
            </a:r>
            <a:r>
              <a:rPr sz="1800" spc="45" dirty="0">
                <a:latin typeface="Times New Roman"/>
                <a:cs typeface="Times New Roman"/>
              </a:rPr>
              <a:t> </a:t>
            </a:r>
            <a:r>
              <a:rPr sz="1800" spc="-5" dirty="0">
                <a:latin typeface="Times New Roman"/>
                <a:cs typeface="Times New Roman"/>
              </a:rPr>
              <a:t>specific</a:t>
            </a:r>
            <a:r>
              <a:rPr sz="1800" spc="40" dirty="0">
                <a:latin typeface="Times New Roman"/>
                <a:cs typeface="Times New Roman"/>
              </a:rPr>
              <a:t> </a:t>
            </a:r>
            <a:r>
              <a:rPr sz="1800" spc="-5" dirty="0">
                <a:latin typeface="Times New Roman"/>
                <a:cs typeface="Times New Roman"/>
              </a:rPr>
              <a:t>value</a:t>
            </a:r>
            <a:r>
              <a:rPr sz="1800" spc="35" dirty="0">
                <a:latin typeface="Times New Roman"/>
                <a:cs typeface="Times New Roman"/>
              </a:rPr>
              <a:t> </a:t>
            </a:r>
            <a:r>
              <a:rPr sz="1800" dirty="0">
                <a:latin typeface="Times New Roman"/>
                <a:cs typeface="Times New Roman"/>
              </a:rPr>
              <a:t>(key)</a:t>
            </a:r>
            <a:r>
              <a:rPr sz="1800" spc="35" dirty="0">
                <a:latin typeface="Times New Roman"/>
                <a:cs typeface="Times New Roman"/>
              </a:rPr>
              <a:t> </a:t>
            </a:r>
            <a:r>
              <a:rPr sz="1800" spc="-5" dirty="0">
                <a:latin typeface="Times New Roman"/>
                <a:cs typeface="Times New Roman"/>
              </a:rPr>
              <a:t>within </a:t>
            </a:r>
            <a:r>
              <a:rPr sz="1800" spc="-434" dirty="0">
                <a:latin typeface="Times New Roman"/>
                <a:cs typeface="Times New Roman"/>
              </a:rPr>
              <a:t> </a:t>
            </a:r>
            <a:r>
              <a:rPr sz="1800" dirty="0">
                <a:latin typeface="Times New Roman"/>
                <a:cs typeface="Times New Roman"/>
              </a:rPr>
              <a:t>a</a:t>
            </a:r>
            <a:r>
              <a:rPr sz="1800" spc="-10" dirty="0">
                <a:latin typeface="Times New Roman"/>
                <a:cs typeface="Times New Roman"/>
              </a:rPr>
              <a:t> </a:t>
            </a:r>
            <a:r>
              <a:rPr sz="1800" dirty="0">
                <a:latin typeface="Times New Roman"/>
                <a:cs typeface="Times New Roman"/>
              </a:rPr>
              <a:t>collection</a:t>
            </a:r>
            <a:r>
              <a:rPr sz="1800" spc="-25"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elements.</a:t>
            </a:r>
            <a:r>
              <a:rPr sz="1800" spc="-15" dirty="0">
                <a:latin typeface="Times New Roman"/>
                <a:cs typeface="Times New Roman"/>
              </a:rPr>
              <a:t> </a:t>
            </a:r>
            <a:r>
              <a:rPr sz="1800" dirty="0">
                <a:latin typeface="Times New Roman"/>
                <a:cs typeface="Times New Roman"/>
              </a:rPr>
              <a:t>or</a:t>
            </a:r>
            <a:endParaRPr sz="1800">
              <a:latin typeface="Times New Roman"/>
              <a:cs typeface="Times New Roman"/>
            </a:endParaRPr>
          </a:p>
          <a:p>
            <a:pPr marL="299085" indent="-287020">
              <a:lnSpc>
                <a:spcPct val="100000"/>
              </a:lnSpc>
              <a:spcBef>
                <a:spcPts val="1085"/>
              </a:spcBef>
              <a:buFont typeface="Arial MT"/>
              <a:buChar char="•"/>
              <a:tabLst>
                <a:tab pos="299085" algn="l"/>
                <a:tab pos="299720" algn="l"/>
              </a:tabLst>
            </a:pPr>
            <a:r>
              <a:rPr sz="1800" dirty="0">
                <a:latin typeface="Times New Roman"/>
                <a:cs typeface="Times New Roman"/>
              </a:rPr>
              <a:t>Searching</a:t>
            </a:r>
            <a:r>
              <a:rPr sz="1800" spc="-20" dirty="0">
                <a:latin typeface="Times New Roman"/>
                <a:cs typeface="Times New Roman"/>
              </a:rPr>
              <a:t> </a:t>
            </a:r>
            <a:r>
              <a:rPr sz="1800" spc="-5" dirty="0">
                <a:latin typeface="Times New Roman"/>
                <a:cs typeface="Times New Roman"/>
              </a:rPr>
              <a:t>is</a:t>
            </a:r>
            <a:r>
              <a:rPr sz="1800" dirty="0">
                <a:latin typeface="Times New Roman"/>
                <a:cs typeface="Times New Roman"/>
              </a:rPr>
              <a:t> a</a:t>
            </a:r>
            <a:r>
              <a:rPr sz="1800" spc="-5" dirty="0">
                <a:latin typeface="Times New Roman"/>
                <a:cs typeface="Times New Roman"/>
              </a:rPr>
              <a:t> process</a:t>
            </a:r>
            <a:r>
              <a:rPr sz="1800" dirty="0">
                <a:latin typeface="Times New Roman"/>
                <a:cs typeface="Times New Roman"/>
              </a:rPr>
              <a:t> of</a:t>
            </a:r>
            <a:r>
              <a:rPr sz="1800" spc="-15" dirty="0">
                <a:latin typeface="Times New Roman"/>
                <a:cs typeface="Times New Roman"/>
              </a:rPr>
              <a:t> </a:t>
            </a:r>
            <a:r>
              <a:rPr sz="1800" dirty="0">
                <a:latin typeface="Times New Roman"/>
                <a:cs typeface="Times New Roman"/>
              </a:rPr>
              <a:t>checking</a:t>
            </a:r>
            <a:r>
              <a:rPr sz="1800" spc="-15"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dirty="0">
                <a:latin typeface="Times New Roman"/>
                <a:cs typeface="Times New Roman"/>
              </a:rPr>
              <a:t>finding</a:t>
            </a:r>
            <a:r>
              <a:rPr sz="1800" spc="-15" dirty="0">
                <a:latin typeface="Times New Roman"/>
                <a:cs typeface="Times New Roman"/>
              </a:rPr>
              <a:t> </a:t>
            </a:r>
            <a:r>
              <a:rPr sz="1800" dirty="0">
                <a:latin typeface="Times New Roman"/>
                <a:cs typeface="Times New Roman"/>
              </a:rPr>
              <a:t>an</a:t>
            </a:r>
            <a:r>
              <a:rPr sz="1800" spc="5" dirty="0">
                <a:latin typeface="Times New Roman"/>
                <a:cs typeface="Times New Roman"/>
              </a:rPr>
              <a:t> </a:t>
            </a:r>
            <a:r>
              <a:rPr sz="1800" dirty="0">
                <a:latin typeface="Times New Roman"/>
                <a:cs typeface="Times New Roman"/>
              </a:rPr>
              <a:t>element</a:t>
            </a:r>
            <a:r>
              <a:rPr sz="1800" spc="-15" dirty="0">
                <a:latin typeface="Times New Roman"/>
                <a:cs typeface="Times New Roman"/>
              </a:rPr>
              <a:t> </a:t>
            </a:r>
            <a:r>
              <a:rPr sz="1800" dirty="0">
                <a:latin typeface="Times New Roman"/>
                <a:cs typeface="Times New Roman"/>
              </a:rPr>
              <a:t>from</a:t>
            </a:r>
            <a:r>
              <a:rPr sz="1800" spc="-5"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list</a:t>
            </a:r>
            <a:r>
              <a:rPr sz="1800" spc="-5"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elements.</a:t>
            </a:r>
            <a:endParaRPr sz="1800">
              <a:latin typeface="Times New Roman"/>
              <a:cs typeface="Times New Roman"/>
            </a:endParaRPr>
          </a:p>
          <a:p>
            <a:pPr marL="299085" marR="5080" indent="-287020" algn="just">
              <a:lnSpc>
                <a:spcPct val="150000"/>
              </a:lnSpc>
              <a:buFont typeface="Arial MT"/>
              <a:buChar char="•"/>
              <a:tabLst>
                <a:tab pos="299720" algn="l"/>
              </a:tabLst>
            </a:pPr>
            <a:r>
              <a:rPr sz="1800" dirty="0">
                <a:latin typeface="Times New Roman"/>
                <a:cs typeface="Times New Roman"/>
              </a:rPr>
              <a:t>Let </a:t>
            </a:r>
            <a:r>
              <a:rPr sz="1800" spc="-5" dirty="0">
                <a:latin typeface="Times New Roman"/>
                <a:cs typeface="Times New Roman"/>
              </a:rPr>
              <a:t>A </a:t>
            </a:r>
            <a:r>
              <a:rPr sz="1800" dirty="0">
                <a:latin typeface="Times New Roman"/>
                <a:cs typeface="Times New Roman"/>
              </a:rPr>
              <a:t>be a </a:t>
            </a:r>
            <a:r>
              <a:rPr sz="1800" spc="-5" dirty="0">
                <a:latin typeface="Times New Roman"/>
                <a:cs typeface="Times New Roman"/>
              </a:rPr>
              <a:t>collection </a:t>
            </a:r>
            <a:r>
              <a:rPr sz="1800" dirty="0">
                <a:latin typeface="Times New Roman"/>
                <a:cs typeface="Times New Roman"/>
              </a:rPr>
              <a:t>of </a:t>
            </a:r>
            <a:r>
              <a:rPr sz="1800" spc="-5" dirty="0">
                <a:latin typeface="Times New Roman"/>
                <a:cs typeface="Times New Roman"/>
              </a:rPr>
              <a:t>data elements, </a:t>
            </a:r>
            <a:r>
              <a:rPr sz="1800" i="1" spc="-5" dirty="0">
                <a:latin typeface="Times New Roman"/>
                <a:cs typeface="Times New Roman"/>
              </a:rPr>
              <a:t>i.e., </a:t>
            </a:r>
            <a:r>
              <a:rPr sz="1800" spc="-5" dirty="0">
                <a:latin typeface="Times New Roman"/>
                <a:cs typeface="Times New Roman"/>
              </a:rPr>
              <a:t>A is </a:t>
            </a:r>
            <a:r>
              <a:rPr sz="1800" dirty="0">
                <a:latin typeface="Times New Roman"/>
                <a:cs typeface="Times New Roman"/>
              </a:rPr>
              <a:t>a </a:t>
            </a:r>
            <a:r>
              <a:rPr sz="1800" spc="-5" dirty="0">
                <a:latin typeface="Times New Roman"/>
                <a:cs typeface="Times New Roman"/>
              </a:rPr>
              <a:t>linear array </a:t>
            </a:r>
            <a:r>
              <a:rPr sz="1800" dirty="0">
                <a:latin typeface="Times New Roman"/>
                <a:cs typeface="Times New Roman"/>
              </a:rPr>
              <a:t>of </a:t>
            </a:r>
            <a:r>
              <a:rPr sz="1800" spc="-10" dirty="0">
                <a:latin typeface="Times New Roman"/>
                <a:cs typeface="Times New Roman"/>
              </a:rPr>
              <a:t>say </a:t>
            </a:r>
            <a:r>
              <a:rPr sz="1800" i="1" dirty="0">
                <a:latin typeface="Times New Roman"/>
                <a:cs typeface="Times New Roman"/>
              </a:rPr>
              <a:t>n </a:t>
            </a:r>
            <a:r>
              <a:rPr sz="1800" spc="-5" dirty="0">
                <a:latin typeface="Times New Roman"/>
                <a:cs typeface="Times New Roman"/>
              </a:rPr>
              <a:t>elements. </a:t>
            </a:r>
            <a:r>
              <a:rPr sz="1800" dirty="0">
                <a:latin typeface="Times New Roman"/>
                <a:cs typeface="Times New Roman"/>
              </a:rPr>
              <a:t>If </a:t>
            </a:r>
            <a:r>
              <a:rPr sz="1800" spc="5" dirty="0">
                <a:latin typeface="Times New Roman"/>
                <a:cs typeface="Times New Roman"/>
              </a:rPr>
              <a:t> </a:t>
            </a:r>
            <a:r>
              <a:rPr sz="1800" spc="-5" dirty="0">
                <a:latin typeface="Times New Roman"/>
                <a:cs typeface="Times New Roman"/>
              </a:rPr>
              <a:t>we </a:t>
            </a:r>
            <a:r>
              <a:rPr sz="1800" dirty="0">
                <a:latin typeface="Times New Roman"/>
                <a:cs typeface="Times New Roman"/>
              </a:rPr>
              <a:t>want to find the </a:t>
            </a:r>
            <a:r>
              <a:rPr sz="1800" spc="-5" dirty="0">
                <a:latin typeface="Times New Roman"/>
                <a:cs typeface="Times New Roman"/>
              </a:rPr>
              <a:t>presence </a:t>
            </a:r>
            <a:r>
              <a:rPr sz="1800" dirty="0">
                <a:latin typeface="Times New Roman"/>
                <a:cs typeface="Times New Roman"/>
              </a:rPr>
              <a:t>of an </a:t>
            </a:r>
            <a:r>
              <a:rPr sz="1800" spc="-5" dirty="0">
                <a:latin typeface="Times New Roman"/>
                <a:cs typeface="Times New Roman"/>
              </a:rPr>
              <a:t>element “</a:t>
            </a:r>
            <a:r>
              <a:rPr sz="1800" i="1" spc="-5" dirty="0">
                <a:latin typeface="Times New Roman"/>
                <a:cs typeface="Times New Roman"/>
              </a:rPr>
              <a:t>data</a:t>
            </a:r>
            <a:r>
              <a:rPr sz="1800" spc="-5" dirty="0">
                <a:latin typeface="Times New Roman"/>
                <a:cs typeface="Times New Roman"/>
              </a:rPr>
              <a:t>” </a:t>
            </a:r>
            <a:r>
              <a:rPr sz="1800" dirty="0">
                <a:latin typeface="Times New Roman"/>
                <a:cs typeface="Times New Roman"/>
              </a:rPr>
              <a:t>in </a:t>
            </a:r>
            <a:r>
              <a:rPr sz="1800" spc="-15" dirty="0">
                <a:latin typeface="Times New Roman"/>
                <a:cs typeface="Times New Roman"/>
              </a:rPr>
              <a:t>A, </a:t>
            </a:r>
            <a:r>
              <a:rPr sz="1800" spc="-5" dirty="0">
                <a:latin typeface="Times New Roman"/>
                <a:cs typeface="Times New Roman"/>
              </a:rPr>
              <a:t>then we </a:t>
            </a:r>
            <a:r>
              <a:rPr sz="1800" dirty="0">
                <a:latin typeface="Times New Roman"/>
                <a:cs typeface="Times New Roman"/>
              </a:rPr>
              <a:t>have to </a:t>
            </a:r>
            <a:r>
              <a:rPr sz="1800" spc="-5" dirty="0">
                <a:latin typeface="Times New Roman"/>
                <a:cs typeface="Times New Roman"/>
              </a:rPr>
              <a:t>search for </a:t>
            </a:r>
            <a:r>
              <a:rPr sz="1800" dirty="0">
                <a:latin typeface="Times New Roman"/>
                <a:cs typeface="Times New Roman"/>
              </a:rPr>
              <a:t> it.</a:t>
            </a:r>
            <a:r>
              <a:rPr sz="1800" spc="-40"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spc="-5" dirty="0">
                <a:latin typeface="Times New Roman"/>
                <a:cs typeface="Times New Roman"/>
              </a:rPr>
              <a:t>search</a:t>
            </a:r>
            <a:r>
              <a:rPr sz="1800" dirty="0">
                <a:latin typeface="Times New Roman"/>
                <a:cs typeface="Times New Roman"/>
              </a:rPr>
              <a:t> </a:t>
            </a:r>
            <a:r>
              <a:rPr sz="1800" spc="-5" dirty="0">
                <a:latin typeface="Times New Roman"/>
                <a:cs typeface="Times New Roman"/>
              </a:rPr>
              <a:t>is</a:t>
            </a:r>
            <a:r>
              <a:rPr sz="1800" dirty="0">
                <a:latin typeface="Times New Roman"/>
                <a:cs typeface="Times New Roman"/>
              </a:rPr>
              <a:t> </a:t>
            </a:r>
            <a:r>
              <a:rPr sz="1800" spc="-5" dirty="0">
                <a:latin typeface="Times New Roman"/>
                <a:cs typeface="Times New Roman"/>
              </a:rPr>
              <a:t>successful </a:t>
            </a:r>
            <a:r>
              <a:rPr sz="1800" dirty="0">
                <a:latin typeface="Times New Roman"/>
                <a:cs typeface="Times New Roman"/>
              </a:rPr>
              <a:t>if</a:t>
            </a:r>
            <a:r>
              <a:rPr sz="1800" spc="-10" dirty="0">
                <a:latin typeface="Times New Roman"/>
                <a:cs typeface="Times New Roman"/>
              </a:rPr>
              <a:t> </a:t>
            </a:r>
            <a:r>
              <a:rPr sz="1800" i="1" dirty="0">
                <a:latin typeface="Times New Roman"/>
                <a:cs typeface="Times New Roman"/>
              </a:rPr>
              <a:t>data </a:t>
            </a:r>
            <a:r>
              <a:rPr sz="1800" dirty="0">
                <a:latin typeface="Times New Roman"/>
                <a:cs typeface="Times New Roman"/>
              </a:rPr>
              <a:t>does</a:t>
            </a:r>
            <a:r>
              <a:rPr sz="1800" spc="5" dirty="0">
                <a:latin typeface="Times New Roman"/>
                <a:cs typeface="Times New Roman"/>
              </a:rPr>
              <a:t> </a:t>
            </a:r>
            <a:r>
              <a:rPr sz="1800" dirty="0">
                <a:latin typeface="Times New Roman"/>
                <a:cs typeface="Times New Roman"/>
              </a:rPr>
              <a:t>appear</a:t>
            </a:r>
            <a:r>
              <a:rPr sz="1800" spc="-15" dirty="0">
                <a:latin typeface="Times New Roman"/>
                <a:cs typeface="Times New Roman"/>
              </a:rPr>
              <a:t> </a:t>
            </a:r>
            <a:r>
              <a:rPr sz="1800" dirty="0">
                <a:latin typeface="Times New Roman"/>
                <a:cs typeface="Times New Roman"/>
              </a:rPr>
              <a:t>in</a:t>
            </a:r>
            <a:r>
              <a:rPr sz="1800" spc="-105" dirty="0">
                <a:latin typeface="Times New Roman"/>
                <a:cs typeface="Times New Roman"/>
              </a:rPr>
              <a:t> </a:t>
            </a:r>
            <a:r>
              <a:rPr sz="1800" spc="-5" dirty="0">
                <a:latin typeface="Times New Roman"/>
                <a:cs typeface="Times New Roman"/>
              </a:rPr>
              <a:t>A</a:t>
            </a:r>
            <a:r>
              <a:rPr sz="1800" spc="-95" dirty="0">
                <a:latin typeface="Times New Roman"/>
                <a:cs typeface="Times New Roman"/>
              </a:rPr>
              <a:t> </a:t>
            </a:r>
            <a:r>
              <a:rPr sz="1800" dirty="0">
                <a:latin typeface="Times New Roman"/>
                <a:cs typeface="Times New Roman"/>
              </a:rPr>
              <a:t>and unsuccessful if</a:t>
            </a:r>
            <a:r>
              <a:rPr sz="1800" spc="-10" dirty="0">
                <a:latin typeface="Times New Roman"/>
                <a:cs typeface="Times New Roman"/>
              </a:rPr>
              <a:t> </a:t>
            </a:r>
            <a:r>
              <a:rPr sz="1800" dirty="0">
                <a:latin typeface="Times New Roman"/>
                <a:cs typeface="Times New Roman"/>
              </a:rPr>
              <a:t>otherwise.</a:t>
            </a:r>
            <a:endParaRPr sz="1800">
              <a:latin typeface="Times New Roman"/>
              <a:cs typeface="Times New Roman"/>
            </a:endParaRPr>
          </a:p>
          <a:p>
            <a:pPr marL="299085" indent="-287020" algn="just">
              <a:lnSpc>
                <a:spcPct val="100000"/>
              </a:lnSpc>
              <a:spcBef>
                <a:spcPts val="1080"/>
              </a:spcBef>
              <a:buFont typeface="Arial MT"/>
              <a:buChar char="•"/>
              <a:tabLst>
                <a:tab pos="299720" algn="l"/>
              </a:tabLst>
            </a:pPr>
            <a:r>
              <a:rPr sz="1800" dirty="0">
                <a:latin typeface="Times New Roman"/>
                <a:cs typeface="Times New Roman"/>
              </a:rPr>
              <a:t>Searching</a:t>
            </a:r>
            <a:r>
              <a:rPr sz="1800" spc="-20" dirty="0">
                <a:latin typeface="Times New Roman"/>
                <a:cs typeface="Times New Roman"/>
              </a:rPr>
              <a:t> </a:t>
            </a:r>
            <a:r>
              <a:rPr sz="1800" spc="-5" dirty="0">
                <a:latin typeface="Times New Roman"/>
                <a:cs typeface="Times New Roman"/>
              </a:rPr>
              <a:t>is </a:t>
            </a:r>
            <a:r>
              <a:rPr sz="1800" dirty="0">
                <a:latin typeface="Times New Roman"/>
                <a:cs typeface="Times New Roman"/>
              </a:rPr>
              <a:t>divided into</a:t>
            </a:r>
            <a:r>
              <a:rPr sz="1800" spc="-25" dirty="0">
                <a:latin typeface="Times New Roman"/>
                <a:cs typeface="Times New Roman"/>
              </a:rPr>
              <a:t> </a:t>
            </a:r>
            <a:r>
              <a:rPr sz="1800" spc="-5" dirty="0">
                <a:latin typeface="Times New Roman"/>
                <a:cs typeface="Times New Roman"/>
              </a:rPr>
              <a:t>two</a:t>
            </a:r>
            <a:r>
              <a:rPr sz="1800" spc="5" dirty="0">
                <a:latin typeface="Times New Roman"/>
                <a:cs typeface="Times New Roman"/>
              </a:rPr>
              <a:t> </a:t>
            </a:r>
            <a:r>
              <a:rPr sz="1800" dirty="0">
                <a:latin typeface="Times New Roman"/>
                <a:cs typeface="Times New Roman"/>
              </a:rPr>
              <a:t>categories</a:t>
            </a:r>
            <a:r>
              <a:rPr sz="1800" spc="-20" dirty="0">
                <a:latin typeface="Times New Roman"/>
                <a:cs typeface="Times New Roman"/>
              </a:rPr>
              <a:t> </a:t>
            </a:r>
            <a:r>
              <a:rPr sz="1800" dirty="0">
                <a:latin typeface="Times New Roman"/>
                <a:cs typeface="Times New Roman"/>
              </a:rPr>
              <a:t>Linear</a:t>
            </a:r>
            <a:r>
              <a:rPr sz="1800" spc="-15"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dirty="0">
                <a:latin typeface="Times New Roman"/>
                <a:cs typeface="Times New Roman"/>
              </a:rPr>
              <a:t>Binary</a:t>
            </a:r>
            <a:r>
              <a:rPr sz="1800" spc="-5" dirty="0">
                <a:latin typeface="Times New Roman"/>
                <a:cs typeface="Times New Roman"/>
              </a:rPr>
              <a:t> </a:t>
            </a:r>
            <a:r>
              <a:rPr sz="1800" dirty="0">
                <a:latin typeface="Times New Roman"/>
                <a:cs typeface="Times New Roman"/>
              </a:rPr>
              <a:t>search.</a:t>
            </a:r>
            <a:endParaRPr sz="18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72133" y="923544"/>
            <a:ext cx="4857750" cy="268681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3760" y="176529"/>
            <a:ext cx="2700020" cy="299720"/>
          </a:xfrm>
          <a:prstGeom prst="rect">
            <a:avLst/>
          </a:prstGeom>
        </p:spPr>
        <p:txBody>
          <a:bodyPr vert="horz" wrap="square" lIns="0" tIns="12700" rIns="0" bIns="0" rtlCol="0">
            <a:spAutoFit/>
          </a:bodyPr>
          <a:lstStyle/>
          <a:p>
            <a:pPr marL="12700">
              <a:lnSpc>
                <a:spcPct val="100000"/>
              </a:lnSpc>
              <a:spcBef>
                <a:spcPts val="100"/>
              </a:spcBef>
            </a:pPr>
            <a:r>
              <a:rPr sz="1800" b="0" spc="-5" dirty="0">
                <a:solidFill>
                  <a:srgbClr val="000000"/>
                </a:solidFill>
                <a:latin typeface="Times New Roman"/>
                <a:cs typeface="Times New Roman"/>
              </a:rPr>
              <a:t>Open</a:t>
            </a:r>
            <a:r>
              <a:rPr sz="1800" b="0" spc="-110" dirty="0">
                <a:solidFill>
                  <a:srgbClr val="000000"/>
                </a:solidFill>
                <a:latin typeface="Times New Roman"/>
                <a:cs typeface="Times New Roman"/>
              </a:rPr>
              <a:t> </a:t>
            </a:r>
            <a:r>
              <a:rPr sz="1800" b="0" spc="-5" dirty="0">
                <a:solidFill>
                  <a:srgbClr val="000000"/>
                </a:solidFill>
                <a:latin typeface="Times New Roman"/>
                <a:cs typeface="Times New Roman"/>
              </a:rPr>
              <a:t>Addressing</a:t>
            </a:r>
            <a:r>
              <a:rPr sz="1800" b="0" spc="-30" dirty="0">
                <a:solidFill>
                  <a:srgbClr val="000000"/>
                </a:solidFill>
                <a:latin typeface="Times New Roman"/>
                <a:cs typeface="Times New Roman"/>
              </a:rPr>
              <a:t> </a:t>
            </a:r>
            <a:r>
              <a:rPr sz="1800" b="0" spc="-15" dirty="0">
                <a:solidFill>
                  <a:srgbClr val="000000"/>
                </a:solidFill>
                <a:latin typeface="Times New Roman"/>
                <a:cs typeface="Times New Roman"/>
              </a:rPr>
              <a:t>Techniques</a:t>
            </a:r>
            <a:endParaRPr sz="1800">
              <a:latin typeface="Times New Roman"/>
              <a:cs typeface="Times New Roman"/>
            </a:endParaRPr>
          </a:p>
        </p:txBody>
      </p:sp>
      <p:sp>
        <p:nvSpPr>
          <p:cNvPr id="3" name="object 3"/>
          <p:cNvSpPr txBox="1"/>
          <p:nvPr/>
        </p:nvSpPr>
        <p:spPr>
          <a:xfrm>
            <a:off x="582269" y="585603"/>
            <a:ext cx="8188325" cy="4427220"/>
          </a:xfrm>
          <a:prstGeom prst="rect">
            <a:avLst/>
          </a:prstGeom>
        </p:spPr>
        <p:txBody>
          <a:bodyPr vert="horz" wrap="square" lIns="0" tIns="145415" rIns="0" bIns="0" rtlCol="0">
            <a:spAutoFit/>
          </a:bodyPr>
          <a:lstStyle/>
          <a:p>
            <a:pPr marL="12700">
              <a:lnSpc>
                <a:spcPct val="100000"/>
              </a:lnSpc>
              <a:spcBef>
                <a:spcPts val="1145"/>
              </a:spcBef>
            </a:pPr>
            <a:r>
              <a:rPr sz="1750" b="1" dirty="0">
                <a:latin typeface="Times New Roman"/>
                <a:cs typeface="Times New Roman"/>
              </a:rPr>
              <a:t>Linear</a:t>
            </a:r>
            <a:r>
              <a:rPr sz="1750" b="1" spc="-80" dirty="0">
                <a:latin typeface="Times New Roman"/>
                <a:cs typeface="Times New Roman"/>
              </a:rPr>
              <a:t> </a:t>
            </a:r>
            <a:r>
              <a:rPr sz="1750" b="1" spc="-5" dirty="0">
                <a:latin typeface="Times New Roman"/>
                <a:cs typeface="Times New Roman"/>
              </a:rPr>
              <a:t>probing:</a:t>
            </a:r>
            <a:endParaRPr sz="1750">
              <a:latin typeface="Times New Roman"/>
              <a:cs typeface="Times New Roman"/>
            </a:endParaRPr>
          </a:p>
          <a:p>
            <a:pPr marL="299085" marR="6350" indent="-287020">
              <a:lnSpc>
                <a:spcPts val="3160"/>
              </a:lnSpc>
              <a:spcBef>
                <a:spcPts val="270"/>
              </a:spcBef>
              <a:buFont typeface="Arial MT"/>
              <a:buChar char="•"/>
              <a:tabLst>
                <a:tab pos="299085" algn="l"/>
                <a:tab pos="299720" algn="l"/>
              </a:tabLst>
            </a:pPr>
            <a:r>
              <a:rPr sz="1750" dirty="0">
                <a:latin typeface="Times New Roman"/>
                <a:cs typeface="Times New Roman"/>
              </a:rPr>
              <a:t>A</a:t>
            </a:r>
            <a:r>
              <a:rPr sz="1750" spc="-55" dirty="0">
                <a:latin typeface="Times New Roman"/>
                <a:cs typeface="Times New Roman"/>
              </a:rPr>
              <a:t> </a:t>
            </a:r>
            <a:r>
              <a:rPr sz="1750" spc="-5" dirty="0">
                <a:latin typeface="Times New Roman"/>
                <a:cs typeface="Times New Roman"/>
              </a:rPr>
              <a:t>hash-table</a:t>
            </a:r>
            <a:r>
              <a:rPr sz="1750" spc="35" dirty="0">
                <a:latin typeface="Times New Roman"/>
                <a:cs typeface="Times New Roman"/>
              </a:rPr>
              <a:t> </a:t>
            </a:r>
            <a:r>
              <a:rPr sz="1750" dirty="0">
                <a:latin typeface="Times New Roman"/>
                <a:cs typeface="Times New Roman"/>
              </a:rPr>
              <a:t>in</a:t>
            </a:r>
            <a:r>
              <a:rPr sz="1750" spc="25" dirty="0">
                <a:latin typeface="Times New Roman"/>
                <a:cs typeface="Times New Roman"/>
              </a:rPr>
              <a:t> </a:t>
            </a:r>
            <a:r>
              <a:rPr sz="1750" dirty="0">
                <a:latin typeface="Times New Roman"/>
                <a:cs typeface="Times New Roman"/>
              </a:rPr>
              <a:t>which</a:t>
            </a:r>
            <a:r>
              <a:rPr sz="1750" spc="40" dirty="0">
                <a:latin typeface="Times New Roman"/>
                <a:cs typeface="Times New Roman"/>
              </a:rPr>
              <a:t> </a:t>
            </a:r>
            <a:r>
              <a:rPr sz="1750" dirty="0">
                <a:latin typeface="Times New Roman"/>
                <a:cs typeface="Times New Roman"/>
              </a:rPr>
              <a:t>a</a:t>
            </a:r>
            <a:r>
              <a:rPr sz="1750" spc="40" dirty="0">
                <a:latin typeface="Times New Roman"/>
                <a:cs typeface="Times New Roman"/>
              </a:rPr>
              <a:t> </a:t>
            </a:r>
            <a:r>
              <a:rPr sz="1750" spc="-5" dirty="0">
                <a:latin typeface="Times New Roman"/>
                <a:cs typeface="Times New Roman"/>
              </a:rPr>
              <a:t>collision</a:t>
            </a:r>
            <a:r>
              <a:rPr sz="1750" spc="40" dirty="0">
                <a:latin typeface="Times New Roman"/>
                <a:cs typeface="Times New Roman"/>
              </a:rPr>
              <a:t> </a:t>
            </a:r>
            <a:r>
              <a:rPr sz="1750" spc="-5" dirty="0">
                <a:latin typeface="Times New Roman"/>
                <a:cs typeface="Times New Roman"/>
              </a:rPr>
              <a:t>is</a:t>
            </a:r>
            <a:r>
              <a:rPr sz="1750" spc="55" dirty="0">
                <a:latin typeface="Times New Roman"/>
                <a:cs typeface="Times New Roman"/>
              </a:rPr>
              <a:t> </a:t>
            </a:r>
            <a:r>
              <a:rPr sz="1750" spc="-5" dirty="0">
                <a:latin typeface="Times New Roman"/>
                <a:cs typeface="Times New Roman"/>
              </a:rPr>
              <a:t>resolved</a:t>
            </a:r>
            <a:r>
              <a:rPr sz="1750" spc="35" dirty="0">
                <a:latin typeface="Times New Roman"/>
                <a:cs typeface="Times New Roman"/>
              </a:rPr>
              <a:t> </a:t>
            </a:r>
            <a:r>
              <a:rPr sz="1750" dirty="0">
                <a:latin typeface="Times New Roman"/>
                <a:cs typeface="Times New Roman"/>
              </a:rPr>
              <a:t>by</a:t>
            </a:r>
            <a:r>
              <a:rPr sz="1750" spc="40" dirty="0">
                <a:latin typeface="Times New Roman"/>
                <a:cs typeface="Times New Roman"/>
              </a:rPr>
              <a:t> </a:t>
            </a:r>
            <a:r>
              <a:rPr sz="1750" spc="-5" dirty="0">
                <a:latin typeface="Times New Roman"/>
                <a:cs typeface="Times New Roman"/>
              </a:rPr>
              <a:t>putting</a:t>
            </a:r>
            <a:r>
              <a:rPr sz="1750" spc="40" dirty="0">
                <a:latin typeface="Times New Roman"/>
                <a:cs typeface="Times New Roman"/>
              </a:rPr>
              <a:t> </a:t>
            </a:r>
            <a:r>
              <a:rPr sz="1750" spc="-5" dirty="0">
                <a:latin typeface="Times New Roman"/>
                <a:cs typeface="Times New Roman"/>
              </a:rPr>
              <a:t>the</a:t>
            </a:r>
            <a:r>
              <a:rPr sz="1750" spc="40" dirty="0">
                <a:latin typeface="Times New Roman"/>
                <a:cs typeface="Times New Roman"/>
              </a:rPr>
              <a:t> </a:t>
            </a:r>
            <a:r>
              <a:rPr sz="1750" dirty="0">
                <a:latin typeface="Times New Roman"/>
                <a:cs typeface="Times New Roman"/>
              </a:rPr>
              <a:t>item</a:t>
            </a:r>
            <a:r>
              <a:rPr sz="1750" spc="30" dirty="0">
                <a:latin typeface="Times New Roman"/>
                <a:cs typeface="Times New Roman"/>
              </a:rPr>
              <a:t> </a:t>
            </a:r>
            <a:r>
              <a:rPr sz="1750" dirty="0">
                <a:latin typeface="Times New Roman"/>
                <a:cs typeface="Times New Roman"/>
              </a:rPr>
              <a:t>in</a:t>
            </a:r>
            <a:r>
              <a:rPr sz="1750" spc="40" dirty="0">
                <a:latin typeface="Times New Roman"/>
                <a:cs typeface="Times New Roman"/>
              </a:rPr>
              <a:t> </a:t>
            </a:r>
            <a:r>
              <a:rPr sz="1750" dirty="0">
                <a:latin typeface="Times New Roman"/>
                <a:cs typeface="Times New Roman"/>
              </a:rPr>
              <a:t>the</a:t>
            </a:r>
            <a:r>
              <a:rPr sz="1750" spc="40" dirty="0">
                <a:latin typeface="Times New Roman"/>
                <a:cs typeface="Times New Roman"/>
              </a:rPr>
              <a:t> </a:t>
            </a:r>
            <a:r>
              <a:rPr sz="1750" spc="-5" dirty="0">
                <a:latin typeface="Times New Roman"/>
                <a:cs typeface="Times New Roman"/>
              </a:rPr>
              <a:t>next</a:t>
            </a:r>
            <a:r>
              <a:rPr sz="1750" spc="45" dirty="0">
                <a:latin typeface="Times New Roman"/>
                <a:cs typeface="Times New Roman"/>
              </a:rPr>
              <a:t> </a:t>
            </a:r>
            <a:r>
              <a:rPr sz="1750" spc="-5" dirty="0">
                <a:latin typeface="Times New Roman"/>
                <a:cs typeface="Times New Roman"/>
              </a:rPr>
              <a:t>empty</a:t>
            </a:r>
            <a:r>
              <a:rPr sz="1750" spc="50" dirty="0">
                <a:latin typeface="Times New Roman"/>
                <a:cs typeface="Times New Roman"/>
              </a:rPr>
              <a:t> </a:t>
            </a:r>
            <a:r>
              <a:rPr sz="1750" spc="-5" dirty="0">
                <a:latin typeface="Times New Roman"/>
                <a:cs typeface="Times New Roman"/>
              </a:rPr>
              <a:t>place </a:t>
            </a:r>
            <a:r>
              <a:rPr sz="1750" spc="-420" dirty="0">
                <a:latin typeface="Times New Roman"/>
                <a:cs typeface="Times New Roman"/>
              </a:rPr>
              <a:t> </a:t>
            </a:r>
            <a:r>
              <a:rPr sz="1750" dirty="0">
                <a:latin typeface="Times New Roman"/>
                <a:cs typeface="Times New Roman"/>
              </a:rPr>
              <a:t>within</a:t>
            </a:r>
            <a:r>
              <a:rPr sz="1750" spc="-25" dirty="0">
                <a:latin typeface="Times New Roman"/>
                <a:cs typeface="Times New Roman"/>
              </a:rPr>
              <a:t> </a:t>
            </a:r>
            <a:r>
              <a:rPr sz="1750" dirty="0">
                <a:latin typeface="Times New Roman"/>
                <a:cs typeface="Times New Roman"/>
              </a:rPr>
              <a:t>the occupied</a:t>
            </a:r>
            <a:r>
              <a:rPr sz="1750" spc="-25" dirty="0">
                <a:latin typeface="Times New Roman"/>
                <a:cs typeface="Times New Roman"/>
              </a:rPr>
              <a:t> </a:t>
            </a:r>
            <a:r>
              <a:rPr sz="1750" dirty="0">
                <a:latin typeface="Times New Roman"/>
                <a:cs typeface="Times New Roman"/>
              </a:rPr>
              <a:t>array</a:t>
            </a:r>
            <a:r>
              <a:rPr sz="1750" spc="-5" dirty="0">
                <a:latin typeface="Times New Roman"/>
                <a:cs typeface="Times New Roman"/>
              </a:rPr>
              <a:t> </a:t>
            </a:r>
            <a:r>
              <a:rPr sz="1750" dirty="0">
                <a:latin typeface="Times New Roman"/>
                <a:cs typeface="Times New Roman"/>
              </a:rPr>
              <a:t>space.</a:t>
            </a:r>
            <a:endParaRPr sz="1750">
              <a:latin typeface="Times New Roman"/>
              <a:cs typeface="Times New Roman"/>
            </a:endParaRPr>
          </a:p>
          <a:p>
            <a:pPr marL="299085" indent="-287020">
              <a:lnSpc>
                <a:spcPct val="100000"/>
              </a:lnSpc>
              <a:spcBef>
                <a:spcPts val="760"/>
              </a:spcBef>
              <a:buFont typeface="Arial MT"/>
              <a:buChar char="•"/>
              <a:tabLst>
                <a:tab pos="299085" algn="l"/>
                <a:tab pos="299720" algn="l"/>
              </a:tabLst>
            </a:pPr>
            <a:r>
              <a:rPr sz="1750" dirty="0">
                <a:latin typeface="Times New Roman"/>
                <a:cs typeface="Times New Roman"/>
              </a:rPr>
              <a:t>It</a:t>
            </a:r>
            <a:r>
              <a:rPr sz="1750" spc="420" dirty="0">
                <a:latin typeface="Times New Roman"/>
                <a:cs typeface="Times New Roman"/>
              </a:rPr>
              <a:t> </a:t>
            </a:r>
            <a:r>
              <a:rPr sz="1750" dirty="0">
                <a:latin typeface="Times New Roman"/>
                <a:cs typeface="Times New Roman"/>
              </a:rPr>
              <a:t>starts</a:t>
            </a:r>
            <a:r>
              <a:rPr sz="1750" spc="415" dirty="0">
                <a:latin typeface="Times New Roman"/>
                <a:cs typeface="Times New Roman"/>
              </a:rPr>
              <a:t> </a:t>
            </a:r>
            <a:r>
              <a:rPr sz="1750" spc="-5" dirty="0">
                <a:latin typeface="Times New Roman"/>
                <a:cs typeface="Times New Roman"/>
              </a:rPr>
              <a:t>with</a:t>
            </a:r>
            <a:r>
              <a:rPr sz="1750" spc="420" dirty="0">
                <a:latin typeface="Times New Roman"/>
                <a:cs typeface="Times New Roman"/>
              </a:rPr>
              <a:t> </a:t>
            </a:r>
            <a:r>
              <a:rPr sz="1750" dirty="0">
                <a:latin typeface="Times New Roman"/>
                <a:cs typeface="Times New Roman"/>
              </a:rPr>
              <a:t>a</a:t>
            </a:r>
            <a:r>
              <a:rPr sz="1750" spc="405" dirty="0">
                <a:latin typeface="Times New Roman"/>
                <a:cs typeface="Times New Roman"/>
              </a:rPr>
              <a:t> </a:t>
            </a:r>
            <a:r>
              <a:rPr sz="1750" dirty="0">
                <a:latin typeface="Times New Roman"/>
                <a:cs typeface="Times New Roman"/>
              </a:rPr>
              <a:t>location</a:t>
            </a:r>
            <a:r>
              <a:rPr sz="1750" spc="415" dirty="0">
                <a:latin typeface="Times New Roman"/>
                <a:cs typeface="Times New Roman"/>
              </a:rPr>
              <a:t> </a:t>
            </a:r>
            <a:r>
              <a:rPr sz="1750" spc="-5" dirty="0">
                <a:latin typeface="Times New Roman"/>
                <a:cs typeface="Times New Roman"/>
              </a:rPr>
              <a:t>where</a:t>
            </a:r>
            <a:r>
              <a:rPr sz="1750" spc="420" dirty="0">
                <a:latin typeface="Times New Roman"/>
                <a:cs typeface="Times New Roman"/>
              </a:rPr>
              <a:t> </a:t>
            </a:r>
            <a:r>
              <a:rPr sz="1750" spc="-5" dirty="0">
                <a:latin typeface="Times New Roman"/>
                <a:cs typeface="Times New Roman"/>
              </a:rPr>
              <a:t>the</a:t>
            </a:r>
            <a:r>
              <a:rPr sz="1750" spc="415" dirty="0">
                <a:latin typeface="Times New Roman"/>
                <a:cs typeface="Times New Roman"/>
              </a:rPr>
              <a:t> </a:t>
            </a:r>
            <a:r>
              <a:rPr sz="1750" dirty="0">
                <a:latin typeface="Times New Roman"/>
                <a:cs typeface="Times New Roman"/>
              </a:rPr>
              <a:t>collision</a:t>
            </a:r>
            <a:r>
              <a:rPr sz="1750" spc="420" dirty="0">
                <a:latin typeface="Times New Roman"/>
                <a:cs typeface="Times New Roman"/>
              </a:rPr>
              <a:t> </a:t>
            </a:r>
            <a:r>
              <a:rPr sz="1750" spc="-5" dirty="0">
                <a:latin typeface="Times New Roman"/>
                <a:cs typeface="Times New Roman"/>
              </a:rPr>
              <a:t>occurred</a:t>
            </a:r>
            <a:r>
              <a:rPr sz="1750" spc="425" dirty="0">
                <a:latin typeface="Times New Roman"/>
                <a:cs typeface="Times New Roman"/>
              </a:rPr>
              <a:t> </a:t>
            </a:r>
            <a:r>
              <a:rPr sz="1750" dirty="0">
                <a:latin typeface="Times New Roman"/>
                <a:cs typeface="Times New Roman"/>
              </a:rPr>
              <a:t>and</a:t>
            </a:r>
            <a:r>
              <a:rPr sz="1750" spc="415" dirty="0">
                <a:latin typeface="Times New Roman"/>
                <a:cs typeface="Times New Roman"/>
              </a:rPr>
              <a:t> </a:t>
            </a:r>
            <a:r>
              <a:rPr sz="1750" spc="-5" dirty="0">
                <a:latin typeface="Times New Roman"/>
                <a:cs typeface="Times New Roman"/>
              </a:rPr>
              <a:t>does</a:t>
            </a:r>
            <a:r>
              <a:rPr sz="1750" spc="405" dirty="0">
                <a:latin typeface="Times New Roman"/>
                <a:cs typeface="Times New Roman"/>
              </a:rPr>
              <a:t> </a:t>
            </a:r>
            <a:r>
              <a:rPr sz="1750" dirty="0">
                <a:latin typeface="Times New Roman"/>
                <a:cs typeface="Times New Roman"/>
              </a:rPr>
              <a:t>a</a:t>
            </a:r>
            <a:r>
              <a:rPr sz="1750" spc="420" dirty="0">
                <a:latin typeface="Times New Roman"/>
                <a:cs typeface="Times New Roman"/>
              </a:rPr>
              <a:t> </a:t>
            </a:r>
            <a:r>
              <a:rPr sz="1750" spc="-5" dirty="0">
                <a:latin typeface="Times New Roman"/>
                <a:cs typeface="Times New Roman"/>
              </a:rPr>
              <a:t>sequential</a:t>
            </a:r>
            <a:r>
              <a:rPr sz="1750" spc="420" dirty="0">
                <a:latin typeface="Times New Roman"/>
                <a:cs typeface="Times New Roman"/>
              </a:rPr>
              <a:t> </a:t>
            </a:r>
            <a:r>
              <a:rPr sz="1750" spc="-5" dirty="0">
                <a:latin typeface="Times New Roman"/>
                <a:cs typeface="Times New Roman"/>
              </a:rPr>
              <a:t>search</a:t>
            </a:r>
            <a:endParaRPr sz="1750">
              <a:latin typeface="Times New Roman"/>
              <a:cs typeface="Times New Roman"/>
            </a:endParaRPr>
          </a:p>
          <a:p>
            <a:pPr marL="299085">
              <a:lnSpc>
                <a:spcPct val="100000"/>
              </a:lnSpc>
              <a:spcBef>
                <a:spcPts val="1055"/>
              </a:spcBef>
            </a:pPr>
            <a:r>
              <a:rPr sz="1750" dirty="0">
                <a:latin typeface="Times New Roman"/>
                <a:cs typeface="Times New Roman"/>
              </a:rPr>
              <a:t>through</a:t>
            </a:r>
            <a:r>
              <a:rPr sz="1750" spc="335" dirty="0">
                <a:latin typeface="Times New Roman"/>
                <a:cs typeface="Times New Roman"/>
              </a:rPr>
              <a:t> </a:t>
            </a:r>
            <a:r>
              <a:rPr sz="1750" dirty="0">
                <a:latin typeface="Times New Roman"/>
                <a:cs typeface="Times New Roman"/>
              </a:rPr>
              <a:t>a</a:t>
            </a:r>
            <a:r>
              <a:rPr sz="1750" spc="325" dirty="0">
                <a:latin typeface="Times New Roman"/>
                <a:cs typeface="Times New Roman"/>
              </a:rPr>
              <a:t> </a:t>
            </a:r>
            <a:r>
              <a:rPr sz="1750" spc="-5" dirty="0">
                <a:latin typeface="Times New Roman"/>
                <a:cs typeface="Times New Roman"/>
              </a:rPr>
              <a:t>hash</a:t>
            </a:r>
            <a:r>
              <a:rPr sz="1750" spc="340" dirty="0">
                <a:latin typeface="Times New Roman"/>
                <a:cs typeface="Times New Roman"/>
              </a:rPr>
              <a:t> </a:t>
            </a:r>
            <a:r>
              <a:rPr sz="1750" spc="-5" dirty="0">
                <a:latin typeface="Times New Roman"/>
                <a:cs typeface="Times New Roman"/>
              </a:rPr>
              <a:t>table</a:t>
            </a:r>
            <a:r>
              <a:rPr sz="1750" spc="340" dirty="0">
                <a:latin typeface="Times New Roman"/>
                <a:cs typeface="Times New Roman"/>
              </a:rPr>
              <a:t> </a:t>
            </a:r>
            <a:r>
              <a:rPr sz="1750" spc="-5" dirty="0">
                <a:latin typeface="Times New Roman"/>
                <a:cs typeface="Times New Roman"/>
              </a:rPr>
              <a:t>for</a:t>
            </a:r>
            <a:r>
              <a:rPr sz="1750" spc="335" dirty="0">
                <a:latin typeface="Times New Roman"/>
                <a:cs typeface="Times New Roman"/>
              </a:rPr>
              <a:t> </a:t>
            </a:r>
            <a:r>
              <a:rPr sz="1750" spc="-5" dirty="0">
                <a:latin typeface="Times New Roman"/>
                <a:cs typeface="Times New Roman"/>
              </a:rPr>
              <a:t>the</a:t>
            </a:r>
            <a:r>
              <a:rPr sz="1750" spc="340" dirty="0">
                <a:latin typeface="Times New Roman"/>
                <a:cs typeface="Times New Roman"/>
              </a:rPr>
              <a:t> </a:t>
            </a:r>
            <a:r>
              <a:rPr sz="1750" spc="-5" dirty="0">
                <a:latin typeface="Times New Roman"/>
                <a:cs typeface="Times New Roman"/>
              </a:rPr>
              <a:t>desired</a:t>
            </a:r>
            <a:r>
              <a:rPr sz="1750" spc="340" dirty="0">
                <a:latin typeface="Times New Roman"/>
                <a:cs typeface="Times New Roman"/>
              </a:rPr>
              <a:t> </a:t>
            </a:r>
            <a:r>
              <a:rPr sz="1750" spc="-5" dirty="0">
                <a:latin typeface="Times New Roman"/>
                <a:cs typeface="Times New Roman"/>
              </a:rPr>
              <a:t>empty</a:t>
            </a:r>
            <a:r>
              <a:rPr sz="1750" spc="320" dirty="0">
                <a:latin typeface="Times New Roman"/>
                <a:cs typeface="Times New Roman"/>
              </a:rPr>
              <a:t> </a:t>
            </a:r>
            <a:r>
              <a:rPr sz="1750" dirty="0">
                <a:latin typeface="Times New Roman"/>
                <a:cs typeface="Times New Roman"/>
              </a:rPr>
              <a:t>location.</a:t>
            </a:r>
            <a:r>
              <a:rPr sz="1750" spc="335" dirty="0">
                <a:latin typeface="Times New Roman"/>
                <a:cs typeface="Times New Roman"/>
              </a:rPr>
              <a:t> </a:t>
            </a:r>
            <a:r>
              <a:rPr sz="1750" spc="-5" dirty="0">
                <a:latin typeface="Times New Roman"/>
                <a:cs typeface="Times New Roman"/>
              </a:rPr>
              <a:t>Hence</a:t>
            </a:r>
            <a:r>
              <a:rPr sz="1750" spc="340" dirty="0">
                <a:latin typeface="Times New Roman"/>
                <a:cs typeface="Times New Roman"/>
              </a:rPr>
              <a:t> </a:t>
            </a:r>
            <a:r>
              <a:rPr sz="1750" spc="-5" dirty="0">
                <a:latin typeface="Times New Roman"/>
                <a:cs typeface="Times New Roman"/>
              </a:rPr>
              <a:t>this</a:t>
            </a:r>
            <a:r>
              <a:rPr sz="1750" spc="325" dirty="0">
                <a:latin typeface="Times New Roman"/>
                <a:cs typeface="Times New Roman"/>
              </a:rPr>
              <a:t> </a:t>
            </a:r>
            <a:r>
              <a:rPr sz="1750" spc="-5" dirty="0">
                <a:latin typeface="Times New Roman"/>
                <a:cs typeface="Times New Roman"/>
              </a:rPr>
              <a:t>method</a:t>
            </a:r>
            <a:r>
              <a:rPr sz="1750" spc="340" dirty="0">
                <a:latin typeface="Times New Roman"/>
                <a:cs typeface="Times New Roman"/>
              </a:rPr>
              <a:t> </a:t>
            </a:r>
            <a:r>
              <a:rPr sz="1750" spc="-5" dirty="0">
                <a:latin typeface="Times New Roman"/>
                <a:cs typeface="Times New Roman"/>
              </a:rPr>
              <a:t>searches</a:t>
            </a:r>
            <a:r>
              <a:rPr sz="1750" spc="320" dirty="0">
                <a:latin typeface="Times New Roman"/>
                <a:cs typeface="Times New Roman"/>
              </a:rPr>
              <a:t> </a:t>
            </a:r>
            <a:r>
              <a:rPr sz="1750" spc="5" dirty="0">
                <a:latin typeface="Times New Roman"/>
                <a:cs typeface="Times New Roman"/>
              </a:rPr>
              <a:t>in</a:t>
            </a:r>
            <a:endParaRPr sz="1750">
              <a:latin typeface="Times New Roman"/>
              <a:cs typeface="Times New Roman"/>
            </a:endParaRPr>
          </a:p>
          <a:p>
            <a:pPr marL="299085">
              <a:lnSpc>
                <a:spcPct val="100000"/>
              </a:lnSpc>
              <a:spcBef>
                <a:spcPts val="1045"/>
              </a:spcBef>
            </a:pPr>
            <a:r>
              <a:rPr sz="1750" dirty="0">
                <a:latin typeface="Times New Roman"/>
                <a:cs typeface="Times New Roman"/>
              </a:rPr>
              <a:t>straight</a:t>
            </a:r>
            <a:r>
              <a:rPr sz="1750" spc="-30" dirty="0">
                <a:latin typeface="Times New Roman"/>
                <a:cs typeface="Times New Roman"/>
              </a:rPr>
              <a:t> </a:t>
            </a:r>
            <a:r>
              <a:rPr sz="1750" dirty="0">
                <a:latin typeface="Times New Roman"/>
                <a:cs typeface="Times New Roman"/>
              </a:rPr>
              <a:t>line,</a:t>
            </a:r>
            <a:r>
              <a:rPr sz="1750" spc="-15" dirty="0">
                <a:latin typeface="Times New Roman"/>
                <a:cs typeface="Times New Roman"/>
              </a:rPr>
              <a:t> </a:t>
            </a:r>
            <a:r>
              <a:rPr sz="1750" dirty="0">
                <a:latin typeface="Times New Roman"/>
                <a:cs typeface="Times New Roman"/>
              </a:rPr>
              <a:t>and</a:t>
            </a:r>
            <a:r>
              <a:rPr sz="1750" spc="-20" dirty="0">
                <a:latin typeface="Times New Roman"/>
                <a:cs typeface="Times New Roman"/>
              </a:rPr>
              <a:t> </a:t>
            </a:r>
            <a:r>
              <a:rPr sz="1750" dirty="0">
                <a:latin typeface="Times New Roman"/>
                <a:cs typeface="Times New Roman"/>
              </a:rPr>
              <a:t>it is</a:t>
            </a:r>
            <a:r>
              <a:rPr sz="1750" spc="-5" dirty="0">
                <a:latin typeface="Times New Roman"/>
                <a:cs typeface="Times New Roman"/>
              </a:rPr>
              <a:t> </a:t>
            </a:r>
            <a:r>
              <a:rPr sz="1750" dirty="0">
                <a:latin typeface="Times New Roman"/>
                <a:cs typeface="Times New Roman"/>
              </a:rPr>
              <a:t>therefore</a:t>
            </a:r>
            <a:r>
              <a:rPr sz="1750" spc="-15" dirty="0">
                <a:latin typeface="Times New Roman"/>
                <a:cs typeface="Times New Roman"/>
              </a:rPr>
              <a:t> </a:t>
            </a:r>
            <a:r>
              <a:rPr sz="1750" dirty="0">
                <a:latin typeface="Times New Roman"/>
                <a:cs typeface="Times New Roman"/>
              </a:rPr>
              <a:t>called</a:t>
            </a:r>
            <a:r>
              <a:rPr sz="1750" spc="-30" dirty="0">
                <a:latin typeface="Times New Roman"/>
                <a:cs typeface="Times New Roman"/>
              </a:rPr>
              <a:t> </a:t>
            </a:r>
            <a:r>
              <a:rPr sz="1750" dirty="0">
                <a:latin typeface="Times New Roman"/>
                <a:cs typeface="Times New Roman"/>
              </a:rPr>
              <a:t>linear</a:t>
            </a:r>
            <a:r>
              <a:rPr sz="1750" spc="-10" dirty="0">
                <a:latin typeface="Times New Roman"/>
                <a:cs typeface="Times New Roman"/>
              </a:rPr>
              <a:t> </a:t>
            </a:r>
            <a:r>
              <a:rPr sz="1750" dirty="0">
                <a:latin typeface="Times New Roman"/>
                <a:cs typeface="Times New Roman"/>
              </a:rPr>
              <a:t>probing.</a:t>
            </a:r>
            <a:endParaRPr sz="1750">
              <a:latin typeface="Times New Roman"/>
              <a:cs typeface="Times New Roman"/>
            </a:endParaRPr>
          </a:p>
          <a:p>
            <a:pPr marL="12700">
              <a:lnSpc>
                <a:spcPct val="100000"/>
              </a:lnSpc>
              <a:spcBef>
                <a:spcPts val="1060"/>
              </a:spcBef>
            </a:pPr>
            <a:r>
              <a:rPr sz="1750" spc="-5" dirty="0">
                <a:latin typeface="Times New Roman"/>
                <a:cs typeface="Times New Roman"/>
              </a:rPr>
              <a:t>Example:</a:t>
            </a:r>
            <a:endParaRPr sz="1750">
              <a:latin typeface="Times New Roman"/>
              <a:cs typeface="Times New Roman"/>
            </a:endParaRPr>
          </a:p>
          <a:p>
            <a:pPr marL="12700">
              <a:lnSpc>
                <a:spcPct val="100000"/>
              </a:lnSpc>
              <a:spcBef>
                <a:spcPts val="1045"/>
              </a:spcBef>
            </a:pPr>
            <a:r>
              <a:rPr sz="1750" spc="-5" dirty="0">
                <a:latin typeface="Times New Roman"/>
                <a:cs typeface="Times New Roman"/>
              </a:rPr>
              <a:t>Insert</a:t>
            </a:r>
            <a:r>
              <a:rPr sz="1750" spc="40" dirty="0">
                <a:latin typeface="Times New Roman"/>
                <a:cs typeface="Times New Roman"/>
              </a:rPr>
              <a:t> </a:t>
            </a:r>
            <a:r>
              <a:rPr sz="1750" spc="-5" dirty="0">
                <a:latin typeface="Times New Roman"/>
                <a:cs typeface="Times New Roman"/>
              </a:rPr>
              <a:t>keys</a:t>
            </a:r>
            <a:r>
              <a:rPr sz="1750" spc="25" dirty="0">
                <a:latin typeface="Times New Roman"/>
                <a:cs typeface="Times New Roman"/>
              </a:rPr>
              <a:t> </a:t>
            </a:r>
            <a:r>
              <a:rPr sz="1750" spc="-5" dirty="0">
                <a:latin typeface="Times New Roman"/>
                <a:cs typeface="Times New Roman"/>
              </a:rPr>
              <a:t>{50,</a:t>
            </a:r>
            <a:r>
              <a:rPr sz="1750" spc="25" dirty="0">
                <a:latin typeface="Times New Roman"/>
                <a:cs typeface="Times New Roman"/>
              </a:rPr>
              <a:t> </a:t>
            </a:r>
            <a:r>
              <a:rPr sz="1750" dirty="0">
                <a:latin typeface="Times New Roman"/>
                <a:cs typeface="Times New Roman"/>
              </a:rPr>
              <a:t>700,</a:t>
            </a:r>
            <a:r>
              <a:rPr sz="1750" spc="40" dirty="0">
                <a:latin typeface="Times New Roman"/>
                <a:cs typeface="Times New Roman"/>
              </a:rPr>
              <a:t> </a:t>
            </a:r>
            <a:r>
              <a:rPr sz="1750" spc="-5" dirty="0">
                <a:latin typeface="Times New Roman"/>
                <a:cs typeface="Times New Roman"/>
              </a:rPr>
              <a:t>76,</a:t>
            </a:r>
            <a:r>
              <a:rPr sz="1750" spc="40" dirty="0">
                <a:latin typeface="Times New Roman"/>
                <a:cs typeface="Times New Roman"/>
              </a:rPr>
              <a:t> </a:t>
            </a:r>
            <a:r>
              <a:rPr sz="1750" spc="-5" dirty="0">
                <a:latin typeface="Times New Roman"/>
                <a:cs typeface="Times New Roman"/>
              </a:rPr>
              <a:t>85,</a:t>
            </a:r>
            <a:r>
              <a:rPr sz="1750" spc="40" dirty="0">
                <a:latin typeface="Times New Roman"/>
                <a:cs typeface="Times New Roman"/>
              </a:rPr>
              <a:t> </a:t>
            </a:r>
            <a:r>
              <a:rPr sz="1750" dirty="0">
                <a:latin typeface="Times New Roman"/>
                <a:cs typeface="Times New Roman"/>
              </a:rPr>
              <a:t>92,</a:t>
            </a:r>
            <a:r>
              <a:rPr sz="1750" spc="15" dirty="0">
                <a:latin typeface="Times New Roman"/>
                <a:cs typeface="Times New Roman"/>
              </a:rPr>
              <a:t> </a:t>
            </a:r>
            <a:r>
              <a:rPr sz="1750" dirty="0">
                <a:latin typeface="Times New Roman"/>
                <a:cs typeface="Times New Roman"/>
              </a:rPr>
              <a:t>73</a:t>
            </a:r>
            <a:r>
              <a:rPr sz="1750" spc="35" dirty="0">
                <a:latin typeface="Times New Roman"/>
                <a:cs typeface="Times New Roman"/>
              </a:rPr>
              <a:t> </a:t>
            </a:r>
            <a:r>
              <a:rPr sz="1750" dirty="0">
                <a:latin typeface="Times New Roman"/>
                <a:cs typeface="Times New Roman"/>
              </a:rPr>
              <a:t>,101}</a:t>
            </a:r>
            <a:r>
              <a:rPr sz="1750" spc="20" dirty="0">
                <a:latin typeface="Times New Roman"/>
                <a:cs typeface="Times New Roman"/>
              </a:rPr>
              <a:t> </a:t>
            </a:r>
            <a:r>
              <a:rPr sz="1750" dirty="0">
                <a:latin typeface="Times New Roman"/>
                <a:cs typeface="Times New Roman"/>
              </a:rPr>
              <a:t>with</a:t>
            </a:r>
            <a:r>
              <a:rPr sz="1750" spc="25" dirty="0">
                <a:latin typeface="Times New Roman"/>
                <a:cs typeface="Times New Roman"/>
              </a:rPr>
              <a:t> </a:t>
            </a:r>
            <a:r>
              <a:rPr sz="1750" spc="-5" dirty="0">
                <a:latin typeface="Times New Roman"/>
                <a:cs typeface="Times New Roman"/>
              </a:rPr>
              <a:t>the</a:t>
            </a:r>
            <a:r>
              <a:rPr sz="1750" spc="35" dirty="0">
                <a:latin typeface="Times New Roman"/>
                <a:cs typeface="Times New Roman"/>
              </a:rPr>
              <a:t> </a:t>
            </a:r>
            <a:r>
              <a:rPr sz="1750" spc="-5" dirty="0">
                <a:latin typeface="Times New Roman"/>
                <a:cs typeface="Times New Roman"/>
              </a:rPr>
              <a:t>hash</a:t>
            </a:r>
            <a:r>
              <a:rPr sz="1750" spc="35" dirty="0">
                <a:latin typeface="Times New Roman"/>
                <a:cs typeface="Times New Roman"/>
              </a:rPr>
              <a:t> </a:t>
            </a:r>
            <a:r>
              <a:rPr sz="1750" spc="-5" dirty="0">
                <a:latin typeface="Times New Roman"/>
                <a:cs typeface="Times New Roman"/>
              </a:rPr>
              <a:t>function</a:t>
            </a:r>
            <a:r>
              <a:rPr sz="1750" spc="35" dirty="0">
                <a:latin typeface="Times New Roman"/>
                <a:cs typeface="Times New Roman"/>
              </a:rPr>
              <a:t> </a:t>
            </a:r>
            <a:r>
              <a:rPr sz="1750" dirty="0">
                <a:latin typeface="Times New Roman"/>
                <a:cs typeface="Times New Roman"/>
              </a:rPr>
              <a:t>h(k)=k</a:t>
            </a:r>
            <a:r>
              <a:rPr sz="1750" spc="25" dirty="0">
                <a:latin typeface="Times New Roman"/>
                <a:cs typeface="Times New Roman"/>
              </a:rPr>
              <a:t> </a:t>
            </a:r>
            <a:r>
              <a:rPr sz="1750" spc="-10" dirty="0">
                <a:latin typeface="Times New Roman"/>
                <a:cs typeface="Times New Roman"/>
              </a:rPr>
              <a:t>mod</a:t>
            </a:r>
            <a:r>
              <a:rPr sz="1750" spc="35" dirty="0">
                <a:latin typeface="Times New Roman"/>
                <a:cs typeface="Times New Roman"/>
              </a:rPr>
              <a:t> </a:t>
            </a:r>
            <a:r>
              <a:rPr sz="1750" dirty="0">
                <a:latin typeface="Times New Roman"/>
                <a:cs typeface="Times New Roman"/>
              </a:rPr>
              <a:t>7</a:t>
            </a:r>
            <a:r>
              <a:rPr sz="1750" spc="35" dirty="0">
                <a:latin typeface="Times New Roman"/>
                <a:cs typeface="Times New Roman"/>
              </a:rPr>
              <a:t> </a:t>
            </a:r>
            <a:r>
              <a:rPr sz="1750" dirty="0">
                <a:latin typeface="Times New Roman"/>
                <a:cs typeface="Times New Roman"/>
              </a:rPr>
              <a:t>using</a:t>
            </a:r>
            <a:r>
              <a:rPr sz="1750" spc="35" dirty="0">
                <a:latin typeface="Times New Roman"/>
                <a:cs typeface="Times New Roman"/>
              </a:rPr>
              <a:t> </a:t>
            </a:r>
            <a:r>
              <a:rPr sz="1750" spc="-5" dirty="0">
                <a:latin typeface="Times New Roman"/>
                <a:cs typeface="Times New Roman"/>
              </a:rPr>
              <a:t>linear</a:t>
            </a:r>
            <a:endParaRPr sz="1750">
              <a:latin typeface="Times New Roman"/>
              <a:cs typeface="Times New Roman"/>
            </a:endParaRPr>
          </a:p>
          <a:p>
            <a:pPr marL="12700">
              <a:lnSpc>
                <a:spcPct val="100000"/>
              </a:lnSpc>
              <a:spcBef>
                <a:spcPts val="1055"/>
              </a:spcBef>
            </a:pPr>
            <a:r>
              <a:rPr sz="1750" dirty="0">
                <a:latin typeface="Times New Roman"/>
                <a:cs typeface="Times New Roman"/>
              </a:rPr>
              <a:t>probing.</a:t>
            </a:r>
            <a:endParaRPr sz="1750">
              <a:latin typeface="Times New Roman"/>
              <a:cs typeface="Times New Roman"/>
            </a:endParaRPr>
          </a:p>
          <a:p>
            <a:pPr marL="12700">
              <a:lnSpc>
                <a:spcPct val="100000"/>
              </a:lnSpc>
              <a:spcBef>
                <a:spcPts val="1045"/>
              </a:spcBef>
            </a:pPr>
            <a:r>
              <a:rPr sz="1750" dirty="0">
                <a:latin typeface="Times New Roman"/>
                <a:cs typeface="Times New Roman"/>
              </a:rPr>
              <a:t>Solution:</a:t>
            </a:r>
            <a:endParaRPr sz="1750">
              <a:latin typeface="Times New Roman"/>
              <a:cs typeface="Times New Roman"/>
            </a:endParaRPr>
          </a:p>
          <a:p>
            <a:pPr marL="12700">
              <a:lnSpc>
                <a:spcPct val="100000"/>
              </a:lnSpc>
              <a:spcBef>
                <a:spcPts val="1055"/>
              </a:spcBef>
            </a:pPr>
            <a:r>
              <a:rPr sz="1750" dirty="0">
                <a:latin typeface="Times New Roman"/>
                <a:cs typeface="Times New Roman"/>
              </a:rPr>
              <a:t>when</a:t>
            </a:r>
            <a:r>
              <a:rPr sz="1750" spc="-15" dirty="0">
                <a:latin typeface="Times New Roman"/>
                <a:cs typeface="Times New Roman"/>
              </a:rPr>
              <a:t> </a:t>
            </a:r>
            <a:r>
              <a:rPr sz="1750" spc="-5" dirty="0">
                <a:latin typeface="Times New Roman"/>
                <a:cs typeface="Times New Roman"/>
              </a:rPr>
              <a:t>k=50: </a:t>
            </a:r>
            <a:r>
              <a:rPr sz="1750" dirty="0">
                <a:latin typeface="Times New Roman"/>
                <a:cs typeface="Times New Roman"/>
              </a:rPr>
              <a:t>H(50)=50%7=1,insert</a:t>
            </a:r>
            <a:r>
              <a:rPr sz="1750" spc="-20" dirty="0">
                <a:latin typeface="Times New Roman"/>
                <a:cs typeface="Times New Roman"/>
              </a:rPr>
              <a:t> </a:t>
            </a:r>
            <a:r>
              <a:rPr sz="1750" dirty="0">
                <a:latin typeface="Times New Roman"/>
                <a:cs typeface="Times New Roman"/>
              </a:rPr>
              <a:t>key</a:t>
            </a:r>
            <a:r>
              <a:rPr sz="1750" spc="-10" dirty="0">
                <a:latin typeface="Times New Roman"/>
                <a:cs typeface="Times New Roman"/>
              </a:rPr>
              <a:t> </a:t>
            </a:r>
            <a:r>
              <a:rPr sz="1750" dirty="0">
                <a:latin typeface="Times New Roman"/>
                <a:cs typeface="Times New Roman"/>
              </a:rPr>
              <a:t>50</a:t>
            </a:r>
            <a:r>
              <a:rPr sz="1750" spc="-10" dirty="0">
                <a:latin typeface="Times New Roman"/>
                <a:cs typeface="Times New Roman"/>
              </a:rPr>
              <a:t> </a:t>
            </a:r>
            <a:r>
              <a:rPr sz="1750" dirty="0">
                <a:latin typeface="Times New Roman"/>
                <a:cs typeface="Times New Roman"/>
              </a:rPr>
              <a:t>in</a:t>
            </a:r>
            <a:r>
              <a:rPr sz="1750" spc="-5" dirty="0">
                <a:latin typeface="Times New Roman"/>
                <a:cs typeface="Times New Roman"/>
              </a:rPr>
              <a:t> </a:t>
            </a:r>
            <a:r>
              <a:rPr sz="1750" dirty="0">
                <a:latin typeface="Times New Roman"/>
                <a:cs typeface="Times New Roman"/>
              </a:rPr>
              <a:t>hash-table</a:t>
            </a:r>
            <a:r>
              <a:rPr sz="1750" spc="-25" dirty="0">
                <a:latin typeface="Times New Roman"/>
                <a:cs typeface="Times New Roman"/>
              </a:rPr>
              <a:t> </a:t>
            </a:r>
            <a:r>
              <a:rPr sz="1750" dirty="0">
                <a:latin typeface="Times New Roman"/>
                <a:cs typeface="Times New Roman"/>
              </a:rPr>
              <a:t>in</a:t>
            </a:r>
            <a:r>
              <a:rPr sz="1750" spc="-10" dirty="0">
                <a:latin typeface="Times New Roman"/>
                <a:cs typeface="Times New Roman"/>
              </a:rPr>
              <a:t> </a:t>
            </a:r>
            <a:r>
              <a:rPr sz="1750" dirty="0">
                <a:latin typeface="Times New Roman"/>
                <a:cs typeface="Times New Roman"/>
              </a:rPr>
              <a:t>location</a:t>
            </a:r>
            <a:r>
              <a:rPr sz="1750" spc="-20" dirty="0">
                <a:latin typeface="Times New Roman"/>
                <a:cs typeface="Times New Roman"/>
              </a:rPr>
              <a:t> </a:t>
            </a:r>
            <a:r>
              <a:rPr sz="1750" dirty="0">
                <a:latin typeface="Times New Roman"/>
                <a:cs typeface="Times New Roman"/>
              </a:rPr>
              <a:t>1</a:t>
            </a:r>
            <a:endParaRPr sz="175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19201" y="169347"/>
            <a:ext cx="8371840" cy="4691380"/>
          </a:xfrm>
          <a:prstGeom prst="rect">
            <a:avLst/>
          </a:prstGeom>
        </p:spPr>
        <p:txBody>
          <a:bodyPr vert="horz" wrap="square" lIns="0" tIns="142875" rIns="0" bIns="0" rtlCol="0">
            <a:spAutoFit/>
          </a:bodyPr>
          <a:lstStyle/>
          <a:p>
            <a:pPr marL="12700" algn="just">
              <a:lnSpc>
                <a:spcPct val="100000"/>
              </a:lnSpc>
              <a:spcBef>
                <a:spcPts val="1125"/>
              </a:spcBef>
            </a:pPr>
            <a:r>
              <a:rPr sz="1700" dirty="0">
                <a:latin typeface="Times New Roman"/>
                <a:cs typeface="Times New Roman"/>
              </a:rPr>
              <a:t>when</a:t>
            </a:r>
            <a:r>
              <a:rPr sz="1700" spc="-10" dirty="0">
                <a:latin typeface="Times New Roman"/>
                <a:cs typeface="Times New Roman"/>
              </a:rPr>
              <a:t> </a:t>
            </a:r>
            <a:r>
              <a:rPr sz="1700" spc="-5" dirty="0">
                <a:latin typeface="Times New Roman"/>
                <a:cs typeface="Times New Roman"/>
              </a:rPr>
              <a:t>k=700: H(700)=700%7=0,insert</a:t>
            </a:r>
            <a:r>
              <a:rPr sz="1700" spc="-25" dirty="0">
                <a:latin typeface="Times New Roman"/>
                <a:cs typeface="Times New Roman"/>
              </a:rPr>
              <a:t> </a:t>
            </a:r>
            <a:r>
              <a:rPr sz="1700" spc="-5" dirty="0">
                <a:latin typeface="Times New Roman"/>
                <a:cs typeface="Times New Roman"/>
              </a:rPr>
              <a:t>key</a:t>
            </a:r>
            <a:r>
              <a:rPr sz="1700" dirty="0">
                <a:latin typeface="Times New Roman"/>
                <a:cs typeface="Times New Roman"/>
              </a:rPr>
              <a:t> </a:t>
            </a:r>
            <a:r>
              <a:rPr sz="1700" spc="-5" dirty="0">
                <a:latin typeface="Times New Roman"/>
                <a:cs typeface="Times New Roman"/>
              </a:rPr>
              <a:t>700</a:t>
            </a:r>
            <a:r>
              <a:rPr sz="1700" spc="10" dirty="0">
                <a:latin typeface="Times New Roman"/>
                <a:cs typeface="Times New Roman"/>
              </a:rPr>
              <a:t> </a:t>
            </a:r>
            <a:r>
              <a:rPr sz="1700" spc="-5" dirty="0">
                <a:latin typeface="Times New Roman"/>
                <a:cs typeface="Times New Roman"/>
              </a:rPr>
              <a:t>in</a:t>
            </a:r>
            <a:r>
              <a:rPr sz="1700" spc="15" dirty="0">
                <a:latin typeface="Times New Roman"/>
                <a:cs typeface="Times New Roman"/>
              </a:rPr>
              <a:t> </a:t>
            </a:r>
            <a:r>
              <a:rPr sz="1700" spc="-5" dirty="0">
                <a:latin typeface="Times New Roman"/>
                <a:cs typeface="Times New Roman"/>
              </a:rPr>
              <a:t>hash-table in</a:t>
            </a:r>
            <a:r>
              <a:rPr sz="1700" spc="15" dirty="0">
                <a:latin typeface="Times New Roman"/>
                <a:cs typeface="Times New Roman"/>
              </a:rPr>
              <a:t> </a:t>
            </a:r>
            <a:r>
              <a:rPr sz="1700" spc="-5" dirty="0">
                <a:latin typeface="Times New Roman"/>
                <a:cs typeface="Times New Roman"/>
              </a:rPr>
              <a:t>location</a:t>
            </a:r>
            <a:r>
              <a:rPr sz="1700" spc="20" dirty="0">
                <a:latin typeface="Times New Roman"/>
                <a:cs typeface="Times New Roman"/>
              </a:rPr>
              <a:t> </a:t>
            </a:r>
            <a:r>
              <a:rPr sz="1700" dirty="0">
                <a:latin typeface="Times New Roman"/>
                <a:cs typeface="Times New Roman"/>
              </a:rPr>
              <a:t>0</a:t>
            </a:r>
            <a:endParaRPr sz="1700">
              <a:latin typeface="Times New Roman"/>
              <a:cs typeface="Times New Roman"/>
            </a:endParaRPr>
          </a:p>
          <a:p>
            <a:pPr marL="12700" algn="just">
              <a:lnSpc>
                <a:spcPct val="100000"/>
              </a:lnSpc>
              <a:spcBef>
                <a:spcPts val="1019"/>
              </a:spcBef>
            </a:pPr>
            <a:r>
              <a:rPr sz="1700" dirty="0">
                <a:latin typeface="Times New Roman"/>
                <a:cs typeface="Times New Roman"/>
              </a:rPr>
              <a:t>when</a:t>
            </a:r>
            <a:r>
              <a:rPr sz="1700" spc="-15" dirty="0">
                <a:latin typeface="Times New Roman"/>
                <a:cs typeface="Times New Roman"/>
              </a:rPr>
              <a:t> </a:t>
            </a:r>
            <a:r>
              <a:rPr sz="1700" dirty="0">
                <a:latin typeface="Times New Roman"/>
                <a:cs typeface="Times New Roman"/>
              </a:rPr>
              <a:t>k=76:</a:t>
            </a:r>
            <a:r>
              <a:rPr sz="1700" spc="-15" dirty="0">
                <a:latin typeface="Times New Roman"/>
                <a:cs typeface="Times New Roman"/>
              </a:rPr>
              <a:t> </a:t>
            </a:r>
            <a:r>
              <a:rPr sz="1700" dirty="0">
                <a:latin typeface="Times New Roman"/>
                <a:cs typeface="Times New Roman"/>
              </a:rPr>
              <a:t>H(76)=76%7=6,insert</a:t>
            </a:r>
            <a:r>
              <a:rPr sz="1700" spc="-25" dirty="0">
                <a:latin typeface="Times New Roman"/>
                <a:cs typeface="Times New Roman"/>
              </a:rPr>
              <a:t> </a:t>
            </a:r>
            <a:r>
              <a:rPr sz="1700" dirty="0">
                <a:latin typeface="Times New Roman"/>
                <a:cs typeface="Times New Roman"/>
              </a:rPr>
              <a:t>key</a:t>
            </a:r>
            <a:r>
              <a:rPr sz="1700" spc="-20" dirty="0">
                <a:latin typeface="Times New Roman"/>
                <a:cs typeface="Times New Roman"/>
              </a:rPr>
              <a:t> </a:t>
            </a:r>
            <a:r>
              <a:rPr sz="1700" dirty="0">
                <a:latin typeface="Times New Roman"/>
                <a:cs typeface="Times New Roman"/>
              </a:rPr>
              <a:t>76</a:t>
            </a:r>
            <a:r>
              <a:rPr sz="1700" spc="-5" dirty="0">
                <a:latin typeface="Times New Roman"/>
                <a:cs typeface="Times New Roman"/>
              </a:rPr>
              <a:t> in</a:t>
            </a:r>
            <a:r>
              <a:rPr sz="1700" spc="10" dirty="0">
                <a:latin typeface="Times New Roman"/>
                <a:cs typeface="Times New Roman"/>
              </a:rPr>
              <a:t> </a:t>
            </a:r>
            <a:r>
              <a:rPr sz="1700" spc="-5" dirty="0">
                <a:latin typeface="Times New Roman"/>
                <a:cs typeface="Times New Roman"/>
              </a:rPr>
              <a:t>hash-table</a:t>
            </a:r>
            <a:r>
              <a:rPr sz="1700" spc="-1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spc="-5" dirty="0">
                <a:latin typeface="Times New Roman"/>
                <a:cs typeface="Times New Roman"/>
              </a:rPr>
              <a:t>location</a:t>
            </a:r>
            <a:r>
              <a:rPr sz="1700" spc="-10" dirty="0">
                <a:latin typeface="Times New Roman"/>
                <a:cs typeface="Times New Roman"/>
              </a:rPr>
              <a:t> </a:t>
            </a:r>
            <a:r>
              <a:rPr sz="1700" dirty="0">
                <a:latin typeface="Times New Roman"/>
                <a:cs typeface="Times New Roman"/>
              </a:rPr>
              <a:t>6</a:t>
            </a:r>
            <a:endParaRPr sz="1700">
              <a:latin typeface="Times New Roman"/>
              <a:cs typeface="Times New Roman"/>
            </a:endParaRPr>
          </a:p>
          <a:p>
            <a:pPr marL="12700" marR="5080" algn="just">
              <a:lnSpc>
                <a:spcPts val="3060"/>
              </a:lnSpc>
              <a:spcBef>
                <a:spcPts val="275"/>
              </a:spcBef>
            </a:pPr>
            <a:r>
              <a:rPr sz="1700" spc="-5" dirty="0">
                <a:latin typeface="Times New Roman"/>
                <a:cs typeface="Times New Roman"/>
              </a:rPr>
              <a:t>when</a:t>
            </a:r>
            <a:r>
              <a:rPr sz="1700" dirty="0">
                <a:latin typeface="Times New Roman"/>
                <a:cs typeface="Times New Roman"/>
              </a:rPr>
              <a:t> k=85:</a:t>
            </a:r>
            <a:r>
              <a:rPr sz="1700" spc="5" dirty="0">
                <a:latin typeface="Times New Roman"/>
                <a:cs typeface="Times New Roman"/>
              </a:rPr>
              <a:t> </a:t>
            </a:r>
            <a:r>
              <a:rPr sz="1700" spc="-5" dirty="0">
                <a:latin typeface="Times New Roman"/>
                <a:cs typeface="Times New Roman"/>
              </a:rPr>
              <a:t>H(85)=85%7=1,insert</a:t>
            </a:r>
            <a:r>
              <a:rPr sz="1700" dirty="0">
                <a:latin typeface="Times New Roman"/>
                <a:cs typeface="Times New Roman"/>
              </a:rPr>
              <a:t> key</a:t>
            </a:r>
            <a:r>
              <a:rPr sz="1700" spc="5" dirty="0">
                <a:latin typeface="Times New Roman"/>
                <a:cs typeface="Times New Roman"/>
              </a:rPr>
              <a:t> </a:t>
            </a:r>
            <a:r>
              <a:rPr sz="1700" dirty="0">
                <a:latin typeface="Times New Roman"/>
                <a:cs typeface="Times New Roman"/>
              </a:rPr>
              <a:t>85</a:t>
            </a:r>
            <a:r>
              <a:rPr sz="1700" spc="5" dirty="0">
                <a:latin typeface="Times New Roman"/>
                <a:cs typeface="Times New Roman"/>
              </a:rPr>
              <a:t> </a:t>
            </a:r>
            <a:r>
              <a:rPr sz="1700" spc="-5" dirty="0">
                <a:latin typeface="Times New Roman"/>
                <a:cs typeface="Times New Roman"/>
              </a:rPr>
              <a:t>in</a:t>
            </a:r>
            <a:r>
              <a:rPr sz="1700" dirty="0">
                <a:latin typeface="Times New Roman"/>
                <a:cs typeface="Times New Roman"/>
              </a:rPr>
              <a:t> </a:t>
            </a:r>
            <a:r>
              <a:rPr sz="1700" spc="-5" dirty="0">
                <a:latin typeface="Times New Roman"/>
                <a:cs typeface="Times New Roman"/>
              </a:rPr>
              <a:t>hash-table</a:t>
            </a:r>
            <a:r>
              <a:rPr sz="1700" dirty="0">
                <a:latin typeface="Times New Roman"/>
                <a:cs typeface="Times New Roman"/>
              </a:rPr>
              <a:t> </a:t>
            </a:r>
            <a:r>
              <a:rPr sz="1700" spc="-5" dirty="0">
                <a:latin typeface="Times New Roman"/>
                <a:cs typeface="Times New Roman"/>
              </a:rPr>
              <a:t>in</a:t>
            </a:r>
            <a:r>
              <a:rPr sz="1700" dirty="0">
                <a:latin typeface="Times New Roman"/>
                <a:cs typeface="Times New Roman"/>
              </a:rPr>
              <a:t> </a:t>
            </a:r>
            <a:r>
              <a:rPr sz="1700" spc="-5" dirty="0">
                <a:latin typeface="Times New Roman"/>
                <a:cs typeface="Times New Roman"/>
              </a:rPr>
              <a:t>location</a:t>
            </a:r>
            <a:r>
              <a:rPr sz="1700" dirty="0">
                <a:latin typeface="Times New Roman"/>
                <a:cs typeface="Times New Roman"/>
              </a:rPr>
              <a:t> </a:t>
            </a:r>
            <a:r>
              <a:rPr sz="1700" spc="-5" dirty="0">
                <a:latin typeface="Times New Roman"/>
                <a:cs typeface="Times New Roman"/>
              </a:rPr>
              <a:t>1,location-1</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already </a:t>
            </a:r>
            <a:r>
              <a:rPr sz="1700" dirty="0">
                <a:latin typeface="Times New Roman"/>
                <a:cs typeface="Times New Roman"/>
              </a:rPr>
              <a:t> occupied,</a:t>
            </a:r>
            <a:r>
              <a:rPr sz="1700" spc="-25" dirty="0">
                <a:latin typeface="Times New Roman"/>
                <a:cs typeface="Times New Roman"/>
              </a:rPr>
              <a:t> </a:t>
            </a:r>
            <a:r>
              <a:rPr sz="1700" spc="-5" dirty="0">
                <a:latin typeface="Times New Roman"/>
                <a:cs typeface="Times New Roman"/>
              </a:rPr>
              <a:t>so</a:t>
            </a:r>
            <a:r>
              <a:rPr sz="1700" spc="10" dirty="0">
                <a:latin typeface="Times New Roman"/>
                <a:cs typeface="Times New Roman"/>
              </a:rPr>
              <a:t> </a:t>
            </a:r>
            <a:r>
              <a:rPr sz="1700" spc="-5" dirty="0">
                <a:latin typeface="Times New Roman"/>
                <a:cs typeface="Times New Roman"/>
              </a:rPr>
              <a:t>collision</a:t>
            </a:r>
            <a:r>
              <a:rPr sz="1700" spc="15" dirty="0">
                <a:latin typeface="Times New Roman"/>
                <a:cs typeface="Times New Roman"/>
              </a:rPr>
              <a:t> </a:t>
            </a:r>
            <a:r>
              <a:rPr sz="1700" dirty="0">
                <a:latin typeface="Times New Roman"/>
                <a:cs typeface="Times New Roman"/>
              </a:rPr>
              <a:t>occurs.</a:t>
            </a:r>
            <a:r>
              <a:rPr sz="1700" spc="-20" dirty="0">
                <a:latin typeface="Times New Roman"/>
                <a:cs typeface="Times New Roman"/>
              </a:rPr>
              <a:t> </a:t>
            </a:r>
            <a:r>
              <a:rPr sz="1700" dirty="0">
                <a:latin typeface="Times New Roman"/>
                <a:cs typeface="Times New Roman"/>
              </a:rPr>
              <a:t>So, key</a:t>
            </a:r>
            <a:r>
              <a:rPr sz="1700" spc="-5" dirty="0">
                <a:latin typeface="Times New Roman"/>
                <a:cs typeface="Times New Roman"/>
              </a:rPr>
              <a:t> </a:t>
            </a:r>
            <a:r>
              <a:rPr sz="1700" dirty="0">
                <a:latin typeface="Times New Roman"/>
                <a:cs typeface="Times New Roman"/>
              </a:rPr>
              <a:t>85</a:t>
            </a:r>
            <a:r>
              <a:rPr sz="1700" spc="-5" dirty="0">
                <a:latin typeface="Times New Roman"/>
                <a:cs typeface="Times New Roman"/>
              </a:rPr>
              <a:t> will</a:t>
            </a:r>
            <a:r>
              <a:rPr sz="1700" spc="5" dirty="0">
                <a:latin typeface="Times New Roman"/>
                <a:cs typeface="Times New Roman"/>
              </a:rPr>
              <a:t> </a:t>
            </a:r>
            <a:r>
              <a:rPr sz="1700" dirty="0">
                <a:latin typeface="Times New Roman"/>
                <a:cs typeface="Times New Roman"/>
              </a:rPr>
              <a:t>be </a:t>
            </a:r>
            <a:r>
              <a:rPr sz="1700" spc="-5" dirty="0">
                <a:latin typeface="Times New Roman"/>
                <a:cs typeface="Times New Roman"/>
              </a:rPr>
              <a:t>inserted</a:t>
            </a:r>
            <a:r>
              <a:rPr sz="1700" spc="-1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location-2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hash</a:t>
            </a:r>
            <a:r>
              <a:rPr sz="1700" spc="-5" dirty="0">
                <a:latin typeface="Times New Roman"/>
                <a:cs typeface="Times New Roman"/>
              </a:rPr>
              <a:t> table.</a:t>
            </a:r>
            <a:endParaRPr sz="1700">
              <a:latin typeface="Times New Roman"/>
              <a:cs typeface="Times New Roman"/>
            </a:endParaRPr>
          </a:p>
          <a:p>
            <a:pPr marL="12700" marR="5080" algn="just">
              <a:lnSpc>
                <a:spcPts val="3060"/>
              </a:lnSpc>
            </a:pPr>
            <a:r>
              <a:rPr sz="1700" spc="-5" dirty="0">
                <a:latin typeface="Times New Roman"/>
                <a:cs typeface="Times New Roman"/>
              </a:rPr>
              <a:t>when</a:t>
            </a:r>
            <a:r>
              <a:rPr sz="1700" dirty="0">
                <a:latin typeface="Times New Roman"/>
                <a:cs typeface="Times New Roman"/>
              </a:rPr>
              <a:t> k=92:</a:t>
            </a:r>
            <a:r>
              <a:rPr sz="1700" spc="5" dirty="0">
                <a:latin typeface="Times New Roman"/>
                <a:cs typeface="Times New Roman"/>
              </a:rPr>
              <a:t> </a:t>
            </a:r>
            <a:r>
              <a:rPr sz="1700" spc="-5" dirty="0">
                <a:latin typeface="Times New Roman"/>
                <a:cs typeface="Times New Roman"/>
              </a:rPr>
              <a:t>H(92)=92%7=1,insert</a:t>
            </a:r>
            <a:r>
              <a:rPr sz="1700" dirty="0">
                <a:latin typeface="Times New Roman"/>
                <a:cs typeface="Times New Roman"/>
              </a:rPr>
              <a:t> key</a:t>
            </a:r>
            <a:r>
              <a:rPr sz="1700" spc="5" dirty="0">
                <a:latin typeface="Times New Roman"/>
                <a:cs typeface="Times New Roman"/>
              </a:rPr>
              <a:t> </a:t>
            </a:r>
            <a:r>
              <a:rPr sz="1700" dirty="0">
                <a:latin typeface="Times New Roman"/>
                <a:cs typeface="Times New Roman"/>
              </a:rPr>
              <a:t>92</a:t>
            </a:r>
            <a:r>
              <a:rPr sz="1700" spc="5" dirty="0">
                <a:latin typeface="Times New Roman"/>
                <a:cs typeface="Times New Roman"/>
              </a:rPr>
              <a:t> </a:t>
            </a:r>
            <a:r>
              <a:rPr sz="1700" spc="-5" dirty="0">
                <a:latin typeface="Times New Roman"/>
                <a:cs typeface="Times New Roman"/>
              </a:rPr>
              <a:t>in</a:t>
            </a:r>
            <a:r>
              <a:rPr sz="1700" dirty="0">
                <a:latin typeface="Times New Roman"/>
                <a:cs typeface="Times New Roman"/>
              </a:rPr>
              <a:t> </a:t>
            </a:r>
            <a:r>
              <a:rPr sz="1700" spc="-5" dirty="0">
                <a:latin typeface="Times New Roman"/>
                <a:cs typeface="Times New Roman"/>
              </a:rPr>
              <a:t>hash-table</a:t>
            </a:r>
            <a:r>
              <a:rPr sz="1700" dirty="0">
                <a:latin typeface="Times New Roman"/>
                <a:cs typeface="Times New Roman"/>
              </a:rPr>
              <a:t> </a:t>
            </a:r>
            <a:r>
              <a:rPr sz="1700" spc="-5" dirty="0">
                <a:latin typeface="Times New Roman"/>
                <a:cs typeface="Times New Roman"/>
              </a:rPr>
              <a:t>in</a:t>
            </a:r>
            <a:r>
              <a:rPr sz="1700" dirty="0">
                <a:latin typeface="Times New Roman"/>
                <a:cs typeface="Times New Roman"/>
              </a:rPr>
              <a:t> </a:t>
            </a:r>
            <a:r>
              <a:rPr sz="1700" spc="-5" dirty="0">
                <a:latin typeface="Times New Roman"/>
                <a:cs typeface="Times New Roman"/>
              </a:rPr>
              <a:t>location</a:t>
            </a:r>
            <a:r>
              <a:rPr sz="1700" dirty="0">
                <a:latin typeface="Times New Roman"/>
                <a:cs typeface="Times New Roman"/>
              </a:rPr>
              <a:t> </a:t>
            </a:r>
            <a:r>
              <a:rPr sz="1700" spc="-5" dirty="0">
                <a:latin typeface="Times New Roman"/>
                <a:cs typeface="Times New Roman"/>
              </a:rPr>
              <a:t>1,location-1</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already </a:t>
            </a:r>
            <a:r>
              <a:rPr sz="1700" dirty="0">
                <a:latin typeface="Times New Roman"/>
                <a:cs typeface="Times New Roman"/>
              </a:rPr>
              <a:t> </a:t>
            </a:r>
            <a:r>
              <a:rPr sz="1700" spc="-5" dirty="0">
                <a:latin typeface="Times New Roman"/>
                <a:cs typeface="Times New Roman"/>
              </a:rPr>
              <a:t>occupied, so collision occurs. The first empty </a:t>
            </a:r>
            <a:r>
              <a:rPr sz="1700" dirty="0">
                <a:latin typeface="Times New Roman"/>
                <a:cs typeface="Times New Roman"/>
              </a:rPr>
              <a:t>bucket </a:t>
            </a:r>
            <a:r>
              <a:rPr sz="1700" spc="-5" dirty="0">
                <a:latin typeface="Times New Roman"/>
                <a:cs typeface="Times New Roman"/>
              </a:rPr>
              <a:t>is location-3.So, </a:t>
            </a:r>
            <a:r>
              <a:rPr sz="1700" dirty="0">
                <a:latin typeface="Times New Roman"/>
                <a:cs typeface="Times New Roman"/>
              </a:rPr>
              <a:t>key 92 </a:t>
            </a:r>
            <a:r>
              <a:rPr sz="1700" spc="-5" dirty="0">
                <a:latin typeface="Times New Roman"/>
                <a:cs typeface="Times New Roman"/>
              </a:rPr>
              <a:t>will </a:t>
            </a:r>
            <a:r>
              <a:rPr sz="1700" dirty="0">
                <a:latin typeface="Times New Roman"/>
                <a:cs typeface="Times New Roman"/>
              </a:rPr>
              <a:t>be </a:t>
            </a:r>
            <a:r>
              <a:rPr sz="1700" spc="-5" dirty="0">
                <a:latin typeface="Times New Roman"/>
                <a:cs typeface="Times New Roman"/>
              </a:rPr>
              <a:t>inserted </a:t>
            </a:r>
            <a:r>
              <a:rPr sz="1700" spc="-10" dirty="0">
                <a:latin typeface="Times New Roman"/>
                <a:cs typeface="Times New Roman"/>
              </a:rPr>
              <a:t>in </a:t>
            </a:r>
            <a:r>
              <a:rPr sz="1700" spc="-5" dirty="0">
                <a:latin typeface="Times New Roman"/>
                <a:cs typeface="Times New Roman"/>
              </a:rPr>
              <a:t> bucket-3</a:t>
            </a:r>
            <a:r>
              <a:rPr sz="1700" spc="-25"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hash</a:t>
            </a:r>
            <a:r>
              <a:rPr sz="1700" spc="-25" dirty="0">
                <a:latin typeface="Times New Roman"/>
                <a:cs typeface="Times New Roman"/>
              </a:rPr>
              <a:t> </a:t>
            </a:r>
            <a:r>
              <a:rPr sz="1700" spc="-5" dirty="0">
                <a:latin typeface="Times New Roman"/>
                <a:cs typeface="Times New Roman"/>
              </a:rPr>
              <a:t>table.</a:t>
            </a:r>
            <a:endParaRPr sz="1700">
              <a:latin typeface="Times New Roman"/>
              <a:cs typeface="Times New Roman"/>
            </a:endParaRPr>
          </a:p>
          <a:p>
            <a:pPr marL="12700" algn="just">
              <a:lnSpc>
                <a:spcPct val="100000"/>
              </a:lnSpc>
              <a:spcBef>
                <a:spcPts val="750"/>
              </a:spcBef>
            </a:pPr>
            <a:r>
              <a:rPr sz="1700" spc="-5" dirty="0">
                <a:latin typeface="Times New Roman"/>
                <a:cs typeface="Times New Roman"/>
              </a:rPr>
              <a:t>when</a:t>
            </a:r>
            <a:r>
              <a:rPr sz="1700" spc="30" dirty="0">
                <a:latin typeface="Times New Roman"/>
                <a:cs typeface="Times New Roman"/>
              </a:rPr>
              <a:t> </a:t>
            </a:r>
            <a:r>
              <a:rPr sz="1700" dirty="0">
                <a:latin typeface="Times New Roman"/>
                <a:cs typeface="Times New Roman"/>
              </a:rPr>
              <a:t>k=73:</a:t>
            </a:r>
            <a:r>
              <a:rPr sz="1700" spc="10" dirty="0">
                <a:latin typeface="Times New Roman"/>
                <a:cs typeface="Times New Roman"/>
              </a:rPr>
              <a:t> </a:t>
            </a:r>
            <a:r>
              <a:rPr sz="1700" spc="-5" dirty="0">
                <a:latin typeface="Times New Roman"/>
                <a:cs typeface="Times New Roman"/>
              </a:rPr>
              <a:t>H(73)=73%7=3,insert</a:t>
            </a:r>
            <a:r>
              <a:rPr sz="1700" spc="10" dirty="0">
                <a:latin typeface="Times New Roman"/>
                <a:cs typeface="Times New Roman"/>
              </a:rPr>
              <a:t> </a:t>
            </a:r>
            <a:r>
              <a:rPr sz="1700" dirty="0">
                <a:latin typeface="Times New Roman"/>
                <a:cs typeface="Times New Roman"/>
              </a:rPr>
              <a:t>key</a:t>
            </a:r>
            <a:r>
              <a:rPr sz="1700" spc="25" dirty="0">
                <a:latin typeface="Times New Roman"/>
                <a:cs typeface="Times New Roman"/>
              </a:rPr>
              <a:t> </a:t>
            </a:r>
            <a:r>
              <a:rPr sz="1700" dirty="0">
                <a:latin typeface="Times New Roman"/>
                <a:cs typeface="Times New Roman"/>
              </a:rPr>
              <a:t>73</a:t>
            </a:r>
            <a:r>
              <a:rPr sz="1700" spc="20" dirty="0">
                <a:latin typeface="Times New Roman"/>
                <a:cs typeface="Times New Roman"/>
              </a:rPr>
              <a:t> </a:t>
            </a:r>
            <a:r>
              <a:rPr sz="1700" spc="-5" dirty="0">
                <a:latin typeface="Times New Roman"/>
                <a:cs typeface="Times New Roman"/>
              </a:rPr>
              <a:t>in</a:t>
            </a:r>
            <a:r>
              <a:rPr sz="1700" spc="25" dirty="0">
                <a:latin typeface="Times New Roman"/>
                <a:cs typeface="Times New Roman"/>
              </a:rPr>
              <a:t> </a:t>
            </a:r>
            <a:r>
              <a:rPr sz="1700" spc="-5" dirty="0">
                <a:latin typeface="Times New Roman"/>
                <a:cs typeface="Times New Roman"/>
              </a:rPr>
              <a:t>hash-table</a:t>
            </a:r>
            <a:r>
              <a:rPr sz="1700" spc="25" dirty="0">
                <a:latin typeface="Times New Roman"/>
                <a:cs typeface="Times New Roman"/>
              </a:rPr>
              <a:t> </a:t>
            </a:r>
            <a:r>
              <a:rPr sz="1700" spc="-5" dirty="0">
                <a:latin typeface="Times New Roman"/>
                <a:cs typeface="Times New Roman"/>
              </a:rPr>
              <a:t>in</a:t>
            </a:r>
            <a:r>
              <a:rPr sz="1700" spc="25" dirty="0">
                <a:latin typeface="Times New Roman"/>
                <a:cs typeface="Times New Roman"/>
              </a:rPr>
              <a:t> </a:t>
            </a:r>
            <a:r>
              <a:rPr sz="1700" spc="-5" dirty="0">
                <a:latin typeface="Times New Roman"/>
                <a:cs typeface="Times New Roman"/>
              </a:rPr>
              <a:t>location</a:t>
            </a:r>
            <a:r>
              <a:rPr sz="1700" spc="30" dirty="0">
                <a:latin typeface="Times New Roman"/>
                <a:cs typeface="Times New Roman"/>
              </a:rPr>
              <a:t> </a:t>
            </a:r>
            <a:r>
              <a:rPr sz="1700" dirty="0">
                <a:latin typeface="Times New Roman"/>
                <a:cs typeface="Times New Roman"/>
              </a:rPr>
              <a:t>3,</a:t>
            </a:r>
            <a:r>
              <a:rPr sz="1700" spc="20" dirty="0">
                <a:latin typeface="Times New Roman"/>
                <a:cs typeface="Times New Roman"/>
              </a:rPr>
              <a:t> </a:t>
            </a:r>
            <a:r>
              <a:rPr sz="1700" dirty="0">
                <a:latin typeface="Times New Roman"/>
                <a:cs typeface="Times New Roman"/>
              </a:rPr>
              <a:t>Since</a:t>
            </a:r>
            <a:r>
              <a:rPr sz="1700" spc="25" dirty="0">
                <a:latin typeface="Times New Roman"/>
                <a:cs typeface="Times New Roman"/>
              </a:rPr>
              <a:t> </a:t>
            </a:r>
            <a:r>
              <a:rPr sz="1700" spc="-5" dirty="0">
                <a:latin typeface="Times New Roman"/>
                <a:cs typeface="Times New Roman"/>
              </a:rPr>
              <a:t>location-3</a:t>
            </a:r>
            <a:r>
              <a:rPr sz="1700" spc="25" dirty="0">
                <a:latin typeface="Times New Roman"/>
                <a:cs typeface="Times New Roman"/>
              </a:rPr>
              <a:t> </a:t>
            </a:r>
            <a:r>
              <a:rPr sz="1700" spc="-5" dirty="0">
                <a:latin typeface="Times New Roman"/>
                <a:cs typeface="Times New Roman"/>
              </a:rPr>
              <a:t>is</a:t>
            </a:r>
            <a:r>
              <a:rPr sz="1700" spc="30" dirty="0">
                <a:latin typeface="Times New Roman"/>
                <a:cs typeface="Times New Roman"/>
              </a:rPr>
              <a:t> </a:t>
            </a:r>
            <a:r>
              <a:rPr sz="1700" spc="-5" dirty="0">
                <a:latin typeface="Times New Roman"/>
                <a:cs typeface="Times New Roman"/>
              </a:rPr>
              <a:t>already</a:t>
            </a:r>
            <a:endParaRPr sz="1700">
              <a:latin typeface="Times New Roman"/>
              <a:cs typeface="Times New Roman"/>
            </a:endParaRPr>
          </a:p>
          <a:p>
            <a:pPr marL="12700" algn="just">
              <a:lnSpc>
                <a:spcPct val="100000"/>
              </a:lnSpc>
              <a:spcBef>
                <a:spcPts val="1019"/>
              </a:spcBef>
            </a:pPr>
            <a:r>
              <a:rPr sz="1700" spc="-5" dirty="0">
                <a:latin typeface="Times New Roman"/>
                <a:cs typeface="Times New Roman"/>
              </a:rPr>
              <a:t>occupied,</a:t>
            </a:r>
            <a:r>
              <a:rPr sz="1700" spc="55" dirty="0">
                <a:latin typeface="Times New Roman"/>
                <a:cs typeface="Times New Roman"/>
              </a:rPr>
              <a:t> </a:t>
            </a:r>
            <a:r>
              <a:rPr sz="1700" dirty="0">
                <a:latin typeface="Times New Roman"/>
                <a:cs typeface="Times New Roman"/>
              </a:rPr>
              <a:t>so</a:t>
            </a:r>
            <a:r>
              <a:rPr sz="1700" spc="35" dirty="0">
                <a:latin typeface="Times New Roman"/>
                <a:cs typeface="Times New Roman"/>
              </a:rPr>
              <a:t> </a:t>
            </a:r>
            <a:r>
              <a:rPr sz="1700" spc="-5" dirty="0">
                <a:latin typeface="Times New Roman"/>
                <a:cs typeface="Times New Roman"/>
              </a:rPr>
              <a:t>collision</a:t>
            </a:r>
            <a:r>
              <a:rPr sz="1700" spc="55" dirty="0">
                <a:latin typeface="Times New Roman"/>
                <a:cs typeface="Times New Roman"/>
              </a:rPr>
              <a:t> </a:t>
            </a:r>
            <a:r>
              <a:rPr sz="1700" spc="-5" dirty="0">
                <a:latin typeface="Times New Roman"/>
                <a:cs typeface="Times New Roman"/>
              </a:rPr>
              <a:t>occurs.</a:t>
            </a:r>
            <a:r>
              <a:rPr sz="1700" spc="55" dirty="0">
                <a:latin typeface="Times New Roman"/>
                <a:cs typeface="Times New Roman"/>
              </a:rPr>
              <a:t> </a:t>
            </a:r>
            <a:r>
              <a:rPr sz="1700" spc="-5" dirty="0">
                <a:latin typeface="Times New Roman"/>
                <a:cs typeface="Times New Roman"/>
              </a:rPr>
              <a:t>The</a:t>
            </a:r>
            <a:r>
              <a:rPr sz="1700" spc="35" dirty="0">
                <a:latin typeface="Times New Roman"/>
                <a:cs typeface="Times New Roman"/>
              </a:rPr>
              <a:t> </a:t>
            </a:r>
            <a:r>
              <a:rPr sz="1700" spc="-5" dirty="0">
                <a:latin typeface="Times New Roman"/>
                <a:cs typeface="Times New Roman"/>
              </a:rPr>
              <a:t>first</a:t>
            </a:r>
            <a:r>
              <a:rPr sz="1700" spc="50" dirty="0">
                <a:latin typeface="Times New Roman"/>
                <a:cs typeface="Times New Roman"/>
              </a:rPr>
              <a:t> </a:t>
            </a:r>
            <a:r>
              <a:rPr sz="1700" spc="-5" dirty="0">
                <a:latin typeface="Times New Roman"/>
                <a:cs typeface="Times New Roman"/>
              </a:rPr>
              <a:t>empty</a:t>
            </a:r>
            <a:r>
              <a:rPr sz="1700" spc="50" dirty="0">
                <a:latin typeface="Times New Roman"/>
                <a:cs typeface="Times New Roman"/>
              </a:rPr>
              <a:t> </a:t>
            </a:r>
            <a:r>
              <a:rPr sz="1700" dirty="0">
                <a:latin typeface="Times New Roman"/>
                <a:cs typeface="Times New Roman"/>
              </a:rPr>
              <a:t>bucket</a:t>
            </a:r>
            <a:r>
              <a:rPr sz="1700" spc="40" dirty="0">
                <a:latin typeface="Times New Roman"/>
                <a:cs typeface="Times New Roman"/>
              </a:rPr>
              <a:t> </a:t>
            </a:r>
            <a:r>
              <a:rPr sz="1700" spc="-5" dirty="0">
                <a:latin typeface="Times New Roman"/>
                <a:cs typeface="Times New Roman"/>
              </a:rPr>
              <a:t>is</a:t>
            </a:r>
            <a:r>
              <a:rPr sz="1700" spc="60" dirty="0">
                <a:latin typeface="Times New Roman"/>
                <a:cs typeface="Times New Roman"/>
              </a:rPr>
              <a:t> </a:t>
            </a:r>
            <a:r>
              <a:rPr sz="1700" spc="-5" dirty="0">
                <a:latin typeface="Times New Roman"/>
                <a:cs typeface="Times New Roman"/>
              </a:rPr>
              <a:t>location-4.So,</a:t>
            </a:r>
            <a:r>
              <a:rPr sz="1700" spc="45" dirty="0">
                <a:latin typeface="Times New Roman"/>
                <a:cs typeface="Times New Roman"/>
              </a:rPr>
              <a:t> </a:t>
            </a:r>
            <a:r>
              <a:rPr sz="1700" spc="-5" dirty="0">
                <a:latin typeface="Times New Roman"/>
                <a:cs typeface="Times New Roman"/>
              </a:rPr>
              <a:t>key</a:t>
            </a:r>
            <a:r>
              <a:rPr sz="1700" spc="55" dirty="0">
                <a:latin typeface="Times New Roman"/>
                <a:cs typeface="Times New Roman"/>
              </a:rPr>
              <a:t> </a:t>
            </a:r>
            <a:r>
              <a:rPr sz="1700" dirty="0">
                <a:latin typeface="Times New Roman"/>
                <a:cs typeface="Times New Roman"/>
              </a:rPr>
              <a:t>73</a:t>
            </a:r>
            <a:r>
              <a:rPr sz="1700" spc="35" dirty="0">
                <a:latin typeface="Times New Roman"/>
                <a:cs typeface="Times New Roman"/>
              </a:rPr>
              <a:t> </a:t>
            </a:r>
            <a:r>
              <a:rPr sz="1700" spc="-5" dirty="0">
                <a:latin typeface="Times New Roman"/>
                <a:cs typeface="Times New Roman"/>
              </a:rPr>
              <a:t>will</a:t>
            </a:r>
            <a:r>
              <a:rPr sz="1700" spc="50" dirty="0">
                <a:latin typeface="Times New Roman"/>
                <a:cs typeface="Times New Roman"/>
              </a:rPr>
              <a:t> </a:t>
            </a:r>
            <a:r>
              <a:rPr sz="1700" dirty="0">
                <a:latin typeface="Times New Roman"/>
                <a:cs typeface="Times New Roman"/>
              </a:rPr>
              <a:t>be</a:t>
            </a:r>
            <a:r>
              <a:rPr sz="1700" spc="50" dirty="0">
                <a:latin typeface="Times New Roman"/>
                <a:cs typeface="Times New Roman"/>
              </a:rPr>
              <a:t> </a:t>
            </a:r>
            <a:r>
              <a:rPr sz="1700" spc="-5" dirty="0">
                <a:latin typeface="Times New Roman"/>
                <a:cs typeface="Times New Roman"/>
              </a:rPr>
              <a:t>inserted</a:t>
            </a:r>
            <a:r>
              <a:rPr sz="1700" spc="50" dirty="0">
                <a:latin typeface="Times New Roman"/>
                <a:cs typeface="Times New Roman"/>
              </a:rPr>
              <a:t> </a:t>
            </a:r>
            <a:r>
              <a:rPr sz="1700" spc="-10" dirty="0">
                <a:latin typeface="Times New Roman"/>
                <a:cs typeface="Times New Roman"/>
              </a:rPr>
              <a:t>in</a:t>
            </a:r>
            <a:endParaRPr sz="1700">
              <a:latin typeface="Times New Roman"/>
              <a:cs typeface="Times New Roman"/>
            </a:endParaRPr>
          </a:p>
          <a:p>
            <a:pPr marL="12700" algn="just">
              <a:lnSpc>
                <a:spcPct val="100000"/>
              </a:lnSpc>
              <a:spcBef>
                <a:spcPts val="1025"/>
              </a:spcBef>
            </a:pPr>
            <a:r>
              <a:rPr sz="1700" spc="-5" dirty="0">
                <a:latin typeface="Times New Roman"/>
                <a:cs typeface="Times New Roman"/>
              </a:rPr>
              <a:t>bucket-4</a:t>
            </a:r>
            <a:r>
              <a:rPr sz="1700" spc="-25" dirty="0">
                <a:latin typeface="Times New Roman"/>
                <a:cs typeface="Times New Roman"/>
              </a:rPr>
              <a:t> </a:t>
            </a:r>
            <a:r>
              <a:rPr sz="1700" dirty="0">
                <a:latin typeface="Times New Roman"/>
                <a:cs typeface="Times New Roman"/>
              </a:rPr>
              <a:t>of</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hash</a:t>
            </a:r>
            <a:r>
              <a:rPr sz="1700" spc="-30" dirty="0">
                <a:latin typeface="Times New Roman"/>
                <a:cs typeface="Times New Roman"/>
              </a:rPr>
              <a:t> </a:t>
            </a:r>
            <a:r>
              <a:rPr sz="1700" spc="-5" dirty="0">
                <a:latin typeface="Times New Roman"/>
                <a:cs typeface="Times New Roman"/>
              </a:rPr>
              <a:t>table.</a:t>
            </a:r>
            <a:endParaRPr sz="1700">
              <a:latin typeface="Times New Roman"/>
              <a:cs typeface="Times New Roman"/>
            </a:endParaRPr>
          </a:p>
          <a:p>
            <a:pPr marL="12700" algn="just">
              <a:lnSpc>
                <a:spcPct val="100000"/>
              </a:lnSpc>
              <a:spcBef>
                <a:spcPts val="1019"/>
              </a:spcBef>
            </a:pPr>
            <a:r>
              <a:rPr sz="1700" spc="-5" dirty="0">
                <a:latin typeface="Times New Roman"/>
                <a:cs typeface="Times New Roman"/>
              </a:rPr>
              <a:t>when</a:t>
            </a:r>
            <a:r>
              <a:rPr sz="1700" spc="370" dirty="0">
                <a:latin typeface="Times New Roman"/>
                <a:cs typeface="Times New Roman"/>
              </a:rPr>
              <a:t> </a:t>
            </a:r>
            <a:r>
              <a:rPr sz="1700" dirty="0">
                <a:latin typeface="Times New Roman"/>
                <a:cs typeface="Times New Roman"/>
              </a:rPr>
              <a:t>k=101:</a:t>
            </a:r>
            <a:r>
              <a:rPr sz="1700" spc="355" dirty="0">
                <a:latin typeface="Times New Roman"/>
                <a:cs typeface="Times New Roman"/>
              </a:rPr>
              <a:t> </a:t>
            </a:r>
            <a:r>
              <a:rPr sz="1700" spc="-5" dirty="0">
                <a:latin typeface="Times New Roman"/>
                <a:cs typeface="Times New Roman"/>
              </a:rPr>
              <a:t>H(101)=101%7=3,insert</a:t>
            </a:r>
            <a:r>
              <a:rPr sz="1700" spc="380" dirty="0">
                <a:latin typeface="Times New Roman"/>
                <a:cs typeface="Times New Roman"/>
              </a:rPr>
              <a:t> </a:t>
            </a:r>
            <a:r>
              <a:rPr sz="1700" spc="-5" dirty="0">
                <a:latin typeface="Times New Roman"/>
                <a:cs typeface="Times New Roman"/>
              </a:rPr>
              <a:t>key</a:t>
            </a:r>
            <a:r>
              <a:rPr sz="1700" spc="370" dirty="0">
                <a:latin typeface="Times New Roman"/>
                <a:cs typeface="Times New Roman"/>
              </a:rPr>
              <a:t> </a:t>
            </a:r>
            <a:r>
              <a:rPr sz="1700" dirty="0">
                <a:latin typeface="Times New Roman"/>
                <a:cs typeface="Times New Roman"/>
              </a:rPr>
              <a:t>101</a:t>
            </a:r>
            <a:r>
              <a:rPr sz="1700" spc="380" dirty="0">
                <a:latin typeface="Times New Roman"/>
                <a:cs typeface="Times New Roman"/>
              </a:rPr>
              <a:t> </a:t>
            </a:r>
            <a:r>
              <a:rPr sz="1700" spc="-5" dirty="0">
                <a:latin typeface="Times New Roman"/>
                <a:cs typeface="Times New Roman"/>
              </a:rPr>
              <a:t>in</a:t>
            </a:r>
            <a:r>
              <a:rPr sz="1700" spc="375" dirty="0">
                <a:latin typeface="Times New Roman"/>
                <a:cs typeface="Times New Roman"/>
              </a:rPr>
              <a:t> </a:t>
            </a:r>
            <a:r>
              <a:rPr sz="1700" spc="-5" dirty="0">
                <a:latin typeface="Times New Roman"/>
                <a:cs typeface="Times New Roman"/>
              </a:rPr>
              <a:t>hash-table</a:t>
            </a:r>
            <a:r>
              <a:rPr sz="1700" spc="375" dirty="0">
                <a:latin typeface="Times New Roman"/>
                <a:cs typeface="Times New Roman"/>
              </a:rPr>
              <a:t> </a:t>
            </a:r>
            <a:r>
              <a:rPr sz="1700" spc="-5" dirty="0">
                <a:latin typeface="Times New Roman"/>
                <a:cs typeface="Times New Roman"/>
              </a:rPr>
              <a:t>in</a:t>
            </a:r>
            <a:r>
              <a:rPr sz="1700" spc="380" dirty="0">
                <a:latin typeface="Times New Roman"/>
                <a:cs typeface="Times New Roman"/>
              </a:rPr>
              <a:t> </a:t>
            </a:r>
            <a:r>
              <a:rPr sz="1700" spc="-5" dirty="0">
                <a:latin typeface="Times New Roman"/>
                <a:cs typeface="Times New Roman"/>
              </a:rPr>
              <a:t>location</a:t>
            </a:r>
            <a:r>
              <a:rPr sz="1700" spc="390" dirty="0">
                <a:latin typeface="Times New Roman"/>
                <a:cs typeface="Times New Roman"/>
              </a:rPr>
              <a:t> </a:t>
            </a:r>
            <a:r>
              <a:rPr sz="1700" spc="-10" dirty="0">
                <a:latin typeface="Times New Roman"/>
                <a:cs typeface="Times New Roman"/>
              </a:rPr>
              <a:t>3,</a:t>
            </a:r>
            <a:r>
              <a:rPr sz="1700" spc="380" dirty="0">
                <a:latin typeface="Times New Roman"/>
                <a:cs typeface="Times New Roman"/>
              </a:rPr>
              <a:t> </a:t>
            </a:r>
            <a:r>
              <a:rPr sz="1700" spc="-5" dirty="0">
                <a:latin typeface="Times New Roman"/>
                <a:cs typeface="Times New Roman"/>
              </a:rPr>
              <a:t>The</a:t>
            </a:r>
            <a:r>
              <a:rPr sz="1700" spc="370" dirty="0">
                <a:latin typeface="Times New Roman"/>
                <a:cs typeface="Times New Roman"/>
              </a:rPr>
              <a:t> </a:t>
            </a:r>
            <a:r>
              <a:rPr sz="1700" spc="-5" dirty="0">
                <a:latin typeface="Times New Roman"/>
                <a:cs typeface="Times New Roman"/>
              </a:rPr>
              <a:t>first</a:t>
            </a:r>
            <a:r>
              <a:rPr sz="1700" spc="380" dirty="0">
                <a:latin typeface="Times New Roman"/>
                <a:cs typeface="Times New Roman"/>
              </a:rPr>
              <a:t> </a:t>
            </a:r>
            <a:r>
              <a:rPr sz="1700" spc="-5" dirty="0">
                <a:latin typeface="Times New Roman"/>
                <a:cs typeface="Times New Roman"/>
              </a:rPr>
              <a:t>empty</a:t>
            </a:r>
            <a:endParaRPr sz="1700">
              <a:latin typeface="Times New Roman"/>
              <a:cs typeface="Times New Roman"/>
            </a:endParaRPr>
          </a:p>
          <a:p>
            <a:pPr marL="12700" algn="just">
              <a:lnSpc>
                <a:spcPct val="100000"/>
              </a:lnSpc>
              <a:spcBef>
                <a:spcPts val="1019"/>
              </a:spcBef>
            </a:pPr>
            <a:r>
              <a:rPr sz="1700" spc="-5" dirty="0">
                <a:latin typeface="Times New Roman"/>
                <a:cs typeface="Times New Roman"/>
              </a:rPr>
              <a:t>bucket</a:t>
            </a:r>
            <a:r>
              <a:rPr sz="1700" spc="-20" dirty="0">
                <a:latin typeface="Times New Roman"/>
                <a:cs typeface="Times New Roman"/>
              </a:rPr>
              <a:t> </a:t>
            </a:r>
            <a:r>
              <a:rPr sz="1700" spc="-5" dirty="0">
                <a:latin typeface="Times New Roman"/>
                <a:cs typeface="Times New Roman"/>
              </a:rPr>
              <a:t>is</a:t>
            </a:r>
            <a:r>
              <a:rPr sz="1700" spc="25" dirty="0">
                <a:latin typeface="Times New Roman"/>
                <a:cs typeface="Times New Roman"/>
              </a:rPr>
              <a:t> </a:t>
            </a:r>
            <a:r>
              <a:rPr sz="1700" spc="-5" dirty="0">
                <a:latin typeface="Times New Roman"/>
                <a:cs typeface="Times New Roman"/>
              </a:rPr>
              <a:t>location-5.So, key</a:t>
            </a:r>
            <a:r>
              <a:rPr sz="1700" dirty="0">
                <a:latin typeface="Times New Roman"/>
                <a:cs typeface="Times New Roman"/>
              </a:rPr>
              <a:t> </a:t>
            </a:r>
            <a:r>
              <a:rPr sz="1700" spc="-5" dirty="0">
                <a:latin typeface="Times New Roman"/>
                <a:cs typeface="Times New Roman"/>
              </a:rPr>
              <a:t>101</a:t>
            </a:r>
            <a:r>
              <a:rPr sz="1700" spc="-15" dirty="0">
                <a:latin typeface="Times New Roman"/>
                <a:cs typeface="Times New Roman"/>
              </a:rPr>
              <a:t> </a:t>
            </a:r>
            <a:r>
              <a:rPr sz="1700" spc="-5" dirty="0">
                <a:latin typeface="Times New Roman"/>
                <a:cs typeface="Times New Roman"/>
              </a:rPr>
              <a:t>will</a:t>
            </a:r>
            <a:r>
              <a:rPr sz="1700" spc="20" dirty="0">
                <a:latin typeface="Times New Roman"/>
                <a:cs typeface="Times New Roman"/>
              </a:rPr>
              <a:t> </a:t>
            </a:r>
            <a:r>
              <a:rPr sz="1700" dirty="0">
                <a:latin typeface="Times New Roman"/>
                <a:cs typeface="Times New Roman"/>
              </a:rPr>
              <a:t>be</a:t>
            </a:r>
            <a:r>
              <a:rPr sz="1700" spc="-10" dirty="0">
                <a:latin typeface="Times New Roman"/>
                <a:cs typeface="Times New Roman"/>
              </a:rPr>
              <a:t> </a:t>
            </a:r>
            <a:r>
              <a:rPr sz="1700" spc="-5" dirty="0">
                <a:latin typeface="Times New Roman"/>
                <a:cs typeface="Times New Roman"/>
              </a:rPr>
              <a:t>inserted</a:t>
            </a:r>
            <a:r>
              <a:rPr sz="1700" spc="10" dirty="0">
                <a:latin typeface="Times New Roman"/>
                <a:cs typeface="Times New Roman"/>
              </a:rPr>
              <a:t> </a:t>
            </a:r>
            <a:r>
              <a:rPr sz="1700" spc="-5" dirty="0">
                <a:latin typeface="Times New Roman"/>
                <a:cs typeface="Times New Roman"/>
              </a:rPr>
              <a:t>in</a:t>
            </a:r>
            <a:r>
              <a:rPr sz="1700" spc="15" dirty="0">
                <a:latin typeface="Times New Roman"/>
                <a:cs typeface="Times New Roman"/>
              </a:rPr>
              <a:t> </a:t>
            </a:r>
            <a:r>
              <a:rPr sz="1700" spc="-5" dirty="0">
                <a:latin typeface="Times New Roman"/>
                <a:cs typeface="Times New Roman"/>
              </a:rPr>
              <a:t>location</a:t>
            </a:r>
            <a:r>
              <a:rPr sz="1700" dirty="0">
                <a:latin typeface="Times New Roman"/>
                <a:cs typeface="Times New Roman"/>
              </a:rPr>
              <a:t> of</a:t>
            </a:r>
            <a:r>
              <a:rPr sz="1700" spc="-5" dirty="0">
                <a:latin typeface="Times New Roman"/>
                <a:cs typeface="Times New Roman"/>
              </a:rPr>
              <a:t> the</a:t>
            </a:r>
            <a:r>
              <a:rPr sz="1700" spc="15" dirty="0">
                <a:latin typeface="Times New Roman"/>
                <a:cs typeface="Times New Roman"/>
              </a:rPr>
              <a:t> </a:t>
            </a:r>
            <a:r>
              <a:rPr sz="1700" dirty="0">
                <a:latin typeface="Times New Roman"/>
                <a:cs typeface="Times New Roman"/>
              </a:rPr>
              <a:t>hash </a:t>
            </a:r>
            <a:r>
              <a:rPr sz="1700" spc="-5" dirty="0">
                <a:latin typeface="Times New Roman"/>
                <a:cs typeface="Times New Roman"/>
              </a:rPr>
              <a:t>table.</a:t>
            </a:r>
            <a:endParaRPr sz="170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30758" y="678180"/>
            <a:ext cx="1428750" cy="2685288"/>
          </a:xfrm>
          <a:prstGeom prst="rect">
            <a:avLst/>
          </a:prstGeom>
        </p:spPr>
      </p:pic>
      <p:sp>
        <p:nvSpPr>
          <p:cNvPr id="3" name="object 3"/>
          <p:cNvSpPr txBox="1"/>
          <p:nvPr/>
        </p:nvSpPr>
        <p:spPr>
          <a:xfrm>
            <a:off x="3803650" y="442976"/>
            <a:ext cx="11703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Advant</a:t>
            </a:r>
            <a:r>
              <a:rPr sz="1800" spc="5" dirty="0">
                <a:latin typeface="Times New Roman"/>
                <a:cs typeface="Times New Roman"/>
              </a:rPr>
              <a:t>a</a:t>
            </a:r>
            <a:r>
              <a:rPr sz="1800" dirty="0">
                <a:latin typeface="Times New Roman"/>
                <a:cs typeface="Times New Roman"/>
              </a:rPr>
              <a:t>ge</a:t>
            </a:r>
            <a:r>
              <a:rPr sz="1800" spc="5" dirty="0">
                <a:latin typeface="Times New Roman"/>
                <a:cs typeface="Times New Roman"/>
              </a:rPr>
              <a:t>s</a:t>
            </a:r>
            <a:r>
              <a:rPr sz="1800" dirty="0">
                <a:latin typeface="Times New Roman"/>
                <a:cs typeface="Times New Roman"/>
              </a:rPr>
              <a:t>:</a:t>
            </a:r>
            <a:endParaRPr sz="1800">
              <a:latin typeface="Times New Roman"/>
              <a:cs typeface="Times New Roman"/>
            </a:endParaRPr>
          </a:p>
        </p:txBody>
      </p:sp>
      <p:sp>
        <p:nvSpPr>
          <p:cNvPr id="4" name="object 4"/>
          <p:cNvSpPr txBox="1"/>
          <p:nvPr/>
        </p:nvSpPr>
        <p:spPr>
          <a:xfrm>
            <a:off x="4260850" y="717041"/>
            <a:ext cx="2459355" cy="848994"/>
          </a:xfrm>
          <a:prstGeom prst="rect">
            <a:avLst/>
          </a:prstGeom>
        </p:spPr>
        <p:txBody>
          <a:bodyPr vert="horz" wrap="square" lIns="0" tIns="149860" rIns="0" bIns="0" rtlCol="0">
            <a:spAutoFit/>
          </a:bodyPr>
          <a:lstStyle/>
          <a:p>
            <a:pPr marL="299085" indent="-287020">
              <a:lnSpc>
                <a:spcPct val="100000"/>
              </a:lnSpc>
              <a:spcBef>
                <a:spcPts val="1180"/>
              </a:spcBef>
              <a:buFont typeface="Arial MT"/>
              <a:buChar char="•"/>
              <a:tabLst>
                <a:tab pos="299085" algn="l"/>
                <a:tab pos="299720" algn="l"/>
              </a:tabLst>
            </a:pPr>
            <a:r>
              <a:rPr sz="1800" spc="-5" dirty="0">
                <a:latin typeface="Times New Roman"/>
                <a:cs typeface="Times New Roman"/>
              </a:rPr>
              <a:t>Simple</a:t>
            </a:r>
            <a:r>
              <a:rPr sz="1800" spc="-20" dirty="0">
                <a:latin typeface="Times New Roman"/>
                <a:cs typeface="Times New Roman"/>
              </a:rPr>
              <a:t> </a:t>
            </a:r>
            <a:r>
              <a:rPr sz="1800" dirty="0">
                <a:latin typeface="Times New Roman"/>
                <a:cs typeface="Times New Roman"/>
              </a:rPr>
              <a:t>to</a:t>
            </a:r>
            <a:r>
              <a:rPr sz="1800" spc="-20" dirty="0">
                <a:latin typeface="Times New Roman"/>
                <a:cs typeface="Times New Roman"/>
              </a:rPr>
              <a:t> </a:t>
            </a:r>
            <a:r>
              <a:rPr sz="1800" dirty="0">
                <a:latin typeface="Times New Roman"/>
                <a:cs typeface="Times New Roman"/>
              </a:rPr>
              <a:t>implement</a:t>
            </a:r>
            <a:endParaRPr sz="1800">
              <a:latin typeface="Times New Roman"/>
              <a:cs typeface="Times New Roman"/>
            </a:endParaRPr>
          </a:p>
          <a:p>
            <a:pPr marL="299085" indent="-287020">
              <a:lnSpc>
                <a:spcPct val="100000"/>
              </a:lnSpc>
              <a:spcBef>
                <a:spcPts val="1085"/>
              </a:spcBef>
              <a:buFont typeface="Arial MT"/>
              <a:buChar char="•"/>
              <a:tabLst>
                <a:tab pos="299085" algn="l"/>
                <a:tab pos="299720" algn="l"/>
                <a:tab pos="910590" algn="l"/>
                <a:tab pos="1482090" algn="l"/>
                <a:tab pos="1835150" algn="l"/>
              </a:tabLst>
            </a:pPr>
            <a:r>
              <a:rPr sz="1800" dirty="0">
                <a:latin typeface="Times New Roman"/>
                <a:cs typeface="Times New Roman"/>
              </a:rPr>
              <a:t>Data	</a:t>
            </a:r>
            <a:r>
              <a:rPr sz="1800" spc="-10" dirty="0">
                <a:latin typeface="Times New Roman"/>
                <a:cs typeface="Times New Roman"/>
              </a:rPr>
              <a:t>t</a:t>
            </a:r>
            <a:r>
              <a:rPr sz="1800" dirty="0">
                <a:latin typeface="Times New Roman"/>
                <a:cs typeface="Times New Roman"/>
              </a:rPr>
              <a:t>end	to	c</a:t>
            </a:r>
            <a:r>
              <a:rPr sz="1800" spc="5" dirty="0">
                <a:latin typeface="Times New Roman"/>
                <a:cs typeface="Times New Roman"/>
              </a:rPr>
              <a:t>l</a:t>
            </a:r>
            <a:r>
              <a:rPr sz="1800" dirty="0">
                <a:latin typeface="Times New Roman"/>
                <a:cs typeface="Times New Roman"/>
              </a:rPr>
              <a:t>uster</a:t>
            </a:r>
            <a:endParaRPr sz="1800">
              <a:latin typeface="Times New Roman"/>
              <a:cs typeface="Times New Roman"/>
            </a:endParaRPr>
          </a:p>
        </p:txBody>
      </p:sp>
      <p:sp>
        <p:nvSpPr>
          <p:cNvPr id="5" name="object 5"/>
          <p:cNvSpPr txBox="1"/>
          <p:nvPr/>
        </p:nvSpPr>
        <p:spPr>
          <a:xfrm>
            <a:off x="6871843" y="1266190"/>
            <a:ext cx="66167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a</a:t>
            </a:r>
            <a:r>
              <a:rPr sz="1800" dirty="0">
                <a:latin typeface="Times New Roman"/>
                <a:cs typeface="Times New Roman"/>
              </a:rPr>
              <a:t>round</a:t>
            </a:r>
            <a:endParaRPr sz="1800">
              <a:latin typeface="Times New Roman"/>
              <a:cs typeface="Times New Roman"/>
            </a:endParaRPr>
          </a:p>
        </p:txBody>
      </p:sp>
      <p:sp>
        <p:nvSpPr>
          <p:cNvPr id="6" name="object 6"/>
          <p:cNvSpPr txBox="1"/>
          <p:nvPr/>
        </p:nvSpPr>
        <p:spPr>
          <a:xfrm>
            <a:off x="7684389" y="1266190"/>
            <a:ext cx="5321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ho</a:t>
            </a:r>
            <a:r>
              <a:rPr sz="1800" spc="-10" dirty="0">
                <a:latin typeface="Times New Roman"/>
                <a:cs typeface="Times New Roman"/>
              </a:rPr>
              <a:t>m</a:t>
            </a:r>
            <a:r>
              <a:rPr sz="1800" dirty="0">
                <a:latin typeface="Times New Roman"/>
                <a:cs typeface="Times New Roman"/>
              </a:rPr>
              <a:t>e</a:t>
            </a:r>
            <a:endParaRPr sz="1800">
              <a:latin typeface="Times New Roman"/>
              <a:cs typeface="Times New Roman"/>
            </a:endParaRPr>
          </a:p>
        </p:txBody>
      </p:sp>
      <p:sp>
        <p:nvSpPr>
          <p:cNvPr id="7" name="object 7"/>
          <p:cNvSpPr txBox="1"/>
          <p:nvPr/>
        </p:nvSpPr>
        <p:spPr>
          <a:xfrm>
            <a:off x="3803650" y="1540997"/>
            <a:ext cx="4415155" cy="3317875"/>
          </a:xfrm>
          <a:prstGeom prst="rect">
            <a:avLst/>
          </a:prstGeom>
        </p:spPr>
        <p:txBody>
          <a:bodyPr vert="horz" wrap="square" lIns="0" tIns="149225" rIns="0" bIns="0" rtlCol="0">
            <a:spAutoFit/>
          </a:bodyPr>
          <a:lstStyle/>
          <a:p>
            <a:pPr marL="756285">
              <a:lnSpc>
                <a:spcPct val="100000"/>
              </a:lnSpc>
              <a:spcBef>
                <a:spcPts val="1175"/>
              </a:spcBef>
              <a:tabLst>
                <a:tab pos="1598930" algn="l"/>
                <a:tab pos="2554605" algn="l"/>
                <a:tab pos="2886710" algn="l"/>
                <a:tab pos="4211320" algn="l"/>
              </a:tabLst>
            </a:pPr>
            <a:r>
              <a:rPr sz="1800" dirty="0">
                <a:latin typeface="Times New Roman"/>
                <a:cs typeface="Times New Roman"/>
              </a:rPr>
              <a:t>addr</a:t>
            </a:r>
            <a:r>
              <a:rPr sz="1800" spc="-5" dirty="0">
                <a:latin typeface="Times New Roman"/>
                <a:cs typeface="Times New Roman"/>
              </a:rPr>
              <a:t>ess	resu</a:t>
            </a:r>
            <a:r>
              <a:rPr sz="1800" spc="-10" dirty="0">
                <a:latin typeface="Times New Roman"/>
                <a:cs typeface="Times New Roman"/>
              </a:rPr>
              <a:t>l</a:t>
            </a:r>
            <a:r>
              <a:rPr sz="1800" dirty="0">
                <a:latin typeface="Times New Roman"/>
                <a:cs typeface="Times New Roman"/>
              </a:rPr>
              <a:t>t</a:t>
            </a:r>
            <a:r>
              <a:rPr sz="1800" spc="5" dirty="0">
                <a:latin typeface="Times New Roman"/>
                <a:cs typeface="Times New Roman"/>
              </a:rPr>
              <a:t>i</a:t>
            </a:r>
            <a:r>
              <a:rPr sz="1800" spc="-15" dirty="0">
                <a:latin typeface="Times New Roman"/>
                <a:cs typeface="Times New Roman"/>
              </a:rPr>
              <a:t>n</a:t>
            </a:r>
            <a:r>
              <a:rPr sz="1800" dirty="0">
                <a:latin typeface="Times New Roman"/>
                <a:cs typeface="Times New Roman"/>
              </a:rPr>
              <a:t>g	to	compact</a:t>
            </a:r>
            <a:r>
              <a:rPr sz="1800" spc="-10" dirty="0">
                <a:latin typeface="Times New Roman"/>
                <a:cs typeface="Times New Roman"/>
              </a:rPr>
              <a:t>n</a:t>
            </a:r>
            <a:r>
              <a:rPr sz="1800" spc="-5" dirty="0">
                <a:latin typeface="Times New Roman"/>
                <a:cs typeface="Times New Roman"/>
              </a:rPr>
              <a:t>ess</a:t>
            </a:r>
            <a:r>
              <a:rPr sz="1800" dirty="0">
                <a:latin typeface="Times New Roman"/>
                <a:cs typeface="Times New Roman"/>
              </a:rPr>
              <a:t>	of</a:t>
            </a:r>
            <a:endParaRPr sz="1800">
              <a:latin typeface="Times New Roman"/>
              <a:cs typeface="Times New Roman"/>
            </a:endParaRPr>
          </a:p>
          <a:p>
            <a:pPr marL="756285">
              <a:lnSpc>
                <a:spcPct val="100000"/>
              </a:lnSpc>
              <a:spcBef>
                <a:spcPts val="1080"/>
              </a:spcBef>
            </a:pPr>
            <a:r>
              <a:rPr sz="1800" dirty="0">
                <a:latin typeface="Times New Roman"/>
                <a:cs typeface="Times New Roman"/>
              </a:rPr>
              <a:t>disk</a:t>
            </a:r>
            <a:r>
              <a:rPr sz="1800" spc="-55" dirty="0">
                <a:latin typeface="Times New Roman"/>
                <a:cs typeface="Times New Roman"/>
              </a:rPr>
              <a:t> </a:t>
            </a:r>
            <a:r>
              <a:rPr sz="1800" dirty="0">
                <a:latin typeface="Times New Roman"/>
                <a:cs typeface="Times New Roman"/>
              </a:rPr>
              <a:t>spaces</a:t>
            </a:r>
            <a:endParaRPr sz="1800">
              <a:latin typeface="Times New Roman"/>
              <a:cs typeface="Times New Roman"/>
            </a:endParaRPr>
          </a:p>
          <a:p>
            <a:pPr marL="12700">
              <a:lnSpc>
                <a:spcPct val="100000"/>
              </a:lnSpc>
              <a:spcBef>
                <a:spcPts val="1085"/>
              </a:spcBef>
            </a:pPr>
            <a:r>
              <a:rPr sz="1800" dirty="0">
                <a:latin typeface="Times New Roman"/>
                <a:cs typeface="Times New Roman"/>
              </a:rPr>
              <a:t>Disadvantages:</a:t>
            </a:r>
            <a:endParaRPr sz="1800">
              <a:latin typeface="Times New Roman"/>
              <a:cs typeface="Times New Roman"/>
            </a:endParaRPr>
          </a:p>
          <a:p>
            <a:pPr marL="756285" marR="5080" indent="-287020">
              <a:lnSpc>
                <a:spcPts val="3240"/>
              </a:lnSpc>
              <a:spcBef>
                <a:spcPts val="285"/>
              </a:spcBef>
              <a:buFont typeface="Arial MT"/>
              <a:buChar char="•"/>
              <a:tabLst>
                <a:tab pos="756285" algn="l"/>
                <a:tab pos="756920" algn="l"/>
                <a:tab pos="1326515" algn="l"/>
                <a:tab pos="1856739" algn="l"/>
                <a:tab pos="2172335" algn="l"/>
                <a:tab pos="2919095" algn="l"/>
                <a:tab pos="3691890" algn="l"/>
              </a:tabLst>
            </a:pPr>
            <a:r>
              <a:rPr sz="1800" dirty="0">
                <a:latin typeface="Times New Roman"/>
                <a:cs typeface="Times New Roman"/>
              </a:rPr>
              <a:t>Data	t</a:t>
            </a:r>
            <a:r>
              <a:rPr sz="1800" spc="5" dirty="0">
                <a:latin typeface="Times New Roman"/>
                <a:cs typeface="Times New Roman"/>
              </a:rPr>
              <a:t>e</a:t>
            </a:r>
            <a:r>
              <a:rPr sz="1800" dirty="0">
                <a:latin typeface="Times New Roman"/>
                <a:cs typeface="Times New Roman"/>
              </a:rPr>
              <a:t>nd	to	</a:t>
            </a:r>
            <a:r>
              <a:rPr sz="1800" spc="-10" dirty="0">
                <a:latin typeface="Times New Roman"/>
                <a:cs typeface="Times New Roman"/>
              </a:rPr>
              <a:t>c</a:t>
            </a:r>
            <a:r>
              <a:rPr sz="1800" dirty="0">
                <a:latin typeface="Times New Roman"/>
                <a:cs typeface="Times New Roman"/>
              </a:rPr>
              <a:t>lust</a:t>
            </a:r>
            <a:r>
              <a:rPr sz="1800" spc="5" dirty="0">
                <a:latin typeface="Times New Roman"/>
                <a:cs typeface="Times New Roman"/>
              </a:rPr>
              <a:t>e</a:t>
            </a:r>
            <a:r>
              <a:rPr sz="1800" dirty="0">
                <a:latin typeface="Times New Roman"/>
                <a:cs typeface="Times New Roman"/>
              </a:rPr>
              <a:t>r	around	</a:t>
            </a:r>
            <a:r>
              <a:rPr sz="1800" spc="-25" dirty="0">
                <a:latin typeface="Times New Roman"/>
                <a:cs typeface="Times New Roman"/>
              </a:rPr>
              <a:t>s</a:t>
            </a:r>
            <a:r>
              <a:rPr sz="1800" dirty="0">
                <a:latin typeface="Times New Roman"/>
                <a:cs typeface="Times New Roman"/>
              </a:rPr>
              <a:t>pe</a:t>
            </a:r>
            <a:r>
              <a:rPr sz="1800" spc="5" dirty="0">
                <a:latin typeface="Times New Roman"/>
                <a:cs typeface="Times New Roman"/>
              </a:rPr>
              <a:t>c</a:t>
            </a:r>
            <a:r>
              <a:rPr sz="1800" dirty="0">
                <a:latin typeface="Times New Roman"/>
                <a:cs typeface="Times New Roman"/>
              </a:rPr>
              <a:t>ific  </a:t>
            </a:r>
            <a:r>
              <a:rPr sz="1800" spc="-5" dirty="0">
                <a:latin typeface="Times New Roman"/>
                <a:cs typeface="Times New Roman"/>
              </a:rPr>
              <a:t>home</a:t>
            </a:r>
            <a:r>
              <a:rPr sz="1800" spc="10" dirty="0">
                <a:latin typeface="Times New Roman"/>
                <a:cs typeface="Times New Roman"/>
              </a:rPr>
              <a:t> </a:t>
            </a:r>
            <a:r>
              <a:rPr sz="1800" spc="-5" dirty="0">
                <a:latin typeface="Times New Roman"/>
                <a:cs typeface="Times New Roman"/>
              </a:rPr>
              <a:t>address</a:t>
            </a:r>
            <a:r>
              <a:rPr sz="1800" spc="-10" dirty="0">
                <a:latin typeface="Times New Roman"/>
                <a:cs typeface="Times New Roman"/>
              </a:rPr>
              <a:t> </a:t>
            </a:r>
            <a:r>
              <a:rPr sz="1800" spc="-5" dirty="0">
                <a:latin typeface="Times New Roman"/>
                <a:cs typeface="Times New Roman"/>
              </a:rPr>
              <a:t>(Primary</a:t>
            </a:r>
            <a:r>
              <a:rPr sz="1800" spc="5" dirty="0">
                <a:latin typeface="Times New Roman"/>
                <a:cs typeface="Times New Roman"/>
              </a:rPr>
              <a:t> </a:t>
            </a:r>
            <a:r>
              <a:rPr sz="1800" dirty="0">
                <a:latin typeface="Times New Roman"/>
                <a:cs typeface="Times New Roman"/>
              </a:rPr>
              <a:t>Clustering)</a:t>
            </a:r>
            <a:endParaRPr sz="1800">
              <a:latin typeface="Times New Roman"/>
              <a:cs typeface="Times New Roman"/>
            </a:endParaRPr>
          </a:p>
          <a:p>
            <a:pPr marL="756285" marR="5080" indent="-287020">
              <a:lnSpc>
                <a:spcPts val="3240"/>
              </a:lnSpc>
              <a:spcBef>
                <a:spcPts val="5"/>
              </a:spcBef>
              <a:buFont typeface="Arial MT"/>
              <a:buChar char="•"/>
              <a:tabLst>
                <a:tab pos="756285" algn="l"/>
                <a:tab pos="756920" algn="l"/>
              </a:tabLst>
            </a:pPr>
            <a:r>
              <a:rPr sz="1800" dirty="0">
                <a:latin typeface="Times New Roman"/>
                <a:cs typeface="Times New Roman"/>
              </a:rPr>
              <a:t>The</a:t>
            </a:r>
            <a:r>
              <a:rPr sz="1800" spc="150" dirty="0">
                <a:latin typeface="Times New Roman"/>
                <a:cs typeface="Times New Roman"/>
              </a:rPr>
              <a:t> </a:t>
            </a:r>
            <a:r>
              <a:rPr sz="1800" spc="-5" dirty="0">
                <a:latin typeface="Times New Roman"/>
                <a:cs typeface="Times New Roman"/>
              </a:rPr>
              <a:t>linear</a:t>
            </a:r>
            <a:r>
              <a:rPr sz="1800" spc="150" dirty="0">
                <a:latin typeface="Times New Roman"/>
                <a:cs typeface="Times New Roman"/>
              </a:rPr>
              <a:t> </a:t>
            </a:r>
            <a:r>
              <a:rPr sz="1800" spc="-5" dirty="0">
                <a:latin typeface="Times New Roman"/>
                <a:cs typeface="Times New Roman"/>
              </a:rPr>
              <a:t>searching</a:t>
            </a:r>
            <a:r>
              <a:rPr sz="1800" spc="145" dirty="0">
                <a:latin typeface="Times New Roman"/>
                <a:cs typeface="Times New Roman"/>
              </a:rPr>
              <a:t> </a:t>
            </a:r>
            <a:r>
              <a:rPr sz="1800" spc="-5" dirty="0">
                <a:latin typeface="Times New Roman"/>
                <a:cs typeface="Times New Roman"/>
              </a:rPr>
              <a:t>is</a:t>
            </a:r>
            <a:r>
              <a:rPr sz="1800" spc="140" dirty="0">
                <a:latin typeface="Times New Roman"/>
                <a:cs typeface="Times New Roman"/>
              </a:rPr>
              <a:t> </a:t>
            </a:r>
            <a:r>
              <a:rPr sz="1800" dirty="0">
                <a:latin typeface="Times New Roman"/>
                <a:cs typeface="Times New Roman"/>
              </a:rPr>
              <a:t>required</a:t>
            </a:r>
            <a:r>
              <a:rPr sz="1800" spc="135" dirty="0">
                <a:latin typeface="Times New Roman"/>
                <a:cs typeface="Times New Roman"/>
              </a:rPr>
              <a:t> </a:t>
            </a:r>
            <a:r>
              <a:rPr sz="1800" dirty="0">
                <a:latin typeface="Times New Roman"/>
                <a:cs typeface="Times New Roman"/>
              </a:rPr>
              <a:t>if</a:t>
            </a:r>
            <a:r>
              <a:rPr sz="1800" spc="140" dirty="0">
                <a:latin typeface="Times New Roman"/>
                <a:cs typeface="Times New Roman"/>
              </a:rPr>
              <a:t> </a:t>
            </a:r>
            <a:r>
              <a:rPr sz="1800" dirty="0">
                <a:latin typeface="Times New Roman"/>
                <a:cs typeface="Times New Roman"/>
              </a:rPr>
              <a:t>data </a:t>
            </a:r>
            <a:r>
              <a:rPr sz="1800" spc="-434" dirty="0">
                <a:latin typeface="Times New Roman"/>
                <a:cs typeface="Times New Roman"/>
              </a:rPr>
              <a:t> </a:t>
            </a:r>
            <a:r>
              <a:rPr sz="1800" spc="-5" dirty="0">
                <a:latin typeface="Times New Roman"/>
                <a:cs typeface="Times New Roman"/>
              </a:rPr>
              <a:t>is</a:t>
            </a:r>
            <a:r>
              <a:rPr sz="1800" spc="185" dirty="0">
                <a:latin typeface="Times New Roman"/>
                <a:cs typeface="Times New Roman"/>
              </a:rPr>
              <a:t> </a:t>
            </a:r>
            <a:r>
              <a:rPr sz="1800" dirty="0">
                <a:latin typeface="Times New Roman"/>
                <a:cs typeface="Times New Roman"/>
              </a:rPr>
              <a:t>not</a:t>
            </a:r>
            <a:r>
              <a:rPr sz="1800" spc="200" dirty="0">
                <a:latin typeface="Times New Roman"/>
                <a:cs typeface="Times New Roman"/>
              </a:rPr>
              <a:t> </a:t>
            </a:r>
            <a:r>
              <a:rPr sz="1800" spc="-5" dirty="0">
                <a:latin typeface="Times New Roman"/>
                <a:cs typeface="Times New Roman"/>
              </a:rPr>
              <a:t>present</a:t>
            </a:r>
            <a:r>
              <a:rPr sz="1800" spc="185" dirty="0">
                <a:latin typeface="Times New Roman"/>
                <a:cs typeface="Times New Roman"/>
              </a:rPr>
              <a:t> </a:t>
            </a:r>
            <a:r>
              <a:rPr sz="1800" dirty="0">
                <a:latin typeface="Times New Roman"/>
                <a:cs typeface="Times New Roman"/>
              </a:rPr>
              <a:t>in</a:t>
            </a:r>
            <a:r>
              <a:rPr sz="1800" spc="185" dirty="0">
                <a:latin typeface="Times New Roman"/>
                <a:cs typeface="Times New Roman"/>
              </a:rPr>
              <a:t> </a:t>
            </a:r>
            <a:r>
              <a:rPr sz="1800" dirty="0">
                <a:latin typeface="Times New Roman"/>
                <a:cs typeface="Times New Roman"/>
              </a:rPr>
              <a:t>the</a:t>
            </a:r>
            <a:r>
              <a:rPr sz="1800" spc="190" dirty="0">
                <a:latin typeface="Times New Roman"/>
                <a:cs typeface="Times New Roman"/>
              </a:rPr>
              <a:t> </a:t>
            </a:r>
            <a:r>
              <a:rPr sz="1800" spc="-5" dirty="0">
                <a:latin typeface="Times New Roman"/>
                <a:cs typeface="Times New Roman"/>
              </a:rPr>
              <a:t>searched</a:t>
            </a:r>
            <a:r>
              <a:rPr sz="1800" spc="190" dirty="0">
                <a:latin typeface="Times New Roman"/>
                <a:cs typeface="Times New Roman"/>
              </a:rPr>
              <a:t> </a:t>
            </a:r>
            <a:r>
              <a:rPr sz="1800" spc="-5" dirty="0">
                <a:latin typeface="Times New Roman"/>
                <a:cs typeface="Times New Roman"/>
              </a:rPr>
              <a:t>location,</a:t>
            </a:r>
            <a:endParaRPr sz="1800">
              <a:latin typeface="Times New Roman"/>
              <a:cs typeface="Times New Roman"/>
            </a:endParaRPr>
          </a:p>
          <a:p>
            <a:pPr marL="756285">
              <a:lnSpc>
                <a:spcPct val="100000"/>
              </a:lnSpc>
              <a:spcBef>
                <a:spcPts val="790"/>
              </a:spcBef>
            </a:pPr>
            <a:r>
              <a:rPr sz="1800" dirty="0">
                <a:latin typeface="Times New Roman"/>
                <a:cs typeface="Times New Roman"/>
              </a:rPr>
              <a:t>this</a:t>
            </a:r>
            <a:r>
              <a:rPr sz="1800" spc="-20" dirty="0">
                <a:latin typeface="Times New Roman"/>
                <a:cs typeface="Times New Roman"/>
              </a:rPr>
              <a:t> </a:t>
            </a:r>
            <a:r>
              <a:rPr sz="1800" spc="-5" dirty="0">
                <a:latin typeface="Times New Roman"/>
                <a:cs typeface="Times New Roman"/>
              </a:rPr>
              <a:t>is </a:t>
            </a:r>
            <a:r>
              <a:rPr sz="1800" dirty="0">
                <a:latin typeface="Times New Roman"/>
                <a:cs typeface="Times New Roman"/>
              </a:rPr>
              <a:t>very</a:t>
            </a:r>
            <a:r>
              <a:rPr sz="1800" spc="-10" dirty="0">
                <a:latin typeface="Times New Roman"/>
                <a:cs typeface="Times New Roman"/>
              </a:rPr>
              <a:t> </a:t>
            </a:r>
            <a:r>
              <a:rPr sz="1800" spc="-5" dirty="0">
                <a:latin typeface="Times New Roman"/>
                <a:cs typeface="Times New Roman"/>
              </a:rPr>
              <a:t>slow process</a:t>
            </a:r>
            <a:endParaRPr sz="180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8995" y="242061"/>
            <a:ext cx="8459470" cy="4552950"/>
          </a:xfrm>
          <a:prstGeom prst="rect">
            <a:avLst/>
          </a:prstGeom>
        </p:spPr>
        <p:txBody>
          <a:bodyPr vert="horz" wrap="square" lIns="0" tIns="149860" rIns="0" bIns="0" rtlCol="0">
            <a:spAutoFit/>
          </a:bodyPr>
          <a:lstStyle/>
          <a:p>
            <a:pPr marL="76200">
              <a:lnSpc>
                <a:spcPct val="100000"/>
              </a:lnSpc>
              <a:spcBef>
                <a:spcPts val="1180"/>
              </a:spcBef>
            </a:pPr>
            <a:r>
              <a:rPr sz="1800" b="1" spc="-5" dirty="0">
                <a:latin typeface="Times New Roman"/>
                <a:cs typeface="Times New Roman"/>
              </a:rPr>
              <a:t>Quadratic</a:t>
            </a:r>
            <a:r>
              <a:rPr sz="1800" b="1" spc="-20" dirty="0">
                <a:latin typeface="Times New Roman"/>
                <a:cs typeface="Times New Roman"/>
              </a:rPr>
              <a:t> </a:t>
            </a:r>
            <a:r>
              <a:rPr sz="1800" b="1" spc="-10" dirty="0">
                <a:latin typeface="Times New Roman"/>
                <a:cs typeface="Times New Roman"/>
              </a:rPr>
              <a:t>probing:</a:t>
            </a:r>
            <a:endParaRPr sz="1800">
              <a:latin typeface="Times New Roman"/>
              <a:cs typeface="Times New Roman"/>
            </a:endParaRPr>
          </a:p>
          <a:p>
            <a:pPr marL="362585" marR="83820" indent="-287020">
              <a:lnSpc>
                <a:spcPts val="3240"/>
              </a:lnSpc>
              <a:spcBef>
                <a:spcPts val="285"/>
              </a:spcBef>
              <a:buFont typeface="Arial MT"/>
              <a:buChar char="•"/>
              <a:tabLst>
                <a:tab pos="362585" algn="l"/>
                <a:tab pos="363220" algn="l"/>
                <a:tab pos="1412240" algn="l"/>
                <a:tab pos="2270760" algn="l"/>
                <a:tab pos="2569210" algn="l"/>
                <a:tab pos="2817495" algn="l"/>
                <a:tab pos="3752215" algn="l"/>
                <a:tab pos="4811395" algn="l"/>
                <a:tab pos="5645150" algn="l"/>
                <a:tab pos="6134735" algn="l"/>
                <a:tab pos="7221220" algn="l"/>
                <a:tab pos="7646670" algn="l"/>
              </a:tabLst>
            </a:pPr>
            <a:r>
              <a:rPr sz="1800" dirty="0">
                <a:latin typeface="Times New Roman"/>
                <a:cs typeface="Times New Roman"/>
              </a:rPr>
              <a:t>Quadr</a:t>
            </a:r>
            <a:r>
              <a:rPr sz="1800" spc="5" dirty="0">
                <a:latin typeface="Times New Roman"/>
                <a:cs typeface="Times New Roman"/>
              </a:rPr>
              <a:t>a</a:t>
            </a:r>
            <a:r>
              <a:rPr sz="1800" dirty="0">
                <a:latin typeface="Times New Roman"/>
                <a:cs typeface="Times New Roman"/>
              </a:rPr>
              <a:t>t</a:t>
            </a:r>
            <a:r>
              <a:rPr sz="1800" spc="5" dirty="0">
                <a:latin typeface="Times New Roman"/>
                <a:cs typeface="Times New Roman"/>
              </a:rPr>
              <a:t>i</a:t>
            </a:r>
            <a:r>
              <a:rPr sz="1800" dirty="0">
                <a:latin typeface="Times New Roman"/>
                <a:cs typeface="Times New Roman"/>
              </a:rPr>
              <a:t>c	prob</a:t>
            </a:r>
            <a:r>
              <a:rPr sz="1800" spc="-10" dirty="0">
                <a:latin typeface="Times New Roman"/>
                <a:cs typeface="Times New Roman"/>
              </a:rPr>
              <a:t>i</a:t>
            </a:r>
            <a:r>
              <a:rPr sz="1800" dirty="0">
                <a:latin typeface="Times New Roman"/>
                <a:cs typeface="Times New Roman"/>
              </a:rPr>
              <a:t>ng	</a:t>
            </a:r>
            <a:r>
              <a:rPr sz="1800" spc="-5" dirty="0">
                <a:latin typeface="Times New Roman"/>
                <a:cs typeface="Times New Roman"/>
              </a:rPr>
              <a:t>is</a:t>
            </a:r>
            <a:r>
              <a:rPr sz="1800" dirty="0">
                <a:latin typeface="Times New Roman"/>
                <a:cs typeface="Times New Roman"/>
              </a:rPr>
              <a:t>	a	collis</a:t>
            </a:r>
            <a:r>
              <a:rPr sz="1800" spc="-10" dirty="0">
                <a:latin typeface="Times New Roman"/>
                <a:cs typeface="Times New Roman"/>
              </a:rPr>
              <a:t>i</a:t>
            </a:r>
            <a:r>
              <a:rPr sz="1800" dirty="0">
                <a:latin typeface="Times New Roman"/>
                <a:cs typeface="Times New Roman"/>
              </a:rPr>
              <a:t>on	resolution	</a:t>
            </a:r>
            <a:r>
              <a:rPr sz="1800" spc="-10" dirty="0">
                <a:latin typeface="Times New Roman"/>
                <a:cs typeface="Times New Roman"/>
              </a:rPr>
              <a:t>m</a:t>
            </a:r>
            <a:r>
              <a:rPr sz="1800" dirty="0">
                <a:latin typeface="Times New Roman"/>
                <a:cs typeface="Times New Roman"/>
              </a:rPr>
              <a:t>e</a:t>
            </a:r>
            <a:r>
              <a:rPr sz="1800" spc="5" dirty="0">
                <a:latin typeface="Times New Roman"/>
                <a:cs typeface="Times New Roman"/>
              </a:rPr>
              <a:t>t</a:t>
            </a:r>
            <a:r>
              <a:rPr sz="1800" dirty="0">
                <a:latin typeface="Times New Roman"/>
                <a:cs typeface="Times New Roman"/>
              </a:rPr>
              <a:t>hod	that	el</a:t>
            </a:r>
            <a:r>
              <a:rPr sz="1800" spc="-15" dirty="0">
                <a:latin typeface="Times New Roman"/>
                <a:cs typeface="Times New Roman"/>
              </a:rPr>
              <a:t>i</a:t>
            </a:r>
            <a:r>
              <a:rPr sz="1800" spc="-10" dirty="0">
                <a:latin typeface="Times New Roman"/>
                <a:cs typeface="Times New Roman"/>
              </a:rPr>
              <a:t>m</a:t>
            </a:r>
            <a:r>
              <a:rPr sz="1800" dirty="0">
                <a:latin typeface="Times New Roman"/>
                <a:cs typeface="Times New Roman"/>
              </a:rPr>
              <a:t>in</a:t>
            </a:r>
            <a:r>
              <a:rPr sz="1800" spc="5" dirty="0">
                <a:latin typeface="Times New Roman"/>
                <a:cs typeface="Times New Roman"/>
              </a:rPr>
              <a:t>a</a:t>
            </a:r>
            <a:r>
              <a:rPr sz="1800" dirty="0">
                <a:latin typeface="Times New Roman"/>
                <a:cs typeface="Times New Roman"/>
              </a:rPr>
              <a:t>t</a:t>
            </a:r>
            <a:r>
              <a:rPr sz="1800" spc="5" dirty="0">
                <a:latin typeface="Times New Roman"/>
                <a:cs typeface="Times New Roman"/>
              </a:rPr>
              <a:t>e</a:t>
            </a:r>
            <a:r>
              <a:rPr sz="1800" spc="-5" dirty="0">
                <a:latin typeface="Times New Roman"/>
                <a:cs typeface="Times New Roman"/>
              </a:rPr>
              <a:t>s</a:t>
            </a:r>
            <a:r>
              <a:rPr sz="1800" dirty="0">
                <a:latin typeface="Times New Roman"/>
                <a:cs typeface="Times New Roman"/>
              </a:rPr>
              <a:t>	t</a:t>
            </a:r>
            <a:r>
              <a:rPr sz="1800" spc="-10" dirty="0">
                <a:latin typeface="Times New Roman"/>
                <a:cs typeface="Times New Roman"/>
              </a:rPr>
              <a:t>h</a:t>
            </a:r>
            <a:r>
              <a:rPr sz="1800" dirty="0">
                <a:latin typeface="Times New Roman"/>
                <a:cs typeface="Times New Roman"/>
              </a:rPr>
              <a:t>e	pr</a:t>
            </a:r>
            <a:r>
              <a:rPr sz="1800" spc="-10" dirty="0">
                <a:latin typeface="Times New Roman"/>
                <a:cs typeface="Times New Roman"/>
              </a:rPr>
              <a:t>im</a:t>
            </a:r>
            <a:r>
              <a:rPr sz="1800" dirty="0">
                <a:latin typeface="Times New Roman"/>
                <a:cs typeface="Times New Roman"/>
              </a:rPr>
              <a:t>a</a:t>
            </a:r>
            <a:r>
              <a:rPr sz="1800" spc="-10" dirty="0">
                <a:latin typeface="Times New Roman"/>
                <a:cs typeface="Times New Roman"/>
              </a:rPr>
              <a:t>r</a:t>
            </a:r>
            <a:r>
              <a:rPr sz="1800" dirty="0">
                <a:latin typeface="Times New Roman"/>
                <a:cs typeface="Times New Roman"/>
              </a:rPr>
              <a:t>y  clustering</a:t>
            </a:r>
            <a:r>
              <a:rPr sz="1800" spc="-20" dirty="0">
                <a:latin typeface="Times New Roman"/>
                <a:cs typeface="Times New Roman"/>
              </a:rPr>
              <a:t> </a:t>
            </a:r>
            <a:r>
              <a:rPr sz="1800" dirty="0">
                <a:latin typeface="Times New Roman"/>
                <a:cs typeface="Times New Roman"/>
              </a:rPr>
              <a:t>problem take</a:t>
            </a:r>
            <a:r>
              <a:rPr sz="1800" spc="-15" dirty="0">
                <a:latin typeface="Times New Roman"/>
                <a:cs typeface="Times New Roman"/>
              </a:rPr>
              <a:t> </a:t>
            </a:r>
            <a:r>
              <a:rPr sz="1800" dirty="0">
                <a:latin typeface="Times New Roman"/>
                <a:cs typeface="Times New Roman"/>
              </a:rPr>
              <a:t>place</a:t>
            </a:r>
            <a:r>
              <a:rPr sz="1800" spc="-10" dirty="0">
                <a:latin typeface="Times New Roman"/>
                <a:cs typeface="Times New Roman"/>
              </a:rPr>
              <a:t> </a:t>
            </a: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a</a:t>
            </a:r>
            <a:r>
              <a:rPr sz="1800" spc="-10" dirty="0">
                <a:latin typeface="Times New Roman"/>
                <a:cs typeface="Times New Roman"/>
              </a:rPr>
              <a:t> </a:t>
            </a:r>
            <a:r>
              <a:rPr sz="1800" dirty="0">
                <a:latin typeface="Times New Roman"/>
                <a:cs typeface="Times New Roman"/>
              </a:rPr>
              <a:t>linear</a:t>
            </a:r>
            <a:r>
              <a:rPr sz="1800" spc="-10" dirty="0">
                <a:latin typeface="Times New Roman"/>
                <a:cs typeface="Times New Roman"/>
              </a:rPr>
              <a:t> </a:t>
            </a:r>
            <a:r>
              <a:rPr sz="1800" dirty="0">
                <a:latin typeface="Times New Roman"/>
                <a:cs typeface="Times New Roman"/>
              </a:rPr>
              <a:t>probing.</a:t>
            </a:r>
            <a:endParaRPr sz="1800">
              <a:latin typeface="Times New Roman"/>
              <a:cs typeface="Times New Roman"/>
            </a:endParaRPr>
          </a:p>
          <a:p>
            <a:pPr marL="362585" marR="81280" indent="-287020">
              <a:lnSpc>
                <a:spcPts val="3240"/>
              </a:lnSpc>
              <a:spcBef>
                <a:spcPts val="5"/>
              </a:spcBef>
              <a:buFont typeface="Arial MT"/>
              <a:buChar char="•"/>
              <a:tabLst>
                <a:tab pos="362585" algn="l"/>
                <a:tab pos="363220" algn="l"/>
              </a:tabLst>
            </a:pPr>
            <a:r>
              <a:rPr sz="1800" dirty="0">
                <a:latin typeface="Times New Roman"/>
                <a:cs typeface="Times New Roman"/>
              </a:rPr>
              <a:t>In</a:t>
            </a:r>
            <a:r>
              <a:rPr sz="1800" spc="350" dirty="0">
                <a:latin typeface="Times New Roman"/>
                <a:cs typeface="Times New Roman"/>
              </a:rPr>
              <a:t> </a:t>
            </a:r>
            <a:r>
              <a:rPr sz="1800" dirty="0">
                <a:latin typeface="Times New Roman"/>
                <a:cs typeface="Times New Roman"/>
              </a:rPr>
              <a:t>case</a:t>
            </a:r>
            <a:r>
              <a:rPr sz="1800" spc="360" dirty="0">
                <a:latin typeface="Times New Roman"/>
                <a:cs typeface="Times New Roman"/>
              </a:rPr>
              <a:t> </a:t>
            </a:r>
            <a:r>
              <a:rPr sz="1800" dirty="0">
                <a:latin typeface="Times New Roman"/>
                <a:cs typeface="Times New Roman"/>
              </a:rPr>
              <a:t>of</a:t>
            </a:r>
            <a:r>
              <a:rPr sz="1800" spc="340" dirty="0">
                <a:latin typeface="Times New Roman"/>
                <a:cs typeface="Times New Roman"/>
              </a:rPr>
              <a:t> </a:t>
            </a:r>
            <a:r>
              <a:rPr sz="1800" spc="-5" dirty="0">
                <a:latin typeface="Times New Roman"/>
                <a:cs typeface="Times New Roman"/>
              </a:rPr>
              <a:t>collision</a:t>
            </a:r>
            <a:r>
              <a:rPr sz="1800" spc="360" dirty="0">
                <a:latin typeface="Times New Roman"/>
                <a:cs typeface="Times New Roman"/>
              </a:rPr>
              <a:t> </a:t>
            </a:r>
            <a:r>
              <a:rPr sz="1800" dirty="0">
                <a:latin typeface="Times New Roman"/>
                <a:cs typeface="Times New Roman"/>
              </a:rPr>
              <a:t>Rehash</a:t>
            </a:r>
            <a:r>
              <a:rPr sz="1800" spc="350" dirty="0">
                <a:latin typeface="Times New Roman"/>
                <a:cs typeface="Times New Roman"/>
              </a:rPr>
              <a:t> </a:t>
            </a:r>
            <a:r>
              <a:rPr sz="1800" spc="-5" dirty="0">
                <a:latin typeface="Times New Roman"/>
                <a:cs typeface="Times New Roman"/>
              </a:rPr>
              <a:t>functions</a:t>
            </a:r>
            <a:r>
              <a:rPr sz="1800" spc="360" dirty="0">
                <a:latin typeface="Times New Roman"/>
                <a:cs typeface="Times New Roman"/>
              </a:rPr>
              <a:t> </a:t>
            </a:r>
            <a:r>
              <a:rPr sz="1800" dirty="0">
                <a:latin typeface="Times New Roman"/>
                <a:cs typeface="Times New Roman"/>
              </a:rPr>
              <a:t>:</a:t>
            </a:r>
            <a:r>
              <a:rPr sz="1800" spc="355" dirty="0">
                <a:latin typeface="Times New Roman"/>
                <a:cs typeface="Times New Roman"/>
              </a:rPr>
              <a:t> </a:t>
            </a:r>
            <a:r>
              <a:rPr sz="1800" spc="-5" dirty="0">
                <a:latin typeface="Times New Roman"/>
                <a:cs typeface="Times New Roman"/>
              </a:rPr>
              <a:t>(Hash</a:t>
            </a:r>
            <a:r>
              <a:rPr sz="1800" spc="340" dirty="0">
                <a:latin typeface="Times New Roman"/>
                <a:cs typeface="Times New Roman"/>
              </a:rPr>
              <a:t> </a:t>
            </a:r>
            <a:r>
              <a:rPr sz="1800" dirty="0">
                <a:latin typeface="Times New Roman"/>
                <a:cs typeface="Times New Roman"/>
              </a:rPr>
              <a:t>value</a:t>
            </a:r>
            <a:r>
              <a:rPr sz="1800" spc="345" dirty="0">
                <a:latin typeface="Times New Roman"/>
                <a:cs typeface="Times New Roman"/>
              </a:rPr>
              <a:t> </a:t>
            </a:r>
            <a:r>
              <a:rPr sz="1800" dirty="0">
                <a:latin typeface="Times New Roman"/>
                <a:cs typeface="Times New Roman"/>
              </a:rPr>
              <a:t>+</a:t>
            </a:r>
            <a:r>
              <a:rPr sz="1800" spc="360" dirty="0">
                <a:latin typeface="Times New Roman"/>
                <a:cs typeface="Times New Roman"/>
              </a:rPr>
              <a:t> </a:t>
            </a:r>
            <a:r>
              <a:rPr sz="1800" dirty="0">
                <a:latin typeface="Times New Roman"/>
                <a:cs typeface="Times New Roman"/>
              </a:rPr>
              <a:t>1</a:t>
            </a:r>
            <a:r>
              <a:rPr sz="1800" baseline="25462" dirty="0">
                <a:latin typeface="Times New Roman"/>
                <a:cs typeface="Times New Roman"/>
              </a:rPr>
              <a:t>2</a:t>
            </a:r>
            <a:r>
              <a:rPr sz="1800" dirty="0">
                <a:latin typeface="Times New Roman"/>
                <a:cs typeface="Times New Roman"/>
              </a:rPr>
              <a:t>)</a:t>
            </a:r>
            <a:r>
              <a:rPr sz="1800" spc="350" dirty="0">
                <a:latin typeface="Times New Roman"/>
                <a:cs typeface="Times New Roman"/>
              </a:rPr>
              <a:t> </a:t>
            </a:r>
            <a:r>
              <a:rPr sz="1800" dirty="0">
                <a:latin typeface="Times New Roman"/>
                <a:cs typeface="Times New Roman"/>
              </a:rPr>
              <a:t>%</a:t>
            </a:r>
            <a:r>
              <a:rPr sz="1800" spc="345" dirty="0">
                <a:latin typeface="Times New Roman"/>
                <a:cs typeface="Times New Roman"/>
              </a:rPr>
              <a:t> </a:t>
            </a:r>
            <a:r>
              <a:rPr sz="1800" spc="-5" dirty="0">
                <a:latin typeface="Times New Roman"/>
                <a:cs typeface="Times New Roman"/>
              </a:rPr>
              <a:t>size</a:t>
            </a:r>
            <a:r>
              <a:rPr sz="1800" spc="360" dirty="0">
                <a:latin typeface="Times New Roman"/>
                <a:cs typeface="Times New Roman"/>
              </a:rPr>
              <a:t> </a:t>
            </a:r>
            <a:r>
              <a:rPr sz="1800" dirty="0">
                <a:latin typeface="Times New Roman"/>
                <a:cs typeface="Times New Roman"/>
              </a:rPr>
              <a:t>if</a:t>
            </a:r>
            <a:r>
              <a:rPr sz="1800" spc="345" dirty="0">
                <a:latin typeface="Times New Roman"/>
                <a:cs typeface="Times New Roman"/>
              </a:rPr>
              <a:t> </a:t>
            </a:r>
            <a:r>
              <a:rPr sz="1800" dirty="0">
                <a:latin typeface="Times New Roman"/>
                <a:cs typeface="Times New Roman"/>
              </a:rPr>
              <a:t>there</a:t>
            </a:r>
            <a:r>
              <a:rPr sz="1800" spc="350" dirty="0">
                <a:latin typeface="Times New Roman"/>
                <a:cs typeface="Times New Roman"/>
              </a:rPr>
              <a:t> </a:t>
            </a:r>
            <a:r>
              <a:rPr sz="1800" spc="-5" dirty="0">
                <a:latin typeface="Times New Roman"/>
                <a:cs typeface="Times New Roman"/>
              </a:rPr>
              <a:t>is</a:t>
            </a:r>
            <a:r>
              <a:rPr sz="1800" spc="340" dirty="0">
                <a:latin typeface="Times New Roman"/>
                <a:cs typeface="Times New Roman"/>
              </a:rPr>
              <a:t> </a:t>
            </a:r>
            <a:r>
              <a:rPr sz="1800" dirty="0">
                <a:latin typeface="Times New Roman"/>
                <a:cs typeface="Times New Roman"/>
              </a:rPr>
              <a:t>again </a:t>
            </a:r>
            <a:r>
              <a:rPr sz="1800" spc="-434" dirty="0">
                <a:latin typeface="Times New Roman"/>
                <a:cs typeface="Times New Roman"/>
              </a:rPr>
              <a:t> </a:t>
            </a:r>
            <a:r>
              <a:rPr sz="1800" dirty="0">
                <a:latin typeface="Times New Roman"/>
                <a:cs typeface="Times New Roman"/>
              </a:rPr>
              <a:t>collision</a:t>
            </a:r>
            <a:r>
              <a:rPr sz="1800" spc="-20" dirty="0">
                <a:latin typeface="Times New Roman"/>
                <a:cs typeface="Times New Roman"/>
              </a:rPr>
              <a:t> </a:t>
            </a:r>
            <a:r>
              <a:rPr sz="1800" dirty="0">
                <a:latin typeface="Times New Roman"/>
                <a:cs typeface="Times New Roman"/>
              </a:rPr>
              <a:t>occur</a:t>
            </a:r>
            <a:r>
              <a:rPr sz="1800" spc="-5" dirty="0">
                <a:latin typeface="Times New Roman"/>
                <a:cs typeface="Times New Roman"/>
              </a:rPr>
              <a:t> </a:t>
            </a:r>
            <a:r>
              <a:rPr sz="1800" dirty="0">
                <a:latin typeface="Times New Roman"/>
                <a:cs typeface="Times New Roman"/>
              </a:rPr>
              <a:t>then</a:t>
            </a:r>
            <a:r>
              <a:rPr sz="1800" spc="-5" dirty="0">
                <a:latin typeface="Times New Roman"/>
                <a:cs typeface="Times New Roman"/>
              </a:rPr>
              <a:t> </a:t>
            </a:r>
            <a:r>
              <a:rPr sz="1800" dirty="0">
                <a:latin typeface="Times New Roman"/>
                <a:cs typeface="Times New Roman"/>
              </a:rPr>
              <a:t>there</a:t>
            </a:r>
            <a:r>
              <a:rPr sz="1800" spc="-15" dirty="0">
                <a:latin typeface="Times New Roman"/>
                <a:cs typeface="Times New Roman"/>
              </a:rPr>
              <a:t> </a:t>
            </a:r>
            <a:r>
              <a:rPr sz="1800" dirty="0">
                <a:latin typeface="Times New Roman"/>
                <a:cs typeface="Times New Roman"/>
              </a:rPr>
              <a:t>exist</a:t>
            </a:r>
            <a:r>
              <a:rPr sz="1800" spc="-5" dirty="0">
                <a:latin typeface="Times New Roman"/>
                <a:cs typeface="Times New Roman"/>
              </a:rPr>
              <a:t> </a:t>
            </a:r>
            <a:r>
              <a:rPr sz="1800" dirty="0">
                <a:latin typeface="Times New Roman"/>
                <a:cs typeface="Times New Roman"/>
              </a:rPr>
              <a:t>rehashing. </a:t>
            </a:r>
            <a:r>
              <a:rPr sz="1800" spc="-5" dirty="0">
                <a:latin typeface="Times New Roman"/>
                <a:cs typeface="Times New Roman"/>
              </a:rPr>
              <a:t>(Hash</a:t>
            </a:r>
            <a:r>
              <a:rPr sz="1800" spc="-10" dirty="0">
                <a:latin typeface="Times New Roman"/>
                <a:cs typeface="Times New Roman"/>
              </a:rPr>
              <a:t> </a:t>
            </a:r>
            <a:r>
              <a:rPr sz="1800" dirty="0">
                <a:latin typeface="Times New Roman"/>
                <a:cs typeface="Times New Roman"/>
              </a:rPr>
              <a:t>value +</a:t>
            </a:r>
            <a:r>
              <a:rPr sz="1800" spc="-5" dirty="0">
                <a:latin typeface="Times New Roman"/>
                <a:cs typeface="Times New Roman"/>
              </a:rPr>
              <a:t> </a:t>
            </a:r>
            <a:r>
              <a:rPr sz="1800" dirty="0">
                <a:latin typeface="Times New Roman"/>
                <a:cs typeface="Times New Roman"/>
              </a:rPr>
              <a:t>2</a:t>
            </a:r>
            <a:r>
              <a:rPr sz="1800" baseline="25462" dirty="0">
                <a:latin typeface="Times New Roman"/>
                <a:cs typeface="Times New Roman"/>
              </a:rPr>
              <a:t>2</a:t>
            </a:r>
            <a:r>
              <a:rPr sz="1800" dirty="0">
                <a:latin typeface="Times New Roman"/>
                <a:cs typeface="Times New Roman"/>
              </a:rPr>
              <a:t>)</a:t>
            </a:r>
            <a:r>
              <a:rPr sz="1800" spc="-10"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spc="-5" dirty="0">
                <a:latin typeface="Times New Roman"/>
                <a:cs typeface="Times New Roman"/>
              </a:rPr>
              <a:t>size</a:t>
            </a:r>
            <a:r>
              <a:rPr sz="1800" dirty="0">
                <a:latin typeface="Times New Roman"/>
                <a:cs typeface="Times New Roman"/>
              </a:rPr>
              <a:t> &amp;</a:t>
            </a:r>
            <a:r>
              <a:rPr sz="1800" spc="-5" dirty="0">
                <a:latin typeface="Times New Roman"/>
                <a:cs typeface="Times New Roman"/>
              </a:rPr>
              <a:t> so</a:t>
            </a:r>
            <a:r>
              <a:rPr sz="1800" spc="5" dirty="0">
                <a:latin typeface="Times New Roman"/>
                <a:cs typeface="Times New Roman"/>
              </a:rPr>
              <a:t> </a:t>
            </a:r>
            <a:r>
              <a:rPr sz="1800" dirty="0">
                <a:latin typeface="Times New Roman"/>
                <a:cs typeface="Times New Roman"/>
              </a:rPr>
              <a:t>on.</a:t>
            </a:r>
            <a:endParaRPr sz="1800">
              <a:latin typeface="Times New Roman"/>
              <a:cs typeface="Times New Roman"/>
            </a:endParaRPr>
          </a:p>
          <a:p>
            <a:pPr marL="76200">
              <a:lnSpc>
                <a:spcPct val="100000"/>
              </a:lnSpc>
              <a:spcBef>
                <a:spcPts val="795"/>
              </a:spcBef>
            </a:pPr>
            <a:r>
              <a:rPr sz="1800" dirty="0">
                <a:latin typeface="Times New Roman"/>
                <a:cs typeface="Times New Roman"/>
              </a:rPr>
              <a:t>Example:</a:t>
            </a:r>
            <a:endParaRPr sz="1800">
              <a:latin typeface="Times New Roman"/>
              <a:cs typeface="Times New Roman"/>
            </a:endParaRPr>
          </a:p>
          <a:p>
            <a:pPr marL="76200">
              <a:lnSpc>
                <a:spcPct val="100000"/>
              </a:lnSpc>
              <a:spcBef>
                <a:spcPts val="1080"/>
              </a:spcBef>
            </a:pPr>
            <a:r>
              <a:rPr sz="1800" spc="-5" dirty="0">
                <a:latin typeface="Times New Roman"/>
                <a:cs typeface="Times New Roman"/>
              </a:rPr>
              <a:t>Insert</a:t>
            </a:r>
            <a:r>
              <a:rPr sz="1800" spc="165" dirty="0">
                <a:latin typeface="Times New Roman"/>
                <a:cs typeface="Times New Roman"/>
              </a:rPr>
              <a:t> </a:t>
            </a:r>
            <a:r>
              <a:rPr sz="1800" spc="-5" dirty="0">
                <a:latin typeface="Times New Roman"/>
                <a:cs typeface="Times New Roman"/>
              </a:rPr>
              <a:t>keys</a:t>
            </a:r>
            <a:r>
              <a:rPr sz="1800" spc="155" dirty="0">
                <a:latin typeface="Times New Roman"/>
                <a:cs typeface="Times New Roman"/>
              </a:rPr>
              <a:t> </a:t>
            </a:r>
            <a:r>
              <a:rPr sz="1800" dirty="0">
                <a:latin typeface="Times New Roman"/>
                <a:cs typeface="Times New Roman"/>
              </a:rPr>
              <a:t>{29,</a:t>
            </a:r>
            <a:r>
              <a:rPr sz="1800" spc="155" dirty="0">
                <a:latin typeface="Times New Roman"/>
                <a:cs typeface="Times New Roman"/>
              </a:rPr>
              <a:t> </a:t>
            </a:r>
            <a:r>
              <a:rPr sz="1800" dirty="0">
                <a:latin typeface="Times New Roman"/>
                <a:cs typeface="Times New Roman"/>
              </a:rPr>
              <a:t>18,</a:t>
            </a:r>
            <a:r>
              <a:rPr sz="1800" spc="165" dirty="0">
                <a:latin typeface="Times New Roman"/>
                <a:cs typeface="Times New Roman"/>
              </a:rPr>
              <a:t> </a:t>
            </a:r>
            <a:r>
              <a:rPr sz="1800" dirty="0">
                <a:latin typeface="Times New Roman"/>
                <a:cs typeface="Times New Roman"/>
              </a:rPr>
              <a:t>43,</a:t>
            </a:r>
            <a:r>
              <a:rPr sz="1800" spc="155" dirty="0">
                <a:latin typeface="Times New Roman"/>
                <a:cs typeface="Times New Roman"/>
              </a:rPr>
              <a:t> </a:t>
            </a:r>
            <a:r>
              <a:rPr sz="1800" dirty="0">
                <a:latin typeface="Times New Roman"/>
                <a:cs typeface="Times New Roman"/>
              </a:rPr>
              <a:t>10,</a:t>
            </a:r>
            <a:r>
              <a:rPr sz="1800" spc="165" dirty="0">
                <a:latin typeface="Times New Roman"/>
                <a:cs typeface="Times New Roman"/>
              </a:rPr>
              <a:t> </a:t>
            </a:r>
            <a:r>
              <a:rPr sz="1800" spc="-5" dirty="0">
                <a:latin typeface="Times New Roman"/>
                <a:cs typeface="Times New Roman"/>
              </a:rPr>
              <a:t>46,</a:t>
            </a:r>
            <a:r>
              <a:rPr sz="1800" spc="155" dirty="0">
                <a:latin typeface="Times New Roman"/>
                <a:cs typeface="Times New Roman"/>
              </a:rPr>
              <a:t> </a:t>
            </a:r>
            <a:r>
              <a:rPr sz="1800" dirty="0">
                <a:latin typeface="Times New Roman"/>
                <a:cs typeface="Times New Roman"/>
              </a:rPr>
              <a:t>54}</a:t>
            </a:r>
            <a:r>
              <a:rPr sz="1800" spc="160" dirty="0">
                <a:latin typeface="Times New Roman"/>
                <a:cs typeface="Times New Roman"/>
              </a:rPr>
              <a:t> </a:t>
            </a:r>
            <a:r>
              <a:rPr sz="1800" dirty="0">
                <a:latin typeface="Times New Roman"/>
                <a:cs typeface="Times New Roman"/>
              </a:rPr>
              <a:t>with</a:t>
            </a:r>
            <a:r>
              <a:rPr sz="1800" spc="165" dirty="0">
                <a:latin typeface="Times New Roman"/>
                <a:cs typeface="Times New Roman"/>
              </a:rPr>
              <a:t> </a:t>
            </a:r>
            <a:r>
              <a:rPr sz="1800" spc="-5" dirty="0">
                <a:latin typeface="Times New Roman"/>
                <a:cs typeface="Times New Roman"/>
              </a:rPr>
              <a:t>the</a:t>
            </a:r>
            <a:r>
              <a:rPr sz="1800" spc="170" dirty="0">
                <a:latin typeface="Times New Roman"/>
                <a:cs typeface="Times New Roman"/>
              </a:rPr>
              <a:t> </a:t>
            </a:r>
            <a:r>
              <a:rPr sz="1800" spc="-5" dirty="0">
                <a:latin typeface="Times New Roman"/>
                <a:cs typeface="Times New Roman"/>
              </a:rPr>
              <a:t>hash-table</a:t>
            </a:r>
            <a:r>
              <a:rPr sz="1800" spc="170" dirty="0">
                <a:latin typeface="Times New Roman"/>
                <a:cs typeface="Times New Roman"/>
              </a:rPr>
              <a:t> </a:t>
            </a:r>
            <a:r>
              <a:rPr sz="1800" spc="-5" dirty="0">
                <a:latin typeface="Times New Roman"/>
                <a:cs typeface="Times New Roman"/>
              </a:rPr>
              <a:t>size</a:t>
            </a:r>
            <a:r>
              <a:rPr sz="1800" spc="170" dirty="0">
                <a:latin typeface="Times New Roman"/>
                <a:cs typeface="Times New Roman"/>
              </a:rPr>
              <a:t> </a:t>
            </a:r>
            <a:r>
              <a:rPr sz="1800" spc="-40" dirty="0">
                <a:latin typeface="Times New Roman"/>
                <a:cs typeface="Times New Roman"/>
              </a:rPr>
              <a:t>11</a:t>
            </a:r>
            <a:r>
              <a:rPr sz="1800" spc="150" dirty="0">
                <a:latin typeface="Times New Roman"/>
                <a:cs typeface="Times New Roman"/>
              </a:rPr>
              <a:t> </a:t>
            </a:r>
            <a:r>
              <a:rPr sz="1800" dirty="0">
                <a:latin typeface="Times New Roman"/>
                <a:cs typeface="Times New Roman"/>
              </a:rPr>
              <a:t>using</a:t>
            </a:r>
            <a:r>
              <a:rPr sz="1800" spc="160" dirty="0">
                <a:latin typeface="Times New Roman"/>
                <a:cs typeface="Times New Roman"/>
              </a:rPr>
              <a:t> </a:t>
            </a:r>
            <a:r>
              <a:rPr sz="1800" dirty="0">
                <a:latin typeface="Times New Roman"/>
                <a:cs typeface="Times New Roman"/>
              </a:rPr>
              <a:t>quadratic</a:t>
            </a:r>
            <a:r>
              <a:rPr sz="1800" spc="155" dirty="0">
                <a:latin typeface="Times New Roman"/>
                <a:cs typeface="Times New Roman"/>
              </a:rPr>
              <a:t> </a:t>
            </a:r>
            <a:r>
              <a:rPr sz="1800" dirty="0">
                <a:latin typeface="Times New Roman"/>
                <a:cs typeface="Times New Roman"/>
              </a:rPr>
              <a:t>probing.</a:t>
            </a:r>
            <a:endParaRPr sz="1800">
              <a:latin typeface="Times New Roman"/>
              <a:cs typeface="Times New Roman"/>
            </a:endParaRPr>
          </a:p>
          <a:p>
            <a:pPr marL="76200">
              <a:lnSpc>
                <a:spcPct val="100000"/>
              </a:lnSpc>
              <a:spcBef>
                <a:spcPts val="1080"/>
              </a:spcBef>
            </a:pPr>
            <a:r>
              <a:rPr sz="1800" dirty="0">
                <a:latin typeface="Times New Roman"/>
                <a:cs typeface="Times New Roman"/>
              </a:rPr>
              <a:t>solution:</a:t>
            </a:r>
            <a:endParaRPr sz="1800">
              <a:latin typeface="Times New Roman"/>
              <a:cs typeface="Times New Roman"/>
            </a:endParaRPr>
          </a:p>
          <a:p>
            <a:pPr marL="76200">
              <a:lnSpc>
                <a:spcPct val="100000"/>
              </a:lnSpc>
              <a:spcBef>
                <a:spcPts val="1080"/>
              </a:spcBef>
            </a:pPr>
            <a:r>
              <a:rPr sz="1800" spc="-5" dirty="0">
                <a:latin typeface="Times New Roman"/>
                <a:cs typeface="Times New Roman"/>
              </a:rPr>
              <a:t>when</a:t>
            </a:r>
            <a:r>
              <a:rPr sz="1800" dirty="0">
                <a:latin typeface="Times New Roman"/>
                <a:cs typeface="Times New Roman"/>
              </a:rPr>
              <a:t> </a:t>
            </a:r>
            <a:r>
              <a:rPr sz="1800" spc="-5" dirty="0">
                <a:latin typeface="Times New Roman"/>
                <a:cs typeface="Times New Roman"/>
              </a:rPr>
              <a:t>k=29:</a:t>
            </a:r>
            <a:r>
              <a:rPr sz="1800" spc="5" dirty="0">
                <a:latin typeface="Times New Roman"/>
                <a:cs typeface="Times New Roman"/>
              </a:rPr>
              <a:t> </a:t>
            </a:r>
            <a:r>
              <a:rPr sz="1800" spc="-10" dirty="0">
                <a:latin typeface="Times New Roman"/>
                <a:cs typeface="Times New Roman"/>
              </a:rPr>
              <a:t>H(29)=29%11=7.</a:t>
            </a:r>
            <a:r>
              <a:rPr sz="1800" spc="10" dirty="0">
                <a:latin typeface="Times New Roman"/>
                <a:cs typeface="Times New Roman"/>
              </a:rPr>
              <a:t> </a:t>
            </a:r>
            <a:r>
              <a:rPr sz="1800" spc="-5" dirty="0">
                <a:latin typeface="Times New Roman"/>
                <a:cs typeface="Times New Roman"/>
              </a:rPr>
              <a:t>insert</a:t>
            </a:r>
            <a:r>
              <a:rPr sz="1800" dirty="0">
                <a:latin typeface="Times New Roman"/>
                <a:cs typeface="Times New Roman"/>
              </a:rPr>
              <a:t> </a:t>
            </a:r>
            <a:r>
              <a:rPr sz="1800" spc="-5" dirty="0">
                <a:latin typeface="Times New Roman"/>
                <a:cs typeface="Times New Roman"/>
              </a:rPr>
              <a:t>key</a:t>
            </a:r>
            <a:r>
              <a:rPr sz="1800" spc="15" dirty="0">
                <a:latin typeface="Times New Roman"/>
                <a:cs typeface="Times New Roman"/>
              </a:rPr>
              <a:t> </a:t>
            </a:r>
            <a:r>
              <a:rPr sz="1800" spc="-5" dirty="0">
                <a:latin typeface="Times New Roman"/>
                <a:cs typeface="Times New Roman"/>
              </a:rPr>
              <a:t>29</a:t>
            </a:r>
            <a:r>
              <a:rPr sz="1800" dirty="0">
                <a:latin typeface="Times New Roman"/>
                <a:cs typeface="Times New Roman"/>
              </a:rPr>
              <a:t> </a:t>
            </a:r>
            <a:r>
              <a:rPr sz="1800" spc="-5" dirty="0">
                <a:latin typeface="Times New Roman"/>
                <a:cs typeface="Times New Roman"/>
              </a:rPr>
              <a:t>in</a:t>
            </a:r>
            <a:r>
              <a:rPr sz="1800" dirty="0">
                <a:latin typeface="Times New Roman"/>
                <a:cs typeface="Times New Roman"/>
              </a:rPr>
              <a:t> hash-table </a:t>
            </a:r>
            <a:r>
              <a:rPr sz="1800" spc="-5" dirty="0">
                <a:latin typeface="Times New Roman"/>
                <a:cs typeface="Times New Roman"/>
              </a:rPr>
              <a:t>in</a:t>
            </a:r>
            <a:r>
              <a:rPr sz="1800" spc="15" dirty="0">
                <a:latin typeface="Times New Roman"/>
                <a:cs typeface="Times New Roman"/>
              </a:rPr>
              <a:t> </a:t>
            </a:r>
            <a:r>
              <a:rPr sz="1800" dirty="0">
                <a:latin typeface="Times New Roman"/>
                <a:cs typeface="Times New Roman"/>
              </a:rPr>
              <a:t>location</a:t>
            </a:r>
            <a:r>
              <a:rPr sz="1800" spc="-25" dirty="0">
                <a:latin typeface="Times New Roman"/>
                <a:cs typeface="Times New Roman"/>
              </a:rPr>
              <a:t> </a:t>
            </a:r>
            <a:r>
              <a:rPr sz="1800" spc="-5" dirty="0">
                <a:latin typeface="Times New Roman"/>
                <a:cs typeface="Times New Roman"/>
              </a:rPr>
              <a:t>7</a:t>
            </a:r>
            <a:endParaRPr sz="1800">
              <a:latin typeface="Times New Roman"/>
              <a:cs typeface="Times New Roman"/>
            </a:endParaRPr>
          </a:p>
          <a:p>
            <a:pPr marL="76200" marR="80645">
              <a:lnSpc>
                <a:spcPts val="3240"/>
              </a:lnSpc>
              <a:spcBef>
                <a:spcPts val="105"/>
              </a:spcBef>
            </a:pPr>
            <a:r>
              <a:rPr sz="1800" spc="-5" dirty="0">
                <a:latin typeface="Times New Roman"/>
                <a:cs typeface="Times New Roman"/>
              </a:rPr>
              <a:t>when</a:t>
            </a:r>
            <a:r>
              <a:rPr sz="1800" spc="180" dirty="0">
                <a:latin typeface="Times New Roman"/>
                <a:cs typeface="Times New Roman"/>
              </a:rPr>
              <a:t> </a:t>
            </a:r>
            <a:r>
              <a:rPr sz="1800" spc="-5" dirty="0">
                <a:latin typeface="Times New Roman"/>
                <a:cs typeface="Times New Roman"/>
              </a:rPr>
              <a:t>k=18:</a:t>
            </a:r>
            <a:r>
              <a:rPr sz="1800" spc="185" dirty="0">
                <a:latin typeface="Times New Roman"/>
                <a:cs typeface="Times New Roman"/>
              </a:rPr>
              <a:t> </a:t>
            </a:r>
            <a:r>
              <a:rPr sz="1800" spc="-5" dirty="0">
                <a:latin typeface="Times New Roman"/>
                <a:cs typeface="Times New Roman"/>
              </a:rPr>
              <a:t>H(18)</a:t>
            </a:r>
            <a:r>
              <a:rPr sz="1800" spc="180" dirty="0">
                <a:latin typeface="Times New Roman"/>
                <a:cs typeface="Times New Roman"/>
              </a:rPr>
              <a:t> </a:t>
            </a:r>
            <a:r>
              <a:rPr sz="1800" spc="-5" dirty="0">
                <a:latin typeface="Times New Roman"/>
                <a:cs typeface="Times New Roman"/>
              </a:rPr>
              <a:t>=</a:t>
            </a:r>
            <a:r>
              <a:rPr sz="1800" spc="175" dirty="0">
                <a:latin typeface="Times New Roman"/>
                <a:cs typeface="Times New Roman"/>
              </a:rPr>
              <a:t> </a:t>
            </a:r>
            <a:r>
              <a:rPr sz="1800" spc="-20" dirty="0">
                <a:latin typeface="Times New Roman"/>
                <a:cs typeface="Times New Roman"/>
              </a:rPr>
              <a:t>18%11</a:t>
            </a:r>
            <a:r>
              <a:rPr sz="1800" spc="180" dirty="0">
                <a:latin typeface="Times New Roman"/>
                <a:cs typeface="Times New Roman"/>
              </a:rPr>
              <a:t> </a:t>
            </a:r>
            <a:r>
              <a:rPr sz="1800" spc="-5" dirty="0">
                <a:latin typeface="Times New Roman"/>
                <a:cs typeface="Times New Roman"/>
              </a:rPr>
              <a:t>=</a:t>
            </a:r>
            <a:r>
              <a:rPr sz="1800" spc="175" dirty="0">
                <a:latin typeface="Times New Roman"/>
                <a:cs typeface="Times New Roman"/>
              </a:rPr>
              <a:t> </a:t>
            </a:r>
            <a:r>
              <a:rPr sz="1800" spc="-5" dirty="0">
                <a:latin typeface="Times New Roman"/>
                <a:cs typeface="Times New Roman"/>
              </a:rPr>
              <a:t>7</a:t>
            </a:r>
            <a:r>
              <a:rPr sz="1800" spc="170" dirty="0">
                <a:latin typeface="Times New Roman"/>
                <a:cs typeface="Times New Roman"/>
              </a:rPr>
              <a:t> </a:t>
            </a:r>
            <a:r>
              <a:rPr sz="1800" spc="-5" dirty="0">
                <a:latin typeface="Times New Roman"/>
                <a:cs typeface="Times New Roman"/>
              </a:rPr>
              <a:t>(Collision</a:t>
            </a:r>
            <a:r>
              <a:rPr sz="1800" spc="190" dirty="0">
                <a:latin typeface="Times New Roman"/>
                <a:cs typeface="Times New Roman"/>
              </a:rPr>
              <a:t> </a:t>
            </a:r>
            <a:r>
              <a:rPr sz="1800" spc="-5" dirty="0">
                <a:latin typeface="Times New Roman"/>
                <a:cs typeface="Times New Roman"/>
              </a:rPr>
              <a:t>occur),</a:t>
            </a:r>
            <a:r>
              <a:rPr sz="1800" spc="190" dirty="0">
                <a:latin typeface="Times New Roman"/>
                <a:cs typeface="Times New Roman"/>
              </a:rPr>
              <a:t> </a:t>
            </a:r>
            <a:r>
              <a:rPr sz="1800" spc="-5" dirty="0">
                <a:latin typeface="Times New Roman"/>
                <a:cs typeface="Times New Roman"/>
              </a:rPr>
              <a:t>so</a:t>
            </a:r>
            <a:r>
              <a:rPr sz="1800" spc="180" dirty="0">
                <a:latin typeface="Times New Roman"/>
                <a:cs typeface="Times New Roman"/>
              </a:rPr>
              <a:t> </a:t>
            </a:r>
            <a:r>
              <a:rPr sz="1800" spc="-5" dirty="0">
                <a:latin typeface="Times New Roman"/>
                <a:cs typeface="Times New Roman"/>
              </a:rPr>
              <a:t>use</a:t>
            </a:r>
            <a:r>
              <a:rPr sz="1800" spc="170" dirty="0">
                <a:latin typeface="Times New Roman"/>
                <a:cs typeface="Times New Roman"/>
              </a:rPr>
              <a:t> </a:t>
            </a:r>
            <a:r>
              <a:rPr sz="1800" spc="-5" dirty="0">
                <a:latin typeface="Times New Roman"/>
                <a:cs typeface="Times New Roman"/>
              </a:rPr>
              <a:t>following</a:t>
            </a:r>
            <a:r>
              <a:rPr sz="1800" spc="185" dirty="0">
                <a:latin typeface="Times New Roman"/>
                <a:cs typeface="Times New Roman"/>
              </a:rPr>
              <a:t> </a:t>
            </a:r>
            <a:r>
              <a:rPr sz="1800" dirty="0">
                <a:latin typeface="Times New Roman"/>
                <a:cs typeface="Times New Roman"/>
              </a:rPr>
              <a:t>hash</a:t>
            </a:r>
            <a:r>
              <a:rPr sz="1800" spc="180" dirty="0">
                <a:latin typeface="Times New Roman"/>
                <a:cs typeface="Times New Roman"/>
              </a:rPr>
              <a:t> </a:t>
            </a:r>
            <a:r>
              <a:rPr sz="1800" spc="-5" dirty="0">
                <a:latin typeface="Times New Roman"/>
                <a:cs typeface="Times New Roman"/>
              </a:rPr>
              <a:t>function,(hash </a:t>
            </a:r>
            <a:r>
              <a:rPr sz="1800" spc="-434" dirty="0">
                <a:latin typeface="Times New Roman"/>
                <a:cs typeface="Times New Roman"/>
              </a:rPr>
              <a:t> </a:t>
            </a:r>
            <a:r>
              <a:rPr sz="1800" dirty="0">
                <a:latin typeface="Times New Roman"/>
                <a:cs typeface="Times New Roman"/>
              </a:rPr>
              <a:t>value</a:t>
            </a:r>
            <a:r>
              <a:rPr sz="1800" spc="-20"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1</a:t>
            </a:r>
            <a:r>
              <a:rPr sz="1800" baseline="25462" dirty="0">
                <a:latin typeface="Times New Roman"/>
                <a:cs typeface="Times New Roman"/>
              </a:rPr>
              <a:t>2</a:t>
            </a:r>
            <a:r>
              <a:rPr sz="1800" dirty="0">
                <a:latin typeface="Times New Roman"/>
                <a:cs typeface="Times New Roman"/>
              </a:rPr>
              <a:t>)</a:t>
            </a:r>
            <a:r>
              <a:rPr sz="1800" spc="5" dirty="0">
                <a:latin typeface="Times New Roman"/>
                <a:cs typeface="Times New Roman"/>
              </a:rPr>
              <a:t> </a:t>
            </a:r>
            <a:r>
              <a:rPr sz="1800" spc="-15" dirty="0">
                <a:latin typeface="Times New Roman"/>
                <a:cs typeface="Times New Roman"/>
              </a:rPr>
              <a:t>%11=(7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1</a:t>
            </a:r>
            <a:r>
              <a:rPr sz="1800" spc="5"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spc="-40" dirty="0">
                <a:latin typeface="Times New Roman"/>
                <a:cs typeface="Times New Roman"/>
              </a:rPr>
              <a:t>11</a:t>
            </a:r>
            <a:r>
              <a:rPr sz="1800" spc="-10"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8.</a:t>
            </a:r>
            <a:r>
              <a:rPr sz="1800" spc="-5" dirty="0">
                <a:latin typeface="Times New Roman"/>
                <a:cs typeface="Times New Roman"/>
              </a:rPr>
              <a:t> </a:t>
            </a:r>
            <a:r>
              <a:rPr sz="1800" dirty="0">
                <a:latin typeface="Times New Roman"/>
                <a:cs typeface="Times New Roman"/>
              </a:rPr>
              <a:t>hence</a:t>
            </a:r>
            <a:r>
              <a:rPr sz="1800" spc="5" dirty="0">
                <a:latin typeface="Times New Roman"/>
                <a:cs typeface="Times New Roman"/>
              </a:rPr>
              <a:t> </a:t>
            </a:r>
            <a:r>
              <a:rPr sz="1800" dirty="0">
                <a:latin typeface="Times New Roman"/>
                <a:cs typeface="Times New Roman"/>
              </a:rPr>
              <a:t>insert key</a:t>
            </a:r>
            <a:r>
              <a:rPr sz="1800" spc="-10" dirty="0">
                <a:latin typeface="Times New Roman"/>
                <a:cs typeface="Times New Roman"/>
              </a:rPr>
              <a:t> </a:t>
            </a:r>
            <a:r>
              <a:rPr sz="1800" dirty="0">
                <a:latin typeface="Times New Roman"/>
                <a:cs typeface="Times New Roman"/>
              </a:rPr>
              <a:t>18</a:t>
            </a:r>
            <a:r>
              <a:rPr sz="1800" spc="-10" dirty="0">
                <a:latin typeface="Times New Roman"/>
                <a:cs typeface="Times New Roman"/>
              </a:rPr>
              <a:t> </a:t>
            </a: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hash-table</a:t>
            </a:r>
            <a:r>
              <a:rPr sz="1800" spc="-15" dirty="0">
                <a:latin typeface="Times New Roman"/>
                <a:cs typeface="Times New Roman"/>
              </a:rPr>
              <a:t> </a:t>
            </a:r>
            <a:r>
              <a:rPr sz="1800" dirty="0">
                <a:latin typeface="Times New Roman"/>
                <a:cs typeface="Times New Roman"/>
              </a:rPr>
              <a:t>in</a:t>
            </a:r>
            <a:r>
              <a:rPr sz="1800" spc="-10" dirty="0">
                <a:latin typeface="Times New Roman"/>
                <a:cs typeface="Times New Roman"/>
              </a:rPr>
              <a:t> </a:t>
            </a:r>
            <a:r>
              <a:rPr sz="1800" dirty="0">
                <a:latin typeface="Times New Roman"/>
                <a:cs typeface="Times New Roman"/>
              </a:rPr>
              <a:t>location</a:t>
            </a:r>
            <a:r>
              <a:rPr sz="1800" spc="-15" dirty="0">
                <a:latin typeface="Times New Roman"/>
                <a:cs typeface="Times New Roman"/>
              </a:rPr>
              <a:t> </a:t>
            </a:r>
            <a:r>
              <a:rPr sz="1800" dirty="0">
                <a:latin typeface="Times New Roman"/>
                <a:cs typeface="Times New Roman"/>
              </a:rPr>
              <a:t>8</a:t>
            </a:r>
            <a:endParaRPr sz="180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2681" y="174069"/>
            <a:ext cx="6536055" cy="4690110"/>
          </a:xfrm>
          <a:prstGeom prst="rect">
            <a:avLst/>
          </a:prstGeom>
        </p:spPr>
        <p:txBody>
          <a:bodyPr vert="horz" wrap="square" lIns="0" tIns="141605" rIns="0" bIns="0" rtlCol="0">
            <a:spAutoFit/>
          </a:bodyPr>
          <a:lstStyle/>
          <a:p>
            <a:pPr marL="63500">
              <a:lnSpc>
                <a:spcPct val="100000"/>
              </a:lnSpc>
              <a:spcBef>
                <a:spcPts val="1115"/>
              </a:spcBef>
            </a:pPr>
            <a:r>
              <a:rPr sz="1700" spc="-5" dirty="0">
                <a:latin typeface="Times New Roman"/>
                <a:cs typeface="Times New Roman"/>
              </a:rPr>
              <a:t>when</a:t>
            </a:r>
            <a:r>
              <a:rPr sz="1700" spc="155" dirty="0">
                <a:latin typeface="Times New Roman"/>
                <a:cs typeface="Times New Roman"/>
              </a:rPr>
              <a:t> </a:t>
            </a:r>
            <a:r>
              <a:rPr sz="1700" spc="-5" dirty="0">
                <a:latin typeface="Times New Roman"/>
                <a:cs typeface="Times New Roman"/>
              </a:rPr>
              <a:t>k=43:</a:t>
            </a:r>
            <a:r>
              <a:rPr sz="1700" spc="150" dirty="0">
                <a:latin typeface="Times New Roman"/>
                <a:cs typeface="Times New Roman"/>
              </a:rPr>
              <a:t> </a:t>
            </a:r>
            <a:r>
              <a:rPr sz="1700" spc="-5" dirty="0">
                <a:latin typeface="Times New Roman"/>
                <a:cs typeface="Times New Roman"/>
              </a:rPr>
              <a:t>H(43)</a:t>
            </a:r>
            <a:r>
              <a:rPr sz="1700" spc="160" dirty="0">
                <a:latin typeface="Times New Roman"/>
                <a:cs typeface="Times New Roman"/>
              </a:rPr>
              <a:t> </a:t>
            </a:r>
            <a:r>
              <a:rPr sz="1700" dirty="0">
                <a:latin typeface="Times New Roman"/>
                <a:cs typeface="Times New Roman"/>
              </a:rPr>
              <a:t>=</a:t>
            </a:r>
            <a:r>
              <a:rPr sz="1700" spc="155" dirty="0">
                <a:latin typeface="Times New Roman"/>
                <a:cs typeface="Times New Roman"/>
              </a:rPr>
              <a:t> </a:t>
            </a:r>
            <a:r>
              <a:rPr sz="1700" spc="-15" dirty="0">
                <a:latin typeface="Times New Roman"/>
                <a:cs typeface="Times New Roman"/>
              </a:rPr>
              <a:t>43%11=</a:t>
            </a:r>
            <a:r>
              <a:rPr sz="1700" spc="155" dirty="0">
                <a:latin typeface="Times New Roman"/>
                <a:cs typeface="Times New Roman"/>
              </a:rPr>
              <a:t> </a:t>
            </a:r>
            <a:r>
              <a:rPr sz="1700" spc="-5" dirty="0">
                <a:latin typeface="Times New Roman"/>
                <a:cs typeface="Times New Roman"/>
              </a:rPr>
              <a:t>10,</a:t>
            </a:r>
            <a:r>
              <a:rPr sz="1700" spc="160" dirty="0">
                <a:latin typeface="Times New Roman"/>
                <a:cs typeface="Times New Roman"/>
              </a:rPr>
              <a:t> </a:t>
            </a:r>
            <a:r>
              <a:rPr sz="1700" spc="-5" dirty="0">
                <a:latin typeface="Times New Roman"/>
                <a:cs typeface="Times New Roman"/>
              </a:rPr>
              <a:t>insert</a:t>
            </a:r>
            <a:r>
              <a:rPr sz="1700" spc="160" dirty="0">
                <a:latin typeface="Times New Roman"/>
                <a:cs typeface="Times New Roman"/>
              </a:rPr>
              <a:t> </a:t>
            </a:r>
            <a:r>
              <a:rPr sz="1700" spc="-5" dirty="0">
                <a:latin typeface="Times New Roman"/>
                <a:cs typeface="Times New Roman"/>
              </a:rPr>
              <a:t>key</a:t>
            </a:r>
            <a:r>
              <a:rPr sz="1700" spc="155" dirty="0">
                <a:latin typeface="Times New Roman"/>
                <a:cs typeface="Times New Roman"/>
              </a:rPr>
              <a:t> </a:t>
            </a:r>
            <a:r>
              <a:rPr sz="1700" dirty="0">
                <a:latin typeface="Times New Roman"/>
                <a:cs typeface="Times New Roman"/>
              </a:rPr>
              <a:t>43</a:t>
            </a:r>
            <a:r>
              <a:rPr sz="1700" spc="155" dirty="0">
                <a:latin typeface="Times New Roman"/>
                <a:cs typeface="Times New Roman"/>
              </a:rPr>
              <a:t> </a:t>
            </a:r>
            <a:r>
              <a:rPr sz="1700" spc="-5" dirty="0">
                <a:latin typeface="Times New Roman"/>
                <a:cs typeface="Times New Roman"/>
              </a:rPr>
              <a:t>in</a:t>
            </a:r>
            <a:r>
              <a:rPr sz="1700" spc="140" dirty="0">
                <a:latin typeface="Times New Roman"/>
                <a:cs typeface="Times New Roman"/>
              </a:rPr>
              <a:t> </a:t>
            </a:r>
            <a:r>
              <a:rPr sz="1700" spc="-5" dirty="0">
                <a:latin typeface="Times New Roman"/>
                <a:cs typeface="Times New Roman"/>
              </a:rPr>
              <a:t>hash-table</a:t>
            </a:r>
            <a:r>
              <a:rPr sz="1700" spc="160" dirty="0">
                <a:latin typeface="Times New Roman"/>
                <a:cs typeface="Times New Roman"/>
              </a:rPr>
              <a:t> </a:t>
            </a:r>
            <a:r>
              <a:rPr sz="1700" spc="-5" dirty="0">
                <a:latin typeface="Times New Roman"/>
                <a:cs typeface="Times New Roman"/>
              </a:rPr>
              <a:t>in</a:t>
            </a:r>
            <a:r>
              <a:rPr sz="1700" spc="165" dirty="0">
                <a:latin typeface="Times New Roman"/>
                <a:cs typeface="Times New Roman"/>
              </a:rPr>
              <a:t> </a:t>
            </a:r>
            <a:r>
              <a:rPr sz="1700" spc="-5" dirty="0">
                <a:latin typeface="Times New Roman"/>
                <a:cs typeface="Times New Roman"/>
              </a:rPr>
              <a:t>location</a:t>
            </a:r>
            <a:endParaRPr sz="1700">
              <a:latin typeface="Times New Roman"/>
              <a:cs typeface="Times New Roman"/>
            </a:endParaRPr>
          </a:p>
          <a:p>
            <a:pPr marL="63500">
              <a:lnSpc>
                <a:spcPct val="100000"/>
              </a:lnSpc>
              <a:spcBef>
                <a:spcPts val="1019"/>
              </a:spcBef>
            </a:pPr>
            <a:r>
              <a:rPr sz="1700" spc="-5" dirty="0">
                <a:latin typeface="Times New Roman"/>
                <a:cs typeface="Times New Roman"/>
              </a:rPr>
              <a:t>10</a:t>
            </a:r>
            <a:endParaRPr sz="1700">
              <a:latin typeface="Times New Roman"/>
              <a:cs typeface="Times New Roman"/>
            </a:endParaRPr>
          </a:p>
          <a:p>
            <a:pPr marL="63500">
              <a:lnSpc>
                <a:spcPct val="100000"/>
              </a:lnSpc>
              <a:spcBef>
                <a:spcPts val="1019"/>
              </a:spcBef>
            </a:pPr>
            <a:r>
              <a:rPr sz="1700" dirty="0">
                <a:latin typeface="Times New Roman"/>
                <a:cs typeface="Times New Roman"/>
              </a:rPr>
              <a:t>when</a:t>
            </a:r>
            <a:r>
              <a:rPr sz="1700" spc="-15" dirty="0">
                <a:latin typeface="Times New Roman"/>
                <a:cs typeface="Times New Roman"/>
              </a:rPr>
              <a:t> </a:t>
            </a:r>
            <a:r>
              <a:rPr sz="1700" spc="-5" dirty="0">
                <a:latin typeface="Times New Roman"/>
                <a:cs typeface="Times New Roman"/>
              </a:rPr>
              <a:t>k=10:</a:t>
            </a:r>
            <a:r>
              <a:rPr sz="1700" spc="-15" dirty="0">
                <a:latin typeface="Times New Roman"/>
                <a:cs typeface="Times New Roman"/>
              </a:rPr>
              <a:t> </a:t>
            </a:r>
            <a:r>
              <a:rPr sz="1700" dirty="0">
                <a:latin typeface="Times New Roman"/>
                <a:cs typeface="Times New Roman"/>
              </a:rPr>
              <a:t>H(10)</a:t>
            </a:r>
            <a:r>
              <a:rPr sz="1700" spc="-2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10</a:t>
            </a:r>
            <a:r>
              <a:rPr sz="1700" spc="-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30" dirty="0">
                <a:latin typeface="Times New Roman"/>
                <a:cs typeface="Times New Roman"/>
              </a:rPr>
              <a:t>11</a:t>
            </a:r>
            <a:r>
              <a:rPr sz="1700" spc="-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10</a:t>
            </a:r>
            <a:r>
              <a:rPr sz="1700" spc="-5" dirty="0">
                <a:latin typeface="Times New Roman"/>
                <a:cs typeface="Times New Roman"/>
              </a:rPr>
              <a:t> (Collision</a:t>
            </a:r>
            <a:r>
              <a:rPr sz="1700" spc="15" dirty="0">
                <a:latin typeface="Times New Roman"/>
                <a:cs typeface="Times New Roman"/>
              </a:rPr>
              <a:t> </a:t>
            </a:r>
            <a:r>
              <a:rPr sz="1700" dirty="0">
                <a:latin typeface="Times New Roman"/>
                <a:cs typeface="Times New Roman"/>
              </a:rPr>
              <a:t>occur)</a:t>
            </a:r>
            <a:endParaRPr sz="1700">
              <a:latin typeface="Times New Roman"/>
              <a:cs typeface="Times New Roman"/>
            </a:endParaRPr>
          </a:p>
          <a:p>
            <a:pPr marL="63500" marR="55880">
              <a:lnSpc>
                <a:spcPts val="3060"/>
              </a:lnSpc>
              <a:spcBef>
                <a:spcPts val="275"/>
              </a:spcBef>
            </a:pPr>
            <a:r>
              <a:rPr sz="1700" spc="-5" dirty="0">
                <a:latin typeface="Times New Roman"/>
                <a:cs typeface="Times New Roman"/>
              </a:rPr>
              <a:t>so</a:t>
            </a:r>
            <a:r>
              <a:rPr sz="1700" spc="15" dirty="0">
                <a:latin typeface="Times New Roman"/>
                <a:cs typeface="Times New Roman"/>
              </a:rPr>
              <a:t> </a:t>
            </a:r>
            <a:r>
              <a:rPr sz="1700" dirty="0">
                <a:latin typeface="Times New Roman"/>
                <a:cs typeface="Times New Roman"/>
              </a:rPr>
              <a:t>use</a:t>
            </a:r>
            <a:r>
              <a:rPr sz="1700" spc="20" dirty="0">
                <a:latin typeface="Times New Roman"/>
                <a:cs typeface="Times New Roman"/>
              </a:rPr>
              <a:t> </a:t>
            </a:r>
            <a:r>
              <a:rPr sz="1700" spc="-5" dirty="0">
                <a:latin typeface="Times New Roman"/>
                <a:cs typeface="Times New Roman"/>
              </a:rPr>
              <a:t>following</a:t>
            </a:r>
            <a:r>
              <a:rPr sz="1700" spc="10" dirty="0">
                <a:latin typeface="Times New Roman"/>
                <a:cs typeface="Times New Roman"/>
              </a:rPr>
              <a:t> </a:t>
            </a:r>
            <a:r>
              <a:rPr sz="1700" dirty="0">
                <a:latin typeface="Times New Roman"/>
                <a:cs typeface="Times New Roman"/>
              </a:rPr>
              <a:t>hash</a:t>
            </a:r>
            <a:r>
              <a:rPr sz="1700" spc="20" dirty="0">
                <a:latin typeface="Times New Roman"/>
                <a:cs typeface="Times New Roman"/>
              </a:rPr>
              <a:t> </a:t>
            </a:r>
            <a:r>
              <a:rPr sz="1700" spc="-5" dirty="0">
                <a:latin typeface="Times New Roman"/>
                <a:cs typeface="Times New Roman"/>
              </a:rPr>
              <a:t>function,(hash</a:t>
            </a:r>
            <a:r>
              <a:rPr sz="1700" spc="35" dirty="0">
                <a:latin typeface="Times New Roman"/>
                <a:cs typeface="Times New Roman"/>
              </a:rPr>
              <a:t> </a:t>
            </a:r>
            <a:r>
              <a:rPr sz="1700" spc="-5" dirty="0">
                <a:latin typeface="Times New Roman"/>
                <a:cs typeface="Times New Roman"/>
              </a:rPr>
              <a:t>value</a:t>
            </a:r>
            <a:r>
              <a:rPr sz="1700" spc="2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spc="5" dirty="0">
                <a:latin typeface="Times New Roman"/>
                <a:cs typeface="Times New Roman"/>
              </a:rPr>
              <a:t>1</a:t>
            </a:r>
            <a:r>
              <a:rPr sz="1650" spc="7" baseline="25252" dirty="0">
                <a:latin typeface="Times New Roman"/>
                <a:cs typeface="Times New Roman"/>
              </a:rPr>
              <a:t>2</a:t>
            </a:r>
            <a:r>
              <a:rPr sz="1700" spc="5" dirty="0">
                <a:latin typeface="Times New Roman"/>
                <a:cs typeface="Times New Roman"/>
              </a:rPr>
              <a:t>)</a:t>
            </a:r>
            <a:r>
              <a:rPr sz="1700" spc="20" dirty="0">
                <a:latin typeface="Times New Roman"/>
                <a:cs typeface="Times New Roman"/>
              </a:rPr>
              <a:t> </a:t>
            </a:r>
            <a:r>
              <a:rPr sz="1700" spc="-15" dirty="0">
                <a:latin typeface="Times New Roman"/>
                <a:cs typeface="Times New Roman"/>
              </a:rPr>
              <a:t>%11=(10</a:t>
            </a:r>
            <a:r>
              <a:rPr sz="1700" spc="3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1</a:t>
            </a:r>
            <a:r>
              <a:rPr sz="1700" spc="10"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spc="-40" dirty="0">
                <a:latin typeface="Times New Roman"/>
                <a:cs typeface="Times New Roman"/>
              </a:rPr>
              <a:t>11</a:t>
            </a:r>
            <a:r>
              <a:rPr sz="1700" spc="5" dirty="0">
                <a:latin typeface="Times New Roman"/>
                <a:cs typeface="Times New Roman"/>
              </a:rPr>
              <a:t> </a:t>
            </a:r>
            <a:r>
              <a:rPr sz="1700" dirty="0">
                <a:latin typeface="Times New Roman"/>
                <a:cs typeface="Times New Roman"/>
              </a:rPr>
              <a:t>=</a:t>
            </a:r>
            <a:r>
              <a:rPr sz="1700" spc="35" dirty="0">
                <a:latin typeface="Times New Roman"/>
                <a:cs typeface="Times New Roman"/>
              </a:rPr>
              <a:t> </a:t>
            </a:r>
            <a:r>
              <a:rPr sz="1700" spc="-10" dirty="0">
                <a:latin typeface="Times New Roman"/>
                <a:cs typeface="Times New Roman"/>
              </a:rPr>
              <a:t>0, </a:t>
            </a:r>
            <a:r>
              <a:rPr sz="1700" spc="-409" dirty="0">
                <a:latin typeface="Times New Roman"/>
                <a:cs typeface="Times New Roman"/>
              </a:rPr>
              <a:t> </a:t>
            </a:r>
            <a:r>
              <a:rPr sz="1700" spc="-5" dirty="0">
                <a:latin typeface="Times New Roman"/>
                <a:cs typeface="Times New Roman"/>
              </a:rPr>
              <a:t>insert </a:t>
            </a:r>
            <a:r>
              <a:rPr sz="1700" dirty="0">
                <a:latin typeface="Times New Roman"/>
                <a:cs typeface="Times New Roman"/>
              </a:rPr>
              <a:t>key</a:t>
            </a:r>
            <a:r>
              <a:rPr sz="1700" spc="-10" dirty="0">
                <a:latin typeface="Times New Roman"/>
                <a:cs typeface="Times New Roman"/>
              </a:rPr>
              <a:t> </a:t>
            </a:r>
            <a:r>
              <a:rPr sz="1700" dirty="0">
                <a:latin typeface="Times New Roman"/>
                <a:cs typeface="Times New Roman"/>
              </a:rPr>
              <a:t>10</a:t>
            </a:r>
            <a:r>
              <a:rPr sz="1700" spc="-5" dirty="0">
                <a:latin typeface="Times New Roman"/>
                <a:cs typeface="Times New Roman"/>
              </a:rPr>
              <a:t> in hash-table</a:t>
            </a:r>
            <a:r>
              <a:rPr sz="1700" spc="-1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location 0</a:t>
            </a:r>
            <a:endParaRPr sz="1700">
              <a:latin typeface="Times New Roman"/>
              <a:cs typeface="Times New Roman"/>
            </a:endParaRPr>
          </a:p>
          <a:p>
            <a:pPr marL="63500" marR="178435">
              <a:lnSpc>
                <a:spcPts val="6120"/>
              </a:lnSpc>
              <a:spcBef>
                <a:spcPts val="610"/>
              </a:spcBef>
            </a:pPr>
            <a:r>
              <a:rPr sz="1700" dirty="0">
                <a:latin typeface="Times New Roman"/>
                <a:cs typeface="Times New Roman"/>
              </a:rPr>
              <a:t>when</a:t>
            </a:r>
            <a:r>
              <a:rPr sz="1700" spc="-10" dirty="0">
                <a:latin typeface="Times New Roman"/>
                <a:cs typeface="Times New Roman"/>
              </a:rPr>
              <a:t> </a:t>
            </a:r>
            <a:r>
              <a:rPr sz="1700" spc="-5" dirty="0">
                <a:latin typeface="Times New Roman"/>
                <a:cs typeface="Times New Roman"/>
              </a:rPr>
              <a:t>k=46:</a:t>
            </a:r>
            <a:r>
              <a:rPr sz="1700" spc="-10" dirty="0">
                <a:latin typeface="Times New Roman"/>
                <a:cs typeface="Times New Roman"/>
              </a:rPr>
              <a:t> </a:t>
            </a:r>
            <a:r>
              <a:rPr sz="1700" dirty="0">
                <a:latin typeface="Times New Roman"/>
                <a:cs typeface="Times New Roman"/>
              </a:rPr>
              <a:t>H(46)</a:t>
            </a:r>
            <a:r>
              <a:rPr sz="1700" spc="-2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15" dirty="0">
                <a:latin typeface="Times New Roman"/>
                <a:cs typeface="Times New Roman"/>
              </a:rPr>
              <a:t>46%11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2,</a:t>
            </a:r>
            <a:r>
              <a:rPr sz="1700" spc="-10" dirty="0">
                <a:latin typeface="Times New Roman"/>
                <a:cs typeface="Times New Roman"/>
              </a:rPr>
              <a:t> </a:t>
            </a:r>
            <a:r>
              <a:rPr sz="1700" spc="-5" dirty="0">
                <a:latin typeface="Times New Roman"/>
                <a:cs typeface="Times New Roman"/>
              </a:rPr>
              <a:t>insert</a:t>
            </a:r>
            <a:r>
              <a:rPr sz="1700" spc="5" dirty="0">
                <a:latin typeface="Times New Roman"/>
                <a:cs typeface="Times New Roman"/>
              </a:rPr>
              <a:t> </a:t>
            </a:r>
            <a:r>
              <a:rPr sz="1700" dirty="0">
                <a:latin typeface="Times New Roman"/>
                <a:cs typeface="Times New Roman"/>
              </a:rPr>
              <a:t>key</a:t>
            </a:r>
            <a:r>
              <a:rPr sz="1700" spc="-5" dirty="0">
                <a:latin typeface="Times New Roman"/>
                <a:cs typeface="Times New Roman"/>
              </a:rPr>
              <a:t> </a:t>
            </a:r>
            <a:r>
              <a:rPr sz="1700" dirty="0">
                <a:latin typeface="Times New Roman"/>
                <a:cs typeface="Times New Roman"/>
              </a:rPr>
              <a:t>46</a:t>
            </a:r>
            <a:r>
              <a:rPr sz="1700" spc="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hash-table in</a:t>
            </a:r>
            <a:r>
              <a:rPr sz="1700" dirty="0">
                <a:latin typeface="Times New Roman"/>
                <a:cs typeface="Times New Roman"/>
              </a:rPr>
              <a:t> </a:t>
            </a:r>
            <a:r>
              <a:rPr sz="1700" spc="-5" dirty="0">
                <a:latin typeface="Times New Roman"/>
                <a:cs typeface="Times New Roman"/>
              </a:rPr>
              <a:t>location</a:t>
            </a:r>
            <a:r>
              <a:rPr sz="1700" spc="15" dirty="0">
                <a:latin typeface="Times New Roman"/>
                <a:cs typeface="Times New Roman"/>
              </a:rPr>
              <a:t> </a:t>
            </a:r>
            <a:r>
              <a:rPr sz="1700" dirty="0">
                <a:latin typeface="Times New Roman"/>
                <a:cs typeface="Times New Roman"/>
              </a:rPr>
              <a:t>2 </a:t>
            </a:r>
            <a:r>
              <a:rPr sz="1700" spc="-409" dirty="0">
                <a:latin typeface="Times New Roman"/>
                <a:cs typeface="Times New Roman"/>
              </a:rPr>
              <a:t> </a:t>
            </a:r>
            <a:r>
              <a:rPr sz="1700" dirty="0">
                <a:latin typeface="Times New Roman"/>
                <a:cs typeface="Times New Roman"/>
              </a:rPr>
              <a:t>when</a:t>
            </a:r>
            <a:r>
              <a:rPr sz="1700" spc="-15" dirty="0">
                <a:latin typeface="Times New Roman"/>
                <a:cs typeface="Times New Roman"/>
              </a:rPr>
              <a:t> </a:t>
            </a:r>
            <a:r>
              <a:rPr sz="1700" dirty="0">
                <a:latin typeface="Times New Roman"/>
                <a:cs typeface="Times New Roman"/>
              </a:rPr>
              <a:t>k=54</a:t>
            </a:r>
            <a:r>
              <a:rPr sz="1700" spc="-15" dirty="0">
                <a:latin typeface="Times New Roman"/>
                <a:cs typeface="Times New Roman"/>
              </a:rPr>
              <a:t> </a:t>
            </a:r>
            <a:r>
              <a:rPr sz="1700" dirty="0">
                <a:latin typeface="Times New Roman"/>
                <a:cs typeface="Times New Roman"/>
              </a:rPr>
              <a:t>: H(54)</a:t>
            </a:r>
            <a:r>
              <a:rPr sz="1700" spc="-2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15" dirty="0">
                <a:latin typeface="Times New Roman"/>
                <a:cs typeface="Times New Roman"/>
              </a:rPr>
              <a:t>54%11</a:t>
            </a:r>
            <a:r>
              <a:rPr sz="1700" spc="-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10, </a:t>
            </a:r>
            <a:r>
              <a:rPr sz="1700" spc="-5" dirty="0">
                <a:latin typeface="Times New Roman"/>
                <a:cs typeface="Times New Roman"/>
              </a:rPr>
              <a:t>(Collision</a:t>
            </a:r>
            <a:r>
              <a:rPr sz="1700" spc="15" dirty="0">
                <a:latin typeface="Times New Roman"/>
                <a:cs typeface="Times New Roman"/>
              </a:rPr>
              <a:t> </a:t>
            </a:r>
            <a:r>
              <a:rPr sz="1700" dirty="0">
                <a:latin typeface="Times New Roman"/>
                <a:cs typeface="Times New Roman"/>
              </a:rPr>
              <a:t>occur)</a:t>
            </a:r>
            <a:endParaRPr sz="1700">
              <a:latin typeface="Times New Roman"/>
              <a:cs typeface="Times New Roman"/>
            </a:endParaRPr>
          </a:p>
          <a:p>
            <a:pPr marL="63500">
              <a:lnSpc>
                <a:spcPct val="100000"/>
              </a:lnSpc>
              <a:spcBef>
                <a:spcPts val="140"/>
              </a:spcBef>
            </a:pPr>
            <a:r>
              <a:rPr sz="1700" dirty="0">
                <a:latin typeface="Times New Roman"/>
                <a:cs typeface="Times New Roman"/>
              </a:rPr>
              <a:t>so</a:t>
            </a:r>
            <a:r>
              <a:rPr sz="1700" spc="15" dirty="0">
                <a:latin typeface="Times New Roman"/>
                <a:cs typeface="Times New Roman"/>
              </a:rPr>
              <a:t> </a:t>
            </a:r>
            <a:r>
              <a:rPr sz="1700" dirty="0">
                <a:latin typeface="Times New Roman"/>
                <a:cs typeface="Times New Roman"/>
              </a:rPr>
              <a:t>use</a:t>
            </a:r>
            <a:r>
              <a:rPr sz="1700" spc="20" dirty="0">
                <a:latin typeface="Times New Roman"/>
                <a:cs typeface="Times New Roman"/>
              </a:rPr>
              <a:t> </a:t>
            </a:r>
            <a:r>
              <a:rPr sz="1700" spc="-5" dirty="0">
                <a:latin typeface="Times New Roman"/>
                <a:cs typeface="Times New Roman"/>
              </a:rPr>
              <a:t>following</a:t>
            </a:r>
            <a:r>
              <a:rPr sz="1700" spc="5" dirty="0">
                <a:latin typeface="Times New Roman"/>
                <a:cs typeface="Times New Roman"/>
              </a:rPr>
              <a:t> </a:t>
            </a:r>
            <a:r>
              <a:rPr sz="1700" dirty="0">
                <a:latin typeface="Times New Roman"/>
                <a:cs typeface="Times New Roman"/>
              </a:rPr>
              <a:t>hash</a:t>
            </a:r>
            <a:r>
              <a:rPr sz="1700" spc="20" dirty="0">
                <a:latin typeface="Times New Roman"/>
                <a:cs typeface="Times New Roman"/>
              </a:rPr>
              <a:t> </a:t>
            </a:r>
            <a:r>
              <a:rPr sz="1700" spc="-5" dirty="0">
                <a:latin typeface="Times New Roman"/>
                <a:cs typeface="Times New Roman"/>
              </a:rPr>
              <a:t>function,(hash</a:t>
            </a:r>
            <a:r>
              <a:rPr sz="1700" spc="35" dirty="0">
                <a:latin typeface="Times New Roman"/>
                <a:cs typeface="Times New Roman"/>
              </a:rPr>
              <a:t> </a:t>
            </a:r>
            <a:r>
              <a:rPr sz="1700" spc="-5" dirty="0">
                <a:latin typeface="Times New Roman"/>
                <a:cs typeface="Times New Roman"/>
              </a:rPr>
              <a:t>value</a:t>
            </a:r>
            <a:r>
              <a:rPr sz="1700" spc="1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1</a:t>
            </a:r>
            <a:r>
              <a:rPr sz="1650" baseline="25252" dirty="0">
                <a:latin typeface="Times New Roman"/>
                <a:cs typeface="Times New Roman"/>
              </a:rPr>
              <a:t>2</a:t>
            </a:r>
            <a:r>
              <a:rPr sz="1700" dirty="0">
                <a:latin typeface="Times New Roman"/>
                <a:cs typeface="Times New Roman"/>
              </a:rPr>
              <a:t>)</a:t>
            </a:r>
            <a:r>
              <a:rPr sz="1700" spc="15" dirty="0">
                <a:latin typeface="Times New Roman"/>
                <a:cs typeface="Times New Roman"/>
              </a:rPr>
              <a:t> </a:t>
            </a:r>
            <a:r>
              <a:rPr sz="1700" spc="-15" dirty="0">
                <a:latin typeface="Times New Roman"/>
                <a:cs typeface="Times New Roman"/>
              </a:rPr>
              <a:t>%11=(10</a:t>
            </a:r>
            <a:r>
              <a:rPr sz="1700" spc="30"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1</a:t>
            </a:r>
            <a:r>
              <a:rPr sz="1700" spc="5"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spc="5" dirty="0">
                <a:latin typeface="Times New Roman"/>
                <a:cs typeface="Times New Roman"/>
              </a:rPr>
              <a:t>%</a:t>
            </a:r>
            <a:r>
              <a:rPr sz="1700" spc="15" dirty="0">
                <a:latin typeface="Times New Roman"/>
                <a:cs typeface="Times New Roman"/>
              </a:rPr>
              <a:t> </a:t>
            </a:r>
            <a:r>
              <a:rPr sz="1700" spc="-35" dirty="0">
                <a:latin typeface="Times New Roman"/>
                <a:cs typeface="Times New Roman"/>
              </a:rPr>
              <a:t>11</a:t>
            </a:r>
            <a:r>
              <a:rPr sz="1700" spc="10"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spc="-10" dirty="0">
                <a:latin typeface="Times New Roman"/>
                <a:cs typeface="Times New Roman"/>
              </a:rPr>
              <a:t>0,</a:t>
            </a:r>
            <a:endParaRPr sz="1700">
              <a:latin typeface="Times New Roman"/>
              <a:cs typeface="Times New Roman"/>
            </a:endParaRPr>
          </a:p>
          <a:p>
            <a:pPr marL="63500" marR="53975">
              <a:lnSpc>
                <a:spcPct val="150000"/>
              </a:lnSpc>
              <a:spcBef>
                <a:spcPts val="5"/>
              </a:spcBef>
            </a:pPr>
            <a:r>
              <a:rPr sz="1700" spc="-5" dirty="0">
                <a:latin typeface="Times New Roman"/>
                <a:cs typeface="Times New Roman"/>
              </a:rPr>
              <a:t>(Again</a:t>
            </a:r>
            <a:r>
              <a:rPr sz="1700" spc="254" dirty="0">
                <a:latin typeface="Times New Roman"/>
                <a:cs typeface="Times New Roman"/>
              </a:rPr>
              <a:t> </a:t>
            </a:r>
            <a:r>
              <a:rPr sz="1700" spc="-5" dirty="0">
                <a:latin typeface="Times New Roman"/>
                <a:cs typeface="Times New Roman"/>
              </a:rPr>
              <a:t>Collision</a:t>
            </a:r>
            <a:r>
              <a:rPr sz="1700" spc="250" dirty="0">
                <a:latin typeface="Times New Roman"/>
                <a:cs typeface="Times New Roman"/>
              </a:rPr>
              <a:t> </a:t>
            </a:r>
            <a:r>
              <a:rPr sz="1700" spc="-5" dirty="0">
                <a:latin typeface="Times New Roman"/>
                <a:cs typeface="Times New Roman"/>
              </a:rPr>
              <a:t>occur)</a:t>
            </a:r>
            <a:r>
              <a:rPr sz="1700" spc="245" dirty="0">
                <a:latin typeface="Times New Roman"/>
                <a:cs typeface="Times New Roman"/>
              </a:rPr>
              <a:t> </a:t>
            </a:r>
            <a:r>
              <a:rPr sz="1700" spc="-5" dirty="0">
                <a:latin typeface="Times New Roman"/>
                <a:cs typeface="Times New Roman"/>
              </a:rPr>
              <a:t>so,again</a:t>
            </a:r>
            <a:r>
              <a:rPr sz="1700" spc="240" dirty="0">
                <a:latin typeface="Times New Roman"/>
                <a:cs typeface="Times New Roman"/>
              </a:rPr>
              <a:t> </a:t>
            </a:r>
            <a:r>
              <a:rPr sz="1700" dirty="0">
                <a:latin typeface="Times New Roman"/>
                <a:cs typeface="Times New Roman"/>
              </a:rPr>
              <a:t>use</a:t>
            </a:r>
            <a:r>
              <a:rPr sz="1700" spc="245" dirty="0">
                <a:latin typeface="Times New Roman"/>
                <a:cs typeface="Times New Roman"/>
              </a:rPr>
              <a:t> </a:t>
            </a:r>
            <a:r>
              <a:rPr sz="1700" dirty="0">
                <a:latin typeface="Times New Roman"/>
                <a:cs typeface="Times New Roman"/>
              </a:rPr>
              <a:t>hash</a:t>
            </a:r>
            <a:r>
              <a:rPr sz="1700" spc="235" dirty="0">
                <a:latin typeface="Times New Roman"/>
                <a:cs typeface="Times New Roman"/>
              </a:rPr>
              <a:t> </a:t>
            </a:r>
            <a:r>
              <a:rPr sz="1700" spc="-5" dirty="0">
                <a:latin typeface="Times New Roman"/>
                <a:cs typeface="Times New Roman"/>
              </a:rPr>
              <a:t>function</a:t>
            </a:r>
            <a:r>
              <a:rPr sz="1700" spc="250" dirty="0">
                <a:latin typeface="Times New Roman"/>
                <a:cs typeface="Times New Roman"/>
              </a:rPr>
              <a:t> </a:t>
            </a:r>
            <a:r>
              <a:rPr sz="1700" dirty="0">
                <a:latin typeface="Times New Roman"/>
                <a:cs typeface="Times New Roman"/>
              </a:rPr>
              <a:t>(10</a:t>
            </a:r>
            <a:r>
              <a:rPr sz="1700" spc="250" dirty="0">
                <a:latin typeface="Times New Roman"/>
                <a:cs typeface="Times New Roman"/>
              </a:rPr>
              <a:t> </a:t>
            </a:r>
            <a:r>
              <a:rPr sz="1700" dirty="0">
                <a:latin typeface="Times New Roman"/>
                <a:cs typeface="Times New Roman"/>
              </a:rPr>
              <a:t>+</a:t>
            </a:r>
            <a:r>
              <a:rPr sz="1700" spc="250" dirty="0">
                <a:latin typeface="Times New Roman"/>
                <a:cs typeface="Times New Roman"/>
              </a:rPr>
              <a:t> </a:t>
            </a:r>
            <a:r>
              <a:rPr sz="1700" spc="5" dirty="0">
                <a:latin typeface="Times New Roman"/>
                <a:cs typeface="Times New Roman"/>
              </a:rPr>
              <a:t>2</a:t>
            </a:r>
            <a:r>
              <a:rPr sz="1650" spc="7" baseline="25252" dirty="0">
                <a:latin typeface="Times New Roman"/>
                <a:cs typeface="Times New Roman"/>
              </a:rPr>
              <a:t>2</a:t>
            </a:r>
            <a:r>
              <a:rPr sz="1700" spc="5" dirty="0">
                <a:latin typeface="Times New Roman"/>
                <a:cs typeface="Times New Roman"/>
              </a:rPr>
              <a:t>)</a:t>
            </a:r>
            <a:r>
              <a:rPr sz="1700" spc="235" dirty="0">
                <a:latin typeface="Times New Roman"/>
                <a:cs typeface="Times New Roman"/>
              </a:rPr>
              <a:t> </a:t>
            </a:r>
            <a:r>
              <a:rPr sz="1700" dirty="0">
                <a:latin typeface="Times New Roman"/>
                <a:cs typeface="Times New Roman"/>
              </a:rPr>
              <a:t>%</a:t>
            </a:r>
            <a:r>
              <a:rPr sz="1700" spc="245" dirty="0">
                <a:latin typeface="Times New Roman"/>
                <a:cs typeface="Times New Roman"/>
              </a:rPr>
              <a:t> </a:t>
            </a:r>
            <a:r>
              <a:rPr sz="1700" spc="-25" dirty="0">
                <a:latin typeface="Times New Roman"/>
                <a:cs typeface="Times New Roman"/>
              </a:rPr>
              <a:t>11=</a:t>
            </a:r>
            <a:r>
              <a:rPr sz="1700" spc="250" dirty="0">
                <a:latin typeface="Times New Roman"/>
                <a:cs typeface="Times New Roman"/>
              </a:rPr>
              <a:t> </a:t>
            </a:r>
            <a:r>
              <a:rPr sz="1700" dirty="0">
                <a:latin typeface="Times New Roman"/>
                <a:cs typeface="Times New Roman"/>
              </a:rPr>
              <a:t>3, </a:t>
            </a:r>
            <a:r>
              <a:rPr sz="1700" spc="-409" dirty="0">
                <a:latin typeface="Times New Roman"/>
                <a:cs typeface="Times New Roman"/>
              </a:rPr>
              <a:t> </a:t>
            </a:r>
            <a:r>
              <a:rPr sz="1700" spc="-5" dirty="0">
                <a:latin typeface="Times New Roman"/>
                <a:cs typeface="Times New Roman"/>
              </a:rPr>
              <a:t>insert </a:t>
            </a:r>
            <a:r>
              <a:rPr sz="1700" dirty="0">
                <a:latin typeface="Times New Roman"/>
                <a:cs typeface="Times New Roman"/>
              </a:rPr>
              <a:t>key</a:t>
            </a:r>
            <a:r>
              <a:rPr sz="1700" spc="-10" dirty="0">
                <a:latin typeface="Times New Roman"/>
                <a:cs typeface="Times New Roman"/>
              </a:rPr>
              <a:t> </a:t>
            </a:r>
            <a:r>
              <a:rPr sz="1700" dirty="0">
                <a:latin typeface="Times New Roman"/>
                <a:cs typeface="Times New Roman"/>
              </a:rPr>
              <a:t>54</a:t>
            </a:r>
            <a:r>
              <a:rPr sz="1700" spc="-5" dirty="0">
                <a:latin typeface="Times New Roman"/>
                <a:cs typeface="Times New Roman"/>
              </a:rPr>
              <a:t> in hash-table</a:t>
            </a:r>
            <a:r>
              <a:rPr sz="1700" spc="-1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location 0</a:t>
            </a:r>
            <a:endParaRPr sz="1700">
              <a:latin typeface="Times New Roman"/>
              <a:cs typeface="Times New Roman"/>
            </a:endParaRPr>
          </a:p>
        </p:txBody>
      </p:sp>
      <p:pic>
        <p:nvPicPr>
          <p:cNvPr id="3" name="object 3"/>
          <p:cNvPicPr/>
          <p:nvPr/>
        </p:nvPicPr>
        <p:blipFill>
          <a:blip r:embed="rId2" cstate="print"/>
          <a:stretch>
            <a:fillRect/>
          </a:stretch>
        </p:blipFill>
        <p:spPr>
          <a:xfrm>
            <a:off x="6999044" y="1141133"/>
            <a:ext cx="1127882" cy="305448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4987" y="470154"/>
            <a:ext cx="6325413" cy="2513509"/>
          </a:xfrm>
          <a:prstGeom prst="rect">
            <a:avLst/>
          </a:prstGeom>
        </p:spPr>
        <p:txBody>
          <a:bodyPr vert="horz" wrap="square" lIns="0" tIns="149860" rIns="0" bIns="0" rtlCol="0">
            <a:spAutoFit/>
          </a:bodyPr>
          <a:lstStyle/>
          <a:p>
            <a:pPr marL="12700">
              <a:lnSpc>
                <a:spcPct val="100000"/>
              </a:lnSpc>
              <a:spcBef>
                <a:spcPts val="1180"/>
              </a:spcBef>
            </a:pPr>
            <a:r>
              <a:rPr sz="1800" dirty="0">
                <a:latin typeface="Times New Roman"/>
                <a:cs typeface="Times New Roman"/>
              </a:rPr>
              <a:t>Advantages:</a:t>
            </a:r>
          </a:p>
          <a:p>
            <a:pPr marL="756285" indent="-287020">
              <a:lnSpc>
                <a:spcPct val="100000"/>
              </a:lnSpc>
              <a:spcBef>
                <a:spcPts val="1080"/>
              </a:spcBef>
              <a:buFont typeface="Arial MT"/>
              <a:buChar char="•"/>
              <a:tabLst>
                <a:tab pos="756285" algn="l"/>
                <a:tab pos="756920" algn="l"/>
              </a:tabLst>
            </a:pPr>
            <a:r>
              <a:rPr sz="1800" spc="-35" dirty="0">
                <a:latin typeface="Times New Roman"/>
                <a:cs typeface="Times New Roman"/>
              </a:rPr>
              <a:t>Works</a:t>
            </a:r>
            <a:r>
              <a:rPr sz="1800" spc="-15" dirty="0">
                <a:latin typeface="Times New Roman"/>
                <a:cs typeface="Times New Roman"/>
              </a:rPr>
              <a:t> </a:t>
            </a:r>
            <a:r>
              <a:rPr sz="1800" spc="-5" dirty="0">
                <a:latin typeface="Times New Roman"/>
                <a:cs typeface="Times New Roman"/>
              </a:rPr>
              <a:t>much</a:t>
            </a:r>
            <a:r>
              <a:rPr sz="1800" dirty="0">
                <a:latin typeface="Times New Roman"/>
                <a:cs typeface="Times New Roman"/>
              </a:rPr>
              <a:t> better</a:t>
            </a:r>
            <a:r>
              <a:rPr sz="1800" spc="-10" dirty="0">
                <a:latin typeface="Times New Roman"/>
                <a:cs typeface="Times New Roman"/>
              </a:rPr>
              <a:t> </a:t>
            </a:r>
            <a:r>
              <a:rPr sz="1800" dirty="0">
                <a:latin typeface="Times New Roman"/>
                <a:cs typeface="Times New Roman"/>
              </a:rPr>
              <a:t>than</a:t>
            </a:r>
            <a:r>
              <a:rPr sz="1800" spc="-25" dirty="0">
                <a:latin typeface="Times New Roman"/>
                <a:cs typeface="Times New Roman"/>
              </a:rPr>
              <a:t> </a:t>
            </a:r>
            <a:r>
              <a:rPr sz="1800" dirty="0">
                <a:latin typeface="Times New Roman"/>
                <a:cs typeface="Times New Roman"/>
              </a:rPr>
              <a:t>linear</a:t>
            </a:r>
            <a:r>
              <a:rPr sz="1800" spc="-10" dirty="0">
                <a:latin typeface="Times New Roman"/>
                <a:cs typeface="Times New Roman"/>
              </a:rPr>
              <a:t> </a:t>
            </a:r>
            <a:r>
              <a:rPr sz="1800" dirty="0">
                <a:latin typeface="Times New Roman"/>
                <a:cs typeface="Times New Roman"/>
              </a:rPr>
              <a:t>probing</a:t>
            </a:r>
          </a:p>
          <a:p>
            <a:pPr marL="469900" marR="945515" lvl="1" indent="457200">
              <a:lnSpc>
                <a:spcPct val="150000"/>
              </a:lnSpc>
              <a:buFont typeface="Arial MT"/>
              <a:buChar char="•"/>
              <a:tabLst>
                <a:tab pos="756285" algn="l"/>
                <a:tab pos="756920" algn="l"/>
              </a:tabLst>
            </a:pPr>
            <a:r>
              <a:rPr>
                <a:latin typeface="Times New Roman"/>
                <a:cs typeface="Times New Roman"/>
              </a:rPr>
              <a:t>Removes</a:t>
            </a:r>
            <a:r>
              <a:rPr spc="-55">
                <a:latin typeface="Times New Roman"/>
                <a:cs typeface="Times New Roman"/>
              </a:rPr>
              <a:t> </a:t>
            </a:r>
            <a:r>
              <a:rPr>
                <a:latin typeface="Times New Roman"/>
                <a:cs typeface="Times New Roman"/>
              </a:rPr>
              <a:t>primary</a:t>
            </a:r>
            <a:r>
              <a:rPr lang="en-US">
                <a:latin typeface="Times New Roman"/>
                <a:cs typeface="Times New Roman"/>
              </a:rPr>
              <a:t> </a:t>
            </a:r>
            <a:r>
              <a:rPr>
                <a:latin typeface="Times New Roman"/>
                <a:cs typeface="Times New Roman"/>
              </a:rPr>
              <a:t>clustering </a:t>
            </a:r>
            <a:endParaRPr lang="en-US" dirty="0">
              <a:latin typeface="Times New Roman"/>
              <a:cs typeface="Times New Roman"/>
            </a:endParaRPr>
          </a:p>
          <a:p>
            <a:pPr marL="469900" marR="945515" lvl="1">
              <a:lnSpc>
                <a:spcPct val="150000"/>
              </a:lnSpc>
              <a:tabLst>
                <a:tab pos="756285" algn="l"/>
                <a:tab pos="756920" algn="l"/>
              </a:tabLst>
            </a:pPr>
            <a:r>
              <a:rPr spc="-434" dirty="0">
                <a:latin typeface="Times New Roman"/>
                <a:cs typeface="Times New Roman"/>
              </a:rPr>
              <a:t> </a:t>
            </a:r>
            <a:r>
              <a:rPr dirty="0">
                <a:latin typeface="Times New Roman"/>
                <a:cs typeface="Times New Roman"/>
              </a:rPr>
              <a:t>Disadvantages:</a:t>
            </a:r>
          </a:p>
          <a:p>
            <a:pPr marL="756285" indent="-287020">
              <a:lnSpc>
                <a:spcPct val="100000"/>
              </a:lnSpc>
              <a:spcBef>
                <a:spcPts val="1080"/>
              </a:spcBef>
              <a:buFont typeface="Arial MT"/>
              <a:buChar char="•"/>
              <a:tabLst>
                <a:tab pos="756285" algn="l"/>
                <a:tab pos="756920" algn="l"/>
              </a:tabLst>
            </a:pPr>
            <a:r>
              <a:rPr sz="1800" spc="-15" dirty="0">
                <a:latin typeface="Times New Roman"/>
                <a:cs typeface="Times New Roman"/>
              </a:rPr>
              <a:t>Time</a:t>
            </a:r>
            <a:r>
              <a:rPr sz="1800" spc="-25" dirty="0">
                <a:latin typeface="Times New Roman"/>
                <a:cs typeface="Times New Roman"/>
              </a:rPr>
              <a:t> </a:t>
            </a:r>
            <a:r>
              <a:rPr sz="1800" spc="-5" dirty="0">
                <a:latin typeface="Times New Roman"/>
                <a:cs typeface="Times New Roman"/>
              </a:rPr>
              <a:t>consuming</a:t>
            </a:r>
            <a:r>
              <a:rPr sz="1800" dirty="0">
                <a:latin typeface="Times New Roman"/>
                <a:cs typeface="Times New Roman"/>
              </a:rPr>
              <a:t> than</a:t>
            </a:r>
            <a:r>
              <a:rPr sz="1800" spc="-15" dirty="0">
                <a:latin typeface="Times New Roman"/>
                <a:cs typeface="Times New Roman"/>
              </a:rPr>
              <a:t> </a:t>
            </a:r>
            <a:r>
              <a:rPr sz="1800" dirty="0">
                <a:latin typeface="Times New Roman"/>
                <a:cs typeface="Times New Roman"/>
              </a:rPr>
              <a:t>linear</a:t>
            </a:r>
            <a:r>
              <a:rPr sz="1800" spc="-25" dirty="0">
                <a:latin typeface="Times New Roman"/>
                <a:cs typeface="Times New Roman"/>
              </a:rPr>
              <a:t> </a:t>
            </a:r>
            <a:r>
              <a:rPr sz="1800" dirty="0">
                <a:latin typeface="Times New Roman"/>
                <a:cs typeface="Times New Roman"/>
              </a:rPr>
              <a:t>probing</a:t>
            </a:r>
          </a:p>
          <a:p>
            <a:pPr marL="756285" indent="-287020">
              <a:lnSpc>
                <a:spcPct val="100000"/>
              </a:lnSpc>
              <a:spcBef>
                <a:spcPts val="1085"/>
              </a:spcBef>
              <a:buFont typeface="Arial MT"/>
              <a:buChar char="•"/>
              <a:tabLst>
                <a:tab pos="756285" algn="l"/>
                <a:tab pos="756920" algn="l"/>
              </a:tabLst>
            </a:pPr>
            <a:r>
              <a:rPr sz="1800" dirty="0">
                <a:latin typeface="Times New Roman"/>
                <a:cs typeface="Times New Roman"/>
              </a:rPr>
              <a:t>Produces</a:t>
            </a:r>
            <a:r>
              <a:rPr sz="1800" spc="-45" dirty="0">
                <a:latin typeface="Times New Roman"/>
                <a:cs typeface="Times New Roman"/>
              </a:rPr>
              <a:t> </a:t>
            </a:r>
            <a:r>
              <a:rPr sz="1800" dirty="0">
                <a:latin typeface="Times New Roman"/>
                <a:cs typeface="Times New Roman"/>
              </a:rPr>
              <a:t>secondary</a:t>
            </a:r>
            <a:r>
              <a:rPr sz="1800" spc="-30" dirty="0">
                <a:latin typeface="Times New Roman"/>
                <a:cs typeface="Times New Roman"/>
              </a:rPr>
              <a:t> </a:t>
            </a:r>
            <a:r>
              <a:rPr sz="1800" dirty="0">
                <a:latin typeface="Times New Roman"/>
                <a:cs typeface="Times New Roman"/>
              </a:rPr>
              <a:t>clustering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2787" y="425500"/>
            <a:ext cx="8390255" cy="4468495"/>
          </a:xfrm>
          <a:prstGeom prst="rect">
            <a:avLst/>
          </a:prstGeom>
        </p:spPr>
        <p:txBody>
          <a:bodyPr vert="horz" wrap="square" lIns="0" tIns="145415" rIns="0" bIns="0" rtlCol="0">
            <a:spAutoFit/>
          </a:bodyPr>
          <a:lstStyle/>
          <a:p>
            <a:pPr marL="12700">
              <a:lnSpc>
                <a:spcPct val="100000"/>
              </a:lnSpc>
              <a:spcBef>
                <a:spcPts val="1145"/>
              </a:spcBef>
            </a:pPr>
            <a:r>
              <a:rPr sz="1750" b="1" spc="-5" dirty="0">
                <a:latin typeface="Times New Roman"/>
                <a:cs typeface="Times New Roman"/>
              </a:rPr>
              <a:t>Double</a:t>
            </a:r>
            <a:r>
              <a:rPr sz="1750" b="1" spc="-25" dirty="0">
                <a:latin typeface="Times New Roman"/>
                <a:cs typeface="Times New Roman"/>
              </a:rPr>
              <a:t> </a:t>
            </a:r>
            <a:r>
              <a:rPr sz="1750" b="1" dirty="0">
                <a:latin typeface="Times New Roman"/>
                <a:cs typeface="Times New Roman"/>
              </a:rPr>
              <a:t>hashing</a:t>
            </a:r>
            <a:r>
              <a:rPr sz="1750" b="1" spc="-25" dirty="0">
                <a:latin typeface="Times New Roman"/>
                <a:cs typeface="Times New Roman"/>
              </a:rPr>
              <a:t> </a:t>
            </a:r>
            <a:r>
              <a:rPr sz="1750" b="1" dirty="0">
                <a:latin typeface="Times New Roman"/>
                <a:cs typeface="Times New Roman"/>
              </a:rPr>
              <a:t>:</a:t>
            </a:r>
            <a:endParaRPr sz="1750">
              <a:latin typeface="Times New Roman"/>
              <a:cs typeface="Times New Roman"/>
            </a:endParaRPr>
          </a:p>
          <a:p>
            <a:pPr marL="299085" marR="5080" indent="-287020">
              <a:lnSpc>
                <a:spcPts val="3160"/>
              </a:lnSpc>
              <a:spcBef>
                <a:spcPts val="270"/>
              </a:spcBef>
              <a:buFont typeface="Arial MT"/>
              <a:buChar char="•"/>
              <a:tabLst>
                <a:tab pos="299085" algn="l"/>
                <a:tab pos="299720" algn="l"/>
              </a:tabLst>
            </a:pPr>
            <a:r>
              <a:rPr sz="1750" dirty="0">
                <a:latin typeface="Times New Roman"/>
                <a:cs typeface="Times New Roman"/>
              </a:rPr>
              <a:t>This</a:t>
            </a:r>
            <a:r>
              <a:rPr sz="1750" spc="100" dirty="0">
                <a:latin typeface="Times New Roman"/>
                <a:cs typeface="Times New Roman"/>
              </a:rPr>
              <a:t> </a:t>
            </a:r>
            <a:r>
              <a:rPr sz="1750" spc="-5" dirty="0">
                <a:latin typeface="Times New Roman"/>
                <a:cs typeface="Times New Roman"/>
              </a:rPr>
              <a:t>technique</a:t>
            </a:r>
            <a:r>
              <a:rPr sz="1750" spc="100" dirty="0">
                <a:latin typeface="Times New Roman"/>
                <a:cs typeface="Times New Roman"/>
              </a:rPr>
              <a:t> </a:t>
            </a:r>
            <a:r>
              <a:rPr sz="1750" spc="-5" dirty="0">
                <a:latin typeface="Times New Roman"/>
                <a:cs typeface="Times New Roman"/>
              </a:rPr>
              <a:t>requires</a:t>
            </a:r>
            <a:r>
              <a:rPr sz="1750" spc="105" dirty="0">
                <a:latin typeface="Times New Roman"/>
                <a:cs typeface="Times New Roman"/>
              </a:rPr>
              <a:t> </a:t>
            </a:r>
            <a:r>
              <a:rPr sz="1750" spc="-5" dirty="0">
                <a:latin typeface="Times New Roman"/>
                <a:cs typeface="Times New Roman"/>
              </a:rPr>
              <a:t>hashing</a:t>
            </a:r>
            <a:r>
              <a:rPr sz="1750" spc="85" dirty="0">
                <a:latin typeface="Times New Roman"/>
                <a:cs typeface="Times New Roman"/>
              </a:rPr>
              <a:t> </a:t>
            </a:r>
            <a:r>
              <a:rPr sz="1750" spc="-5" dirty="0">
                <a:latin typeface="Times New Roman"/>
                <a:cs typeface="Times New Roman"/>
              </a:rPr>
              <a:t>second</a:t>
            </a:r>
            <a:r>
              <a:rPr sz="1750" spc="90" dirty="0">
                <a:latin typeface="Times New Roman"/>
                <a:cs typeface="Times New Roman"/>
              </a:rPr>
              <a:t> </a:t>
            </a:r>
            <a:r>
              <a:rPr sz="1750" spc="-5" dirty="0">
                <a:latin typeface="Times New Roman"/>
                <a:cs typeface="Times New Roman"/>
              </a:rPr>
              <a:t>time</a:t>
            </a:r>
            <a:r>
              <a:rPr sz="1750" spc="100" dirty="0">
                <a:latin typeface="Times New Roman"/>
                <a:cs typeface="Times New Roman"/>
              </a:rPr>
              <a:t> </a:t>
            </a:r>
            <a:r>
              <a:rPr sz="1750" dirty="0">
                <a:latin typeface="Times New Roman"/>
                <a:cs typeface="Times New Roman"/>
              </a:rPr>
              <a:t>in</a:t>
            </a:r>
            <a:r>
              <a:rPr sz="1750" spc="100" dirty="0">
                <a:latin typeface="Times New Roman"/>
                <a:cs typeface="Times New Roman"/>
              </a:rPr>
              <a:t> </a:t>
            </a:r>
            <a:r>
              <a:rPr sz="1750" spc="-10" dirty="0">
                <a:latin typeface="Times New Roman"/>
                <a:cs typeface="Times New Roman"/>
              </a:rPr>
              <a:t>case</a:t>
            </a:r>
            <a:r>
              <a:rPr sz="1750" spc="100" dirty="0">
                <a:latin typeface="Times New Roman"/>
                <a:cs typeface="Times New Roman"/>
              </a:rPr>
              <a:t> </a:t>
            </a:r>
            <a:r>
              <a:rPr sz="1750" dirty="0">
                <a:latin typeface="Times New Roman"/>
                <a:cs typeface="Times New Roman"/>
              </a:rPr>
              <a:t>of</a:t>
            </a:r>
            <a:r>
              <a:rPr sz="1750" spc="90" dirty="0">
                <a:latin typeface="Times New Roman"/>
                <a:cs typeface="Times New Roman"/>
              </a:rPr>
              <a:t> </a:t>
            </a:r>
            <a:r>
              <a:rPr sz="1750" spc="-5" dirty="0">
                <a:latin typeface="Times New Roman"/>
                <a:cs typeface="Times New Roman"/>
              </a:rPr>
              <a:t>collision.</a:t>
            </a:r>
            <a:r>
              <a:rPr sz="1750" spc="100" dirty="0">
                <a:latin typeface="Times New Roman"/>
                <a:cs typeface="Times New Roman"/>
              </a:rPr>
              <a:t> </a:t>
            </a:r>
            <a:r>
              <a:rPr sz="1750" spc="-5" dirty="0">
                <a:latin typeface="Times New Roman"/>
                <a:cs typeface="Times New Roman"/>
              </a:rPr>
              <a:t>Suppose</a:t>
            </a:r>
            <a:r>
              <a:rPr sz="1750" spc="100" dirty="0">
                <a:latin typeface="Times New Roman"/>
                <a:cs typeface="Times New Roman"/>
              </a:rPr>
              <a:t> </a:t>
            </a:r>
            <a:r>
              <a:rPr sz="1750" dirty="0">
                <a:latin typeface="Times New Roman"/>
                <a:cs typeface="Times New Roman"/>
              </a:rPr>
              <a:t>h</a:t>
            </a:r>
            <a:r>
              <a:rPr sz="1750" spc="95" dirty="0">
                <a:latin typeface="Times New Roman"/>
                <a:cs typeface="Times New Roman"/>
              </a:rPr>
              <a:t> </a:t>
            </a:r>
            <a:r>
              <a:rPr sz="1750" spc="-5" dirty="0">
                <a:latin typeface="Times New Roman"/>
                <a:cs typeface="Times New Roman"/>
              </a:rPr>
              <a:t>is</a:t>
            </a:r>
            <a:r>
              <a:rPr sz="1750" spc="85" dirty="0">
                <a:latin typeface="Times New Roman"/>
                <a:cs typeface="Times New Roman"/>
              </a:rPr>
              <a:t> </a:t>
            </a:r>
            <a:r>
              <a:rPr sz="1750" dirty="0">
                <a:latin typeface="Times New Roman"/>
                <a:cs typeface="Times New Roman"/>
              </a:rPr>
              <a:t>a</a:t>
            </a:r>
            <a:r>
              <a:rPr sz="1750" spc="100" dirty="0">
                <a:latin typeface="Times New Roman"/>
                <a:cs typeface="Times New Roman"/>
              </a:rPr>
              <a:t> </a:t>
            </a:r>
            <a:r>
              <a:rPr sz="1750" spc="-10" dirty="0">
                <a:latin typeface="Times New Roman"/>
                <a:cs typeface="Times New Roman"/>
              </a:rPr>
              <a:t>hash</a:t>
            </a:r>
            <a:r>
              <a:rPr sz="1750" spc="95" dirty="0">
                <a:latin typeface="Times New Roman"/>
                <a:cs typeface="Times New Roman"/>
              </a:rPr>
              <a:t> </a:t>
            </a:r>
            <a:r>
              <a:rPr sz="1750" dirty="0">
                <a:latin typeface="Times New Roman"/>
                <a:cs typeface="Times New Roman"/>
              </a:rPr>
              <a:t>key </a:t>
            </a:r>
            <a:r>
              <a:rPr sz="1750" spc="-420" dirty="0">
                <a:latin typeface="Times New Roman"/>
                <a:cs typeface="Times New Roman"/>
              </a:rPr>
              <a:t> </a:t>
            </a:r>
            <a:r>
              <a:rPr sz="1750" dirty="0">
                <a:latin typeface="Times New Roman"/>
                <a:cs typeface="Times New Roman"/>
              </a:rPr>
              <a:t>then</a:t>
            </a:r>
            <a:r>
              <a:rPr sz="1750" spc="-20" dirty="0">
                <a:latin typeface="Times New Roman"/>
                <a:cs typeface="Times New Roman"/>
              </a:rPr>
              <a:t> </a:t>
            </a:r>
            <a:r>
              <a:rPr sz="1750" dirty="0">
                <a:latin typeface="Times New Roman"/>
                <a:cs typeface="Times New Roman"/>
              </a:rPr>
              <a:t>in</a:t>
            </a:r>
            <a:r>
              <a:rPr sz="1750" spc="-10" dirty="0">
                <a:latin typeface="Times New Roman"/>
                <a:cs typeface="Times New Roman"/>
              </a:rPr>
              <a:t> </a:t>
            </a:r>
            <a:r>
              <a:rPr sz="1750" dirty="0">
                <a:latin typeface="Times New Roman"/>
                <a:cs typeface="Times New Roman"/>
              </a:rPr>
              <a:t>case</a:t>
            </a:r>
            <a:r>
              <a:rPr sz="1750" spc="-15" dirty="0">
                <a:latin typeface="Times New Roman"/>
                <a:cs typeface="Times New Roman"/>
              </a:rPr>
              <a:t> </a:t>
            </a:r>
            <a:r>
              <a:rPr sz="1750" dirty="0">
                <a:latin typeface="Times New Roman"/>
                <a:cs typeface="Times New Roman"/>
              </a:rPr>
              <a:t>of</a:t>
            </a:r>
            <a:r>
              <a:rPr sz="1750" spc="-5" dirty="0">
                <a:latin typeface="Times New Roman"/>
                <a:cs typeface="Times New Roman"/>
              </a:rPr>
              <a:t> </a:t>
            </a:r>
            <a:r>
              <a:rPr sz="1750" dirty="0">
                <a:latin typeface="Times New Roman"/>
                <a:cs typeface="Times New Roman"/>
              </a:rPr>
              <a:t>collision</a:t>
            </a:r>
            <a:r>
              <a:rPr sz="1750" spc="-25" dirty="0">
                <a:latin typeface="Times New Roman"/>
                <a:cs typeface="Times New Roman"/>
              </a:rPr>
              <a:t> </a:t>
            </a:r>
            <a:r>
              <a:rPr sz="1750" spc="-5" dirty="0">
                <a:latin typeface="Times New Roman"/>
                <a:cs typeface="Times New Roman"/>
              </a:rPr>
              <a:t>we </a:t>
            </a:r>
            <a:r>
              <a:rPr sz="1750" dirty="0">
                <a:latin typeface="Times New Roman"/>
                <a:cs typeface="Times New Roman"/>
              </a:rPr>
              <a:t>will</a:t>
            </a:r>
            <a:r>
              <a:rPr sz="1750" spc="5" dirty="0">
                <a:latin typeface="Times New Roman"/>
                <a:cs typeface="Times New Roman"/>
              </a:rPr>
              <a:t> </a:t>
            </a:r>
            <a:r>
              <a:rPr sz="1750" dirty="0">
                <a:latin typeface="Times New Roman"/>
                <a:cs typeface="Times New Roman"/>
              </a:rPr>
              <a:t>again</a:t>
            </a:r>
            <a:r>
              <a:rPr sz="1750" spc="-15" dirty="0">
                <a:latin typeface="Times New Roman"/>
                <a:cs typeface="Times New Roman"/>
              </a:rPr>
              <a:t> </a:t>
            </a:r>
            <a:r>
              <a:rPr sz="1750" dirty="0">
                <a:latin typeface="Times New Roman"/>
                <a:cs typeface="Times New Roman"/>
              </a:rPr>
              <a:t>do</a:t>
            </a:r>
            <a:r>
              <a:rPr sz="1750" spc="-5" dirty="0">
                <a:latin typeface="Times New Roman"/>
                <a:cs typeface="Times New Roman"/>
              </a:rPr>
              <a:t> </a:t>
            </a:r>
            <a:r>
              <a:rPr sz="1750" dirty="0">
                <a:latin typeface="Times New Roman"/>
                <a:cs typeface="Times New Roman"/>
              </a:rPr>
              <a:t>the</a:t>
            </a:r>
            <a:r>
              <a:rPr sz="1750" spc="5" dirty="0">
                <a:latin typeface="Times New Roman"/>
                <a:cs typeface="Times New Roman"/>
              </a:rPr>
              <a:t> </a:t>
            </a:r>
            <a:r>
              <a:rPr sz="1750" dirty="0">
                <a:latin typeface="Times New Roman"/>
                <a:cs typeface="Times New Roman"/>
              </a:rPr>
              <a:t>hashing</a:t>
            </a:r>
            <a:r>
              <a:rPr sz="1750" spc="-30" dirty="0">
                <a:latin typeface="Times New Roman"/>
                <a:cs typeface="Times New Roman"/>
              </a:rPr>
              <a:t> </a:t>
            </a:r>
            <a:r>
              <a:rPr sz="1750" dirty="0">
                <a:latin typeface="Times New Roman"/>
                <a:cs typeface="Times New Roman"/>
              </a:rPr>
              <a:t>of</a:t>
            </a:r>
            <a:r>
              <a:rPr sz="1750" spc="10" dirty="0">
                <a:latin typeface="Times New Roman"/>
                <a:cs typeface="Times New Roman"/>
              </a:rPr>
              <a:t> </a:t>
            </a:r>
            <a:r>
              <a:rPr sz="1750" dirty="0">
                <a:latin typeface="Times New Roman"/>
                <a:cs typeface="Times New Roman"/>
              </a:rPr>
              <a:t>this</a:t>
            </a:r>
            <a:r>
              <a:rPr sz="1750" spc="-30" dirty="0">
                <a:latin typeface="Times New Roman"/>
                <a:cs typeface="Times New Roman"/>
              </a:rPr>
              <a:t> </a:t>
            </a:r>
            <a:r>
              <a:rPr sz="1750" dirty="0">
                <a:latin typeface="Times New Roman"/>
                <a:cs typeface="Times New Roman"/>
              </a:rPr>
              <a:t>hash </a:t>
            </a:r>
            <a:r>
              <a:rPr sz="1750" spc="-30" dirty="0">
                <a:latin typeface="Times New Roman"/>
                <a:cs typeface="Times New Roman"/>
              </a:rPr>
              <a:t>key.</a:t>
            </a:r>
            <a:r>
              <a:rPr sz="1750" spc="-15" dirty="0">
                <a:latin typeface="Times New Roman"/>
                <a:cs typeface="Times New Roman"/>
              </a:rPr>
              <a:t> </a:t>
            </a:r>
            <a:r>
              <a:rPr sz="1750" dirty="0">
                <a:latin typeface="Times New Roman"/>
                <a:cs typeface="Times New Roman"/>
              </a:rPr>
              <a:t>i.e.</a:t>
            </a:r>
            <a:r>
              <a:rPr sz="1750" spc="-15" dirty="0">
                <a:latin typeface="Times New Roman"/>
                <a:cs typeface="Times New Roman"/>
              </a:rPr>
              <a:t> </a:t>
            </a:r>
            <a:r>
              <a:rPr sz="1750" dirty="0">
                <a:latin typeface="Times New Roman"/>
                <a:cs typeface="Times New Roman"/>
              </a:rPr>
              <a:t>Hash(</a:t>
            </a:r>
            <a:r>
              <a:rPr sz="1750" spc="-15" dirty="0">
                <a:latin typeface="Times New Roman"/>
                <a:cs typeface="Times New Roman"/>
              </a:rPr>
              <a:t> </a:t>
            </a:r>
            <a:r>
              <a:rPr sz="1750" dirty="0">
                <a:latin typeface="Times New Roman"/>
                <a:cs typeface="Times New Roman"/>
              </a:rPr>
              <a:t>h)</a:t>
            </a:r>
            <a:r>
              <a:rPr sz="1750" spc="10" dirty="0">
                <a:latin typeface="Times New Roman"/>
                <a:cs typeface="Times New Roman"/>
              </a:rPr>
              <a:t> </a:t>
            </a:r>
            <a:r>
              <a:rPr sz="1750" dirty="0">
                <a:latin typeface="Times New Roman"/>
                <a:cs typeface="Times New Roman"/>
              </a:rPr>
              <a:t>=</a:t>
            </a:r>
            <a:r>
              <a:rPr sz="1750" spc="-5" dirty="0">
                <a:latin typeface="Times New Roman"/>
                <a:cs typeface="Times New Roman"/>
              </a:rPr>
              <a:t> </a:t>
            </a:r>
            <a:r>
              <a:rPr sz="1750" dirty="0">
                <a:latin typeface="Times New Roman"/>
                <a:cs typeface="Times New Roman"/>
              </a:rPr>
              <a:t>h’</a:t>
            </a:r>
            <a:endParaRPr sz="1750">
              <a:latin typeface="Times New Roman"/>
              <a:cs typeface="Times New Roman"/>
            </a:endParaRPr>
          </a:p>
          <a:p>
            <a:pPr marL="12700">
              <a:lnSpc>
                <a:spcPct val="100000"/>
              </a:lnSpc>
              <a:spcBef>
                <a:spcPts val="755"/>
              </a:spcBef>
            </a:pPr>
            <a:r>
              <a:rPr sz="1750" spc="-30" dirty="0">
                <a:latin typeface="Times New Roman"/>
                <a:cs typeface="Times New Roman"/>
              </a:rPr>
              <a:t>now,</a:t>
            </a:r>
            <a:r>
              <a:rPr sz="1750" spc="-15" dirty="0">
                <a:latin typeface="Times New Roman"/>
                <a:cs typeface="Times New Roman"/>
              </a:rPr>
              <a:t> </a:t>
            </a:r>
            <a:r>
              <a:rPr sz="1750" spc="-5" dirty="0">
                <a:latin typeface="Times New Roman"/>
                <a:cs typeface="Times New Roman"/>
              </a:rPr>
              <a:t>we</a:t>
            </a:r>
            <a:r>
              <a:rPr sz="1750" spc="10" dirty="0">
                <a:latin typeface="Times New Roman"/>
                <a:cs typeface="Times New Roman"/>
              </a:rPr>
              <a:t> </a:t>
            </a:r>
            <a:r>
              <a:rPr sz="1750" dirty="0">
                <a:latin typeface="Times New Roman"/>
                <a:cs typeface="Times New Roman"/>
              </a:rPr>
              <a:t>will</a:t>
            </a:r>
            <a:r>
              <a:rPr sz="1750" spc="-15" dirty="0">
                <a:latin typeface="Times New Roman"/>
                <a:cs typeface="Times New Roman"/>
              </a:rPr>
              <a:t> </a:t>
            </a:r>
            <a:r>
              <a:rPr sz="1750" dirty="0">
                <a:latin typeface="Times New Roman"/>
                <a:cs typeface="Times New Roman"/>
              </a:rPr>
              <a:t>search</a:t>
            </a:r>
            <a:r>
              <a:rPr sz="1750" spc="-10" dirty="0">
                <a:latin typeface="Times New Roman"/>
                <a:cs typeface="Times New Roman"/>
              </a:rPr>
              <a:t> </a:t>
            </a:r>
            <a:r>
              <a:rPr sz="1750" dirty="0">
                <a:latin typeface="Times New Roman"/>
                <a:cs typeface="Times New Roman"/>
              </a:rPr>
              <a:t>the</a:t>
            </a:r>
            <a:r>
              <a:rPr sz="1750" spc="-15" dirty="0">
                <a:latin typeface="Times New Roman"/>
                <a:cs typeface="Times New Roman"/>
              </a:rPr>
              <a:t> </a:t>
            </a:r>
            <a:r>
              <a:rPr sz="1750" dirty="0">
                <a:latin typeface="Times New Roman"/>
                <a:cs typeface="Times New Roman"/>
              </a:rPr>
              <a:t>hash</a:t>
            </a:r>
            <a:r>
              <a:rPr sz="1750" spc="-15" dirty="0">
                <a:latin typeface="Times New Roman"/>
                <a:cs typeface="Times New Roman"/>
              </a:rPr>
              <a:t> </a:t>
            </a:r>
            <a:r>
              <a:rPr sz="1750" dirty="0">
                <a:latin typeface="Times New Roman"/>
                <a:cs typeface="Times New Roman"/>
              </a:rPr>
              <a:t>key</a:t>
            </a:r>
            <a:r>
              <a:rPr sz="1750" spc="-10" dirty="0">
                <a:latin typeface="Times New Roman"/>
                <a:cs typeface="Times New Roman"/>
              </a:rPr>
              <a:t> </a:t>
            </a:r>
            <a:r>
              <a:rPr sz="1750" dirty="0">
                <a:latin typeface="Times New Roman"/>
                <a:cs typeface="Times New Roman"/>
              </a:rPr>
              <a:t>location</a:t>
            </a:r>
            <a:r>
              <a:rPr sz="1750" spc="-20" dirty="0">
                <a:latin typeface="Times New Roman"/>
                <a:cs typeface="Times New Roman"/>
              </a:rPr>
              <a:t> </a:t>
            </a:r>
            <a:r>
              <a:rPr sz="1750" dirty="0">
                <a:latin typeface="Times New Roman"/>
                <a:cs typeface="Times New Roman"/>
              </a:rPr>
              <a:t>as </a:t>
            </a:r>
            <a:r>
              <a:rPr sz="1750" spc="-5" dirty="0">
                <a:latin typeface="Times New Roman"/>
                <a:cs typeface="Times New Roman"/>
              </a:rPr>
              <a:t>h, h+h’,</a:t>
            </a:r>
            <a:r>
              <a:rPr sz="1750" dirty="0">
                <a:latin typeface="Times New Roman"/>
                <a:cs typeface="Times New Roman"/>
              </a:rPr>
              <a:t> </a:t>
            </a:r>
            <a:r>
              <a:rPr sz="1750" spc="-5" dirty="0">
                <a:latin typeface="Times New Roman"/>
                <a:cs typeface="Times New Roman"/>
              </a:rPr>
              <a:t>h+2h’</a:t>
            </a:r>
            <a:r>
              <a:rPr sz="1750" spc="-135" dirty="0">
                <a:latin typeface="Times New Roman"/>
                <a:cs typeface="Times New Roman"/>
              </a:rPr>
              <a:t> </a:t>
            </a:r>
            <a:r>
              <a:rPr sz="1750" dirty="0">
                <a:latin typeface="Times New Roman"/>
                <a:cs typeface="Times New Roman"/>
              </a:rPr>
              <a:t>&amp; </a:t>
            </a:r>
            <a:r>
              <a:rPr sz="1750" spc="-5" dirty="0">
                <a:latin typeface="Times New Roman"/>
                <a:cs typeface="Times New Roman"/>
              </a:rPr>
              <a:t>h+3h’</a:t>
            </a:r>
            <a:r>
              <a:rPr sz="1750" spc="-125" dirty="0">
                <a:latin typeface="Times New Roman"/>
                <a:cs typeface="Times New Roman"/>
              </a:rPr>
              <a:t> </a:t>
            </a:r>
            <a:r>
              <a:rPr sz="1750" dirty="0">
                <a:latin typeface="Times New Roman"/>
                <a:cs typeface="Times New Roman"/>
              </a:rPr>
              <a:t>&amp; so</a:t>
            </a:r>
            <a:r>
              <a:rPr sz="1750" spc="-20" dirty="0">
                <a:latin typeface="Times New Roman"/>
                <a:cs typeface="Times New Roman"/>
              </a:rPr>
              <a:t> </a:t>
            </a:r>
            <a:r>
              <a:rPr sz="1750" spc="-5" dirty="0">
                <a:latin typeface="Times New Roman"/>
                <a:cs typeface="Times New Roman"/>
              </a:rPr>
              <a:t>on.</a:t>
            </a:r>
            <a:endParaRPr sz="1750">
              <a:latin typeface="Times New Roman"/>
              <a:cs typeface="Times New Roman"/>
            </a:endParaRPr>
          </a:p>
          <a:p>
            <a:pPr marL="12700" marR="3347720">
              <a:lnSpc>
                <a:spcPts val="3479"/>
              </a:lnSpc>
              <a:spcBef>
                <a:spcPts val="25"/>
              </a:spcBef>
            </a:pPr>
            <a:r>
              <a:rPr sz="1750" spc="-10" dirty="0">
                <a:latin typeface="Times New Roman"/>
                <a:cs typeface="Times New Roman"/>
              </a:rPr>
              <a:t>Consider,</a:t>
            </a:r>
            <a:r>
              <a:rPr sz="1750" spc="-30" dirty="0">
                <a:latin typeface="Times New Roman"/>
                <a:cs typeface="Times New Roman"/>
              </a:rPr>
              <a:t> </a:t>
            </a:r>
            <a:r>
              <a:rPr sz="1750" dirty="0">
                <a:latin typeface="Times New Roman"/>
                <a:cs typeface="Times New Roman"/>
              </a:rPr>
              <a:t>the table</a:t>
            </a:r>
            <a:r>
              <a:rPr sz="1750" spc="-10" dirty="0">
                <a:latin typeface="Times New Roman"/>
                <a:cs typeface="Times New Roman"/>
              </a:rPr>
              <a:t> </a:t>
            </a:r>
            <a:r>
              <a:rPr sz="1750" dirty="0">
                <a:latin typeface="Times New Roman"/>
                <a:cs typeface="Times New Roman"/>
              </a:rPr>
              <a:t>size</a:t>
            </a:r>
            <a:r>
              <a:rPr sz="1750" spc="-25" dirty="0">
                <a:latin typeface="Times New Roman"/>
                <a:cs typeface="Times New Roman"/>
              </a:rPr>
              <a:t> </a:t>
            </a:r>
            <a:r>
              <a:rPr sz="1750" dirty="0">
                <a:latin typeface="Times New Roman"/>
                <a:cs typeface="Times New Roman"/>
              </a:rPr>
              <a:t>= 13</a:t>
            </a:r>
            <a:r>
              <a:rPr sz="1750" spc="-10" dirty="0">
                <a:latin typeface="Times New Roman"/>
                <a:cs typeface="Times New Roman"/>
              </a:rPr>
              <a:t> </a:t>
            </a:r>
            <a:r>
              <a:rPr sz="1750" dirty="0">
                <a:latin typeface="Times New Roman"/>
                <a:cs typeface="Times New Roman"/>
              </a:rPr>
              <a:t>then</a:t>
            </a:r>
            <a:r>
              <a:rPr sz="1750" spc="-5" dirty="0">
                <a:latin typeface="Times New Roman"/>
                <a:cs typeface="Times New Roman"/>
              </a:rPr>
              <a:t> </a:t>
            </a:r>
            <a:r>
              <a:rPr sz="1750" dirty="0">
                <a:latin typeface="Times New Roman"/>
                <a:cs typeface="Times New Roman"/>
              </a:rPr>
              <a:t>two</a:t>
            </a:r>
            <a:r>
              <a:rPr sz="1750" spc="-10" dirty="0">
                <a:latin typeface="Times New Roman"/>
                <a:cs typeface="Times New Roman"/>
              </a:rPr>
              <a:t> </a:t>
            </a:r>
            <a:r>
              <a:rPr sz="1750" dirty="0">
                <a:latin typeface="Times New Roman"/>
                <a:cs typeface="Times New Roman"/>
              </a:rPr>
              <a:t>hash</a:t>
            </a:r>
            <a:r>
              <a:rPr sz="1750" spc="-20" dirty="0">
                <a:latin typeface="Times New Roman"/>
                <a:cs typeface="Times New Roman"/>
              </a:rPr>
              <a:t> </a:t>
            </a:r>
            <a:r>
              <a:rPr sz="1750" dirty="0">
                <a:latin typeface="Times New Roman"/>
                <a:cs typeface="Times New Roman"/>
              </a:rPr>
              <a:t>functions</a:t>
            </a:r>
            <a:r>
              <a:rPr sz="1750" spc="-20" dirty="0">
                <a:latin typeface="Times New Roman"/>
                <a:cs typeface="Times New Roman"/>
              </a:rPr>
              <a:t> </a:t>
            </a:r>
            <a:r>
              <a:rPr sz="1750" dirty="0">
                <a:latin typeface="Times New Roman"/>
                <a:cs typeface="Times New Roman"/>
              </a:rPr>
              <a:t>are </a:t>
            </a:r>
            <a:r>
              <a:rPr sz="1750" spc="-420" dirty="0">
                <a:latin typeface="Times New Roman"/>
                <a:cs typeface="Times New Roman"/>
              </a:rPr>
              <a:t> </a:t>
            </a:r>
            <a:r>
              <a:rPr sz="1750" dirty="0">
                <a:latin typeface="Times New Roman"/>
                <a:cs typeface="Times New Roman"/>
              </a:rPr>
              <a:t>H</a:t>
            </a:r>
            <a:r>
              <a:rPr sz="1750" spc="-5" dirty="0">
                <a:latin typeface="Times New Roman"/>
                <a:cs typeface="Times New Roman"/>
              </a:rPr>
              <a:t> </a:t>
            </a:r>
            <a:r>
              <a:rPr sz="1750" dirty="0">
                <a:latin typeface="Times New Roman"/>
                <a:cs typeface="Times New Roman"/>
              </a:rPr>
              <a:t>=</a:t>
            </a:r>
            <a:r>
              <a:rPr sz="1750" spc="-10" dirty="0">
                <a:latin typeface="Times New Roman"/>
                <a:cs typeface="Times New Roman"/>
              </a:rPr>
              <a:t> </a:t>
            </a:r>
            <a:r>
              <a:rPr sz="1750" dirty="0">
                <a:latin typeface="Times New Roman"/>
                <a:cs typeface="Times New Roman"/>
              </a:rPr>
              <a:t>key</a:t>
            </a:r>
            <a:r>
              <a:rPr sz="1750" spc="-5" dirty="0">
                <a:latin typeface="Times New Roman"/>
                <a:cs typeface="Times New Roman"/>
              </a:rPr>
              <a:t> </a:t>
            </a:r>
            <a:r>
              <a:rPr sz="1750" dirty="0">
                <a:latin typeface="Times New Roman"/>
                <a:cs typeface="Times New Roman"/>
              </a:rPr>
              <a:t>%</a:t>
            </a:r>
            <a:r>
              <a:rPr sz="1750" spc="10" dirty="0">
                <a:latin typeface="Times New Roman"/>
                <a:cs typeface="Times New Roman"/>
              </a:rPr>
              <a:t> </a:t>
            </a:r>
            <a:r>
              <a:rPr sz="1750" dirty="0">
                <a:latin typeface="Times New Roman"/>
                <a:cs typeface="Times New Roman"/>
              </a:rPr>
              <a:t>13</a:t>
            </a:r>
            <a:endParaRPr sz="1750">
              <a:latin typeface="Times New Roman"/>
              <a:cs typeface="Times New Roman"/>
            </a:endParaRPr>
          </a:p>
          <a:p>
            <a:pPr marL="12700">
              <a:lnSpc>
                <a:spcPct val="100000"/>
              </a:lnSpc>
              <a:spcBef>
                <a:spcPts val="700"/>
              </a:spcBef>
            </a:pPr>
            <a:r>
              <a:rPr sz="1750" dirty="0">
                <a:latin typeface="Times New Roman"/>
                <a:cs typeface="Times New Roman"/>
              </a:rPr>
              <a:t>and</a:t>
            </a:r>
            <a:r>
              <a:rPr sz="1750" spc="-10" dirty="0">
                <a:latin typeface="Times New Roman"/>
                <a:cs typeface="Times New Roman"/>
              </a:rPr>
              <a:t> </a:t>
            </a:r>
            <a:r>
              <a:rPr sz="1750" dirty="0">
                <a:latin typeface="Times New Roman"/>
                <a:cs typeface="Times New Roman"/>
              </a:rPr>
              <a:t>h’</a:t>
            </a:r>
            <a:r>
              <a:rPr sz="1750" spc="-135" dirty="0">
                <a:latin typeface="Times New Roman"/>
                <a:cs typeface="Times New Roman"/>
              </a:rPr>
              <a:t> </a:t>
            </a:r>
            <a:r>
              <a:rPr sz="1750" dirty="0">
                <a:latin typeface="Times New Roman"/>
                <a:cs typeface="Times New Roman"/>
              </a:rPr>
              <a:t>= </a:t>
            </a:r>
            <a:r>
              <a:rPr sz="1750" spc="-60" dirty="0">
                <a:latin typeface="Times New Roman"/>
                <a:cs typeface="Times New Roman"/>
              </a:rPr>
              <a:t>1</a:t>
            </a:r>
            <a:r>
              <a:rPr sz="1750" dirty="0">
                <a:latin typeface="Times New Roman"/>
                <a:cs typeface="Times New Roman"/>
              </a:rPr>
              <a:t>1-(key</a:t>
            </a:r>
            <a:r>
              <a:rPr sz="1750" spc="-20" dirty="0">
                <a:latin typeface="Times New Roman"/>
                <a:cs typeface="Times New Roman"/>
              </a:rPr>
              <a:t> </a:t>
            </a:r>
            <a:r>
              <a:rPr sz="1750" dirty="0">
                <a:latin typeface="Times New Roman"/>
                <a:cs typeface="Times New Roman"/>
              </a:rPr>
              <a:t>%</a:t>
            </a:r>
            <a:r>
              <a:rPr sz="1750" spc="10" dirty="0">
                <a:latin typeface="Times New Roman"/>
                <a:cs typeface="Times New Roman"/>
              </a:rPr>
              <a:t> </a:t>
            </a:r>
            <a:r>
              <a:rPr sz="1750" spc="-60" dirty="0">
                <a:latin typeface="Times New Roman"/>
                <a:cs typeface="Times New Roman"/>
              </a:rPr>
              <a:t>1</a:t>
            </a:r>
            <a:r>
              <a:rPr sz="1750" spc="-5" dirty="0">
                <a:latin typeface="Times New Roman"/>
                <a:cs typeface="Times New Roman"/>
              </a:rPr>
              <a:t>1</a:t>
            </a:r>
            <a:r>
              <a:rPr sz="1750" dirty="0">
                <a:latin typeface="Times New Roman"/>
                <a:cs typeface="Times New Roman"/>
              </a:rPr>
              <a:t>)</a:t>
            </a:r>
            <a:endParaRPr sz="1750">
              <a:latin typeface="Times New Roman"/>
              <a:cs typeface="Times New Roman"/>
            </a:endParaRPr>
          </a:p>
          <a:p>
            <a:pPr marL="12700" marR="1932939">
              <a:lnSpc>
                <a:spcPct val="149700"/>
              </a:lnSpc>
              <a:spcBef>
                <a:spcPts val="15"/>
              </a:spcBef>
            </a:pPr>
            <a:r>
              <a:rPr sz="1750" spc="-5" dirty="0">
                <a:latin typeface="Times New Roman"/>
                <a:cs typeface="Times New Roman"/>
              </a:rPr>
              <a:t>At </a:t>
            </a:r>
            <a:r>
              <a:rPr sz="1750" dirty="0">
                <a:latin typeface="Times New Roman"/>
                <a:cs typeface="Times New Roman"/>
              </a:rPr>
              <a:t>the</a:t>
            </a:r>
            <a:r>
              <a:rPr sz="1750" spc="-5" dirty="0">
                <a:latin typeface="Times New Roman"/>
                <a:cs typeface="Times New Roman"/>
              </a:rPr>
              <a:t> time</a:t>
            </a:r>
            <a:r>
              <a:rPr sz="1750" spc="10" dirty="0">
                <a:latin typeface="Times New Roman"/>
                <a:cs typeface="Times New Roman"/>
              </a:rPr>
              <a:t> </a:t>
            </a:r>
            <a:r>
              <a:rPr sz="1750" dirty="0">
                <a:latin typeface="Times New Roman"/>
                <a:cs typeface="Times New Roman"/>
              </a:rPr>
              <a:t>of</a:t>
            </a:r>
            <a:r>
              <a:rPr sz="1750" spc="-5" dirty="0">
                <a:latin typeface="Times New Roman"/>
                <a:cs typeface="Times New Roman"/>
              </a:rPr>
              <a:t> </a:t>
            </a:r>
            <a:r>
              <a:rPr sz="1750" dirty="0">
                <a:latin typeface="Times New Roman"/>
                <a:cs typeface="Times New Roman"/>
              </a:rPr>
              <a:t>collision,</a:t>
            </a:r>
            <a:r>
              <a:rPr sz="1750" spc="-30" dirty="0">
                <a:latin typeface="Times New Roman"/>
                <a:cs typeface="Times New Roman"/>
              </a:rPr>
              <a:t> </a:t>
            </a:r>
            <a:r>
              <a:rPr sz="1750" dirty="0">
                <a:latin typeface="Times New Roman"/>
                <a:cs typeface="Times New Roman"/>
              </a:rPr>
              <a:t>hash</a:t>
            </a:r>
            <a:r>
              <a:rPr sz="1750" spc="-15" dirty="0">
                <a:latin typeface="Times New Roman"/>
                <a:cs typeface="Times New Roman"/>
              </a:rPr>
              <a:t> </a:t>
            </a:r>
            <a:r>
              <a:rPr sz="1750" dirty="0">
                <a:latin typeface="Times New Roman"/>
                <a:cs typeface="Times New Roman"/>
              </a:rPr>
              <a:t>address</a:t>
            </a:r>
            <a:r>
              <a:rPr sz="1750" spc="-25" dirty="0">
                <a:latin typeface="Times New Roman"/>
                <a:cs typeface="Times New Roman"/>
              </a:rPr>
              <a:t> </a:t>
            </a:r>
            <a:r>
              <a:rPr sz="1750" spc="-5" dirty="0">
                <a:latin typeface="Times New Roman"/>
                <a:cs typeface="Times New Roman"/>
              </a:rPr>
              <a:t>for</a:t>
            </a:r>
            <a:r>
              <a:rPr sz="1750" spc="10" dirty="0">
                <a:latin typeface="Times New Roman"/>
                <a:cs typeface="Times New Roman"/>
              </a:rPr>
              <a:t> </a:t>
            </a:r>
            <a:r>
              <a:rPr sz="1750" dirty="0">
                <a:latin typeface="Times New Roman"/>
                <a:cs typeface="Times New Roman"/>
              </a:rPr>
              <a:t>next</a:t>
            </a:r>
            <a:r>
              <a:rPr sz="1750" spc="5" dirty="0">
                <a:latin typeface="Times New Roman"/>
                <a:cs typeface="Times New Roman"/>
              </a:rPr>
              <a:t> </a:t>
            </a:r>
            <a:r>
              <a:rPr sz="1750" dirty="0">
                <a:latin typeface="Times New Roman"/>
                <a:cs typeface="Times New Roman"/>
              </a:rPr>
              <a:t>probability</a:t>
            </a:r>
            <a:r>
              <a:rPr sz="1750" spc="-25" dirty="0">
                <a:latin typeface="Times New Roman"/>
                <a:cs typeface="Times New Roman"/>
              </a:rPr>
              <a:t> </a:t>
            </a:r>
            <a:r>
              <a:rPr sz="1750" dirty="0">
                <a:latin typeface="Times New Roman"/>
                <a:cs typeface="Times New Roman"/>
              </a:rPr>
              <a:t>is</a:t>
            </a:r>
            <a:r>
              <a:rPr sz="1750" spc="-15" dirty="0">
                <a:latin typeface="Times New Roman"/>
                <a:cs typeface="Times New Roman"/>
              </a:rPr>
              <a:t> </a:t>
            </a:r>
            <a:r>
              <a:rPr sz="1750" dirty="0">
                <a:latin typeface="Times New Roman"/>
                <a:cs typeface="Times New Roman"/>
              </a:rPr>
              <a:t>(h+h’)</a:t>
            </a:r>
            <a:r>
              <a:rPr sz="1750" spc="10" dirty="0">
                <a:latin typeface="Times New Roman"/>
                <a:cs typeface="Times New Roman"/>
              </a:rPr>
              <a:t> </a:t>
            </a:r>
            <a:r>
              <a:rPr sz="1750" dirty="0">
                <a:latin typeface="Times New Roman"/>
                <a:cs typeface="Times New Roman"/>
              </a:rPr>
              <a:t>%</a:t>
            </a:r>
            <a:r>
              <a:rPr sz="1750" spc="-5" dirty="0">
                <a:latin typeface="Times New Roman"/>
                <a:cs typeface="Times New Roman"/>
              </a:rPr>
              <a:t> </a:t>
            </a:r>
            <a:r>
              <a:rPr sz="1750" dirty="0">
                <a:latin typeface="Times New Roman"/>
                <a:cs typeface="Times New Roman"/>
              </a:rPr>
              <a:t>13 </a:t>
            </a:r>
            <a:r>
              <a:rPr sz="1750" spc="-420" dirty="0">
                <a:latin typeface="Times New Roman"/>
                <a:cs typeface="Times New Roman"/>
              </a:rPr>
              <a:t> </a:t>
            </a:r>
            <a:r>
              <a:rPr sz="1750" dirty="0">
                <a:latin typeface="Times New Roman"/>
                <a:cs typeface="Times New Roman"/>
              </a:rPr>
              <a:t>((key</a:t>
            </a:r>
            <a:r>
              <a:rPr sz="1750" spc="-10" dirty="0">
                <a:latin typeface="Times New Roman"/>
                <a:cs typeface="Times New Roman"/>
              </a:rPr>
              <a:t> </a:t>
            </a:r>
            <a:r>
              <a:rPr sz="1750" dirty="0">
                <a:latin typeface="Times New Roman"/>
                <a:cs typeface="Times New Roman"/>
              </a:rPr>
              <a:t>%</a:t>
            </a:r>
            <a:r>
              <a:rPr sz="1750" spc="-5" dirty="0">
                <a:latin typeface="Times New Roman"/>
                <a:cs typeface="Times New Roman"/>
              </a:rPr>
              <a:t> </a:t>
            </a:r>
            <a:r>
              <a:rPr sz="1750" dirty="0">
                <a:latin typeface="Times New Roman"/>
                <a:cs typeface="Times New Roman"/>
              </a:rPr>
              <a:t>13)</a:t>
            </a:r>
            <a:r>
              <a:rPr sz="1750" spc="-5" dirty="0">
                <a:latin typeface="Times New Roman"/>
                <a:cs typeface="Times New Roman"/>
              </a:rPr>
              <a:t> </a:t>
            </a:r>
            <a:r>
              <a:rPr sz="1750" dirty="0">
                <a:latin typeface="Times New Roman"/>
                <a:cs typeface="Times New Roman"/>
              </a:rPr>
              <a:t>+ </a:t>
            </a:r>
            <a:r>
              <a:rPr sz="1750" spc="-20" dirty="0">
                <a:latin typeface="Times New Roman"/>
                <a:cs typeface="Times New Roman"/>
              </a:rPr>
              <a:t>(11</a:t>
            </a:r>
            <a:r>
              <a:rPr sz="1750" spc="-10" dirty="0">
                <a:latin typeface="Times New Roman"/>
                <a:cs typeface="Times New Roman"/>
              </a:rPr>
              <a:t> </a:t>
            </a:r>
            <a:r>
              <a:rPr sz="1750" dirty="0">
                <a:latin typeface="Times New Roman"/>
                <a:cs typeface="Times New Roman"/>
              </a:rPr>
              <a:t>–</a:t>
            </a:r>
            <a:r>
              <a:rPr sz="1750" spc="-15" dirty="0">
                <a:latin typeface="Times New Roman"/>
                <a:cs typeface="Times New Roman"/>
              </a:rPr>
              <a:t> </a:t>
            </a:r>
            <a:r>
              <a:rPr sz="1750" dirty="0">
                <a:latin typeface="Times New Roman"/>
                <a:cs typeface="Times New Roman"/>
              </a:rPr>
              <a:t>(key</a:t>
            </a:r>
            <a:r>
              <a:rPr sz="1750" spc="-10" dirty="0">
                <a:latin typeface="Times New Roman"/>
                <a:cs typeface="Times New Roman"/>
              </a:rPr>
              <a:t> </a:t>
            </a:r>
            <a:r>
              <a:rPr sz="1750" spc="-15" dirty="0">
                <a:latin typeface="Times New Roman"/>
                <a:cs typeface="Times New Roman"/>
              </a:rPr>
              <a:t>%11)</a:t>
            </a:r>
            <a:r>
              <a:rPr sz="1750" spc="-5" dirty="0">
                <a:latin typeface="Times New Roman"/>
                <a:cs typeface="Times New Roman"/>
              </a:rPr>
              <a:t> </a:t>
            </a:r>
            <a:r>
              <a:rPr sz="1750" dirty="0">
                <a:latin typeface="Times New Roman"/>
                <a:cs typeface="Times New Roman"/>
              </a:rPr>
              <a:t>)))</a:t>
            </a:r>
            <a:r>
              <a:rPr sz="1750" spc="-5" dirty="0">
                <a:latin typeface="Times New Roman"/>
                <a:cs typeface="Times New Roman"/>
              </a:rPr>
              <a:t> </a:t>
            </a:r>
            <a:r>
              <a:rPr sz="1750" dirty="0">
                <a:latin typeface="Times New Roman"/>
                <a:cs typeface="Times New Roman"/>
              </a:rPr>
              <a:t>%</a:t>
            </a:r>
            <a:r>
              <a:rPr sz="1750" spc="10" dirty="0">
                <a:latin typeface="Times New Roman"/>
                <a:cs typeface="Times New Roman"/>
              </a:rPr>
              <a:t> </a:t>
            </a:r>
            <a:r>
              <a:rPr sz="1750" dirty="0">
                <a:latin typeface="Times New Roman"/>
                <a:cs typeface="Times New Roman"/>
              </a:rPr>
              <a:t>13</a:t>
            </a:r>
            <a:endParaRPr sz="1750">
              <a:latin typeface="Times New Roman"/>
              <a:cs typeface="Times New Roman"/>
            </a:endParaRPr>
          </a:p>
          <a:p>
            <a:pPr marL="12700">
              <a:lnSpc>
                <a:spcPct val="100000"/>
              </a:lnSpc>
              <a:spcBef>
                <a:spcPts val="1055"/>
              </a:spcBef>
            </a:pPr>
            <a:r>
              <a:rPr sz="1750" spc="-25" dirty="0">
                <a:latin typeface="Times New Roman"/>
                <a:cs typeface="Times New Roman"/>
              </a:rPr>
              <a:t>Or,</a:t>
            </a:r>
            <a:r>
              <a:rPr sz="1750" spc="-30" dirty="0">
                <a:latin typeface="Times New Roman"/>
                <a:cs typeface="Times New Roman"/>
              </a:rPr>
              <a:t> </a:t>
            </a:r>
            <a:r>
              <a:rPr sz="1750" dirty="0">
                <a:latin typeface="Times New Roman"/>
                <a:cs typeface="Times New Roman"/>
              </a:rPr>
              <a:t>h+</a:t>
            </a:r>
            <a:r>
              <a:rPr sz="1750" spc="-30" dirty="0">
                <a:latin typeface="Times New Roman"/>
                <a:cs typeface="Times New Roman"/>
              </a:rPr>
              <a:t> </a:t>
            </a:r>
            <a:r>
              <a:rPr sz="1750" dirty="0">
                <a:latin typeface="Times New Roman"/>
                <a:cs typeface="Times New Roman"/>
              </a:rPr>
              <a:t>2h’</a:t>
            </a:r>
            <a:endParaRPr sz="1750">
              <a:latin typeface="Times New Roman"/>
              <a:cs typeface="Times New Roman"/>
            </a:endParaRPr>
          </a:p>
          <a:p>
            <a:pPr marL="12700">
              <a:lnSpc>
                <a:spcPct val="100000"/>
              </a:lnSpc>
              <a:spcBef>
                <a:spcPts val="1045"/>
              </a:spcBef>
            </a:pPr>
            <a:r>
              <a:rPr sz="1750" spc="-25" dirty="0">
                <a:latin typeface="Times New Roman"/>
                <a:cs typeface="Times New Roman"/>
              </a:rPr>
              <a:t>Or,</a:t>
            </a:r>
            <a:r>
              <a:rPr sz="1750" spc="-10" dirty="0">
                <a:latin typeface="Times New Roman"/>
                <a:cs typeface="Times New Roman"/>
              </a:rPr>
              <a:t> </a:t>
            </a:r>
            <a:r>
              <a:rPr sz="1750" dirty="0">
                <a:latin typeface="Times New Roman"/>
                <a:cs typeface="Times New Roman"/>
              </a:rPr>
              <a:t>(key</a:t>
            </a:r>
            <a:r>
              <a:rPr sz="1750" spc="-10" dirty="0">
                <a:latin typeface="Times New Roman"/>
                <a:cs typeface="Times New Roman"/>
              </a:rPr>
              <a:t> </a:t>
            </a:r>
            <a:r>
              <a:rPr sz="1750" dirty="0">
                <a:latin typeface="Times New Roman"/>
                <a:cs typeface="Times New Roman"/>
              </a:rPr>
              <a:t>%</a:t>
            </a:r>
            <a:r>
              <a:rPr sz="1750" spc="-15" dirty="0">
                <a:latin typeface="Times New Roman"/>
                <a:cs typeface="Times New Roman"/>
              </a:rPr>
              <a:t> </a:t>
            </a:r>
            <a:r>
              <a:rPr sz="1750" dirty="0">
                <a:latin typeface="Times New Roman"/>
                <a:cs typeface="Times New Roman"/>
              </a:rPr>
              <a:t>13)</a:t>
            </a:r>
            <a:r>
              <a:rPr sz="1750" spc="5" dirty="0">
                <a:latin typeface="Times New Roman"/>
                <a:cs typeface="Times New Roman"/>
              </a:rPr>
              <a:t> </a:t>
            </a:r>
            <a:r>
              <a:rPr sz="1750" dirty="0">
                <a:latin typeface="Times New Roman"/>
                <a:cs typeface="Times New Roman"/>
              </a:rPr>
              <a:t>+</a:t>
            </a:r>
            <a:r>
              <a:rPr sz="1750" spc="-15" dirty="0">
                <a:latin typeface="Times New Roman"/>
                <a:cs typeface="Times New Roman"/>
              </a:rPr>
              <a:t> </a:t>
            </a:r>
            <a:r>
              <a:rPr sz="1750" dirty="0">
                <a:latin typeface="Times New Roman"/>
                <a:cs typeface="Times New Roman"/>
              </a:rPr>
              <a:t>2(1) –</a:t>
            </a:r>
            <a:r>
              <a:rPr sz="1750" spc="-15" dirty="0">
                <a:latin typeface="Times New Roman"/>
                <a:cs typeface="Times New Roman"/>
              </a:rPr>
              <a:t> </a:t>
            </a:r>
            <a:r>
              <a:rPr sz="1750" dirty="0">
                <a:latin typeface="Times New Roman"/>
                <a:cs typeface="Times New Roman"/>
              </a:rPr>
              <a:t>key</a:t>
            </a:r>
            <a:r>
              <a:rPr sz="1750" spc="-15" dirty="0">
                <a:latin typeface="Times New Roman"/>
                <a:cs typeface="Times New Roman"/>
              </a:rPr>
              <a:t> </a:t>
            </a:r>
            <a:r>
              <a:rPr sz="1750" dirty="0">
                <a:latin typeface="Times New Roman"/>
                <a:cs typeface="Times New Roman"/>
              </a:rPr>
              <a:t>%</a:t>
            </a:r>
            <a:r>
              <a:rPr sz="1750" spc="-10" dirty="0">
                <a:latin typeface="Times New Roman"/>
                <a:cs typeface="Times New Roman"/>
              </a:rPr>
              <a:t> </a:t>
            </a:r>
            <a:r>
              <a:rPr sz="1750" spc="-15" dirty="0">
                <a:latin typeface="Times New Roman"/>
                <a:cs typeface="Times New Roman"/>
              </a:rPr>
              <a:t>11))</a:t>
            </a:r>
            <a:endParaRPr sz="175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1848" y="41656"/>
            <a:ext cx="4257040" cy="4965065"/>
          </a:xfrm>
          <a:prstGeom prst="rect">
            <a:avLst/>
          </a:prstGeom>
        </p:spPr>
        <p:txBody>
          <a:bodyPr vert="horz" wrap="square" lIns="0" tIns="149860" rIns="0" bIns="0" rtlCol="0">
            <a:spAutoFit/>
          </a:bodyPr>
          <a:lstStyle/>
          <a:p>
            <a:pPr marL="12700">
              <a:lnSpc>
                <a:spcPct val="100000"/>
              </a:lnSpc>
              <a:spcBef>
                <a:spcPts val="1180"/>
              </a:spcBef>
            </a:pPr>
            <a:r>
              <a:rPr sz="1800" dirty="0">
                <a:latin typeface="Times New Roman"/>
                <a:cs typeface="Times New Roman"/>
              </a:rPr>
              <a:t>Example:</a:t>
            </a:r>
            <a:endParaRPr sz="1800">
              <a:latin typeface="Times New Roman"/>
              <a:cs typeface="Times New Roman"/>
            </a:endParaRPr>
          </a:p>
          <a:p>
            <a:pPr marL="12700" marR="5080">
              <a:lnSpc>
                <a:spcPct val="150000"/>
              </a:lnSpc>
            </a:pPr>
            <a:r>
              <a:rPr sz="1800" dirty="0">
                <a:latin typeface="Times New Roman"/>
                <a:cs typeface="Times New Roman"/>
              </a:rPr>
              <a:t>consider</a:t>
            </a:r>
            <a:r>
              <a:rPr sz="1800" spc="-15" dirty="0">
                <a:latin typeface="Times New Roman"/>
                <a:cs typeface="Times New Roman"/>
              </a:rPr>
              <a:t> </a:t>
            </a:r>
            <a:r>
              <a:rPr sz="1800" dirty="0">
                <a:latin typeface="Times New Roman"/>
                <a:cs typeface="Times New Roman"/>
              </a:rPr>
              <a:t>elements</a:t>
            </a:r>
            <a:r>
              <a:rPr sz="1800" spc="-15" dirty="0">
                <a:latin typeface="Times New Roman"/>
                <a:cs typeface="Times New Roman"/>
              </a:rPr>
              <a:t> </a:t>
            </a:r>
            <a:r>
              <a:rPr sz="1800" dirty="0">
                <a:latin typeface="Times New Roman"/>
                <a:cs typeface="Times New Roman"/>
              </a:rPr>
              <a:t>8,</a:t>
            </a:r>
            <a:r>
              <a:rPr sz="1800" spc="-10" dirty="0">
                <a:latin typeface="Times New Roman"/>
                <a:cs typeface="Times New Roman"/>
              </a:rPr>
              <a:t> </a:t>
            </a:r>
            <a:r>
              <a:rPr sz="1800" dirty="0">
                <a:latin typeface="Times New Roman"/>
                <a:cs typeface="Times New Roman"/>
              </a:rPr>
              <a:t>55,</a:t>
            </a:r>
            <a:r>
              <a:rPr sz="1800" spc="-10" dirty="0">
                <a:latin typeface="Times New Roman"/>
                <a:cs typeface="Times New Roman"/>
              </a:rPr>
              <a:t> </a:t>
            </a:r>
            <a:r>
              <a:rPr sz="1800" dirty="0">
                <a:latin typeface="Times New Roman"/>
                <a:cs typeface="Times New Roman"/>
              </a:rPr>
              <a:t>48,</a:t>
            </a:r>
            <a:r>
              <a:rPr sz="1800" spc="-10" dirty="0">
                <a:latin typeface="Times New Roman"/>
                <a:cs typeface="Times New Roman"/>
              </a:rPr>
              <a:t> </a:t>
            </a:r>
            <a:r>
              <a:rPr sz="1800" dirty="0">
                <a:latin typeface="Times New Roman"/>
                <a:cs typeface="Times New Roman"/>
              </a:rPr>
              <a:t>68</a:t>
            </a:r>
            <a:r>
              <a:rPr sz="1800" spc="-15" dirty="0">
                <a:latin typeface="Times New Roman"/>
                <a:cs typeface="Times New Roman"/>
              </a:rPr>
              <a:t> </a:t>
            </a:r>
            <a:r>
              <a:rPr sz="1800" dirty="0">
                <a:latin typeface="Times New Roman"/>
                <a:cs typeface="Times New Roman"/>
              </a:rPr>
              <a:t>table</a:t>
            </a:r>
            <a:r>
              <a:rPr sz="1800" spc="-20" dirty="0">
                <a:latin typeface="Times New Roman"/>
                <a:cs typeface="Times New Roman"/>
              </a:rPr>
              <a:t> </a:t>
            </a:r>
            <a:r>
              <a:rPr sz="1800" dirty="0">
                <a:latin typeface="Times New Roman"/>
                <a:cs typeface="Times New Roman"/>
              </a:rPr>
              <a:t>size</a:t>
            </a:r>
            <a:r>
              <a:rPr sz="1800" spc="-10" dirty="0">
                <a:latin typeface="Times New Roman"/>
                <a:cs typeface="Times New Roman"/>
              </a:rPr>
              <a:t> </a:t>
            </a:r>
            <a:r>
              <a:rPr sz="1800" spc="-5" dirty="0">
                <a:latin typeface="Times New Roman"/>
                <a:cs typeface="Times New Roman"/>
              </a:rPr>
              <a:t>=</a:t>
            </a:r>
            <a:r>
              <a:rPr sz="1800" spc="-10" dirty="0">
                <a:latin typeface="Times New Roman"/>
                <a:cs typeface="Times New Roman"/>
              </a:rPr>
              <a:t> </a:t>
            </a:r>
            <a:r>
              <a:rPr sz="1800" dirty="0">
                <a:latin typeface="Times New Roman"/>
                <a:cs typeface="Times New Roman"/>
              </a:rPr>
              <a:t>13 </a:t>
            </a:r>
            <a:r>
              <a:rPr sz="1800" spc="-434" dirty="0">
                <a:latin typeface="Times New Roman"/>
                <a:cs typeface="Times New Roman"/>
              </a:rPr>
              <a:t> </a:t>
            </a:r>
            <a:r>
              <a:rPr sz="1800" dirty="0">
                <a:latin typeface="Times New Roman"/>
                <a:cs typeface="Times New Roman"/>
              </a:rPr>
              <a:t>h</a:t>
            </a:r>
            <a:r>
              <a:rPr sz="1800" spc="-10" dirty="0">
                <a:latin typeface="Times New Roman"/>
                <a:cs typeface="Times New Roman"/>
              </a:rPr>
              <a:t> </a:t>
            </a:r>
            <a:r>
              <a:rPr sz="1800" spc="-5" dirty="0">
                <a:latin typeface="Times New Roman"/>
                <a:cs typeface="Times New Roman"/>
              </a:rPr>
              <a:t>= </a:t>
            </a:r>
            <a:r>
              <a:rPr sz="1800" dirty="0">
                <a:latin typeface="Times New Roman"/>
                <a:cs typeface="Times New Roman"/>
              </a:rPr>
              <a:t>key</a:t>
            </a:r>
            <a:r>
              <a:rPr sz="1800" spc="10" dirty="0">
                <a:latin typeface="Times New Roman"/>
                <a:cs typeface="Times New Roman"/>
              </a:rPr>
              <a:t> </a:t>
            </a:r>
            <a:r>
              <a:rPr sz="1800" spc="-5" dirty="0">
                <a:latin typeface="Times New Roman"/>
                <a:cs typeface="Times New Roman"/>
              </a:rPr>
              <a:t>%</a:t>
            </a:r>
            <a:r>
              <a:rPr sz="1800" spc="-10" dirty="0">
                <a:latin typeface="Times New Roman"/>
                <a:cs typeface="Times New Roman"/>
              </a:rPr>
              <a:t> </a:t>
            </a:r>
            <a:r>
              <a:rPr sz="1800" dirty="0">
                <a:latin typeface="Times New Roman"/>
                <a:cs typeface="Times New Roman"/>
              </a:rPr>
              <a:t>13</a:t>
            </a:r>
            <a:r>
              <a:rPr sz="1800" spc="5"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h’</a:t>
            </a:r>
            <a:r>
              <a:rPr sz="1800" spc="-140" dirty="0">
                <a:latin typeface="Times New Roman"/>
                <a:cs typeface="Times New Roman"/>
              </a:rPr>
              <a:t> </a:t>
            </a:r>
            <a:r>
              <a:rPr sz="1800" spc="-5" dirty="0">
                <a:latin typeface="Times New Roman"/>
                <a:cs typeface="Times New Roman"/>
              </a:rPr>
              <a:t>= </a:t>
            </a:r>
            <a:r>
              <a:rPr sz="1800" spc="-75" dirty="0">
                <a:latin typeface="Times New Roman"/>
                <a:cs typeface="Times New Roman"/>
              </a:rPr>
              <a:t>1</a:t>
            </a:r>
            <a:r>
              <a:rPr sz="1800" dirty="0">
                <a:latin typeface="Times New Roman"/>
                <a:cs typeface="Times New Roman"/>
              </a:rPr>
              <a:t>1</a:t>
            </a:r>
            <a:r>
              <a:rPr sz="1800" spc="5"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dirty="0">
                <a:latin typeface="Times New Roman"/>
                <a:cs typeface="Times New Roman"/>
              </a:rPr>
              <a:t>(key</a:t>
            </a:r>
            <a:r>
              <a:rPr sz="1800" spc="5" dirty="0">
                <a:latin typeface="Times New Roman"/>
                <a:cs typeface="Times New Roman"/>
              </a:rPr>
              <a:t> </a:t>
            </a:r>
            <a:r>
              <a:rPr sz="1800" spc="-5" dirty="0">
                <a:latin typeface="Times New Roman"/>
                <a:cs typeface="Times New Roman"/>
              </a:rPr>
              <a:t>%</a:t>
            </a:r>
            <a:r>
              <a:rPr sz="1800" spc="-10" dirty="0">
                <a:latin typeface="Times New Roman"/>
                <a:cs typeface="Times New Roman"/>
              </a:rPr>
              <a:t> </a:t>
            </a:r>
            <a:r>
              <a:rPr sz="1800" spc="-75" dirty="0">
                <a:latin typeface="Times New Roman"/>
                <a:cs typeface="Times New Roman"/>
              </a:rPr>
              <a:t>1</a:t>
            </a:r>
            <a:r>
              <a:rPr sz="1800" dirty="0">
                <a:latin typeface="Times New Roman"/>
                <a:cs typeface="Times New Roman"/>
              </a:rPr>
              <a:t>1)</a:t>
            </a:r>
            <a:endParaRPr sz="1800">
              <a:latin typeface="Times New Roman"/>
              <a:cs typeface="Times New Roman"/>
            </a:endParaRPr>
          </a:p>
          <a:p>
            <a:pPr marL="12700">
              <a:lnSpc>
                <a:spcPct val="100000"/>
              </a:lnSpc>
              <a:spcBef>
                <a:spcPts val="1080"/>
              </a:spcBef>
            </a:pPr>
            <a:r>
              <a:rPr sz="1800" spc="-35" dirty="0">
                <a:latin typeface="Times New Roman"/>
                <a:cs typeface="Times New Roman"/>
              </a:rPr>
              <a:t>now,</a:t>
            </a:r>
            <a:r>
              <a:rPr sz="1800" spc="5" dirty="0">
                <a:latin typeface="Times New Roman"/>
                <a:cs typeface="Times New Roman"/>
              </a:rPr>
              <a:t> </a:t>
            </a:r>
            <a:r>
              <a:rPr sz="1800" dirty="0">
                <a:latin typeface="Times New Roman"/>
                <a:cs typeface="Times New Roman"/>
              </a:rPr>
              <a:t>applying</a:t>
            </a:r>
            <a:r>
              <a:rPr sz="1800" spc="-45" dirty="0">
                <a:latin typeface="Times New Roman"/>
                <a:cs typeface="Times New Roman"/>
              </a:rPr>
              <a:t> </a:t>
            </a:r>
            <a:r>
              <a:rPr sz="1800" spc="-5" dirty="0">
                <a:latin typeface="Times New Roman"/>
                <a:cs typeface="Times New Roman"/>
              </a:rPr>
              <a:t>modulus </a:t>
            </a:r>
            <a:r>
              <a:rPr sz="1800" dirty="0">
                <a:latin typeface="Times New Roman"/>
                <a:cs typeface="Times New Roman"/>
              </a:rPr>
              <a:t>operation,</a:t>
            </a:r>
            <a:endParaRPr sz="1800">
              <a:latin typeface="Times New Roman"/>
              <a:cs typeface="Times New Roman"/>
            </a:endParaRPr>
          </a:p>
          <a:p>
            <a:pPr marL="12700">
              <a:lnSpc>
                <a:spcPct val="100000"/>
              </a:lnSpc>
              <a:spcBef>
                <a:spcPts val="1085"/>
              </a:spcBef>
            </a:pPr>
            <a:r>
              <a:rPr sz="1800" dirty="0">
                <a:latin typeface="Times New Roman"/>
                <a:cs typeface="Times New Roman"/>
              </a:rPr>
              <a:t>h(8)</a:t>
            </a:r>
            <a:r>
              <a:rPr sz="1800" spc="-35" dirty="0">
                <a:latin typeface="Times New Roman"/>
                <a:cs typeface="Times New Roman"/>
              </a:rPr>
              <a:t> </a:t>
            </a:r>
            <a:r>
              <a:rPr sz="1800" dirty="0">
                <a:latin typeface="Times New Roman"/>
                <a:cs typeface="Times New Roman"/>
              </a:rPr>
              <a:t>=</a:t>
            </a:r>
            <a:r>
              <a:rPr sz="1800" spc="-30" dirty="0">
                <a:latin typeface="Times New Roman"/>
                <a:cs typeface="Times New Roman"/>
              </a:rPr>
              <a:t> </a:t>
            </a:r>
            <a:r>
              <a:rPr sz="1800" dirty="0">
                <a:latin typeface="Times New Roman"/>
                <a:cs typeface="Times New Roman"/>
              </a:rPr>
              <a:t>8%13=</a:t>
            </a:r>
            <a:r>
              <a:rPr sz="1800" spc="-25" dirty="0">
                <a:latin typeface="Times New Roman"/>
                <a:cs typeface="Times New Roman"/>
              </a:rPr>
              <a:t> </a:t>
            </a:r>
            <a:r>
              <a:rPr sz="1800" dirty="0">
                <a:latin typeface="Times New Roman"/>
                <a:cs typeface="Times New Roman"/>
              </a:rPr>
              <a:t>8</a:t>
            </a:r>
            <a:endParaRPr sz="1800">
              <a:latin typeface="Times New Roman"/>
              <a:cs typeface="Times New Roman"/>
            </a:endParaRPr>
          </a:p>
          <a:p>
            <a:pPr marL="12700">
              <a:lnSpc>
                <a:spcPct val="100000"/>
              </a:lnSpc>
              <a:spcBef>
                <a:spcPts val="1080"/>
              </a:spcBef>
            </a:pPr>
            <a:r>
              <a:rPr sz="1800" dirty="0">
                <a:latin typeface="Times New Roman"/>
                <a:cs typeface="Times New Roman"/>
              </a:rPr>
              <a:t>h(55)</a:t>
            </a:r>
            <a:r>
              <a:rPr sz="1800" spc="-35" dirty="0">
                <a:latin typeface="Times New Roman"/>
                <a:cs typeface="Times New Roman"/>
              </a:rPr>
              <a:t> </a:t>
            </a:r>
            <a:r>
              <a:rPr sz="1800" dirty="0">
                <a:latin typeface="Times New Roman"/>
                <a:cs typeface="Times New Roman"/>
              </a:rPr>
              <a:t>=</a:t>
            </a:r>
            <a:r>
              <a:rPr sz="1800" spc="-30" dirty="0">
                <a:latin typeface="Times New Roman"/>
                <a:cs typeface="Times New Roman"/>
              </a:rPr>
              <a:t> </a:t>
            </a:r>
            <a:r>
              <a:rPr sz="1800" dirty="0">
                <a:latin typeface="Times New Roman"/>
                <a:cs typeface="Times New Roman"/>
              </a:rPr>
              <a:t>55%13=</a:t>
            </a:r>
            <a:r>
              <a:rPr sz="1800" spc="-25" dirty="0">
                <a:latin typeface="Times New Roman"/>
                <a:cs typeface="Times New Roman"/>
              </a:rPr>
              <a:t> </a:t>
            </a:r>
            <a:r>
              <a:rPr sz="1800" dirty="0">
                <a:latin typeface="Times New Roman"/>
                <a:cs typeface="Times New Roman"/>
              </a:rPr>
              <a:t>3</a:t>
            </a:r>
            <a:endParaRPr sz="1800">
              <a:latin typeface="Times New Roman"/>
              <a:cs typeface="Times New Roman"/>
            </a:endParaRPr>
          </a:p>
          <a:p>
            <a:pPr marL="12700">
              <a:lnSpc>
                <a:spcPct val="100000"/>
              </a:lnSpc>
              <a:spcBef>
                <a:spcPts val="1080"/>
              </a:spcBef>
            </a:pPr>
            <a:r>
              <a:rPr sz="1800" dirty="0">
                <a:latin typeface="Times New Roman"/>
                <a:cs typeface="Times New Roman"/>
              </a:rPr>
              <a:t>h(48)</a:t>
            </a:r>
            <a:r>
              <a:rPr sz="1800" spc="-30" dirty="0">
                <a:latin typeface="Times New Roman"/>
                <a:cs typeface="Times New Roman"/>
              </a:rPr>
              <a:t> </a:t>
            </a:r>
            <a:r>
              <a:rPr sz="1800" dirty="0">
                <a:latin typeface="Times New Roman"/>
                <a:cs typeface="Times New Roman"/>
              </a:rPr>
              <a:t>=</a:t>
            </a:r>
            <a:r>
              <a:rPr sz="1800" spc="-25" dirty="0">
                <a:latin typeface="Times New Roman"/>
                <a:cs typeface="Times New Roman"/>
              </a:rPr>
              <a:t> </a:t>
            </a:r>
            <a:r>
              <a:rPr sz="1800" dirty="0">
                <a:latin typeface="Times New Roman"/>
                <a:cs typeface="Times New Roman"/>
              </a:rPr>
              <a:t>48%13</a:t>
            </a:r>
            <a:r>
              <a:rPr sz="1800" spc="-15" dirty="0">
                <a:latin typeface="Times New Roman"/>
                <a:cs typeface="Times New Roman"/>
              </a:rPr>
              <a:t> </a:t>
            </a:r>
            <a:r>
              <a:rPr sz="1800" dirty="0">
                <a:latin typeface="Times New Roman"/>
                <a:cs typeface="Times New Roman"/>
              </a:rPr>
              <a:t>=</a:t>
            </a:r>
            <a:r>
              <a:rPr sz="1800" spc="-20" dirty="0">
                <a:latin typeface="Times New Roman"/>
                <a:cs typeface="Times New Roman"/>
              </a:rPr>
              <a:t> </a:t>
            </a:r>
            <a:r>
              <a:rPr sz="1800" dirty="0">
                <a:latin typeface="Times New Roman"/>
                <a:cs typeface="Times New Roman"/>
              </a:rPr>
              <a:t>9</a:t>
            </a:r>
            <a:endParaRPr sz="1800">
              <a:latin typeface="Times New Roman"/>
              <a:cs typeface="Times New Roman"/>
            </a:endParaRPr>
          </a:p>
          <a:p>
            <a:pPr marL="12700">
              <a:lnSpc>
                <a:spcPct val="100000"/>
              </a:lnSpc>
              <a:spcBef>
                <a:spcPts val="1080"/>
              </a:spcBef>
            </a:pPr>
            <a:r>
              <a:rPr sz="1800" dirty="0">
                <a:latin typeface="Times New Roman"/>
                <a:cs typeface="Times New Roman"/>
              </a:rPr>
              <a:t>h(68)</a:t>
            </a:r>
            <a:r>
              <a:rPr sz="1800" spc="-30" dirty="0">
                <a:latin typeface="Times New Roman"/>
                <a:cs typeface="Times New Roman"/>
              </a:rPr>
              <a:t> </a:t>
            </a:r>
            <a:r>
              <a:rPr sz="1800" dirty="0">
                <a:latin typeface="Times New Roman"/>
                <a:cs typeface="Times New Roman"/>
              </a:rPr>
              <a:t>=</a:t>
            </a:r>
            <a:r>
              <a:rPr sz="1800" spc="-20" dirty="0">
                <a:latin typeface="Times New Roman"/>
                <a:cs typeface="Times New Roman"/>
              </a:rPr>
              <a:t> </a:t>
            </a:r>
            <a:r>
              <a:rPr sz="1800" dirty="0">
                <a:latin typeface="Times New Roman"/>
                <a:cs typeface="Times New Roman"/>
              </a:rPr>
              <a:t>68</a:t>
            </a:r>
            <a:r>
              <a:rPr sz="1800" spc="-10" dirty="0">
                <a:latin typeface="Times New Roman"/>
                <a:cs typeface="Times New Roman"/>
              </a:rPr>
              <a:t> </a:t>
            </a:r>
            <a:r>
              <a:rPr sz="1800" dirty="0">
                <a:latin typeface="Times New Roman"/>
                <a:cs typeface="Times New Roman"/>
              </a:rPr>
              <a:t>%</a:t>
            </a:r>
            <a:r>
              <a:rPr sz="1800" spc="-25" dirty="0">
                <a:latin typeface="Times New Roman"/>
                <a:cs typeface="Times New Roman"/>
              </a:rPr>
              <a:t> </a:t>
            </a:r>
            <a:r>
              <a:rPr sz="1800" dirty="0">
                <a:latin typeface="Times New Roman"/>
                <a:cs typeface="Times New Roman"/>
              </a:rPr>
              <a:t>13=</a:t>
            </a:r>
            <a:r>
              <a:rPr sz="1800" spc="-20" dirty="0">
                <a:latin typeface="Times New Roman"/>
                <a:cs typeface="Times New Roman"/>
              </a:rPr>
              <a:t> </a:t>
            </a:r>
            <a:r>
              <a:rPr sz="1800" dirty="0">
                <a:latin typeface="Times New Roman"/>
                <a:cs typeface="Times New Roman"/>
              </a:rPr>
              <a:t>3</a:t>
            </a:r>
            <a:endParaRPr sz="1800">
              <a:latin typeface="Times New Roman"/>
              <a:cs typeface="Times New Roman"/>
            </a:endParaRPr>
          </a:p>
          <a:p>
            <a:pPr marL="12700">
              <a:lnSpc>
                <a:spcPct val="100000"/>
              </a:lnSpc>
              <a:spcBef>
                <a:spcPts val="1080"/>
              </a:spcBef>
            </a:pPr>
            <a:r>
              <a:rPr sz="1800" dirty="0">
                <a:latin typeface="Times New Roman"/>
                <a:cs typeface="Times New Roman"/>
              </a:rPr>
              <a:t>hence,</a:t>
            </a:r>
            <a:r>
              <a:rPr sz="1800" spc="-25" dirty="0">
                <a:latin typeface="Times New Roman"/>
                <a:cs typeface="Times New Roman"/>
              </a:rPr>
              <a:t> </a:t>
            </a:r>
            <a:r>
              <a:rPr sz="1800" dirty="0">
                <a:latin typeface="Times New Roman"/>
                <a:cs typeface="Times New Roman"/>
              </a:rPr>
              <a:t>collision</a:t>
            </a:r>
            <a:r>
              <a:rPr sz="1800" spc="-25" dirty="0">
                <a:latin typeface="Times New Roman"/>
                <a:cs typeface="Times New Roman"/>
              </a:rPr>
              <a:t> </a:t>
            </a:r>
            <a:r>
              <a:rPr sz="1800" dirty="0">
                <a:latin typeface="Times New Roman"/>
                <a:cs typeface="Times New Roman"/>
              </a:rPr>
              <a:t>occurs</a:t>
            </a:r>
            <a:r>
              <a:rPr sz="1800" spc="-15" dirty="0">
                <a:latin typeface="Times New Roman"/>
                <a:cs typeface="Times New Roman"/>
              </a:rPr>
              <a:t> </a:t>
            </a:r>
            <a:r>
              <a:rPr sz="1800" dirty="0">
                <a:latin typeface="Times New Roman"/>
                <a:cs typeface="Times New Roman"/>
              </a:rPr>
              <a:t>at</a:t>
            </a:r>
            <a:r>
              <a:rPr sz="1800" spc="-10" dirty="0">
                <a:latin typeface="Times New Roman"/>
                <a:cs typeface="Times New Roman"/>
              </a:rPr>
              <a:t> </a:t>
            </a:r>
            <a:r>
              <a:rPr sz="1800" dirty="0">
                <a:latin typeface="Times New Roman"/>
                <a:cs typeface="Times New Roman"/>
              </a:rPr>
              <a:t>table</a:t>
            </a:r>
            <a:r>
              <a:rPr sz="1800" spc="-20" dirty="0">
                <a:latin typeface="Times New Roman"/>
                <a:cs typeface="Times New Roman"/>
              </a:rPr>
              <a:t> </a:t>
            </a:r>
            <a:r>
              <a:rPr sz="1800" dirty="0">
                <a:latin typeface="Times New Roman"/>
                <a:cs typeface="Times New Roman"/>
              </a:rPr>
              <a:t>location</a:t>
            </a:r>
            <a:r>
              <a:rPr sz="1800" spc="-25" dirty="0">
                <a:latin typeface="Times New Roman"/>
                <a:cs typeface="Times New Roman"/>
              </a:rPr>
              <a:t> </a:t>
            </a:r>
            <a:r>
              <a:rPr sz="1800" spc="-5" dirty="0">
                <a:latin typeface="Times New Roman"/>
                <a:cs typeface="Times New Roman"/>
              </a:rPr>
              <a:t>3.</a:t>
            </a:r>
            <a:endParaRPr sz="1800">
              <a:latin typeface="Times New Roman"/>
              <a:cs typeface="Times New Roman"/>
            </a:endParaRPr>
          </a:p>
          <a:p>
            <a:pPr marL="12700" marR="952500">
              <a:lnSpc>
                <a:spcPct val="150000"/>
              </a:lnSpc>
              <a:spcBef>
                <a:spcPts val="5"/>
              </a:spcBef>
            </a:pPr>
            <a:r>
              <a:rPr sz="1800" spc="-5" dirty="0">
                <a:latin typeface="Times New Roman"/>
                <a:cs typeface="Times New Roman"/>
              </a:rPr>
              <a:t>so,</a:t>
            </a:r>
            <a:r>
              <a:rPr sz="1800" spc="-15" dirty="0">
                <a:latin typeface="Times New Roman"/>
                <a:cs typeface="Times New Roman"/>
              </a:rPr>
              <a:t> </a:t>
            </a:r>
            <a:r>
              <a:rPr sz="1800" dirty="0">
                <a:latin typeface="Times New Roman"/>
                <a:cs typeface="Times New Roman"/>
              </a:rPr>
              <a:t>applying</a:t>
            </a:r>
            <a:r>
              <a:rPr sz="1800" spc="-30" dirty="0">
                <a:latin typeface="Times New Roman"/>
                <a:cs typeface="Times New Roman"/>
              </a:rPr>
              <a:t> </a:t>
            </a:r>
            <a:r>
              <a:rPr sz="1800" dirty="0">
                <a:latin typeface="Times New Roman"/>
                <a:cs typeface="Times New Roman"/>
              </a:rPr>
              <a:t>double</a:t>
            </a:r>
            <a:r>
              <a:rPr sz="1800" spc="-10" dirty="0">
                <a:latin typeface="Times New Roman"/>
                <a:cs typeface="Times New Roman"/>
              </a:rPr>
              <a:t> </a:t>
            </a:r>
            <a:r>
              <a:rPr sz="1800" dirty="0">
                <a:latin typeface="Times New Roman"/>
                <a:cs typeface="Times New Roman"/>
              </a:rPr>
              <a:t>hashing,</a:t>
            </a:r>
            <a:r>
              <a:rPr sz="1800" spc="-30" dirty="0">
                <a:latin typeface="Times New Roman"/>
                <a:cs typeface="Times New Roman"/>
              </a:rPr>
              <a:t> </a:t>
            </a:r>
            <a:r>
              <a:rPr sz="1800" spc="-5" dirty="0">
                <a:latin typeface="Times New Roman"/>
                <a:cs typeface="Times New Roman"/>
              </a:rPr>
              <a:t>we</a:t>
            </a:r>
            <a:r>
              <a:rPr sz="1800" dirty="0">
                <a:latin typeface="Times New Roman"/>
                <a:cs typeface="Times New Roman"/>
              </a:rPr>
              <a:t> get </a:t>
            </a:r>
            <a:r>
              <a:rPr sz="1800" spc="-434" dirty="0">
                <a:latin typeface="Times New Roman"/>
                <a:cs typeface="Times New Roman"/>
              </a:rPr>
              <a:t> </a:t>
            </a:r>
            <a:r>
              <a:rPr sz="1800" dirty="0">
                <a:latin typeface="Times New Roman"/>
                <a:cs typeface="Times New Roman"/>
              </a:rPr>
              <a:t>(key</a:t>
            </a:r>
            <a:r>
              <a:rPr sz="1800" spc="-15"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13)</a:t>
            </a:r>
            <a:r>
              <a:rPr sz="1800" spc="-20"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spc="-20" dirty="0">
                <a:latin typeface="Times New Roman"/>
                <a:cs typeface="Times New Roman"/>
              </a:rPr>
              <a:t>(11-</a:t>
            </a:r>
            <a:r>
              <a:rPr sz="1800" dirty="0">
                <a:latin typeface="Times New Roman"/>
                <a:cs typeface="Times New Roman"/>
              </a:rPr>
              <a:t> key</a:t>
            </a:r>
            <a:r>
              <a:rPr sz="1800" spc="-10" dirty="0">
                <a:latin typeface="Times New Roman"/>
                <a:cs typeface="Times New Roman"/>
              </a:rPr>
              <a:t> </a:t>
            </a:r>
            <a:r>
              <a:rPr sz="1800" spc="-20" dirty="0">
                <a:latin typeface="Times New Roman"/>
                <a:cs typeface="Times New Roman"/>
              </a:rPr>
              <a:t>%11)</a:t>
            </a:r>
            <a:r>
              <a:rPr sz="1800" spc="-5"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a:t>
            </a:r>
            <a:r>
              <a:rPr sz="1800" spc="-20" dirty="0">
                <a:latin typeface="Times New Roman"/>
                <a:cs typeface="Times New Roman"/>
              </a:rPr>
              <a:t> </a:t>
            </a:r>
            <a:r>
              <a:rPr sz="1800" dirty="0">
                <a:latin typeface="Times New Roman"/>
                <a:cs typeface="Times New Roman"/>
              </a:rPr>
              <a:t>13</a:t>
            </a:r>
            <a:endParaRPr sz="1800">
              <a:latin typeface="Times New Roman"/>
              <a:cs typeface="Times New Roman"/>
            </a:endParaRPr>
          </a:p>
          <a:p>
            <a:pPr marL="12700">
              <a:lnSpc>
                <a:spcPct val="100000"/>
              </a:lnSpc>
              <a:spcBef>
                <a:spcPts val="1080"/>
              </a:spcBef>
            </a:pPr>
            <a:r>
              <a:rPr sz="1800" dirty="0">
                <a:latin typeface="Times New Roman"/>
                <a:cs typeface="Times New Roman"/>
              </a:rPr>
              <a:t>(3</a:t>
            </a:r>
            <a:r>
              <a:rPr sz="1800" spc="-20"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spc="-40" dirty="0">
                <a:latin typeface="Times New Roman"/>
                <a:cs typeface="Times New Roman"/>
              </a:rPr>
              <a:t>11</a:t>
            </a:r>
            <a:r>
              <a:rPr sz="1800" spc="-5" dirty="0">
                <a:latin typeface="Times New Roman"/>
                <a:cs typeface="Times New Roman"/>
              </a:rPr>
              <a:t> </a:t>
            </a:r>
            <a:r>
              <a:rPr sz="1800" dirty="0">
                <a:latin typeface="Times New Roman"/>
                <a:cs typeface="Times New Roman"/>
              </a:rPr>
              <a:t>– 2)</a:t>
            </a:r>
            <a:r>
              <a:rPr sz="1800" spc="-20" dirty="0">
                <a:latin typeface="Times New Roman"/>
                <a:cs typeface="Times New Roman"/>
              </a:rPr>
              <a:t> </a:t>
            </a:r>
            <a:r>
              <a:rPr sz="1800" dirty="0">
                <a:latin typeface="Times New Roman"/>
                <a:cs typeface="Times New Roman"/>
              </a:rPr>
              <a:t>% 13</a:t>
            </a:r>
            <a:r>
              <a:rPr sz="1800" spc="-20"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dirty="0">
                <a:latin typeface="Times New Roman"/>
                <a:cs typeface="Times New Roman"/>
              </a:rPr>
              <a:t>12 %</a:t>
            </a:r>
            <a:r>
              <a:rPr sz="1800" spc="-20" dirty="0">
                <a:latin typeface="Times New Roman"/>
                <a:cs typeface="Times New Roman"/>
              </a:rPr>
              <a:t> </a:t>
            </a:r>
            <a:r>
              <a:rPr sz="1800" dirty="0">
                <a:latin typeface="Times New Roman"/>
                <a:cs typeface="Times New Roman"/>
              </a:rPr>
              <a:t>13 =</a:t>
            </a:r>
            <a:r>
              <a:rPr sz="1800" spc="-15" dirty="0">
                <a:latin typeface="Times New Roman"/>
                <a:cs typeface="Times New Roman"/>
              </a:rPr>
              <a:t> </a:t>
            </a:r>
            <a:r>
              <a:rPr sz="1800" dirty="0">
                <a:latin typeface="Times New Roman"/>
                <a:cs typeface="Times New Roman"/>
              </a:rPr>
              <a:t>12</a:t>
            </a:r>
            <a:endParaRPr sz="1800">
              <a:latin typeface="Times New Roman"/>
              <a:cs typeface="Times New Roman"/>
            </a:endParaRPr>
          </a:p>
        </p:txBody>
      </p:sp>
      <p:pic>
        <p:nvPicPr>
          <p:cNvPr id="3" name="object 3"/>
          <p:cNvPicPr/>
          <p:nvPr/>
        </p:nvPicPr>
        <p:blipFill>
          <a:blip r:embed="rId2" cstate="print"/>
          <a:stretch>
            <a:fillRect/>
          </a:stretch>
        </p:blipFill>
        <p:spPr>
          <a:xfrm>
            <a:off x="6472146" y="571868"/>
            <a:ext cx="1115035" cy="437086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95655" y="449961"/>
            <a:ext cx="7966075" cy="4141470"/>
          </a:xfrm>
          <a:prstGeom prst="rect">
            <a:avLst/>
          </a:prstGeom>
        </p:spPr>
        <p:txBody>
          <a:bodyPr vert="horz" wrap="square" lIns="0" tIns="149860" rIns="0" bIns="0" rtlCol="0">
            <a:spAutoFit/>
          </a:bodyPr>
          <a:lstStyle/>
          <a:p>
            <a:pPr marL="12700">
              <a:lnSpc>
                <a:spcPct val="100000"/>
              </a:lnSpc>
              <a:spcBef>
                <a:spcPts val="1180"/>
              </a:spcBef>
            </a:pPr>
            <a:r>
              <a:rPr sz="1800" dirty="0">
                <a:solidFill>
                  <a:srgbClr val="006FC0"/>
                </a:solidFill>
                <a:latin typeface="Times New Roman"/>
                <a:cs typeface="Times New Roman"/>
              </a:rPr>
              <a:t>Linear</a:t>
            </a:r>
            <a:r>
              <a:rPr sz="1800" spc="-35" dirty="0">
                <a:solidFill>
                  <a:srgbClr val="006FC0"/>
                </a:solidFill>
                <a:latin typeface="Times New Roman"/>
                <a:cs typeface="Times New Roman"/>
              </a:rPr>
              <a:t> </a:t>
            </a:r>
            <a:r>
              <a:rPr sz="1800" dirty="0">
                <a:solidFill>
                  <a:srgbClr val="006FC0"/>
                </a:solidFill>
                <a:latin typeface="Times New Roman"/>
                <a:cs typeface="Times New Roman"/>
              </a:rPr>
              <a:t>or</a:t>
            </a:r>
            <a:r>
              <a:rPr sz="1800" spc="-10" dirty="0">
                <a:solidFill>
                  <a:srgbClr val="006FC0"/>
                </a:solidFill>
                <a:latin typeface="Times New Roman"/>
                <a:cs typeface="Times New Roman"/>
              </a:rPr>
              <a:t> </a:t>
            </a:r>
            <a:r>
              <a:rPr sz="1800" dirty="0">
                <a:solidFill>
                  <a:srgbClr val="006FC0"/>
                </a:solidFill>
                <a:latin typeface="Times New Roman"/>
                <a:cs typeface="Times New Roman"/>
              </a:rPr>
              <a:t>Sequential</a:t>
            </a:r>
            <a:r>
              <a:rPr sz="1800" spc="-30" dirty="0">
                <a:solidFill>
                  <a:srgbClr val="006FC0"/>
                </a:solidFill>
                <a:latin typeface="Times New Roman"/>
                <a:cs typeface="Times New Roman"/>
              </a:rPr>
              <a:t> </a:t>
            </a:r>
            <a:r>
              <a:rPr sz="1800" dirty="0">
                <a:solidFill>
                  <a:srgbClr val="006FC0"/>
                </a:solidFill>
                <a:latin typeface="Times New Roman"/>
                <a:cs typeface="Times New Roman"/>
              </a:rPr>
              <a:t>Searching</a:t>
            </a:r>
            <a:endParaRPr sz="1800">
              <a:latin typeface="Times New Roman"/>
              <a:cs typeface="Times New Roman"/>
            </a:endParaRPr>
          </a:p>
          <a:p>
            <a:pPr marL="299085" marR="6350" indent="-287020">
              <a:lnSpc>
                <a:spcPct val="150000"/>
              </a:lnSpc>
              <a:buFont typeface="Arial MT"/>
              <a:buChar char="•"/>
              <a:tabLst>
                <a:tab pos="299085" algn="l"/>
                <a:tab pos="299720" algn="l"/>
              </a:tabLst>
            </a:pPr>
            <a:r>
              <a:rPr sz="1800" dirty="0">
                <a:latin typeface="Times New Roman"/>
                <a:cs typeface="Times New Roman"/>
              </a:rPr>
              <a:t>In</a:t>
            </a:r>
            <a:r>
              <a:rPr sz="1800" spc="110" dirty="0">
                <a:latin typeface="Times New Roman"/>
                <a:cs typeface="Times New Roman"/>
              </a:rPr>
              <a:t> </a:t>
            </a:r>
            <a:r>
              <a:rPr sz="1800" spc="-5" dirty="0">
                <a:latin typeface="Times New Roman"/>
                <a:cs typeface="Times New Roman"/>
              </a:rPr>
              <a:t>linear</a:t>
            </a:r>
            <a:r>
              <a:rPr sz="1800" spc="110" dirty="0">
                <a:latin typeface="Times New Roman"/>
                <a:cs typeface="Times New Roman"/>
              </a:rPr>
              <a:t> </a:t>
            </a:r>
            <a:r>
              <a:rPr sz="1800" spc="-5" dirty="0">
                <a:latin typeface="Times New Roman"/>
                <a:cs typeface="Times New Roman"/>
              </a:rPr>
              <a:t>search,</a:t>
            </a:r>
            <a:r>
              <a:rPr sz="1800" spc="110" dirty="0">
                <a:latin typeface="Times New Roman"/>
                <a:cs typeface="Times New Roman"/>
              </a:rPr>
              <a:t> </a:t>
            </a:r>
            <a:r>
              <a:rPr sz="1800" dirty="0">
                <a:latin typeface="Times New Roman"/>
                <a:cs typeface="Times New Roman"/>
              </a:rPr>
              <a:t>each</a:t>
            </a:r>
            <a:r>
              <a:rPr sz="1800" spc="105" dirty="0">
                <a:latin typeface="Times New Roman"/>
                <a:cs typeface="Times New Roman"/>
              </a:rPr>
              <a:t> </a:t>
            </a:r>
            <a:r>
              <a:rPr sz="1800" dirty="0">
                <a:latin typeface="Times New Roman"/>
                <a:cs typeface="Times New Roman"/>
              </a:rPr>
              <a:t>element</a:t>
            </a:r>
            <a:r>
              <a:rPr sz="1800" spc="105" dirty="0">
                <a:latin typeface="Times New Roman"/>
                <a:cs typeface="Times New Roman"/>
              </a:rPr>
              <a:t> </a:t>
            </a:r>
            <a:r>
              <a:rPr sz="1800" dirty="0">
                <a:latin typeface="Times New Roman"/>
                <a:cs typeface="Times New Roman"/>
              </a:rPr>
              <a:t>of</a:t>
            </a:r>
            <a:r>
              <a:rPr sz="1800" spc="105" dirty="0">
                <a:latin typeface="Times New Roman"/>
                <a:cs typeface="Times New Roman"/>
              </a:rPr>
              <a:t> </a:t>
            </a:r>
            <a:r>
              <a:rPr sz="1800" dirty="0">
                <a:latin typeface="Times New Roman"/>
                <a:cs typeface="Times New Roman"/>
              </a:rPr>
              <a:t>an</a:t>
            </a:r>
            <a:r>
              <a:rPr sz="1800" spc="100" dirty="0">
                <a:latin typeface="Times New Roman"/>
                <a:cs typeface="Times New Roman"/>
              </a:rPr>
              <a:t> </a:t>
            </a:r>
            <a:r>
              <a:rPr sz="1800" spc="-5" dirty="0">
                <a:latin typeface="Times New Roman"/>
                <a:cs typeface="Times New Roman"/>
              </a:rPr>
              <a:t>array</a:t>
            </a:r>
            <a:r>
              <a:rPr sz="1800" spc="120" dirty="0">
                <a:latin typeface="Times New Roman"/>
                <a:cs typeface="Times New Roman"/>
              </a:rPr>
              <a:t> </a:t>
            </a:r>
            <a:r>
              <a:rPr sz="1800" spc="-5" dirty="0">
                <a:latin typeface="Times New Roman"/>
                <a:cs typeface="Times New Roman"/>
              </a:rPr>
              <a:t>is</a:t>
            </a:r>
            <a:r>
              <a:rPr sz="1800" spc="110" dirty="0">
                <a:latin typeface="Times New Roman"/>
                <a:cs typeface="Times New Roman"/>
              </a:rPr>
              <a:t> </a:t>
            </a:r>
            <a:r>
              <a:rPr sz="1800" spc="-5" dirty="0">
                <a:latin typeface="Times New Roman"/>
                <a:cs typeface="Times New Roman"/>
              </a:rPr>
              <a:t>read</a:t>
            </a:r>
            <a:r>
              <a:rPr sz="1800" spc="105" dirty="0">
                <a:latin typeface="Times New Roman"/>
                <a:cs typeface="Times New Roman"/>
              </a:rPr>
              <a:t> </a:t>
            </a:r>
            <a:r>
              <a:rPr sz="1800" dirty="0">
                <a:latin typeface="Times New Roman"/>
                <a:cs typeface="Times New Roman"/>
              </a:rPr>
              <a:t>one</a:t>
            </a:r>
            <a:r>
              <a:rPr sz="1800" spc="105" dirty="0">
                <a:latin typeface="Times New Roman"/>
                <a:cs typeface="Times New Roman"/>
              </a:rPr>
              <a:t> </a:t>
            </a:r>
            <a:r>
              <a:rPr sz="1800" spc="-10" dirty="0">
                <a:latin typeface="Times New Roman"/>
                <a:cs typeface="Times New Roman"/>
              </a:rPr>
              <a:t>by</a:t>
            </a:r>
            <a:r>
              <a:rPr sz="1800" spc="130" dirty="0">
                <a:latin typeface="Times New Roman"/>
                <a:cs typeface="Times New Roman"/>
              </a:rPr>
              <a:t> </a:t>
            </a:r>
            <a:r>
              <a:rPr sz="1800" dirty="0">
                <a:latin typeface="Times New Roman"/>
                <a:cs typeface="Times New Roman"/>
              </a:rPr>
              <a:t>one</a:t>
            </a:r>
            <a:r>
              <a:rPr sz="1800" spc="114" dirty="0">
                <a:latin typeface="Times New Roman"/>
                <a:cs typeface="Times New Roman"/>
              </a:rPr>
              <a:t> </a:t>
            </a:r>
            <a:r>
              <a:rPr sz="1800" spc="-5" dirty="0">
                <a:latin typeface="Times New Roman"/>
                <a:cs typeface="Times New Roman"/>
              </a:rPr>
              <a:t>sequentially</a:t>
            </a:r>
            <a:r>
              <a:rPr sz="1800" spc="114" dirty="0">
                <a:latin typeface="Times New Roman"/>
                <a:cs typeface="Times New Roman"/>
              </a:rPr>
              <a:t> </a:t>
            </a:r>
            <a:r>
              <a:rPr sz="1800" dirty="0">
                <a:latin typeface="Times New Roman"/>
                <a:cs typeface="Times New Roman"/>
              </a:rPr>
              <a:t>and</a:t>
            </a:r>
            <a:r>
              <a:rPr sz="1800" spc="110" dirty="0">
                <a:latin typeface="Times New Roman"/>
                <a:cs typeface="Times New Roman"/>
              </a:rPr>
              <a:t> </a:t>
            </a:r>
            <a:r>
              <a:rPr sz="1800" dirty="0">
                <a:latin typeface="Times New Roman"/>
                <a:cs typeface="Times New Roman"/>
              </a:rPr>
              <a:t>it</a:t>
            </a:r>
            <a:r>
              <a:rPr sz="1800" spc="105" dirty="0">
                <a:latin typeface="Times New Roman"/>
                <a:cs typeface="Times New Roman"/>
              </a:rPr>
              <a:t> </a:t>
            </a:r>
            <a:r>
              <a:rPr sz="1800" spc="-15" dirty="0">
                <a:latin typeface="Times New Roman"/>
                <a:cs typeface="Times New Roman"/>
              </a:rPr>
              <a:t>is </a:t>
            </a:r>
            <a:r>
              <a:rPr sz="1800" spc="-434" dirty="0">
                <a:latin typeface="Times New Roman"/>
                <a:cs typeface="Times New Roman"/>
              </a:rPr>
              <a:t> </a:t>
            </a:r>
            <a:r>
              <a:rPr sz="1800" dirty="0">
                <a:latin typeface="Times New Roman"/>
                <a:cs typeface="Times New Roman"/>
              </a:rPr>
              <a:t>compared</a:t>
            </a:r>
            <a:r>
              <a:rPr sz="1800" spc="-10" dirty="0">
                <a:latin typeface="Times New Roman"/>
                <a:cs typeface="Times New Roman"/>
              </a:rPr>
              <a:t> </a:t>
            </a:r>
            <a:r>
              <a:rPr sz="1800" dirty="0">
                <a:latin typeface="Times New Roman"/>
                <a:cs typeface="Times New Roman"/>
              </a:rPr>
              <a:t>with</a:t>
            </a:r>
            <a:r>
              <a:rPr sz="1800" spc="-5" dirty="0">
                <a:latin typeface="Times New Roman"/>
                <a:cs typeface="Times New Roman"/>
              </a:rPr>
              <a:t> </a:t>
            </a:r>
            <a:r>
              <a:rPr sz="1800" dirty="0">
                <a:latin typeface="Times New Roman"/>
                <a:cs typeface="Times New Roman"/>
              </a:rPr>
              <a:t>the desired</a:t>
            </a:r>
            <a:r>
              <a:rPr sz="1800" spc="-5" dirty="0">
                <a:latin typeface="Times New Roman"/>
                <a:cs typeface="Times New Roman"/>
              </a:rPr>
              <a:t> </a:t>
            </a:r>
            <a:r>
              <a:rPr sz="1800" dirty="0">
                <a:latin typeface="Times New Roman"/>
                <a:cs typeface="Times New Roman"/>
              </a:rPr>
              <a:t>element.</a:t>
            </a:r>
            <a:endParaRPr sz="1800">
              <a:latin typeface="Times New Roman"/>
              <a:cs typeface="Times New Roman"/>
            </a:endParaRPr>
          </a:p>
          <a:p>
            <a:pPr marL="299085" marR="5080" indent="-287020">
              <a:lnSpc>
                <a:spcPct val="150000"/>
              </a:lnSpc>
              <a:buFont typeface="Arial MT"/>
              <a:buChar char="•"/>
              <a:tabLst>
                <a:tab pos="299085" algn="l"/>
                <a:tab pos="299720" algn="l"/>
              </a:tabLst>
            </a:pPr>
            <a:r>
              <a:rPr sz="1800" spc="-5" dirty="0">
                <a:latin typeface="Times New Roman"/>
                <a:cs typeface="Times New Roman"/>
              </a:rPr>
              <a:t>A</a:t>
            </a:r>
            <a:r>
              <a:rPr sz="1800" spc="-70" dirty="0">
                <a:latin typeface="Times New Roman"/>
                <a:cs typeface="Times New Roman"/>
              </a:rPr>
              <a:t> </a:t>
            </a:r>
            <a:r>
              <a:rPr sz="1800" spc="-5" dirty="0">
                <a:latin typeface="Times New Roman"/>
                <a:cs typeface="Times New Roman"/>
              </a:rPr>
              <a:t>search</a:t>
            </a:r>
            <a:r>
              <a:rPr sz="1800" spc="25" dirty="0">
                <a:latin typeface="Times New Roman"/>
                <a:cs typeface="Times New Roman"/>
              </a:rPr>
              <a:t> </a:t>
            </a:r>
            <a:r>
              <a:rPr sz="1800" spc="-5" dirty="0">
                <a:latin typeface="Times New Roman"/>
                <a:cs typeface="Times New Roman"/>
              </a:rPr>
              <a:t>will</a:t>
            </a:r>
            <a:r>
              <a:rPr sz="1800" spc="30" dirty="0">
                <a:latin typeface="Times New Roman"/>
                <a:cs typeface="Times New Roman"/>
              </a:rPr>
              <a:t> </a:t>
            </a:r>
            <a:r>
              <a:rPr sz="1800" dirty="0">
                <a:latin typeface="Times New Roman"/>
                <a:cs typeface="Times New Roman"/>
              </a:rPr>
              <a:t>be</a:t>
            </a:r>
            <a:r>
              <a:rPr sz="1800" spc="10" dirty="0">
                <a:latin typeface="Times New Roman"/>
                <a:cs typeface="Times New Roman"/>
              </a:rPr>
              <a:t> </a:t>
            </a:r>
            <a:r>
              <a:rPr sz="1800" dirty="0">
                <a:latin typeface="Times New Roman"/>
                <a:cs typeface="Times New Roman"/>
              </a:rPr>
              <a:t>unsuccessful</a:t>
            </a:r>
            <a:r>
              <a:rPr sz="1800" spc="30" dirty="0">
                <a:latin typeface="Times New Roman"/>
                <a:cs typeface="Times New Roman"/>
              </a:rPr>
              <a:t> </a:t>
            </a:r>
            <a:r>
              <a:rPr sz="1800" dirty="0">
                <a:latin typeface="Times New Roman"/>
                <a:cs typeface="Times New Roman"/>
              </a:rPr>
              <a:t>if</a:t>
            </a:r>
            <a:r>
              <a:rPr sz="1800" spc="10" dirty="0">
                <a:latin typeface="Times New Roman"/>
                <a:cs typeface="Times New Roman"/>
              </a:rPr>
              <a:t> </a:t>
            </a:r>
            <a:r>
              <a:rPr sz="1800" spc="-5" dirty="0">
                <a:latin typeface="Times New Roman"/>
                <a:cs typeface="Times New Roman"/>
              </a:rPr>
              <a:t>all</a:t>
            </a:r>
            <a:r>
              <a:rPr sz="1800" spc="25" dirty="0">
                <a:latin typeface="Times New Roman"/>
                <a:cs typeface="Times New Roman"/>
              </a:rPr>
              <a:t> </a:t>
            </a:r>
            <a:r>
              <a:rPr sz="1800" dirty="0">
                <a:latin typeface="Times New Roman"/>
                <a:cs typeface="Times New Roman"/>
              </a:rPr>
              <a:t>the</a:t>
            </a:r>
            <a:r>
              <a:rPr sz="1800" spc="25" dirty="0">
                <a:latin typeface="Times New Roman"/>
                <a:cs typeface="Times New Roman"/>
              </a:rPr>
              <a:t> </a:t>
            </a:r>
            <a:r>
              <a:rPr sz="1800" spc="-5" dirty="0">
                <a:latin typeface="Times New Roman"/>
                <a:cs typeface="Times New Roman"/>
              </a:rPr>
              <a:t>elements</a:t>
            </a:r>
            <a:r>
              <a:rPr sz="1800" spc="20" dirty="0">
                <a:latin typeface="Times New Roman"/>
                <a:cs typeface="Times New Roman"/>
              </a:rPr>
              <a:t> </a:t>
            </a:r>
            <a:r>
              <a:rPr sz="1800" spc="-5" dirty="0">
                <a:latin typeface="Times New Roman"/>
                <a:cs typeface="Times New Roman"/>
              </a:rPr>
              <a:t>are</a:t>
            </a:r>
            <a:r>
              <a:rPr sz="1800" spc="35" dirty="0">
                <a:latin typeface="Times New Roman"/>
                <a:cs typeface="Times New Roman"/>
              </a:rPr>
              <a:t> </a:t>
            </a:r>
            <a:r>
              <a:rPr sz="1800" spc="-5" dirty="0">
                <a:latin typeface="Times New Roman"/>
                <a:cs typeface="Times New Roman"/>
              </a:rPr>
              <a:t>read</a:t>
            </a:r>
            <a:r>
              <a:rPr sz="1800" spc="25" dirty="0">
                <a:latin typeface="Times New Roman"/>
                <a:cs typeface="Times New Roman"/>
              </a:rPr>
              <a:t> </a:t>
            </a:r>
            <a:r>
              <a:rPr sz="1800" dirty="0">
                <a:latin typeface="Times New Roman"/>
                <a:cs typeface="Times New Roman"/>
              </a:rPr>
              <a:t>and</a:t>
            </a:r>
            <a:r>
              <a:rPr sz="1800" spc="25" dirty="0">
                <a:latin typeface="Times New Roman"/>
                <a:cs typeface="Times New Roman"/>
              </a:rPr>
              <a:t> </a:t>
            </a:r>
            <a:r>
              <a:rPr sz="1800" dirty="0">
                <a:latin typeface="Times New Roman"/>
                <a:cs typeface="Times New Roman"/>
              </a:rPr>
              <a:t>the</a:t>
            </a:r>
            <a:r>
              <a:rPr sz="1800" spc="25" dirty="0">
                <a:latin typeface="Times New Roman"/>
                <a:cs typeface="Times New Roman"/>
              </a:rPr>
              <a:t> </a:t>
            </a:r>
            <a:r>
              <a:rPr sz="1800" spc="-5" dirty="0">
                <a:latin typeface="Times New Roman"/>
                <a:cs typeface="Times New Roman"/>
              </a:rPr>
              <a:t>desired</a:t>
            </a:r>
            <a:r>
              <a:rPr sz="1800" spc="25" dirty="0">
                <a:latin typeface="Times New Roman"/>
                <a:cs typeface="Times New Roman"/>
              </a:rPr>
              <a:t> </a:t>
            </a:r>
            <a:r>
              <a:rPr sz="1800" dirty="0">
                <a:latin typeface="Times New Roman"/>
                <a:cs typeface="Times New Roman"/>
              </a:rPr>
              <a:t>element</a:t>
            </a:r>
            <a:r>
              <a:rPr sz="1800" spc="10" dirty="0">
                <a:latin typeface="Times New Roman"/>
                <a:cs typeface="Times New Roman"/>
              </a:rPr>
              <a:t> </a:t>
            </a:r>
            <a:r>
              <a:rPr sz="1800" spc="-5" dirty="0">
                <a:latin typeface="Times New Roman"/>
                <a:cs typeface="Times New Roman"/>
              </a:rPr>
              <a:t>is </a:t>
            </a:r>
            <a:r>
              <a:rPr sz="1800" spc="-434" dirty="0">
                <a:latin typeface="Times New Roman"/>
                <a:cs typeface="Times New Roman"/>
              </a:rPr>
              <a:t> </a:t>
            </a:r>
            <a:r>
              <a:rPr sz="1800" dirty="0">
                <a:latin typeface="Times New Roman"/>
                <a:cs typeface="Times New Roman"/>
              </a:rPr>
              <a:t>not</a:t>
            </a:r>
            <a:r>
              <a:rPr sz="1800" spc="-10" dirty="0">
                <a:latin typeface="Times New Roman"/>
                <a:cs typeface="Times New Roman"/>
              </a:rPr>
              <a:t> </a:t>
            </a:r>
            <a:r>
              <a:rPr sz="1800" spc="-5" dirty="0">
                <a:latin typeface="Times New Roman"/>
                <a:cs typeface="Times New Roman"/>
              </a:rPr>
              <a:t>found.</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The</a:t>
            </a:r>
            <a:r>
              <a:rPr sz="1800" spc="135" dirty="0">
                <a:latin typeface="Times New Roman"/>
                <a:cs typeface="Times New Roman"/>
              </a:rPr>
              <a:t> </a:t>
            </a:r>
            <a:r>
              <a:rPr sz="1800" spc="-5" dirty="0">
                <a:latin typeface="Times New Roman"/>
                <a:cs typeface="Times New Roman"/>
              </a:rPr>
              <a:t>technique</a:t>
            </a:r>
            <a:r>
              <a:rPr sz="1800" spc="140" dirty="0">
                <a:latin typeface="Times New Roman"/>
                <a:cs typeface="Times New Roman"/>
              </a:rPr>
              <a:t> </a:t>
            </a:r>
            <a:r>
              <a:rPr sz="1800" spc="-5" dirty="0">
                <a:latin typeface="Times New Roman"/>
                <a:cs typeface="Times New Roman"/>
              </a:rPr>
              <a:t>can</a:t>
            </a:r>
            <a:r>
              <a:rPr sz="1800" spc="130" dirty="0">
                <a:latin typeface="Times New Roman"/>
                <a:cs typeface="Times New Roman"/>
              </a:rPr>
              <a:t> </a:t>
            </a:r>
            <a:r>
              <a:rPr sz="1800" spc="-5" dirty="0">
                <a:latin typeface="Times New Roman"/>
                <a:cs typeface="Times New Roman"/>
              </a:rPr>
              <a:t>be</a:t>
            </a:r>
            <a:r>
              <a:rPr sz="1800" spc="120" dirty="0">
                <a:latin typeface="Times New Roman"/>
                <a:cs typeface="Times New Roman"/>
              </a:rPr>
              <a:t> </a:t>
            </a:r>
            <a:r>
              <a:rPr sz="1800" spc="-5" dirty="0">
                <a:latin typeface="Times New Roman"/>
                <a:cs typeface="Times New Roman"/>
              </a:rPr>
              <a:t>implemented</a:t>
            </a:r>
            <a:r>
              <a:rPr sz="1800" spc="140" dirty="0">
                <a:latin typeface="Times New Roman"/>
                <a:cs typeface="Times New Roman"/>
              </a:rPr>
              <a:t> </a:t>
            </a:r>
            <a:r>
              <a:rPr sz="1800" spc="-5" dirty="0">
                <a:latin typeface="Times New Roman"/>
                <a:cs typeface="Times New Roman"/>
              </a:rPr>
              <a:t>on</a:t>
            </a:r>
            <a:r>
              <a:rPr sz="1800" spc="135" dirty="0">
                <a:latin typeface="Times New Roman"/>
                <a:cs typeface="Times New Roman"/>
              </a:rPr>
              <a:t> </a:t>
            </a:r>
            <a:r>
              <a:rPr sz="1800" dirty="0">
                <a:latin typeface="Times New Roman"/>
                <a:cs typeface="Times New Roman"/>
              </a:rPr>
              <a:t>a</a:t>
            </a:r>
            <a:r>
              <a:rPr sz="1800" spc="120" dirty="0">
                <a:latin typeface="Times New Roman"/>
                <a:cs typeface="Times New Roman"/>
              </a:rPr>
              <a:t> </a:t>
            </a:r>
            <a:r>
              <a:rPr sz="1800" spc="-5" dirty="0">
                <a:latin typeface="Times New Roman"/>
                <a:cs typeface="Times New Roman"/>
              </a:rPr>
              <a:t>small</a:t>
            </a:r>
            <a:r>
              <a:rPr sz="1800" spc="140" dirty="0">
                <a:latin typeface="Times New Roman"/>
                <a:cs typeface="Times New Roman"/>
              </a:rPr>
              <a:t> </a:t>
            </a:r>
            <a:r>
              <a:rPr sz="1800" spc="-5" dirty="0">
                <a:latin typeface="Times New Roman"/>
                <a:cs typeface="Times New Roman"/>
              </a:rPr>
              <a:t>size</a:t>
            </a:r>
            <a:r>
              <a:rPr sz="1800" spc="140" dirty="0">
                <a:latin typeface="Times New Roman"/>
                <a:cs typeface="Times New Roman"/>
              </a:rPr>
              <a:t> </a:t>
            </a:r>
            <a:r>
              <a:rPr sz="1800" spc="-5" dirty="0">
                <a:latin typeface="Times New Roman"/>
                <a:cs typeface="Times New Roman"/>
              </a:rPr>
              <a:t>of</a:t>
            </a:r>
            <a:r>
              <a:rPr sz="1800" spc="120" dirty="0">
                <a:latin typeface="Times New Roman"/>
                <a:cs typeface="Times New Roman"/>
              </a:rPr>
              <a:t> </a:t>
            </a:r>
            <a:r>
              <a:rPr sz="1800" dirty="0">
                <a:latin typeface="Times New Roman"/>
                <a:cs typeface="Times New Roman"/>
              </a:rPr>
              <a:t>list,</a:t>
            </a:r>
            <a:r>
              <a:rPr sz="1800" spc="125" dirty="0">
                <a:latin typeface="Times New Roman"/>
                <a:cs typeface="Times New Roman"/>
              </a:rPr>
              <a:t> </a:t>
            </a:r>
            <a:r>
              <a:rPr sz="1800" spc="-10" dirty="0">
                <a:latin typeface="Times New Roman"/>
                <a:cs typeface="Times New Roman"/>
              </a:rPr>
              <a:t>efficiency</a:t>
            </a:r>
            <a:r>
              <a:rPr sz="1800" spc="150" dirty="0">
                <a:latin typeface="Times New Roman"/>
                <a:cs typeface="Times New Roman"/>
              </a:rPr>
              <a:t> </a:t>
            </a:r>
            <a:r>
              <a:rPr sz="1800" spc="-5" dirty="0">
                <a:latin typeface="Times New Roman"/>
                <a:cs typeface="Times New Roman"/>
              </a:rPr>
              <a:t>of</a:t>
            </a:r>
            <a:r>
              <a:rPr sz="1800" spc="135" dirty="0">
                <a:latin typeface="Times New Roman"/>
                <a:cs typeface="Times New Roman"/>
              </a:rPr>
              <a:t> </a:t>
            </a:r>
            <a:r>
              <a:rPr sz="1800" spc="-5" dirty="0">
                <a:latin typeface="Times New Roman"/>
                <a:cs typeface="Times New Roman"/>
              </a:rPr>
              <a:t>sequential</a:t>
            </a:r>
            <a:endParaRPr sz="1800">
              <a:latin typeface="Times New Roman"/>
              <a:cs typeface="Times New Roman"/>
            </a:endParaRPr>
          </a:p>
          <a:p>
            <a:pPr marL="299085">
              <a:lnSpc>
                <a:spcPct val="100000"/>
              </a:lnSpc>
              <a:spcBef>
                <a:spcPts val="1085"/>
              </a:spcBef>
            </a:pPr>
            <a:r>
              <a:rPr sz="1800" spc="-5" dirty="0">
                <a:latin typeface="Times New Roman"/>
                <a:cs typeface="Times New Roman"/>
              </a:rPr>
              <a:t>search is</a:t>
            </a:r>
            <a:r>
              <a:rPr sz="1800" spc="-15" dirty="0">
                <a:latin typeface="Times New Roman"/>
                <a:cs typeface="Times New Roman"/>
              </a:rPr>
              <a:t> </a:t>
            </a:r>
            <a:r>
              <a:rPr sz="1800" spc="-5" dirty="0">
                <a:latin typeface="Times New Roman"/>
                <a:cs typeface="Times New Roman"/>
              </a:rPr>
              <a:t>low</a:t>
            </a:r>
            <a:r>
              <a:rPr sz="1800" spc="5" dirty="0">
                <a:latin typeface="Times New Roman"/>
                <a:cs typeface="Times New Roman"/>
              </a:rPr>
              <a:t> </a:t>
            </a:r>
            <a:r>
              <a:rPr sz="1800" dirty="0">
                <a:latin typeface="Times New Roman"/>
                <a:cs typeface="Times New Roman"/>
              </a:rPr>
              <a:t>compared</a:t>
            </a:r>
            <a:r>
              <a:rPr sz="1800" spc="-10" dirty="0">
                <a:latin typeface="Times New Roman"/>
                <a:cs typeface="Times New Roman"/>
              </a:rPr>
              <a:t> </a:t>
            </a:r>
            <a:r>
              <a:rPr sz="1800" dirty="0">
                <a:latin typeface="Times New Roman"/>
                <a:cs typeface="Times New Roman"/>
              </a:rPr>
              <a:t>to</a:t>
            </a:r>
            <a:r>
              <a:rPr sz="1800" spc="-15" dirty="0">
                <a:latin typeface="Times New Roman"/>
                <a:cs typeface="Times New Roman"/>
              </a:rPr>
              <a:t> </a:t>
            </a:r>
            <a:r>
              <a:rPr sz="1800" dirty="0">
                <a:latin typeface="Times New Roman"/>
                <a:cs typeface="Times New Roman"/>
              </a:rPr>
              <a:t>other</a:t>
            </a:r>
            <a:r>
              <a:rPr sz="1800" spc="-5" dirty="0">
                <a:latin typeface="Times New Roman"/>
                <a:cs typeface="Times New Roman"/>
              </a:rPr>
              <a:t> </a:t>
            </a:r>
            <a:r>
              <a:rPr sz="1800" dirty="0">
                <a:latin typeface="Times New Roman"/>
                <a:cs typeface="Times New Roman"/>
              </a:rPr>
              <a:t>searching</a:t>
            </a:r>
            <a:r>
              <a:rPr sz="1800" spc="-5" dirty="0">
                <a:latin typeface="Times New Roman"/>
                <a:cs typeface="Times New Roman"/>
              </a:rPr>
              <a:t> </a:t>
            </a:r>
            <a:r>
              <a:rPr sz="1800" dirty="0">
                <a:latin typeface="Times New Roman"/>
                <a:cs typeface="Times New Roman"/>
              </a:rPr>
              <a:t>techniques.</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The </a:t>
            </a:r>
            <a:r>
              <a:rPr sz="1800" spc="-5" dirty="0">
                <a:latin typeface="Times New Roman"/>
                <a:cs typeface="Times New Roman"/>
              </a:rPr>
              <a:t>simplest search</a:t>
            </a:r>
            <a:r>
              <a:rPr sz="1800" spc="5" dirty="0">
                <a:latin typeface="Times New Roman"/>
                <a:cs typeface="Times New Roman"/>
              </a:rPr>
              <a:t> </a:t>
            </a:r>
            <a:r>
              <a:rPr sz="1800" dirty="0">
                <a:latin typeface="Times New Roman"/>
                <a:cs typeface="Times New Roman"/>
              </a:rPr>
              <a:t>algorithm,</a:t>
            </a:r>
            <a:r>
              <a:rPr sz="1800" spc="5" dirty="0">
                <a:latin typeface="Times New Roman"/>
                <a:cs typeface="Times New Roman"/>
              </a:rPr>
              <a:t> </a:t>
            </a:r>
            <a:r>
              <a:rPr sz="1800" dirty="0">
                <a:latin typeface="Times New Roman"/>
                <a:cs typeface="Times New Roman"/>
              </a:rPr>
              <a:t>but</a:t>
            </a:r>
            <a:r>
              <a:rPr sz="1800" spc="-5" dirty="0">
                <a:latin typeface="Times New Roman"/>
                <a:cs typeface="Times New Roman"/>
              </a:rPr>
              <a:t> is </a:t>
            </a:r>
            <a:r>
              <a:rPr sz="1800" dirty="0">
                <a:latin typeface="Times New Roman"/>
                <a:cs typeface="Times New Roman"/>
              </a:rPr>
              <a:t>also</a:t>
            </a:r>
            <a:r>
              <a:rPr sz="1800" spc="-10"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spc="-5" dirty="0">
                <a:latin typeface="Times New Roman"/>
                <a:cs typeface="Times New Roman"/>
              </a:rPr>
              <a:t>slowest.</a:t>
            </a:r>
            <a:endParaRPr sz="1800">
              <a:latin typeface="Times New Roman"/>
              <a:cs typeface="Times New Roman"/>
            </a:endParaRPr>
          </a:p>
          <a:p>
            <a:pPr marL="299085" marR="5080" indent="-287020">
              <a:lnSpc>
                <a:spcPct val="150000"/>
              </a:lnSpc>
              <a:buFont typeface="Arial MT"/>
              <a:buChar char="•"/>
              <a:tabLst>
                <a:tab pos="299085" algn="l"/>
                <a:tab pos="299720" algn="l"/>
              </a:tabLst>
            </a:pPr>
            <a:r>
              <a:rPr sz="1800" dirty="0">
                <a:latin typeface="Times New Roman"/>
                <a:cs typeface="Times New Roman"/>
              </a:rPr>
              <a:t>Searching</a:t>
            </a:r>
            <a:r>
              <a:rPr sz="1800" spc="265" dirty="0">
                <a:latin typeface="Times New Roman"/>
                <a:cs typeface="Times New Roman"/>
              </a:rPr>
              <a:t> </a:t>
            </a:r>
            <a:r>
              <a:rPr sz="1800" spc="-5" dirty="0">
                <a:latin typeface="Times New Roman"/>
                <a:cs typeface="Times New Roman"/>
              </a:rPr>
              <a:t>is</a:t>
            </a:r>
            <a:r>
              <a:rPr sz="1800" spc="265" dirty="0">
                <a:latin typeface="Times New Roman"/>
                <a:cs typeface="Times New Roman"/>
              </a:rPr>
              <a:t> </a:t>
            </a:r>
            <a:r>
              <a:rPr sz="1800" spc="-5" dirty="0">
                <a:latin typeface="Times New Roman"/>
                <a:cs typeface="Times New Roman"/>
              </a:rPr>
              <a:t>done</a:t>
            </a:r>
            <a:r>
              <a:rPr sz="1800" spc="275" dirty="0">
                <a:latin typeface="Times New Roman"/>
                <a:cs typeface="Times New Roman"/>
              </a:rPr>
              <a:t> </a:t>
            </a:r>
            <a:r>
              <a:rPr sz="1800" dirty="0">
                <a:latin typeface="Times New Roman"/>
                <a:cs typeface="Times New Roman"/>
              </a:rPr>
              <a:t>from</a:t>
            </a:r>
            <a:r>
              <a:rPr sz="1800" spc="260" dirty="0">
                <a:latin typeface="Times New Roman"/>
                <a:cs typeface="Times New Roman"/>
              </a:rPr>
              <a:t> </a:t>
            </a:r>
            <a:r>
              <a:rPr sz="1800" dirty="0">
                <a:latin typeface="Times New Roman"/>
                <a:cs typeface="Times New Roman"/>
              </a:rPr>
              <a:t>the</a:t>
            </a:r>
            <a:r>
              <a:rPr sz="1800" spc="275" dirty="0">
                <a:latin typeface="Times New Roman"/>
                <a:cs typeface="Times New Roman"/>
              </a:rPr>
              <a:t> </a:t>
            </a:r>
            <a:r>
              <a:rPr sz="1800" dirty="0">
                <a:latin typeface="Times New Roman"/>
                <a:cs typeface="Times New Roman"/>
              </a:rPr>
              <a:t>0th</a:t>
            </a:r>
            <a:r>
              <a:rPr sz="1800" spc="250" dirty="0">
                <a:latin typeface="Times New Roman"/>
                <a:cs typeface="Times New Roman"/>
              </a:rPr>
              <a:t> </a:t>
            </a:r>
            <a:r>
              <a:rPr sz="1800" dirty="0">
                <a:latin typeface="Times New Roman"/>
                <a:cs typeface="Times New Roman"/>
              </a:rPr>
              <a:t>index</a:t>
            </a:r>
            <a:r>
              <a:rPr sz="1800" spc="270" dirty="0">
                <a:latin typeface="Times New Roman"/>
                <a:cs typeface="Times New Roman"/>
              </a:rPr>
              <a:t> </a:t>
            </a:r>
            <a:r>
              <a:rPr sz="1800" dirty="0">
                <a:latin typeface="Times New Roman"/>
                <a:cs typeface="Times New Roman"/>
              </a:rPr>
              <a:t>and</a:t>
            </a:r>
            <a:r>
              <a:rPr sz="1800" spc="270" dirty="0">
                <a:latin typeface="Times New Roman"/>
                <a:cs typeface="Times New Roman"/>
              </a:rPr>
              <a:t> </a:t>
            </a:r>
            <a:r>
              <a:rPr sz="1800" spc="-5" dirty="0">
                <a:latin typeface="Times New Roman"/>
                <a:cs typeface="Times New Roman"/>
              </a:rPr>
              <a:t>is</a:t>
            </a:r>
            <a:r>
              <a:rPr sz="1800" spc="265" dirty="0">
                <a:latin typeface="Times New Roman"/>
                <a:cs typeface="Times New Roman"/>
              </a:rPr>
              <a:t> </a:t>
            </a:r>
            <a:r>
              <a:rPr sz="1800" spc="-5" dirty="0">
                <a:latin typeface="Times New Roman"/>
                <a:cs typeface="Times New Roman"/>
              </a:rPr>
              <a:t>traversed</a:t>
            </a:r>
            <a:r>
              <a:rPr sz="1800" spc="270" dirty="0">
                <a:latin typeface="Times New Roman"/>
                <a:cs typeface="Times New Roman"/>
              </a:rPr>
              <a:t> </a:t>
            </a:r>
            <a:r>
              <a:rPr sz="1800" dirty="0">
                <a:latin typeface="Times New Roman"/>
                <a:cs typeface="Times New Roman"/>
              </a:rPr>
              <a:t>through</a:t>
            </a:r>
            <a:r>
              <a:rPr sz="1800" spc="275" dirty="0">
                <a:latin typeface="Times New Roman"/>
                <a:cs typeface="Times New Roman"/>
              </a:rPr>
              <a:t> </a:t>
            </a:r>
            <a:r>
              <a:rPr sz="1800" spc="-5" dirty="0">
                <a:latin typeface="Times New Roman"/>
                <a:cs typeface="Times New Roman"/>
              </a:rPr>
              <a:t>the</a:t>
            </a:r>
            <a:r>
              <a:rPr sz="1800" spc="270" dirty="0">
                <a:latin typeface="Times New Roman"/>
                <a:cs typeface="Times New Roman"/>
              </a:rPr>
              <a:t> </a:t>
            </a:r>
            <a:r>
              <a:rPr sz="1800" dirty="0">
                <a:latin typeface="Times New Roman"/>
                <a:cs typeface="Times New Roman"/>
              </a:rPr>
              <a:t>complete</a:t>
            </a:r>
            <a:r>
              <a:rPr sz="1800" spc="270" dirty="0">
                <a:latin typeface="Times New Roman"/>
                <a:cs typeface="Times New Roman"/>
              </a:rPr>
              <a:t> </a:t>
            </a:r>
            <a:r>
              <a:rPr sz="1800" spc="-5" dirty="0">
                <a:latin typeface="Times New Roman"/>
                <a:cs typeface="Times New Roman"/>
              </a:rPr>
              <a:t>list </a:t>
            </a:r>
            <a:r>
              <a:rPr sz="1800" spc="-434" dirty="0">
                <a:latin typeface="Times New Roman"/>
                <a:cs typeface="Times New Roman"/>
              </a:rPr>
              <a:t> </a:t>
            </a:r>
            <a:r>
              <a:rPr sz="1800" dirty="0">
                <a:latin typeface="Times New Roman"/>
                <a:cs typeface="Times New Roman"/>
              </a:rPr>
              <a:t>until</a:t>
            </a:r>
            <a:r>
              <a:rPr sz="1800" spc="-20" dirty="0">
                <a:latin typeface="Times New Roman"/>
                <a:cs typeface="Times New Roman"/>
              </a:rPr>
              <a:t> </a:t>
            </a:r>
            <a:r>
              <a:rPr sz="1800" dirty="0">
                <a:latin typeface="Times New Roman"/>
                <a:cs typeface="Times New Roman"/>
              </a:rPr>
              <a:t>the element </a:t>
            </a:r>
            <a:r>
              <a:rPr sz="1800" spc="-5" dirty="0">
                <a:latin typeface="Times New Roman"/>
                <a:cs typeface="Times New Roman"/>
              </a:rPr>
              <a:t>is</a:t>
            </a:r>
            <a:r>
              <a:rPr sz="1800" spc="-10" dirty="0">
                <a:latin typeface="Times New Roman"/>
                <a:cs typeface="Times New Roman"/>
              </a:rPr>
              <a:t> </a:t>
            </a:r>
            <a:r>
              <a:rPr sz="1800" dirty="0">
                <a:latin typeface="Times New Roman"/>
                <a:cs typeface="Times New Roman"/>
              </a:rPr>
              <a:t>found</a:t>
            </a:r>
            <a:r>
              <a:rPr sz="1800" spc="-5" dirty="0">
                <a:latin typeface="Times New Roman"/>
                <a:cs typeface="Times New Roman"/>
              </a:rPr>
              <a:t> </a:t>
            </a:r>
            <a:r>
              <a:rPr sz="1800" dirty="0">
                <a:latin typeface="Times New Roman"/>
                <a:cs typeface="Times New Roman"/>
              </a:rPr>
              <a:t>or</a:t>
            </a:r>
            <a:r>
              <a:rPr sz="1800" spc="-10" dirty="0">
                <a:latin typeface="Times New Roman"/>
                <a:cs typeface="Times New Roman"/>
              </a:rPr>
              <a:t> </a:t>
            </a:r>
            <a:r>
              <a:rPr sz="1800" dirty="0">
                <a:latin typeface="Times New Roman"/>
                <a:cs typeface="Times New Roman"/>
              </a:rPr>
              <a:t>the end</a:t>
            </a:r>
            <a:r>
              <a:rPr sz="1800" spc="-5"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list</a:t>
            </a:r>
            <a:r>
              <a:rPr sz="1800" spc="-5" dirty="0">
                <a:latin typeface="Times New Roman"/>
                <a:cs typeface="Times New Roman"/>
              </a:rPr>
              <a:t> is</a:t>
            </a:r>
            <a:r>
              <a:rPr sz="1800" spc="-10" dirty="0">
                <a:latin typeface="Times New Roman"/>
                <a:cs typeface="Times New Roman"/>
              </a:rPr>
              <a:t> </a:t>
            </a:r>
            <a:r>
              <a:rPr sz="1800" dirty="0">
                <a:latin typeface="Times New Roman"/>
                <a:cs typeface="Times New Roman"/>
              </a:rPr>
              <a:t>reached.</a:t>
            </a:r>
            <a:endParaRPr sz="18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20979" y="637413"/>
            <a:ext cx="3994785" cy="368871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Algo:</a:t>
            </a:r>
            <a:endParaRPr sz="1800">
              <a:latin typeface="Times New Roman"/>
              <a:cs typeface="Times New Roman"/>
            </a:endParaRPr>
          </a:p>
          <a:p>
            <a:pPr marL="12700" marR="1598295">
              <a:lnSpc>
                <a:spcPts val="4050"/>
              </a:lnSpc>
              <a:spcBef>
                <a:spcPts val="430"/>
              </a:spcBef>
            </a:pPr>
            <a:r>
              <a:rPr sz="1800" dirty="0">
                <a:latin typeface="Times New Roman"/>
                <a:cs typeface="Times New Roman"/>
              </a:rPr>
              <a:t>linearSearch(A,</a:t>
            </a:r>
            <a:r>
              <a:rPr sz="1800" spc="-80" dirty="0">
                <a:latin typeface="Times New Roman"/>
                <a:cs typeface="Times New Roman"/>
              </a:rPr>
              <a:t> </a:t>
            </a:r>
            <a:r>
              <a:rPr sz="1800" spc="-5" dirty="0">
                <a:latin typeface="Times New Roman"/>
                <a:cs typeface="Times New Roman"/>
              </a:rPr>
              <a:t>n,target){ </a:t>
            </a:r>
            <a:r>
              <a:rPr sz="1800" spc="-434" dirty="0">
                <a:latin typeface="Times New Roman"/>
                <a:cs typeface="Times New Roman"/>
              </a:rPr>
              <a:t> </a:t>
            </a:r>
            <a:r>
              <a:rPr sz="1800" dirty="0">
                <a:latin typeface="Times New Roman"/>
                <a:cs typeface="Times New Roman"/>
              </a:rPr>
              <a:t>for(i</a:t>
            </a:r>
            <a:r>
              <a:rPr sz="1800" spc="-15"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0;</a:t>
            </a:r>
            <a:r>
              <a:rPr sz="1800" spc="-15" dirty="0">
                <a:latin typeface="Times New Roman"/>
                <a:cs typeface="Times New Roman"/>
              </a:rPr>
              <a:t> </a:t>
            </a:r>
            <a:r>
              <a:rPr sz="1800" dirty="0">
                <a:latin typeface="Times New Roman"/>
                <a:cs typeface="Times New Roman"/>
              </a:rPr>
              <a:t>i</a:t>
            </a:r>
            <a:r>
              <a:rPr sz="1800" spc="-10" dirty="0">
                <a:latin typeface="Times New Roman"/>
                <a:cs typeface="Times New Roman"/>
              </a:rPr>
              <a:t> </a:t>
            </a:r>
            <a:r>
              <a:rPr sz="1800" dirty="0">
                <a:latin typeface="Times New Roman"/>
                <a:cs typeface="Times New Roman"/>
              </a:rPr>
              <a:t>&lt;</a:t>
            </a:r>
            <a:r>
              <a:rPr sz="1800" spc="-5" dirty="0">
                <a:latin typeface="Times New Roman"/>
                <a:cs typeface="Times New Roman"/>
              </a:rPr>
              <a:t> </a:t>
            </a:r>
            <a:r>
              <a:rPr sz="1800" dirty="0">
                <a:latin typeface="Times New Roman"/>
                <a:cs typeface="Times New Roman"/>
              </a:rPr>
              <a:t>n;</a:t>
            </a:r>
            <a:r>
              <a:rPr sz="1800" spc="-15" dirty="0">
                <a:latin typeface="Times New Roman"/>
                <a:cs typeface="Times New Roman"/>
              </a:rPr>
              <a:t> </a:t>
            </a:r>
            <a:r>
              <a:rPr sz="1800" dirty="0">
                <a:latin typeface="Times New Roman"/>
                <a:cs typeface="Times New Roman"/>
              </a:rPr>
              <a:t>i++){</a:t>
            </a:r>
            <a:endParaRPr sz="1800">
              <a:latin typeface="Times New Roman"/>
              <a:cs typeface="Times New Roman"/>
            </a:endParaRPr>
          </a:p>
          <a:p>
            <a:pPr marL="12700" marR="2244725">
              <a:lnSpc>
                <a:spcPts val="4029"/>
              </a:lnSpc>
              <a:spcBef>
                <a:spcPts val="5"/>
              </a:spcBef>
            </a:pPr>
            <a:r>
              <a:rPr sz="1800" dirty="0">
                <a:latin typeface="Times New Roman"/>
                <a:cs typeface="Times New Roman"/>
              </a:rPr>
              <a:t>if</a:t>
            </a:r>
            <a:r>
              <a:rPr sz="1800" spc="-25" dirty="0">
                <a:latin typeface="Times New Roman"/>
                <a:cs typeface="Times New Roman"/>
              </a:rPr>
              <a:t> </a:t>
            </a:r>
            <a:r>
              <a:rPr sz="1800" spc="-5" dirty="0">
                <a:latin typeface="Times New Roman"/>
                <a:cs typeface="Times New Roman"/>
              </a:rPr>
              <a:t>(A[i]</a:t>
            </a:r>
            <a:r>
              <a:rPr sz="1800" spc="-20" dirty="0">
                <a:latin typeface="Times New Roman"/>
                <a:cs typeface="Times New Roman"/>
              </a:rPr>
              <a:t> </a:t>
            </a:r>
            <a:r>
              <a:rPr sz="1800" dirty="0">
                <a:latin typeface="Times New Roman"/>
                <a:cs typeface="Times New Roman"/>
              </a:rPr>
              <a:t>==</a:t>
            </a:r>
            <a:r>
              <a:rPr sz="1800" spc="-35" dirty="0">
                <a:latin typeface="Times New Roman"/>
                <a:cs typeface="Times New Roman"/>
              </a:rPr>
              <a:t> </a:t>
            </a:r>
            <a:r>
              <a:rPr sz="1800" spc="-5" dirty="0">
                <a:latin typeface="Times New Roman"/>
                <a:cs typeface="Times New Roman"/>
              </a:rPr>
              <a:t>target){ </a:t>
            </a:r>
            <a:r>
              <a:rPr sz="1800" spc="-434" dirty="0">
                <a:latin typeface="Times New Roman"/>
                <a:cs typeface="Times New Roman"/>
              </a:rPr>
              <a:t> </a:t>
            </a:r>
            <a:r>
              <a:rPr sz="1800" dirty="0">
                <a:latin typeface="Times New Roman"/>
                <a:cs typeface="Times New Roman"/>
              </a:rPr>
              <a:t>return</a:t>
            </a:r>
            <a:r>
              <a:rPr sz="1800" spc="-15" dirty="0">
                <a:latin typeface="Times New Roman"/>
                <a:cs typeface="Times New Roman"/>
              </a:rPr>
              <a:t> </a:t>
            </a:r>
            <a:r>
              <a:rPr sz="1800" dirty="0">
                <a:latin typeface="Times New Roman"/>
                <a:cs typeface="Times New Roman"/>
              </a:rPr>
              <a:t>i;</a:t>
            </a:r>
            <a:endParaRPr sz="1800">
              <a:latin typeface="Times New Roman"/>
              <a:cs typeface="Times New Roman"/>
            </a:endParaRPr>
          </a:p>
          <a:p>
            <a:pPr marL="12700">
              <a:lnSpc>
                <a:spcPct val="100000"/>
              </a:lnSpc>
              <a:spcBef>
                <a:spcPts val="640"/>
              </a:spcBef>
            </a:pPr>
            <a:r>
              <a:rPr sz="1800" dirty="0">
                <a:latin typeface="Times New Roman"/>
                <a:cs typeface="Times New Roman"/>
              </a:rPr>
              <a:t>}</a:t>
            </a:r>
            <a:endParaRPr sz="1800">
              <a:latin typeface="Times New Roman"/>
              <a:cs typeface="Times New Roman"/>
            </a:endParaRPr>
          </a:p>
          <a:p>
            <a:pPr>
              <a:lnSpc>
                <a:spcPct val="100000"/>
              </a:lnSpc>
              <a:spcBef>
                <a:spcPts val="45"/>
              </a:spcBef>
            </a:pPr>
            <a:endParaRPr sz="1600">
              <a:latin typeface="Times New Roman"/>
              <a:cs typeface="Times New Roman"/>
            </a:endParaRPr>
          </a:p>
          <a:p>
            <a:pPr marL="12700">
              <a:lnSpc>
                <a:spcPct val="100000"/>
              </a:lnSpc>
            </a:pPr>
            <a:r>
              <a:rPr sz="1800" dirty="0">
                <a:latin typeface="Times New Roman"/>
                <a:cs typeface="Times New Roman"/>
              </a:rPr>
              <a:t>return </a:t>
            </a:r>
            <a:r>
              <a:rPr sz="1800" spc="-5" dirty="0">
                <a:latin typeface="Times New Roman"/>
                <a:cs typeface="Times New Roman"/>
              </a:rPr>
              <a:t>-1;</a:t>
            </a:r>
            <a:r>
              <a:rPr sz="1800" spc="5" dirty="0">
                <a:latin typeface="Times New Roman"/>
                <a:cs typeface="Times New Roman"/>
              </a:rPr>
              <a:t> </a:t>
            </a:r>
            <a:r>
              <a:rPr sz="1800" spc="-5" dirty="0">
                <a:latin typeface="Times New Roman"/>
                <a:cs typeface="Times New Roman"/>
              </a:rPr>
              <a:t>//-1 </a:t>
            </a:r>
            <a:r>
              <a:rPr sz="1800" dirty="0">
                <a:latin typeface="Times New Roman"/>
                <a:cs typeface="Times New Roman"/>
              </a:rPr>
              <a:t>indicates</a:t>
            </a:r>
            <a:r>
              <a:rPr sz="1800" spc="-15" dirty="0">
                <a:latin typeface="Times New Roman"/>
                <a:cs typeface="Times New Roman"/>
              </a:rPr>
              <a:t> </a:t>
            </a:r>
            <a:r>
              <a:rPr sz="1800" spc="-5" dirty="0">
                <a:latin typeface="Times New Roman"/>
                <a:cs typeface="Times New Roman"/>
              </a:rPr>
              <a:t>unsuccessful</a:t>
            </a:r>
            <a:r>
              <a:rPr sz="1800" spc="10" dirty="0">
                <a:latin typeface="Times New Roman"/>
                <a:cs typeface="Times New Roman"/>
              </a:rPr>
              <a:t> </a:t>
            </a:r>
            <a:r>
              <a:rPr sz="1800" spc="-5" dirty="0">
                <a:latin typeface="Times New Roman"/>
                <a:cs typeface="Times New Roman"/>
              </a:rPr>
              <a:t>search</a:t>
            </a:r>
            <a:endParaRPr sz="1800">
              <a:latin typeface="Times New Roman"/>
              <a:cs typeface="Times New Roman"/>
            </a:endParaRPr>
          </a:p>
          <a:p>
            <a:pPr marL="12700">
              <a:lnSpc>
                <a:spcPct val="100000"/>
              </a:lnSpc>
              <a:spcBef>
                <a:spcPts val="1080"/>
              </a:spcBef>
            </a:pPr>
            <a:r>
              <a:rPr sz="1800" dirty="0">
                <a:latin typeface="Times New Roman"/>
                <a:cs typeface="Times New Roman"/>
              </a:rPr>
              <a:t>}</a:t>
            </a:r>
            <a:endParaRPr sz="1800">
              <a:latin typeface="Times New Roman"/>
              <a:cs typeface="Times New Roman"/>
            </a:endParaRPr>
          </a:p>
        </p:txBody>
      </p:sp>
      <p:pic>
        <p:nvPicPr>
          <p:cNvPr id="3" name="object 3"/>
          <p:cNvPicPr/>
          <p:nvPr/>
        </p:nvPicPr>
        <p:blipFill>
          <a:blip r:embed="rId2" cstate="print"/>
          <a:stretch>
            <a:fillRect/>
          </a:stretch>
        </p:blipFill>
        <p:spPr>
          <a:xfrm>
            <a:off x="5231891" y="839724"/>
            <a:ext cx="3369564" cy="13685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0616" y="455422"/>
            <a:ext cx="7819390" cy="2906395"/>
          </a:xfrm>
          <a:prstGeom prst="rect">
            <a:avLst/>
          </a:prstGeom>
        </p:spPr>
        <p:txBody>
          <a:bodyPr vert="horz" wrap="square" lIns="0" tIns="149860" rIns="0" bIns="0" rtlCol="0">
            <a:spAutoFit/>
          </a:bodyPr>
          <a:lstStyle/>
          <a:p>
            <a:pPr marL="12700">
              <a:lnSpc>
                <a:spcPct val="100000"/>
              </a:lnSpc>
              <a:spcBef>
                <a:spcPts val="1180"/>
              </a:spcBef>
            </a:pPr>
            <a:r>
              <a:rPr sz="1800" spc="-15" dirty="0">
                <a:latin typeface="Times New Roman"/>
                <a:cs typeface="Times New Roman"/>
              </a:rPr>
              <a:t>Time</a:t>
            </a:r>
            <a:r>
              <a:rPr sz="1800" spc="-40" dirty="0">
                <a:latin typeface="Times New Roman"/>
                <a:cs typeface="Times New Roman"/>
              </a:rPr>
              <a:t> </a:t>
            </a:r>
            <a:r>
              <a:rPr sz="1800" dirty="0">
                <a:latin typeface="Times New Roman"/>
                <a:cs typeface="Times New Roman"/>
              </a:rPr>
              <a:t>complexity:</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Best</a:t>
            </a:r>
            <a:r>
              <a:rPr sz="1800" spc="40" dirty="0">
                <a:latin typeface="Times New Roman"/>
                <a:cs typeface="Times New Roman"/>
              </a:rPr>
              <a:t> </a:t>
            </a:r>
            <a:r>
              <a:rPr sz="1800" dirty="0">
                <a:latin typeface="Times New Roman"/>
                <a:cs typeface="Times New Roman"/>
              </a:rPr>
              <a:t>case:</a:t>
            </a:r>
            <a:r>
              <a:rPr sz="1800" spc="30" dirty="0">
                <a:latin typeface="Times New Roman"/>
                <a:cs typeface="Times New Roman"/>
              </a:rPr>
              <a:t> </a:t>
            </a:r>
            <a:r>
              <a:rPr sz="1800" dirty="0">
                <a:latin typeface="Times New Roman"/>
                <a:cs typeface="Times New Roman"/>
              </a:rPr>
              <a:t>the</a:t>
            </a:r>
            <a:r>
              <a:rPr sz="1800" spc="45" dirty="0">
                <a:latin typeface="Times New Roman"/>
                <a:cs typeface="Times New Roman"/>
              </a:rPr>
              <a:t> </a:t>
            </a:r>
            <a:r>
              <a:rPr sz="1800" spc="-5" dirty="0">
                <a:latin typeface="Times New Roman"/>
                <a:cs typeface="Times New Roman"/>
              </a:rPr>
              <a:t>desired</a:t>
            </a:r>
            <a:r>
              <a:rPr sz="1800" spc="50" dirty="0">
                <a:latin typeface="Times New Roman"/>
                <a:cs typeface="Times New Roman"/>
              </a:rPr>
              <a:t> </a:t>
            </a:r>
            <a:r>
              <a:rPr sz="1800" dirty="0">
                <a:latin typeface="Times New Roman"/>
                <a:cs typeface="Times New Roman"/>
              </a:rPr>
              <a:t>element</a:t>
            </a:r>
            <a:r>
              <a:rPr sz="1800" spc="35" dirty="0">
                <a:latin typeface="Times New Roman"/>
                <a:cs typeface="Times New Roman"/>
              </a:rPr>
              <a:t> </a:t>
            </a:r>
            <a:r>
              <a:rPr sz="1800" spc="-5" dirty="0">
                <a:latin typeface="Times New Roman"/>
                <a:cs typeface="Times New Roman"/>
              </a:rPr>
              <a:t>is</a:t>
            </a:r>
            <a:r>
              <a:rPr sz="1800" spc="20" dirty="0">
                <a:latin typeface="Times New Roman"/>
                <a:cs typeface="Times New Roman"/>
              </a:rPr>
              <a:t> </a:t>
            </a:r>
            <a:r>
              <a:rPr sz="1800" dirty="0">
                <a:latin typeface="Times New Roman"/>
                <a:cs typeface="Times New Roman"/>
              </a:rPr>
              <a:t>present</a:t>
            </a:r>
            <a:r>
              <a:rPr sz="1800" spc="45" dirty="0">
                <a:latin typeface="Times New Roman"/>
                <a:cs typeface="Times New Roman"/>
              </a:rPr>
              <a:t> </a:t>
            </a:r>
            <a:r>
              <a:rPr sz="1800" dirty="0">
                <a:latin typeface="Times New Roman"/>
                <a:cs typeface="Times New Roman"/>
              </a:rPr>
              <a:t>in</a:t>
            </a:r>
            <a:r>
              <a:rPr sz="1800" spc="25" dirty="0">
                <a:latin typeface="Times New Roman"/>
                <a:cs typeface="Times New Roman"/>
              </a:rPr>
              <a:t> </a:t>
            </a:r>
            <a:r>
              <a:rPr sz="1800" dirty="0">
                <a:latin typeface="Times New Roman"/>
                <a:cs typeface="Times New Roman"/>
              </a:rPr>
              <a:t>the</a:t>
            </a:r>
            <a:r>
              <a:rPr sz="1800" spc="50" dirty="0">
                <a:latin typeface="Times New Roman"/>
                <a:cs typeface="Times New Roman"/>
              </a:rPr>
              <a:t> </a:t>
            </a:r>
            <a:r>
              <a:rPr sz="1800" spc="-5" dirty="0">
                <a:latin typeface="Times New Roman"/>
                <a:cs typeface="Times New Roman"/>
              </a:rPr>
              <a:t>first</a:t>
            </a:r>
            <a:r>
              <a:rPr sz="1800" spc="40" dirty="0">
                <a:latin typeface="Times New Roman"/>
                <a:cs typeface="Times New Roman"/>
              </a:rPr>
              <a:t> </a:t>
            </a:r>
            <a:r>
              <a:rPr sz="1800" dirty="0">
                <a:latin typeface="Times New Roman"/>
                <a:cs typeface="Times New Roman"/>
              </a:rPr>
              <a:t>position</a:t>
            </a:r>
            <a:r>
              <a:rPr sz="1800" spc="35" dirty="0">
                <a:latin typeface="Times New Roman"/>
                <a:cs typeface="Times New Roman"/>
              </a:rPr>
              <a:t> </a:t>
            </a:r>
            <a:r>
              <a:rPr sz="1800" dirty="0">
                <a:latin typeface="Times New Roman"/>
                <a:cs typeface="Times New Roman"/>
              </a:rPr>
              <a:t>of</a:t>
            </a:r>
            <a:r>
              <a:rPr sz="1800" spc="40" dirty="0">
                <a:latin typeface="Times New Roman"/>
                <a:cs typeface="Times New Roman"/>
              </a:rPr>
              <a:t> </a:t>
            </a:r>
            <a:r>
              <a:rPr sz="1800" spc="-5" dirty="0">
                <a:latin typeface="Times New Roman"/>
                <a:cs typeface="Times New Roman"/>
              </a:rPr>
              <a:t>the</a:t>
            </a:r>
            <a:r>
              <a:rPr sz="1800" spc="30" dirty="0">
                <a:latin typeface="Times New Roman"/>
                <a:cs typeface="Times New Roman"/>
              </a:rPr>
              <a:t> </a:t>
            </a:r>
            <a:r>
              <a:rPr sz="1800" spc="-20" dirty="0">
                <a:latin typeface="Times New Roman"/>
                <a:cs typeface="Times New Roman"/>
              </a:rPr>
              <a:t>array,</a:t>
            </a:r>
            <a:r>
              <a:rPr sz="1800" spc="50" dirty="0">
                <a:latin typeface="Times New Roman"/>
                <a:cs typeface="Times New Roman"/>
              </a:rPr>
              <a:t> </a:t>
            </a:r>
            <a:r>
              <a:rPr sz="1800" i="1" spc="-5" dirty="0">
                <a:latin typeface="Times New Roman"/>
                <a:cs typeface="Times New Roman"/>
              </a:rPr>
              <a:t>i.e</a:t>
            </a:r>
            <a:r>
              <a:rPr sz="1800" spc="-5" dirty="0">
                <a:latin typeface="Times New Roman"/>
                <a:cs typeface="Times New Roman"/>
              </a:rPr>
              <a:t>.</a:t>
            </a:r>
            <a:r>
              <a:rPr sz="1800" spc="40" dirty="0">
                <a:latin typeface="Times New Roman"/>
                <a:cs typeface="Times New Roman"/>
              </a:rPr>
              <a:t> </a:t>
            </a:r>
            <a:r>
              <a:rPr sz="1800" spc="-5" dirty="0">
                <a:latin typeface="Times New Roman"/>
                <a:cs typeface="Times New Roman"/>
              </a:rPr>
              <a:t>only</a:t>
            </a:r>
            <a:endParaRPr sz="1800">
              <a:latin typeface="Times New Roman"/>
              <a:cs typeface="Times New Roman"/>
            </a:endParaRPr>
          </a:p>
          <a:p>
            <a:pPr marL="299085">
              <a:lnSpc>
                <a:spcPct val="100000"/>
              </a:lnSpc>
              <a:spcBef>
                <a:spcPts val="1080"/>
              </a:spcBef>
            </a:pPr>
            <a:r>
              <a:rPr sz="1800" spc="-5" dirty="0">
                <a:latin typeface="Times New Roman"/>
                <a:cs typeface="Times New Roman"/>
              </a:rPr>
              <a:t>one</a:t>
            </a:r>
            <a:r>
              <a:rPr sz="1800" spc="-15" dirty="0">
                <a:latin typeface="Times New Roman"/>
                <a:cs typeface="Times New Roman"/>
              </a:rPr>
              <a:t> </a:t>
            </a:r>
            <a:r>
              <a:rPr sz="1800" dirty="0">
                <a:latin typeface="Times New Roman"/>
                <a:cs typeface="Times New Roman"/>
              </a:rPr>
              <a:t>comparison</a:t>
            </a:r>
            <a:r>
              <a:rPr sz="1800" spc="-10" dirty="0">
                <a:latin typeface="Times New Roman"/>
                <a:cs typeface="Times New Roman"/>
              </a:rPr>
              <a:t> </a:t>
            </a:r>
            <a:r>
              <a:rPr sz="1800" dirty="0">
                <a:latin typeface="Times New Roman"/>
                <a:cs typeface="Times New Roman"/>
              </a:rPr>
              <a:t>is</a:t>
            </a:r>
            <a:r>
              <a:rPr sz="1800" spc="-20" dirty="0">
                <a:latin typeface="Times New Roman"/>
                <a:cs typeface="Times New Roman"/>
              </a:rPr>
              <a:t> </a:t>
            </a:r>
            <a:r>
              <a:rPr sz="1800" spc="-5" dirty="0">
                <a:latin typeface="Times New Roman"/>
                <a:cs typeface="Times New Roman"/>
              </a:rPr>
              <a:t>made.</a:t>
            </a:r>
            <a:r>
              <a:rPr sz="1800" spc="-15" dirty="0">
                <a:latin typeface="Times New Roman"/>
                <a:cs typeface="Times New Roman"/>
              </a:rPr>
              <a:t> </a:t>
            </a:r>
            <a:r>
              <a:rPr sz="1800" spc="-5" dirty="0">
                <a:latin typeface="Times New Roman"/>
                <a:cs typeface="Times New Roman"/>
              </a:rPr>
              <a:t>So</a:t>
            </a:r>
            <a:r>
              <a:rPr sz="1800" spc="-10" dirty="0">
                <a:latin typeface="Times New Roman"/>
                <a:cs typeface="Times New Roman"/>
              </a:rPr>
              <a:t> </a:t>
            </a:r>
            <a:r>
              <a:rPr sz="1800" i="1" dirty="0">
                <a:latin typeface="Times New Roman"/>
                <a:cs typeface="Times New Roman"/>
              </a:rPr>
              <a:t>,</a:t>
            </a:r>
            <a:r>
              <a:rPr sz="1800" i="1" spc="-10" dirty="0">
                <a:latin typeface="Times New Roman"/>
                <a:cs typeface="Times New Roman"/>
              </a:rPr>
              <a:t> </a:t>
            </a:r>
            <a:r>
              <a:rPr sz="1800" spc="-5" dirty="0">
                <a:latin typeface="Times New Roman"/>
                <a:cs typeface="Times New Roman"/>
              </a:rPr>
              <a:t>O(1).</a:t>
            </a:r>
            <a:endParaRPr sz="1800">
              <a:latin typeface="Times New Roman"/>
              <a:cs typeface="Times New Roman"/>
            </a:endParaRPr>
          </a:p>
          <a:p>
            <a:pPr marL="299085" marR="6350" indent="-287020">
              <a:lnSpc>
                <a:spcPct val="150000"/>
              </a:lnSpc>
              <a:buFont typeface="Arial MT"/>
              <a:buChar char="•"/>
              <a:tabLst>
                <a:tab pos="299085" algn="l"/>
                <a:tab pos="299720" algn="l"/>
              </a:tabLst>
            </a:pPr>
            <a:r>
              <a:rPr sz="1800" spc="-20" dirty="0">
                <a:latin typeface="Times New Roman"/>
                <a:cs typeface="Times New Roman"/>
              </a:rPr>
              <a:t>Average</a:t>
            </a:r>
            <a:r>
              <a:rPr sz="1800" spc="-15" dirty="0">
                <a:latin typeface="Times New Roman"/>
                <a:cs typeface="Times New Roman"/>
              </a:rPr>
              <a:t> </a:t>
            </a:r>
            <a:r>
              <a:rPr sz="1800" spc="-5" dirty="0">
                <a:latin typeface="Times New Roman"/>
                <a:cs typeface="Times New Roman"/>
              </a:rPr>
              <a:t>case:</a:t>
            </a:r>
            <a:r>
              <a:rPr sz="1800" spc="405" dirty="0">
                <a:latin typeface="Times New Roman"/>
                <a:cs typeface="Times New Roman"/>
              </a:rPr>
              <a:t> </a:t>
            </a:r>
            <a:r>
              <a:rPr sz="1800" spc="-5" dirty="0">
                <a:latin typeface="Times New Roman"/>
                <a:cs typeface="Times New Roman"/>
              </a:rPr>
              <a:t>the</a:t>
            </a:r>
            <a:r>
              <a:rPr sz="1800" spc="420" dirty="0">
                <a:latin typeface="Times New Roman"/>
                <a:cs typeface="Times New Roman"/>
              </a:rPr>
              <a:t> </a:t>
            </a:r>
            <a:r>
              <a:rPr sz="1800" spc="-5" dirty="0">
                <a:latin typeface="Times New Roman"/>
                <a:cs typeface="Times New Roman"/>
              </a:rPr>
              <a:t>desired</a:t>
            </a:r>
            <a:r>
              <a:rPr sz="1800" spc="409" dirty="0">
                <a:latin typeface="Times New Roman"/>
                <a:cs typeface="Times New Roman"/>
              </a:rPr>
              <a:t> </a:t>
            </a:r>
            <a:r>
              <a:rPr sz="1800" spc="-5" dirty="0">
                <a:latin typeface="Times New Roman"/>
                <a:cs typeface="Times New Roman"/>
              </a:rPr>
              <a:t>element</a:t>
            </a:r>
            <a:r>
              <a:rPr sz="1800" spc="409" dirty="0">
                <a:latin typeface="Times New Roman"/>
                <a:cs typeface="Times New Roman"/>
              </a:rPr>
              <a:t> </a:t>
            </a:r>
            <a:r>
              <a:rPr sz="1800" spc="-5" dirty="0">
                <a:latin typeface="Times New Roman"/>
                <a:cs typeface="Times New Roman"/>
              </a:rPr>
              <a:t>is</a:t>
            </a:r>
            <a:r>
              <a:rPr sz="1800" spc="409" dirty="0">
                <a:latin typeface="Times New Roman"/>
                <a:cs typeface="Times New Roman"/>
              </a:rPr>
              <a:t> </a:t>
            </a:r>
            <a:r>
              <a:rPr sz="1800" dirty="0">
                <a:latin typeface="Times New Roman"/>
                <a:cs typeface="Times New Roman"/>
              </a:rPr>
              <a:t>found</a:t>
            </a:r>
            <a:r>
              <a:rPr sz="1800" spc="385" dirty="0">
                <a:latin typeface="Times New Roman"/>
                <a:cs typeface="Times New Roman"/>
              </a:rPr>
              <a:t> </a:t>
            </a:r>
            <a:r>
              <a:rPr sz="1800" dirty="0">
                <a:latin typeface="Times New Roman"/>
                <a:cs typeface="Times New Roman"/>
              </a:rPr>
              <a:t>in</a:t>
            </a:r>
            <a:r>
              <a:rPr sz="1800" spc="400" dirty="0">
                <a:latin typeface="Times New Roman"/>
                <a:cs typeface="Times New Roman"/>
              </a:rPr>
              <a:t> </a:t>
            </a:r>
            <a:r>
              <a:rPr sz="1800" spc="-5" dirty="0">
                <a:latin typeface="Times New Roman"/>
                <a:cs typeface="Times New Roman"/>
              </a:rPr>
              <a:t>the</a:t>
            </a:r>
            <a:r>
              <a:rPr sz="1800" spc="415" dirty="0">
                <a:latin typeface="Times New Roman"/>
                <a:cs typeface="Times New Roman"/>
              </a:rPr>
              <a:t> </a:t>
            </a:r>
            <a:r>
              <a:rPr sz="1800" spc="-5" dirty="0">
                <a:latin typeface="Times New Roman"/>
                <a:cs typeface="Times New Roman"/>
              </a:rPr>
              <a:t>half</a:t>
            </a:r>
            <a:r>
              <a:rPr sz="1800" spc="405" dirty="0">
                <a:latin typeface="Times New Roman"/>
                <a:cs typeface="Times New Roman"/>
              </a:rPr>
              <a:t> </a:t>
            </a:r>
            <a:r>
              <a:rPr sz="1800" spc="-5" dirty="0">
                <a:latin typeface="Times New Roman"/>
                <a:cs typeface="Times New Roman"/>
              </a:rPr>
              <a:t>position</a:t>
            </a:r>
            <a:r>
              <a:rPr sz="1800" spc="415" dirty="0">
                <a:latin typeface="Times New Roman"/>
                <a:cs typeface="Times New Roman"/>
              </a:rPr>
              <a:t> </a:t>
            </a:r>
            <a:r>
              <a:rPr sz="1800" dirty="0">
                <a:latin typeface="Times New Roman"/>
                <a:cs typeface="Times New Roman"/>
              </a:rPr>
              <a:t>of</a:t>
            </a:r>
            <a:r>
              <a:rPr sz="1800" spc="405" dirty="0">
                <a:latin typeface="Times New Roman"/>
                <a:cs typeface="Times New Roman"/>
              </a:rPr>
              <a:t> </a:t>
            </a:r>
            <a:r>
              <a:rPr sz="1800" dirty="0">
                <a:latin typeface="Times New Roman"/>
                <a:cs typeface="Times New Roman"/>
              </a:rPr>
              <a:t>the</a:t>
            </a:r>
            <a:r>
              <a:rPr sz="1800" spc="395" dirty="0">
                <a:latin typeface="Times New Roman"/>
                <a:cs typeface="Times New Roman"/>
              </a:rPr>
              <a:t> </a:t>
            </a:r>
            <a:r>
              <a:rPr sz="1800" spc="-20" dirty="0">
                <a:latin typeface="Times New Roman"/>
                <a:cs typeface="Times New Roman"/>
              </a:rPr>
              <a:t>array, </a:t>
            </a:r>
            <a:r>
              <a:rPr sz="1800" spc="-434" dirty="0">
                <a:latin typeface="Times New Roman"/>
                <a:cs typeface="Times New Roman"/>
              </a:rPr>
              <a:t> </a:t>
            </a:r>
            <a:r>
              <a:rPr sz="1800" dirty="0">
                <a:latin typeface="Times New Roman"/>
                <a:cs typeface="Times New Roman"/>
              </a:rPr>
              <a:t>1+2+3+…+n/n</a:t>
            </a:r>
            <a:r>
              <a:rPr sz="1800" spc="-35"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n(n+1)/2n=O(n+1/2)</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spc="-35" dirty="0">
                <a:latin typeface="Times New Roman"/>
                <a:cs typeface="Times New Roman"/>
              </a:rPr>
              <a:t>Worst</a:t>
            </a:r>
            <a:r>
              <a:rPr sz="1800" spc="30" dirty="0">
                <a:latin typeface="Times New Roman"/>
                <a:cs typeface="Times New Roman"/>
              </a:rPr>
              <a:t> </a:t>
            </a:r>
            <a:r>
              <a:rPr sz="1800" dirty="0">
                <a:latin typeface="Times New Roman"/>
                <a:cs typeface="Times New Roman"/>
              </a:rPr>
              <a:t>case:</a:t>
            </a:r>
            <a:r>
              <a:rPr sz="1800" spc="20"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desired</a:t>
            </a:r>
            <a:r>
              <a:rPr sz="1800" spc="25" dirty="0">
                <a:latin typeface="Times New Roman"/>
                <a:cs typeface="Times New Roman"/>
              </a:rPr>
              <a:t> </a:t>
            </a:r>
            <a:r>
              <a:rPr sz="1800" dirty="0">
                <a:latin typeface="Times New Roman"/>
                <a:cs typeface="Times New Roman"/>
              </a:rPr>
              <a:t>element</a:t>
            </a:r>
            <a:r>
              <a:rPr sz="1800" spc="10" dirty="0">
                <a:latin typeface="Times New Roman"/>
                <a:cs typeface="Times New Roman"/>
              </a:rPr>
              <a:t> </a:t>
            </a:r>
            <a:r>
              <a:rPr sz="1800" dirty="0">
                <a:latin typeface="Times New Roman"/>
                <a:cs typeface="Times New Roman"/>
              </a:rPr>
              <a:t>is</a:t>
            </a:r>
            <a:r>
              <a:rPr sz="1800" spc="25" dirty="0">
                <a:latin typeface="Times New Roman"/>
                <a:cs typeface="Times New Roman"/>
              </a:rPr>
              <a:t> </a:t>
            </a:r>
            <a:r>
              <a:rPr sz="1800" dirty="0">
                <a:latin typeface="Times New Roman"/>
                <a:cs typeface="Times New Roman"/>
              </a:rPr>
              <a:t>present</a:t>
            </a:r>
            <a:r>
              <a:rPr sz="1800" spc="25" dirty="0">
                <a:latin typeface="Times New Roman"/>
                <a:cs typeface="Times New Roman"/>
              </a:rPr>
              <a:t> </a:t>
            </a:r>
            <a:r>
              <a:rPr sz="1800" dirty="0">
                <a:latin typeface="Times New Roman"/>
                <a:cs typeface="Times New Roman"/>
              </a:rPr>
              <a:t>in</a:t>
            </a:r>
            <a:r>
              <a:rPr sz="1800" spc="1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nth</a:t>
            </a:r>
            <a:r>
              <a:rPr sz="1800" spc="30" dirty="0">
                <a:latin typeface="Times New Roman"/>
                <a:cs typeface="Times New Roman"/>
              </a:rPr>
              <a:t> </a:t>
            </a:r>
            <a:r>
              <a:rPr sz="1800" dirty="0">
                <a:latin typeface="Times New Roman"/>
                <a:cs typeface="Times New Roman"/>
              </a:rPr>
              <a:t>(or</a:t>
            </a:r>
            <a:r>
              <a:rPr sz="1800" spc="20" dirty="0">
                <a:latin typeface="Times New Roman"/>
                <a:cs typeface="Times New Roman"/>
              </a:rPr>
              <a:t> </a:t>
            </a:r>
            <a:r>
              <a:rPr sz="1800" dirty="0">
                <a:latin typeface="Times New Roman"/>
                <a:cs typeface="Times New Roman"/>
              </a:rPr>
              <a:t>last)</a:t>
            </a:r>
            <a:r>
              <a:rPr sz="1800" spc="15" dirty="0">
                <a:latin typeface="Times New Roman"/>
                <a:cs typeface="Times New Roman"/>
              </a:rPr>
              <a:t> </a:t>
            </a:r>
            <a:r>
              <a:rPr sz="1800" spc="-5" dirty="0">
                <a:latin typeface="Times New Roman"/>
                <a:cs typeface="Times New Roman"/>
              </a:rPr>
              <a:t>position</a:t>
            </a:r>
            <a:r>
              <a:rPr sz="1800" spc="30" dirty="0">
                <a:latin typeface="Times New Roman"/>
                <a:cs typeface="Times New Roman"/>
              </a:rPr>
              <a:t> </a:t>
            </a:r>
            <a:r>
              <a:rPr sz="1800" spc="-5" dirty="0">
                <a:latin typeface="Times New Roman"/>
                <a:cs typeface="Times New Roman"/>
              </a:rPr>
              <a:t>of</a:t>
            </a:r>
            <a:r>
              <a:rPr sz="1800" spc="20" dirty="0">
                <a:latin typeface="Times New Roman"/>
                <a:cs typeface="Times New Roman"/>
              </a:rPr>
              <a:t> </a:t>
            </a:r>
            <a:r>
              <a:rPr sz="1800" dirty="0">
                <a:latin typeface="Times New Roman"/>
                <a:cs typeface="Times New Roman"/>
              </a:rPr>
              <a:t>the</a:t>
            </a:r>
            <a:r>
              <a:rPr sz="1800" spc="20" dirty="0">
                <a:latin typeface="Times New Roman"/>
                <a:cs typeface="Times New Roman"/>
              </a:rPr>
              <a:t> </a:t>
            </a:r>
            <a:r>
              <a:rPr sz="1800" spc="-20" dirty="0">
                <a:latin typeface="Times New Roman"/>
                <a:cs typeface="Times New Roman"/>
              </a:rPr>
              <a:t>array,</a:t>
            </a:r>
            <a:endParaRPr sz="1800">
              <a:latin typeface="Times New Roman"/>
              <a:cs typeface="Times New Roman"/>
            </a:endParaRPr>
          </a:p>
          <a:p>
            <a:pPr marL="299085">
              <a:lnSpc>
                <a:spcPct val="100000"/>
              </a:lnSpc>
              <a:spcBef>
                <a:spcPts val="1085"/>
              </a:spcBef>
            </a:pPr>
            <a:r>
              <a:rPr sz="1800" spc="-5" dirty="0">
                <a:latin typeface="Times New Roman"/>
                <a:cs typeface="Times New Roman"/>
              </a:rPr>
              <a:t>so,</a:t>
            </a:r>
            <a:r>
              <a:rPr sz="1800" spc="-45" dirty="0">
                <a:latin typeface="Times New Roman"/>
                <a:cs typeface="Times New Roman"/>
              </a:rPr>
              <a:t> </a:t>
            </a:r>
            <a:r>
              <a:rPr sz="1800" dirty="0">
                <a:latin typeface="Times New Roman"/>
                <a:cs typeface="Times New Roman"/>
              </a:rPr>
              <a:t>O(n)</a:t>
            </a:r>
            <a:endParaRPr sz="18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05890" y="492404"/>
            <a:ext cx="4205605" cy="2586990"/>
          </a:xfrm>
          <a:prstGeom prst="rect">
            <a:avLst/>
          </a:prstGeom>
        </p:spPr>
        <p:txBody>
          <a:bodyPr vert="horz" wrap="square" lIns="0" tIns="134620" rIns="0" bIns="0" rtlCol="0">
            <a:spAutoFit/>
          </a:bodyPr>
          <a:lstStyle/>
          <a:p>
            <a:pPr marL="12700">
              <a:lnSpc>
                <a:spcPct val="100000"/>
              </a:lnSpc>
              <a:spcBef>
                <a:spcPts val="1060"/>
              </a:spcBef>
            </a:pPr>
            <a:r>
              <a:rPr sz="1600" spc="-10" dirty="0">
                <a:latin typeface="Times New Roman"/>
                <a:cs typeface="Times New Roman"/>
              </a:rPr>
              <a:t>Examples</a:t>
            </a:r>
            <a:r>
              <a:rPr sz="1600" spc="15" dirty="0">
                <a:latin typeface="Times New Roman"/>
                <a:cs typeface="Times New Roman"/>
              </a:rPr>
              <a:t> </a:t>
            </a:r>
            <a:r>
              <a:rPr sz="1600" spc="-5" dirty="0">
                <a:latin typeface="Times New Roman"/>
                <a:cs typeface="Times New Roman"/>
              </a:rPr>
              <a:t>:</a:t>
            </a:r>
            <a:endParaRPr sz="1600">
              <a:latin typeface="Times New Roman"/>
              <a:cs typeface="Times New Roman"/>
            </a:endParaRPr>
          </a:p>
          <a:p>
            <a:pPr marL="299085" indent="-287020">
              <a:lnSpc>
                <a:spcPct val="100000"/>
              </a:lnSpc>
              <a:spcBef>
                <a:spcPts val="965"/>
              </a:spcBef>
              <a:buFont typeface="Arial MT"/>
              <a:buChar char="•"/>
              <a:tabLst>
                <a:tab pos="299085" algn="l"/>
                <a:tab pos="299720" algn="l"/>
              </a:tabLst>
            </a:pPr>
            <a:r>
              <a:rPr sz="1600" spc="-5" dirty="0">
                <a:latin typeface="Times New Roman"/>
                <a:cs typeface="Times New Roman"/>
              </a:rPr>
              <a:t>Input</a:t>
            </a:r>
            <a:r>
              <a:rPr sz="1600" spc="5" dirty="0">
                <a:latin typeface="Times New Roman"/>
                <a:cs typeface="Times New Roman"/>
              </a:rPr>
              <a:t> </a:t>
            </a:r>
            <a:r>
              <a:rPr sz="1600" spc="-5" dirty="0">
                <a:latin typeface="Times New Roman"/>
                <a:cs typeface="Times New Roman"/>
              </a:rPr>
              <a:t>:</a:t>
            </a:r>
            <a:r>
              <a:rPr sz="1600" spc="5" dirty="0">
                <a:latin typeface="Times New Roman"/>
                <a:cs typeface="Times New Roman"/>
              </a:rPr>
              <a:t> </a:t>
            </a:r>
            <a:r>
              <a:rPr sz="1600" spc="-5" dirty="0">
                <a:latin typeface="Times New Roman"/>
                <a:cs typeface="Times New Roman"/>
              </a:rPr>
              <a:t>arr[]</a:t>
            </a:r>
            <a:r>
              <a:rPr sz="1600" spc="30" dirty="0">
                <a:latin typeface="Times New Roman"/>
                <a:cs typeface="Times New Roman"/>
              </a:rPr>
              <a:t> </a:t>
            </a:r>
            <a:r>
              <a:rPr sz="1600" spc="-5" dirty="0">
                <a:latin typeface="Times New Roman"/>
                <a:cs typeface="Times New Roman"/>
              </a:rPr>
              <a:t>=</a:t>
            </a:r>
            <a:r>
              <a:rPr sz="1600" spc="5" dirty="0">
                <a:latin typeface="Times New Roman"/>
                <a:cs typeface="Times New Roman"/>
              </a:rPr>
              <a:t> </a:t>
            </a:r>
            <a:r>
              <a:rPr sz="1600" spc="-5" dirty="0">
                <a:latin typeface="Times New Roman"/>
                <a:cs typeface="Times New Roman"/>
              </a:rPr>
              <a:t>{10,</a:t>
            </a:r>
            <a:r>
              <a:rPr sz="1600" spc="-15" dirty="0">
                <a:latin typeface="Times New Roman"/>
                <a:cs typeface="Times New Roman"/>
              </a:rPr>
              <a:t> </a:t>
            </a:r>
            <a:r>
              <a:rPr sz="1600" spc="-5" dirty="0">
                <a:latin typeface="Times New Roman"/>
                <a:cs typeface="Times New Roman"/>
              </a:rPr>
              <a:t>90, 80,</a:t>
            </a:r>
            <a:r>
              <a:rPr sz="1600" spc="-10" dirty="0">
                <a:latin typeface="Times New Roman"/>
                <a:cs typeface="Times New Roman"/>
              </a:rPr>
              <a:t> </a:t>
            </a:r>
            <a:r>
              <a:rPr sz="1600" spc="-5" dirty="0">
                <a:latin typeface="Times New Roman"/>
                <a:cs typeface="Times New Roman"/>
              </a:rPr>
              <a:t>30, 60, 50,</a:t>
            </a:r>
            <a:r>
              <a:rPr sz="1600" spc="-10" dirty="0">
                <a:latin typeface="Times New Roman"/>
                <a:cs typeface="Times New Roman"/>
              </a:rPr>
              <a:t> </a:t>
            </a:r>
            <a:r>
              <a:rPr sz="1600" spc="-20" dirty="0">
                <a:latin typeface="Times New Roman"/>
                <a:cs typeface="Times New Roman"/>
              </a:rPr>
              <a:t>110,</a:t>
            </a:r>
            <a:r>
              <a:rPr sz="1600" spc="-5" dirty="0">
                <a:latin typeface="Times New Roman"/>
                <a:cs typeface="Times New Roman"/>
              </a:rPr>
              <a:t> 100}</a:t>
            </a:r>
            <a:endParaRPr sz="1600">
              <a:latin typeface="Times New Roman"/>
              <a:cs typeface="Times New Roman"/>
            </a:endParaRPr>
          </a:p>
          <a:p>
            <a:pPr marL="520065">
              <a:lnSpc>
                <a:spcPct val="100000"/>
              </a:lnSpc>
              <a:spcBef>
                <a:spcPts val="960"/>
              </a:spcBef>
            </a:pPr>
            <a:r>
              <a:rPr sz="1600" spc="-10" dirty="0">
                <a:latin typeface="Times New Roman"/>
                <a:cs typeface="Times New Roman"/>
              </a:rPr>
              <a:t>target</a:t>
            </a:r>
            <a:r>
              <a:rPr sz="1600" spc="-5" dirty="0">
                <a:latin typeface="Times New Roman"/>
                <a:cs typeface="Times New Roman"/>
              </a:rPr>
              <a:t> =</a:t>
            </a:r>
            <a:r>
              <a:rPr sz="1600" spc="-15" dirty="0">
                <a:latin typeface="Times New Roman"/>
                <a:cs typeface="Times New Roman"/>
              </a:rPr>
              <a:t> </a:t>
            </a:r>
            <a:r>
              <a:rPr sz="1600" spc="-20" dirty="0">
                <a:latin typeface="Times New Roman"/>
                <a:cs typeface="Times New Roman"/>
              </a:rPr>
              <a:t>110;</a:t>
            </a:r>
            <a:endParaRPr sz="1600">
              <a:latin typeface="Times New Roman"/>
              <a:cs typeface="Times New Roman"/>
            </a:endParaRPr>
          </a:p>
          <a:p>
            <a:pPr marL="12700">
              <a:lnSpc>
                <a:spcPct val="100000"/>
              </a:lnSpc>
              <a:spcBef>
                <a:spcPts val="960"/>
              </a:spcBef>
            </a:pPr>
            <a:r>
              <a:rPr sz="1600" spc="-5" dirty="0">
                <a:latin typeface="Times New Roman"/>
                <a:cs typeface="Times New Roman"/>
              </a:rPr>
              <a:t>Output :</a:t>
            </a:r>
            <a:r>
              <a:rPr sz="1600" spc="5" dirty="0">
                <a:latin typeface="Times New Roman"/>
                <a:cs typeface="Times New Roman"/>
              </a:rPr>
              <a:t> </a:t>
            </a:r>
            <a:r>
              <a:rPr sz="1600" spc="-5" dirty="0">
                <a:latin typeface="Times New Roman"/>
                <a:cs typeface="Times New Roman"/>
              </a:rPr>
              <a:t>6</a:t>
            </a:r>
            <a:r>
              <a:rPr sz="1600" dirty="0">
                <a:latin typeface="Times New Roman"/>
                <a:cs typeface="Times New Roman"/>
              </a:rPr>
              <a:t> </a:t>
            </a:r>
            <a:r>
              <a:rPr sz="1600" spc="-5" dirty="0">
                <a:latin typeface="Times New Roman"/>
                <a:cs typeface="Times New Roman"/>
              </a:rPr>
              <a:t>//</a:t>
            </a:r>
            <a:r>
              <a:rPr sz="1600" spc="5" dirty="0">
                <a:latin typeface="Times New Roman"/>
                <a:cs typeface="Times New Roman"/>
              </a:rPr>
              <a:t> </a:t>
            </a:r>
            <a:r>
              <a:rPr sz="1600" spc="-10" dirty="0">
                <a:latin typeface="Times New Roman"/>
                <a:cs typeface="Times New Roman"/>
              </a:rPr>
              <a:t>Element</a:t>
            </a:r>
            <a:r>
              <a:rPr sz="1600" spc="65" dirty="0">
                <a:latin typeface="Times New Roman"/>
                <a:cs typeface="Times New Roman"/>
              </a:rPr>
              <a:t> </a:t>
            </a:r>
            <a:r>
              <a:rPr sz="1600" spc="-10" dirty="0">
                <a:latin typeface="Times New Roman"/>
                <a:cs typeface="Times New Roman"/>
              </a:rPr>
              <a:t>target</a:t>
            </a:r>
            <a:r>
              <a:rPr sz="1600" spc="20" dirty="0">
                <a:latin typeface="Times New Roman"/>
                <a:cs typeface="Times New Roman"/>
              </a:rPr>
              <a:t> </a:t>
            </a:r>
            <a:r>
              <a:rPr sz="1600" spc="-5" dirty="0">
                <a:latin typeface="Times New Roman"/>
                <a:cs typeface="Times New Roman"/>
              </a:rPr>
              <a:t>is</a:t>
            </a:r>
            <a:r>
              <a:rPr sz="1600" spc="15" dirty="0">
                <a:latin typeface="Times New Roman"/>
                <a:cs typeface="Times New Roman"/>
              </a:rPr>
              <a:t> </a:t>
            </a:r>
            <a:r>
              <a:rPr sz="1600" spc="-5" dirty="0">
                <a:latin typeface="Times New Roman"/>
                <a:cs typeface="Times New Roman"/>
              </a:rPr>
              <a:t>present</a:t>
            </a:r>
            <a:r>
              <a:rPr sz="1600" spc="10" dirty="0">
                <a:latin typeface="Times New Roman"/>
                <a:cs typeface="Times New Roman"/>
              </a:rPr>
              <a:t> </a:t>
            </a:r>
            <a:r>
              <a:rPr sz="1600" spc="-5" dirty="0">
                <a:latin typeface="Times New Roman"/>
                <a:cs typeface="Times New Roman"/>
              </a:rPr>
              <a:t>at</a:t>
            </a:r>
            <a:r>
              <a:rPr sz="1600" spc="20" dirty="0">
                <a:latin typeface="Times New Roman"/>
                <a:cs typeface="Times New Roman"/>
              </a:rPr>
              <a:t> </a:t>
            </a:r>
            <a:r>
              <a:rPr sz="1600" spc="-5" dirty="0">
                <a:latin typeface="Times New Roman"/>
                <a:cs typeface="Times New Roman"/>
              </a:rPr>
              <a:t>index</a:t>
            </a:r>
            <a:endParaRPr sz="1600">
              <a:latin typeface="Times New Roman"/>
              <a:cs typeface="Times New Roman"/>
            </a:endParaRPr>
          </a:p>
          <a:p>
            <a:pPr marL="299085" indent="-287020">
              <a:lnSpc>
                <a:spcPct val="100000"/>
              </a:lnSpc>
              <a:spcBef>
                <a:spcPts val="960"/>
              </a:spcBef>
              <a:buFont typeface="Arial MT"/>
              <a:buChar char="•"/>
              <a:tabLst>
                <a:tab pos="299085" algn="l"/>
                <a:tab pos="299720" algn="l"/>
              </a:tabLst>
            </a:pPr>
            <a:r>
              <a:rPr sz="1600" spc="-5" dirty="0">
                <a:latin typeface="Times New Roman"/>
                <a:cs typeface="Times New Roman"/>
              </a:rPr>
              <a:t>Input</a:t>
            </a:r>
            <a:r>
              <a:rPr sz="1600" spc="5" dirty="0">
                <a:latin typeface="Times New Roman"/>
                <a:cs typeface="Times New Roman"/>
              </a:rPr>
              <a:t> </a:t>
            </a:r>
            <a:r>
              <a:rPr sz="1600" spc="-5" dirty="0">
                <a:latin typeface="Times New Roman"/>
                <a:cs typeface="Times New Roman"/>
              </a:rPr>
              <a:t>:</a:t>
            </a:r>
            <a:r>
              <a:rPr sz="1600" spc="5" dirty="0">
                <a:latin typeface="Times New Roman"/>
                <a:cs typeface="Times New Roman"/>
              </a:rPr>
              <a:t> </a:t>
            </a:r>
            <a:r>
              <a:rPr sz="1600" spc="-5" dirty="0">
                <a:latin typeface="Times New Roman"/>
                <a:cs typeface="Times New Roman"/>
              </a:rPr>
              <a:t>arr[]</a:t>
            </a:r>
            <a:r>
              <a:rPr sz="1600" spc="30" dirty="0">
                <a:latin typeface="Times New Roman"/>
                <a:cs typeface="Times New Roman"/>
              </a:rPr>
              <a:t> </a:t>
            </a:r>
            <a:r>
              <a:rPr sz="1600" spc="-5" dirty="0">
                <a:latin typeface="Times New Roman"/>
                <a:cs typeface="Times New Roman"/>
              </a:rPr>
              <a:t>=</a:t>
            </a:r>
            <a:r>
              <a:rPr sz="1600" spc="10" dirty="0">
                <a:latin typeface="Times New Roman"/>
                <a:cs typeface="Times New Roman"/>
              </a:rPr>
              <a:t> </a:t>
            </a:r>
            <a:r>
              <a:rPr sz="1600" spc="-5" dirty="0">
                <a:latin typeface="Times New Roman"/>
                <a:cs typeface="Times New Roman"/>
              </a:rPr>
              <a:t>{10,</a:t>
            </a:r>
            <a:r>
              <a:rPr sz="1600" spc="-20" dirty="0">
                <a:latin typeface="Times New Roman"/>
                <a:cs typeface="Times New Roman"/>
              </a:rPr>
              <a:t> </a:t>
            </a:r>
            <a:r>
              <a:rPr sz="1600" spc="-5" dirty="0">
                <a:latin typeface="Times New Roman"/>
                <a:cs typeface="Times New Roman"/>
              </a:rPr>
              <a:t>20, 80, 30, 60, </a:t>
            </a:r>
            <a:r>
              <a:rPr sz="1600" spc="-15" dirty="0">
                <a:latin typeface="Times New Roman"/>
                <a:cs typeface="Times New Roman"/>
              </a:rPr>
              <a:t>50,110,</a:t>
            </a:r>
            <a:r>
              <a:rPr sz="1600" spc="-10" dirty="0">
                <a:latin typeface="Times New Roman"/>
                <a:cs typeface="Times New Roman"/>
              </a:rPr>
              <a:t> </a:t>
            </a:r>
            <a:r>
              <a:rPr sz="1600" spc="-5" dirty="0">
                <a:latin typeface="Times New Roman"/>
                <a:cs typeface="Times New Roman"/>
              </a:rPr>
              <a:t>100}</a:t>
            </a:r>
            <a:endParaRPr sz="1600">
              <a:latin typeface="Times New Roman"/>
              <a:cs typeface="Times New Roman"/>
            </a:endParaRPr>
          </a:p>
          <a:p>
            <a:pPr marL="572135">
              <a:lnSpc>
                <a:spcPct val="100000"/>
              </a:lnSpc>
              <a:spcBef>
                <a:spcPts val="960"/>
              </a:spcBef>
            </a:pPr>
            <a:r>
              <a:rPr sz="1600" spc="-5" dirty="0">
                <a:latin typeface="Times New Roman"/>
                <a:cs typeface="Times New Roman"/>
              </a:rPr>
              <a:t>x</a:t>
            </a:r>
            <a:r>
              <a:rPr sz="1600" spc="-25" dirty="0">
                <a:latin typeface="Times New Roman"/>
                <a:cs typeface="Times New Roman"/>
              </a:rPr>
              <a:t> </a:t>
            </a:r>
            <a:r>
              <a:rPr sz="1600" spc="-5" dirty="0">
                <a:latin typeface="Times New Roman"/>
                <a:cs typeface="Times New Roman"/>
              </a:rPr>
              <a:t>=</a:t>
            </a:r>
            <a:r>
              <a:rPr sz="1600" spc="-35" dirty="0">
                <a:latin typeface="Times New Roman"/>
                <a:cs typeface="Times New Roman"/>
              </a:rPr>
              <a:t> </a:t>
            </a:r>
            <a:r>
              <a:rPr sz="1600" spc="-5" dirty="0">
                <a:latin typeface="Times New Roman"/>
                <a:cs typeface="Times New Roman"/>
              </a:rPr>
              <a:t>175;</a:t>
            </a:r>
            <a:endParaRPr sz="1600">
              <a:latin typeface="Times New Roman"/>
              <a:cs typeface="Times New Roman"/>
            </a:endParaRPr>
          </a:p>
          <a:p>
            <a:pPr marL="12700">
              <a:lnSpc>
                <a:spcPct val="100000"/>
              </a:lnSpc>
              <a:spcBef>
                <a:spcPts val="960"/>
              </a:spcBef>
            </a:pPr>
            <a:r>
              <a:rPr sz="1600" spc="-5" dirty="0">
                <a:latin typeface="Times New Roman"/>
                <a:cs typeface="Times New Roman"/>
              </a:rPr>
              <a:t>Output :</a:t>
            </a:r>
            <a:r>
              <a:rPr sz="1600" spc="15" dirty="0">
                <a:latin typeface="Times New Roman"/>
                <a:cs typeface="Times New Roman"/>
              </a:rPr>
              <a:t> </a:t>
            </a:r>
            <a:r>
              <a:rPr sz="1600" spc="-5" dirty="0">
                <a:latin typeface="Times New Roman"/>
                <a:cs typeface="Times New Roman"/>
              </a:rPr>
              <a:t>-1</a:t>
            </a:r>
            <a:r>
              <a:rPr sz="1600" spc="15" dirty="0">
                <a:latin typeface="Times New Roman"/>
                <a:cs typeface="Times New Roman"/>
              </a:rPr>
              <a:t> </a:t>
            </a:r>
            <a:r>
              <a:rPr sz="1600" spc="-5" dirty="0">
                <a:latin typeface="Times New Roman"/>
                <a:cs typeface="Times New Roman"/>
              </a:rPr>
              <a:t>//</a:t>
            </a:r>
            <a:r>
              <a:rPr sz="1600" spc="5" dirty="0">
                <a:latin typeface="Times New Roman"/>
                <a:cs typeface="Times New Roman"/>
              </a:rPr>
              <a:t> </a:t>
            </a:r>
            <a:r>
              <a:rPr sz="1600" spc="-10" dirty="0">
                <a:latin typeface="Times New Roman"/>
                <a:cs typeface="Times New Roman"/>
              </a:rPr>
              <a:t>Element</a:t>
            </a:r>
            <a:r>
              <a:rPr sz="1600" spc="60" dirty="0">
                <a:latin typeface="Times New Roman"/>
                <a:cs typeface="Times New Roman"/>
              </a:rPr>
              <a:t> </a:t>
            </a:r>
            <a:r>
              <a:rPr sz="1600" spc="-10" dirty="0">
                <a:latin typeface="Times New Roman"/>
                <a:cs typeface="Times New Roman"/>
              </a:rPr>
              <a:t>target</a:t>
            </a:r>
            <a:r>
              <a:rPr sz="1600" spc="20"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spc="-5" dirty="0">
                <a:latin typeface="Times New Roman"/>
                <a:cs typeface="Times New Roman"/>
              </a:rPr>
              <a:t>not</a:t>
            </a:r>
            <a:r>
              <a:rPr sz="1600" spc="10" dirty="0">
                <a:latin typeface="Times New Roman"/>
                <a:cs typeface="Times New Roman"/>
              </a:rPr>
              <a:t> </a:t>
            </a:r>
            <a:r>
              <a:rPr sz="1600" spc="-5" dirty="0">
                <a:latin typeface="Times New Roman"/>
                <a:cs typeface="Times New Roman"/>
              </a:rPr>
              <a:t>present</a:t>
            </a:r>
            <a:r>
              <a:rPr sz="1600" spc="15" dirty="0">
                <a:latin typeface="Times New Roman"/>
                <a:cs typeface="Times New Roman"/>
              </a:rPr>
              <a:t> </a:t>
            </a:r>
            <a:r>
              <a:rPr sz="1600" spc="-5" dirty="0">
                <a:latin typeface="Times New Roman"/>
                <a:cs typeface="Times New Roman"/>
              </a:rPr>
              <a:t>in</a:t>
            </a:r>
            <a:r>
              <a:rPr sz="1600" spc="30" dirty="0">
                <a:latin typeface="Times New Roman"/>
                <a:cs typeface="Times New Roman"/>
              </a:rPr>
              <a:t> </a:t>
            </a:r>
            <a:r>
              <a:rPr sz="1600" spc="-5" dirty="0">
                <a:latin typeface="Times New Roman"/>
                <a:cs typeface="Times New Roman"/>
              </a:rPr>
              <a:t>arr[].</a:t>
            </a:r>
            <a:endParaRPr sz="1600">
              <a:latin typeface="Times New Roman"/>
              <a:cs typeface="Times New Roman"/>
            </a:endParaRPr>
          </a:p>
        </p:txBody>
      </p:sp>
      <p:sp>
        <p:nvSpPr>
          <p:cNvPr id="3" name="object 3"/>
          <p:cNvSpPr txBox="1"/>
          <p:nvPr/>
        </p:nvSpPr>
        <p:spPr>
          <a:xfrm>
            <a:off x="1205890" y="3744874"/>
            <a:ext cx="6752590" cy="1102995"/>
          </a:xfrm>
          <a:prstGeom prst="rect">
            <a:avLst/>
          </a:prstGeom>
        </p:spPr>
        <p:txBody>
          <a:bodyPr vert="horz" wrap="square" lIns="0" tIns="12065" rIns="0" bIns="0" rtlCol="0">
            <a:spAutoFit/>
          </a:bodyPr>
          <a:lstStyle/>
          <a:p>
            <a:pPr marL="12700">
              <a:lnSpc>
                <a:spcPct val="100000"/>
              </a:lnSpc>
              <a:spcBef>
                <a:spcPts val="95"/>
              </a:spcBef>
            </a:pPr>
            <a:r>
              <a:rPr sz="1600" b="1" spc="-15" dirty="0">
                <a:latin typeface="Times New Roman"/>
                <a:cs typeface="Times New Roman"/>
              </a:rPr>
              <a:t>Time</a:t>
            </a:r>
            <a:r>
              <a:rPr sz="1600" b="1" spc="-5" dirty="0">
                <a:latin typeface="Times New Roman"/>
                <a:cs typeface="Times New Roman"/>
              </a:rPr>
              <a:t> complexity:</a:t>
            </a:r>
            <a:r>
              <a:rPr sz="1600" b="1" spc="25" dirty="0">
                <a:latin typeface="Times New Roman"/>
                <a:cs typeface="Times New Roman"/>
              </a:rPr>
              <a:t> </a:t>
            </a:r>
            <a:r>
              <a:rPr sz="1600" b="1" spc="-5" dirty="0">
                <a:latin typeface="Times New Roman"/>
                <a:cs typeface="Times New Roman"/>
              </a:rPr>
              <a:t>O(n)</a:t>
            </a:r>
            <a:endParaRPr sz="1600">
              <a:latin typeface="Times New Roman"/>
              <a:cs typeface="Times New Roman"/>
            </a:endParaRPr>
          </a:p>
          <a:p>
            <a:pPr marL="299085" marR="5080" indent="-287020">
              <a:lnSpc>
                <a:spcPct val="150000"/>
              </a:lnSpc>
              <a:spcBef>
                <a:spcPts val="805"/>
              </a:spcBef>
              <a:buFont typeface="Arial MT"/>
              <a:buChar char="•"/>
              <a:tabLst>
                <a:tab pos="299085" algn="l"/>
                <a:tab pos="299720" algn="l"/>
              </a:tabLst>
            </a:pPr>
            <a:r>
              <a:rPr sz="1600" spc="-5" dirty="0">
                <a:latin typeface="Times New Roman"/>
                <a:cs typeface="Times New Roman"/>
              </a:rPr>
              <a:t>Linear</a:t>
            </a:r>
            <a:r>
              <a:rPr sz="1600" spc="25" dirty="0">
                <a:latin typeface="Times New Roman"/>
                <a:cs typeface="Times New Roman"/>
              </a:rPr>
              <a:t> </a:t>
            </a:r>
            <a:r>
              <a:rPr sz="1600" spc="-5" dirty="0">
                <a:latin typeface="Times New Roman"/>
                <a:cs typeface="Times New Roman"/>
              </a:rPr>
              <a:t>search</a:t>
            </a:r>
            <a:r>
              <a:rPr sz="1600" spc="35" dirty="0">
                <a:latin typeface="Times New Roman"/>
                <a:cs typeface="Times New Roman"/>
              </a:rPr>
              <a:t> </a:t>
            </a:r>
            <a:r>
              <a:rPr sz="1600" spc="-5" dirty="0">
                <a:latin typeface="Times New Roman"/>
                <a:cs typeface="Times New Roman"/>
              </a:rPr>
              <a:t>can</a:t>
            </a:r>
            <a:r>
              <a:rPr sz="1600" spc="20" dirty="0">
                <a:latin typeface="Times New Roman"/>
                <a:cs typeface="Times New Roman"/>
              </a:rPr>
              <a:t> </a:t>
            </a:r>
            <a:r>
              <a:rPr sz="1600" spc="-5" dirty="0">
                <a:latin typeface="Times New Roman"/>
                <a:cs typeface="Times New Roman"/>
              </a:rPr>
              <a:t>be</a:t>
            </a:r>
            <a:r>
              <a:rPr sz="1600" spc="5" dirty="0">
                <a:latin typeface="Times New Roman"/>
                <a:cs typeface="Times New Roman"/>
              </a:rPr>
              <a:t> </a:t>
            </a:r>
            <a:r>
              <a:rPr sz="1600" spc="-5" dirty="0">
                <a:latin typeface="Times New Roman"/>
                <a:cs typeface="Times New Roman"/>
              </a:rPr>
              <a:t>applied</a:t>
            </a:r>
            <a:r>
              <a:rPr sz="1600" spc="35" dirty="0">
                <a:latin typeface="Times New Roman"/>
                <a:cs typeface="Times New Roman"/>
              </a:rPr>
              <a:t> </a:t>
            </a:r>
            <a:r>
              <a:rPr sz="1600" spc="-5" dirty="0">
                <a:latin typeface="Times New Roman"/>
                <a:cs typeface="Times New Roman"/>
              </a:rPr>
              <a:t>to</a:t>
            </a:r>
            <a:r>
              <a:rPr sz="1600" spc="10" dirty="0">
                <a:latin typeface="Times New Roman"/>
                <a:cs typeface="Times New Roman"/>
              </a:rPr>
              <a:t> </a:t>
            </a:r>
            <a:r>
              <a:rPr sz="1600" spc="-5" dirty="0">
                <a:latin typeface="Times New Roman"/>
                <a:cs typeface="Times New Roman"/>
              </a:rPr>
              <a:t>both</a:t>
            </a:r>
            <a:r>
              <a:rPr sz="1600" spc="15" dirty="0">
                <a:latin typeface="Times New Roman"/>
                <a:cs typeface="Times New Roman"/>
              </a:rPr>
              <a:t> </a:t>
            </a:r>
            <a:r>
              <a:rPr sz="1600" spc="-5" dirty="0">
                <a:latin typeface="Times New Roman"/>
                <a:cs typeface="Times New Roman"/>
              </a:rPr>
              <a:t>single-dimensional</a:t>
            </a:r>
            <a:r>
              <a:rPr sz="1600" spc="70" dirty="0">
                <a:latin typeface="Times New Roman"/>
                <a:cs typeface="Times New Roman"/>
              </a:rPr>
              <a:t> </a:t>
            </a:r>
            <a:r>
              <a:rPr sz="1600" spc="-5" dirty="0">
                <a:latin typeface="Times New Roman"/>
                <a:cs typeface="Times New Roman"/>
              </a:rPr>
              <a:t>and</a:t>
            </a:r>
            <a:r>
              <a:rPr sz="1600" spc="10" dirty="0">
                <a:latin typeface="Times New Roman"/>
                <a:cs typeface="Times New Roman"/>
              </a:rPr>
              <a:t> </a:t>
            </a:r>
            <a:r>
              <a:rPr sz="1600" spc="-5" dirty="0">
                <a:latin typeface="Times New Roman"/>
                <a:cs typeface="Times New Roman"/>
              </a:rPr>
              <a:t>multi-dimensional </a:t>
            </a:r>
            <a:r>
              <a:rPr sz="1600" spc="-385" dirty="0">
                <a:latin typeface="Times New Roman"/>
                <a:cs typeface="Times New Roman"/>
              </a:rPr>
              <a:t> </a:t>
            </a:r>
            <a:r>
              <a:rPr sz="1600" spc="-5" dirty="0">
                <a:latin typeface="Times New Roman"/>
                <a:cs typeface="Times New Roman"/>
              </a:rPr>
              <a:t>arrays.</a:t>
            </a:r>
            <a:endParaRPr sz="16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0616" y="148894"/>
            <a:ext cx="8083550" cy="4426585"/>
          </a:xfrm>
          <a:prstGeom prst="rect">
            <a:avLst/>
          </a:prstGeom>
        </p:spPr>
        <p:txBody>
          <a:bodyPr vert="horz" wrap="square" lIns="0" tIns="144780" rIns="0" bIns="0" rtlCol="0">
            <a:spAutoFit/>
          </a:bodyPr>
          <a:lstStyle/>
          <a:p>
            <a:pPr marL="12700">
              <a:lnSpc>
                <a:spcPct val="100000"/>
              </a:lnSpc>
              <a:spcBef>
                <a:spcPts val="1140"/>
              </a:spcBef>
            </a:pPr>
            <a:r>
              <a:rPr sz="1750" b="1" dirty="0">
                <a:solidFill>
                  <a:srgbClr val="006FC0"/>
                </a:solidFill>
                <a:latin typeface="Times New Roman"/>
                <a:cs typeface="Times New Roman"/>
              </a:rPr>
              <a:t>Binary</a:t>
            </a:r>
            <a:r>
              <a:rPr sz="1750" b="1" spc="-45" dirty="0">
                <a:solidFill>
                  <a:srgbClr val="006FC0"/>
                </a:solidFill>
                <a:latin typeface="Times New Roman"/>
                <a:cs typeface="Times New Roman"/>
              </a:rPr>
              <a:t> </a:t>
            </a:r>
            <a:r>
              <a:rPr sz="1750" b="1" spc="-5" dirty="0">
                <a:solidFill>
                  <a:srgbClr val="006FC0"/>
                </a:solidFill>
                <a:latin typeface="Times New Roman"/>
                <a:cs typeface="Times New Roman"/>
              </a:rPr>
              <a:t>search</a:t>
            </a:r>
            <a:endParaRPr sz="1750">
              <a:latin typeface="Times New Roman"/>
              <a:cs typeface="Times New Roman"/>
            </a:endParaRPr>
          </a:p>
          <a:p>
            <a:pPr marL="299085" indent="-287020">
              <a:lnSpc>
                <a:spcPct val="100000"/>
              </a:lnSpc>
              <a:spcBef>
                <a:spcPts val="1045"/>
              </a:spcBef>
              <a:buFont typeface="Arial MT"/>
              <a:buChar char="•"/>
              <a:tabLst>
                <a:tab pos="299085" algn="l"/>
                <a:tab pos="299720" algn="l"/>
              </a:tabLst>
            </a:pPr>
            <a:r>
              <a:rPr sz="1750" dirty="0">
                <a:latin typeface="Times New Roman"/>
                <a:cs typeface="Times New Roman"/>
              </a:rPr>
              <a:t>Binary</a:t>
            </a:r>
            <a:r>
              <a:rPr sz="1750" spc="-20" dirty="0">
                <a:latin typeface="Times New Roman"/>
                <a:cs typeface="Times New Roman"/>
              </a:rPr>
              <a:t> </a:t>
            </a:r>
            <a:r>
              <a:rPr sz="1750" dirty="0">
                <a:latin typeface="Times New Roman"/>
                <a:cs typeface="Times New Roman"/>
              </a:rPr>
              <a:t>search</a:t>
            </a:r>
            <a:r>
              <a:rPr sz="1750" spc="-10" dirty="0">
                <a:latin typeface="Times New Roman"/>
                <a:cs typeface="Times New Roman"/>
              </a:rPr>
              <a:t> </a:t>
            </a:r>
            <a:r>
              <a:rPr sz="1750" dirty="0">
                <a:latin typeface="Times New Roman"/>
                <a:cs typeface="Times New Roman"/>
              </a:rPr>
              <a:t>is</a:t>
            </a:r>
            <a:r>
              <a:rPr sz="1750" spc="-15" dirty="0">
                <a:latin typeface="Times New Roman"/>
                <a:cs typeface="Times New Roman"/>
              </a:rPr>
              <a:t> </a:t>
            </a:r>
            <a:r>
              <a:rPr sz="1750" dirty="0">
                <a:latin typeface="Times New Roman"/>
                <a:cs typeface="Times New Roman"/>
              </a:rPr>
              <a:t>an extremely </a:t>
            </a:r>
            <a:r>
              <a:rPr sz="1750" spc="-5" dirty="0">
                <a:latin typeface="Times New Roman"/>
                <a:cs typeface="Times New Roman"/>
              </a:rPr>
              <a:t>efficient</a:t>
            </a:r>
            <a:r>
              <a:rPr sz="1750" spc="5" dirty="0">
                <a:latin typeface="Times New Roman"/>
                <a:cs typeface="Times New Roman"/>
              </a:rPr>
              <a:t> </a:t>
            </a:r>
            <a:r>
              <a:rPr sz="1750" dirty="0">
                <a:latin typeface="Times New Roman"/>
                <a:cs typeface="Times New Roman"/>
              </a:rPr>
              <a:t>algorithm</a:t>
            </a:r>
            <a:r>
              <a:rPr sz="1750" spc="-15" dirty="0">
                <a:latin typeface="Times New Roman"/>
                <a:cs typeface="Times New Roman"/>
              </a:rPr>
              <a:t> </a:t>
            </a:r>
            <a:r>
              <a:rPr sz="1750" dirty="0">
                <a:latin typeface="Times New Roman"/>
                <a:cs typeface="Times New Roman"/>
              </a:rPr>
              <a:t>when</a:t>
            </a:r>
            <a:r>
              <a:rPr sz="1750" spc="-5" dirty="0">
                <a:latin typeface="Times New Roman"/>
                <a:cs typeface="Times New Roman"/>
              </a:rPr>
              <a:t> </a:t>
            </a:r>
            <a:r>
              <a:rPr sz="1750" dirty="0">
                <a:latin typeface="Times New Roman"/>
                <a:cs typeface="Times New Roman"/>
              </a:rPr>
              <a:t>it is</a:t>
            </a:r>
            <a:r>
              <a:rPr sz="1750" spc="-15" dirty="0">
                <a:latin typeface="Times New Roman"/>
                <a:cs typeface="Times New Roman"/>
              </a:rPr>
              <a:t> </a:t>
            </a:r>
            <a:r>
              <a:rPr sz="1750" spc="-5" dirty="0">
                <a:latin typeface="Times New Roman"/>
                <a:cs typeface="Times New Roman"/>
              </a:rPr>
              <a:t>compared</a:t>
            </a:r>
            <a:r>
              <a:rPr sz="1750" spc="15" dirty="0">
                <a:latin typeface="Times New Roman"/>
                <a:cs typeface="Times New Roman"/>
              </a:rPr>
              <a:t> </a:t>
            </a:r>
            <a:r>
              <a:rPr sz="1750" dirty="0">
                <a:latin typeface="Times New Roman"/>
                <a:cs typeface="Times New Roman"/>
              </a:rPr>
              <a:t>to</a:t>
            </a:r>
            <a:r>
              <a:rPr sz="1750" spc="-10" dirty="0">
                <a:latin typeface="Times New Roman"/>
                <a:cs typeface="Times New Roman"/>
              </a:rPr>
              <a:t> </a:t>
            </a:r>
            <a:r>
              <a:rPr sz="1750" dirty="0">
                <a:latin typeface="Times New Roman"/>
                <a:cs typeface="Times New Roman"/>
              </a:rPr>
              <a:t>linear</a:t>
            </a:r>
            <a:r>
              <a:rPr sz="1750" spc="-5" dirty="0">
                <a:latin typeface="Times New Roman"/>
                <a:cs typeface="Times New Roman"/>
              </a:rPr>
              <a:t> </a:t>
            </a:r>
            <a:r>
              <a:rPr sz="1750" dirty="0">
                <a:latin typeface="Times New Roman"/>
                <a:cs typeface="Times New Roman"/>
              </a:rPr>
              <a:t>search.</a:t>
            </a:r>
            <a:endParaRPr sz="1750">
              <a:latin typeface="Times New Roman"/>
              <a:cs typeface="Times New Roman"/>
            </a:endParaRPr>
          </a:p>
          <a:p>
            <a:pPr marL="299085" indent="-287020">
              <a:lnSpc>
                <a:spcPct val="100000"/>
              </a:lnSpc>
              <a:spcBef>
                <a:spcPts val="1055"/>
              </a:spcBef>
              <a:buFont typeface="Arial MT"/>
              <a:buChar char="•"/>
              <a:tabLst>
                <a:tab pos="299085" algn="l"/>
                <a:tab pos="299720" algn="l"/>
              </a:tabLst>
            </a:pPr>
            <a:r>
              <a:rPr sz="1750" dirty="0">
                <a:latin typeface="Times New Roman"/>
                <a:cs typeface="Times New Roman"/>
              </a:rPr>
              <a:t>Binary</a:t>
            </a:r>
            <a:r>
              <a:rPr sz="1750" spc="-20" dirty="0">
                <a:latin typeface="Times New Roman"/>
                <a:cs typeface="Times New Roman"/>
              </a:rPr>
              <a:t> </a:t>
            </a:r>
            <a:r>
              <a:rPr sz="1750" dirty="0">
                <a:latin typeface="Times New Roman"/>
                <a:cs typeface="Times New Roman"/>
              </a:rPr>
              <a:t>search</a:t>
            </a:r>
            <a:r>
              <a:rPr sz="1750" spc="-15" dirty="0">
                <a:latin typeface="Times New Roman"/>
                <a:cs typeface="Times New Roman"/>
              </a:rPr>
              <a:t> </a:t>
            </a:r>
            <a:r>
              <a:rPr sz="1750" dirty="0">
                <a:latin typeface="Times New Roman"/>
                <a:cs typeface="Times New Roman"/>
              </a:rPr>
              <a:t>technique</a:t>
            </a:r>
            <a:r>
              <a:rPr sz="1750" spc="-25" dirty="0">
                <a:latin typeface="Times New Roman"/>
                <a:cs typeface="Times New Roman"/>
              </a:rPr>
              <a:t> </a:t>
            </a:r>
            <a:r>
              <a:rPr sz="1750" dirty="0">
                <a:latin typeface="Times New Roman"/>
                <a:cs typeface="Times New Roman"/>
              </a:rPr>
              <a:t>searches</a:t>
            </a:r>
            <a:r>
              <a:rPr sz="1750" spc="-40" dirty="0">
                <a:latin typeface="Times New Roman"/>
                <a:cs typeface="Times New Roman"/>
              </a:rPr>
              <a:t> </a:t>
            </a:r>
            <a:r>
              <a:rPr sz="1750" dirty="0">
                <a:latin typeface="Times New Roman"/>
                <a:cs typeface="Times New Roman"/>
              </a:rPr>
              <a:t>“data”</a:t>
            </a:r>
            <a:r>
              <a:rPr sz="1750" spc="-30" dirty="0">
                <a:latin typeface="Times New Roman"/>
                <a:cs typeface="Times New Roman"/>
              </a:rPr>
              <a:t> </a:t>
            </a:r>
            <a:r>
              <a:rPr sz="1750" dirty="0">
                <a:latin typeface="Times New Roman"/>
                <a:cs typeface="Times New Roman"/>
              </a:rPr>
              <a:t>in</a:t>
            </a:r>
            <a:r>
              <a:rPr sz="1750" spc="-5" dirty="0">
                <a:latin typeface="Times New Roman"/>
                <a:cs typeface="Times New Roman"/>
              </a:rPr>
              <a:t> minimum</a:t>
            </a:r>
            <a:r>
              <a:rPr sz="1750" spc="25" dirty="0">
                <a:latin typeface="Times New Roman"/>
                <a:cs typeface="Times New Roman"/>
              </a:rPr>
              <a:t> </a:t>
            </a:r>
            <a:r>
              <a:rPr sz="1750" dirty="0">
                <a:latin typeface="Times New Roman"/>
                <a:cs typeface="Times New Roman"/>
              </a:rPr>
              <a:t>possible</a:t>
            </a:r>
            <a:r>
              <a:rPr sz="1750" spc="-30" dirty="0">
                <a:latin typeface="Times New Roman"/>
                <a:cs typeface="Times New Roman"/>
              </a:rPr>
              <a:t> </a:t>
            </a:r>
            <a:r>
              <a:rPr sz="1750" dirty="0">
                <a:latin typeface="Times New Roman"/>
                <a:cs typeface="Times New Roman"/>
              </a:rPr>
              <a:t>comparisons.</a:t>
            </a:r>
            <a:endParaRPr sz="1750">
              <a:latin typeface="Times New Roman"/>
              <a:cs typeface="Times New Roman"/>
            </a:endParaRPr>
          </a:p>
          <a:p>
            <a:pPr marL="299085" indent="-287020">
              <a:lnSpc>
                <a:spcPct val="100000"/>
              </a:lnSpc>
              <a:spcBef>
                <a:spcPts val="1050"/>
              </a:spcBef>
              <a:buFont typeface="Arial MT"/>
              <a:buChar char="•"/>
              <a:tabLst>
                <a:tab pos="299085" algn="l"/>
                <a:tab pos="299720" algn="l"/>
              </a:tabLst>
            </a:pPr>
            <a:r>
              <a:rPr sz="1750" dirty="0">
                <a:latin typeface="Times New Roman"/>
                <a:cs typeface="Times New Roman"/>
              </a:rPr>
              <a:t>Used</a:t>
            </a:r>
            <a:r>
              <a:rPr sz="1750" spc="-20" dirty="0">
                <a:latin typeface="Times New Roman"/>
                <a:cs typeface="Times New Roman"/>
              </a:rPr>
              <a:t> </a:t>
            </a:r>
            <a:r>
              <a:rPr sz="1750" dirty="0">
                <a:latin typeface="Times New Roman"/>
                <a:cs typeface="Times New Roman"/>
              </a:rPr>
              <a:t>to</a:t>
            </a:r>
            <a:r>
              <a:rPr sz="1750" spc="-10" dirty="0">
                <a:latin typeface="Times New Roman"/>
                <a:cs typeface="Times New Roman"/>
              </a:rPr>
              <a:t> </a:t>
            </a:r>
            <a:r>
              <a:rPr sz="1750" dirty="0">
                <a:latin typeface="Times New Roman"/>
                <a:cs typeface="Times New Roman"/>
              </a:rPr>
              <a:t>construct</a:t>
            </a:r>
            <a:r>
              <a:rPr sz="1750" spc="-25" dirty="0">
                <a:latin typeface="Times New Roman"/>
                <a:cs typeface="Times New Roman"/>
              </a:rPr>
              <a:t> </a:t>
            </a:r>
            <a:r>
              <a:rPr sz="1750" dirty="0">
                <a:latin typeface="Times New Roman"/>
                <a:cs typeface="Times New Roman"/>
              </a:rPr>
              <a:t>a</a:t>
            </a:r>
            <a:r>
              <a:rPr sz="1750" spc="-5" dirty="0">
                <a:latin typeface="Times New Roman"/>
                <a:cs typeface="Times New Roman"/>
              </a:rPr>
              <a:t> BST</a:t>
            </a:r>
            <a:r>
              <a:rPr sz="1750" spc="-15" dirty="0">
                <a:latin typeface="Times New Roman"/>
                <a:cs typeface="Times New Roman"/>
              </a:rPr>
              <a:t> </a:t>
            </a:r>
            <a:r>
              <a:rPr sz="1750" dirty="0">
                <a:latin typeface="Times New Roman"/>
                <a:cs typeface="Times New Roman"/>
              </a:rPr>
              <a:t>and</a:t>
            </a:r>
            <a:r>
              <a:rPr sz="1750" spc="-5" dirty="0">
                <a:latin typeface="Times New Roman"/>
                <a:cs typeface="Times New Roman"/>
              </a:rPr>
              <a:t> </a:t>
            </a:r>
            <a:r>
              <a:rPr sz="1750" dirty="0">
                <a:latin typeface="Times New Roman"/>
                <a:cs typeface="Times New Roman"/>
              </a:rPr>
              <a:t>traverse</a:t>
            </a:r>
            <a:r>
              <a:rPr sz="1750" spc="-25" dirty="0">
                <a:latin typeface="Times New Roman"/>
                <a:cs typeface="Times New Roman"/>
              </a:rPr>
              <a:t> </a:t>
            </a:r>
            <a:r>
              <a:rPr sz="1750" dirty="0">
                <a:latin typeface="Times New Roman"/>
                <a:cs typeface="Times New Roman"/>
              </a:rPr>
              <a:t>in</a:t>
            </a:r>
            <a:r>
              <a:rPr sz="1750" spc="-10" dirty="0">
                <a:latin typeface="Times New Roman"/>
                <a:cs typeface="Times New Roman"/>
              </a:rPr>
              <a:t> preorder, </a:t>
            </a:r>
            <a:r>
              <a:rPr sz="1750" dirty="0">
                <a:latin typeface="Times New Roman"/>
                <a:cs typeface="Times New Roman"/>
              </a:rPr>
              <a:t>post</a:t>
            </a:r>
            <a:r>
              <a:rPr sz="1750" spc="-5" dirty="0">
                <a:latin typeface="Times New Roman"/>
                <a:cs typeface="Times New Roman"/>
              </a:rPr>
              <a:t> </a:t>
            </a:r>
            <a:r>
              <a:rPr sz="1750" spc="-10" dirty="0">
                <a:latin typeface="Times New Roman"/>
                <a:cs typeface="Times New Roman"/>
              </a:rPr>
              <a:t>order,</a:t>
            </a:r>
            <a:r>
              <a:rPr sz="1750" spc="-15" dirty="0">
                <a:latin typeface="Times New Roman"/>
                <a:cs typeface="Times New Roman"/>
              </a:rPr>
              <a:t> </a:t>
            </a:r>
            <a:r>
              <a:rPr sz="1750" dirty="0">
                <a:latin typeface="Times New Roman"/>
                <a:cs typeface="Times New Roman"/>
              </a:rPr>
              <a:t>inorder</a:t>
            </a:r>
            <a:endParaRPr sz="1750">
              <a:latin typeface="Times New Roman"/>
              <a:cs typeface="Times New Roman"/>
            </a:endParaRPr>
          </a:p>
          <a:p>
            <a:pPr marL="299085" marR="5080" indent="-287020">
              <a:lnSpc>
                <a:spcPct val="149800"/>
              </a:lnSpc>
              <a:spcBef>
                <a:spcPts val="10"/>
              </a:spcBef>
              <a:buFont typeface="Arial MT"/>
              <a:buChar char="•"/>
              <a:tabLst>
                <a:tab pos="299085" algn="l"/>
                <a:tab pos="299720" algn="l"/>
              </a:tabLst>
            </a:pPr>
            <a:r>
              <a:rPr sz="1750" dirty="0">
                <a:latin typeface="Times New Roman"/>
                <a:cs typeface="Times New Roman"/>
              </a:rPr>
              <a:t>Suppose</a:t>
            </a:r>
            <a:r>
              <a:rPr sz="1750" spc="345" dirty="0">
                <a:latin typeface="Times New Roman"/>
                <a:cs typeface="Times New Roman"/>
              </a:rPr>
              <a:t> </a:t>
            </a:r>
            <a:r>
              <a:rPr sz="1750" spc="-5" dirty="0">
                <a:latin typeface="Times New Roman"/>
                <a:cs typeface="Times New Roman"/>
              </a:rPr>
              <a:t>the</a:t>
            </a:r>
            <a:r>
              <a:rPr sz="1750" spc="355" dirty="0">
                <a:latin typeface="Times New Roman"/>
                <a:cs typeface="Times New Roman"/>
              </a:rPr>
              <a:t> </a:t>
            </a:r>
            <a:r>
              <a:rPr sz="1750" spc="-5" dirty="0">
                <a:latin typeface="Times New Roman"/>
                <a:cs typeface="Times New Roman"/>
              </a:rPr>
              <a:t>given</a:t>
            </a:r>
            <a:r>
              <a:rPr sz="1750" spc="350" dirty="0">
                <a:latin typeface="Times New Roman"/>
                <a:cs typeface="Times New Roman"/>
              </a:rPr>
              <a:t> </a:t>
            </a:r>
            <a:r>
              <a:rPr sz="1750" dirty="0">
                <a:latin typeface="Times New Roman"/>
                <a:cs typeface="Times New Roman"/>
              </a:rPr>
              <a:t>array</a:t>
            </a:r>
            <a:r>
              <a:rPr sz="1750" spc="345" dirty="0">
                <a:latin typeface="Times New Roman"/>
                <a:cs typeface="Times New Roman"/>
              </a:rPr>
              <a:t> </a:t>
            </a:r>
            <a:r>
              <a:rPr sz="1750" spc="-5" dirty="0">
                <a:latin typeface="Times New Roman"/>
                <a:cs typeface="Times New Roman"/>
              </a:rPr>
              <a:t>is</a:t>
            </a:r>
            <a:r>
              <a:rPr sz="1750" spc="350" dirty="0">
                <a:latin typeface="Times New Roman"/>
                <a:cs typeface="Times New Roman"/>
              </a:rPr>
              <a:t> </a:t>
            </a:r>
            <a:r>
              <a:rPr sz="1750" dirty="0">
                <a:latin typeface="Times New Roman"/>
                <a:cs typeface="Times New Roman"/>
              </a:rPr>
              <a:t>a</a:t>
            </a:r>
            <a:r>
              <a:rPr sz="1750" spc="345" dirty="0">
                <a:latin typeface="Times New Roman"/>
                <a:cs typeface="Times New Roman"/>
              </a:rPr>
              <a:t> </a:t>
            </a:r>
            <a:r>
              <a:rPr sz="1750" spc="-5" dirty="0">
                <a:latin typeface="Times New Roman"/>
                <a:cs typeface="Times New Roman"/>
              </a:rPr>
              <a:t>sorted</a:t>
            </a:r>
            <a:r>
              <a:rPr sz="1750" spc="350" dirty="0">
                <a:latin typeface="Times New Roman"/>
                <a:cs typeface="Times New Roman"/>
              </a:rPr>
              <a:t> </a:t>
            </a:r>
            <a:r>
              <a:rPr sz="1750" spc="-5" dirty="0">
                <a:latin typeface="Times New Roman"/>
                <a:cs typeface="Times New Roman"/>
              </a:rPr>
              <a:t>one,</a:t>
            </a:r>
            <a:r>
              <a:rPr sz="1750" spc="365" dirty="0">
                <a:latin typeface="Times New Roman"/>
                <a:cs typeface="Times New Roman"/>
              </a:rPr>
              <a:t> </a:t>
            </a:r>
            <a:r>
              <a:rPr sz="1750" spc="-5" dirty="0">
                <a:latin typeface="Times New Roman"/>
                <a:cs typeface="Times New Roman"/>
              </a:rPr>
              <a:t>otherwise</a:t>
            </a:r>
            <a:r>
              <a:rPr sz="1750" spc="360" dirty="0">
                <a:latin typeface="Times New Roman"/>
                <a:cs typeface="Times New Roman"/>
              </a:rPr>
              <a:t> </a:t>
            </a:r>
            <a:r>
              <a:rPr sz="1750" spc="-5" dirty="0">
                <a:latin typeface="Times New Roman"/>
                <a:cs typeface="Times New Roman"/>
              </a:rPr>
              <a:t>first</a:t>
            </a:r>
            <a:r>
              <a:rPr sz="1750" spc="360" dirty="0">
                <a:latin typeface="Times New Roman"/>
                <a:cs typeface="Times New Roman"/>
              </a:rPr>
              <a:t> </a:t>
            </a:r>
            <a:r>
              <a:rPr sz="1750" spc="-10" dirty="0">
                <a:latin typeface="Times New Roman"/>
                <a:cs typeface="Times New Roman"/>
              </a:rPr>
              <a:t>we</a:t>
            </a:r>
            <a:r>
              <a:rPr sz="1750" spc="360" dirty="0">
                <a:latin typeface="Times New Roman"/>
                <a:cs typeface="Times New Roman"/>
              </a:rPr>
              <a:t> </a:t>
            </a:r>
            <a:r>
              <a:rPr sz="1750" spc="-5" dirty="0">
                <a:latin typeface="Times New Roman"/>
                <a:cs typeface="Times New Roman"/>
              </a:rPr>
              <a:t>have</a:t>
            </a:r>
            <a:r>
              <a:rPr sz="1750" spc="345" dirty="0">
                <a:latin typeface="Times New Roman"/>
                <a:cs typeface="Times New Roman"/>
              </a:rPr>
              <a:t> </a:t>
            </a:r>
            <a:r>
              <a:rPr sz="1750" dirty="0">
                <a:latin typeface="Times New Roman"/>
                <a:cs typeface="Times New Roman"/>
              </a:rPr>
              <a:t>to</a:t>
            </a:r>
            <a:r>
              <a:rPr sz="1750" spc="335" dirty="0">
                <a:latin typeface="Times New Roman"/>
                <a:cs typeface="Times New Roman"/>
              </a:rPr>
              <a:t> </a:t>
            </a:r>
            <a:r>
              <a:rPr sz="1750" dirty="0">
                <a:latin typeface="Times New Roman"/>
                <a:cs typeface="Times New Roman"/>
              </a:rPr>
              <a:t>sort</a:t>
            </a:r>
            <a:r>
              <a:rPr sz="1750" spc="350" dirty="0">
                <a:latin typeface="Times New Roman"/>
                <a:cs typeface="Times New Roman"/>
              </a:rPr>
              <a:t> </a:t>
            </a:r>
            <a:r>
              <a:rPr sz="1750" spc="-5" dirty="0">
                <a:latin typeface="Times New Roman"/>
                <a:cs typeface="Times New Roman"/>
              </a:rPr>
              <a:t>the</a:t>
            </a:r>
            <a:r>
              <a:rPr sz="1750" spc="350" dirty="0">
                <a:latin typeface="Times New Roman"/>
                <a:cs typeface="Times New Roman"/>
              </a:rPr>
              <a:t> </a:t>
            </a:r>
            <a:r>
              <a:rPr sz="1750" spc="-5" dirty="0">
                <a:latin typeface="Times New Roman"/>
                <a:cs typeface="Times New Roman"/>
              </a:rPr>
              <a:t>array </a:t>
            </a:r>
            <a:r>
              <a:rPr sz="1750" spc="-425" dirty="0">
                <a:latin typeface="Times New Roman"/>
                <a:cs typeface="Times New Roman"/>
              </a:rPr>
              <a:t> </a:t>
            </a:r>
            <a:r>
              <a:rPr sz="1750" dirty="0">
                <a:latin typeface="Times New Roman"/>
                <a:cs typeface="Times New Roman"/>
              </a:rPr>
              <a:t>elements.</a:t>
            </a:r>
            <a:r>
              <a:rPr sz="1750" spc="-55" dirty="0">
                <a:latin typeface="Times New Roman"/>
                <a:cs typeface="Times New Roman"/>
              </a:rPr>
              <a:t> </a:t>
            </a:r>
            <a:r>
              <a:rPr sz="1750" dirty="0">
                <a:latin typeface="Times New Roman"/>
                <a:cs typeface="Times New Roman"/>
              </a:rPr>
              <a:t>Then</a:t>
            </a:r>
            <a:r>
              <a:rPr sz="1750" spc="-10" dirty="0">
                <a:latin typeface="Times New Roman"/>
                <a:cs typeface="Times New Roman"/>
              </a:rPr>
              <a:t> </a:t>
            </a:r>
            <a:r>
              <a:rPr sz="1750" dirty="0">
                <a:latin typeface="Times New Roman"/>
                <a:cs typeface="Times New Roman"/>
              </a:rPr>
              <a:t>apply</a:t>
            </a:r>
            <a:r>
              <a:rPr sz="1750" spc="-5" dirty="0">
                <a:latin typeface="Times New Roman"/>
                <a:cs typeface="Times New Roman"/>
              </a:rPr>
              <a:t> </a:t>
            </a:r>
            <a:r>
              <a:rPr sz="1750" dirty="0">
                <a:latin typeface="Times New Roman"/>
                <a:cs typeface="Times New Roman"/>
              </a:rPr>
              <a:t>the</a:t>
            </a:r>
            <a:r>
              <a:rPr sz="1750" spc="-15" dirty="0">
                <a:latin typeface="Times New Roman"/>
                <a:cs typeface="Times New Roman"/>
              </a:rPr>
              <a:t> </a:t>
            </a:r>
            <a:r>
              <a:rPr sz="1750" dirty="0">
                <a:latin typeface="Times New Roman"/>
                <a:cs typeface="Times New Roman"/>
              </a:rPr>
              <a:t>following</a:t>
            </a:r>
            <a:r>
              <a:rPr sz="1750" spc="5" dirty="0">
                <a:latin typeface="Times New Roman"/>
                <a:cs typeface="Times New Roman"/>
              </a:rPr>
              <a:t> </a:t>
            </a:r>
            <a:r>
              <a:rPr sz="1750" dirty="0">
                <a:latin typeface="Times New Roman"/>
                <a:cs typeface="Times New Roman"/>
              </a:rPr>
              <a:t>conditions</a:t>
            </a:r>
            <a:r>
              <a:rPr sz="1750" spc="-35" dirty="0">
                <a:latin typeface="Times New Roman"/>
                <a:cs typeface="Times New Roman"/>
              </a:rPr>
              <a:t> </a:t>
            </a:r>
            <a:r>
              <a:rPr sz="1750" dirty="0">
                <a:latin typeface="Times New Roman"/>
                <a:cs typeface="Times New Roman"/>
              </a:rPr>
              <a:t>to</a:t>
            </a:r>
            <a:r>
              <a:rPr sz="1750" spc="-10" dirty="0">
                <a:latin typeface="Times New Roman"/>
                <a:cs typeface="Times New Roman"/>
              </a:rPr>
              <a:t> </a:t>
            </a:r>
            <a:r>
              <a:rPr sz="1750" dirty="0">
                <a:latin typeface="Times New Roman"/>
                <a:cs typeface="Times New Roman"/>
              </a:rPr>
              <a:t>search</a:t>
            </a:r>
            <a:r>
              <a:rPr sz="1750" spc="-15" dirty="0">
                <a:latin typeface="Times New Roman"/>
                <a:cs typeface="Times New Roman"/>
              </a:rPr>
              <a:t> </a:t>
            </a:r>
            <a:r>
              <a:rPr sz="1750" dirty="0">
                <a:latin typeface="Times New Roman"/>
                <a:cs typeface="Times New Roman"/>
              </a:rPr>
              <a:t>a</a:t>
            </a:r>
            <a:r>
              <a:rPr sz="1750" spc="-5" dirty="0">
                <a:latin typeface="Times New Roman"/>
                <a:cs typeface="Times New Roman"/>
              </a:rPr>
              <a:t> </a:t>
            </a:r>
            <a:r>
              <a:rPr sz="1750" dirty="0">
                <a:latin typeface="Times New Roman"/>
                <a:cs typeface="Times New Roman"/>
              </a:rPr>
              <a:t>“data”.</a:t>
            </a:r>
            <a:endParaRPr sz="1750">
              <a:latin typeface="Times New Roman"/>
              <a:cs typeface="Times New Roman"/>
            </a:endParaRPr>
          </a:p>
          <a:p>
            <a:pPr marL="299085" indent="-287020">
              <a:lnSpc>
                <a:spcPct val="100000"/>
              </a:lnSpc>
              <a:spcBef>
                <a:spcPts val="1055"/>
              </a:spcBef>
              <a:buFont typeface="Arial MT"/>
              <a:buChar char="•"/>
              <a:tabLst>
                <a:tab pos="299085" algn="l"/>
                <a:tab pos="299720" algn="l"/>
              </a:tabLst>
            </a:pPr>
            <a:r>
              <a:rPr sz="1750" dirty="0">
                <a:latin typeface="Times New Roman"/>
                <a:cs typeface="Times New Roman"/>
              </a:rPr>
              <a:t>Then</a:t>
            </a:r>
            <a:r>
              <a:rPr sz="1750" spc="-15" dirty="0">
                <a:latin typeface="Times New Roman"/>
                <a:cs typeface="Times New Roman"/>
              </a:rPr>
              <a:t> </a:t>
            </a:r>
            <a:r>
              <a:rPr sz="1750" dirty="0">
                <a:latin typeface="Times New Roman"/>
                <a:cs typeface="Times New Roman"/>
              </a:rPr>
              <a:t>apply</a:t>
            </a:r>
            <a:r>
              <a:rPr sz="1750" spc="-10" dirty="0">
                <a:latin typeface="Times New Roman"/>
                <a:cs typeface="Times New Roman"/>
              </a:rPr>
              <a:t> </a:t>
            </a:r>
            <a:r>
              <a:rPr sz="1750" dirty="0">
                <a:latin typeface="Times New Roman"/>
                <a:cs typeface="Times New Roman"/>
              </a:rPr>
              <a:t>the</a:t>
            </a:r>
            <a:r>
              <a:rPr sz="1750" spc="-15" dirty="0">
                <a:latin typeface="Times New Roman"/>
                <a:cs typeface="Times New Roman"/>
              </a:rPr>
              <a:t> </a:t>
            </a:r>
            <a:r>
              <a:rPr sz="1750" dirty="0">
                <a:latin typeface="Times New Roman"/>
                <a:cs typeface="Times New Roman"/>
              </a:rPr>
              <a:t>following</a:t>
            </a:r>
            <a:r>
              <a:rPr sz="1750" spc="5" dirty="0">
                <a:latin typeface="Times New Roman"/>
                <a:cs typeface="Times New Roman"/>
              </a:rPr>
              <a:t> </a:t>
            </a:r>
            <a:r>
              <a:rPr sz="1750" dirty="0">
                <a:latin typeface="Times New Roman"/>
                <a:cs typeface="Times New Roman"/>
              </a:rPr>
              <a:t>conditions</a:t>
            </a:r>
            <a:r>
              <a:rPr sz="1750" spc="-40" dirty="0">
                <a:latin typeface="Times New Roman"/>
                <a:cs typeface="Times New Roman"/>
              </a:rPr>
              <a:t> </a:t>
            </a:r>
            <a:r>
              <a:rPr sz="1750" dirty="0">
                <a:latin typeface="Times New Roman"/>
                <a:cs typeface="Times New Roman"/>
              </a:rPr>
              <a:t>to</a:t>
            </a:r>
            <a:r>
              <a:rPr sz="1750" spc="-15" dirty="0">
                <a:latin typeface="Times New Roman"/>
                <a:cs typeface="Times New Roman"/>
              </a:rPr>
              <a:t> </a:t>
            </a:r>
            <a:r>
              <a:rPr sz="1750" dirty="0">
                <a:latin typeface="Times New Roman"/>
                <a:cs typeface="Times New Roman"/>
              </a:rPr>
              <a:t>search</a:t>
            </a:r>
            <a:r>
              <a:rPr sz="1750" spc="-15" dirty="0">
                <a:latin typeface="Times New Roman"/>
                <a:cs typeface="Times New Roman"/>
              </a:rPr>
              <a:t> </a:t>
            </a:r>
            <a:r>
              <a:rPr sz="1750" dirty="0">
                <a:latin typeface="Times New Roman"/>
                <a:cs typeface="Times New Roman"/>
              </a:rPr>
              <a:t>a</a:t>
            </a:r>
            <a:r>
              <a:rPr sz="1750" spc="-10" dirty="0">
                <a:latin typeface="Times New Roman"/>
                <a:cs typeface="Times New Roman"/>
              </a:rPr>
              <a:t> </a:t>
            </a:r>
            <a:r>
              <a:rPr sz="1750" dirty="0">
                <a:latin typeface="Times New Roman"/>
                <a:cs typeface="Times New Roman"/>
              </a:rPr>
              <a:t>“data”.</a:t>
            </a:r>
            <a:endParaRPr sz="1750">
              <a:latin typeface="Times New Roman"/>
              <a:cs typeface="Times New Roman"/>
            </a:endParaRPr>
          </a:p>
          <a:p>
            <a:pPr marL="355600" marR="5080" indent="-342900">
              <a:lnSpc>
                <a:spcPts val="3160"/>
              </a:lnSpc>
              <a:spcBef>
                <a:spcPts val="265"/>
              </a:spcBef>
              <a:buAutoNum type="arabicPeriod"/>
              <a:tabLst>
                <a:tab pos="354965" algn="l"/>
                <a:tab pos="355600" algn="l"/>
              </a:tabLst>
            </a:pPr>
            <a:r>
              <a:rPr sz="1750" dirty="0">
                <a:latin typeface="Times New Roman"/>
                <a:cs typeface="Times New Roman"/>
              </a:rPr>
              <a:t>Find</a:t>
            </a:r>
            <a:r>
              <a:rPr sz="1750" spc="55" dirty="0">
                <a:latin typeface="Times New Roman"/>
                <a:cs typeface="Times New Roman"/>
              </a:rPr>
              <a:t> </a:t>
            </a:r>
            <a:r>
              <a:rPr sz="1750" spc="-5" dirty="0">
                <a:latin typeface="Times New Roman"/>
                <a:cs typeface="Times New Roman"/>
              </a:rPr>
              <a:t>the</a:t>
            </a:r>
            <a:r>
              <a:rPr sz="1750" spc="60" dirty="0">
                <a:latin typeface="Times New Roman"/>
                <a:cs typeface="Times New Roman"/>
              </a:rPr>
              <a:t> </a:t>
            </a:r>
            <a:r>
              <a:rPr sz="1750" spc="-5" dirty="0">
                <a:latin typeface="Times New Roman"/>
                <a:cs typeface="Times New Roman"/>
              </a:rPr>
              <a:t>middle</a:t>
            </a:r>
            <a:r>
              <a:rPr sz="1750" spc="50" dirty="0">
                <a:latin typeface="Times New Roman"/>
                <a:cs typeface="Times New Roman"/>
              </a:rPr>
              <a:t> </a:t>
            </a:r>
            <a:r>
              <a:rPr sz="1750" spc="-5" dirty="0">
                <a:latin typeface="Times New Roman"/>
                <a:cs typeface="Times New Roman"/>
              </a:rPr>
              <a:t>element</a:t>
            </a:r>
            <a:r>
              <a:rPr sz="1750" spc="70" dirty="0">
                <a:latin typeface="Times New Roman"/>
                <a:cs typeface="Times New Roman"/>
              </a:rPr>
              <a:t> </a:t>
            </a:r>
            <a:r>
              <a:rPr sz="1750" dirty="0">
                <a:latin typeface="Times New Roman"/>
                <a:cs typeface="Times New Roman"/>
              </a:rPr>
              <a:t>of</a:t>
            </a:r>
            <a:r>
              <a:rPr sz="1750" spc="50" dirty="0">
                <a:latin typeface="Times New Roman"/>
                <a:cs typeface="Times New Roman"/>
              </a:rPr>
              <a:t> </a:t>
            </a:r>
            <a:r>
              <a:rPr sz="1750" dirty="0">
                <a:latin typeface="Times New Roman"/>
                <a:cs typeface="Times New Roman"/>
              </a:rPr>
              <a:t>the</a:t>
            </a:r>
            <a:r>
              <a:rPr sz="1750" spc="50" dirty="0">
                <a:latin typeface="Times New Roman"/>
                <a:cs typeface="Times New Roman"/>
              </a:rPr>
              <a:t> </a:t>
            </a:r>
            <a:r>
              <a:rPr sz="1750" spc="-5" dirty="0">
                <a:latin typeface="Times New Roman"/>
                <a:cs typeface="Times New Roman"/>
              </a:rPr>
              <a:t>array</a:t>
            </a:r>
            <a:r>
              <a:rPr sz="1750" spc="45" dirty="0">
                <a:latin typeface="Times New Roman"/>
                <a:cs typeface="Times New Roman"/>
              </a:rPr>
              <a:t> </a:t>
            </a:r>
            <a:r>
              <a:rPr sz="1750" dirty="0">
                <a:latin typeface="Times New Roman"/>
                <a:cs typeface="Times New Roman"/>
              </a:rPr>
              <a:t>(</a:t>
            </a:r>
            <a:r>
              <a:rPr sz="1750" i="1" dirty="0">
                <a:latin typeface="Times New Roman"/>
                <a:cs typeface="Times New Roman"/>
              </a:rPr>
              <a:t>i.e</a:t>
            </a:r>
            <a:r>
              <a:rPr sz="1750" dirty="0">
                <a:latin typeface="Times New Roman"/>
                <a:cs typeface="Times New Roman"/>
              </a:rPr>
              <a:t>.,</a:t>
            </a:r>
            <a:r>
              <a:rPr sz="1750" spc="50" dirty="0">
                <a:latin typeface="Times New Roman"/>
                <a:cs typeface="Times New Roman"/>
              </a:rPr>
              <a:t> </a:t>
            </a:r>
            <a:r>
              <a:rPr sz="1750" i="1" dirty="0">
                <a:latin typeface="Times New Roman"/>
                <a:cs typeface="Times New Roman"/>
              </a:rPr>
              <a:t>n</a:t>
            </a:r>
            <a:r>
              <a:rPr sz="1750" dirty="0">
                <a:latin typeface="Times New Roman"/>
                <a:cs typeface="Times New Roman"/>
              </a:rPr>
              <a:t>/2</a:t>
            </a:r>
            <a:r>
              <a:rPr sz="1750" spc="45" dirty="0">
                <a:latin typeface="Times New Roman"/>
                <a:cs typeface="Times New Roman"/>
              </a:rPr>
              <a:t> </a:t>
            </a:r>
            <a:r>
              <a:rPr sz="1750" spc="-5" dirty="0">
                <a:latin typeface="Times New Roman"/>
                <a:cs typeface="Times New Roman"/>
              </a:rPr>
              <a:t>is</a:t>
            </a:r>
            <a:r>
              <a:rPr sz="1750" spc="50" dirty="0">
                <a:latin typeface="Times New Roman"/>
                <a:cs typeface="Times New Roman"/>
              </a:rPr>
              <a:t> </a:t>
            </a:r>
            <a:r>
              <a:rPr sz="1750" spc="-5" dirty="0">
                <a:latin typeface="Times New Roman"/>
                <a:cs typeface="Times New Roman"/>
              </a:rPr>
              <a:t>the</a:t>
            </a:r>
            <a:r>
              <a:rPr sz="1750" spc="60" dirty="0">
                <a:latin typeface="Times New Roman"/>
                <a:cs typeface="Times New Roman"/>
              </a:rPr>
              <a:t> </a:t>
            </a:r>
            <a:r>
              <a:rPr sz="1750" spc="-5" dirty="0">
                <a:latin typeface="Times New Roman"/>
                <a:cs typeface="Times New Roman"/>
              </a:rPr>
              <a:t>middle</a:t>
            </a:r>
            <a:r>
              <a:rPr sz="1750" spc="60" dirty="0">
                <a:latin typeface="Times New Roman"/>
                <a:cs typeface="Times New Roman"/>
              </a:rPr>
              <a:t> </a:t>
            </a:r>
            <a:r>
              <a:rPr sz="1750" spc="-5" dirty="0">
                <a:latin typeface="Times New Roman"/>
                <a:cs typeface="Times New Roman"/>
              </a:rPr>
              <a:t>element</a:t>
            </a:r>
            <a:r>
              <a:rPr sz="1750" spc="60" dirty="0">
                <a:latin typeface="Times New Roman"/>
                <a:cs typeface="Times New Roman"/>
              </a:rPr>
              <a:t> </a:t>
            </a:r>
            <a:r>
              <a:rPr sz="1750" dirty="0">
                <a:latin typeface="Times New Roman"/>
                <a:cs typeface="Times New Roman"/>
              </a:rPr>
              <a:t>if</a:t>
            </a:r>
            <a:r>
              <a:rPr sz="1750" spc="50" dirty="0">
                <a:latin typeface="Times New Roman"/>
                <a:cs typeface="Times New Roman"/>
              </a:rPr>
              <a:t> </a:t>
            </a:r>
            <a:r>
              <a:rPr sz="1750" dirty="0">
                <a:latin typeface="Times New Roman"/>
                <a:cs typeface="Times New Roman"/>
              </a:rPr>
              <a:t>the</a:t>
            </a:r>
            <a:r>
              <a:rPr sz="1750" spc="45" dirty="0">
                <a:latin typeface="Times New Roman"/>
                <a:cs typeface="Times New Roman"/>
              </a:rPr>
              <a:t> </a:t>
            </a:r>
            <a:r>
              <a:rPr sz="1750" dirty="0">
                <a:latin typeface="Times New Roman"/>
                <a:cs typeface="Times New Roman"/>
              </a:rPr>
              <a:t>array</a:t>
            </a:r>
            <a:r>
              <a:rPr sz="1750" spc="50" dirty="0">
                <a:latin typeface="Times New Roman"/>
                <a:cs typeface="Times New Roman"/>
              </a:rPr>
              <a:t> </a:t>
            </a:r>
            <a:r>
              <a:rPr sz="1750" dirty="0">
                <a:latin typeface="Times New Roman"/>
                <a:cs typeface="Times New Roman"/>
              </a:rPr>
              <a:t>or</a:t>
            </a:r>
            <a:r>
              <a:rPr sz="1750" spc="50" dirty="0">
                <a:latin typeface="Times New Roman"/>
                <a:cs typeface="Times New Roman"/>
              </a:rPr>
              <a:t> </a:t>
            </a:r>
            <a:r>
              <a:rPr sz="1750" spc="-5" dirty="0">
                <a:latin typeface="Times New Roman"/>
                <a:cs typeface="Times New Roman"/>
              </a:rPr>
              <a:t>the </a:t>
            </a:r>
            <a:r>
              <a:rPr sz="1750" spc="-420" dirty="0">
                <a:latin typeface="Times New Roman"/>
                <a:cs typeface="Times New Roman"/>
              </a:rPr>
              <a:t> </a:t>
            </a:r>
            <a:r>
              <a:rPr sz="1750" dirty="0">
                <a:latin typeface="Times New Roman"/>
                <a:cs typeface="Times New Roman"/>
              </a:rPr>
              <a:t>sub-array</a:t>
            </a:r>
            <a:r>
              <a:rPr sz="1750" spc="-35" dirty="0">
                <a:latin typeface="Times New Roman"/>
                <a:cs typeface="Times New Roman"/>
              </a:rPr>
              <a:t> </a:t>
            </a:r>
            <a:r>
              <a:rPr sz="1750" dirty="0">
                <a:latin typeface="Times New Roman"/>
                <a:cs typeface="Times New Roman"/>
              </a:rPr>
              <a:t>contains</a:t>
            </a:r>
            <a:r>
              <a:rPr sz="1750" spc="-25" dirty="0">
                <a:latin typeface="Times New Roman"/>
                <a:cs typeface="Times New Roman"/>
              </a:rPr>
              <a:t> </a:t>
            </a:r>
            <a:r>
              <a:rPr sz="1750" i="1" dirty="0">
                <a:latin typeface="Times New Roman"/>
                <a:cs typeface="Times New Roman"/>
              </a:rPr>
              <a:t>n</a:t>
            </a:r>
            <a:r>
              <a:rPr sz="1750" i="1" spc="5" dirty="0">
                <a:latin typeface="Times New Roman"/>
                <a:cs typeface="Times New Roman"/>
              </a:rPr>
              <a:t> </a:t>
            </a:r>
            <a:r>
              <a:rPr sz="1750" dirty="0">
                <a:latin typeface="Times New Roman"/>
                <a:cs typeface="Times New Roman"/>
              </a:rPr>
              <a:t>elements).</a:t>
            </a:r>
            <a:endParaRPr sz="1750">
              <a:latin typeface="Times New Roman"/>
              <a:cs typeface="Times New Roman"/>
            </a:endParaRPr>
          </a:p>
          <a:p>
            <a:pPr marL="355600" indent="-342900">
              <a:lnSpc>
                <a:spcPct val="100000"/>
              </a:lnSpc>
              <a:spcBef>
                <a:spcPts val="760"/>
              </a:spcBef>
              <a:buAutoNum type="arabicPeriod"/>
              <a:tabLst>
                <a:tab pos="354965" algn="l"/>
                <a:tab pos="355600" algn="l"/>
              </a:tabLst>
            </a:pPr>
            <a:r>
              <a:rPr sz="1750" spc="-5" dirty="0">
                <a:latin typeface="Times New Roman"/>
                <a:cs typeface="Times New Roman"/>
              </a:rPr>
              <a:t>Compare</a:t>
            </a:r>
            <a:r>
              <a:rPr sz="1750" spc="245" dirty="0">
                <a:latin typeface="Times New Roman"/>
                <a:cs typeface="Times New Roman"/>
              </a:rPr>
              <a:t> </a:t>
            </a:r>
            <a:r>
              <a:rPr sz="1750" dirty="0">
                <a:latin typeface="Times New Roman"/>
                <a:cs typeface="Times New Roman"/>
              </a:rPr>
              <a:t>the</a:t>
            </a:r>
            <a:r>
              <a:rPr sz="1750" spc="229" dirty="0">
                <a:latin typeface="Times New Roman"/>
                <a:cs typeface="Times New Roman"/>
              </a:rPr>
              <a:t> </a:t>
            </a:r>
            <a:r>
              <a:rPr sz="1750" spc="-5" dirty="0">
                <a:latin typeface="Times New Roman"/>
                <a:cs typeface="Times New Roman"/>
              </a:rPr>
              <a:t>middle</a:t>
            </a:r>
            <a:r>
              <a:rPr sz="1750" spc="235" dirty="0">
                <a:latin typeface="Times New Roman"/>
                <a:cs typeface="Times New Roman"/>
              </a:rPr>
              <a:t> </a:t>
            </a:r>
            <a:r>
              <a:rPr sz="1750" spc="-5" dirty="0">
                <a:latin typeface="Times New Roman"/>
                <a:cs typeface="Times New Roman"/>
              </a:rPr>
              <a:t>element</a:t>
            </a:r>
            <a:r>
              <a:rPr sz="1750" spc="250" dirty="0">
                <a:latin typeface="Times New Roman"/>
                <a:cs typeface="Times New Roman"/>
              </a:rPr>
              <a:t> </a:t>
            </a:r>
            <a:r>
              <a:rPr sz="1750" spc="-10" dirty="0">
                <a:latin typeface="Times New Roman"/>
                <a:cs typeface="Times New Roman"/>
              </a:rPr>
              <a:t>with</a:t>
            </a:r>
            <a:r>
              <a:rPr sz="1750" spc="240" dirty="0">
                <a:latin typeface="Times New Roman"/>
                <a:cs typeface="Times New Roman"/>
              </a:rPr>
              <a:t> </a:t>
            </a:r>
            <a:r>
              <a:rPr sz="1750" spc="-5" dirty="0">
                <a:latin typeface="Times New Roman"/>
                <a:cs typeface="Times New Roman"/>
              </a:rPr>
              <a:t>the</a:t>
            </a:r>
            <a:r>
              <a:rPr sz="1750" spc="229" dirty="0">
                <a:latin typeface="Times New Roman"/>
                <a:cs typeface="Times New Roman"/>
              </a:rPr>
              <a:t> </a:t>
            </a:r>
            <a:r>
              <a:rPr sz="1750" spc="-5" dirty="0">
                <a:latin typeface="Times New Roman"/>
                <a:cs typeface="Times New Roman"/>
              </a:rPr>
              <a:t>data</a:t>
            </a:r>
            <a:r>
              <a:rPr sz="1750" spc="240" dirty="0">
                <a:latin typeface="Times New Roman"/>
                <a:cs typeface="Times New Roman"/>
              </a:rPr>
              <a:t> </a:t>
            </a:r>
            <a:r>
              <a:rPr sz="1750" dirty="0">
                <a:latin typeface="Times New Roman"/>
                <a:cs typeface="Times New Roman"/>
              </a:rPr>
              <a:t>to</a:t>
            </a:r>
            <a:r>
              <a:rPr sz="1750" spc="229" dirty="0">
                <a:latin typeface="Times New Roman"/>
                <a:cs typeface="Times New Roman"/>
              </a:rPr>
              <a:t> </a:t>
            </a:r>
            <a:r>
              <a:rPr sz="1750" spc="-10" dirty="0">
                <a:latin typeface="Times New Roman"/>
                <a:cs typeface="Times New Roman"/>
              </a:rPr>
              <a:t>be</a:t>
            </a:r>
            <a:r>
              <a:rPr sz="1750" spc="220" dirty="0">
                <a:latin typeface="Times New Roman"/>
                <a:cs typeface="Times New Roman"/>
              </a:rPr>
              <a:t> </a:t>
            </a:r>
            <a:r>
              <a:rPr sz="1750" spc="-5" dirty="0">
                <a:latin typeface="Times New Roman"/>
                <a:cs typeface="Times New Roman"/>
              </a:rPr>
              <a:t>searched,</a:t>
            </a:r>
            <a:r>
              <a:rPr sz="1750" spc="240" dirty="0">
                <a:latin typeface="Times New Roman"/>
                <a:cs typeface="Times New Roman"/>
              </a:rPr>
              <a:t> </a:t>
            </a:r>
            <a:r>
              <a:rPr sz="1750" spc="-5" dirty="0">
                <a:latin typeface="Times New Roman"/>
                <a:cs typeface="Times New Roman"/>
              </a:rPr>
              <a:t>then</a:t>
            </a:r>
            <a:r>
              <a:rPr sz="1750" spc="229" dirty="0">
                <a:latin typeface="Times New Roman"/>
                <a:cs typeface="Times New Roman"/>
              </a:rPr>
              <a:t> </a:t>
            </a:r>
            <a:r>
              <a:rPr sz="1750" spc="-5" dirty="0">
                <a:latin typeface="Times New Roman"/>
                <a:cs typeface="Times New Roman"/>
              </a:rPr>
              <a:t>there</a:t>
            </a:r>
            <a:r>
              <a:rPr sz="1750" spc="229" dirty="0">
                <a:latin typeface="Times New Roman"/>
                <a:cs typeface="Times New Roman"/>
              </a:rPr>
              <a:t> </a:t>
            </a:r>
            <a:r>
              <a:rPr sz="1750" spc="-5" dirty="0">
                <a:latin typeface="Times New Roman"/>
                <a:cs typeface="Times New Roman"/>
              </a:rPr>
              <a:t>are</a:t>
            </a:r>
            <a:r>
              <a:rPr sz="1750" spc="240" dirty="0">
                <a:latin typeface="Times New Roman"/>
                <a:cs typeface="Times New Roman"/>
              </a:rPr>
              <a:t> </a:t>
            </a:r>
            <a:r>
              <a:rPr sz="1750" spc="-5" dirty="0">
                <a:latin typeface="Times New Roman"/>
                <a:cs typeface="Times New Roman"/>
              </a:rPr>
              <a:t>following</a:t>
            </a:r>
            <a:endParaRPr sz="1750">
              <a:latin typeface="Times New Roman"/>
              <a:cs typeface="Times New Roman"/>
            </a:endParaRPr>
          </a:p>
          <a:p>
            <a:pPr marL="355600">
              <a:lnSpc>
                <a:spcPct val="100000"/>
              </a:lnSpc>
              <a:spcBef>
                <a:spcPts val="1055"/>
              </a:spcBef>
            </a:pPr>
            <a:r>
              <a:rPr sz="1750" dirty="0">
                <a:latin typeface="Times New Roman"/>
                <a:cs typeface="Times New Roman"/>
              </a:rPr>
              <a:t>three</a:t>
            </a:r>
            <a:r>
              <a:rPr sz="1750" spc="-50" dirty="0">
                <a:latin typeface="Times New Roman"/>
                <a:cs typeface="Times New Roman"/>
              </a:rPr>
              <a:t> </a:t>
            </a:r>
            <a:r>
              <a:rPr sz="1750" dirty="0">
                <a:latin typeface="Times New Roman"/>
                <a:cs typeface="Times New Roman"/>
              </a:rPr>
              <a:t>cases.</a:t>
            </a:r>
            <a:endParaRPr sz="175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95655" y="615421"/>
            <a:ext cx="7819390" cy="2906395"/>
          </a:xfrm>
          <a:prstGeom prst="rect">
            <a:avLst/>
          </a:prstGeom>
        </p:spPr>
        <p:txBody>
          <a:bodyPr vert="horz" wrap="square" lIns="0" tIns="149225" rIns="0" bIns="0" rtlCol="0">
            <a:spAutoFit/>
          </a:bodyPr>
          <a:lstStyle/>
          <a:p>
            <a:pPr marL="335280" indent="-323215">
              <a:lnSpc>
                <a:spcPct val="100000"/>
              </a:lnSpc>
              <a:spcBef>
                <a:spcPts val="1175"/>
              </a:spcBef>
              <a:buAutoNum type="alphaLcParenBoth"/>
              <a:tabLst>
                <a:tab pos="335915" algn="l"/>
              </a:tabLst>
            </a:pPr>
            <a:r>
              <a:rPr sz="1800" dirty="0">
                <a:latin typeface="Times New Roman"/>
                <a:cs typeface="Times New Roman"/>
              </a:rPr>
              <a:t>If</a:t>
            </a:r>
            <a:r>
              <a:rPr sz="1800" spc="5" dirty="0">
                <a:latin typeface="Times New Roman"/>
                <a:cs typeface="Times New Roman"/>
              </a:rPr>
              <a:t> </a:t>
            </a:r>
            <a:r>
              <a:rPr sz="1800" dirty="0">
                <a:latin typeface="Times New Roman"/>
                <a:cs typeface="Times New Roman"/>
              </a:rPr>
              <a:t>it</a:t>
            </a:r>
            <a:r>
              <a:rPr sz="1800" spc="-5" dirty="0">
                <a:latin typeface="Times New Roman"/>
                <a:cs typeface="Times New Roman"/>
              </a:rPr>
              <a:t> is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desired</a:t>
            </a:r>
            <a:r>
              <a:rPr sz="1800" spc="-5" dirty="0">
                <a:latin typeface="Times New Roman"/>
                <a:cs typeface="Times New Roman"/>
              </a:rPr>
              <a:t> </a:t>
            </a:r>
            <a:r>
              <a:rPr sz="1800" dirty="0">
                <a:latin typeface="Times New Roman"/>
                <a:cs typeface="Times New Roman"/>
              </a:rPr>
              <a:t>element,</a:t>
            </a:r>
            <a:r>
              <a:rPr sz="1800" spc="-5" dirty="0">
                <a:latin typeface="Times New Roman"/>
                <a:cs typeface="Times New Roman"/>
              </a:rPr>
              <a:t> </a:t>
            </a:r>
            <a:r>
              <a:rPr sz="1800" dirty="0">
                <a:latin typeface="Times New Roman"/>
                <a:cs typeface="Times New Roman"/>
              </a:rPr>
              <a:t>then</a:t>
            </a:r>
            <a:r>
              <a:rPr sz="1800" spc="-5" dirty="0">
                <a:latin typeface="Times New Roman"/>
                <a:cs typeface="Times New Roman"/>
              </a:rPr>
              <a:t> search</a:t>
            </a:r>
            <a:r>
              <a:rPr sz="1800" dirty="0">
                <a:latin typeface="Times New Roman"/>
                <a:cs typeface="Times New Roman"/>
              </a:rPr>
              <a:t> </a:t>
            </a:r>
            <a:r>
              <a:rPr sz="1800" spc="-5" dirty="0">
                <a:latin typeface="Times New Roman"/>
                <a:cs typeface="Times New Roman"/>
              </a:rPr>
              <a:t>is</a:t>
            </a:r>
            <a:r>
              <a:rPr sz="1800" spc="5" dirty="0">
                <a:latin typeface="Times New Roman"/>
                <a:cs typeface="Times New Roman"/>
              </a:rPr>
              <a:t> </a:t>
            </a:r>
            <a:r>
              <a:rPr sz="1800" spc="-5" dirty="0">
                <a:latin typeface="Times New Roman"/>
                <a:cs typeface="Times New Roman"/>
              </a:rPr>
              <a:t>successful.</a:t>
            </a:r>
            <a:endParaRPr sz="1800" dirty="0">
              <a:latin typeface="Times New Roman"/>
              <a:cs typeface="Times New Roman"/>
            </a:endParaRPr>
          </a:p>
          <a:p>
            <a:pPr marL="370840" indent="-358140">
              <a:lnSpc>
                <a:spcPct val="100000"/>
              </a:lnSpc>
              <a:spcBef>
                <a:spcPts val="1080"/>
              </a:spcBef>
              <a:buAutoNum type="alphaLcParenBoth"/>
              <a:tabLst>
                <a:tab pos="370840" algn="l"/>
              </a:tabLst>
            </a:pPr>
            <a:r>
              <a:rPr sz="1800" spc="-5" dirty="0">
                <a:latin typeface="Times New Roman"/>
                <a:cs typeface="Times New Roman"/>
              </a:rPr>
              <a:t>If</a:t>
            </a:r>
            <a:r>
              <a:rPr sz="1800" spc="270" dirty="0">
                <a:latin typeface="Times New Roman"/>
                <a:cs typeface="Times New Roman"/>
              </a:rPr>
              <a:t> </a:t>
            </a:r>
            <a:r>
              <a:rPr sz="1800" dirty="0">
                <a:latin typeface="Times New Roman"/>
                <a:cs typeface="Times New Roman"/>
              </a:rPr>
              <a:t>it</a:t>
            </a:r>
            <a:r>
              <a:rPr sz="1800" spc="275" dirty="0">
                <a:latin typeface="Times New Roman"/>
                <a:cs typeface="Times New Roman"/>
              </a:rPr>
              <a:t> </a:t>
            </a:r>
            <a:r>
              <a:rPr sz="1800" dirty="0">
                <a:latin typeface="Times New Roman"/>
                <a:cs typeface="Times New Roman"/>
              </a:rPr>
              <a:t>is</a:t>
            </a:r>
            <a:r>
              <a:rPr sz="1800" spc="254" dirty="0">
                <a:latin typeface="Times New Roman"/>
                <a:cs typeface="Times New Roman"/>
              </a:rPr>
              <a:t> </a:t>
            </a:r>
            <a:r>
              <a:rPr sz="1800" dirty="0">
                <a:latin typeface="Times New Roman"/>
                <a:cs typeface="Times New Roman"/>
              </a:rPr>
              <a:t>less</a:t>
            </a:r>
            <a:r>
              <a:rPr sz="1800" spc="265" dirty="0">
                <a:latin typeface="Times New Roman"/>
                <a:cs typeface="Times New Roman"/>
              </a:rPr>
              <a:t> </a:t>
            </a:r>
            <a:r>
              <a:rPr sz="1800" dirty="0">
                <a:latin typeface="Times New Roman"/>
                <a:cs typeface="Times New Roman"/>
              </a:rPr>
              <a:t>than</a:t>
            </a:r>
            <a:r>
              <a:rPr sz="1800" spc="275" dirty="0">
                <a:latin typeface="Times New Roman"/>
                <a:cs typeface="Times New Roman"/>
              </a:rPr>
              <a:t> </a:t>
            </a:r>
            <a:r>
              <a:rPr sz="1800" dirty="0">
                <a:latin typeface="Times New Roman"/>
                <a:cs typeface="Times New Roman"/>
              </a:rPr>
              <a:t>desired</a:t>
            </a:r>
            <a:r>
              <a:rPr sz="1800" spc="260" dirty="0">
                <a:latin typeface="Times New Roman"/>
                <a:cs typeface="Times New Roman"/>
              </a:rPr>
              <a:t> </a:t>
            </a:r>
            <a:r>
              <a:rPr sz="1800" spc="-5" dirty="0">
                <a:latin typeface="Times New Roman"/>
                <a:cs typeface="Times New Roman"/>
              </a:rPr>
              <a:t>data,</a:t>
            </a:r>
            <a:r>
              <a:rPr sz="1800" spc="285" dirty="0">
                <a:latin typeface="Times New Roman"/>
                <a:cs typeface="Times New Roman"/>
              </a:rPr>
              <a:t> </a:t>
            </a:r>
            <a:r>
              <a:rPr sz="1800" spc="-5" dirty="0">
                <a:latin typeface="Times New Roman"/>
                <a:cs typeface="Times New Roman"/>
              </a:rPr>
              <a:t>then</a:t>
            </a:r>
            <a:r>
              <a:rPr sz="1800" spc="275" dirty="0">
                <a:latin typeface="Times New Roman"/>
                <a:cs typeface="Times New Roman"/>
              </a:rPr>
              <a:t> </a:t>
            </a:r>
            <a:r>
              <a:rPr sz="1800" dirty="0">
                <a:latin typeface="Times New Roman"/>
                <a:cs typeface="Times New Roman"/>
              </a:rPr>
              <a:t>search</a:t>
            </a:r>
            <a:r>
              <a:rPr sz="1800" spc="254" dirty="0">
                <a:latin typeface="Times New Roman"/>
                <a:cs typeface="Times New Roman"/>
              </a:rPr>
              <a:t> </a:t>
            </a:r>
            <a:r>
              <a:rPr sz="1800" spc="-10" dirty="0">
                <a:latin typeface="Times New Roman"/>
                <a:cs typeface="Times New Roman"/>
              </a:rPr>
              <a:t>only</a:t>
            </a:r>
            <a:r>
              <a:rPr sz="1800" spc="285" dirty="0">
                <a:latin typeface="Times New Roman"/>
                <a:cs typeface="Times New Roman"/>
              </a:rPr>
              <a:t> </a:t>
            </a:r>
            <a:r>
              <a:rPr sz="1800" dirty="0">
                <a:latin typeface="Times New Roman"/>
                <a:cs typeface="Times New Roman"/>
              </a:rPr>
              <a:t>the</a:t>
            </a:r>
            <a:r>
              <a:rPr sz="1800" spc="275" dirty="0">
                <a:latin typeface="Times New Roman"/>
                <a:cs typeface="Times New Roman"/>
              </a:rPr>
              <a:t> </a:t>
            </a:r>
            <a:r>
              <a:rPr sz="1800" spc="-5" dirty="0">
                <a:latin typeface="Times New Roman"/>
                <a:cs typeface="Times New Roman"/>
              </a:rPr>
              <a:t>first</a:t>
            </a:r>
            <a:r>
              <a:rPr sz="1800" spc="275" dirty="0">
                <a:latin typeface="Times New Roman"/>
                <a:cs typeface="Times New Roman"/>
              </a:rPr>
              <a:t> </a:t>
            </a:r>
            <a:r>
              <a:rPr sz="1800" spc="-5" dirty="0">
                <a:latin typeface="Times New Roman"/>
                <a:cs typeface="Times New Roman"/>
              </a:rPr>
              <a:t>half</a:t>
            </a:r>
            <a:r>
              <a:rPr sz="1800" spc="275" dirty="0">
                <a:latin typeface="Times New Roman"/>
                <a:cs typeface="Times New Roman"/>
              </a:rPr>
              <a:t> </a:t>
            </a:r>
            <a:r>
              <a:rPr sz="1800" spc="-5" dirty="0">
                <a:latin typeface="Times New Roman"/>
                <a:cs typeface="Times New Roman"/>
              </a:rPr>
              <a:t>of</a:t>
            </a:r>
            <a:r>
              <a:rPr sz="1800" spc="270" dirty="0">
                <a:latin typeface="Times New Roman"/>
                <a:cs typeface="Times New Roman"/>
              </a:rPr>
              <a:t> </a:t>
            </a:r>
            <a:r>
              <a:rPr sz="1800" dirty="0">
                <a:latin typeface="Times New Roman"/>
                <a:cs typeface="Times New Roman"/>
              </a:rPr>
              <a:t>the</a:t>
            </a:r>
            <a:r>
              <a:rPr sz="1800" spc="280" dirty="0">
                <a:latin typeface="Times New Roman"/>
                <a:cs typeface="Times New Roman"/>
              </a:rPr>
              <a:t> </a:t>
            </a:r>
            <a:r>
              <a:rPr sz="1800" spc="-25" dirty="0">
                <a:latin typeface="Times New Roman"/>
                <a:cs typeface="Times New Roman"/>
              </a:rPr>
              <a:t>array,</a:t>
            </a:r>
            <a:r>
              <a:rPr sz="1800" spc="275" dirty="0">
                <a:latin typeface="Times New Roman"/>
                <a:cs typeface="Times New Roman"/>
              </a:rPr>
              <a:t> </a:t>
            </a:r>
            <a:r>
              <a:rPr sz="1800" i="1" spc="-5" dirty="0">
                <a:latin typeface="Times New Roman"/>
                <a:cs typeface="Times New Roman"/>
              </a:rPr>
              <a:t>i.e.,</a:t>
            </a:r>
            <a:endParaRPr sz="1800" dirty="0">
              <a:latin typeface="Times New Roman"/>
              <a:cs typeface="Times New Roman"/>
            </a:endParaRPr>
          </a:p>
          <a:p>
            <a:pPr marL="12700">
              <a:lnSpc>
                <a:spcPct val="100000"/>
              </a:lnSpc>
              <a:spcBef>
                <a:spcPts val="1080"/>
              </a:spcBef>
            </a:pP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elements</a:t>
            </a:r>
            <a:r>
              <a:rPr sz="1800" spc="-10" dirty="0">
                <a:latin typeface="Times New Roman"/>
                <a:cs typeface="Times New Roman"/>
              </a:rPr>
              <a:t> </a:t>
            </a:r>
            <a:r>
              <a:rPr sz="1800" dirty="0">
                <a:latin typeface="Times New Roman"/>
                <a:cs typeface="Times New Roman"/>
              </a:rPr>
              <a:t>which</a:t>
            </a:r>
            <a:r>
              <a:rPr sz="1800" spc="-5" dirty="0">
                <a:latin typeface="Times New Roman"/>
                <a:cs typeface="Times New Roman"/>
              </a:rPr>
              <a:t> </a:t>
            </a:r>
            <a:r>
              <a:rPr sz="1800" dirty="0">
                <a:latin typeface="Times New Roman"/>
                <a:cs typeface="Times New Roman"/>
              </a:rPr>
              <a:t>come</a:t>
            </a:r>
            <a:r>
              <a:rPr sz="1800" spc="-10" dirty="0">
                <a:latin typeface="Times New Roman"/>
                <a:cs typeface="Times New Roman"/>
              </a:rPr>
              <a:t> </a:t>
            </a:r>
            <a:r>
              <a:rPr sz="1800" dirty="0">
                <a:latin typeface="Times New Roman"/>
                <a:cs typeface="Times New Roman"/>
              </a:rPr>
              <a:t>to the</a:t>
            </a:r>
            <a:r>
              <a:rPr sz="1800" spc="-15" dirty="0">
                <a:latin typeface="Times New Roman"/>
                <a:cs typeface="Times New Roman"/>
              </a:rPr>
              <a:t> </a:t>
            </a:r>
            <a:r>
              <a:rPr sz="1800" dirty="0">
                <a:latin typeface="Times New Roman"/>
                <a:cs typeface="Times New Roman"/>
              </a:rPr>
              <a:t>left</a:t>
            </a:r>
            <a:r>
              <a:rPr sz="1800" spc="-5" dirty="0">
                <a:latin typeface="Times New Roman"/>
                <a:cs typeface="Times New Roman"/>
              </a:rPr>
              <a:t> </a:t>
            </a:r>
            <a:r>
              <a:rPr sz="1800" dirty="0">
                <a:latin typeface="Times New Roman"/>
                <a:cs typeface="Times New Roman"/>
              </a:rPr>
              <a:t>side</a:t>
            </a:r>
            <a:r>
              <a:rPr sz="1800" spc="-10" dirty="0">
                <a:latin typeface="Times New Roman"/>
                <a:cs typeface="Times New Roman"/>
              </a:rPr>
              <a:t> </a:t>
            </a:r>
            <a:r>
              <a:rPr sz="1800" dirty="0">
                <a:latin typeface="Times New Roman"/>
                <a:cs typeface="Times New Roman"/>
              </a:rPr>
              <a:t>of the</a:t>
            </a:r>
            <a:r>
              <a:rPr sz="1800" spc="-10" dirty="0">
                <a:latin typeface="Times New Roman"/>
                <a:cs typeface="Times New Roman"/>
              </a:rPr>
              <a:t> </a:t>
            </a:r>
            <a:r>
              <a:rPr sz="1800" spc="-5" dirty="0">
                <a:latin typeface="Times New Roman"/>
                <a:cs typeface="Times New Roman"/>
              </a:rPr>
              <a:t>middle</a:t>
            </a:r>
            <a:r>
              <a:rPr sz="1800" spc="5" dirty="0">
                <a:latin typeface="Times New Roman"/>
                <a:cs typeface="Times New Roman"/>
              </a:rPr>
              <a:t> </a:t>
            </a:r>
            <a:r>
              <a:rPr sz="1800" dirty="0">
                <a:latin typeface="Times New Roman"/>
                <a:cs typeface="Times New Roman"/>
              </a:rPr>
              <a:t>element.</a:t>
            </a:r>
          </a:p>
          <a:p>
            <a:pPr marL="12700" marR="6350">
              <a:lnSpc>
                <a:spcPts val="3240"/>
              </a:lnSpc>
              <a:spcBef>
                <a:spcPts val="290"/>
              </a:spcBef>
              <a:buAutoNum type="alphaLcParenBoth" startAt="3"/>
              <a:tabLst>
                <a:tab pos="366395" algn="l"/>
                <a:tab pos="652145" algn="l"/>
                <a:tab pos="1115695" algn="l"/>
                <a:tab pos="1522730" algn="l"/>
                <a:tab pos="2464435" algn="l"/>
                <a:tab pos="3148965" algn="l"/>
                <a:tab pos="3772535" algn="l"/>
                <a:tab pos="4484370" algn="l"/>
                <a:tab pos="5043805" algn="l"/>
                <a:tab pos="5539105" algn="l"/>
                <a:tab pos="6263005" algn="l"/>
                <a:tab pos="7025005" algn="l"/>
              </a:tabLst>
            </a:pPr>
            <a:r>
              <a:rPr sz="1800" dirty="0">
                <a:latin typeface="Times New Roman"/>
                <a:cs typeface="Times New Roman"/>
              </a:rPr>
              <a:t>If</a:t>
            </a:r>
            <a:r>
              <a:rPr sz="1800" spc="315" dirty="0">
                <a:latin typeface="Times New Roman"/>
                <a:cs typeface="Times New Roman"/>
              </a:rPr>
              <a:t> </a:t>
            </a:r>
            <a:r>
              <a:rPr sz="1800" dirty="0">
                <a:latin typeface="Times New Roman"/>
                <a:cs typeface="Times New Roman"/>
              </a:rPr>
              <a:t>it</a:t>
            </a:r>
            <a:r>
              <a:rPr sz="1800" spc="320" dirty="0">
                <a:latin typeface="Times New Roman"/>
                <a:cs typeface="Times New Roman"/>
              </a:rPr>
              <a:t> </a:t>
            </a:r>
            <a:r>
              <a:rPr sz="1800" spc="-5" dirty="0">
                <a:latin typeface="Times New Roman"/>
                <a:cs typeface="Times New Roman"/>
              </a:rPr>
              <a:t>is</a:t>
            </a:r>
            <a:r>
              <a:rPr sz="1800" spc="325" dirty="0">
                <a:latin typeface="Times New Roman"/>
                <a:cs typeface="Times New Roman"/>
              </a:rPr>
              <a:t> </a:t>
            </a:r>
            <a:r>
              <a:rPr sz="1800" spc="-5" dirty="0">
                <a:latin typeface="Times New Roman"/>
                <a:cs typeface="Times New Roman"/>
              </a:rPr>
              <a:t>greater</a:t>
            </a:r>
            <a:r>
              <a:rPr sz="1800" spc="345" dirty="0">
                <a:latin typeface="Times New Roman"/>
                <a:cs typeface="Times New Roman"/>
              </a:rPr>
              <a:t> </a:t>
            </a:r>
            <a:r>
              <a:rPr sz="1800" dirty="0">
                <a:latin typeface="Times New Roman"/>
                <a:cs typeface="Times New Roman"/>
              </a:rPr>
              <a:t>than</a:t>
            </a:r>
            <a:r>
              <a:rPr sz="1800" spc="315" dirty="0">
                <a:latin typeface="Times New Roman"/>
                <a:cs typeface="Times New Roman"/>
              </a:rPr>
              <a:t> </a:t>
            </a:r>
            <a:r>
              <a:rPr sz="1800" spc="-5" dirty="0">
                <a:latin typeface="Times New Roman"/>
                <a:cs typeface="Times New Roman"/>
              </a:rPr>
              <a:t>the</a:t>
            </a:r>
            <a:r>
              <a:rPr sz="1800" spc="335" dirty="0">
                <a:latin typeface="Times New Roman"/>
                <a:cs typeface="Times New Roman"/>
              </a:rPr>
              <a:t> </a:t>
            </a:r>
            <a:r>
              <a:rPr sz="1800" spc="-5" dirty="0">
                <a:latin typeface="Times New Roman"/>
                <a:cs typeface="Times New Roman"/>
              </a:rPr>
              <a:t>desired</a:t>
            </a:r>
            <a:r>
              <a:rPr sz="1800" spc="335" dirty="0">
                <a:latin typeface="Times New Roman"/>
                <a:cs typeface="Times New Roman"/>
              </a:rPr>
              <a:t> </a:t>
            </a:r>
            <a:r>
              <a:rPr sz="1800" dirty="0">
                <a:latin typeface="Times New Roman"/>
                <a:cs typeface="Times New Roman"/>
              </a:rPr>
              <a:t>data,</a:t>
            </a:r>
            <a:r>
              <a:rPr sz="1800" spc="330" dirty="0">
                <a:latin typeface="Times New Roman"/>
                <a:cs typeface="Times New Roman"/>
              </a:rPr>
              <a:t> </a:t>
            </a:r>
            <a:r>
              <a:rPr sz="1800" dirty="0">
                <a:latin typeface="Times New Roman"/>
                <a:cs typeface="Times New Roman"/>
              </a:rPr>
              <a:t>then</a:t>
            </a:r>
            <a:r>
              <a:rPr sz="1800" spc="315" dirty="0">
                <a:latin typeface="Times New Roman"/>
                <a:cs typeface="Times New Roman"/>
              </a:rPr>
              <a:t> </a:t>
            </a:r>
            <a:r>
              <a:rPr sz="1800" spc="-5" dirty="0">
                <a:latin typeface="Times New Roman"/>
                <a:cs typeface="Times New Roman"/>
              </a:rPr>
              <a:t>search</a:t>
            </a:r>
            <a:r>
              <a:rPr sz="1800" spc="335" dirty="0">
                <a:latin typeface="Times New Roman"/>
                <a:cs typeface="Times New Roman"/>
              </a:rPr>
              <a:t> </a:t>
            </a:r>
            <a:r>
              <a:rPr sz="1800" spc="-10" dirty="0">
                <a:latin typeface="Times New Roman"/>
                <a:cs typeface="Times New Roman"/>
              </a:rPr>
              <a:t>only</a:t>
            </a:r>
            <a:r>
              <a:rPr sz="1800" spc="330" dirty="0">
                <a:latin typeface="Times New Roman"/>
                <a:cs typeface="Times New Roman"/>
              </a:rPr>
              <a:t> </a:t>
            </a:r>
            <a:r>
              <a:rPr sz="1800" dirty="0">
                <a:latin typeface="Times New Roman"/>
                <a:cs typeface="Times New Roman"/>
              </a:rPr>
              <a:t>the</a:t>
            </a:r>
            <a:r>
              <a:rPr sz="1800" spc="330" dirty="0">
                <a:latin typeface="Times New Roman"/>
                <a:cs typeface="Times New Roman"/>
              </a:rPr>
              <a:t> </a:t>
            </a:r>
            <a:r>
              <a:rPr sz="1800" dirty="0">
                <a:latin typeface="Times New Roman"/>
                <a:cs typeface="Times New Roman"/>
              </a:rPr>
              <a:t>second</a:t>
            </a:r>
            <a:r>
              <a:rPr sz="1800" spc="330" dirty="0">
                <a:latin typeface="Times New Roman"/>
                <a:cs typeface="Times New Roman"/>
              </a:rPr>
              <a:t> </a:t>
            </a:r>
            <a:r>
              <a:rPr sz="1800" dirty="0">
                <a:latin typeface="Times New Roman"/>
                <a:cs typeface="Times New Roman"/>
              </a:rPr>
              <a:t>half</a:t>
            </a:r>
            <a:r>
              <a:rPr sz="1800" spc="320" dirty="0">
                <a:latin typeface="Times New Roman"/>
                <a:cs typeface="Times New Roman"/>
              </a:rPr>
              <a:t> </a:t>
            </a:r>
            <a:r>
              <a:rPr sz="1800" dirty="0">
                <a:latin typeface="Times New Roman"/>
                <a:cs typeface="Times New Roman"/>
              </a:rPr>
              <a:t>of</a:t>
            </a:r>
            <a:r>
              <a:rPr sz="1800" spc="315" dirty="0">
                <a:latin typeface="Times New Roman"/>
                <a:cs typeface="Times New Roman"/>
              </a:rPr>
              <a:t> </a:t>
            </a:r>
            <a:r>
              <a:rPr sz="1800" spc="-5" dirty="0">
                <a:latin typeface="Times New Roman"/>
                <a:cs typeface="Times New Roman"/>
              </a:rPr>
              <a:t>the </a:t>
            </a:r>
            <a:r>
              <a:rPr sz="1800" spc="-434" dirty="0">
                <a:latin typeface="Times New Roman"/>
                <a:cs typeface="Times New Roman"/>
              </a:rPr>
              <a:t> </a:t>
            </a:r>
            <a:r>
              <a:rPr sz="1800" dirty="0">
                <a:latin typeface="Times New Roman"/>
                <a:cs typeface="Times New Roman"/>
              </a:rPr>
              <a:t>arr</a:t>
            </a:r>
            <a:r>
              <a:rPr sz="1800" spc="-10" dirty="0">
                <a:latin typeface="Times New Roman"/>
                <a:cs typeface="Times New Roman"/>
              </a:rPr>
              <a:t>a</a:t>
            </a:r>
            <a:r>
              <a:rPr sz="1800" spc="-110" dirty="0">
                <a:latin typeface="Times New Roman"/>
                <a:cs typeface="Times New Roman"/>
              </a:rPr>
              <a:t>y</a:t>
            </a:r>
            <a:r>
              <a:rPr sz="1800" dirty="0">
                <a:latin typeface="Times New Roman"/>
                <a:cs typeface="Times New Roman"/>
              </a:rPr>
              <a:t>,	</a:t>
            </a:r>
            <a:r>
              <a:rPr sz="1800" i="1" dirty="0">
                <a:latin typeface="Times New Roman"/>
                <a:cs typeface="Times New Roman"/>
              </a:rPr>
              <a:t>i</a:t>
            </a:r>
            <a:r>
              <a:rPr sz="1800" i="1" spc="-10" dirty="0">
                <a:latin typeface="Times New Roman"/>
                <a:cs typeface="Times New Roman"/>
              </a:rPr>
              <a:t>.</a:t>
            </a:r>
            <a:r>
              <a:rPr sz="1800" i="1" spc="5" dirty="0">
                <a:latin typeface="Times New Roman"/>
                <a:cs typeface="Times New Roman"/>
              </a:rPr>
              <a:t>e</a:t>
            </a:r>
            <a:r>
              <a:rPr sz="1800" i="1" spc="-10" dirty="0">
                <a:latin typeface="Times New Roman"/>
                <a:cs typeface="Times New Roman"/>
              </a:rPr>
              <a:t>.</a:t>
            </a:r>
            <a:r>
              <a:rPr sz="1800" i="1" dirty="0">
                <a:latin typeface="Times New Roman"/>
                <a:cs typeface="Times New Roman"/>
              </a:rPr>
              <a:t>,	</a:t>
            </a:r>
            <a:r>
              <a:rPr sz="1800" dirty="0">
                <a:latin typeface="Times New Roman"/>
                <a:cs typeface="Times New Roman"/>
              </a:rPr>
              <a:t>the	e</a:t>
            </a:r>
            <a:r>
              <a:rPr sz="1800" spc="5" dirty="0">
                <a:latin typeface="Times New Roman"/>
                <a:cs typeface="Times New Roman"/>
              </a:rPr>
              <a:t>l</a:t>
            </a:r>
            <a:r>
              <a:rPr sz="1800" dirty="0">
                <a:latin typeface="Times New Roman"/>
                <a:cs typeface="Times New Roman"/>
              </a:rPr>
              <a:t>ements	</a:t>
            </a:r>
            <a:r>
              <a:rPr sz="1800" spc="-5" dirty="0">
                <a:latin typeface="Times New Roman"/>
                <a:cs typeface="Times New Roman"/>
              </a:rPr>
              <a:t>wh</a:t>
            </a:r>
            <a:r>
              <a:rPr sz="1800" spc="-20" dirty="0">
                <a:latin typeface="Times New Roman"/>
                <a:cs typeface="Times New Roman"/>
              </a:rPr>
              <a:t>i</a:t>
            </a:r>
            <a:r>
              <a:rPr sz="1800" dirty="0">
                <a:latin typeface="Times New Roman"/>
                <a:cs typeface="Times New Roman"/>
              </a:rPr>
              <a:t>ch	come	to </a:t>
            </a:r>
            <a:r>
              <a:rPr sz="1800" spc="95" dirty="0">
                <a:latin typeface="Times New Roman"/>
                <a:cs typeface="Times New Roman"/>
              </a:rPr>
              <a:t> </a:t>
            </a:r>
            <a:r>
              <a:rPr sz="1800" dirty="0">
                <a:latin typeface="Times New Roman"/>
                <a:cs typeface="Times New Roman"/>
              </a:rPr>
              <a:t>t</a:t>
            </a:r>
            <a:r>
              <a:rPr sz="1800" spc="-10" dirty="0">
                <a:latin typeface="Times New Roman"/>
                <a:cs typeface="Times New Roman"/>
              </a:rPr>
              <a:t>h</a:t>
            </a:r>
            <a:r>
              <a:rPr sz="1800" dirty="0">
                <a:latin typeface="Times New Roman"/>
                <a:cs typeface="Times New Roman"/>
              </a:rPr>
              <a:t>e	</a:t>
            </a:r>
            <a:r>
              <a:rPr sz="1800" spc="-15" dirty="0">
                <a:latin typeface="Times New Roman"/>
                <a:cs typeface="Times New Roman"/>
              </a:rPr>
              <a:t>r</a:t>
            </a:r>
            <a:r>
              <a:rPr sz="1800" dirty="0">
                <a:latin typeface="Times New Roman"/>
                <a:cs typeface="Times New Roman"/>
              </a:rPr>
              <a:t>ight	</a:t>
            </a:r>
            <a:r>
              <a:rPr sz="1800" spc="-5" dirty="0">
                <a:latin typeface="Times New Roman"/>
                <a:cs typeface="Times New Roman"/>
              </a:rPr>
              <a:t>si</a:t>
            </a:r>
            <a:r>
              <a:rPr sz="1800" spc="-20" dirty="0">
                <a:latin typeface="Times New Roman"/>
                <a:cs typeface="Times New Roman"/>
              </a:rPr>
              <a:t>d</a:t>
            </a:r>
            <a:r>
              <a:rPr sz="1800" dirty="0">
                <a:latin typeface="Times New Roman"/>
                <a:cs typeface="Times New Roman"/>
              </a:rPr>
              <a:t>e	of </a:t>
            </a:r>
            <a:r>
              <a:rPr sz="1800" spc="95" dirty="0">
                <a:latin typeface="Times New Roman"/>
                <a:cs typeface="Times New Roman"/>
              </a:rPr>
              <a:t> </a:t>
            </a:r>
            <a:r>
              <a:rPr sz="1800" dirty="0">
                <a:latin typeface="Times New Roman"/>
                <a:cs typeface="Times New Roman"/>
              </a:rPr>
              <a:t>t</a:t>
            </a:r>
            <a:r>
              <a:rPr sz="1800" spc="-10" dirty="0">
                <a:latin typeface="Times New Roman"/>
                <a:cs typeface="Times New Roman"/>
              </a:rPr>
              <a:t>h</a:t>
            </a:r>
            <a:r>
              <a:rPr sz="1800" dirty="0">
                <a:latin typeface="Times New Roman"/>
                <a:cs typeface="Times New Roman"/>
              </a:rPr>
              <a:t>e	</a:t>
            </a:r>
            <a:r>
              <a:rPr sz="1800" spc="-10" dirty="0">
                <a:latin typeface="Times New Roman"/>
                <a:cs typeface="Times New Roman"/>
              </a:rPr>
              <a:t>m</a:t>
            </a:r>
            <a:r>
              <a:rPr sz="1800" dirty="0">
                <a:latin typeface="Times New Roman"/>
                <a:cs typeface="Times New Roman"/>
              </a:rPr>
              <a:t>idd</a:t>
            </a:r>
            <a:r>
              <a:rPr sz="1800" spc="5" dirty="0">
                <a:latin typeface="Times New Roman"/>
                <a:cs typeface="Times New Roman"/>
              </a:rPr>
              <a:t>l</a:t>
            </a:r>
            <a:r>
              <a:rPr sz="1800" dirty="0">
                <a:latin typeface="Times New Roman"/>
                <a:cs typeface="Times New Roman"/>
              </a:rPr>
              <a:t>e	</a:t>
            </a:r>
            <a:r>
              <a:rPr sz="1800" spc="-10" dirty="0">
                <a:latin typeface="Times New Roman"/>
                <a:cs typeface="Times New Roman"/>
              </a:rPr>
              <a:t>e</a:t>
            </a:r>
            <a:r>
              <a:rPr sz="1800" dirty="0">
                <a:latin typeface="Times New Roman"/>
                <a:cs typeface="Times New Roman"/>
              </a:rPr>
              <a:t>l</a:t>
            </a:r>
            <a:r>
              <a:rPr sz="1800" spc="5" dirty="0">
                <a:latin typeface="Times New Roman"/>
                <a:cs typeface="Times New Roman"/>
              </a:rPr>
              <a:t>e</a:t>
            </a:r>
            <a:r>
              <a:rPr sz="1800" spc="-10" dirty="0">
                <a:latin typeface="Times New Roman"/>
                <a:cs typeface="Times New Roman"/>
              </a:rPr>
              <a:t>me</a:t>
            </a:r>
            <a:r>
              <a:rPr sz="1800" dirty="0">
                <a:latin typeface="Times New Roman"/>
                <a:cs typeface="Times New Roman"/>
              </a:rPr>
              <a:t>n</a:t>
            </a:r>
            <a:r>
              <a:rPr sz="1800" spc="5" dirty="0">
                <a:latin typeface="Times New Roman"/>
                <a:cs typeface="Times New Roman"/>
              </a:rPr>
              <a:t>t</a:t>
            </a:r>
            <a:r>
              <a:rPr sz="1800" dirty="0">
                <a:latin typeface="Times New Roman"/>
                <a:cs typeface="Times New Roman"/>
              </a:rPr>
              <a:t>.</a:t>
            </a:r>
          </a:p>
          <a:p>
            <a:pPr>
              <a:lnSpc>
                <a:spcPct val="100000"/>
              </a:lnSpc>
            </a:pPr>
            <a:endParaRPr sz="2000" dirty="0">
              <a:latin typeface="Times New Roman"/>
              <a:cs typeface="Times New Roman"/>
            </a:endParaRPr>
          </a:p>
          <a:p>
            <a:pPr marL="12700">
              <a:lnSpc>
                <a:spcPct val="100000"/>
              </a:lnSpc>
              <a:spcBef>
                <a:spcPts val="1735"/>
              </a:spcBef>
            </a:pPr>
            <a:r>
              <a:rPr sz="1800" dirty="0">
                <a:latin typeface="Times New Roman"/>
                <a:cs typeface="Times New Roman"/>
              </a:rPr>
              <a:t>Repeat</a:t>
            </a:r>
            <a:r>
              <a:rPr sz="1800" spc="-10" dirty="0">
                <a:latin typeface="Times New Roman"/>
                <a:cs typeface="Times New Roman"/>
              </a:rPr>
              <a:t> </a:t>
            </a:r>
            <a:r>
              <a:rPr sz="1800" dirty="0">
                <a:latin typeface="Times New Roman"/>
                <a:cs typeface="Times New Roman"/>
              </a:rPr>
              <a:t>the </a:t>
            </a:r>
            <a:r>
              <a:rPr sz="1800" spc="-5" dirty="0">
                <a:latin typeface="Times New Roman"/>
                <a:cs typeface="Times New Roman"/>
              </a:rPr>
              <a:t>same</a:t>
            </a:r>
            <a:r>
              <a:rPr sz="1800" spc="10" dirty="0">
                <a:latin typeface="Times New Roman"/>
                <a:cs typeface="Times New Roman"/>
              </a:rPr>
              <a:t> </a:t>
            </a:r>
            <a:r>
              <a:rPr sz="1800" spc="-5" dirty="0">
                <a:latin typeface="Times New Roman"/>
                <a:cs typeface="Times New Roman"/>
              </a:rPr>
              <a:t>steps </a:t>
            </a:r>
            <a:r>
              <a:rPr sz="1800" dirty="0">
                <a:latin typeface="Times New Roman"/>
                <a:cs typeface="Times New Roman"/>
              </a:rPr>
              <a:t>until an</a:t>
            </a:r>
            <a:r>
              <a:rPr sz="1800" spc="-10" dirty="0">
                <a:latin typeface="Times New Roman"/>
                <a:cs typeface="Times New Roman"/>
              </a:rPr>
              <a:t> </a:t>
            </a:r>
            <a:r>
              <a:rPr sz="1800" dirty="0">
                <a:latin typeface="Times New Roman"/>
                <a:cs typeface="Times New Roman"/>
              </a:rPr>
              <a:t>element </a:t>
            </a:r>
            <a:r>
              <a:rPr sz="1800" spc="-5" dirty="0">
                <a:latin typeface="Times New Roman"/>
                <a:cs typeface="Times New Roman"/>
              </a:rPr>
              <a:t>is</a:t>
            </a:r>
            <a:r>
              <a:rPr sz="1800" spc="-10" dirty="0">
                <a:latin typeface="Times New Roman"/>
                <a:cs typeface="Times New Roman"/>
              </a:rPr>
              <a:t> </a:t>
            </a:r>
            <a:r>
              <a:rPr sz="1800" dirty="0">
                <a:latin typeface="Times New Roman"/>
                <a:cs typeface="Times New Roman"/>
              </a:rPr>
              <a:t>found</a:t>
            </a:r>
            <a:r>
              <a:rPr sz="1800" spc="-5" dirty="0">
                <a:latin typeface="Times New Roman"/>
                <a:cs typeface="Times New Roman"/>
              </a:rPr>
              <a:t> </a:t>
            </a:r>
            <a:r>
              <a:rPr sz="1800" dirty="0">
                <a:latin typeface="Times New Roman"/>
                <a:cs typeface="Times New Roman"/>
              </a:rPr>
              <a:t>or</a:t>
            </a:r>
            <a:r>
              <a:rPr sz="1800" spc="-10" dirty="0">
                <a:latin typeface="Times New Roman"/>
                <a:cs typeface="Times New Roman"/>
              </a:rPr>
              <a:t> </a:t>
            </a:r>
            <a:r>
              <a:rPr sz="1800" dirty="0">
                <a:latin typeface="Times New Roman"/>
                <a:cs typeface="Times New Roman"/>
              </a:rPr>
              <a:t>exhaust</a:t>
            </a:r>
            <a:r>
              <a:rPr sz="1800" spc="-5" dirty="0">
                <a:latin typeface="Times New Roman"/>
                <a:cs typeface="Times New Roman"/>
              </a:rPr>
              <a:t> </a:t>
            </a:r>
            <a:r>
              <a:rPr sz="1800" dirty="0">
                <a:latin typeface="Times New Roman"/>
                <a:cs typeface="Times New Roman"/>
              </a:rPr>
              <a:t>the </a:t>
            </a:r>
            <a:r>
              <a:rPr sz="1800" spc="-5" dirty="0">
                <a:latin typeface="Times New Roman"/>
                <a:cs typeface="Times New Roman"/>
              </a:rPr>
              <a:t>search</a:t>
            </a:r>
            <a:r>
              <a:rPr sz="1800" spc="5" dirty="0">
                <a:latin typeface="Times New Roman"/>
                <a:cs typeface="Times New Roman"/>
              </a:rPr>
              <a:t> </a:t>
            </a:r>
            <a:r>
              <a:rPr sz="1800" dirty="0">
                <a:latin typeface="Times New Roman"/>
                <a:cs typeface="Times New Roman"/>
              </a:rPr>
              <a:t>area.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TotalTime>
  <Words>3290</Words>
  <Application>Microsoft Office PowerPoint</Application>
  <PresentationFormat>On-screen Show (16:9)</PresentationFormat>
  <Paragraphs>253</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Arial MT</vt:lpstr>
      <vt:lpstr>Calibri</vt:lpstr>
      <vt:lpstr>Times New Roman</vt:lpstr>
      <vt:lpstr>Office Theme</vt:lpstr>
      <vt:lpstr>Searching and Hashing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Now, compare 11 with current node 10, 11 is greater than 10. So, move to rightchild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 Addressing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dc:title>
  <dc:creator>dell</dc:creator>
  <cp:lastModifiedBy>user</cp:lastModifiedBy>
  <cp:revision>13</cp:revision>
  <dcterms:created xsi:type="dcterms:W3CDTF">2023-02-03T06:01:48Z</dcterms:created>
  <dcterms:modified xsi:type="dcterms:W3CDTF">2025-02-20T16:57:33Z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2022-12-11T00:00:00Z</vt:filetime>
  </property>
  <property fmtid="{D5CDD505-2E9C-101B-9397-08002B2CF9AE}" pid="3" name="Creator">
    <vt:lpwstr>Microsoft® PowerPoint® 2013</vt:lpwstr>
  </property>
  <property fmtid="{D5CDD505-2E9C-101B-9397-08002B2CF9AE}" pid="4" name="LastSaved">
    <vt:filetime>2023-02-03T00:00:00Z</vt:filetime>
  </property>
</Properties>
</file>