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6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7" r:id="rId4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240" y="783742"/>
            <a:ext cx="3599815" cy="3067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9280" y="399033"/>
            <a:ext cx="1427480" cy="285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4548" y="794740"/>
            <a:ext cx="7741284" cy="1191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9153" y="2411729"/>
            <a:ext cx="1346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6FC0"/>
                </a:solidFill>
              </a:rPr>
              <a:t>Recursion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6381"/>
            <a:ext cx="259588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/>
              <a:t>Application</a:t>
            </a:r>
            <a:r>
              <a:rPr sz="1900" spc="-15" dirty="0"/>
              <a:t> </a:t>
            </a:r>
            <a:r>
              <a:rPr sz="1900" spc="-5" dirty="0"/>
              <a:t>of</a:t>
            </a:r>
            <a:r>
              <a:rPr sz="1900" spc="-10" dirty="0"/>
              <a:t> </a:t>
            </a:r>
            <a:r>
              <a:rPr sz="1900" spc="-5" dirty="0"/>
              <a:t>Recursion</a:t>
            </a:r>
            <a:endParaRPr sz="1900"/>
          </a:p>
        </p:txBody>
      </p:sp>
      <p:sp>
        <p:nvSpPr>
          <p:cNvPr id="3" name="object 3"/>
          <p:cNvSpPr txBox="1"/>
          <p:nvPr/>
        </p:nvSpPr>
        <p:spPr>
          <a:xfrm>
            <a:off x="639572" y="867997"/>
            <a:ext cx="8115934" cy="257352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11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700" dirty="0">
                <a:latin typeface="Times New Roman"/>
                <a:cs typeface="Times New Roman"/>
              </a:rPr>
              <a:t>This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i</a:t>
            </a:r>
            <a:r>
              <a:rPr sz="1700" dirty="0">
                <a:latin typeface="Times New Roman"/>
                <a:cs typeface="Times New Roman"/>
              </a:rPr>
              <a:t>s </a:t>
            </a:r>
            <a:r>
              <a:rPr sz="1700" spc="-5" dirty="0">
                <a:latin typeface="Times New Roman"/>
                <a:cs typeface="Times New Roman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backbone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10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A</a:t>
            </a:r>
            <a:r>
              <a:rPr sz="1700" spc="-5" dirty="0">
                <a:latin typeface="Times New Roman"/>
                <a:cs typeface="Times New Roman"/>
              </a:rPr>
              <a:t>I</a:t>
            </a:r>
            <a:r>
              <a:rPr sz="1700" dirty="0">
                <a:latin typeface="Times New Roman"/>
                <a:cs typeface="Times New Roman"/>
              </a:rPr>
              <a:t>.</a:t>
            </a:r>
          </a:p>
          <a:p>
            <a:pPr marL="355600" indent="-343535">
              <a:lnSpc>
                <a:spcPct val="100000"/>
              </a:lnSpc>
              <a:spcBef>
                <a:spcPts val="1019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most </a:t>
            </a:r>
            <a:r>
              <a:rPr sz="1700" spc="-5" dirty="0">
                <a:latin typeface="Times New Roman"/>
                <a:cs typeface="Times New Roman"/>
              </a:rPr>
              <a:t>important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data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structure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20" dirty="0">
                <a:latin typeface="Times New Roman"/>
                <a:cs typeface="Times New Roman"/>
              </a:rPr>
              <a:t>‘Tree’</a:t>
            </a:r>
            <a:r>
              <a:rPr sz="1700" spc="-12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doesn’t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exist without </a:t>
            </a:r>
            <a:r>
              <a:rPr sz="1700" spc="-5" dirty="0">
                <a:latin typeface="Times New Roman"/>
                <a:cs typeface="Times New Roman"/>
              </a:rPr>
              <a:t>recursion</a:t>
            </a:r>
            <a:r>
              <a:rPr sz="1700" dirty="0">
                <a:latin typeface="Times New Roman"/>
                <a:cs typeface="Times New Roman"/>
              </a:rPr>
              <a:t> we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can </a:t>
            </a:r>
            <a:r>
              <a:rPr lang="en-US" sz="1700" spc="-5" dirty="0">
                <a:latin typeface="Times New Roman"/>
                <a:cs typeface="Times New Roman"/>
              </a:rPr>
              <a:t>iteratively solve that </a:t>
            </a:r>
            <a:r>
              <a:rPr sz="1700" spc="-5" dirty="0">
                <a:latin typeface="Times New Roman"/>
                <a:cs typeface="Times New Roman"/>
              </a:rPr>
              <a:t>also </a:t>
            </a:r>
            <a:r>
              <a:rPr sz="1700" dirty="0">
                <a:latin typeface="Times New Roman"/>
                <a:cs typeface="Times New Roman"/>
              </a:rPr>
              <a:t>but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that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will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very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tough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task.</a:t>
            </a:r>
            <a:endParaRPr sz="17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019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700" dirty="0">
                <a:latin typeface="Times New Roman"/>
                <a:cs typeface="Times New Roman"/>
              </a:rPr>
              <a:t>Many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 the </a:t>
            </a:r>
            <a:r>
              <a:rPr lang="en-US" sz="1700" spc="-5" dirty="0">
                <a:latin typeface="Times New Roman"/>
                <a:cs typeface="Times New Roman"/>
              </a:rPr>
              <a:t>well-known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sorting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algo(Quick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sort,</a:t>
            </a:r>
            <a:r>
              <a:rPr lang="en-US" sz="1700" spc="-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Merge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sort,</a:t>
            </a:r>
            <a:r>
              <a:rPr lang="en-US" sz="1700" spc="-5" dirty="0">
                <a:latin typeface="Times New Roman"/>
                <a:cs typeface="Times New Roman"/>
              </a:rPr>
              <a:t> </a:t>
            </a:r>
            <a:r>
              <a:rPr sz="1700" spc="-5" dirty="0" err="1">
                <a:latin typeface="Times New Roman"/>
                <a:cs typeface="Times New Roman"/>
              </a:rPr>
              <a:t>etc</a:t>
            </a:r>
            <a:r>
              <a:rPr sz="1700" spc="-5" dirty="0">
                <a:latin typeface="Times New Roman"/>
                <a:cs typeface="Times New Roman"/>
              </a:rPr>
              <a:t>)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uses </a:t>
            </a:r>
            <a:r>
              <a:rPr sz="1700" spc="-5" dirty="0">
                <a:latin typeface="Times New Roman"/>
                <a:cs typeface="Times New Roman"/>
              </a:rPr>
              <a:t>recursion.</a:t>
            </a:r>
            <a:endParaRPr sz="17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02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700" spc="-5" dirty="0">
                <a:latin typeface="Times New Roman"/>
                <a:cs typeface="Times New Roman"/>
              </a:rPr>
              <a:t>All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puzzle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games(Chess,Candy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crush,etc)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broadly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uses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recursion.</a:t>
            </a:r>
            <a:endParaRPr sz="1700" dirty="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50000"/>
              </a:lnSpc>
              <a:buFont typeface="Arial MT"/>
              <a:buChar char="•"/>
              <a:tabLst>
                <a:tab pos="355600" algn="l"/>
                <a:tab pos="356235" algn="l"/>
                <a:tab pos="824865" algn="l"/>
                <a:tab pos="1329055" algn="l"/>
                <a:tab pos="1641475" algn="l"/>
                <a:tab pos="2576195" algn="l"/>
                <a:tab pos="2853690" algn="l"/>
                <a:tab pos="4464685" algn="l"/>
                <a:tab pos="4693285" algn="l"/>
                <a:tab pos="5222240" algn="l"/>
                <a:tab pos="6036310" algn="l"/>
                <a:tab pos="6289675" algn="l"/>
                <a:tab pos="6568440" algn="l"/>
                <a:tab pos="6965950" algn="l"/>
                <a:tab pos="7921625" algn="l"/>
              </a:tabLst>
            </a:pPr>
            <a:r>
              <a:rPr sz="1700" dirty="0">
                <a:latin typeface="Times New Roman"/>
                <a:cs typeface="Times New Roman"/>
              </a:rPr>
              <a:t>The</a:t>
            </a:r>
            <a:r>
              <a:rPr lang="en-US" sz="1700" dirty="0">
                <a:latin typeface="Times New Roman"/>
                <a:cs typeface="Times New Roman"/>
              </a:rPr>
              <a:t> use </a:t>
            </a:r>
            <a:r>
              <a:rPr sz="1700" dirty="0">
                <a:latin typeface="Times New Roman"/>
                <a:cs typeface="Times New Roman"/>
              </a:rPr>
              <a:t>of	r</a:t>
            </a:r>
            <a:r>
              <a:rPr sz="1700" spc="-20" dirty="0">
                <a:latin typeface="Times New Roman"/>
                <a:cs typeface="Times New Roman"/>
              </a:rPr>
              <a:t>e</a:t>
            </a:r>
            <a:r>
              <a:rPr sz="1700" spc="-15" dirty="0">
                <a:latin typeface="Times New Roman"/>
                <a:cs typeface="Times New Roman"/>
              </a:rPr>
              <a:t>c</a:t>
            </a:r>
            <a:r>
              <a:rPr sz="1700" dirty="0">
                <a:latin typeface="Times New Roman"/>
                <a:cs typeface="Times New Roman"/>
              </a:rPr>
              <a:t>ur</a:t>
            </a:r>
            <a:r>
              <a:rPr sz="1700" spc="-10" dirty="0">
                <a:latin typeface="Times New Roman"/>
                <a:cs typeface="Times New Roman"/>
              </a:rPr>
              <a:t>s</a:t>
            </a:r>
            <a:r>
              <a:rPr sz="1700" spc="-5" dirty="0">
                <a:latin typeface="Times New Roman"/>
                <a:cs typeface="Times New Roman"/>
              </a:rPr>
              <a:t>i</a:t>
            </a:r>
            <a:r>
              <a:rPr sz="1700" dirty="0">
                <a:latin typeface="Times New Roman"/>
                <a:cs typeface="Times New Roman"/>
              </a:rPr>
              <a:t>on</a:t>
            </a:r>
            <a:r>
              <a:rPr lang="en-US" sz="170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i</a:t>
            </a:r>
            <a:r>
              <a:rPr sz="1700" dirty="0">
                <a:latin typeface="Times New Roman"/>
                <a:cs typeface="Times New Roman"/>
              </a:rPr>
              <a:t>s</a:t>
            </a:r>
            <a:r>
              <a:rPr lang="en-US" sz="170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u</a:t>
            </a:r>
            <a:r>
              <a:rPr sz="1700" spc="-15" dirty="0">
                <a:latin typeface="Times New Roman"/>
                <a:cs typeface="Times New Roman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co</a:t>
            </a:r>
            <a:r>
              <a:rPr sz="1700" spc="-15" dirty="0">
                <a:latin typeface="Times New Roman"/>
                <a:cs typeface="Times New Roman"/>
              </a:rPr>
              <a:t>u</a:t>
            </a:r>
            <a:r>
              <a:rPr sz="1700" dirty="0">
                <a:latin typeface="Times New Roman"/>
                <a:cs typeface="Times New Roman"/>
              </a:rPr>
              <a:t>n</a:t>
            </a:r>
            <a:r>
              <a:rPr sz="1700" spc="-10" dirty="0">
                <a:latin typeface="Times New Roman"/>
                <a:cs typeface="Times New Roman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ab</a:t>
            </a:r>
            <a:r>
              <a:rPr sz="1700" spc="-10" dirty="0">
                <a:latin typeface="Times New Roman"/>
                <a:cs typeface="Times New Roman"/>
              </a:rPr>
              <a:t>l</a:t>
            </a:r>
            <a:r>
              <a:rPr sz="1700" dirty="0">
                <a:latin typeface="Times New Roman"/>
                <a:cs typeface="Times New Roman"/>
              </a:rPr>
              <a:t>e</a:t>
            </a:r>
            <a:r>
              <a:rPr sz="1700" spc="-10" dirty="0">
                <a:latin typeface="Times New Roman"/>
                <a:cs typeface="Times New Roman"/>
              </a:rPr>
              <a:t>,</a:t>
            </a:r>
            <a:r>
              <a:rPr lang="en-US" sz="1700" dirty="0">
                <a:latin typeface="Times New Roman"/>
                <a:cs typeface="Times New Roman"/>
              </a:rPr>
              <a:t> nowadays </a:t>
            </a:r>
            <a:r>
              <a:rPr sz="1700" dirty="0">
                <a:latin typeface="Times New Roman"/>
                <a:cs typeface="Times New Roman"/>
              </a:rPr>
              <a:t>b</a:t>
            </a:r>
            <a:r>
              <a:rPr sz="1700" spc="-15" dirty="0">
                <a:latin typeface="Times New Roman"/>
                <a:cs typeface="Times New Roman"/>
              </a:rPr>
              <a:t>ec</a:t>
            </a:r>
            <a:r>
              <a:rPr sz="1700" dirty="0">
                <a:latin typeface="Times New Roman"/>
                <a:cs typeface="Times New Roman"/>
              </a:rPr>
              <a:t>ause</a:t>
            </a:r>
            <a:r>
              <a:rPr lang="en-US" sz="170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i</a:t>
            </a:r>
            <a:r>
              <a:rPr sz="1700" dirty="0">
                <a:latin typeface="Times New Roman"/>
                <a:cs typeface="Times New Roman"/>
              </a:rPr>
              <a:t>t</a:t>
            </a:r>
            <a:r>
              <a:rPr lang="en-US" sz="170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i</a:t>
            </a:r>
            <a:r>
              <a:rPr sz="1700" dirty="0">
                <a:latin typeface="Times New Roman"/>
                <a:cs typeface="Times New Roman"/>
              </a:rPr>
              <a:t>s</a:t>
            </a:r>
            <a:r>
              <a:rPr lang="en-US"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he</a:t>
            </a:r>
            <a:r>
              <a:rPr lang="en-US" sz="1700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Times New Roman"/>
                <a:cs typeface="Times New Roman"/>
              </a:rPr>
              <a:t>ba</a:t>
            </a:r>
            <a:r>
              <a:rPr sz="1700" dirty="0">
                <a:latin typeface="Times New Roman"/>
                <a:cs typeface="Times New Roman"/>
              </a:rPr>
              <a:t>ckb</a:t>
            </a:r>
            <a:r>
              <a:rPr sz="1700" spc="-15" dirty="0">
                <a:latin typeface="Times New Roman"/>
                <a:cs typeface="Times New Roman"/>
              </a:rPr>
              <a:t>o</a:t>
            </a:r>
            <a:r>
              <a:rPr sz="1700" dirty="0">
                <a:latin typeface="Times New Roman"/>
                <a:cs typeface="Times New Roman"/>
              </a:rPr>
              <a:t>ne</a:t>
            </a:r>
            <a:r>
              <a:rPr lang="en-US" sz="170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lang="en-US"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searching,</a:t>
            </a:r>
            <a:r>
              <a:rPr lang="en-US" sz="1700" spc="-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which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lang="en-US" sz="1700" dirty="0">
                <a:latin typeface="Times New Roman"/>
                <a:cs typeface="Times New Roman"/>
              </a:rPr>
              <a:t>the </a:t>
            </a:r>
            <a:r>
              <a:rPr sz="1700" dirty="0">
                <a:latin typeface="Times New Roman"/>
                <a:cs typeface="Times New Roman"/>
              </a:rPr>
              <a:t>most </a:t>
            </a:r>
            <a:r>
              <a:rPr sz="1700" spc="-5" dirty="0">
                <a:latin typeface="Times New Roman"/>
                <a:cs typeface="Times New Roman"/>
              </a:rPr>
              <a:t>important thing.</a:t>
            </a:r>
            <a:endParaRPr sz="1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3180" y="125933"/>
            <a:ext cx="222504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/>
              <a:t>Recursive</a:t>
            </a:r>
            <a:r>
              <a:rPr sz="1900" spc="-45" dirty="0"/>
              <a:t> </a:t>
            </a:r>
            <a:r>
              <a:rPr sz="1900" spc="-5" dirty="0"/>
              <a:t>Definitions</a:t>
            </a:r>
            <a:endParaRPr sz="1900"/>
          </a:p>
        </p:txBody>
      </p:sp>
      <p:sp>
        <p:nvSpPr>
          <p:cNvPr id="3" name="object 3"/>
          <p:cNvSpPr txBox="1"/>
          <p:nvPr/>
        </p:nvSpPr>
        <p:spPr>
          <a:xfrm>
            <a:off x="407619" y="471249"/>
            <a:ext cx="5511800" cy="80264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1115"/>
              </a:spcBef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1700" spc="-5" dirty="0">
                <a:latin typeface="Times New Roman"/>
                <a:cs typeface="Times New Roman"/>
              </a:rPr>
              <a:t>Recursive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definitions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are</a:t>
            </a:r>
            <a:r>
              <a:rPr sz="1700" spc="16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used</a:t>
            </a:r>
            <a:r>
              <a:rPr sz="1700" spc="15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to</a:t>
            </a:r>
            <a:r>
              <a:rPr sz="1700" spc="1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define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an</a:t>
            </a:r>
            <a:r>
              <a:rPr sz="1700" spc="17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object</a:t>
            </a:r>
            <a:r>
              <a:rPr sz="1700" spc="16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</a:t>
            </a:r>
            <a:r>
              <a:rPr sz="1700" spc="1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terms</a:t>
            </a:r>
            <a:endParaRPr sz="1700">
              <a:latin typeface="Times New Roman"/>
              <a:cs typeface="Times New Roman"/>
            </a:endParaRPr>
          </a:p>
          <a:p>
            <a:pPr marL="297180">
              <a:lnSpc>
                <a:spcPct val="100000"/>
              </a:lnSpc>
              <a:spcBef>
                <a:spcPts val="1019"/>
              </a:spcBef>
            </a:pP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itself.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4175" y="1401143"/>
            <a:ext cx="4139565" cy="119126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1700" b="1" spc="-5" dirty="0">
                <a:latin typeface="Times New Roman"/>
                <a:cs typeface="Times New Roman"/>
              </a:rPr>
              <a:t>Consists</a:t>
            </a:r>
            <a:r>
              <a:rPr sz="1700" b="1" spc="-1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of</a:t>
            </a:r>
            <a:r>
              <a:rPr sz="1700" b="1" spc="-20" dirty="0">
                <a:latin typeface="Times New Roman"/>
                <a:cs typeface="Times New Roman"/>
              </a:rPr>
              <a:t> </a:t>
            </a:r>
            <a:r>
              <a:rPr sz="1700" b="1" spc="5" dirty="0">
                <a:latin typeface="Times New Roman"/>
                <a:cs typeface="Times New Roman"/>
              </a:rPr>
              <a:t>two</a:t>
            </a:r>
            <a:r>
              <a:rPr sz="1700" b="1" spc="-3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Times New Roman"/>
                <a:cs typeface="Times New Roman"/>
              </a:rPr>
              <a:t>parts: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700" spc="-60" dirty="0">
                <a:latin typeface="Times New Roman"/>
                <a:cs typeface="Times New Roman"/>
              </a:rPr>
              <a:t>To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do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recursion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should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know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followings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700" b="1" dirty="0">
                <a:latin typeface="Times New Roman"/>
                <a:cs typeface="Times New Roman"/>
              </a:rPr>
              <a:t>Base</a:t>
            </a:r>
            <a:r>
              <a:rPr sz="1700" b="1" spc="-4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Case: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4175" y="2567257"/>
            <a:ext cx="5600700" cy="80264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1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case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for</a:t>
            </a:r>
            <a:r>
              <a:rPr sz="1700" spc="-5" dirty="0">
                <a:latin typeface="Times New Roman"/>
                <a:cs typeface="Times New Roman"/>
              </a:rPr>
              <a:t> which</a:t>
            </a:r>
            <a:r>
              <a:rPr sz="1700" dirty="0">
                <a:latin typeface="Times New Roman"/>
                <a:cs typeface="Times New Roman"/>
              </a:rPr>
              <a:t> the </a:t>
            </a:r>
            <a:r>
              <a:rPr sz="1700" spc="-5" dirty="0">
                <a:latin typeface="Times New Roman"/>
                <a:cs typeface="Times New Roman"/>
              </a:rPr>
              <a:t>solution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can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be</a:t>
            </a:r>
            <a:r>
              <a:rPr sz="1700" spc="-5" dirty="0">
                <a:latin typeface="Times New Roman"/>
                <a:cs typeface="Times New Roman"/>
              </a:rPr>
              <a:t> stated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non-recursively</a:t>
            </a:r>
            <a:endParaRPr sz="17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19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case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for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which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answer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explicitly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known.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4175" y="3344417"/>
            <a:ext cx="5635625" cy="119189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1700" b="1" dirty="0">
                <a:latin typeface="Times New Roman"/>
                <a:cs typeface="Times New Roman"/>
              </a:rPr>
              <a:t>General</a:t>
            </a:r>
            <a:r>
              <a:rPr sz="1700" b="1" spc="-5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Case:</a:t>
            </a:r>
            <a:endParaRPr sz="1700">
              <a:latin typeface="Times New Roman"/>
              <a:cs typeface="Times New Roman"/>
            </a:endParaRPr>
          </a:p>
          <a:p>
            <a:pPr marL="299085" marR="5080" indent="-287020">
              <a:lnSpc>
                <a:spcPts val="306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case</a:t>
            </a:r>
            <a:r>
              <a:rPr sz="1700" spc="10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for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which</a:t>
            </a:r>
            <a:r>
              <a:rPr sz="1700" spc="10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9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solution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10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expressed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</a:t>
            </a:r>
            <a:r>
              <a:rPr sz="1700" spc="10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smaller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version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itself.</a:t>
            </a:r>
            <a:r>
              <a:rPr sz="1700" spc="-7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Also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known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as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recursive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case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46621" y="2463393"/>
            <a:ext cx="1871980" cy="1581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14425">
              <a:lnSpc>
                <a:spcPct val="150100"/>
              </a:lnSpc>
              <a:spcBef>
                <a:spcPts val="100"/>
              </a:spcBef>
            </a:pPr>
            <a:r>
              <a:rPr sz="1700" spc="-5" dirty="0">
                <a:latin typeface="Times New Roman"/>
                <a:cs typeface="Times New Roman"/>
              </a:rPr>
              <a:t>return</a:t>
            </a:r>
            <a:r>
              <a:rPr sz="1700" spc="-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n;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else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700" spc="-5" dirty="0">
                <a:latin typeface="Times New Roman"/>
                <a:cs typeface="Times New Roman"/>
              </a:rPr>
              <a:t>return(n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+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sum(n-1));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1700" spc="-5" dirty="0">
                <a:latin typeface="Times New Roman"/>
                <a:cs typeface="Times New Roman"/>
              </a:rPr>
              <a:t>}//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end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sum()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06411" y="2386964"/>
            <a:ext cx="839469" cy="408305"/>
          </a:xfrm>
          <a:custGeom>
            <a:avLst/>
            <a:gdLst/>
            <a:ahLst/>
            <a:cxnLst/>
            <a:rect l="l" t="t" r="r" b="b"/>
            <a:pathLst>
              <a:path w="839470" h="408305">
                <a:moveTo>
                  <a:pt x="52197" y="339217"/>
                </a:moveTo>
                <a:lnTo>
                  <a:pt x="0" y="406527"/>
                </a:lnTo>
                <a:lnTo>
                  <a:pt x="85217" y="407924"/>
                </a:lnTo>
                <a:lnTo>
                  <a:pt x="74108" y="384810"/>
                </a:lnTo>
                <a:lnTo>
                  <a:pt x="60071" y="384810"/>
                </a:lnTo>
                <a:lnTo>
                  <a:pt x="54483" y="373380"/>
                </a:lnTo>
                <a:lnTo>
                  <a:pt x="65970" y="367876"/>
                </a:lnTo>
                <a:lnTo>
                  <a:pt x="52197" y="339217"/>
                </a:lnTo>
                <a:close/>
              </a:path>
              <a:path w="839470" h="408305">
                <a:moveTo>
                  <a:pt x="65970" y="367876"/>
                </a:moveTo>
                <a:lnTo>
                  <a:pt x="54483" y="373380"/>
                </a:lnTo>
                <a:lnTo>
                  <a:pt x="60071" y="384810"/>
                </a:lnTo>
                <a:lnTo>
                  <a:pt x="71481" y="379343"/>
                </a:lnTo>
                <a:lnTo>
                  <a:pt x="65970" y="367876"/>
                </a:lnTo>
                <a:close/>
              </a:path>
              <a:path w="839470" h="408305">
                <a:moveTo>
                  <a:pt x="71481" y="379343"/>
                </a:moveTo>
                <a:lnTo>
                  <a:pt x="60071" y="384810"/>
                </a:lnTo>
                <a:lnTo>
                  <a:pt x="74108" y="384810"/>
                </a:lnTo>
                <a:lnTo>
                  <a:pt x="71481" y="379343"/>
                </a:lnTo>
                <a:close/>
              </a:path>
              <a:path w="839470" h="408305">
                <a:moveTo>
                  <a:pt x="833882" y="0"/>
                </a:moveTo>
                <a:lnTo>
                  <a:pt x="65970" y="367876"/>
                </a:lnTo>
                <a:lnTo>
                  <a:pt x="71481" y="379343"/>
                </a:lnTo>
                <a:lnTo>
                  <a:pt x="839470" y="11430"/>
                </a:lnTo>
                <a:lnTo>
                  <a:pt x="8338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46621" y="1297406"/>
            <a:ext cx="2329180" cy="119189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700" spc="-5" dirty="0">
                <a:latin typeface="Times New Roman"/>
                <a:cs typeface="Times New Roman"/>
              </a:rPr>
              <a:t>int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public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sum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(int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n)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1900"/>
              </a:lnSpc>
              <a:spcBef>
                <a:spcPts val="1019"/>
              </a:spcBef>
            </a:pPr>
            <a:r>
              <a:rPr sz="1700" dirty="0">
                <a:latin typeface="Times New Roman"/>
                <a:cs typeface="Times New Roman"/>
              </a:rPr>
              <a:t>{</a:t>
            </a:r>
            <a:endParaRPr sz="1700">
              <a:latin typeface="Times New Roman"/>
              <a:cs typeface="Times New Roman"/>
            </a:endParaRPr>
          </a:p>
          <a:p>
            <a:pPr marL="1520825">
              <a:lnSpc>
                <a:spcPts val="1470"/>
              </a:lnSpc>
            </a:pPr>
            <a:r>
              <a:rPr sz="1600" spc="-5" dirty="0">
                <a:latin typeface="Times New Roman"/>
                <a:cs typeface="Times New Roman"/>
              </a:rPr>
              <a:t>Base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case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730"/>
              </a:lnSpc>
            </a:pPr>
            <a:r>
              <a:rPr sz="1700" spc="-5" dirty="0">
                <a:latin typeface="Times New Roman"/>
                <a:cs typeface="Times New Roman"/>
              </a:rPr>
              <a:t>if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(n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&lt;=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1)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52333" y="2620467"/>
            <a:ext cx="12858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Recursive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Case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36764" y="2990342"/>
            <a:ext cx="477520" cy="514984"/>
          </a:xfrm>
          <a:custGeom>
            <a:avLst/>
            <a:gdLst/>
            <a:ahLst/>
            <a:cxnLst/>
            <a:rect l="l" t="t" r="r" b="b"/>
            <a:pathLst>
              <a:path w="477520" h="514985">
                <a:moveTo>
                  <a:pt x="23749" y="433069"/>
                </a:moveTo>
                <a:lnTo>
                  <a:pt x="0" y="514857"/>
                </a:lnTo>
                <a:lnTo>
                  <a:pt x="79755" y="484758"/>
                </a:lnTo>
                <a:lnTo>
                  <a:pt x="66545" y="472566"/>
                </a:lnTo>
                <a:lnTo>
                  <a:pt x="47751" y="472566"/>
                </a:lnTo>
                <a:lnTo>
                  <a:pt x="38480" y="463931"/>
                </a:lnTo>
                <a:lnTo>
                  <a:pt x="47097" y="454618"/>
                </a:lnTo>
                <a:lnTo>
                  <a:pt x="23749" y="433069"/>
                </a:lnTo>
                <a:close/>
              </a:path>
              <a:path w="477520" h="514985">
                <a:moveTo>
                  <a:pt x="47097" y="454618"/>
                </a:moveTo>
                <a:lnTo>
                  <a:pt x="38480" y="463931"/>
                </a:lnTo>
                <a:lnTo>
                  <a:pt x="47751" y="472566"/>
                </a:lnTo>
                <a:lnTo>
                  <a:pt x="56409" y="463212"/>
                </a:lnTo>
                <a:lnTo>
                  <a:pt x="47097" y="454618"/>
                </a:lnTo>
                <a:close/>
              </a:path>
              <a:path w="477520" h="514985">
                <a:moveTo>
                  <a:pt x="56409" y="463212"/>
                </a:moveTo>
                <a:lnTo>
                  <a:pt x="47751" y="472566"/>
                </a:lnTo>
                <a:lnTo>
                  <a:pt x="66545" y="472566"/>
                </a:lnTo>
                <a:lnTo>
                  <a:pt x="56409" y="463212"/>
                </a:lnTo>
                <a:close/>
              </a:path>
              <a:path w="477520" h="514985">
                <a:moveTo>
                  <a:pt x="467740" y="0"/>
                </a:moveTo>
                <a:lnTo>
                  <a:pt x="47097" y="454618"/>
                </a:lnTo>
                <a:lnTo>
                  <a:pt x="56409" y="463212"/>
                </a:lnTo>
                <a:lnTo>
                  <a:pt x="477138" y="8635"/>
                </a:lnTo>
                <a:lnTo>
                  <a:pt x="4677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948" y="517601"/>
            <a:ext cx="16198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Fibonacci</a:t>
            </a:r>
            <a:r>
              <a:rPr sz="1800" spc="-60" dirty="0"/>
              <a:t> </a:t>
            </a:r>
            <a:r>
              <a:rPr sz="1800" dirty="0"/>
              <a:t>Series</a:t>
            </a:r>
            <a:endParaRPr sz="1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324485" indent="-287020">
              <a:lnSpc>
                <a:spcPct val="100000"/>
              </a:lnSpc>
              <a:spcBef>
                <a:spcPts val="1120"/>
              </a:spcBef>
              <a:buFont typeface="Arial MT"/>
              <a:buChar char="•"/>
              <a:tabLst>
                <a:tab pos="324485" algn="l"/>
                <a:tab pos="325120" algn="l"/>
              </a:tabLst>
            </a:pPr>
            <a:r>
              <a:rPr spc="-60" dirty="0"/>
              <a:t>To</a:t>
            </a:r>
            <a:r>
              <a:rPr spc="-5" dirty="0"/>
              <a:t> add</a:t>
            </a:r>
            <a:r>
              <a:rPr spc="-20" dirty="0"/>
              <a:t> </a:t>
            </a:r>
            <a:r>
              <a:rPr dirty="0"/>
              <a:t>two numbers</a:t>
            </a:r>
            <a:r>
              <a:rPr spc="-10" dirty="0"/>
              <a:t> </a:t>
            </a:r>
            <a:r>
              <a:rPr spc="-5" dirty="0"/>
              <a:t>and</a:t>
            </a:r>
            <a:r>
              <a:rPr dirty="0"/>
              <a:t> </a:t>
            </a:r>
            <a:r>
              <a:rPr spc="-5" dirty="0"/>
              <a:t>generate</a:t>
            </a:r>
            <a:r>
              <a:rPr spc="-30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subsequent</a:t>
            </a:r>
            <a:r>
              <a:rPr spc="-10" dirty="0"/>
              <a:t> </a:t>
            </a:r>
            <a:r>
              <a:rPr dirty="0"/>
              <a:t>number</a:t>
            </a:r>
            <a:r>
              <a:rPr spc="-10" dirty="0"/>
              <a:t> </a:t>
            </a:r>
            <a:r>
              <a:rPr spc="-5" dirty="0"/>
              <a:t>is</a:t>
            </a:r>
            <a:r>
              <a:rPr spc="5" dirty="0"/>
              <a:t> </a:t>
            </a:r>
            <a:r>
              <a:rPr dirty="0"/>
              <a:t>known</a:t>
            </a:r>
            <a:r>
              <a:rPr spc="-15" dirty="0"/>
              <a:t> </a:t>
            </a:r>
            <a:r>
              <a:rPr spc="-5" dirty="0"/>
              <a:t>as </a:t>
            </a:r>
            <a:r>
              <a:rPr dirty="0"/>
              <a:t>Fibonacci</a:t>
            </a:r>
            <a:r>
              <a:rPr spc="-15" dirty="0"/>
              <a:t> </a:t>
            </a:r>
            <a:r>
              <a:rPr spc="-5" dirty="0"/>
              <a:t>series.</a:t>
            </a:r>
          </a:p>
          <a:p>
            <a:pPr marL="324485" indent="-287020">
              <a:lnSpc>
                <a:spcPct val="100000"/>
              </a:lnSpc>
              <a:spcBef>
                <a:spcPts val="1020"/>
              </a:spcBef>
              <a:buFont typeface="Arial MT"/>
              <a:buChar char="•"/>
              <a:tabLst>
                <a:tab pos="324485" algn="l"/>
                <a:tab pos="325120" algn="l"/>
              </a:tabLst>
            </a:pPr>
            <a:r>
              <a:rPr dirty="0"/>
              <a:t>Fibonacci</a:t>
            </a:r>
            <a:r>
              <a:rPr spc="-15" dirty="0"/>
              <a:t> </a:t>
            </a:r>
            <a:r>
              <a:rPr spc="-5" dirty="0"/>
              <a:t>series</a:t>
            </a:r>
            <a:r>
              <a:rPr spc="-10" dirty="0"/>
              <a:t> </a:t>
            </a:r>
            <a:r>
              <a:rPr spc="-5" dirty="0"/>
              <a:t>starts from</a:t>
            </a:r>
            <a:r>
              <a:rPr dirty="0"/>
              <a:t> two</a:t>
            </a:r>
            <a:r>
              <a:rPr spc="-5" dirty="0"/>
              <a:t> </a:t>
            </a:r>
            <a:r>
              <a:rPr dirty="0"/>
              <a:t>numbers</a:t>
            </a:r>
            <a:r>
              <a:rPr spc="-10" dirty="0"/>
              <a:t> </a:t>
            </a:r>
            <a:r>
              <a:rPr dirty="0"/>
              <a:t>-F</a:t>
            </a:r>
            <a:r>
              <a:rPr sz="1650" baseline="-20202" dirty="0"/>
              <a:t>0</a:t>
            </a:r>
            <a:r>
              <a:rPr sz="1650" spc="217" baseline="-20202" dirty="0"/>
              <a:t> </a:t>
            </a:r>
            <a:r>
              <a:rPr sz="1700" spc="-5" dirty="0"/>
              <a:t>and </a:t>
            </a:r>
            <a:r>
              <a:rPr sz="1700" spc="5" dirty="0"/>
              <a:t>F</a:t>
            </a:r>
            <a:r>
              <a:rPr sz="1650" spc="7" baseline="-20202" dirty="0"/>
              <a:t>1</a:t>
            </a:r>
            <a:r>
              <a:rPr sz="1700" b="1" spc="5" dirty="0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  <a:p>
            <a:pPr marL="324485" indent="-287020">
              <a:lnSpc>
                <a:spcPct val="100000"/>
              </a:lnSpc>
              <a:spcBef>
                <a:spcPts val="1020"/>
              </a:spcBef>
              <a:buFont typeface="Arial MT"/>
              <a:buChar char="•"/>
              <a:tabLst>
                <a:tab pos="324485" algn="l"/>
                <a:tab pos="325120" algn="l"/>
              </a:tabLst>
            </a:pPr>
            <a:r>
              <a:rPr dirty="0"/>
              <a:t>The</a:t>
            </a:r>
            <a:r>
              <a:rPr spc="-25" dirty="0"/>
              <a:t> </a:t>
            </a:r>
            <a:r>
              <a:rPr spc="-5" dirty="0"/>
              <a:t>initial</a:t>
            </a:r>
            <a:r>
              <a:rPr spc="20" dirty="0"/>
              <a:t> </a:t>
            </a:r>
            <a:r>
              <a:rPr dirty="0"/>
              <a:t>values</a:t>
            </a:r>
            <a:r>
              <a:rPr spc="-1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5" dirty="0"/>
              <a:t>F</a:t>
            </a:r>
            <a:r>
              <a:rPr sz="1650" spc="7" baseline="-20202" dirty="0"/>
              <a:t>0</a:t>
            </a:r>
            <a:r>
              <a:rPr sz="1650" spc="15" baseline="-20202" dirty="0"/>
              <a:t> </a:t>
            </a:r>
            <a:r>
              <a:rPr sz="1700" spc="-5" dirty="0"/>
              <a:t>and</a:t>
            </a:r>
            <a:r>
              <a:rPr sz="1700" spc="-20" dirty="0"/>
              <a:t> </a:t>
            </a:r>
            <a:r>
              <a:rPr sz="1700" spc="5" dirty="0"/>
              <a:t>F</a:t>
            </a:r>
            <a:r>
              <a:rPr sz="1650" spc="7" baseline="-20202" dirty="0"/>
              <a:t>1</a:t>
            </a:r>
            <a:r>
              <a:rPr sz="1650" spc="15" baseline="-20202" dirty="0"/>
              <a:t> </a:t>
            </a:r>
            <a:r>
              <a:rPr sz="1700" spc="-5" dirty="0"/>
              <a:t>can</a:t>
            </a:r>
            <a:r>
              <a:rPr sz="1700" spc="-10" dirty="0"/>
              <a:t> </a:t>
            </a:r>
            <a:r>
              <a:rPr sz="1700" dirty="0"/>
              <a:t>be</a:t>
            </a:r>
            <a:r>
              <a:rPr sz="1700" spc="-20" dirty="0"/>
              <a:t> </a:t>
            </a:r>
            <a:r>
              <a:rPr sz="1700" dirty="0"/>
              <a:t>taken</a:t>
            </a:r>
            <a:r>
              <a:rPr sz="1700" spc="-10" dirty="0"/>
              <a:t> </a:t>
            </a:r>
            <a:r>
              <a:rPr sz="1700" spc="-5" dirty="0"/>
              <a:t>0,</a:t>
            </a:r>
            <a:r>
              <a:rPr sz="1700" dirty="0"/>
              <a:t> 1</a:t>
            </a:r>
            <a:r>
              <a:rPr sz="1700" spc="-10" dirty="0"/>
              <a:t> </a:t>
            </a:r>
            <a:r>
              <a:rPr sz="1700" dirty="0"/>
              <a:t>or</a:t>
            </a:r>
            <a:r>
              <a:rPr sz="1700" spc="-10" dirty="0"/>
              <a:t> </a:t>
            </a:r>
            <a:r>
              <a:rPr sz="1700" spc="-5" dirty="0"/>
              <a:t>1,</a:t>
            </a:r>
            <a:r>
              <a:rPr sz="1700" dirty="0"/>
              <a:t> 1</a:t>
            </a:r>
            <a:r>
              <a:rPr sz="1700" spc="-10" dirty="0"/>
              <a:t> respectively.</a:t>
            </a:r>
            <a:endParaRPr sz="1700"/>
          </a:p>
        </p:txBody>
      </p:sp>
      <p:sp>
        <p:nvSpPr>
          <p:cNvPr id="4" name="object 4"/>
          <p:cNvSpPr txBox="1"/>
          <p:nvPr/>
        </p:nvSpPr>
        <p:spPr>
          <a:xfrm>
            <a:off x="549148" y="2064486"/>
            <a:ext cx="2183130" cy="119062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710"/>
              </a:spcBef>
            </a:pPr>
            <a:r>
              <a:rPr sz="2550" spc="7" baseline="13071" dirty="0">
                <a:latin typeface="Times New Roman"/>
                <a:cs typeface="Times New Roman"/>
              </a:rPr>
              <a:t>F</a:t>
            </a:r>
            <a:r>
              <a:rPr sz="1100" spc="5" dirty="0">
                <a:latin typeface="Times New Roman"/>
                <a:cs typeface="Times New Roman"/>
              </a:rPr>
              <a:t>n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2550" baseline="13071" dirty="0">
                <a:latin typeface="Times New Roman"/>
                <a:cs typeface="Times New Roman"/>
              </a:rPr>
              <a:t>=</a:t>
            </a:r>
            <a:r>
              <a:rPr sz="2550" spc="-7" baseline="13071" dirty="0">
                <a:latin typeface="Times New Roman"/>
                <a:cs typeface="Times New Roman"/>
              </a:rPr>
              <a:t> </a:t>
            </a:r>
            <a:r>
              <a:rPr sz="2550" spc="7" baseline="13071" dirty="0">
                <a:latin typeface="Times New Roman"/>
                <a:cs typeface="Times New Roman"/>
              </a:rPr>
              <a:t>F</a:t>
            </a:r>
            <a:r>
              <a:rPr sz="1100" spc="5" dirty="0">
                <a:latin typeface="Times New Roman"/>
                <a:cs typeface="Times New Roman"/>
              </a:rPr>
              <a:t>n-1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2550" baseline="13071" dirty="0">
                <a:latin typeface="Times New Roman"/>
                <a:cs typeface="Times New Roman"/>
              </a:rPr>
              <a:t>+</a:t>
            </a:r>
            <a:r>
              <a:rPr sz="2550" spc="-37" baseline="13071" dirty="0">
                <a:latin typeface="Times New Roman"/>
                <a:cs typeface="Times New Roman"/>
              </a:rPr>
              <a:t> </a:t>
            </a:r>
            <a:r>
              <a:rPr sz="2550" spc="7" baseline="13071" dirty="0">
                <a:latin typeface="Times New Roman"/>
                <a:cs typeface="Times New Roman"/>
              </a:rPr>
              <a:t>F</a:t>
            </a:r>
            <a:r>
              <a:rPr sz="1100" spc="5" dirty="0">
                <a:latin typeface="Times New Roman"/>
                <a:cs typeface="Times New Roman"/>
              </a:rPr>
              <a:t>n-2</a:t>
            </a:r>
            <a:endParaRPr sz="11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610"/>
              </a:spcBef>
              <a:tabLst>
                <a:tab pos="1043305" algn="l"/>
              </a:tabLst>
            </a:pPr>
            <a:r>
              <a:rPr sz="1700" dirty="0">
                <a:latin typeface="Times New Roman"/>
                <a:cs typeface="Times New Roman"/>
              </a:rPr>
              <a:t>F(n)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1	when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&lt;=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L="495934">
              <a:lnSpc>
                <a:spcPct val="100000"/>
              </a:lnSpc>
            </a:pP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F(n-1)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+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F(n-2)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1798" y="2969514"/>
            <a:ext cx="9931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Times New Roman"/>
                <a:cs typeface="Times New Roman"/>
              </a:rPr>
              <a:t>when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&gt;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2116" y="1987141"/>
            <a:ext cx="6794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39"/>
              </a:lnSpc>
            </a:pPr>
            <a:r>
              <a:rPr sz="1600" spc="-5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4987" y="549910"/>
            <a:ext cx="1779270" cy="3074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i.e.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F(0)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F(1)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Times New Roman"/>
                <a:cs typeface="Times New Roman"/>
              </a:rPr>
              <a:t>F(2)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F(2-1)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+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F(2-2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F(1) +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F(0)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+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3333" y="1691911"/>
            <a:ext cx="6228675" cy="264650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240" y="538987"/>
            <a:ext cx="14516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/>
              <a:t>Using</a:t>
            </a:r>
            <a:r>
              <a:rPr sz="1600" spc="-40" dirty="0"/>
              <a:t> </a:t>
            </a:r>
            <a:r>
              <a:rPr sz="1600" spc="-5" dirty="0"/>
              <a:t>Recursion</a:t>
            </a:r>
            <a:endParaRPr sz="160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pc="-5" dirty="0"/>
              <a:t>Fibo(n)</a:t>
            </a: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pc="-5" dirty="0"/>
              <a:t>Begin</a:t>
            </a:r>
          </a:p>
          <a:p>
            <a:pPr marL="367665" marR="2366645" indent="-253365">
              <a:lnSpc>
                <a:spcPct val="156900"/>
              </a:lnSpc>
            </a:pPr>
            <a:r>
              <a:rPr spc="-5" dirty="0"/>
              <a:t>if</a:t>
            </a:r>
            <a:r>
              <a:rPr spc="-20" dirty="0"/>
              <a:t> </a:t>
            </a:r>
            <a:r>
              <a:rPr spc="-5" dirty="0"/>
              <a:t>n</a:t>
            </a:r>
            <a:r>
              <a:rPr spc="-20" dirty="0"/>
              <a:t> </a:t>
            </a:r>
            <a:r>
              <a:rPr spc="-5" dirty="0"/>
              <a:t>&lt;=</a:t>
            </a:r>
            <a:r>
              <a:rPr spc="-10" dirty="0"/>
              <a:t> </a:t>
            </a:r>
            <a:r>
              <a:rPr spc="-5" dirty="0"/>
              <a:t>1</a:t>
            </a:r>
            <a:r>
              <a:rPr spc="-20" dirty="0"/>
              <a:t> </a:t>
            </a:r>
            <a:r>
              <a:rPr spc="-5" dirty="0"/>
              <a:t>then </a:t>
            </a:r>
            <a:r>
              <a:rPr spc="-385" dirty="0"/>
              <a:t> </a:t>
            </a:r>
            <a:r>
              <a:rPr spc="-5" dirty="0"/>
              <a:t>Return</a:t>
            </a:r>
            <a:r>
              <a:rPr spc="-20" dirty="0"/>
              <a:t> </a:t>
            </a:r>
            <a:r>
              <a:rPr dirty="0"/>
              <a:t>n;</a:t>
            </a:r>
          </a:p>
          <a:p>
            <a:pPr marL="114300">
              <a:lnSpc>
                <a:spcPct val="100000"/>
              </a:lnSpc>
              <a:spcBef>
                <a:spcPts val="1080"/>
              </a:spcBef>
            </a:pPr>
            <a:r>
              <a:rPr spc="-5" dirty="0"/>
              <a:t>else</a:t>
            </a:r>
          </a:p>
          <a:p>
            <a:pPr marL="114300" marR="5080" indent="252729">
              <a:lnSpc>
                <a:spcPct val="156900"/>
              </a:lnSpc>
              <a:spcBef>
                <a:spcPts val="5"/>
              </a:spcBef>
            </a:pPr>
            <a:r>
              <a:rPr spc="-5" dirty="0"/>
              <a:t>Return</a:t>
            </a:r>
            <a:r>
              <a:rPr spc="10" dirty="0"/>
              <a:t> </a:t>
            </a:r>
            <a:r>
              <a:rPr spc="-5" dirty="0"/>
              <a:t>Call</a:t>
            </a:r>
            <a:r>
              <a:rPr spc="15" dirty="0"/>
              <a:t> </a:t>
            </a:r>
            <a:r>
              <a:rPr spc="-5" dirty="0"/>
              <a:t>Fibo(n-1)</a:t>
            </a:r>
            <a:r>
              <a:rPr spc="20" dirty="0"/>
              <a:t> </a:t>
            </a:r>
            <a:r>
              <a:rPr spc="-5" dirty="0"/>
              <a:t>+</a:t>
            </a:r>
            <a:r>
              <a:rPr spc="10" dirty="0"/>
              <a:t> </a:t>
            </a:r>
            <a:r>
              <a:rPr spc="-5" dirty="0"/>
              <a:t>Call</a:t>
            </a:r>
            <a:r>
              <a:rPr spc="15" dirty="0"/>
              <a:t> </a:t>
            </a:r>
            <a:r>
              <a:rPr spc="-5" dirty="0"/>
              <a:t>Fibo(n-2); </a:t>
            </a:r>
            <a:r>
              <a:rPr spc="-385" dirty="0"/>
              <a:t> </a:t>
            </a:r>
            <a:r>
              <a:rPr spc="-5" dirty="0"/>
              <a:t>end if</a:t>
            </a: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pc="-5" dirty="0"/>
              <a:t>End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85435" y="242696"/>
            <a:ext cx="12604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Times New Roman"/>
                <a:cs typeface="Times New Roman"/>
              </a:rPr>
              <a:t>Using</a:t>
            </a:r>
            <a:r>
              <a:rPr sz="1500" b="1" spc="-40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Iteration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85435" y="572261"/>
            <a:ext cx="1918970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marR="5080" indent="-143510">
              <a:lnSpc>
                <a:spcPct val="150000"/>
              </a:lnSpc>
              <a:spcBef>
                <a:spcPts val="100"/>
              </a:spcBef>
            </a:pPr>
            <a:r>
              <a:rPr sz="1500" spc="-5" dirty="0">
                <a:latin typeface="Times New Roman"/>
                <a:cs typeface="Times New Roman"/>
              </a:rPr>
              <a:t>Procedure Fibonacci(n) 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declare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f0,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f1,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fib,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loop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set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f0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  <a:p>
            <a:pPr marL="155575" marR="745490">
              <a:lnSpc>
                <a:spcPct val="150000"/>
              </a:lnSpc>
            </a:pPr>
            <a:r>
              <a:rPr sz="1500" spc="-5" dirty="0">
                <a:latin typeface="Times New Roman"/>
                <a:cs typeface="Times New Roman"/>
              </a:rPr>
              <a:t>set </a:t>
            </a:r>
            <a:r>
              <a:rPr sz="1500" dirty="0">
                <a:latin typeface="Times New Roman"/>
                <a:cs typeface="Times New Roman"/>
              </a:rPr>
              <a:t>f1 to 1 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display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f0,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f1</a:t>
            </a:r>
            <a:endParaRPr sz="1500">
              <a:latin typeface="Times New Roman"/>
              <a:cs typeface="Times New Roman"/>
            </a:endParaRPr>
          </a:p>
          <a:p>
            <a:pPr marL="297180" indent="-14224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Times New Roman"/>
                <a:cs typeface="Times New Roman"/>
              </a:rPr>
              <a:t>for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loop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←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1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  <a:p>
            <a:pPr marL="297180" marR="594360">
              <a:lnSpc>
                <a:spcPct val="150000"/>
              </a:lnSpc>
              <a:spcBef>
                <a:spcPts val="5"/>
              </a:spcBef>
            </a:pPr>
            <a:r>
              <a:rPr sz="1500" dirty="0">
                <a:latin typeface="Times New Roman"/>
                <a:cs typeface="Times New Roman"/>
              </a:rPr>
              <a:t>fib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←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f0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+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f1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f0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←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f1</a:t>
            </a:r>
            <a:endParaRPr sz="1500">
              <a:latin typeface="Times New Roman"/>
              <a:cs typeface="Times New Roman"/>
            </a:endParaRPr>
          </a:p>
          <a:p>
            <a:pPr marL="297180" marR="803275">
              <a:lnSpc>
                <a:spcPts val="2700"/>
              </a:lnSpc>
              <a:spcBef>
                <a:spcPts val="240"/>
              </a:spcBef>
            </a:pPr>
            <a:r>
              <a:rPr sz="1500" dirty="0">
                <a:latin typeface="Times New Roman"/>
                <a:cs typeface="Times New Roman"/>
              </a:rPr>
              <a:t>f1 ← fib 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</a:t>
            </a:r>
            <a:r>
              <a:rPr sz="1500" spc="-5" dirty="0">
                <a:latin typeface="Times New Roman"/>
                <a:cs typeface="Times New Roman"/>
              </a:rPr>
              <a:t>i</a:t>
            </a:r>
            <a:r>
              <a:rPr sz="1500" dirty="0">
                <a:latin typeface="Times New Roman"/>
                <a:cs typeface="Times New Roman"/>
              </a:rPr>
              <a:t>splay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</a:t>
            </a:r>
            <a:r>
              <a:rPr sz="1500" spc="5" dirty="0">
                <a:latin typeface="Times New Roman"/>
                <a:cs typeface="Times New Roman"/>
              </a:rPr>
              <a:t>i</a:t>
            </a:r>
            <a:r>
              <a:rPr sz="1500" dirty="0">
                <a:latin typeface="Times New Roman"/>
                <a:cs typeface="Times New Roman"/>
              </a:rPr>
              <a:t>b</a:t>
            </a:r>
            <a:endParaRPr sz="1500">
              <a:latin typeface="Times New Roman"/>
              <a:cs typeface="Times New Roman"/>
            </a:endParaRPr>
          </a:p>
          <a:p>
            <a:pPr marL="12700" marR="1210310" indent="142875">
              <a:lnSpc>
                <a:spcPts val="2700"/>
              </a:lnSpc>
            </a:pPr>
            <a:r>
              <a:rPr sz="1500" spc="-10" dirty="0">
                <a:latin typeface="Times New Roman"/>
                <a:cs typeface="Times New Roman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nd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</a:t>
            </a:r>
            <a:r>
              <a:rPr sz="1500" spc="5" dirty="0">
                <a:latin typeface="Times New Roman"/>
                <a:cs typeface="Times New Roman"/>
              </a:rPr>
              <a:t>o</a:t>
            </a:r>
            <a:r>
              <a:rPr sz="1500" dirty="0">
                <a:latin typeface="Times New Roman"/>
                <a:cs typeface="Times New Roman"/>
              </a:rPr>
              <a:t>r  </a:t>
            </a:r>
            <a:r>
              <a:rPr sz="1500" spc="-5" dirty="0">
                <a:latin typeface="Times New Roman"/>
                <a:cs typeface="Times New Roman"/>
              </a:rPr>
              <a:t>end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232" y="107013"/>
            <a:ext cx="5119370" cy="469011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1700" b="1" i="1" dirty="0">
                <a:latin typeface="Times New Roman"/>
                <a:cs typeface="Times New Roman"/>
              </a:rPr>
              <a:t>Source</a:t>
            </a:r>
            <a:r>
              <a:rPr sz="1700" b="1" i="1" spc="-45" dirty="0">
                <a:latin typeface="Times New Roman"/>
                <a:cs typeface="Times New Roman"/>
              </a:rPr>
              <a:t> </a:t>
            </a:r>
            <a:r>
              <a:rPr sz="1700" b="1" i="1" dirty="0">
                <a:latin typeface="Times New Roman"/>
                <a:cs typeface="Times New Roman"/>
              </a:rPr>
              <a:t>Code:</a:t>
            </a:r>
            <a:endParaRPr sz="1700">
              <a:latin typeface="Times New Roman"/>
              <a:cs typeface="Times New Roman"/>
            </a:endParaRPr>
          </a:p>
          <a:p>
            <a:pPr marL="12700" marR="3322320">
              <a:lnSpc>
                <a:spcPct val="150000"/>
              </a:lnSpc>
            </a:pPr>
            <a:r>
              <a:rPr sz="1700" dirty="0">
                <a:latin typeface="Times New Roman"/>
                <a:cs typeface="Times New Roman"/>
              </a:rPr>
              <a:t>#include </a:t>
            </a:r>
            <a:r>
              <a:rPr sz="1700" spc="-5" dirty="0">
                <a:latin typeface="Times New Roman"/>
                <a:cs typeface="Times New Roman"/>
              </a:rPr>
              <a:t>&lt;stdio.h&gt; 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int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fibonacci(int </a:t>
            </a:r>
            <a:r>
              <a:rPr sz="1700" dirty="0">
                <a:latin typeface="Times New Roman"/>
                <a:cs typeface="Times New Roman"/>
              </a:rPr>
              <a:t>n)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{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if(n</a:t>
            </a:r>
            <a:r>
              <a:rPr sz="1700" dirty="0">
                <a:latin typeface="Times New Roman"/>
                <a:cs typeface="Times New Roman"/>
              </a:rPr>
              <a:t> &lt;=1)</a:t>
            </a:r>
            <a:endParaRPr sz="1700">
              <a:latin typeface="Times New Roman"/>
              <a:cs typeface="Times New Roman"/>
            </a:endParaRPr>
          </a:p>
          <a:p>
            <a:pPr marL="12700" marR="4361815">
              <a:lnSpc>
                <a:spcPct val="150000"/>
              </a:lnSpc>
            </a:pPr>
            <a:r>
              <a:rPr sz="1700" spc="-5" dirty="0">
                <a:latin typeface="Times New Roman"/>
                <a:cs typeface="Times New Roman"/>
              </a:rPr>
              <a:t>return</a:t>
            </a:r>
            <a:r>
              <a:rPr sz="1700" spc="-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n;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else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{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700" spc="-5" dirty="0">
                <a:latin typeface="Times New Roman"/>
                <a:cs typeface="Times New Roman"/>
              </a:rPr>
              <a:t>return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(fibonacci(n-1)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+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fibonacci(n-2));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1700" dirty="0">
                <a:latin typeface="Times New Roman"/>
                <a:cs typeface="Times New Roman"/>
              </a:rPr>
              <a:t>}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700" dirty="0">
                <a:latin typeface="Times New Roman"/>
                <a:cs typeface="Times New Roman"/>
              </a:rPr>
              <a:t>}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700" spc="-5" dirty="0">
                <a:latin typeface="Times New Roman"/>
                <a:cs typeface="Times New Roman"/>
              </a:rPr>
              <a:t>int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main()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{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700" spc="-5" dirty="0">
                <a:latin typeface="Times New Roman"/>
                <a:cs typeface="Times New Roman"/>
              </a:rPr>
              <a:t>int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i, </a:t>
            </a:r>
            <a:r>
              <a:rPr sz="1700" dirty="0">
                <a:latin typeface="Times New Roman"/>
                <a:cs typeface="Times New Roman"/>
              </a:rPr>
              <a:t>n,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fib;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700" spc="-5" dirty="0">
                <a:latin typeface="Times New Roman"/>
                <a:cs typeface="Times New Roman"/>
              </a:rPr>
              <a:t>printf("Enter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number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5" dirty="0">
                <a:latin typeface="Times New Roman"/>
                <a:cs typeface="Times New Roman"/>
              </a:rPr>
              <a:t> elements in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fibonacci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series:");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7651" y="728573"/>
            <a:ext cx="1691639" cy="2357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700" dirty="0">
                <a:latin typeface="Times New Roman"/>
                <a:cs typeface="Times New Roman"/>
              </a:rPr>
              <a:t>scanf("%d",&amp;n); 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for(i </a:t>
            </a:r>
            <a:r>
              <a:rPr sz="1700" dirty="0">
                <a:latin typeface="Times New Roman"/>
                <a:cs typeface="Times New Roman"/>
              </a:rPr>
              <a:t>= </a:t>
            </a:r>
            <a:r>
              <a:rPr sz="1700" spc="-5" dirty="0">
                <a:latin typeface="Times New Roman"/>
                <a:cs typeface="Times New Roman"/>
              </a:rPr>
              <a:t>0;i&lt;n;i++) </a:t>
            </a:r>
            <a:r>
              <a:rPr sz="1700" dirty="0">
                <a:latin typeface="Times New Roman"/>
                <a:cs typeface="Times New Roman"/>
              </a:rPr>
              <a:t>{ </a:t>
            </a:r>
            <a:r>
              <a:rPr sz="1700" spc="-4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fib </a:t>
            </a:r>
            <a:r>
              <a:rPr sz="1700" dirty="0">
                <a:latin typeface="Times New Roman"/>
                <a:cs typeface="Times New Roman"/>
              </a:rPr>
              <a:t>= </a:t>
            </a:r>
            <a:r>
              <a:rPr sz="1700" spc="-5" dirty="0">
                <a:latin typeface="Times New Roman"/>
                <a:cs typeface="Times New Roman"/>
              </a:rPr>
              <a:t>fibonacci(i); 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printf("%d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",fib);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1700" dirty="0">
                <a:latin typeface="Times New Roman"/>
                <a:cs typeface="Times New Roman"/>
              </a:rPr>
              <a:t>}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1700" dirty="0">
                <a:latin typeface="Times New Roman"/>
                <a:cs typeface="Times New Roman"/>
              </a:rPr>
              <a:t>}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908" y="319252"/>
            <a:ext cx="8148320" cy="469011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700" b="1" spc="-5" dirty="0">
                <a:latin typeface="Times New Roman"/>
                <a:cs typeface="Times New Roman"/>
              </a:rPr>
              <a:t>Greatest</a:t>
            </a:r>
            <a:r>
              <a:rPr sz="1700" b="1" spc="-3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Common</a:t>
            </a:r>
            <a:r>
              <a:rPr sz="1700" b="1" spc="-4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Times New Roman"/>
                <a:cs typeface="Times New Roman"/>
              </a:rPr>
              <a:t>Divisor</a:t>
            </a:r>
            <a:r>
              <a:rPr sz="1700" b="1" spc="-4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(GCD):</a:t>
            </a:r>
            <a:endParaRPr sz="1700">
              <a:latin typeface="Times New Roman"/>
              <a:cs typeface="Times New Roman"/>
            </a:endParaRPr>
          </a:p>
          <a:p>
            <a:pPr marL="299085" marR="5080" indent="-287020">
              <a:lnSpc>
                <a:spcPts val="3060"/>
              </a:lnSpc>
              <a:spcBef>
                <a:spcPts val="27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dirty="0">
                <a:latin typeface="Times New Roman"/>
                <a:cs typeface="Times New Roman"/>
              </a:rPr>
              <a:t>Euclidean</a:t>
            </a:r>
            <a:r>
              <a:rPr sz="1700" spc="27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Algorithm</a:t>
            </a:r>
            <a:r>
              <a:rPr sz="1700" spc="30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for</a:t>
            </a:r>
            <a:r>
              <a:rPr sz="1700" spc="2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Greatest</a:t>
            </a:r>
            <a:r>
              <a:rPr sz="1700" spc="29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Common</a:t>
            </a:r>
            <a:r>
              <a:rPr sz="1700" spc="2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Divisor</a:t>
            </a:r>
            <a:r>
              <a:rPr sz="1700" spc="3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(GCD)</a:t>
            </a:r>
            <a:r>
              <a:rPr sz="1700" spc="27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,</a:t>
            </a:r>
            <a:r>
              <a:rPr sz="1700" spc="29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</a:t>
            </a:r>
            <a:r>
              <a:rPr sz="1700" spc="27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Euclidean</a:t>
            </a:r>
            <a:r>
              <a:rPr sz="1700" spc="2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Algorithm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finds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GCD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 2</a:t>
            </a:r>
            <a:r>
              <a:rPr sz="1700" spc="-5" dirty="0">
                <a:latin typeface="Times New Roman"/>
                <a:cs typeface="Times New Roman"/>
              </a:rPr>
              <a:t> numbers.</a:t>
            </a:r>
            <a:endParaRPr sz="17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spc="-5" dirty="0">
                <a:latin typeface="Times New Roman"/>
                <a:cs typeface="Times New Roman"/>
              </a:rPr>
              <a:t>Assuming</a:t>
            </a:r>
            <a:r>
              <a:rPr sz="1700" spc="3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you</a:t>
            </a:r>
            <a:r>
              <a:rPr sz="1700" spc="33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want</a:t>
            </a:r>
            <a:r>
              <a:rPr sz="1700" spc="35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to</a:t>
            </a:r>
            <a:r>
              <a:rPr sz="1700" spc="34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calculate</a:t>
            </a:r>
            <a:r>
              <a:rPr sz="1700" spc="3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34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GCD</a:t>
            </a:r>
            <a:r>
              <a:rPr sz="1700" spc="3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34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1220</a:t>
            </a:r>
            <a:r>
              <a:rPr sz="1700" spc="34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and</a:t>
            </a:r>
            <a:r>
              <a:rPr sz="1700" spc="33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516,</a:t>
            </a:r>
            <a:r>
              <a:rPr sz="1700" spc="35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lets</a:t>
            </a:r>
            <a:r>
              <a:rPr sz="1700" spc="33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apply</a:t>
            </a:r>
            <a:r>
              <a:rPr sz="1700" spc="3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34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Euclidean</a:t>
            </a:r>
            <a:endParaRPr sz="1700">
              <a:latin typeface="Times New Roman"/>
              <a:cs typeface="Times New Roman"/>
            </a:endParaRPr>
          </a:p>
          <a:p>
            <a:pPr marR="6870065" algn="r">
              <a:lnSpc>
                <a:spcPct val="100000"/>
              </a:lnSpc>
              <a:spcBef>
                <a:spcPts val="1019"/>
              </a:spcBef>
            </a:pPr>
            <a:r>
              <a:rPr sz="1700" spc="-5" dirty="0">
                <a:latin typeface="Times New Roman"/>
                <a:cs typeface="Times New Roman"/>
              </a:rPr>
              <a:t>Algorithm-</a:t>
            </a:r>
            <a:endParaRPr sz="1700">
              <a:latin typeface="Times New Roman"/>
              <a:cs typeface="Times New Roman"/>
            </a:endParaRPr>
          </a:p>
          <a:p>
            <a:pPr marR="6932295" algn="r">
              <a:lnSpc>
                <a:spcPct val="100000"/>
              </a:lnSpc>
              <a:spcBef>
                <a:spcPts val="1025"/>
              </a:spcBef>
            </a:pPr>
            <a:r>
              <a:rPr sz="1700" dirty="0">
                <a:latin typeface="Times New Roman"/>
                <a:cs typeface="Times New Roman"/>
              </a:rPr>
              <a:t>Pseudo</a:t>
            </a:r>
            <a:r>
              <a:rPr sz="1700" spc="-7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Code: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1700" spc="-5" dirty="0">
                <a:latin typeface="Times New Roman"/>
                <a:cs typeface="Times New Roman"/>
              </a:rPr>
              <a:t>Step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1:</a:t>
            </a:r>
            <a:r>
              <a:rPr sz="1700" spc="4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Let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a,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two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numbers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1700" dirty="0">
                <a:latin typeface="Times New Roman"/>
                <a:cs typeface="Times New Roman"/>
              </a:rPr>
              <a:t>Step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2:</a:t>
            </a:r>
            <a:r>
              <a:rPr sz="1700" spc="40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mod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700" spc="-5" dirty="0">
                <a:latin typeface="Times New Roman"/>
                <a:cs typeface="Times New Roman"/>
              </a:rPr>
              <a:t>Step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3:</a:t>
            </a:r>
            <a:r>
              <a:rPr sz="1700" spc="4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Let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and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</a:t>
            </a:r>
            <a:endParaRPr sz="1700">
              <a:latin typeface="Times New Roman"/>
              <a:cs typeface="Times New Roman"/>
            </a:endParaRPr>
          </a:p>
          <a:p>
            <a:pPr marL="12700" marR="2965450">
              <a:lnSpc>
                <a:spcPts val="3060"/>
              </a:lnSpc>
              <a:spcBef>
                <a:spcPts val="270"/>
              </a:spcBef>
            </a:pPr>
            <a:r>
              <a:rPr sz="1700" spc="-5" dirty="0">
                <a:latin typeface="Times New Roman"/>
                <a:cs typeface="Times New Roman"/>
              </a:rPr>
              <a:t>Step </a:t>
            </a:r>
            <a:r>
              <a:rPr sz="1700" dirty="0">
                <a:latin typeface="Times New Roman"/>
                <a:cs typeface="Times New Roman"/>
              </a:rPr>
              <a:t>4: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Repeat </a:t>
            </a:r>
            <a:r>
              <a:rPr sz="1700" spc="-5" dirty="0">
                <a:latin typeface="Times New Roman"/>
                <a:cs typeface="Times New Roman"/>
              </a:rPr>
              <a:t>Steps </a:t>
            </a:r>
            <a:r>
              <a:rPr sz="1700" dirty="0">
                <a:latin typeface="Times New Roman"/>
                <a:cs typeface="Times New Roman"/>
              </a:rPr>
              <a:t>2 </a:t>
            </a:r>
            <a:r>
              <a:rPr sz="1700" spc="-5" dirty="0">
                <a:latin typeface="Times New Roman"/>
                <a:cs typeface="Times New Roman"/>
              </a:rPr>
              <a:t>and </a:t>
            </a:r>
            <a:r>
              <a:rPr sz="1700" dirty="0">
                <a:latin typeface="Times New Roman"/>
                <a:cs typeface="Times New Roman"/>
              </a:rPr>
              <a:t>3 </a:t>
            </a:r>
            <a:r>
              <a:rPr sz="1700" spc="-5" dirty="0">
                <a:latin typeface="Times New Roman"/>
                <a:cs typeface="Times New Roman"/>
              </a:rPr>
              <a:t>until </a:t>
            </a:r>
            <a:r>
              <a:rPr sz="1700" dirty="0">
                <a:latin typeface="Times New Roman"/>
                <a:cs typeface="Times New Roman"/>
              </a:rPr>
              <a:t>a mod b </a:t>
            </a:r>
            <a:r>
              <a:rPr sz="1700" spc="-5" dirty="0">
                <a:latin typeface="Times New Roman"/>
                <a:cs typeface="Times New Roman"/>
              </a:rPr>
              <a:t>is </a:t>
            </a:r>
            <a:r>
              <a:rPr sz="1700" dirty="0">
                <a:latin typeface="Times New Roman"/>
                <a:cs typeface="Times New Roman"/>
              </a:rPr>
              <a:t>greater than 0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Step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5: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GCD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</a:t>
            </a:r>
            <a:endParaRPr sz="1700">
              <a:latin typeface="Times New Roman"/>
              <a:cs typeface="Times New Roman"/>
            </a:endParaRPr>
          </a:p>
          <a:p>
            <a:pPr marR="6927850" algn="r">
              <a:lnSpc>
                <a:spcPct val="100000"/>
              </a:lnSpc>
              <a:spcBef>
                <a:spcPts val="750"/>
              </a:spcBef>
            </a:pPr>
            <a:r>
              <a:rPr sz="1700" spc="-5" dirty="0">
                <a:latin typeface="Times New Roman"/>
                <a:cs typeface="Times New Roman"/>
              </a:rPr>
              <a:t>Step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6: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Finish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608" y="136016"/>
            <a:ext cx="8095615" cy="482727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500" spc="-5" dirty="0">
                <a:latin typeface="Times New Roman"/>
                <a:cs typeface="Times New Roman"/>
              </a:rPr>
              <a:t>Example: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Times New Roman"/>
                <a:cs typeface="Times New Roman"/>
              </a:rPr>
              <a:t>Find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GCD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270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and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192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Times New Roman"/>
                <a:cs typeface="Times New Roman"/>
              </a:rPr>
              <a:t>A=270,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B=192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Times New Roman"/>
                <a:cs typeface="Times New Roman"/>
              </a:rPr>
              <a:t>A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≠0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Times New Roman"/>
                <a:cs typeface="Times New Roman"/>
              </a:rPr>
              <a:t>B ≠0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Times New Roman"/>
                <a:cs typeface="Times New Roman"/>
              </a:rPr>
              <a:t>Use</a:t>
            </a:r>
            <a:r>
              <a:rPr sz="1500" dirty="0">
                <a:latin typeface="Times New Roman"/>
                <a:cs typeface="Times New Roman"/>
              </a:rPr>
              <a:t> long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division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 </a:t>
            </a:r>
            <a:r>
              <a:rPr sz="1500" spc="-5" dirty="0">
                <a:latin typeface="Times New Roman"/>
                <a:cs typeface="Times New Roman"/>
              </a:rPr>
              <a:t>find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that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270/192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=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1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with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 </a:t>
            </a:r>
            <a:r>
              <a:rPr sz="1500" spc="-5" dirty="0">
                <a:latin typeface="Times New Roman"/>
                <a:cs typeface="Times New Roman"/>
              </a:rPr>
              <a:t>remainder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78.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60" dirty="0">
                <a:latin typeface="Times New Roman"/>
                <a:cs typeface="Times New Roman"/>
              </a:rPr>
              <a:t>We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can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write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this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as: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270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= 192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*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Times New Roman"/>
                <a:cs typeface="Times New Roman"/>
              </a:rPr>
              <a:t>+78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Times New Roman"/>
                <a:cs typeface="Times New Roman"/>
              </a:rPr>
              <a:t>Find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GCD(192,78),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since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GCD(270,192)=GCD(192,78)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spc="-5" dirty="0">
                <a:latin typeface="Times New Roman"/>
                <a:cs typeface="Times New Roman"/>
              </a:rPr>
              <a:t>A=192,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B=78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≠0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Times New Roman"/>
                <a:cs typeface="Times New Roman"/>
              </a:rPr>
              <a:t>B ≠0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Times New Roman"/>
                <a:cs typeface="Times New Roman"/>
              </a:rPr>
              <a:t>Use</a:t>
            </a:r>
            <a:r>
              <a:rPr sz="1500" dirty="0">
                <a:latin typeface="Times New Roman"/>
                <a:cs typeface="Times New Roman"/>
              </a:rPr>
              <a:t> long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division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find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that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192/78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=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2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with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remainder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36.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65" dirty="0">
                <a:latin typeface="Times New Roman"/>
                <a:cs typeface="Times New Roman"/>
              </a:rPr>
              <a:t>We</a:t>
            </a:r>
            <a:r>
              <a:rPr sz="1500" spc="-10" dirty="0">
                <a:latin typeface="Times New Roman"/>
                <a:cs typeface="Times New Roman"/>
              </a:rPr>
              <a:t> can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write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this</a:t>
            </a:r>
            <a:r>
              <a:rPr sz="1500" spc="-5" dirty="0">
                <a:latin typeface="Times New Roman"/>
                <a:cs typeface="Times New Roman"/>
              </a:rPr>
              <a:t> as: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Times New Roman"/>
                <a:cs typeface="Times New Roman"/>
              </a:rPr>
              <a:t>192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=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78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*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2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+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36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Times New Roman"/>
                <a:cs typeface="Times New Roman"/>
              </a:rPr>
              <a:t>Find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GCD(78,36),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since GCD(192,78)=GCD(78,36)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4240" y="470639"/>
            <a:ext cx="7115809" cy="441642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600" spc="-5" dirty="0">
                <a:latin typeface="Times New Roman"/>
                <a:cs typeface="Times New Roman"/>
              </a:rPr>
              <a:t>A=78,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B=36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≠0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B ≠0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Use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long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division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78/36 =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2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remainder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6.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75" dirty="0">
                <a:latin typeface="Times New Roman"/>
                <a:cs typeface="Times New Roman"/>
              </a:rPr>
              <a:t>We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write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as: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78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36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*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2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+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Find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GCD(36,6),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since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GCD(78,36)=GCD(36,6)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/>
                <a:cs typeface="Times New Roman"/>
              </a:rPr>
              <a:t>A=36,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B=6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≠0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B ≠0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Use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long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division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find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36/6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6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remainder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 0.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75" dirty="0">
                <a:latin typeface="Times New Roman"/>
                <a:cs typeface="Times New Roman"/>
              </a:rPr>
              <a:t>We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write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as: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36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6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*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6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+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Find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GCD(6,0),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since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GCD(36,6)=GCD(6,0)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0616" y="595477"/>
            <a:ext cx="6703059" cy="313563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700" dirty="0">
                <a:latin typeface="Times New Roman"/>
                <a:cs typeface="Times New Roman"/>
              </a:rPr>
              <a:t>A=6,</a:t>
            </a:r>
            <a:r>
              <a:rPr sz="1700" spc="-5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B=0</a:t>
            </a:r>
            <a:endParaRPr sz="17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19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10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≠0</a:t>
            </a:r>
            <a:endParaRPr sz="17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19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dirty="0">
                <a:latin typeface="Times New Roman"/>
                <a:cs typeface="Times New Roman"/>
              </a:rPr>
              <a:t>B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=0,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GCD(6,0)=6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dirty="0">
                <a:latin typeface="Times New Roman"/>
                <a:cs typeface="Times New Roman"/>
              </a:rPr>
              <a:t>So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we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have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shown: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700" dirty="0">
                <a:latin typeface="Times New Roman"/>
                <a:cs typeface="Times New Roman"/>
              </a:rPr>
              <a:t>GCD(270,192)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GCD(192,78)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= GCD(78,36)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GCD(36,6)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GCD(6,0)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6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dirty="0">
                <a:latin typeface="Times New Roman"/>
                <a:cs typeface="Times New Roman"/>
              </a:rPr>
              <a:t>GCD(270,192)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6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7872" y="744702"/>
            <a:ext cx="8215630" cy="352425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700" dirty="0">
                <a:latin typeface="Times New Roman"/>
                <a:cs typeface="Times New Roman"/>
              </a:rPr>
              <a:t>Recursion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process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defining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something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 terms</a:t>
            </a:r>
            <a:r>
              <a:rPr sz="1700" dirty="0">
                <a:latin typeface="Times New Roman"/>
                <a:cs typeface="Times New Roman"/>
              </a:rPr>
              <a:t> of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itself</a:t>
            </a:r>
            <a:endParaRPr sz="17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700" spc="-5" dirty="0">
                <a:latin typeface="Times New Roman"/>
                <a:cs typeface="Times New Roman"/>
              </a:rPr>
              <a:t>Alternative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way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to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iteration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making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5" dirty="0">
                <a:latin typeface="Times New Roman"/>
                <a:cs typeface="Times New Roman"/>
              </a:rPr>
              <a:t> function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execute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repeatedly</a:t>
            </a:r>
            <a:endParaRPr sz="17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700" spc="-5" dirty="0">
                <a:latin typeface="Times New Roman"/>
                <a:cs typeface="Times New Roman"/>
              </a:rPr>
              <a:t>Recursion</a:t>
            </a:r>
            <a:r>
              <a:rPr sz="1700" spc="27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26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27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process</a:t>
            </a:r>
            <a:r>
              <a:rPr sz="1700" spc="26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by</a:t>
            </a:r>
            <a:r>
              <a:rPr sz="1700" spc="2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which</a:t>
            </a:r>
            <a:r>
              <a:rPr sz="1700" spc="2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2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function</a:t>
            </a:r>
            <a:r>
              <a:rPr sz="1700" spc="26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calls</a:t>
            </a:r>
            <a:r>
              <a:rPr sz="1700" spc="27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itself</a:t>
            </a:r>
            <a:r>
              <a:rPr sz="1700" spc="270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Times New Roman"/>
                <a:cs typeface="Times New Roman"/>
              </a:rPr>
              <a:t>repeatedly</a:t>
            </a:r>
            <a:r>
              <a:rPr sz="1700" spc="26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until</a:t>
            </a:r>
            <a:r>
              <a:rPr sz="1700" spc="27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some</a:t>
            </a:r>
            <a:r>
              <a:rPr sz="1700" spc="27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specified</a:t>
            </a:r>
            <a:endParaRPr sz="17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019"/>
              </a:spcBef>
            </a:pPr>
            <a:r>
              <a:rPr sz="1700" spc="-5" dirty="0">
                <a:latin typeface="Times New Roman"/>
                <a:cs typeface="Times New Roman"/>
              </a:rPr>
              <a:t>condition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has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been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satisfied.</a:t>
            </a:r>
            <a:endParaRPr sz="17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1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process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used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for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repetitive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computations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which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each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action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stated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terms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</a:p>
          <a:p>
            <a:pPr marL="355600">
              <a:lnSpc>
                <a:spcPct val="100000"/>
              </a:lnSpc>
              <a:spcBef>
                <a:spcPts val="1019"/>
              </a:spcBef>
            </a:pPr>
            <a:r>
              <a:rPr sz="1700" dirty="0">
                <a:latin typeface="Times New Roman"/>
                <a:cs typeface="Times New Roman"/>
              </a:rPr>
              <a:t>previous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result.</a:t>
            </a:r>
            <a:endParaRPr sz="17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1700" spc="-5" dirty="0">
                <a:latin typeface="Times New Roman"/>
                <a:cs typeface="Times New Roman"/>
              </a:rPr>
              <a:t> To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solve</a:t>
            </a:r>
            <a:r>
              <a:rPr sz="1700" dirty="0">
                <a:latin typeface="Times New Roman"/>
                <a:cs typeface="Times New Roman"/>
              </a:rPr>
              <a:t> a problem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Times New Roman"/>
                <a:cs typeface="Times New Roman"/>
              </a:rPr>
              <a:t>recursively,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two </a:t>
            </a:r>
            <a:r>
              <a:rPr sz="1700" spc="-5" dirty="0">
                <a:latin typeface="Times New Roman"/>
                <a:cs typeface="Times New Roman"/>
              </a:rPr>
              <a:t>conditions </a:t>
            </a:r>
            <a:r>
              <a:rPr sz="1700" dirty="0">
                <a:latin typeface="Times New Roman"/>
                <a:cs typeface="Times New Roman"/>
              </a:rPr>
              <a:t>must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satisfied.</a:t>
            </a:r>
            <a:endParaRPr sz="1700" dirty="0">
              <a:latin typeface="Times New Roman"/>
              <a:cs typeface="Times New Roman"/>
            </a:endParaRPr>
          </a:p>
          <a:p>
            <a:pPr marL="812165" lvl="1" indent="-317500">
              <a:lnSpc>
                <a:spcPct val="100000"/>
              </a:lnSpc>
              <a:spcBef>
                <a:spcPts val="1020"/>
              </a:spcBef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sz="1700" spc="-5" dirty="0">
                <a:latin typeface="Times New Roman"/>
                <a:cs typeface="Times New Roman"/>
              </a:rPr>
              <a:t>First,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problem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must be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written in</a:t>
            </a:r>
            <a:r>
              <a:rPr sz="1700" dirty="0">
                <a:latin typeface="Times New Roman"/>
                <a:cs typeface="Times New Roman"/>
              </a:rPr>
              <a:t> a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recursive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form,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</a:p>
          <a:p>
            <a:pPr marL="812165" lvl="1" indent="-317500">
              <a:lnSpc>
                <a:spcPct val="100000"/>
              </a:lnSpc>
              <a:spcBef>
                <a:spcPts val="1019"/>
              </a:spcBef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lang="en-US" sz="1700" dirty="0">
                <a:latin typeface="Times New Roman"/>
                <a:cs typeface="Times New Roman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econd,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problem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statement</a:t>
            </a:r>
            <a:r>
              <a:rPr sz="1700" dirty="0">
                <a:latin typeface="Times New Roman"/>
                <a:cs typeface="Times New Roman"/>
              </a:rPr>
              <a:t> must</a:t>
            </a:r>
            <a:r>
              <a:rPr sz="1700" spc="-5" dirty="0">
                <a:latin typeface="Times New Roman"/>
                <a:cs typeface="Times New Roman"/>
              </a:rPr>
              <a:t> include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-5" dirty="0">
                <a:latin typeface="Times New Roman"/>
                <a:cs typeface="Times New Roman"/>
              </a:rPr>
              <a:t>stopping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condition.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70197" y="344551"/>
            <a:ext cx="14046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Int</a:t>
            </a:r>
            <a:r>
              <a:rPr sz="2000" spc="-40" dirty="0"/>
              <a:t>r</a:t>
            </a:r>
            <a:r>
              <a:rPr sz="2000" dirty="0"/>
              <a:t>o</a:t>
            </a:r>
            <a:r>
              <a:rPr sz="2000" spc="5" dirty="0"/>
              <a:t>d</a:t>
            </a:r>
            <a:r>
              <a:rPr sz="2000" dirty="0"/>
              <a:t>u</a:t>
            </a:r>
            <a:r>
              <a:rPr sz="2000" spc="-15" dirty="0"/>
              <a:t>c</a:t>
            </a:r>
            <a:r>
              <a:rPr sz="2000" dirty="0"/>
              <a:t>t</a:t>
            </a:r>
            <a:r>
              <a:rPr sz="2000" spc="-15" dirty="0"/>
              <a:t>i</a:t>
            </a:r>
            <a:r>
              <a:rPr sz="2000" dirty="0"/>
              <a:t>on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9948" y="167410"/>
            <a:ext cx="7956550" cy="477266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600" b="1" spc="-150" dirty="0">
                <a:latin typeface="Times New Roman"/>
                <a:cs typeface="Times New Roman"/>
              </a:rPr>
              <a:t>T</a:t>
            </a:r>
            <a:r>
              <a:rPr sz="1600" b="1" spc="-5" dirty="0">
                <a:latin typeface="Times New Roman"/>
                <a:cs typeface="Times New Roman"/>
              </a:rPr>
              <a:t>o</a:t>
            </a:r>
            <a:r>
              <a:rPr sz="1600" b="1" spc="15" dirty="0">
                <a:latin typeface="Times New Roman"/>
                <a:cs typeface="Times New Roman"/>
              </a:rPr>
              <a:t>w</a:t>
            </a:r>
            <a:r>
              <a:rPr sz="1600" b="1" spc="-5" dirty="0">
                <a:latin typeface="Times New Roman"/>
                <a:cs typeface="Times New Roman"/>
              </a:rPr>
              <a:t>er</a:t>
            </a:r>
            <a:r>
              <a:rPr sz="1600" b="1" spc="-6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</a:t>
            </a:r>
            <a:r>
              <a:rPr sz="1600" b="1" spc="-5" dirty="0">
                <a:latin typeface="Times New Roman"/>
                <a:cs typeface="Times New Roman"/>
              </a:rPr>
              <a:t>f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H</a:t>
            </a:r>
            <a:r>
              <a:rPr sz="1600" b="1" spc="-5" dirty="0">
                <a:latin typeface="Times New Roman"/>
                <a:cs typeface="Times New Roman"/>
              </a:rPr>
              <a:t>anoi</a:t>
            </a:r>
            <a:endParaRPr sz="16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14999"/>
              </a:lnSpc>
              <a:spcBef>
                <a:spcPts val="8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mathematical</a:t>
            </a:r>
            <a:r>
              <a:rPr sz="1600" spc="2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puzzle</a:t>
            </a:r>
            <a:r>
              <a:rPr sz="1600" spc="25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consisting</a:t>
            </a:r>
            <a:r>
              <a:rPr sz="1600" spc="2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2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three</a:t>
            </a:r>
            <a:r>
              <a:rPr sz="1600" spc="2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towers(rods)</a:t>
            </a:r>
            <a:r>
              <a:rPr sz="1600" spc="2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2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more</a:t>
            </a:r>
            <a:r>
              <a:rPr sz="1600" spc="25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than</a:t>
            </a:r>
            <a:r>
              <a:rPr sz="1600" spc="2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one</a:t>
            </a:r>
            <a:r>
              <a:rPr sz="1600" spc="2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disk</a:t>
            </a:r>
            <a:r>
              <a:rPr sz="1600" spc="254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2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known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spc="-30" dirty="0">
                <a:latin typeface="Times New Roman"/>
                <a:cs typeface="Times New Roman"/>
              </a:rPr>
              <a:t> Tower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5" dirty="0">
                <a:latin typeface="Times New Roman"/>
                <a:cs typeface="Times New Roman"/>
              </a:rPr>
              <a:t>Hanoi.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There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three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poles(peg)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named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origin(source),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intermediate(aux)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destination.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500">
              <a:latin typeface="Times New Roman"/>
              <a:cs typeface="Times New Roman"/>
            </a:endParaRPr>
          </a:p>
          <a:p>
            <a:pPr marL="12700" marR="5715">
              <a:lnSpc>
                <a:spcPct val="115100"/>
              </a:lnSpc>
              <a:spcBef>
                <a:spcPts val="5"/>
              </a:spcBef>
            </a:pPr>
            <a:r>
              <a:rPr sz="1600" b="1" dirty="0">
                <a:latin typeface="Times New Roman"/>
                <a:cs typeface="Times New Roman"/>
              </a:rPr>
              <a:t>Objective:</a:t>
            </a:r>
            <a:r>
              <a:rPr sz="1600" b="1" spc="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Transfer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all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disks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from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origin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pole(tower)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destination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pole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using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intermediate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pole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 </a:t>
            </a:r>
            <a:r>
              <a:rPr sz="1600" spc="-10" dirty="0">
                <a:latin typeface="Times New Roman"/>
                <a:cs typeface="Times New Roman"/>
              </a:rPr>
              <a:t>temporary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storage.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Conditions: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Only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disk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may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10" dirty="0">
                <a:latin typeface="Times New Roman"/>
                <a:cs typeface="Times New Roman"/>
              </a:rPr>
              <a:t> moved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time.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Each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move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consists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taking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upper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disk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from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one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of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rods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sliding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onto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another</a:t>
            </a:r>
            <a:endParaRPr sz="16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/>
                <a:cs typeface="Times New Roman"/>
              </a:rPr>
              <a:t>rod,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top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 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other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disks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may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already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 present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rod.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Times New Roman"/>
                <a:cs typeface="Times New Roman"/>
              </a:rPr>
              <a:t>No</a:t>
            </a:r>
            <a:r>
              <a:rPr sz="1600" spc="-5" dirty="0">
                <a:latin typeface="Times New Roman"/>
                <a:cs typeface="Times New Roman"/>
              </a:rPr>
              <a:t> disk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may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5" dirty="0">
                <a:latin typeface="Times New Roman"/>
                <a:cs typeface="Times New Roman"/>
              </a:rPr>
              <a:t> placed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 </a:t>
            </a:r>
            <a:r>
              <a:rPr sz="1600" spc="-5" dirty="0">
                <a:latin typeface="Times New Roman"/>
                <a:cs typeface="Times New Roman"/>
              </a:rPr>
              <a:t>top</a:t>
            </a:r>
            <a:r>
              <a:rPr sz="1600" dirty="0">
                <a:latin typeface="Times New Roman"/>
                <a:cs typeface="Times New Roman"/>
              </a:rPr>
              <a:t> of</a:t>
            </a:r>
            <a:r>
              <a:rPr sz="1600" spc="-5" dirty="0">
                <a:latin typeface="Times New Roman"/>
                <a:cs typeface="Times New Roman"/>
              </a:rPr>
              <a:t> a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smaller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disk.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2952" y="2572511"/>
            <a:ext cx="2316479" cy="122403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515" y="375945"/>
            <a:ext cx="7995284" cy="2115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885" marR="68580" indent="-287020">
              <a:lnSpc>
                <a:spcPct val="114999"/>
              </a:lnSpc>
              <a:spcBef>
                <a:spcPts val="100"/>
              </a:spcBef>
              <a:buFont typeface="Arial MT"/>
              <a:buChar char="•"/>
              <a:tabLst>
                <a:tab pos="349885" algn="l"/>
                <a:tab pos="350520" algn="l"/>
              </a:tabLst>
            </a:pPr>
            <a:r>
              <a:rPr sz="1600" spc="-30" dirty="0">
                <a:latin typeface="Times New Roman"/>
                <a:cs typeface="Times New Roman"/>
              </a:rPr>
              <a:t>Tower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Hanoi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puzzle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with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disks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can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solved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minimum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2</a:t>
            </a:r>
            <a:r>
              <a:rPr sz="1575" baseline="26455" dirty="0">
                <a:latin typeface="Times New Roman"/>
                <a:cs typeface="Times New Roman"/>
              </a:rPr>
              <a:t>n</a:t>
            </a:r>
            <a:r>
              <a:rPr sz="1600" dirty="0">
                <a:latin typeface="Times New Roman"/>
                <a:cs typeface="Times New Roman"/>
              </a:rPr>
              <a:t>−1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steps.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presentation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shows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puzzle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with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3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disks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has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taken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2</a:t>
            </a:r>
            <a:r>
              <a:rPr sz="1575" spc="7" baseline="26455" dirty="0">
                <a:latin typeface="Times New Roman"/>
                <a:cs typeface="Times New Roman"/>
              </a:rPr>
              <a:t>3</a:t>
            </a:r>
            <a:r>
              <a:rPr sz="1575" spc="187" baseline="264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-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 7</a:t>
            </a:r>
            <a:r>
              <a:rPr sz="1600" dirty="0">
                <a:latin typeface="Times New Roman"/>
                <a:cs typeface="Times New Roman"/>
              </a:rPr>
              <a:t> steps.</a:t>
            </a:r>
          </a:p>
          <a:p>
            <a:pPr marL="63500">
              <a:lnSpc>
                <a:spcPct val="100000"/>
              </a:lnSpc>
              <a:spcBef>
                <a:spcPts val="1090"/>
              </a:spcBef>
            </a:pPr>
            <a:r>
              <a:rPr sz="1600" spc="-5" dirty="0">
                <a:latin typeface="Times New Roman"/>
                <a:cs typeface="Times New Roman"/>
              </a:rPr>
              <a:t>If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there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2 disks –</a:t>
            </a:r>
            <a:endParaRPr sz="1600" dirty="0">
              <a:latin typeface="Times New Roman"/>
              <a:cs typeface="Times New Roman"/>
            </a:endParaRPr>
          </a:p>
          <a:p>
            <a:pPr marL="349885" indent="-287020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349885" algn="l"/>
                <a:tab pos="350520" algn="l"/>
              </a:tabLst>
            </a:pPr>
            <a:r>
              <a:rPr sz="1600" spc="-5" dirty="0">
                <a:latin typeface="Times New Roman"/>
                <a:cs typeface="Times New Roman"/>
              </a:rPr>
              <a:t>First,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move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smaller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(top)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disk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Times New Roman"/>
                <a:cs typeface="Times New Roman"/>
              </a:rPr>
              <a:t>intermediate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peg.</a:t>
            </a:r>
            <a:endParaRPr sz="1600" dirty="0">
              <a:latin typeface="Times New Roman"/>
              <a:cs typeface="Times New Roman"/>
            </a:endParaRPr>
          </a:p>
          <a:p>
            <a:pPr marL="349885" indent="-287020">
              <a:lnSpc>
                <a:spcPct val="100000"/>
              </a:lnSpc>
              <a:spcBef>
                <a:spcPts val="1090"/>
              </a:spcBef>
              <a:buFont typeface="Arial MT"/>
              <a:buChar char="•"/>
              <a:tabLst>
                <a:tab pos="349885" algn="l"/>
                <a:tab pos="35052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Then,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move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larger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(bottom)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disk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destination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peg.</a:t>
            </a:r>
            <a:endParaRPr sz="1600" dirty="0">
              <a:latin typeface="Times New Roman"/>
              <a:cs typeface="Times New Roman"/>
            </a:endParaRPr>
          </a:p>
          <a:p>
            <a:pPr marL="349885" indent="-287020">
              <a:lnSpc>
                <a:spcPct val="100000"/>
              </a:lnSpc>
              <a:spcBef>
                <a:spcPts val="1090"/>
              </a:spcBef>
              <a:buFont typeface="Arial MT"/>
              <a:buChar char="•"/>
              <a:tabLst>
                <a:tab pos="349885" algn="l"/>
                <a:tab pos="350520" algn="l"/>
              </a:tabLst>
            </a:pPr>
            <a:r>
              <a:rPr sz="1600" spc="-5" dirty="0">
                <a:latin typeface="Times New Roman"/>
                <a:cs typeface="Times New Roman"/>
              </a:rPr>
              <a:t>And </a:t>
            </a:r>
            <a:r>
              <a:rPr sz="1600" spc="-20" dirty="0">
                <a:latin typeface="Times New Roman"/>
                <a:cs typeface="Times New Roman"/>
              </a:rPr>
              <a:t>finally,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move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smaller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disk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from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Times New Roman"/>
                <a:cs typeface="Times New Roman"/>
              </a:rPr>
              <a:t>intermediate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destination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peg.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8467" y="3050667"/>
            <a:ext cx="3323465" cy="18383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3572" y="3670379"/>
            <a:ext cx="4141470" cy="80264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1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spc="-5" dirty="0">
                <a:latin typeface="Times New Roman"/>
                <a:cs typeface="Times New Roman"/>
              </a:rPr>
              <a:t>Animated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representation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solving</a:t>
            </a:r>
            <a:r>
              <a:rPr sz="1700" spc="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Times New Roman"/>
                <a:cs typeface="Times New Roman"/>
              </a:rPr>
              <a:t>Tower</a:t>
            </a:r>
            <a:endParaRPr sz="17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019"/>
              </a:spcBef>
            </a:pP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Hanoi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puzzle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with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three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disks.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944" y="330860"/>
            <a:ext cx="4766056" cy="4106252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b="1" spc="-5" dirty="0">
                <a:latin typeface="Times New Roman"/>
                <a:cs typeface="Times New Roman"/>
              </a:rPr>
              <a:t>Algorithm:</a:t>
            </a:r>
            <a:r>
              <a:rPr sz="1600" b="1" spc="4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Recursive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algorithm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of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tower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of Hanoi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600" spc="-5" dirty="0">
                <a:latin typeface="Times New Roman"/>
                <a:cs typeface="Times New Roman"/>
              </a:rPr>
              <a:t>Step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1: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Start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/>
                <a:cs typeface="Times New Roman"/>
              </a:rPr>
              <a:t>Step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2: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Create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function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Hanoi(n,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source,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Times New Roman"/>
                <a:cs typeface="Times New Roman"/>
              </a:rPr>
              <a:t>inter</a:t>
            </a:r>
            <a:r>
              <a:rPr sz="1600" spc="-5" dirty="0">
                <a:latin typeface="Times New Roman"/>
                <a:cs typeface="Times New Roman"/>
              </a:rPr>
              <a:t>,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dest)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/>
                <a:cs typeface="Times New Roman"/>
              </a:rPr>
              <a:t>Step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3: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disk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==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1,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THEN</a:t>
            </a:r>
            <a:endParaRPr sz="1600" dirty="0">
              <a:latin typeface="Times New Roman"/>
              <a:cs typeface="Times New Roman"/>
            </a:endParaRPr>
          </a:p>
          <a:p>
            <a:pPr marL="927100" marR="985519">
              <a:lnSpc>
                <a:spcPct val="150000"/>
              </a:lnSpc>
            </a:pPr>
            <a:r>
              <a:rPr sz="1600" spc="-15" dirty="0">
                <a:latin typeface="Times New Roman"/>
                <a:cs typeface="Times New Roman"/>
              </a:rPr>
              <a:t>move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disk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from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source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 err="1">
                <a:latin typeface="Times New Roman"/>
                <a:cs typeface="Times New Roman"/>
              </a:rPr>
              <a:t>dest</a:t>
            </a:r>
            <a:endParaRPr lang="en-US" sz="1600" dirty="0">
              <a:latin typeface="Times New Roman"/>
              <a:cs typeface="Times New Roman"/>
            </a:endParaRPr>
          </a:p>
          <a:p>
            <a:pPr marL="927100" marR="985519">
              <a:lnSpc>
                <a:spcPct val="150000"/>
              </a:lnSpc>
            </a:pPr>
            <a:r>
              <a:rPr sz="1600">
                <a:latin typeface="Times New Roman"/>
                <a:cs typeface="Times New Roman"/>
              </a:rPr>
              <a:t> </a:t>
            </a:r>
            <a:r>
              <a:rPr sz="1600" spc="-385">
                <a:latin typeface="Times New Roman"/>
                <a:cs typeface="Times New Roman"/>
              </a:rPr>
              <a:t> </a:t>
            </a:r>
            <a:r>
              <a:rPr sz="1600" spc="-5">
                <a:latin typeface="Times New Roman"/>
                <a:cs typeface="Times New Roman"/>
              </a:rPr>
              <a:t>else</a:t>
            </a:r>
            <a:r>
              <a:rPr lang="en-US" sz="1600" spc="-5">
                <a:latin typeface="Times New Roman"/>
                <a:cs typeface="Times New Roman"/>
              </a:rPr>
              <a:t>,</a:t>
            </a:r>
            <a:endParaRPr sz="16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/>
                <a:cs typeface="Times New Roman"/>
              </a:rPr>
              <a:t>Hanoi(n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-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1,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source,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dest,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Times New Roman"/>
                <a:cs typeface="Times New Roman"/>
              </a:rPr>
              <a:t>inter</a:t>
            </a:r>
            <a:r>
              <a:rPr sz="1600" spc="-5" dirty="0">
                <a:latin typeface="Times New Roman"/>
                <a:cs typeface="Times New Roman"/>
              </a:rPr>
              <a:t>)</a:t>
            </a:r>
            <a:endParaRPr sz="1600" dirty="0">
              <a:latin typeface="Times New Roman"/>
              <a:cs typeface="Times New Roman"/>
            </a:endParaRPr>
          </a:p>
          <a:p>
            <a:pPr marL="927100" marR="983615">
              <a:lnSpc>
                <a:spcPct val="150000"/>
              </a:lnSpc>
              <a:spcBef>
                <a:spcPts val="5"/>
              </a:spcBef>
            </a:pPr>
            <a:r>
              <a:rPr sz="1600" spc="-15" dirty="0">
                <a:latin typeface="Times New Roman"/>
                <a:cs typeface="Times New Roman"/>
              </a:rPr>
              <a:t>move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disk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from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source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dest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Hanoi(n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-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1,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lang="en-US" sz="1600" spc="-5" dirty="0">
                <a:latin typeface="Times New Roman"/>
                <a:cs typeface="Times New Roman"/>
              </a:rPr>
              <a:t>inter</a:t>
            </a:r>
            <a:r>
              <a:rPr sz="1600" spc="-5" dirty="0">
                <a:latin typeface="Times New Roman"/>
                <a:cs typeface="Times New Roman"/>
              </a:rPr>
              <a:t>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source,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dest)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/>
                <a:cs typeface="Times New Roman"/>
              </a:rPr>
              <a:t>end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if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/>
                <a:cs typeface="Times New Roman"/>
              </a:rPr>
              <a:t>Step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4: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Stop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333756"/>
            <a:ext cx="7563611" cy="466801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775" y="691864"/>
            <a:ext cx="7138332" cy="423985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12596" y="335406"/>
            <a:ext cx="59512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Below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example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solving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spc="-30" dirty="0">
                <a:latin typeface="Times New Roman"/>
                <a:cs typeface="Times New Roman"/>
              </a:rPr>
              <a:t>Tower</a:t>
            </a:r>
            <a:r>
              <a:rPr sz="1600" dirty="0">
                <a:latin typeface="Times New Roman"/>
                <a:cs typeface="Times New Roman"/>
              </a:rPr>
              <a:t> of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Hanoi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puzzle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3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disks.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8728" y="272034"/>
            <a:ext cx="10541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latin typeface="Times New Roman"/>
                <a:cs typeface="Times New Roman"/>
              </a:rPr>
              <a:t>Source</a:t>
            </a:r>
            <a:r>
              <a:rPr sz="1500" b="1" spc="-65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Code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8728" y="614934"/>
            <a:ext cx="14573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0" dirty="0">
                <a:latin typeface="Times New Roman"/>
                <a:cs typeface="Times New Roman"/>
              </a:rPr>
              <a:t>#i</a:t>
            </a:r>
            <a:r>
              <a:rPr sz="1500" b="0" spc="5" dirty="0">
                <a:latin typeface="Times New Roman"/>
                <a:cs typeface="Times New Roman"/>
              </a:rPr>
              <a:t>n</a:t>
            </a:r>
            <a:r>
              <a:rPr sz="1500" b="0" spc="-10" dirty="0">
                <a:latin typeface="Times New Roman"/>
                <a:cs typeface="Times New Roman"/>
              </a:rPr>
              <a:t>c</a:t>
            </a:r>
            <a:r>
              <a:rPr sz="1500" b="0" dirty="0">
                <a:latin typeface="Times New Roman"/>
                <a:cs typeface="Times New Roman"/>
              </a:rPr>
              <a:t>l</a:t>
            </a:r>
            <a:r>
              <a:rPr sz="1500" b="0" spc="5" dirty="0">
                <a:latin typeface="Times New Roman"/>
                <a:cs typeface="Times New Roman"/>
              </a:rPr>
              <a:t>u</a:t>
            </a:r>
            <a:r>
              <a:rPr sz="1500" b="0" dirty="0">
                <a:latin typeface="Times New Roman"/>
                <a:cs typeface="Times New Roman"/>
              </a:rPr>
              <a:t>de</a:t>
            </a:r>
            <a:r>
              <a:rPr sz="1500" b="0" spc="-45" dirty="0">
                <a:latin typeface="Times New Roman"/>
                <a:cs typeface="Times New Roman"/>
              </a:rPr>
              <a:t> </a:t>
            </a:r>
            <a:r>
              <a:rPr sz="1500" b="0" spc="-5" dirty="0">
                <a:latin typeface="Times New Roman"/>
                <a:cs typeface="Times New Roman"/>
              </a:rPr>
              <a:t>&lt;s</a:t>
            </a:r>
            <a:r>
              <a:rPr sz="1500" b="0" dirty="0">
                <a:latin typeface="Times New Roman"/>
                <a:cs typeface="Times New Roman"/>
              </a:rPr>
              <a:t>t</a:t>
            </a:r>
            <a:r>
              <a:rPr sz="1500" b="0" spc="5" dirty="0">
                <a:latin typeface="Times New Roman"/>
                <a:cs typeface="Times New Roman"/>
              </a:rPr>
              <a:t>d</a:t>
            </a:r>
            <a:r>
              <a:rPr sz="1500" b="0" dirty="0">
                <a:latin typeface="Times New Roman"/>
                <a:cs typeface="Times New Roman"/>
              </a:rPr>
              <a:t>i</a:t>
            </a:r>
            <a:r>
              <a:rPr sz="1500" b="0" spc="5" dirty="0">
                <a:latin typeface="Times New Roman"/>
                <a:cs typeface="Times New Roman"/>
              </a:rPr>
              <a:t>o</a:t>
            </a:r>
            <a:r>
              <a:rPr sz="1500" b="0" dirty="0">
                <a:latin typeface="Times New Roman"/>
                <a:cs typeface="Times New Roman"/>
              </a:rPr>
              <a:t>.</a:t>
            </a:r>
            <a:r>
              <a:rPr sz="1500" b="0" spc="5" dirty="0">
                <a:latin typeface="Times New Roman"/>
                <a:cs typeface="Times New Roman"/>
              </a:rPr>
              <a:t>h</a:t>
            </a:r>
            <a:r>
              <a:rPr sz="1500" b="0" dirty="0">
                <a:latin typeface="Times New Roman"/>
                <a:cs typeface="Times New Roman"/>
              </a:rPr>
              <a:t>&gt;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8728" y="843280"/>
            <a:ext cx="4509770" cy="379857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500" b="1" dirty="0">
                <a:latin typeface="Times New Roman"/>
                <a:cs typeface="Times New Roman"/>
              </a:rPr>
              <a:t>int</a:t>
            </a:r>
            <a:r>
              <a:rPr sz="1500" b="1" spc="-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counter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=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0;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spc="-5" dirty="0">
                <a:latin typeface="Times New Roman"/>
                <a:cs typeface="Times New Roman"/>
              </a:rPr>
              <a:t>void</a:t>
            </a:r>
            <a:r>
              <a:rPr sz="1500" b="1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move(</a:t>
            </a:r>
            <a:r>
              <a:rPr sz="1500" b="1" spc="-5" dirty="0">
                <a:latin typeface="Times New Roman"/>
                <a:cs typeface="Times New Roman"/>
              </a:rPr>
              <a:t>int </a:t>
            </a:r>
            <a:r>
              <a:rPr sz="1500" dirty="0">
                <a:latin typeface="Times New Roman"/>
                <a:cs typeface="Times New Roman"/>
              </a:rPr>
              <a:t>n, </a:t>
            </a:r>
            <a:r>
              <a:rPr sz="1500" b="1" spc="-5" dirty="0">
                <a:latin typeface="Times New Roman"/>
                <a:cs typeface="Times New Roman"/>
              </a:rPr>
              <a:t>char</a:t>
            </a:r>
            <a:r>
              <a:rPr sz="1500" b="1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src,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char</a:t>
            </a:r>
            <a:r>
              <a:rPr sz="1500" b="1" spc="-10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Times New Roman"/>
                <a:cs typeface="Times New Roman"/>
              </a:rPr>
              <a:t>helper,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b="1" spc="-5" dirty="0">
                <a:latin typeface="Times New Roman"/>
                <a:cs typeface="Times New Roman"/>
              </a:rPr>
              <a:t>char </a:t>
            </a:r>
            <a:r>
              <a:rPr sz="1500" spc="-5" dirty="0">
                <a:latin typeface="Times New Roman"/>
                <a:cs typeface="Times New Roman"/>
              </a:rPr>
              <a:t>dest)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Times New Roman"/>
                <a:cs typeface="Times New Roman"/>
              </a:rPr>
              <a:t>{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//base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case</a:t>
            </a:r>
            <a:endParaRPr sz="15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Times New Roman"/>
                <a:cs typeface="Times New Roman"/>
              </a:rPr>
              <a:t>if</a:t>
            </a:r>
            <a:r>
              <a:rPr sz="1500" dirty="0">
                <a:latin typeface="Times New Roman"/>
                <a:cs typeface="Times New Roman"/>
              </a:rPr>
              <a:t>(n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==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0)</a:t>
            </a:r>
            <a:endParaRPr sz="1500">
              <a:latin typeface="Times New Roman"/>
              <a:cs typeface="Times New Roman"/>
            </a:endParaRPr>
          </a:p>
          <a:p>
            <a:pPr marL="774065">
              <a:lnSpc>
                <a:spcPct val="100000"/>
              </a:lnSpc>
              <a:spcBef>
                <a:spcPts val="900"/>
              </a:spcBef>
            </a:pPr>
            <a:r>
              <a:rPr sz="1500" b="1" spc="-10" dirty="0">
                <a:latin typeface="Times New Roman"/>
                <a:cs typeface="Times New Roman"/>
              </a:rPr>
              <a:t>return</a:t>
            </a:r>
            <a:r>
              <a:rPr sz="1500" spc="-10" dirty="0">
                <a:latin typeface="Times New Roman"/>
                <a:cs typeface="Times New Roman"/>
              </a:rPr>
              <a:t>;</a:t>
            </a:r>
            <a:endParaRPr sz="1500">
              <a:latin typeface="Times New Roman"/>
              <a:cs typeface="Times New Roman"/>
            </a:endParaRPr>
          </a:p>
          <a:p>
            <a:pPr marL="393700" marR="2103120">
              <a:lnSpc>
                <a:spcPct val="150000"/>
              </a:lnSpc>
              <a:spcBef>
                <a:spcPts val="5"/>
              </a:spcBef>
            </a:pPr>
            <a:r>
              <a:rPr sz="1500" spc="-5" dirty="0">
                <a:latin typeface="Times New Roman"/>
                <a:cs typeface="Times New Roman"/>
              </a:rPr>
              <a:t>//incrementing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counter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counter++;</a:t>
            </a:r>
            <a:endParaRPr sz="15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Times New Roman"/>
                <a:cs typeface="Times New Roman"/>
              </a:rPr>
              <a:t>//recursive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case, move </a:t>
            </a:r>
            <a:r>
              <a:rPr sz="1500" dirty="0">
                <a:latin typeface="Times New Roman"/>
                <a:cs typeface="Times New Roman"/>
              </a:rPr>
              <a:t>N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1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disks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helper</a:t>
            </a:r>
            <a:endParaRPr sz="15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900"/>
              </a:spcBef>
            </a:pPr>
            <a:r>
              <a:rPr sz="1500" spc="-5" dirty="0">
                <a:latin typeface="Times New Roman"/>
                <a:cs typeface="Times New Roman"/>
              </a:rPr>
              <a:t>move(n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1,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src,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dest,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helper);</a:t>
            </a:r>
            <a:endParaRPr sz="15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Times New Roman"/>
                <a:cs typeface="Times New Roman"/>
              </a:rPr>
              <a:t>printf</a:t>
            </a:r>
            <a:r>
              <a:rPr sz="1500" dirty="0">
                <a:latin typeface="Times New Roman"/>
                <a:cs typeface="Times New Roman"/>
              </a:rPr>
              <a:t>("Shift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disk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%d from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%c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to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%c\n",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n,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src,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dest);</a:t>
            </a:r>
            <a:endParaRPr sz="15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900"/>
              </a:spcBef>
            </a:pPr>
            <a:r>
              <a:rPr sz="1500" spc="-5" dirty="0">
                <a:latin typeface="Times New Roman"/>
                <a:cs typeface="Times New Roman"/>
              </a:rPr>
              <a:t>move(n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1,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helper,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src, </a:t>
            </a:r>
            <a:r>
              <a:rPr sz="1500" dirty="0">
                <a:latin typeface="Times New Roman"/>
                <a:cs typeface="Times New Roman"/>
              </a:rPr>
              <a:t>dest);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}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66028" y="621258"/>
            <a:ext cx="3117215" cy="322707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b="1" dirty="0">
                <a:latin typeface="Times New Roman"/>
                <a:cs typeface="Times New Roman"/>
              </a:rPr>
              <a:t>int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ain()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Times New Roman"/>
                <a:cs typeface="Times New Roman"/>
              </a:rPr>
              <a:t>{</a:t>
            </a:r>
            <a:endParaRPr sz="1400">
              <a:latin typeface="Times New Roman"/>
              <a:cs typeface="Times New Roman"/>
            </a:endParaRPr>
          </a:p>
          <a:p>
            <a:pPr marL="367665">
              <a:lnSpc>
                <a:spcPct val="100000"/>
              </a:lnSpc>
              <a:spcBef>
                <a:spcPts val="840"/>
              </a:spcBef>
            </a:pPr>
            <a:r>
              <a:rPr sz="1400" b="1" dirty="0">
                <a:latin typeface="Times New Roman"/>
                <a:cs typeface="Times New Roman"/>
              </a:rPr>
              <a:t>int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n;</a:t>
            </a:r>
            <a:endParaRPr sz="1400">
              <a:latin typeface="Times New Roman"/>
              <a:cs typeface="Times New Roman"/>
            </a:endParaRPr>
          </a:p>
          <a:p>
            <a:pPr marL="367665">
              <a:lnSpc>
                <a:spcPct val="100000"/>
              </a:lnSpc>
              <a:spcBef>
                <a:spcPts val="840"/>
              </a:spcBef>
            </a:pPr>
            <a:r>
              <a:rPr sz="1400" b="1" dirty="0">
                <a:latin typeface="Times New Roman"/>
                <a:cs typeface="Times New Roman"/>
              </a:rPr>
              <a:t>printf</a:t>
            </a:r>
            <a:r>
              <a:rPr sz="1400" dirty="0">
                <a:latin typeface="Times New Roman"/>
                <a:cs typeface="Times New Roman"/>
              </a:rPr>
              <a:t>("Enter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number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disks\n");</a:t>
            </a:r>
            <a:endParaRPr sz="1400">
              <a:latin typeface="Times New Roman"/>
              <a:cs typeface="Times New Roman"/>
            </a:endParaRPr>
          </a:p>
          <a:p>
            <a:pPr marL="367665">
              <a:lnSpc>
                <a:spcPct val="100000"/>
              </a:lnSpc>
              <a:spcBef>
                <a:spcPts val="840"/>
              </a:spcBef>
            </a:pPr>
            <a:r>
              <a:rPr sz="1400" b="1" dirty="0">
                <a:latin typeface="Times New Roman"/>
                <a:cs typeface="Times New Roman"/>
              </a:rPr>
              <a:t>scanf</a:t>
            </a:r>
            <a:r>
              <a:rPr sz="1400" dirty="0">
                <a:latin typeface="Times New Roman"/>
                <a:cs typeface="Times New Roman"/>
              </a:rPr>
              <a:t>("%d",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&amp;n);</a:t>
            </a:r>
            <a:endParaRPr sz="1400">
              <a:latin typeface="Times New Roman"/>
              <a:cs typeface="Times New Roman"/>
            </a:endParaRPr>
          </a:p>
          <a:p>
            <a:pPr marL="367665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latin typeface="Times New Roman"/>
                <a:cs typeface="Times New Roman"/>
              </a:rPr>
              <a:t>move(n,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'A',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‘B',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‘C’);</a:t>
            </a:r>
            <a:endParaRPr sz="1400">
              <a:latin typeface="Times New Roman"/>
              <a:cs typeface="Times New Roman"/>
            </a:endParaRPr>
          </a:p>
          <a:p>
            <a:pPr marL="12700" marR="35560">
              <a:lnSpc>
                <a:spcPct val="150000"/>
              </a:lnSpc>
              <a:spcBef>
                <a:spcPts val="5"/>
              </a:spcBef>
            </a:pPr>
            <a:r>
              <a:rPr sz="1400" b="1" spc="-10" dirty="0">
                <a:latin typeface="Times New Roman"/>
                <a:cs typeface="Times New Roman"/>
              </a:rPr>
              <a:t>printf</a:t>
            </a:r>
            <a:r>
              <a:rPr sz="1400" spc="-10" dirty="0">
                <a:latin typeface="Times New Roman"/>
                <a:cs typeface="Times New Roman"/>
              </a:rPr>
              <a:t>("Total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number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iterations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required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are: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%d\n",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counter);</a:t>
            </a:r>
            <a:endParaRPr sz="1400">
              <a:latin typeface="Times New Roman"/>
              <a:cs typeface="Times New Roman"/>
            </a:endParaRPr>
          </a:p>
          <a:p>
            <a:pPr marL="367665">
              <a:lnSpc>
                <a:spcPct val="100000"/>
              </a:lnSpc>
              <a:spcBef>
                <a:spcPts val="840"/>
              </a:spcBef>
            </a:pPr>
            <a:r>
              <a:rPr sz="1400" b="1" spc="-5" dirty="0">
                <a:latin typeface="Times New Roman"/>
                <a:cs typeface="Times New Roman"/>
              </a:rPr>
              <a:t>return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0;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475" y="1062285"/>
            <a:ext cx="2331720" cy="2359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49275">
              <a:lnSpc>
                <a:spcPct val="150000"/>
              </a:lnSpc>
              <a:spcBef>
                <a:spcPts val="105"/>
              </a:spcBef>
            </a:pPr>
            <a:r>
              <a:rPr sz="1700" spc="-5" dirty="0">
                <a:latin typeface="Times New Roman"/>
                <a:cs typeface="Times New Roman"/>
              </a:rPr>
              <a:t>1.Direct </a:t>
            </a:r>
            <a:r>
              <a:rPr sz="1700" dirty="0">
                <a:latin typeface="Times New Roman"/>
                <a:cs typeface="Times New Roman"/>
              </a:rPr>
              <a:t>Recursion 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2.Indirect</a:t>
            </a:r>
            <a:r>
              <a:rPr sz="1700" spc="-7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Recursion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Times New Roman"/>
                <a:cs typeface="Times New Roman"/>
              </a:rPr>
              <a:t>3.Tail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Recursion</a:t>
            </a:r>
            <a:endParaRPr sz="1700">
              <a:latin typeface="Times New Roman"/>
              <a:cs typeface="Times New Roman"/>
            </a:endParaRPr>
          </a:p>
          <a:p>
            <a:pPr marL="175260" indent="-163195">
              <a:lnSpc>
                <a:spcPct val="100000"/>
              </a:lnSpc>
              <a:spcBef>
                <a:spcPts val="1020"/>
              </a:spcBef>
              <a:buSzPct val="94117"/>
              <a:buAutoNum type="arabicPeriod" startAt="4"/>
              <a:tabLst>
                <a:tab pos="175895" algn="l"/>
              </a:tabLst>
            </a:pPr>
            <a:r>
              <a:rPr sz="1700" dirty="0">
                <a:latin typeface="Times New Roman"/>
                <a:cs typeface="Times New Roman"/>
              </a:rPr>
              <a:t>No</a:t>
            </a:r>
            <a:r>
              <a:rPr sz="1700" spc="-65" dirty="0">
                <a:latin typeface="Times New Roman"/>
                <a:cs typeface="Times New Roman"/>
              </a:rPr>
              <a:t> </a:t>
            </a:r>
            <a:r>
              <a:rPr sz="1700" spc="-30" dirty="0">
                <a:latin typeface="Times New Roman"/>
                <a:cs typeface="Times New Roman"/>
              </a:rPr>
              <a:t>Tail/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Head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Recursion</a:t>
            </a:r>
            <a:endParaRPr sz="1700">
              <a:latin typeface="Times New Roman"/>
              <a:cs typeface="Times New Roman"/>
            </a:endParaRPr>
          </a:p>
          <a:p>
            <a:pPr marL="12700" marR="730250">
              <a:lnSpc>
                <a:spcPct val="150000"/>
              </a:lnSpc>
              <a:buSzPct val="94117"/>
              <a:buAutoNum type="arabicPeriod" startAt="4"/>
              <a:tabLst>
                <a:tab pos="175895" algn="l"/>
              </a:tabLst>
            </a:pPr>
            <a:r>
              <a:rPr sz="1700" dirty="0">
                <a:latin typeface="Times New Roman"/>
                <a:cs typeface="Times New Roman"/>
              </a:rPr>
              <a:t>Linear</a:t>
            </a:r>
            <a:r>
              <a:rPr sz="1700" spc="-7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recursion </a:t>
            </a:r>
            <a:r>
              <a:rPr sz="1700" spc="-41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6.Tree</a:t>
            </a:r>
            <a:r>
              <a:rPr sz="1700" spc="-5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Recursion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0694" y="478916"/>
            <a:ext cx="2358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/>
              <a:t>Types</a:t>
            </a:r>
            <a:r>
              <a:rPr sz="1800" spc="-15" dirty="0"/>
              <a:t> </a:t>
            </a:r>
            <a:r>
              <a:rPr sz="1800" dirty="0"/>
              <a:t>of</a:t>
            </a:r>
            <a:r>
              <a:rPr sz="1800" spc="-15" dirty="0"/>
              <a:t> </a:t>
            </a:r>
            <a:r>
              <a:rPr sz="1800" spc="-5" dirty="0"/>
              <a:t>Recursion</a:t>
            </a:r>
            <a:r>
              <a:rPr sz="1800" dirty="0"/>
              <a:t> </a:t>
            </a:r>
            <a:r>
              <a:rPr sz="1800" spc="-5" dirty="0"/>
              <a:t>in</a:t>
            </a:r>
            <a:r>
              <a:rPr sz="1800" spc="-20" dirty="0"/>
              <a:t> </a:t>
            </a:r>
            <a:r>
              <a:rPr sz="1800" spc="-5" dirty="0"/>
              <a:t>C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8612" y="226847"/>
            <a:ext cx="8112759" cy="435483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b="1" spc="-10" dirty="0">
                <a:latin typeface="Times New Roman"/>
                <a:cs typeface="Times New Roman"/>
              </a:rPr>
              <a:t>Direct </a:t>
            </a:r>
            <a:r>
              <a:rPr sz="1600" b="1" spc="-5" dirty="0">
                <a:latin typeface="Times New Roman"/>
                <a:cs typeface="Times New Roman"/>
              </a:rPr>
              <a:t>Recursion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function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method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invokes itself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called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direct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recursion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Direct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recursion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involves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only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one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function</a:t>
            </a:r>
            <a:endParaRPr sz="16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501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If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X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makes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recursive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call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X</a:t>
            </a:r>
            <a:r>
              <a:rPr sz="1600" dirty="0">
                <a:latin typeface="Times New Roman"/>
                <a:cs typeface="Times New Roman"/>
              </a:rPr>
              <a:t> itself,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called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direct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recursion.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factorial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function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which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calls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itself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 taken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example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direct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recursion)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/>
                <a:cs typeface="Times New Roman"/>
              </a:rPr>
              <a:t>fun()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  <a:p>
            <a:pPr marL="469900" marR="6135370">
              <a:lnSpc>
                <a:spcPct val="150000"/>
              </a:lnSpc>
            </a:pPr>
            <a:r>
              <a:rPr sz="1600" spc="-5" dirty="0">
                <a:latin typeface="Times New Roman"/>
                <a:cs typeface="Times New Roman"/>
              </a:rPr>
              <a:t>//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write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some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code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fun();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Times New Roman"/>
                <a:cs typeface="Times New Roman"/>
              </a:rPr>
              <a:t>//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some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code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965"/>
              </a:spcBef>
            </a:pPr>
            <a:r>
              <a:rPr sz="1600" spc="-5" dirty="0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174" y="312800"/>
            <a:ext cx="16529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/>
              <a:t>Indirect</a:t>
            </a:r>
            <a:r>
              <a:rPr sz="1600" spc="-40" dirty="0"/>
              <a:t> </a:t>
            </a:r>
            <a:r>
              <a:rPr sz="1600" spc="-5" dirty="0"/>
              <a:t>Recursion</a:t>
            </a:r>
            <a:endParaRPr sz="1600"/>
          </a:p>
        </p:txBody>
      </p:sp>
      <p:sp>
        <p:nvSpPr>
          <p:cNvPr id="3" name="object 3"/>
          <p:cNvSpPr txBox="1"/>
          <p:nvPr/>
        </p:nvSpPr>
        <p:spPr>
          <a:xfrm>
            <a:off x="430174" y="556640"/>
            <a:ext cx="8082280" cy="4232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153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Times New Roman"/>
                <a:cs typeface="Times New Roman"/>
              </a:rPr>
              <a:t>When</a:t>
            </a:r>
            <a:r>
              <a:rPr sz="1500" spc="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function</a:t>
            </a:r>
            <a:r>
              <a:rPr sz="1500" spc="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is</a:t>
            </a:r>
            <a:r>
              <a:rPr sz="1500" spc="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mutually</a:t>
            </a:r>
            <a:r>
              <a:rPr sz="1500" spc="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called</a:t>
            </a:r>
            <a:r>
              <a:rPr sz="1500" spc="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by</a:t>
            </a:r>
            <a:r>
              <a:rPr sz="1500" spc="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another</a:t>
            </a:r>
            <a:r>
              <a:rPr sz="1500" spc="5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function</a:t>
            </a:r>
            <a:r>
              <a:rPr sz="1500" spc="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in</a:t>
            </a:r>
            <a:r>
              <a:rPr sz="1500" spc="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circular</a:t>
            </a:r>
            <a:r>
              <a:rPr sz="1500" spc="50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Times New Roman"/>
                <a:cs typeface="Times New Roman"/>
              </a:rPr>
              <a:t>manner,</a:t>
            </a:r>
            <a:r>
              <a:rPr sz="1500" spc="5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the</a:t>
            </a:r>
            <a:r>
              <a:rPr sz="1500" spc="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function</a:t>
            </a:r>
            <a:r>
              <a:rPr sz="1500" spc="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is</a:t>
            </a:r>
            <a:r>
              <a:rPr sz="1500" spc="4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called</a:t>
            </a:r>
            <a:r>
              <a:rPr sz="1500" spc="4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an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indirect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recursion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function.</a:t>
            </a: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500" dirty="0">
                <a:latin typeface="Times New Roman"/>
                <a:cs typeface="Times New Roman"/>
              </a:rPr>
              <a:t>fun1()</a:t>
            </a:r>
          </a:p>
          <a:p>
            <a:pPr marL="12700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{</a:t>
            </a:r>
          </a:p>
          <a:p>
            <a:pPr marL="12700" marR="6470015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latin typeface="Times New Roman"/>
                <a:cs typeface="Times New Roman"/>
              </a:rPr>
              <a:t>1.//</a:t>
            </a:r>
            <a:r>
              <a:rPr sz="1500" spc="3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write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some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code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fun2()</a:t>
            </a:r>
          </a:p>
          <a:p>
            <a:pPr marL="12700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fun2()</a:t>
            </a:r>
          </a:p>
          <a:p>
            <a:pPr marL="12700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{</a:t>
            </a:r>
          </a:p>
          <a:p>
            <a:pPr marL="12700" marR="6662420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//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write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some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code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fun3()</a:t>
            </a:r>
          </a:p>
          <a:p>
            <a:pPr marL="12700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//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write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some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code</a:t>
            </a: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latin typeface="Times New Roman"/>
                <a:cs typeface="Times New Roman"/>
              </a:rPr>
              <a:t>fun3()</a:t>
            </a:r>
          </a:p>
          <a:p>
            <a:pPr marL="12700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{</a:t>
            </a:r>
          </a:p>
          <a:p>
            <a:pPr marL="12700" marR="6662420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//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write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some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code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fun1()</a:t>
            </a:r>
          </a:p>
          <a:p>
            <a:pPr marL="12700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E7CDC9-D7B1-7DA7-476E-AB72D4EEA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581150"/>
            <a:ext cx="5189670" cy="245385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39209" y="400049"/>
            <a:ext cx="4305300" cy="3927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#include &lt;stdio.h&gt;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//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function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definition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void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fun1(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int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num)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{</a:t>
            </a:r>
            <a:endParaRPr sz="1600" dirty="0">
              <a:latin typeface="Times New Roman"/>
              <a:cs typeface="Times New Roman"/>
            </a:endParaRPr>
          </a:p>
          <a:p>
            <a:pPr marL="62865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//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if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block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check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condition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if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(num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==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0)</a:t>
            </a:r>
            <a:endParaRPr sz="1600" dirty="0">
              <a:latin typeface="Times New Roman"/>
              <a:cs typeface="Times New Roman"/>
            </a:endParaRPr>
          </a:p>
          <a:p>
            <a:pPr marL="215265" marR="3668395" indent="-203200">
              <a:lnSpc>
                <a:spcPct val="100000"/>
              </a:lnSpc>
              <a:spcBef>
                <a:spcPts val="5"/>
              </a:spcBef>
            </a:pPr>
            <a:r>
              <a:rPr sz="1600" b="1" spc="-30" dirty="0">
                <a:latin typeface="Times New Roman"/>
                <a:cs typeface="Times New Roman"/>
              </a:rPr>
              <a:t>r</a:t>
            </a:r>
            <a:r>
              <a:rPr sz="1600" b="1" spc="-5" dirty="0">
                <a:latin typeface="Times New Roman"/>
                <a:cs typeface="Times New Roman"/>
              </a:rPr>
              <a:t>etur</a:t>
            </a:r>
            <a:r>
              <a:rPr sz="1600" b="1" spc="-10" dirty="0">
                <a:latin typeface="Times New Roman"/>
                <a:cs typeface="Times New Roman"/>
              </a:rPr>
              <a:t>n</a:t>
            </a:r>
            <a:r>
              <a:rPr sz="1600" spc="-5" dirty="0">
                <a:latin typeface="Times New Roman"/>
                <a:cs typeface="Times New Roman"/>
              </a:rPr>
              <a:t>;  </a:t>
            </a:r>
            <a:r>
              <a:rPr sz="1600" b="1" spc="-5" dirty="0">
                <a:latin typeface="Times New Roman"/>
                <a:cs typeface="Times New Roman"/>
              </a:rPr>
              <a:t>else</a:t>
            </a:r>
            <a:endParaRPr sz="16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printf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("\n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Number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is: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%d", </a:t>
            </a:r>
            <a:r>
              <a:rPr sz="1600" dirty="0">
                <a:latin typeface="Times New Roman"/>
                <a:cs typeface="Times New Roman"/>
              </a:rPr>
              <a:t>num);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// print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numbe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</a:t>
            </a:r>
            <a:r>
              <a:rPr sz="1600" b="1" spc="-5" dirty="0">
                <a:latin typeface="Times New Roman"/>
                <a:cs typeface="Times New Roman"/>
              </a:rPr>
              <a:t>eturn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fun1</a:t>
            </a:r>
            <a:r>
              <a:rPr sz="1600">
                <a:latin typeface="Times New Roman"/>
                <a:cs typeface="Times New Roman"/>
              </a:rPr>
              <a:t>(num</a:t>
            </a:r>
            <a:r>
              <a:rPr lang="en-US" sz="1600" spc="385" dirty="0">
                <a:latin typeface="Times New Roman"/>
                <a:cs typeface="Times New Roman"/>
              </a:rPr>
              <a:t>-</a:t>
            </a:r>
            <a:r>
              <a:rPr sz="1600" spc="-5">
                <a:latin typeface="Times New Roman"/>
                <a:cs typeface="Times New Roman"/>
              </a:rPr>
              <a:t>1</a:t>
            </a:r>
            <a:r>
              <a:rPr sz="1600" spc="-5" dirty="0">
                <a:latin typeface="Times New Roman"/>
                <a:cs typeface="Times New Roman"/>
              </a:rPr>
              <a:t>);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//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recursive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call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fun()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function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}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int </a:t>
            </a:r>
            <a:r>
              <a:rPr sz="1600" spc="-15" dirty="0">
                <a:latin typeface="Times New Roman"/>
                <a:cs typeface="Times New Roman"/>
              </a:rPr>
              <a:t>main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()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{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fun1(7);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//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pass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7 as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integer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argument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Times New Roman"/>
                <a:cs typeface="Times New Roman"/>
              </a:rPr>
              <a:t>return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0;</a:t>
            </a:r>
            <a:r>
              <a:rPr sz="1600" spc="3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}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3054" y="148336"/>
            <a:ext cx="3547745" cy="310451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25"/>
              </a:spcBef>
            </a:pPr>
            <a:r>
              <a:rPr sz="1600" b="1" spc="-40" dirty="0">
                <a:latin typeface="Times New Roman"/>
                <a:cs typeface="Times New Roman"/>
              </a:rPr>
              <a:t>Tail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Recursion</a:t>
            </a:r>
            <a:endParaRPr sz="160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ts val="3060"/>
              </a:lnSpc>
              <a:spcBef>
                <a:spcPts val="244"/>
              </a:spcBef>
              <a:buFont typeface="Arial MT"/>
              <a:buChar char="•"/>
              <a:tabLst>
                <a:tab pos="299720" algn="l"/>
              </a:tabLst>
            </a:pP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recursive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function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called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 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tail-recursive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if</a:t>
            </a:r>
            <a:r>
              <a:rPr sz="1700" dirty="0">
                <a:latin typeface="Times New Roman"/>
                <a:cs typeface="Times New Roman"/>
              </a:rPr>
              <a:t> the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function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makes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recursive</a:t>
            </a:r>
            <a:r>
              <a:rPr sz="1700" spc="1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calling</a:t>
            </a:r>
            <a:r>
              <a:rPr sz="1700" spc="1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itself,</a:t>
            </a:r>
            <a:r>
              <a:rPr sz="1700" spc="19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and</a:t>
            </a:r>
            <a:r>
              <a:rPr sz="1700" spc="19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that</a:t>
            </a:r>
            <a:endParaRPr sz="1700">
              <a:latin typeface="Times New Roman"/>
              <a:cs typeface="Times New Roman"/>
            </a:endParaRPr>
          </a:p>
          <a:p>
            <a:pPr marL="299085" marR="5080" algn="just">
              <a:lnSpc>
                <a:spcPts val="3060"/>
              </a:lnSpc>
            </a:pPr>
            <a:r>
              <a:rPr sz="1700" spc="-5" dirty="0">
                <a:latin typeface="Times New Roman"/>
                <a:cs typeface="Times New Roman"/>
              </a:rPr>
              <a:t>recursive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call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dirty="0">
                <a:latin typeface="Times New Roman"/>
                <a:cs typeface="Times New Roman"/>
              </a:rPr>
              <a:t> the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last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statement 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executes </a:t>
            </a:r>
            <a:r>
              <a:rPr sz="1700" dirty="0">
                <a:latin typeface="Times New Roman"/>
                <a:cs typeface="Times New Roman"/>
              </a:rPr>
              <a:t>by the </a:t>
            </a:r>
            <a:r>
              <a:rPr sz="1700" spc="-5" dirty="0">
                <a:latin typeface="Times New Roman"/>
                <a:cs typeface="Times New Roman"/>
              </a:rPr>
              <a:t>function. After that, 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there</a:t>
            </a:r>
            <a:r>
              <a:rPr sz="1700" spc="3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3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no</a:t>
            </a:r>
            <a:r>
              <a:rPr sz="1700" spc="3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function</a:t>
            </a:r>
            <a:r>
              <a:rPr sz="1700" spc="3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or</a:t>
            </a:r>
            <a:r>
              <a:rPr sz="1700" spc="3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statement</a:t>
            </a:r>
            <a:r>
              <a:rPr sz="1700" spc="31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is</a:t>
            </a:r>
            <a:endParaRPr sz="1700">
              <a:latin typeface="Times New Roman"/>
              <a:cs typeface="Times New Roman"/>
            </a:endParaRPr>
          </a:p>
          <a:p>
            <a:pPr marL="299085" algn="just">
              <a:lnSpc>
                <a:spcPct val="100000"/>
              </a:lnSpc>
              <a:spcBef>
                <a:spcPts val="750"/>
              </a:spcBef>
            </a:pPr>
            <a:r>
              <a:rPr sz="1700" dirty="0">
                <a:latin typeface="Times New Roman"/>
                <a:cs typeface="Times New Roman"/>
              </a:rPr>
              <a:t>left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to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call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recursive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function.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56282" y="3449573"/>
            <a:ext cx="82296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Output: 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Number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is: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7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Number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is: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Number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is: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Number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is: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Number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is: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Number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is: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Number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is: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4319" y="692353"/>
            <a:ext cx="7851140" cy="2381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Times New Roman"/>
                <a:cs typeface="Times New Roman"/>
              </a:rPr>
              <a:t>It can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formally defined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as:</a:t>
            </a:r>
            <a:endParaRPr sz="1700">
              <a:latin typeface="Times New Roman"/>
              <a:cs typeface="Times New Roman"/>
            </a:endParaRPr>
          </a:p>
          <a:p>
            <a:pPr marL="469900" marR="5080" indent="-342900" algn="just">
              <a:lnSpc>
                <a:spcPct val="150000"/>
              </a:lnSpc>
              <a:spcBef>
                <a:spcPts val="1200"/>
              </a:spcBef>
              <a:buFont typeface="Arial MT"/>
              <a:buChar char="•"/>
              <a:tabLst>
                <a:tab pos="469900" algn="l"/>
              </a:tabLst>
            </a:pPr>
            <a:r>
              <a:rPr sz="1700" spc="-5" dirty="0">
                <a:latin typeface="Times New Roman"/>
                <a:cs typeface="Times New Roman"/>
              </a:rPr>
              <a:t>Recursion is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-5" dirty="0">
                <a:latin typeface="Times New Roman"/>
                <a:cs typeface="Times New Roman"/>
              </a:rPr>
              <a:t>computer programming technique involving </a:t>
            </a:r>
            <a:r>
              <a:rPr sz="1700" dirty="0">
                <a:latin typeface="Times New Roman"/>
                <a:cs typeface="Times New Roman"/>
              </a:rPr>
              <a:t>the use of a </a:t>
            </a:r>
            <a:r>
              <a:rPr sz="1700" spc="-10" dirty="0">
                <a:latin typeface="Times New Roman"/>
                <a:cs typeface="Times New Roman"/>
              </a:rPr>
              <a:t>procedure, </a:t>
            </a:r>
            <a:r>
              <a:rPr sz="1700" spc="-5" dirty="0">
                <a:latin typeface="Times New Roman"/>
                <a:cs typeface="Times New Roman"/>
              </a:rPr>
              <a:t> subroutine, function, </a:t>
            </a:r>
            <a:r>
              <a:rPr sz="1700" dirty="0">
                <a:latin typeface="Times New Roman"/>
                <a:cs typeface="Times New Roman"/>
              </a:rPr>
              <a:t>or </a:t>
            </a:r>
            <a:r>
              <a:rPr sz="1700" spc="-5" dirty="0">
                <a:latin typeface="Times New Roman"/>
                <a:cs typeface="Times New Roman"/>
              </a:rPr>
              <a:t>algorithm that calls itself in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-5" dirty="0">
                <a:latin typeface="Times New Roman"/>
                <a:cs typeface="Times New Roman"/>
              </a:rPr>
              <a:t>step having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-5" dirty="0">
                <a:latin typeface="Times New Roman"/>
                <a:cs typeface="Times New Roman"/>
              </a:rPr>
              <a:t>termination 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condition so </a:t>
            </a:r>
            <a:r>
              <a:rPr sz="1700" dirty="0">
                <a:latin typeface="Times New Roman"/>
                <a:cs typeface="Times New Roman"/>
              </a:rPr>
              <a:t>that </a:t>
            </a:r>
            <a:r>
              <a:rPr sz="1700" spc="-5" dirty="0">
                <a:latin typeface="Times New Roman"/>
                <a:cs typeface="Times New Roman"/>
              </a:rPr>
              <a:t>successive repetitions </a:t>
            </a:r>
            <a:r>
              <a:rPr sz="1700" dirty="0">
                <a:latin typeface="Times New Roman"/>
                <a:cs typeface="Times New Roman"/>
              </a:rPr>
              <a:t>are </a:t>
            </a:r>
            <a:r>
              <a:rPr sz="1700" spc="-5" dirty="0">
                <a:latin typeface="Times New Roman"/>
                <a:cs typeface="Times New Roman"/>
              </a:rPr>
              <a:t>processed </a:t>
            </a:r>
            <a:r>
              <a:rPr sz="1700" dirty="0">
                <a:latin typeface="Times New Roman"/>
                <a:cs typeface="Times New Roman"/>
              </a:rPr>
              <a:t>up </a:t>
            </a:r>
            <a:r>
              <a:rPr sz="1700" spc="-5" dirty="0">
                <a:latin typeface="Times New Roman"/>
                <a:cs typeface="Times New Roman"/>
              </a:rPr>
              <a:t>to </a:t>
            </a:r>
            <a:r>
              <a:rPr sz="1700" dirty="0">
                <a:latin typeface="Times New Roman"/>
                <a:cs typeface="Times New Roman"/>
              </a:rPr>
              <a:t>the </a:t>
            </a:r>
            <a:r>
              <a:rPr sz="1700" spc="-5" dirty="0">
                <a:latin typeface="Times New Roman"/>
                <a:cs typeface="Times New Roman"/>
              </a:rPr>
              <a:t>critical step </a:t>
            </a:r>
            <a:r>
              <a:rPr sz="1700" spc="-10" dirty="0">
                <a:latin typeface="Times New Roman"/>
                <a:cs typeface="Times New Roman"/>
              </a:rPr>
              <a:t>where </a:t>
            </a:r>
            <a:r>
              <a:rPr sz="1700" spc="-5" dirty="0">
                <a:latin typeface="Times New Roman"/>
                <a:cs typeface="Times New Roman"/>
              </a:rPr>
              <a:t>the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condition is </a:t>
            </a:r>
            <a:r>
              <a:rPr sz="1700" dirty="0">
                <a:latin typeface="Times New Roman"/>
                <a:cs typeface="Times New Roman"/>
              </a:rPr>
              <a:t>met </a:t>
            </a:r>
            <a:r>
              <a:rPr sz="1700" spc="-5" dirty="0">
                <a:latin typeface="Times New Roman"/>
                <a:cs typeface="Times New Roman"/>
              </a:rPr>
              <a:t>at which </a:t>
            </a:r>
            <a:r>
              <a:rPr sz="1700" spc="-10" dirty="0">
                <a:latin typeface="Times New Roman"/>
                <a:cs typeface="Times New Roman"/>
              </a:rPr>
              <a:t>time </a:t>
            </a:r>
            <a:r>
              <a:rPr sz="1700" spc="-5" dirty="0">
                <a:latin typeface="Times New Roman"/>
                <a:cs typeface="Times New Roman"/>
              </a:rPr>
              <a:t>the rest </a:t>
            </a:r>
            <a:r>
              <a:rPr sz="1700" dirty="0">
                <a:latin typeface="Times New Roman"/>
                <a:cs typeface="Times New Roman"/>
              </a:rPr>
              <a:t>of </a:t>
            </a:r>
            <a:r>
              <a:rPr sz="1700" spc="-10" dirty="0">
                <a:latin typeface="Times New Roman"/>
                <a:cs typeface="Times New Roman"/>
              </a:rPr>
              <a:t>each </a:t>
            </a:r>
            <a:r>
              <a:rPr sz="1700" spc="-5" dirty="0">
                <a:latin typeface="Times New Roman"/>
                <a:cs typeface="Times New Roman"/>
              </a:rPr>
              <a:t>repetition is processed from </a:t>
            </a:r>
            <a:r>
              <a:rPr sz="1700" dirty="0">
                <a:latin typeface="Times New Roman"/>
                <a:cs typeface="Times New Roman"/>
              </a:rPr>
              <a:t>the last 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one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called to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first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293" y="552450"/>
            <a:ext cx="7710170" cy="414147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500" dirty="0">
                <a:latin typeface="Times New Roman"/>
                <a:cs typeface="Times New Roman"/>
              </a:rPr>
              <a:t>#include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&lt;stdio.h&gt;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spc="-5" dirty="0">
                <a:latin typeface="Times New Roman"/>
                <a:cs typeface="Times New Roman"/>
              </a:rPr>
              <a:t>void</a:t>
            </a:r>
            <a:r>
              <a:rPr sz="1500" b="1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head_fun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(</a:t>
            </a:r>
            <a:r>
              <a:rPr sz="1500" b="1" dirty="0">
                <a:latin typeface="Times New Roman"/>
                <a:cs typeface="Times New Roman"/>
              </a:rPr>
              <a:t>int</a:t>
            </a:r>
            <a:r>
              <a:rPr sz="1500" b="1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num){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Times New Roman"/>
                <a:cs typeface="Times New Roman"/>
              </a:rPr>
              <a:t>if</a:t>
            </a:r>
            <a:r>
              <a:rPr sz="1500" b="1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(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num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&gt;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0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)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{</a:t>
            </a:r>
            <a:endParaRPr sz="1500">
              <a:latin typeface="Times New Roman"/>
              <a:cs typeface="Times New Roman"/>
            </a:endParaRPr>
          </a:p>
          <a:p>
            <a:pPr marL="12700" marR="3498215">
              <a:lnSpc>
                <a:spcPct val="150000"/>
              </a:lnSpc>
            </a:pPr>
            <a:r>
              <a:rPr sz="1500" dirty="0">
                <a:latin typeface="Times New Roman"/>
                <a:cs typeface="Times New Roman"/>
              </a:rPr>
              <a:t>// </a:t>
            </a:r>
            <a:r>
              <a:rPr sz="1500" spc="-5" dirty="0">
                <a:latin typeface="Times New Roman"/>
                <a:cs typeface="Times New Roman"/>
              </a:rPr>
              <a:t>Here </a:t>
            </a:r>
            <a:r>
              <a:rPr sz="1500" dirty="0">
                <a:latin typeface="Times New Roman"/>
                <a:cs typeface="Times New Roman"/>
              </a:rPr>
              <a:t>the </a:t>
            </a:r>
            <a:r>
              <a:rPr sz="1500" spc="-5" dirty="0">
                <a:latin typeface="Times New Roman"/>
                <a:cs typeface="Times New Roman"/>
              </a:rPr>
              <a:t>head_fun() is </a:t>
            </a:r>
            <a:r>
              <a:rPr sz="1500" dirty="0">
                <a:latin typeface="Times New Roman"/>
                <a:cs typeface="Times New Roman"/>
              </a:rPr>
              <a:t>the first </a:t>
            </a:r>
            <a:r>
              <a:rPr sz="1500" spc="-5" dirty="0">
                <a:latin typeface="Times New Roman"/>
                <a:cs typeface="Times New Roman"/>
              </a:rPr>
              <a:t>statement </a:t>
            </a:r>
            <a:r>
              <a:rPr sz="1500" dirty="0">
                <a:latin typeface="Times New Roman"/>
                <a:cs typeface="Times New Roman"/>
              </a:rPr>
              <a:t>to be </a:t>
            </a:r>
            <a:r>
              <a:rPr sz="1500" spc="-5" dirty="0">
                <a:latin typeface="Times New Roman"/>
                <a:cs typeface="Times New Roman"/>
              </a:rPr>
              <a:t>called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head_fun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(num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-1);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Times New Roman"/>
                <a:cs typeface="Times New Roman"/>
              </a:rPr>
              <a:t>printf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("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%d",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num);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ts val="1620"/>
              </a:lnSpc>
              <a:spcBef>
                <a:spcPts val="900"/>
              </a:spcBef>
            </a:pPr>
            <a:r>
              <a:rPr sz="1500" dirty="0">
                <a:latin typeface="Times New Roman"/>
                <a:cs typeface="Times New Roman"/>
              </a:rPr>
              <a:t>}}</a:t>
            </a:r>
            <a:endParaRPr sz="1500">
              <a:latin typeface="Times New Roman"/>
              <a:cs typeface="Times New Roman"/>
            </a:endParaRPr>
          </a:p>
          <a:p>
            <a:pPr marL="3804285">
              <a:lnSpc>
                <a:spcPts val="1350"/>
              </a:lnSpc>
            </a:pPr>
            <a:r>
              <a:rPr sz="1500" b="1" dirty="0">
                <a:latin typeface="Times New Roman"/>
                <a:cs typeface="Times New Roman"/>
              </a:rPr>
              <a:t>Output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ts val="1350"/>
              </a:lnSpc>
            </a:pPr>
            <a:r>
              <a:rPr sz="1500" b="1" dirty="0">
                <a:latin typeface="Times New Roman"/>
                <a:cs typeface="Times New Roman"/>
              </a:rPr>
              <a:t>int</a:t>
            </a:r>
            <a:r>
              <a:rPr sz="1500" b="1" spc="-3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main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()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{</a:t>
            </a:r>
            <a:endParaRPr sz="1500">
              <a:latin typeface="Times New Roman"/>
              <a:cs typeface="Times New Roman"/>
            </a:endParaRPr>
          </a:p>
          <a:p>
            <a:pPr marL="3804285">
              <a:lnSpc>
                <a:spcPts val="1350"/>
              </a:lnSpc>
            </a:pPr>
            <a:r>
              <a:rPr sz="1500" spc="-5" dirty="0">
                <a:latin typeface="Times New Roman"/>
                <a:cs typeface="Times New Roman"/>
              </a:rPr>
              <a:t>Use</a:t>
            </a:r>
            <a:r>
              <a:rPr sz="1500" dirty="0">
                <a:latin typeface="Times New Roman"/>
                <a:cs typeface="Times New Roman"/>
              </a:rPr>
              <a:t> of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Times New Roman"/>
                <a:cs typeface="Times New Roman"/>
              </a:rPr>
              <a:t>Non-Tail/Head</a:t>
            </a:r>
            <a:r>
              <a:rPr sz="1500" spc="-5" dirty="0">
                <a:latin typeface="Times New Roman"/>
                <a:cs typeface="Times New Roman"/>
              </a:rPr>
              <a:t> Recursive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function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1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2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3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4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5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ts val="1525"/>
              </a:lnSpc>
            </a:pPr>
            <a:r>
              <a:rPr sz="1500" b="1" dirty="0">
                <a:latin typeface="Times New Roman"/>
                <a:cs typeface="Times New Roman"/>
              </a:rPr>
              <a:t>int</a:t>
            </a:r>
            <a:r>
              <a:rPr sz="1500" b="1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=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5;</a:t>
            </a:r>
            <a:endParaRPr sz="1500">
              <a:latin typeface="Times New Roman"/>
              <a:cs typeface="Times New Roman"/>
            </a:endParaRPr>
          </a:p>
          <a:p>
            <a:pPr marL="12700" marR="3458210">
              <a:lnSpc>
                <a:spcPct val="150000"/>
              </a:lnSpc>
              <a:spcBef>
                <a:spcPts val="5"/>
              </a:spcBef>
            </a:pPr>
            <a:r>
              <a:rPr sz="1500" dirty="0">
                <a:latin typeface="Times New Roman"/>
                <a:cs typeface="Times New Roman"/>
              </a:rPr>
              <a:t>printf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("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Use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of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Times New Roman"/>
                <a:cs typeface="Times New Roman"/>
              </a:rPr>
              <a:t>Non-Tail/Head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Recursive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function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\n");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head_fun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(a);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//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function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calling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spc="-10" dirty="0">
                <a:latin typeface="Times New Roman"/>
                <a:cs typeface="Times New Roman"/>
              </a:rPr>
              <a:t>return</a:t>
            </a:r>
            <a:r>
              <a:rPr sz="1500" b="1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0;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}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912" y="393166"/>
            <a:ext cx="7684134" cy="235839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20"/>
              </a:spcBef>
            </a:pPr>
            <a:r>
              <a:rPr sz="1700" b="1" spc="-20" dirty="0">
                <a:latin typeface="Times New Roman"/>
                <a:cs typeface="Times New Roman"/>
              </a:rPr>
              <a:t>Non-Tail</a:t>
            </a:r>
            <a:r>
              <a:rPr sz="1700" b="1" spc="-6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Recursion</a:t>
            </a:r>
            <a:endParaRPr sz="170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50000"/>
              </a:lnSpc>
              <a:spcBef>
                <a:spcPts val="5"/>
              </a:spcBef>
              <a:buFont typeface="Arial MT"/>
              <a:buChar char="•"/>
              <a:tabLst>
                <a:tab pos="299720" algn="l"/>
              </a:tabLst>
            </a:pP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-5" dirty="0">
                <a:latin typeface="Times New Roman"/>
                <a:cs typeface="Times New Roman"/>
              </a:rPr>
              <a:t>function is called </a:t>
            </a:r>
            <a:r>
              <a:rPr sz="1700" dirty="0">
                <a:latin typeface="Times New Roman"/>
                <a:cs typeface="Times New Roman"/>
              </a:rPr>
              <a:t>the </a:t>
            </a:r>
            <a:r>
              <a:rPr sz="1700" spc="-5" dirty="0">
                <a:latin typeface="Times New Roman"/>
                <a:cs typeface="Times New Roman"/>
              </a:rPr>
              <a:t>non-tail </a:t>
            </a:r>
            <a:r>
              <a:rPr sz="1700" spc="-10" dirty="0">
                <a:latin typeface="Times New Roman"/>
                <a:cs typeface="Times New Roman"/>
              </a:rPr>
              <a:t>or </a:t>
            </a:r>
            <a:r>
              <a:rPr sz="1700" dirty="0">
                <a:latin typeface="Times New Roman"/>
                <a:cs typeface="Times New Roman"/>
              </a:rPr>
              <a:t>head </a:t>
            </a:r>
            <a:r>
              <a:rPr sz="1700" spc="-5" dirty="0">
                <a:latin typeface="Times New Roman"/>
                <a:cs typeface="Times New Roman"/>
              </a:rPr>
              <a:t>recursive if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-5" dirty="0">
                <a:latin typeface="Times New Roman"/>
                <a:cs typeface="Times New Roman"/>
              </a:rPr>
              <a:t>function </a:t>
            </a:r>
            <a:r>
              <a:rPr sz="1700" dirty="0">
                <a:latin typeface="Times New Roman"/>
                <a:cs typeface="Times New Roman"/>
              </a:rPr>
              <a:t>makes a </a:t>
            </a:r>
            <a:r>
              <a:rPr sz="1700" spc="-5" dirty="0">
                <a:latin typeface="Times New Roman"/>
                <a:cs typeface="Times New Roman"/>
              </a:rPr>
              <a:t>recursive call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itself,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recursive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call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will</a:t>
            </a:r>
            <a:r>
              <a:rPr sz="1700" dirty="0">
                <a:latin typeface="Times New Roman"/>
                <a:cs typeface="Times New Roman"/>
              </a:rPr>
              <a:t> be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first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statement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function.</a:t>
            </a:r>
            <a:endParaRPr sz="170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50000"/>
              </a:lnSpc>
              <a:buFont typeface="Arial MT"/>
              <a:buChar char="•"/>
              <a:tabLst>
                <a:tab pos="299720" algn="l"/>
              </a:tabLst>
            </a:pPr>
            <a:r>
              <a:rPr sz="1700" spc="-5" dirty="0">
                <a:latin typeface="Times New Roman"/>
                <a:cs typeface="Times New Roman"/>
              </a:rPr>
              <a:t>It</a:t>
            </a:r>
            <a:r>
              <a:rPr sz="1700" spc="29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means</a:t>
            </a:r>
            <a:r>
              <a:rPr sz="1700" spc="29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there</a:t>
            </a:r>
            <a:r>
              <a:rPr sz="1700" spc="2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should</a:t>
            </a:r>
            <a:r>
              <a:rPr sz="1700" spc="30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be</a:t>
            </a:r>
            <a:r>
              <a:rPr sz="1700" spc="28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no</a:t>
            </a:r>
            <a:r>
              <a:rPr sz="1700" spc="3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statement</a:t>
            </a:r>
            <a:r>
              <a:rPr sz="1700" spc="29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or</a:t>
            </a:r>
            <a:r>
              <a:rPr sz="1700" spc="2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operation</a:t>
            </a:r>
            <a:r>
              <a:rPr sz="1700" spc="29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29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called</a:t>
            </a:r>
            <a:r>
              <a:rPr sz="1700" spc="2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before</a:t>
            </a:r>
            <a:r>
              <a:rPr sz="1700" spc="29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2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recursive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calls. Furthermore, </a:t>
            </a:r>
            <a:r>
              <a:rPr sz="1700" dirty="0">
                <a:latin typeface="Times New Roman"/>
                <a:cs typeface="Times New Roman"/>
              </a:rPr>
              <a:t>the </a:t>
            </a:r>
            <a:r>
              <a:rPr sz="1700" spc="-5" dirty="0">
                <a:latin typeface="Times New Roman"/>
                <a:cs typeface="Times New Roman"/>
              </a:rPr>
              <a:t>head recursive does </a:t>
            </a:r>
            <a:r>
              <a:rPr sz="1700" dirty="0">
                <a:latin typeface="Times New Roman"/>
                <a:cs typeface="Times New Roman"/>
              </a:rPr>
              <a:t>not </a:t>
            </a:r>
            <a:r>
              <a:rPr sz="1700" spc="-5" dirty="0">
                <a:latin typeface="Times New Roman"/>
                <a:cs typeface="Times New Roman"/>
              </a:rPr>
              <a:t>perform any operation at </a:t>
            </a:r>
            <a:r>
              <a:rPr sz="1700" dirty="0">
                <a:latin typeface="Times New Roman"/>
                <a:cs typeface="Times New Roman"/>
              </a:rPr>
              <a:t>the </a:t>
            </a:r>
            <a:r>
              <a:rPr sz="1700" spc="-10" dirty="0">
                <a:latin typeface="Times New Roman"/>
                <a:cs typeface="Times New Roman"/>
              </a:rPr>
              <a:t>time </a:t>
            </a:r>
            <a:r>
              <a:rPr sz="1700" dirty="0">
                <a:latin typeface="Times New Roman"/>
                <a:cs typeface="Times New Roman"/>
              </a:rPr>
              <a:t>of 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recursive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calling.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Instead,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all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operations </a:t>
            </a:r>
            <a:r>
              <a:rPr sz="1700" dirty="0">
                <a:latin typeface="Times New Roman"/>
                <a:cs typeface="Times New Roman"/>
              </a:rPr>
              <a:t>are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done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at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5" dirty="0">
                <a:latin typeface="Times New Roman"/>
                <a:cs typeface="Times New Roman"/>
              </a:rPr>
              <a:t> return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time.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323" y="295528"/>
            <a:ext cx="7786370" cy="2461379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80"/>
              </a:spcBef>
            </a:pPr>
            <a:r>
              <a:rPr sz="1800" b="1" dirty="0">
                <a:latin typeface="Times New Roman"/>
                <a:cs typeface="Times New Roman"/>
              </a:rPr>
              <a:t>Linear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Recursion</a:t>
            </a:r>
            <a:endParaRPr sz="1800" dirty="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50000"/>
              </a:lnSpc>
              <a:spcBef>
                <a:spcPts val="5"/>
              </a:spcBef>
              <a:buFont typeface="Arial MT"/>
              <a:buChar char="•"/>
              <a:tabLst>
                <a:tab pos="299720" algn="l"/>
              </a:tabLst>
            </a:pP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</a:t>
            </a:r>
            <a:r>
              <a:rPr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sz="1800" spc="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</a:t>
            </a:r>
            <a:r>
              <a:rPr sz="1800" spc="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itself</a:t>
            </a:r>
            <a:r>
              <a:rPr sz="1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1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1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18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sz="18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runs</a:t>
            </a:r>
            <a:r>
              <a:rPr sz="1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grows</a:t>
            </a:r>
            <a:r>
              <a:rPr sz="1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linearly</a:t>
            </a:r>
            <a:r>
              <a:rPr sz="18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proportion</a:t>
            </a:r>
            <a:r>
              <a:rPr sz="1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</a:t>
            </a:r>
            <a:r>
              <a:rPr sz="1800" spc="-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Linear recursion generally refers to a type of recursion where a function calls itself only once within its body. In other words, the recursive call forms a straight line, and there is no branching or multiple recursive calls.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7186" y="290829"/>
            <a:ext cx="3342004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72970">
              <a:lnSpc>
                <a:spcPct val="15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#include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&lt;stdio.h&gt;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#define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NUM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7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b="1" dirty="0">
                <a:latin typeface="Times New Roman"/>
                <a:cs typeface="Times New Roman"/>
              </a:rPr>
              <a:t>int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rec_num(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int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*arr,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int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n)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720"/>
              </a:spcBef>
            </a:pPr>
            <a:r>
              <a:rPr sz="1200" b="1" dirty="0">
                <a:latin typeface="Times New Roman"/>
                <a:cs typeface="Times New Roman"/>
              </a:rPr>
              <a:t>if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(n ==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1)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R="1661160" algn="ctr">
              <a:lnSpc>
                <a:spcPct val="100000"/>
              </a:lnSpc>
              <a:spcBef>
                <a:spcPts val="720"/>
              </a:spcBef>
            </a:pPr>
            <a:r>
              <a:rPr sz="1200" b="1" spc="-10" dirty="0">
                <a:latin typeface="Times New Roman"/>
                <a:cs typeface="Times New Roman"/>
              </a:rPr>
              <a:t>return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arr[0];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720"/>
              </a:spcBef>
              <a:tabLst>
                <a:tab pos="3255645" algn="l"/>
              </a:tabLst>
            </a:pPr>
            <a:r>
              <a:rPr sz="1200" b="1" spc="-30" dirty="0">
                <a:latin typeface="Times New Roman"/>
                <a:cs typeface="Times New Roman"/>
              </a:rPr>
              <a:t>r</a:t>
            </a:r>
            <a:r>
              <a:rPr sz="1200" b="1" spc="-5" dirty="0">
                <a:latin typeface="Times New Roman"/>
                <a:cs typeface="Times New Roman"/>
              </a:rPr>
              <a:t>etu</a:t>
            </a:r>
            <a:r>
              <a:rPr sz="1200" b="1" spc="-10" dirty="0">
                <a:latin typeface="Times New Roman"/>
                <a:cs typeface="Times New Roman"/>
              </a:rPr>
              <a:t>r</a:t>
            </a:r>
            <a:r>
              <a:rPr sz="1200" b="1" spc="-5" dirty="0">
                <a:latin typeface="Times New Roman"/>
                <a:cs typeface="Times New Roman"/>
              </a:rPr>
              <a:t>n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_num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_num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6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1</a:t>
            </a:r>
            <a:r>
              <a:rPr sz="1200" spc="-5" dirty="0">
                <a:latin typeface="Times New Roman"/>
                <a:cs typeface="Times New Roman"/>
              </a:rPr>
              <a:t>)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spc="5" dirty="0">
                <a:latin typeface="Times New Roman"/>
                <a:cs typeface="Times New Roman"/>
              </a:rPr>
              <a:t>[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5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1</a:t>
            </a:r>
            <a:r>
              <a:rPr sz="1200" spc="5" dirty="0">
                <a:latin typeface="Times New Roman"/>
                <a:cs typeface="Times New Roman"/>
              </a:rPr>
              <a:t>]</a:t>
            </a:r>
            <a:r>
              <a:rPr sz="1200" spc="-5" dirty="0">
                <a:latin typeface="Times New Roman"/>
                <a:cs typeface="Times New Roman"/>
              </a:rPr>
              <a:t>)</a:t>
            </a:r>
            <a:r>
              <a:rPr sz="1200" dirty="0">
                <a:latin typeface="Times New Roman"/>
                <a:cs typeface="Times New Roman"/>
              </a:rPr>
              <a:t>;	}</a:t>
            </a:r>
            <a:endParaRPr sz="1200">
              <a:latin typeface="Times New Roman"/>
              <a:cs typeface="Times New Roman"/>
            </a:endParaRPr>
          </a:p>
          <a:p>
            <a:pPr marR="1609725" algn="ctr">
              <a:lnSpc>
                <a:spcPct val="100000"/>
              </a:lnSpc>
              <a:spcBef>
                <a:spcPts val="725"/>
              </a:spcBef>
            </a:pPr>
            <a:r>
              <a:rPr sz="1200" dirty="0">
                <a:latin typeface="Times New Roman"/>
                <a:cs typeface="Times New Roman"/>
              </a:rPr>
              <a:t>//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get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maximum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b="1" dirty="0">
                <a:latin typeface="Times New Roman"/>
                <a:cs typeface="Times New Roman"/>
              </a:rPr>
              <a:t>int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Max_num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b="1" dirty="0">
                <a:latin typeface="Times New Roman"/>
                <a:cs typeface="Times New Roman"/>
              </a:rPr>
              <a:t>int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int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m)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720"/>
              </a:spcBef>
            </a:pPr>
            <a:r>
              <a:rPr sz="1200" b="1" dirty="0">
                <a:latin typeface="Times New Roman"/>
                <a:cs typeface="Times New Roman"/>
              </a:rPr>
              <a:t>if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&gt;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m)</a:t>
            </a:r>
            <a:endParaRPr sz="1200">
              <a:latin typeface="Times New Roman"/>
              <a:cs typeface="Times New Roman"/>
            </a:endParaRPr>
          </a:p>
          <a:p>
            <a:pPr marR="2439035" algn="r">
              <a:lnSpc>
                <a:spcPct val="100000"/>
              </a:lnSpc>
              <a:spcBef>
                <a:spcPts val="720"/>
              </a:spcBef>
            </a:pPr>
            <a:r>
              <a:rPr sz="1200" b="1" spc="-10" dirty="0">
                <a:latin typeface="Times New Roman"/>
                <a:cs typeface="Times New Roman"/>
              </a:rPr>
              <a:t>return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n;</a:t>
            </a:r>
            <a:endParaRPr sz="1200">
              <a:latin typeface="Times New Roman"/>
              <a:cs typeface="Times New Roman"/>
            </a:endParaRPr>
          </a:p>
          <a:p>
            <a:pPr marR="2397760" algn="r">
              <a:lnSpc>
                <a:spcPct val="100000"/>
              </a:lnSpc>
              <a:spcBef>
                <a:spcPts val="720"/>
              </a:spcBef>
            </a:pPr>
            <a:r>
              <a:rPr sz="1200" b="1" spc="-10" dirty="0">
                <a:latin typeface="Times New Roman"/>
                <a:cs typeface="Times New Roman"/>
              </a:rPr>
              <a:t>return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m;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b="1" dirty="0">
                <a:latin typeface="Times New Roman"/>
                <a:cs typeface="Times New Roman"/>
              </a:rPr>
              <a:t>int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</a:t>
            </a:r>
            <a:r>
              <a:rPr sz="1200" spc="-5" dirty="0">
                <a:latin typeface="Times New Roman"/>
                <a:cs typeface="Times New Roman"/>
              </a:rPr>
              <a:t> ()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latin typeface="Times New Roman"/>
                <a:cs typeface="Times New Roman"/>
              </a:rPr>
              <a:t>//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declare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initialize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array</a:t>
            </a: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720"/>
              </a:spcBef>
            </a:pPr>
            <a:r>
              <a:rPr sz="1200" b="1" dirty="0">
                <a:latin typeface="Times New Roman"/>
                <a:cs typeface="Times New Roman"/>
              </a:rPr>
              <a:t>int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arr[NUM]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{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8,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23,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19,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35,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2};</a:t>
            </a: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725"/>
              </a:spcBef>
            </a:pPr>
            <a:r>
              <a:rPr sz="1200" b="1" dirty="0">
                <a:latin typeface="Times New Roman"/>
                <a:cs typeface="Times New Roman"/>
              </a:rPr>
              <a:t>int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max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rec_num(arr,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NUM);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//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call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function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7186" y="4406900"/>
            <a:ext cx="4768215" cy="57404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820"/>
              </a:spcBef>
            </a:pPr>
            <a:r>
              <a:rPr sz="1200" dirty="0">
                <a:latin typeface="Times New Roman"/>
                <a:cs typeface="Times New Roman"/>
              </a:rPr>
              <a:t>printf </a:t>
            </a:r>
            <a:r>
              <a:rPr sz="1200" spc="-5" dirty="0">
                <a:latin typeface="Times New Roman"/>
                <a:cs typeface="Times New Roman"/>
              </a:rPr>
              <a:t>("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maximum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is: </a:t>
            </a:r>
            <a:r>
              <a:rPr sz="1200" spc="-10" dirty="0">
                <a:latin typeface="Times New Roman"/>
                <a:cs typeface="Times New Roman"/>
              </a:rPr>
              <a:t>%d\n",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max);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//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largest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4586" y="2599435"/>
            <a:ext cx="23926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Output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maximum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number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is: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35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T</a:t>
            </a:r>
            <a:r>
              <a:rPr spc="-40" dirty="0"/>
              <a:t>r</a:t>
            </a:r>
            <a:r>
              <a:rPr dirty="0"/>
              <a:t>ee</a:t>
            </a:r>
            <a:r>
              <a:rPr spc="-20" dirty="0"/>
              <a:t> </a:t>
            </a:r>
            <a:r>
              <a:rPr dirty="0"/>
              <a:t>Recurs</a:t>
            </a:r>
            <a:r>
              <a:rPr spc="-15" dirty="0"/>
              <a:t>i</a:t>
            </a:r>
            <a:r>
              <a:rPr dirty="0"/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9280" y="659104"/>
            <a:ext cx="3235960" cy="1580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720" algn="l"/>
              </a:tabLst>
            </a:pP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function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called</a:t>
            </a:r>
            <a:r>
              <a:rPr sz="1700" dirty="0">
                <a:latin typeface="Times New Roman"/>
                <a:cs typeface="Times New Roman"/>
              </a:rPr>
              <a:t> the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tree 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recursion, in which </a:t>
            </a:r>
            <a:r>
              <a:rPr sz="1700" dirty="0">
                <a:latin typeface="Times New Roman"/>
                <a:cs typeface="Times New Roman"/>
              </a:rPr>
              <a:t>the </a:t>
            </a:r>
            <a:r>
              <a:rPr sz="1700" spc="-5" dirty="0">
                <a:latin typeface="Times New Roman"/>
                <a:cs typeface="Times New Roman"/>
              </a:rPr>
              <a:t>function </a:t>
            </a:r>
            <a:r>
              <a:rPr sz="1700" dirty="0">
                <a:latin typeface="Times New Roman"/>
                <a:cs typeface="Times New Roman"/>
              </a:rPr>
              <a:t> makes </a:t>
            </a:r>
            <a:r>
              <a:rPr sz="1700" spc="-5" dirty="0">
                <a:latin typeface="Times New Roman"/>
                <a:cs typeface="Times New Roman"/>
              </a:rPr>
              <a:t>more </a:t>
            </a:r>
            <a:r>
              <a:rPr sz="1700" dirty="0">
                <a:latin typeface="Times New Roman"/>
                <a:cs typeface="Times New Roman"/>
              </a:rPr>
              <a:t>than </a:t>
            </a:r>
            <a:r>
              <a:rPr sz="1700" spc="-5" dirty="0">
                <a:latin typeface="Times New Roman"/>
                <a:cs typeface="Times New Roman"/>
              </a:rPr>
              <a:t>one call to itself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within</a:t>
            </a:r>
            <a:r>
              <a:rPr sz="1700" dirty="0">
                <a:latin typeface="Times New Roman"/>
                <a:cs typeface="Times New Roman"/>
              </a:rPr>
              <a:t> 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recursive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function.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81450" y="526796"/>
            <a:ext cx="4677410" cy="3683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#include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&lt;stdio.h&gt;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//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called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multiple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times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inside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fibo_num </a:t>
            </a:r>
            <a:r>
              <a:rPr sz="1600" spc="-5" dirty="0">
                <a:latin typeface="Times New Roman"/>
                <a:cs typeface="Times New Roman"/>
              </a:rPr>
              <a:t>function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int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fibo_num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</a:t>
            </a:r>
            <a:r>
              <a:rPr sz="1600" b="1" spc="-5" dirty="0">
                <a:latin typeface="Times New Roman"/>
                <a:cs typeface="Times New Roman"/>
              </a:rPr>
              <a:t>int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num)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{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if </a:t>
            </a:r>
            <a:r>
              <a:rPr sz="1600" spc="-5" dirty="0">
                <a:latin typeface="Times New Roman"/>
                <a:cs typeface="Times New Roman"/>
              </a:rPr>
              <a:t>(num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&lt;=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1)</a:t>
            </a:r>
          </a:p>
          <a:p>
            <a:pPr marL="215265">
              <a:lnSpc>
                <a:spcPct val="100000"/>
              </a:lnSpc>
            </a:pPr>
            <a:r>
              <a:rPr sz="1600" b="1" spc="-10" dirty="0">
                <a:latin typeface="Times New Roman"/>
                <a:cs typeface="Times New Roman"/>
              </a:rPr>
              <a:t>return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num;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Times New Roman"/>
                <a:cs typeface="Times New Roman"/>
              </a:rPr>
              <a:t>return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fibo_num (num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-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)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+ fibo_num(num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-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2);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}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void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main()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{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int </a:t>
            </a:r>
            <a:r>
              <a:rPr sz="1600" dirty="0">
                <a:latin typeface="Times New Roman"/>
                <a:cs typeface="Times New Roman"/>
              </a:rPr>
              <a:t>num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=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7;</a:t>
            </a: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printf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("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20" dirty="0">
                <a:latin typeface="Times New Roman"/>
                <a:cs typeface="Times New Roman"/>
              </a:rPr>
              <a:t> Tree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Recursion: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\n");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//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print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-10" dirty="0">
                <a:latin typeface="Times New Roman"/>
                <a:cs typeface="Times New Roman"/>
              </a:rPr>
              <a:t> number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printf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("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Fibonacci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number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is: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%d",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fibo_num(7));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}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4290" y="4412996"/>
            <a:ext cx="37598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Output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Times New Roman"/>
                <a:cs typeface="Times New Roman"/>
              </a:rPr>
              <a:t>Use</a:t>
            </a:r>
            <a:r>
              <a:rPr sz="1400" dirty="0">
                <a:latin typeface="Times New Roman"/>
                <a:cs typeface="Times New Roman"/>
              </a:rPr>
              <a:t> of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Tree</a:t>
            </a:r>
            <a:r>
              <a:rPr sz="1400" dirty="0">
                <a:latin typeface="Times New Roman"/>
                <a:cs typeface="Times New Roman"/>
              </a:rPr>
              <a:t> Recursion: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Fibonacci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number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is: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13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9902" y="510666"/>
            <a:ext cx="4279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Recurrence</a:t>
            </a:r>
            <a:r>
              <a:rPr sz="1800" spc="-30" dirty="0"/>
              <a:t> </a:t>
            </a:r>
            <a:r>
              <a:rPr sz="1800" spc="-5" dirty="0"/>
              <a:t>relation</a:t>
            </a:r>
            <a:r>
              <a:rPr sz="1800" spc="-25" dirty="0"/>
              <a:t> </a:t>
            </a:r>
            <a:r>
              <a:rPr sz="1800" dirty="0"/>
              <a:t>of</a:t>
            </a:r>
            <a:r>
              <a:rPr sz="1800" spc="-5" dirty="0"/>
              <a:t> recursive</a:t>
            </a:r>
            <a:r>
              <a:rPr sz="1800" spc="-30" dirty="0"/>
              <a:t> </a:t>
            </a:r>
            <a:r>
              <a:rPr sz="1800" dirty="0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6323" y="874959"/>
            <a:ext cx="3415029" cy="352488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1700" b="1" dirty="0">
                <a:latin typeface="Times New Roman"/>
                <a:cs typeface="Times New Roman"/>
              </a:rPr>
              <a:t>Fibonacci</a:t>
            </a:r>
            <a:r>
              <a:rPr sz="1700" b="1" spc="-4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Number</a:t>
            </a: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700" dirty="0">
                <a:latin typeface="Times New Roman"/>
                <a:cs typeface="Times New Roman"/>
              </a:rPr>
              <a:t>T(N)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T(N-1)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+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T(N-2)</a:t>
            </a: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700" dirty="0">
                <a:latin typeface="Times New Roman"/>
                <a:cs typeface="Times New Roman"/>
              </a:rPr>
              <a:t>Base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Conditions: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T(0)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0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T(1)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700" b="1" dirty="0">
                <a:latin typeface="Times New Roman"/>
                <a:cs typeface="Times New Roman"/>
              </a:rPr>
              <a:t>Binary</a:t>
            </a:r>
            <a:r>
              <a:rPr sz="1700" b="1" spc="-5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Times New Roman"/>
                <a:cs typeface="Times New Roman"/>
              </a:rPr>
              <a:t>Search</a:t>
            </a: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1700" dirty="0">
                <a:latin typeface="Times New Roman"/>
                <a:cs typeface="Times New Roman"/>
              </a:rPr>
              <a:t>T(N)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T(N/2)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+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</a:t>
            </a: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700" dirty="0">
                <a:latin typeface="Times New Roman"/>
                <a:cs typeface="Times New Roman"/>
              </a:rPr>
              <a:t>Base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Condition: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T(1)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700" b="1" dirty="0">
                <a:latin typeface="Times New Roman"/>
                <a:cs typeface="Times New Roman"/>
              </a:rPr>
              <a:t>Merge</a:t>
            </a:r>
            <a:r>
              <a:rPr sz="1700" b="1" spc="-7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Sort</a:t>
            </a: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700" dirty="0">
                <a:latin typeface="Times New Roman"/>
                <a:cs typeface="Times New Roman"/>
              </a:rPr>
              <a:t>T(N)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2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T(N/2)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+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CN</a:t>
            </a: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700" dirty="0">
                <a:latin typeface="Times New Roman"/>
                <a:cs typeface="Times New Roman"/>
              </a:rPr>
              <a:t>Base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Condition: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T(1)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1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232" y="309070"/>
            <a:ext cx="8488680" cy="391223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1700" b="1" dirty="0">
                <a:latin typeface="Times New Roman"/>
                <a:cs typeface="Times New Roman"/>
              </a:rPr>
              <a:t>Analysis</a:t>
            </a:r>
            <a:r>
              <a:rPr sz="1700" b="1" spc="-2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of</a:t>
            </a:r>
            <a:r>
              <a:rPr sz="1700" b="1" spc="-1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merge</a:t>
            </a:r>
            <a:r>
              <a:rPr sz="1700" b="1" spc="-3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sort</a:t>
            </a:r>
            <a:r>
              <a:rPr sz="1700" b="1" spc="-25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latin typeface="Times New Roman"/>
                <a:cs typeface="Times New Roman"/>
              </a:rPr>
              <a:t>using</a:t>
            </a:r>
            <a:r>
              <a:rPr sz="1700" b="1" spc="1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Recursion</a:t>
            </a:r>
            <a:r>
              <a:rPr sz="1700" b="1" spc="-50" dirty="0">
                <a:latin typeface="Times New Roman"/>
                <a:cs typeface="Times New Roman"/>
              </a:rPr>
              <a:t> </a:t>
            </a:r>
            <a:r>
              <a:rPr sz="1700" b="1" spc="-40" dirty="0">
                <a:latin typeface="Times New Roman"/>
                <a:cs typeface="Times New Roman"/>
              </a:rPr>
              <a:t>Tree</a:t>
            </a:r>
            <a:r>
              <a:rPr sz="1700" b="1" spc="-2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Method</a:t>
            </a:r>
            <a:endParaRPr sz="17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19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42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recurrence</a:t>
            </a:r>
            <a:r>
              <a:rPr sz="1700" spc="51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tree</a:t>
            </a:r>
            <a:r>
              <a:rPr sz="1700" spc="509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509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50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tree</a:t>
            </a:r>
            <a:r>
              <a:rPr sz="1700" spc="5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where</a:t>
            </a:r>
            <a:r>
              <a:rPr sz="1700" spc="5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each</a:t>
            </a:r>
            <a:r>
              <a:rPr sz="1700" spc="5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node</a:t>
            </a:r>
            <a:r>
              <a:rPr sz="1700" spc="50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represents</a:t>
            </a:r>
            <a:r>
              <a:rPr sz="1700" spc="509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</a:t>
            </a:r>
            <a:r>
              <a:rPr sz="1700" spc="50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cost</a:t>
            </a:r>
            <a:r>
              <a:rPr sz="1700" spc="49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49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5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certain</a:t>
            </a:r>
            <a:r>
              <a:rPr sz="1700" spc="5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recursive</a:t>
            </a:r>
            <a:endParaRPr sz="17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019"/>
              </a:spcBef>
            </a:pPr>
            <a:r>
              <a:rPr sz="1700" dirty="0">
                <a:latin typeface="Times New Roman"/>
                <a:cs typeface="Times New Roman"/>
              </a:rPr>
              <a:t>subproblem.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700" spc="-5" dirty="0">
                <a:latin typeface="Times New Roman"/>
                <a:cs typeface="Times New Roman"/>
              </a:rPr>
              <a:t>Steps</a:t>
            </a:r>
            <a:r>
              <a:rPr sz="1700" dirty="0">
                <a:latin typeface="Times New Roman"/>
                <a:cs typeface="Times New Roman"/>
              </a:rPr>
              <a:t> for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solving</a:t>
            </a:r>
            <a:r>
              <a:rPr sz="1700" dirty="0">
                <a:latin typeface="Times New Roman"/>
                <a:cs typeface="Times New Roman"/>
              </a:rPr>
              <a:t> a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recurrence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relation</a:t>
            </a:r>
            <a:endParaRPr sz="17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19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dirty="0">
                <a:latin typeface="Times New Roman"/>
                <a:cs typeface="Times New Roman"/>
              </a:rPr>
              <a:t>Draw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5" dirty="0">
                <a:latin typeface="Times New Roman"/>
                <a:cs typeface="Times New Roman"/>
              </a:rPr>
              <a:t> recursion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tree </a:t>
            </a:r>
            <a:r>
              <a:rPr sz="1700" dirty="0">
                <a:latin typeface="Times New Roman"/>
                <a:cs typeface="Times New Roman"/>
              </a:rPr>
              <a:t>based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on</a:t>
            </a:r>
            <a:r>
              <a:rPr sz="1700" spc="-5" dirty="0">
                <a:latin typeface="Times New Roman"/>
                <a:cs typeface="Times New Roman"/>
              </a:rPr>
              <a:t> the </a:t>
            </a:r>
            <a:r>
              <a:rPr sz="1700" dirty="0">
                <a:latin typeface="Times New Roman"/>
                <a:cs typeface="Times New Roman"/>
              </a:rPr>
              <a:t>given</a:t>
            </a:r>
            <a:r>
              <a:rPr sz="1700" spc="-5" dirty="0">
                <a:latin typeface="Times New Roman"/>
                <a:cs typeface="Times New Roman"/>
              </a:rPr>
              <a:t> recurrence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relation.</a:t>
            </a:r>
            <a:endParaRPr sz="17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2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dirty="0">
                <a:latin typeface="Times New Roman"/>
                <a:cs typeface="Times New Roman"/>
              </a:rPr>
              <a:t>Determine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number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5" dirty="0">
                <a:latin typeface="Times New Roman"/>
                <a:cs typeface="Times New Roman"/>
              </a:rPr>
              <a:t> levels,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cost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each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level </a:t>
            </a:r>
            <a:r>
              <a:rPr sz="1700" spc="-5" dirty="0">
                <a:latin typeface="Times New Roman"/>
                <a:cs typeface="Times New Roman"/>
              </a:rPr>
              <a:t>and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cost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last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level.</a:t>
            </a:r>
            <a:endParaRPr sz="17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19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dirty="0">
                <a:latin typeface="Times New Roman"/>
                <a:cs typeface="Times New Roman"/>
              </a:rPr>
              <a:t>Add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cost of</a:t>
            </a:r>
            <a:r>
              <a:rPr sz="1700" spc="-5" dirty="0">
                <a:latin typeface="Times New Roman"/>
                <a:cs typeface="Times New Roman"/>
              </a:rPr>
              <a:t> all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levels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and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simplify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5" dirty="0">
                <a:latin typeface="Times New Roman"/>
                <a:cs typeface="Times New Roman"/>
              </a:rPr>
              <a:t> expression.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 marR="2434590">
              <a:lnSpc>
                <a:spcPct val="150000"/>
              </a:lnSpc>
            </a:pPr>
            <a:r>
              <a:rPr sz="1700" dirty="0">
                <a:latin typeface="Times New Roman"/>
                <a:cs typeface="Times New Roman"/>
              </a:rPr>
              <a:t>Let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us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solve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given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recurrence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relation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by Recurrence</a:t>
            </a:r>
            <a:r>
              <a:rPr sz="1700" spc="-65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Times New Roman"/>
                <a:cs typeface="Times New Roman"/>
              </a:rPr>
              <a:t>Tree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Method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T(N)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2*T(N/2)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+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CN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1568" y="404701"/>
            <a:ext cx="8014970" cy="157988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1700" dirty="0">
                <a:latin typeface="Times New Roman"/>
                <a:cs typeface="Times New Roman"/>
              </a:rPr>
              <a:t>From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above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recurrence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relation, </a:t>
            </a:r>
            <a:r>
              <a:rPr sz="1700" dirty="0">
                <a:latin typeface="Times New Roman"/>
                <a:cs typeface="Times New Roman"/>
              </a:rPr>
              <a:t>we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can find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that</a:t>
            </a:r>
            <a:endParaRPr sz="17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19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problem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size </a:t>
            </a:r>
            <a:r>
              <a:rPr sz="1700" dirty="0">
                <a:latin typeface="Times New Roman"/>
                <a:cs typeface="Times New Roman"/>
              </a:rPr>
              <a:t>N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divided into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two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sub-problems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size N/2.</a:t>
            </a:r>
            <a:endParaRPr sz="17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19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cost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5" dirty="0">
                <a:latin typeface="Times New Roman"/>
                <a:cs typeface="Times New Roman"/>
              </a:rPr>
              <a:t> dividing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sub-problem</a:t>
            </a:r>
            <a:r>
              <a:rPr sz="1700" spc="-5" dirty="0">
                <a:latin typeface="Times New Roman"/>
                <a:cs typeface="Times New Roman"/>
              </a:rPr>
              <a:t> and</a:t>
            </a:r>
            <a:r>
              <a:rPr sz="1700" dirty="0">
                <a:latin typeface="Times New Roman"/>
                <a:cs typeface="Times New Roman"/>
              </a:rPr>
              <a:t> then</a:t>
            </a:r>
            <a:r>
              <a:rPr sz="1700" spc="-5" dirty="0">
                <a:latin typeface="Times New Roman"/>
                <a:cs typeface="Times New Roman"/>
              </a:rPr>
              <a:t> combining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its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solution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5" dirty="0">
                <a:latin typeface="Times New Roman"/>
                <a:cs typeface="Times New Roman"/>
              </a:rPr>
              <a:t> size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CN.</a:t>
            </a:r>
            <a:endParaRPr sz="17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19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dirty="0">
                <a:latin typeface="Times New Roman"/>
                <a:cs typeface="Times New Roman"/>
              </a:rPr>
              <a:t>Each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time,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problem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will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divided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into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half,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until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size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problem becomes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1.</a:t>
            </a:r>
            <a:endParaRPr sz="17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2821" y="2750173"/>
            <a:ext cx="3663991" cy="206163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8612" y="3176117"/>
            <a:ext cx="221551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recursion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tree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for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above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relation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will </a:t>
            </a:r>
            <a:r>
              <a:rPr sz="1700" dirty="0">
                <a:latin typeface="Times New Roman"/>
                <a:cs typeface="Times New Roman"/>
              </a:rPr>
              <a:t>be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4121" y="627887"/>
            <a:ext cx="6812983" cy="3887724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309" y="717116"/>
            <a:ext cx="7305370" cy="3968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6382"/>
            <a:ext cx="239966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Advantages</a:t>
            </a:r>
            <a:r>
              <a:rPr spc="-70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Recursion: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1196441"/>
            <a:ext cx="8249920" cy="3135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1700" spc="-5" dirty="0">
                <a:latin typeface="Times New Roman"/>
                <a:cs typeface="Times New Roman"/>
              </a:rPr>
              <a:t>Recursion adds clarity and reduces </a:t>
            </a:r>
            <a:r>
              <a:rPr sz="1700" dirty="0">
                <a:latin typeface="Times New Roman"/>
                <a:cs typeface="Times New Roman"/>
              </a:rPr>
              <a:t>the </a:t>
            </a:r>
            <a:r>
              <a:rPr sz="1700" spc="-10" dirty="0">
                <a:latin typeface="Times New Roman"/>
                <a:cs typeface="Times New Roman"/>
              </a:rPr>
              <a:t>time </a:t>
            </a:r>
            <a:r>
              <a:rPr sz="1700" spc="-5" dirty="0">
                <a:latin typeface="Times New Roman"/>
                <a:cs typeface="Times New Roman"/>
              </a:rPr>
              <a:t>needed to write and debug code. If </a:t>
            </a:r>
            <a:r>
              <a:rPr sz="1700" dirty="0">
                <a:latin typeface="Times New Roman"/>
                <a:cs typeface="Times New Roman"/>
              </a:rPr>
              <a:t>you </a:t>
            </a:r>
            <a:r>
              <a:rPr sz="1700" spc="-5" dirty="0">
                <a:latin typeface="Times New Roman"/>
                <a:cs typeface="Times New Roman"/>
              </a:rPr>
              <a:t>know </a:t>
            </a:r>
            <a:r>
              <a:rPr sz="1700" dirty="0">
                <a:latin typeface="Times New Roman"/>
                <a:cs typeface="Times New Roman"/>
              </a:rPr>
              <a:t> your input </a:t>
            </a:r>
            <a:r>
              <a:rPr sz="1700" spc="-5" dirty="0">
                <a:latin typeface="Times New Roman"/>
                <a:cs typeface="Times New Roman"/>
              </a:rPr>
              <a:t>into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-5" dirty="0">
                <a:latin typeface="Times New Roman"/>
                <a:cs typeface="Times New Roman"/>
              </a:rPr>
              <a:t>function </a:t>
            </a:r>
            <a:r>
              <a:rPr lang="en-US" sz="1700" spc="-5" dirty="0">
                <a:latin typeface="Times New Roman"/>
                <a:cs typeface="Times New Roman"/>
              </a:rPr>
              <a:t>will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be </a:t>
            </a:r>
            <a:r>
              <a:rPr sz="1700" spc="-5" dirty="0">
                <a:latin typeface="Times New Roman"/>
                <a:cs typeface="Times New Roman"/>
              </a:rPr>
              <a:t>small, </a:t>
            </a:r>
            <a:r>
              <a:rPr sz="1700" dirty="0">
                <a:latin typeface="Times New Roman"/>
                <a:cs typeface="Times New Roman"/>
              </a:rPr>
              <a:t>then </a:t>
            </a:r>
            <a:r>
              <a:rPr sz="1700" spc="-5" dirty="0">
                <a:latin typeface="Times New Roman"/>
                <a:cs typeface="Times New Roman"/>
              </a:rPr>
              <a:t>recursion is certainly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-5" dirty="0">
                <a:latin typeface="Times New Roman"/>
                <a:cs typeface="Times New Roman"/>
              </a:rPr>
              <a:t>good choice </a:t>
            </a:r>
            <a:r>
              <a:rPr sz="1700" spc="-10" dirty="0">
                <a:latin typeface="Times New Roman"/>
                <a:cs typeface="Times New Roman"/>
              </a:rPr>
              <a:t>if 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you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want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to de-clutter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your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code.</a:t>
            </a:r>
          </a:p>
          <a:p>
            <a:pPr marL="354965" marR="6350" indent="-342900" algn="just">
              <a:lnSpc>
                <a:spcPct val="150000"/>
              </a:lnSpc>
              <a:buFont typeface="Arial MT"/>
              <a:buChar char="•"/>
              <a:tabLst>
                <a:tab pos="355600" algn="l"/>
              </a:tabLst>
            </a:pPr>
            <a:r>
              <a:rPr sz="1700" spc="-5" dirty="0">
                <a:latin typeface="Times New Roman"/>
                <a:cs typeface="Times New Roman"/>
              </a:rPr>
              <a:t>Recursion can </a:t>
            </a:r>
            <a:r>
              <a:rPr sz="1700" spc="-10" dirty="0">
                <a:latin typeface="Times New Roman"/>
                <a:cs typeface="Times New Roman"/>
              </a:rPr>
              <a:t>reduce time </a:t>
            </a:r>
            <a:r>
              <a:rPr sz="1700" spc="-15" dirty="0">
                <a:latin typeface="Times New Roman"/>
                <a:cs typeface="Times New Roman"/>
              </a:rPr>
              <a:t>complexity.if </a:t>
            </a:r>
            <a:r>
              <a:rPr sz="1700" dirty="0">
                <a:latin typeface="Times New Roman"/>
                <a:cs typeface="Times New Roman"/>
              </a:rPr>
              <a:t>we </a:t>
            </a:r>
            <a:r>
              <a:rPr sz="1700" spc="-5" dirty="0">
                <a:latin typeface="Times New Roman"/>
                <a:cs typeface="Times New Roman"/>
              </a:rPr>
              <a:t>save the value </a:t>
            </a:r>
            <a:r>
              <a:rPr sz="1700" dirty="0">
                <a:latin typeface="Times New Roman"/>
                <a:cs typeface="Times New Roman"/>
              </a:rPr>
              <a:t>of </a:t>
            </a:r>
            <a:r>
              <a:rPr sz="1700" spc="-10" dirty="0">
                <a:latin typeface="Times New Roman"/>
                <a:cs typeface="Times New Roman"/>
              </a:rPr>
              <a:t>each </a:t>
            </a:r>
            <a:r>
              <a:rPr sz="1700" spc="-5" dirty="0">
                <a:latin typeface="Times New Roman"/>
                <a:cs typeface="Times New Roman"/>
              </a:rPr>
              <a:t>calculation </a:t>
            </a:r>
            <a:r>
              <a:rPr sz="1700" spc="-10" dirty="0">
                <a:latin typeface="Times New Roman"/>
                <a:cs typeface="Times New Roman"/>
              </a:rPr>
              <a:t>for </a:t>
            </a:r>
            <a:r>
              <a:rPr sz="1700" spc="-5" dirty="0">
                <a:latin typeface="Times New Roman"/>
                <a:cs typeface="Times New Roman"/>
              </a:rPr>
              <a:t>further </a:t>
            </a:r>
            <a:r>
              <a:rPr sz="1700" dirty="0">
                <a:latin typeface="Times New Roman"/>
                <a:cs typeface="Times New Roman"/>
              </a:rPr>
              <a:t> use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recursive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call,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can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reduce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time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complexity</a:t>
            </a:r>
            <a:endParaRPr sz="1700" dirty="0">
              <a:latin typeface="Times New Roman"/>
              <a:cs typeface="Times New Roman"/>
            </a:endParaRPr>
          </a:p>
          <a:p>
            <a:pPr marL="354965" marR="5715" indent="-342900" algn="just">
              <a:lnSpc>
                <a:spcPct val="150000"/>
              </a:lnSpc>
              <a:buFont typeface="Arial MT"/>
              <a:buChar char="•"/>
              <a:tabLst>
                <a:tab pos="355600" algn="l"/>
              </a:tabLst>
            </a:pPr>
            <a:r>
              <a:rPr sz="1700" dirty="0">
                <a:latin typeface="Times New Roman"/>
                <a:cs typeface="Times New Roman"/>
              </a:rPr>
              <a:t>For a </a:t>
            </a:r>
            <a:r>
              <a:rPr sz="1700" spc="-5" dirty="0">
                <a:latin typeface="Times New Roman"/>
                <a:cs typeface="Times New Roman"/>
              </a:rPr>
              <a:t>recursive function, </a:t>
            </a:r>
            <a:r>
              <a:rPr sz="1700" dirty="0">
                <a:latin typeface="Times New Roman"/>
                <a:cs typeface="Times New Roman"/>
              </a:rPr>
              <a:t>you </a:t>
            </a:r>
            <a:r>
              <a:rPr sz="1700" spc="-5" dirty="0">
                <a:latin typeface="Times New Roman"/>
                <a:cs typeface="Times New Roman"/>
              </a:rPr>
              <a:t>only need to define the base </a:t>
            </a:r>
            <a:r>
              <a:rPr lang="en-US" sz="1700" spc="-5" dirty="0">
                <a:latin typeface="Times New Roman"/>
                <a:cs typeface="Times New Roman"/>
              </a:rPr>
              <a:t>and recursive cases</a:t>
            </a:r>
            <a:r>
              <a:rPr sz="1700" spc="-5" dirty="0">
                <a:latin typeface="Times New Roman"/>
                <a:cs typeface="Times New Roman"/>
              </a:rPr>
              <a:t>, so </a:t>
            </a:r>
            <a:r>
              <a:rPr sz="1700" dirty="0">
                <a:latin typeface="Times New Roman"/>
                <a:cs typeface="Times New Roman"/>
              </a:rPr>
              <a:t>the 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code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simpler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and shorter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than</a:t>
            </a:r>
            <a:r>
              <a:rPr sz="1700" spc="-5" dirty="0">
                <a:latin typeface="Times New Roman"/>
                <a:cs typeface="Times New Roman"/>
              </a:rPr>
              <a:t> an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iterative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code.</a:t>
            </a:r>
            <a:endParaRPr sz="1700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1019"/>
              </a:spcBef>
              <a:buFont typeface="Arial MT"/>
              <a:buChar char="•"/>
              <a:tabLst>
                <a:tab pos="355600" algn="l"/>
              </a:tabLst>
            </a:pPr>
            <a:r>
              <a:rPr sz="1700" spc="-5" dirty="0">
                <a:latin typeface="Times New Roman"/>
                <a:cs typeface="Times New Roman"/>
              </a:rPr>
              <a:t>Some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problems</a:t>
            </a:r>
            <a:r>
              <a:rPr sz="1700" dirty="0">
                <a:latin typeface="Times New Roman"/>
                <a:cs typeface="Times New Roman"/>
              </a:rPr>
              <a:t> are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inherently recursive,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such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as Graph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and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Times New Roman"/>
                <a:cs typeface="Times New Roman"/>
              </a:rPr>
              <a:t>Tree</a:t>
            </a:r>
            <a:r>
              <a:rPr sz="1700" spc="-5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Traversal.</a:t>
            </a:r>
            <a:endParaRPr sz="1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2315" y="382498"/>
            <a:ext cx="7990205" cy="3913504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700" dirty="0">
                <a:latin typeface="Times New Roman"/>
                <a:cs typeface="Times New Roman"/>
              </a:rPr>
              <a:t>Cost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last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level</a:t>
            </a:r>
            <a:endParaRPr sz="17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5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cost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at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last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level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where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size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problem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1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and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number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subproblems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N.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700" dirty="0">
                <a:latin typeface="Times New Roman"/>
                <a:cs typeface="Times New Roman"/>
              </a:rPr>
              <a:t>cost</a:t>
            </a:r>
            <a:r>
              <a:rPr sz="1700" spc="-5" dirty="0">
                <a:latin typeface="Times New Roman"/>
                <a:cs typeface="Times New Roman"/>
              </a:rPr>
              <a:t> at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last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level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N*T(1)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O(N)</a:t>
            </a:r>
            <a:endParaRPr sz="17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19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spc="-25" dirty="0">
                <a:latin typeface="Times New Roman"/>
                <a:cs typeface="Times New Roman"/>
              </a:rPr>
              <a:t>Now, let’s</a:t>
            </a:r>
            <a:r>
              <a:rPr sz="1700" spc="-5" dirty="0">
                <a:latin typeface="Times New Roman"/>
                <a:cs typeface="Times New Roman"/>
              </a:rPr>
              <a:t> add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up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cost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at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each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level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+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+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+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..logN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times</a:t>
            </a:r>
            <a:r>
              <a:rPr sz="1700" dirty="0">
                <a:latin typeface="Times New Roman"/>
                <a:cs typeface="Times New Roman"/>
              </a:rPr>
              <a:t> } +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O(N)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O(NlogN)</a:t>
            </a:r>
            <a:r>
              <a:rPr sz="1700" spc="-5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+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O(N)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700" dirty="0">
                <a:latin typeface="Times New Roman"/>
                <a:cs typeface="Times New Roman"/>
              </a:rPr>
              <a:t>=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O(NlogN)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time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complexity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above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recurrence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relation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O(N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logN).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AA4788-83DF-F417-3170-EB868039247E}"/>
              </a:ext>
            </a:extLst>
          </p:cNvPr>
          <p:cNvSpPr txBox="1"/>
          <p:nvPr/>
        </p:nvSpPr>
        <p:spPr>
          <a:xfrm rot="10800000" flipV="1">
            <a:off x="990600" y="378084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WAP to print number from 1 to 10 in such a way that when number is odd , add 1 and when number is even, subtract 1.</a:t>
            </a:r>
          </a:p>
        </p:txBody>
      </p:sp>
    </p:spTree>
    <p:extLst>
      <p:ext uri="{BB962C8B-B14F-4D97-AF65-F5344CB8AC3E}">
        <p14:creationId xmlns:p14="http://schemas.microsoft.com/office/powerpoint/2010/main" val="2961356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6382"/>
            <a:ext cx="265112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Disadvantages</a:t>
            </a:r>
            <a:r>
              <a:rPr spc="-7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Recursion: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5279" y="1081589"/>
            <a:ext cx="7672705" cy="197040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12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700" spc="-5" dirty="0">
                <a:latin typeface="Times New Roman"/>
                <a:cs typeface="Times New Roman"/>
              </a:rPr>
              <a:t>It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hard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to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think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logic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5" dirty="0">
                <a:latin typeface="Times New Roman"/>
                <a:cs typeface="Times New Roman"/>
              </a:rPr>
              <a:t> recursive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function.</a:t>
            </a:r>
            <a:endParaRPr sz="17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019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700" spc="-5" dirty="0">
                <a:latin typeface="Times New Roman"/>
                <a:cs typeface="Times New Roman"/>
              </a:rPr>
              <a:t>It </a:t>
            </a:r>
            <a:r>
              <a:rPr sz="1700" dirty="0">
                <a:latin typeface="Times New Roman"/>
                <a:cs typeface="Times New Roman"/>
              </a:rPr>
              <a:t>may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require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large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amounts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20" dirty="0">
                <a:latin typeface="Times New Roman"/>
                <a:cs typeface="Times New Roman"/>
              </a:rPr>
              <a:t>memory.</a:t>
            </a:r>
            <a:endParaRPr sz="17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019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700" dirty="0">
                <a:latin typeface="Times New Roman"/>
                <a:cs typeface="Times New Roman"/>
              </a:rPr>
              <a:t>For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each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call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to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function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more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memory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allocated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for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local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variables</a:t>
            </a:r>
            <a:endParaRPr sz="17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5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700" spc="-5" dirty="0">
                <a:latin typeface="Times New Roman"/>
                <a:cs typeface="Times New Roman"/>
              </a:rPr>
              <a:t>Recursion</a:t>
            </a:r>
            <a:r>
              <a:rPr sz="1700" spc="24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can</a:t>
            </a:r>
            <a:r>
              <a:rPr sz="1700" spc="2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be</a:t>
            </a:r>
            <a:r>
              <a:rPr sz="1700" spc="250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Times New Roman"/>
                <a:cs typeface="Times New Roman"/>
              </a:rPr>
              <a:t>slow.</a:t>
            </a:r>
            <a:r>
              <a:rPr sz="1700" spc="27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If</a:t>
            </a:r>
            <a:r>
              <a:rPr sz="1700" spc="2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not</a:t>
            </a:r>
            <a:r>
              <a:rPr sz="1700" spc="254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implemented</a:t>
            </a:r>
            <a:r>
              <a:rPr sz="1700" spc="25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correctly</a:t>
            </a:r>
            <a:r>
              <a:rPr sz="1700" spc="26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it</a:t>
            </a:r>
            <a:r>
              <a:rPr sz="1700" spc="25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can</a:t>
            </a:r>
            <a:r>
              <a:rPr sz="1700" spc="26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be</a:t>
            </a:r>
            <a:r>
              <a:rPr sz="1700" spc="26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much</a:t>
            </a:r>
            <a:r>
              <a:rPr sz="1700" spc="25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slower</a:t>
            </a:r>
            <a:r>
              <a:rPr sz="1700" spc="26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than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iteration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0190" y="516381"/>
            <a:ext cx="202374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/>
              <a:t>Recursive</a:t>
            </a:r>
            <a:r>
              <a:rPr sz="1900" spc="-55" dirty="0"/>
              <a:t> </a:t>
            </a:r>
            <a:r>
              <a:rPr sz="1900" spc="-5" dirty="0"/>
              <a:t>Function</a:t>
            </a:r>
            <a:endParaRPr sz="1900"/>
          </a:p>
        </p:txBody>
      </p:sp>
      <p:sp>
        <p:nvSpPr>
          <p:cNvPr id="3" name="object 3"/>
          <p:cNvSpPr txBox="1"/>
          <p:nvPr/>
        </p:nvSpPr>
        <p:spPr>
          <a:xfrm>
            <a:off x="937361" y="1138275"/>
            <a:ext cx="7575550" cy="196913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12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1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recursive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function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-5" dirty="0">
                <a:latin typeface="Times New Roman"/>
                <a:cs typeface="Times New Roman"/>
              </a:rPr>
              <a:t>function</a:t>
            </a:r>
            <a:r>
              <a:rPr sz="1700" dirty="0">
                <a:latin typeface="Times New Roman"/>
                <a:cs typeface="Times New Roman"/>
              </a:rPr>
              <a:t> that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calls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itself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during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its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execution</a:t>
            </a:r>
            <a:endParaRPr sz="17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02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700" dirty="0">
                <a:latin typeface="Times New Roman"/>
                <a:cs typeface="Times New Roman"/>
              </a:rPr>
              <a:t>This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enables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function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to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repeat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itself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several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times,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outputting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result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and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</a:t>
            </a:r>
            <a:endParaRPr sz="17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020"/>
              </a:spcBef>
            </a:pPr>
            <a:r>
              <a:rPr sz="1700" spc="-5" dirty="0">
                <a:latin typeface="Times New Roman"/>
                <a:cs typeface="Times New Roman"/>
              </a:rPr>
              <a:t>end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each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iteration</a:t>
            </a:r>
            <a:endParaRPr sz="17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5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1700" dirty="0">
                <a:latin typeface="Times New Roman"/>
                <a:cs typeface="Times New Roman"/>
              </a:rPr>
              <a:t>That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is,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function</a:t>
            </a:r>
            <a:r>
              <a:rPr sz="1700" spc="9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called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“recursive”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if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statement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within</a:t>
            </a:r>
            <a:r>
              <a:rPr sz="1700" spc="9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body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of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that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function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calls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same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function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1196441"/>
            <a:ext cx="7987030" cy="212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1700" b="1" spc="-5" dirty="0">
                <a:latin typeface="Times New Roman"/>
                <a:cs typeface="Times New Roman"/>
              </a:rPr>
              <a:t>Iteration: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-5" dirty="0">
                <a:latin typeface="Times New Roman"/>
                <a:cs typeface="Times New Roman"/>
              </a:rPr>
              <a:t>function repeats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-5" dirty="0">
                <a:latin typeface="Times New Roman"/>
                <a:cs typeface="Times New Roman"/>
              </a:rPr>
              <a:t>defined process until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-5" dirty="0">
                <a:latin typeface="Times New Roman"/>
                <a:cs typeface="Times New Roman"/>
              </a:rPr>
              <a:t>condition </a:t>
            </a:r>
            <a:r>
              <a:rPr sz="1700" spc="-10" dirty="0">
                <a:latin typeface="Times New Roman"/>
                <a:cs typeface="Times New Roman"/>
              </a:rPr>
              <a:t>fails. </a:t>
            </a:r>
            <a:r>
              <a:rPr sz="1700" dirty="0">
                <a:latin typeface="Times New Roman"/>
                <a:cs typeface="Times New Roman"/>
              </a:rPr>
              <a:t>This </a:t>
            </a:r>
            <a:r>
              <a:rPr sz="1700" spc="-5" dirty="0">
                <a:latin typeface="Times New Roman"/>
                <a:cs typeface="Times New Roman"/>
              </a:rPr>
              <a:t>is usually done </a:t>
            </a:r>
            <a:r>
              <a:rPr sz="1700" dirty="0">
                <a:latin typeface="Times New Roman"/>
                <a:cs typeface="Times New Roman"/>
              </a:rPr>
              <a:t> through a </a:t>
            </a:r>
            <a:r>
              <a:rPr sz="1700" spc="-5" dirty="0">
                <a:latin typeface="Times New Roman"/>
                <a:cs typeface="Times New Roman"/>
              </a:rPr>
              <a:t>loop, </a:t>
            </a:r>
            <a:r>
              <a:rPr sz="1700" dirty="0">
                <a:latin typeface="Times New Roman"/>
                <a:cs typeface="Times New Roman"/>
              </a:rPr>
              <a:t>such </a:t>
            </a:r>
            <a:r>
              <a:rPr sz="1700" spc="-5" dirty="0">
                <a:latin typeface="Times New Roman"/>
                <a:cs typeface="Times New Roman"/>
              </a:rPr>
              <a:t>as </a:t>
            </a:r>
            <a:r>
              <a:rPr sz="1700" dirty="0">
                <a:latin typeface="Times New Roman"/>
                <a:cs typeface="Times New Roman"/>
              </a:rPr>
              <a:t>a </a:t>
            </a:r>
            <a:r>
              <a:rPr sz="1700" spc="-10" dirty="0">
                <a:latin typeface="Times New Roman"/>
                <a:cs typeface="Times New Roman"/>
              </a:rPr>
              <a:t>for </a:t>
            </a:r>
            <a:r>
              <a:rPr sz="1700" dirty="0">
                <a:latin typeface="Times New Roman"/>
                <a:cs typeface="Times New Roman"/>
              </a:rPr>
              <a:t>or </a:t>
            </a:r>
            <a:r>
              <a:rPr sz="1700" spc="-5" dirty="0">
                <a:latin typeface="Times New Roman"/>
                <a:cs typeface="Times New Roman"/>
              </a:rPr>
              <a:t>while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loop with</a:t>
            </a:r>
            <a:r>
              <a:rPr sz="1700" dirty="0">
                <a:latin typeface="Times New Roman"/>
                <a:cs typeface="Times New Roman"/>
              </a:rPr>
              <a:t> a </a:t>
            </a:r>
            <a:r>
              <a:rPr sz="1700" spc="-5" dirty="0">
                <a:latin typeface="Times New Roman"/>
                <a:cs typeface="Times New Roman"/>
              </a:rPr>
              <a:t>counter and comparative</a:t>
            </a:r>
            <a:r>
              <a:rPr sz="1700" spc="4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statement 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making </a:t>
            </a:r>
            <a:r>
              <a:rPr sz="1700" dirty="0">
                <a:latin typeface="Times New Roman"/>
                <a:cs typeface="Times New Roman"/>
              </a:rPr>
              <a:t>up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condition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that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will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fail.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700" b="1" spc="-5" dirty="0">
                <a:latin typeface="Times New Roman"/>
                <a:cs typeface="Times New Roman"/>
              </a:rPr>
              <a:t>Recursion:</a:t>
            </a:r>
            <a:r>
              <a:rPr sz="1700" b="1" spc="2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Instead</a:t>
            </a:r>
            <a:r>
              <a:rPr sz="1700" spc="19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1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executing</a:t>
            </a:r>
            <a:r>
              <a:rPr sz="1700" spc="19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19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specific</a:t>
            </a:r>
            <a:r>
              <a:rPr sz="1700" spc="2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process</a:t>
            </a:r>
            <a:r>
              <a:rPr sz="1700" spc="1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within</a:t>
            </a:r>
            <a:r>
              <a:rPr sz="1700" spc="2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2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function,</a:t>
            </a:r>
            <a:r>
              <a:rPr sz="1700" spc="20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1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function</a:t>
            </a:r>
            <a:r>
              <a:rPr sz="1700" spc="2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calls</a:t>
            </a:r>
            <a:endParaRPr sz="17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20"/>
              </a:spcBef>
            </a:pPr>
            <a:r>
              <a:rPr sz="1700" spc="-5" dirty="0">
                <a:latin typeface="Times New Roman"/>
                <a:cs typeface="Times New Roman"/>
              </a:rPr>
              <a:t>itself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repeatedly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until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certain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condition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is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met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(this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condition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being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 </a:t>
            </a:r>
            <a:r>
              <a:rPr sz="1700" dirty="0">
                <a:latin typeface="Times New Roman"/>
                <a:cs typeface="Times New Roman"/>
              </a:rPr>
              <a:t>base </a:t>
            </a:r>
            <a:r>
              <a:rPr sz="1700" spc="-5" dirty="0">
                <a:latin typeface="Times New Roman"/>
                <a:cs typeface="Times New Roman"/>
              </a:rPr>
              <a:t>case).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608" y="516381"/>
            <a:ext cx="231267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/>
              <a:t>Recursion</a:t>
            </a:r>
            <a:r>
              <a:rPr sz="1900" spc="-20" dirty="0"/>
              <a:t> </a:t>
            </a:r>
            <a:r>
              <a:rPr sz="1900" spc="-5" dirty="0"/>
              <a:t>vs</a:t>
            </a:r>
            <a:r>
              <a:rPr sz="1900" spc="-25" dirty="0"/>
              <a:t> </a:t>
            </a:r>
            <a:r>
              <a:rPr sz="1900" spc="-5" dirty="0"/>
              <a:t>Iteration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4600" y="7144"/>
            <a:ext cx="231267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/>
              <a:t>Recursion</a:t>
            </a:r>
            <a:r>
              <a:rPr sz="1900" spc="-20" dirty="0"/>
              <a:t> </a:t>
            </a:r>
            <a:r>
              <a:rPr sz="1900" spc="-5" dirty="0"/>
              <a:t>vs</a:t>
            </a:r>
            <a:r>
              <a:rPr sz="1900" spc="-25" dirty="0"/>
              <a:t> </a:t>
            </a:r>
            <a:r>
              <a:rPr sz="1900" spc="-5" dirty="0"/>
              <a:t>Iteration</a:t>
            </a:r>
            <a:endParaRPr sz="19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5B71C4-C5E8-87DB-F209-2D93348A2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164002"/>
              </p:ext>
            </p:extLst>
          </p:nvPr>
        </p:nvGraphicFramePr>
        <p:xfrm>
          <a:off x="457200" y="438150"/>
          <a:ext cx="8077200" cy="4292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3922602754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562695494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451316139"/>
                    </a:ext>
                  </a:extLst>
                </a:gridCol>
              </a:tblGrid>
              <a:tr h="301215">
                <a:tc>
                  <a:txBody>
                    <a:bodyPr/>
                    <a:lstStyle/>
                    <a:p>
                      <a:r>
                        <a:rPr lang="en-US" sz="12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Recursion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75879"/>
                  </a:ext>
                </a:extLst>
              </a:tr>
              <a:tr h="536985">
                <a:tc>
                  <a:txBody>
                    <a:bodyPr/>
                    <a:lstStyle/>
                    <a:p>
                      <a:r>
                        <a:rPr lang="en-US" sz="1200" b="1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Recursion is the process of calling a function itself within its own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 iteration, there is repeated execution of the set of instructions. In iteration, loops are used to execute the set of instructions </a:t>
                      </a:r>
                      <a:r>
                        <a:rPr lang="en-US" sz="12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repeatedly until the condition is false.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165361"/>
                  </a:ext>
                </a:extLst>
              </a:tr>
              <a:tr h="354105">
                <a:tc>
                  <a:txBody>
                    <a:bodyPr/>
                    <a:lstStyle/>
                    <a:p>
                      <a:r>
                        <a:rPr lang="en-US" sz="1200" b="1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There is a termination condition is specified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format of iteration includes initialization, condition and increment/decrement of a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2752"/>
                  </a:ext>
                </a:extLst>
              </a:tr>
              <a:tr h="470646">
                <a:tc>
                  <a:txBody>
                    <a:bodyPr/>
                    <a:lstStyle/>
                    <a:p>
                      <a:r>
                        <a:rPr lang="en-US" sz="1200" b="1" dirty="0"/>
                        <a:t>Termination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Termination condition is defined within the recursive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Termination condition is defined in the definition of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497230"/>
                  </a:ext>
                </a:extLst>
              </a:tr>
              <a:tr h="748554">
                <a:tc>
                  <a:txBody>
                    <a:bodyPr/>
                    <a:lstStyle/>
                    <a:p>
                      <a:r>
                        <a:rPr lang="en-US" sz="1200" b="1" dirty="0"/>
                        <a:t>Infinite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If the recursive function does not meet to a termination condition, it leads to an infinite recursion . There is a chance of system crash in infinite recursion.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Iteration will be infinite if the control condition of the iteration statement never becomes false. On infinite loop, it repeatedly used CPU cycles.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58934"/>
                  </a:ext>
                </a:extLst>
              </a:tr>
              <a:tr h="306594">
                <a:tc>
                  <a:txBody>
                    <a:bodyPr/>
                    <a:lstStyle/>
                    <a:p>
                      <a:r>
                        <a:rPr lang="en-US" sz="1200" b="1" dirty="0"/>
                        <a:t>Applied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It is always applied to functions.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It is applied to loops.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93147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b="1" dirty="0"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It is slower than 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It is faster than recursion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67540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200" b="1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It uses more memory as compared to 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It uses less memory as compared to recursion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43633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200" b="1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It has to update and maintain the 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There is no utilization of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916592"/>
                  </a:ext>
                </a:extLst>
              </a:tr>
              <a:tr h="470646">
                <a:tc>
                  <a:txBody>
                    <a:bodyPr/>
                    <a:lstStyle/>
                    <a:p>
                      <a:r>
                        <a:rPr lang="en-US" sz="1200" b="1" dirty="0"/>
                        <a:t>Code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code size in recursion is smaller than the code size in 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code size in iteration is larger than the code size of recursion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957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044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1758" y="1273052"/>
            <a:ext cx="2338070" cy="27508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spc="-5" dirty="0">
                <a:latin typeface="Times New Roman"/>
                <a:cs typeface="Times New Roman"/>
              </a:rPr>
              <a:t>#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Iterative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implementation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600" spc="-5" dirty="0">
                <a:latin typeface="Times New Roman"/>
                <a:cs typeface="Times New Roman"/>
              </a:rPr>
              <a:t>int fact(int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n){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1600" spc="-5" dirty="0">
                <a:latin typeface="Times New Roman"/>
                <a:cs typeface="Times New Roman"/>
              </a:rPr>
              <a:t>int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fact=1;</a:t>
            </a:r>
            <a:endParaRPr sz="1600" dirty="0">
              <a:latin typeface="Times New Roman"/>
              <a:cs typeface="Times New Roman"/>
            </a:endParaRPr>
          </a:p>
          <a:p>
            <a:pPr marL="12700" marR="586740">
              <a:lnSpc>
                <a:spcPts val="3410"/>
              </a:lnSpc>
              <a:spcBef>
                <a:spcPts val="360"/>
              </a:spcBef>
            </a:pPr>
            <a:r>
              <a:rPr sz="1600" spc="-5" dirty="0">
                <a:latin typeface="Times New Roman"/>
                <a:cs typeface="Times New Roman"/>
              </a:rPr>
              <a:t>for(int i =0;i&lt;n;i++){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fact*=i;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600" spc="-5" dirty="0">
                <a:latin typeface="Times New Roman"/>
                <a:cs typeface="Times New Roman"/>
              </a:rPr>
              <a:t>return fact;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1600" spc="-5" dirty="0">
                <a:latin typeface="Times New Roman"/>
                <a:cs typeface="Times New Roman"/>
              </a:rPr>
              <a:t>}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61915" y="1323445"/>
            <a:ext cx="2398395" cy="58737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b="1" spc="-5" dirty="0">
                <a:latin typeface="Times New Roman"/>
                <a:cs typeface="Times New Roman"/>
              </a:rPr>
              <a:t>#Recursive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implementation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latin typeface="Times New Roman"/>
                <a:cs typeface="Times New Roman"/>
              </a:rPr>
              <a:t>int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fact(int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n){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61915" y="2074925"/>
            <a:ext cx="8147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if(n==0){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61915" y="2507437"/>
            <a:ext cx="7213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return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1;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61915" y="2940811"/>
            <a:ext cx="438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}else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61915" y="3373627"/>
            <a:ext cx="15347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return n*fact(n-1);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61915" y="3806748"/>
            <a:ext cx="12318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84631" y="419176"/>
            <a:ext cx="30168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latin typeface="Times New Roman"/>
                <a:cs typeface="Times New Roman"/>
              </a:rPr>
              <a:t>Example</a:t>
            </a:r>
            <a:r>
              <a:rPr sz="1800" b="0" spc="-2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of</a:t>
            </a:r>
            <a:r>
              <a:rPr sz="1800" b="0" spc="-2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recursive</a:t>
            </a:r>
            <a:r>
              <a:rPr sz="1800" b="0" spc="-25" dirty="0">
                <a:latin typeface="Times New Roman"/>
                <a:cs typeface="Times New Roman"/>
              </a:rPr>
              <a:t> </a:t>
            </a:r>
            <a:r>
              <a:rPr sz="1800" b="0" dirty="0">
                <a:latin typeface="Times New Roman"/>
                <a:cs typeface="Times New Roman"/>
              </a:rPr>
              <a:t>algorithms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3375</Words>
  <Application>Microsoft Office PowerPoint</Application>
  <PresentationFormat>On-screen Show (16:9)</PresentationFormat>
  <Paragraphs>392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 MT</vt:lpstr>
      <vt:lpstr>Calibri</vt:lpstr>
      <vt:lpstr>Times New Roman</vt:lpstr>
      <vt:lpstr>Office Theme</vt:lpstr>
      <vt:lpstr>Recursion</vt:lpstr>
      <vt:lpstr>Introduction</vt:lpstr>
      <vt:lpstr>PowerPoint Presentation</vt:lpstr>
      <vt:lpstr>Advantages of Recursion:</vt:lpstr>
      <vt:lpstr>Disadvantages of Recursion:</vt:lpstr>
      <vt:lpstr>Recursive Function</vt:lpstr>
      <vt:lpstr>Recursion vs Iteration</vt:lpstr>
      <vt:lpstr>Recursion vs Iteration</vt:lpstr>
      <vt:lpstr>Example of recursive algorithms</vt:lpstr>
      <vt:lpstr>Application of Recursion</vt:lpstr>
      <vt:lpstr>Recursive Definitions</vt:lpstr>
      <vt:lpstr>Fibonacci Series</vt:lpstr>
      <vt:lpstr>PowerPoint Presentation</vt:lpstr>
      <vt:lpstr>Using Recursion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#include &lt;stdio.h&gt;</vt:lpstr>
      <vt:lpstr>Types of Recursion in C</vt:lpstr>
      <vt:lpstr>PowerPoint Presentation</vt:lpstr>
      <vt:lpstr>Indirect Recursion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Tree Recursion</vt:lpstr>
      <vt:lpstr>Recurrence relation of recursive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cp:lastModifiedBy>ACER</cp:lastModifiedBy>
  <cp:revision>16</cp:revision>
  <dcterms:created xsi:type="dcterms:W3CDTF">2023-02-03T06:00:59Z</dcterms:created>
  <dcterms:modified xsi:type="dcterms:W3CDTF">2024-12-25T08:00:56Z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2023-02-03T00:00:00Z</vt:filetime>
  </property>
</Properties>
</file>