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328" r:id="rId8"/>
    <p:sldId id="262" r:id="rId9"/>
    <p:sldId id="263" r:id="rId10"/>
    <p:sldId id="347" r:id="rId11"/>
    <p:sldId id="348" r:id="rId12"/>
    <p:sldId id="265" r:id="rId13"/>
    <p:sldId id="266" r:id="rId14"/>
    <p:sldId id="267" r:id="rId15"/>
    <p:sldId id="349" r:id="rId16"/>
    <p:sldId id="330" r:id="rId17"/>
    <p:sldId id="350" r:id="rId18"/>
    <p:sldId id="331" r:id="rId19"/>
    <p:sldId id="333" r:id="rId20"/>
    <p:sldId id="334" r:id="rId21"/>
    <p:sldId id="335" r:id="rId22"/>
    <p:sldId id="336" r:id="rId23"/>
    <p:sldId id="268" r:id="rId24"/>
    <p:sldId id="269" r:id="rId25"/>
    <p:sldId id="270" r:id="rId26"/>
    <p:sldId id="337" r:id="rId27"/>
    <p:sldId id="338" r:id="rId28"/>
    <p:sldId id="339" r:id="rId29"/>
    <p:sldId id="340" r:id="rId30"/>
    <p:sldId id="341" r:id="rId31"/>
    <p:sldId id="271" r:id="rId32"/>
    <p:sldId id="272" r:id="rId33"/>
    <p:sldId id="342" r:id="rId34"/>
    <p:sldId id="343" r:id="rId35"/>
    <p:sldId id="344" r:id="rId36"/>
    <p:sldId id="273" r:id="rId37"/>
    <p:sldId id="345" r:id="rId38"/>
    <p:sldId id="275" r:id="rId39"/>
    <p:sldId id="276" r:id="rId40"/>
    <p:sldId id="277" r:id="rId41"/>
    <p:sldId id="278" r:id="rId42"/>
    <p:sldId id="279" r:id="rId43"/>
    <p:sldId id="280" r:id="rId44"/>
    <p:sldId id="281" r:id="rId45"/>
    <p:sldId id="282" r:id="rId46"/>
    <p:sldId id="283" r:id="rId47"/>
    <p:sldId id="284" r:id="rId48"/>
    <p:sldId id="285" r:id="rId49"/>
    <p:sldId id="286" r:id="rId50"/>
    <p:sldId id="287" r:id="rId51"/>
    <p:sldId id="288" r:id="rId52"/>
    <p:sldId id="289" r:id="rId53"/>
    <p:sldId id="290" r:id="rId54"/>
    <p:sldId id="291" r:id="rId55"/>
    <p:sldId id="292" r:id="rId56"/>
    <p:sldId id="293" r:id="rId57"/>
    <p:sldId id="294" r:id="rId58"/>
    <p:sldId id="346" r:id="rId59"/>
    <p:sldId id="295" r:id="rId60"/>
    <p:sldId id="296" r:id="rId61"/>
    <p:sldId id="297" r:id="rId62"/>
    <p:sldId id="298" r:id="rId63"/>
    <p:sldId id="299" r:id="rId64"/>
    <p:sldId id="300" r:id="rId65"/>
    <p:sldId id="301" r:id="rId66"/>
    <p:sldId id="302" r:id="rId67"/>
    <p:sldId id="303" r:id="rId68"/>
    <p:sldId id="304" r:id="rId69"/>
    <p:sldId id="305" r:id="rId70"/>
    <p:sldId id="306" r:id="rId71"/>
    <p:sldId id="307" r:id="rId72"/>
    <p:sldId id="308" r:id="rId73"/>
    <p:sldId id="309" r:id="rId74"/>
    <p:sldId id="310" r:id="rId75"/>
    <p:sldId id="311" r:id="rId76"/>
    <p:sldId id="312" r:id="rId77"/>
    <p:sldId id="313" r:id="rId78"/>
    <p:sldId id="314" r:id="rId79"/>
    <p:sldId id="315" r:id="rId80"/>
    <p:sldId id="316" r:id="rId81"/>
    <p:sldId id="317" r:id="rId82"/>
    <p:sldId id="318" r:id="rId83"/>
    <p:sldId id="319" r:id="rId84"/>
    <p:sldId id="320" r:id="rId85"/>
    <p:sldId id="321" r:id="rId86"/>
    <p:sldId id="322" r:id="rId87"/>
    <p:sldId id="323" r:id="rId88"/>
    <p:sldId id="324" r:id="rId89"/>
    <p:sldId id="325" r:id="rId90"/>
    <p:sldId id="326" r:id="rId91"/>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874"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slide" Target="slides/slide62.xml" /><Relationship Id="rId68" Type="http://schemas.openxmlformats.org/officeDocument/2006/relationships/slide" Target="slides/slide67.xml" /><Relationship Id="rId76" Type="http://schemas.openxmlformats.org/officeDocument/2006/relationships/slide" Target="slides/slide75.xml" /><Relationship Id="rId84" Type="http://schemas.openxmlformats.org/officeDocument/2006/relationships/slide" Target="slides/slide83.xml" /><Relationship Id="rId89" Type="http://schemas.openxmlformats.org/officeDocument/2006/relationships/slide" Target="slides/slide88.xml" /><Relationship Id="rId7" Type="http://schemas.openxmlformats.org/officeDocument/2006/relationships/slide" Target="slides/slide6.xml" /><Relationship Id="rId71" Type="http://schemas.openxmlformats.org/officeDocument/2006/relationships/slide" Target="slides/slide70.xml" /><Relationship Id="rId92"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slide" Target="slides/slide65.xml" /><Relationship Id="rId74" Type="http://schemas.openxmlformats.org/officeDocument/2006/relationships/slide" Target="slides/slide73.xml" /><Relationship Id="rId79" Type="http://schemas.openxmlformats.org/officeDocument/2006/relationships/slide" Target="slides/slide78.xml" /><Relationship Id="rId87" Type="http://schemas.openxmlformats.org/officeDocument/2006/relationships/slide" Target="slides/slide86.xml" /><Relationship Id="rId5" Type="http://schemas.openxmlformats.org/officeDocument/2006/relationships/slide" Target="slides/slide4.xml" /><Relationship Id="rId61" Type="http://schemas.openxmlformats.org/officeDocument/2006/relationships/slide" Target="slides/slide60.xml" /><Relationship Id="rId82" Type="http://schemas.openxmlformats.org/officeDocument/2006/relationships/slide" Target="slides/slide81.xml" /><Relationship Id="rId90" Type="http://schemas.openxmlformats.org/officeDocument/2006/relationships/slide" Target="slides/slide89.xml" /><Relationship Id="rId95" Type="http://schemas.openxmlformats.org/officeDocument/2006/relationships/tableStyles" Target="tableStyles.xml" /><Relationship Id="rId19" Type="http://schemas.openxmlformats.org/officeDocument/2006/relationships/slide" Target="slides/slide1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slide" Target="slides/slide68.xml" /><Relationship Id="rId77" Type="http://schemas.openxmlformats.org/officeDocument/2006/relationships/slide" Target="slides/slide76.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80" Type="http://schemas.openxmlformats.org/officeDocument/2006/relationships/slide" Target="slides/slide79.xml" /><Relationship Id="rId85" Type="http://schemas.openxmlformats.org/officeDocument/2006/relationships/slide" Target="slides/slide84.xml" /><Relationship Id="rId93" Type="http://schemas.openxmlformats.org/officeDocument/2006/relationships/viewProps" Target="viewProps.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slide" Target="slides/slide74.xml" /><Relationship Id="rId83" Type="http://schemas.openxmlformats.org/officeDocument/2006/relationships/slide" Target="slides/slide82.xml" /><Relationship Id="rId88" Type="http://schemas.openxmlformats.org/officeDocument/2006/relationships/slide" Target="slides/slide87.xml" /><Relationship Id="rId91" Type="http://schemas.openxmlformats.org/officeDocument/2006/relationships/slide" Target="slides/slide90.xml" /><Relationship Id="rId1" Type="http://schemas.openxmlformats.org/officeDocument/2006/relationships/slideMaster" Target="slideMasters/slideMaster1.xml" /><Relationship Id="rId6" Type="http://schemas.openxmlformats.org/officeDocument/2006/relationships/slide" Target="slides/slide5.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10" Type="http://schemas.openxmlformats.org/officeDocument/2006/relationships/slide" Target="slides/slide9.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78" Type="http://schemas.openxmlformats.org/officeDocument/2006/relationships/slide" Target="slides/slide77.xml" /><Relationship Id="rId81" Type="http://schemas.openxmlformats.org/officeDocument/2006/relationships/slide" Target="slides/slide80.xml" /><Relationship Id="rId86" Type="http://schemas.openxmlformats.org/officeDocument/2006/relationships/slide" Target="slides/slide85.xml" /><Relationship Id="rId94"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56056" y="408558"/>
            <a:ext cx="8031886" cy="28511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2/5/2025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7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2/5/2025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7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2/5/2025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7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2/5/2025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2/5/2025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23645" y="437325"/>
            <a:ext cx="5756275" cy="1234439"/>
          </a:xfrm>
          <a:prstGeom prst="rect">
            <a:avLst/>
          </a:prstGeom>
        </p:spPr>
        <p:txBody>
          <a:bodyPr wrap="square" lIns="0" tIns="0" rIns="0" bIns="0">
            <a:spAutoFit/>
          </a:bodyPr>
          <a:lstStyle>
            <a:lvl1pPr>
              <a:defRPr sz="17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1152245" y="1646047"/>
            <a:ext cx="6484620" cy="2494915"/>
          </a:xfrm>
          <a:prstGeom prst="rect">
            <a:avLst/>
          </a:prstGeom>
        </p:spPr>
        <p:txBody>
          <a:bodyPr wrap="square" lIns="0" tIns="0" rIns="0" bIns="0">
            <a:spAutoFit/>
          </a:bodyPr>
          <a:lstStyle>
            <a:lvl1pPr>
              <a:defRPr sz="1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2/5/2025</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5.xml" /></Relationships>
</file>

<file path=ppt/slides/_rels/slide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5.xml" /></Relationships>
</file>

<file path=ppt/slides/_rels/slide16.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5.xml" /></Relationships>
</file>

<file path=ppt/slides/_rels/slide17.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5.xml" /></Relationships>
</file>

<file path=ppt/slides/_rels/slide18.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5.xml" /></Relationships>
</file>

<file path=ppt/slides/_rels/slide19.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5.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20.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5.xml" /></Relationships>
</file>

<file path=ppt/slides/_rels/slide2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5.xml" /></Relationships>
</file>

<file path=ppt/slides/_rels/slide22.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5.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27.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5.xml" /></Relationships>
</file>

<file path=ppt/slides/_rels/slide28.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5.xml" /></Relationships>
</file>

<file path=ppt/slides/_rels/slide29.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5.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30.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5.xml" /></Relationships>
</file>

<file path=ppt/slides/_rels/slide31.xml.rels><?xml version="1.0" encoding="UTF-8" standalone="yes"?>
<Relationships xmlns="http://schemas.openxmlformats.org/package/2006/relationships"><Relationship Id="rId2" Type="http://schemas.openxmlformats.org/officeDocument/2006/relationships/image" Target="../media/image15.jpg" /><Relationship Id="rId1" Type="http://schemas.openxmlformats.org/officeDocument/2006/relationships/slideLayout" Target="../slideLayouts/slideLayout5.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33.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5.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42.xml.rels><?xml version="1.0" encoding="UTF-8" standalone="yes"?>
<Relationships xmlns="http://schemas.openxmlformats.org/package/2006/relationships"><Relationship Id="rId2" Type="http://schemas.openxmlformats.org/officeDocument/2006/relationships/image" Target="../media/image17.jpg" /><Relationship Id="rId1" Type="http://schemas.openxmlformats.org/officeDocument/2006/relationships/slideLayout" Target="../slideLayouts/slideLayout5.xml" /></Relationships>
</file>

<file path=ppt/slides/_rels/slide43.xml.rels><?xml version="1.0" encoding="UTF-8" standalone="yes"?>
<Relationships xmlns="http://schemas.openxmlformats.org/package/2006/relationships"><Relationship Id="rId2" Type="http://schemas.openxmlformats.org/officeDocument/2006/relationships/image" Target="../media/image18.jpg" /><Relationship Id="rId1" Type="http://schemas.openxmlformats.org/officeDocument/2006/relationships/slideLayout" Target="../slideLayouts/slideLayout5.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49.xml.rels><?xml version="1.0" encoding="UTF-8" standalone="yes"?>
<Relationships xmlns="http://schemas.openxmlformats.org/package/2006/relationships"><Relationship Id="rId2" Type="http://schemas.openxmlformats.org/officeDocument/2006/relationships/image" Target="../media/image19.png" /><Relationship Id="rId1" Type="http://schemas.openxmlformats.org/officeDocument/2006/relationships/slideLayout" Target="../slideLayouts/slideLayout5.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54.xml.rels><?xml version="1.0" encoding="UTF-8" standalone="yes"?>
<Relationships xmlns="http://schemas.openxmlformats.org/package/2006/relationships"><Relationship Id="rId2" Type="http://schemas.openxmlformats.org/officeDocument/2006/relationships/image" Target="../media/image20.jpg" /><Relationship Id="rId1" Type="http://schemas.openxmlformats.org/officeDocument/2006/relationships/slideLayout" Target="../slideLayouts/slideLayout5.xml" /></Relationships>
</file>

<file path=ppt/slides/_rels/slide55.xml.rels><?xml version="1.0" encoding="UTF-8" standalone="yes"?>
<Relationships xmlns="http://schemas.openxmlformats.org/package/2006/relationships"><Relationship Id="rId2" Type="http://schemas.openxmlformats.org/officeDocument/2006/relationships/image" Target="../media/image21.jpg" /><Relationship Id="rId1" Type="http://schemas.openxmlformats.org/officeDocument/2006/relationships/slideLayout" Target="../slideLayouts/slideLayout5.xml"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2" Type="http://schemas.openxmlformats.org/officeDocument/2006/relationships/image" Target="../media/image22.jpg" /><Relationship Id="rId1" Type="http://schemas.openxmlformats.org/officeDocument/2006/relationships/slideLayout" Target="../slideLayouts/slideLayout5.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60.xml.rels><?xml version="1.0" encoding="UTF-8" standalone="yes"?>
<Relationships xmlns="http://schemas.openxmlformats.org/package/2006/relationships"><Relationship Id="rId3" Type="http://schemas.openxmlformats.org/officeDocument/2006/relationships/image" Target="../media/image24.png" /><Relationship Id="rId2" Type="http://schemas.openxmlformats.org/officeDocument/2006/relationships/image" Target="../media/image23.jpg" /><Relationship Id="rId1" Type="http://schemas.openxmlformats.org/officeDocument/2006/relationships/slideLayout" Target="../slideLayouts/slideLayout5.xml" /></Relationships>
</file>

<file path=ppt/slides/_rels/slide61.xml.rels><?xml version="1.0" encoding="UTF-8" standalone="yes"?>
<Relationships xmlns="http://schemas.openxmlformats.org/package/2006/relationships"><Relationship Id="rId2" Type="http://schemas.openxmlformats.org/officeDocument/2006/relationships/image" Target="../media/image25.jpg" /><Relationship Id="rId1" Type="http://schemas.openxmlformats.org/officeDocument/2006/relationships/slideLayout" Target="../slideLayouts/slideLayout5.xml" /></Relationships>
</file>

<file path=ppt/slides/_rels/slide62.xml.rels><?xml version="1.0" encoding="UTF-8" standalone="yes"?>
<Relationships xmlns="http://schemas.openxmlformats.org/package/2006/relationships"><Relationship Id="rId2" Type="http://schemas.openxmlformats.org/officeDocument/2006/relationships/image" Target="../media/image26.jpg" /><Relationship Id="rId1" Type="http://schemas.openxmlformats.org/officeDocument/2006/relationships/slideLayout" Target="../slideLayouts/slideLayout5.xml"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69.xml.rels><?xml version="1.0" encoding="UTF-8" standalone="yes"?>
<Relationships xmlns="http://schemas.openxmlformats.org/package/2006/relationships"><Relationship Id="rId2" Type="http://schemas.openxmlformats.org/officeDocument/2006/relationships/image" Target="../media/image27.png" /><Relationship Id="rId1" Type="http://schemas.openxmlformats.org/officeDocument/2006/relationships/slideLayout" Target="../slideLayouts/slideLayout5.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71.xml.rels><?xml version="1.0" encoding="UTF-8" standalone="yes"?>
<Relationships xmlns="http://schemas.openxmlformats.org/package/2006/relationships"><Relationship Id="rId2" Type="http://schemas.openxmlformats.org/officeDocument/2006/relationships/image" Target="../media/image28.png" /><Relationship Id="rId1" Type="http://schemas.openxmlformats.org/officeDocument/2006/relationships/slideLayout" Target="../slideLayouts/slideLayout5.xml" /></Relationships>
</file>

<file path=ppt/slides/_rels/slide72.xml.rels><?xml version="1.0" encoding="UTF-8" standalone="yes"?>
<Relationships xmlns="http://schemas.openxmlformats.org/package/2006/relationships"><Relationship Id="rId3" Type="http://schemas.openxmlformats.org/officeDocument/2006/relationships/image" Target="../media/image30.png" /><Relationship Id="rId2" Type="http://schemas.openxmlformats.org/officeDocument/2006/relationships/image" Target="../media/image29.png" /><Relationship Id="rId1" Type="http://schemas.openxmlformats.org/officeDocument/2006/relationships/slideLayout" Target="../slideLayouts/slideLayout1.xml" /></Relationships>
</file>

<file path=ppt/slides/_rels/slide73.xml.rels><?xml version="1.0" encoding="UTF-8" standalone="yes"?>
<Relationships xmlns="http://schemas.openxmlformats.org/package/2006/relationships"><Relationship Id="rId3" Type="http://schemas.openxmlformats.org/officeDocument/2006/relationships/image" Target="../media/image32.png" /><Relationship Id="rId2" Type="http://schemas.openxmlformats.org/officeDocument/2006/relationships/image" Target="../media/image31.png" /><Relationship Id="rId1" Type="http://schemas.openxmlformats.org/officeDocument/2006/relationships/slideLayout" Target="../slideLayouts/slideLayout5.xml" /></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75.xml.rels><?xml version="1.0" encoding="UTF-8" standalone="yes"?>
<Relationships xmlns="http://schemas.openxmlformats.org/package/2006/relationships"><Relationship Id="rId2" Type="http://schemas.openxmlformats.org/officeDocument/2006/relationships/image" Target="../media/image27.png" /><Relationship Id="rId1" Type="http://schemas.openxmlformats.org/officeDocument/2006/relationships/slideLayout" Target="../slideLayouts/slideLayout5.xml" /></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77.xml.rels><?xml version="1.0" encoding="UTF-8" standalone="yes"?>
<Relationships xmlns="http://schemas.openxmlformats.org/package/2006/relationships"><Relationship Id="rId3" Type="http://schemas.openxmlformats.org/officeDocument/2006/relationships/image" Target="../media/image34.png" /><Relationship Id="rId2" Type="http://schemas.openxmlformats.org/officeDocument/2006/relationships/image" Target="../media/image33.png" /><Relationship Id="rId1" Type="http://schemas.openxmlformats.org/officeDocument/2006/relationships/slideLayout" Target="../slideLayouts/slideLayout5.xml" /></Relationships>
</file>

<file path=ppt/slides/_rels/slide78.xml.rels><?xml version="1.0" encoding="UTF-8" standalone="yes"?>
<Relationships xmlns="http://schemas.openxmlformats.org/package/2006/relationships"><Relationship Id="rId2" Type="http://schemas.openxmlformats.org/officeDocument/2006/relationships/image" Target="../media/image35.png" /><Relationship Id="rId1" Type="http://schemas.openxmlformats.org/officeDocument/2006/relationships/slideLayout" Target="../slideLayouts/slideLayout5.xml" /></Relationships>
</file>

<file path=ppt/slides/_rels/slide79.xml.rels><?xml version="1.0" encoding="UTF-8" standalone="yes"?>
<Relationships xmlns="http://schemas.openxmlformats.org/package/2006/relationships"><Relationship Id="rId3" Type="http://schemas.openxmlformats.org/officeDocument/2006/relationships/image" Target="../media/image37.png" /><Relationship Id="rId2" Type="http://schemas.openxmlformats.org/officeDocument/2006/relationships/image" Target="../media/image36.png" /><Relationship Id="rId1" Type="http://schemas.openxmlformats.org/officeDocument/2006/relationships/slideLayout" Target="../slideLayouts/slideLayout5.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80.xml.rels><?xml version="1.0" encoding="UTF-8" standalone="yes"?>
<Relationships xmlns="http://schemas.openxmlformats.org/package/2006/relationships"><Relationship Id="rId3" Type="http://schemas.openxmlformats.org/officeDocument/2006/relationships/image" Target="../media/image39.png" /><Relationship Id="rId2" Type="http://schemas.openxmlformats.org/officeDocument/2006/relationships/image" Target="../media/image38.png" /><Relationship Id="rId1" Type="http://schemas.openxmlformats.org/officeDocument/2006/relationships/slideLayout" Target="../slideLayouts/slideLayout5.xml" /></Relationships>
</file>

<file path=ppt/slides/_rels/slide81.xml.rels><?xml version="1.0" encoding="UTF-8" standalone="yes"?>
<Relationships xmlns="http://schemas.openxmlformats.org/package/2006/relationships"><Relationship Id="rId3" Type="http://schemas.openxmlformats.org/officeDocument/2006/relationships/image" Target="../media/image41.png" /><Relationship Id="rId2" Type="http://schemas.openxmlformats.org/officeDocument/2006/relationships/image" Target="../media/image40.png"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Relationship Id="rId2" Type="http://schemas.openxmlformats.org/officeDocument/2006/relationships/image" Target="../media/image42.jpg" /><Relationship Id="rId1" Type="http://schemas.openxmlformats.org/officeDocument/2006/relationships/slideLayout" Target="../slideLayouts/slideLayout5.xml" /></Relationships>
</file>

<file path=ppt/slides/_rels/slide86.xml.rels><?xml version="1.0" encoding="UTF-8" standalone="yes"?>
<Relationships xmlns="http://schemas.openxmlformats.org/package/2006/relationships"><Relationship Id="rId2" Type="http://schemas.openxmlformats.org/officeDocument/2006/relationships/image" Target="../media/image43.jpg" /><Relationship Id="rId1" Type="http://schemas.openxmlformats.org/officeDocument/2006/relationships/slideLayout" Target="../slideLayouts/slideLayout5.xml" /></Relationships>
</file>

<file path=ppt/slides/_rels/slide87.xml.rels><?xml version="1.0" encoding="UTF-8" standalone="yes"?>
<Relationships xmlns="http://schemas.openxmlformats.org/package/2006/relationships"><Relationship Id="rId2" Type="http://schemas.openxmlformats.org/officeDocument/2006/relationships/image" Target="../media/image44.jpg" /><Relationship Id="rId1" Type="http://schemas.openxmlformats.org/officeDocument/2006/relationships/slideLayout" Target="../slideLayouts/slideLayout5.xml" /></Relationships>
</file>

<file path=ppt/slides/_rels/slide88.xml.rels><?xml version="1.0" encoding="UTF-8" standalone="yes"?>
<Relationships xmlns="http://schemas.openxmlformats.org/package/2006/relationships"><Relationship Id="rId2" Type="http://schemas.openxmlformats.org/officeDocument/2006/relationships/image" Target="../media/image45.jpg" /><Relationship Id="rId1" Type="http://schemas.openxmlformats.org/officeDocument/2006/relationships/slideLayout" Target="../slideLayouts/slideLayout5.xml" /></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5.xml" /></Relationships>
</file>

<file path=ppt/slides/_rels/slide90.xml.rels><?xml version="1.0" encoding="UTF-8" standalone="yes"?>
<Relationships xmlns="http://schemas.openxmlformats.org/package/2006/relationships"><Relationship Id="rId2" Type="http://schemas.openxmlformats.org/officeDocument/2006/relationships/image" Target="../media/image46.png" /><Relationship Id="rId1" Type="http://schemas.openxmlformats.org/officeDocument/2006/relationships/slideLayout" Target="../slideLayouts/slideLayout5.xml" /></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005198" y="2389758"/>
            <a:ext cx="1473200" cy="574040"/>
          </a:xfrm>
          <a:prstGeom prst="rect">
            <a:avLst/>
          </a:prstGeom>
        </p:spPr>
        <p:txBody>
          <a:bodyPr vert="horz" wrap="square" lIns="0" tIns="12700" rIns="0" bIns="0" rtlCol="0">
            <a:spAutoFit/>
          </a:bodyPr>
          <a:lstStyle/>
          <a:p>
            <a:pPr marL="12700">
              <a:lnSpc>
                <a:spcPct val="100000"/>
              </a:lnSpc>
              <a:spcBef>
                <a:spcPts val="100"/>
              </a:spcBef>
            </a:pPr>
            <a:r>
              <a:rPr sz="3600" b="1" spc="-5" dirty="0">
                <a:solidFill>
                  <a:srgbClr val="006FC0"/>
                </a:solidFill>
                <a:latin typeface="Times New Roman"/>
                <a:cs typeface="Times New Roman"/>
              </a:rPr>
              <a:t>Sorting</a:t>
            </a:r>
            <a:endParaRPr sz="360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61DBA9C-C2FD-B62E-7356-1C73205B45F9}"/>
              </a:ext>
            </a:extLst>
          </p:cNvPr>
          <p:cNvSpPr txBox="1"/>
          <p:nvPr/>
        </p:nvSpPr>
        <p:spPr>
          <a:xfrm>
            <a:off x="762000" y="285750"/>
            <a:ext cx="7086600" cy="4616648"/>
          </a:xfrm>
          <a:prstGeom prst="rect">
            <a:avLst/>
          </a:prstGeom>
          <a:noFill/>
        </p:spPr>
        <p:txBody>
          <a:bodyPr wrap="square">
            <a:spAutoFit/>
          </a:bodyPr>
          <a:lstStyle/>
          <a:p>
            <a:pPr algn="l" fontAlgn="base"/>
            <a:r>
              <a:rPr lang="en-US" sz="1400" b="1" i="0" dirty="0">
                <a:solidFill>
                  <a:srgbClr val="273239"/>
                </a:solidFill>
                <a:effectLst/>
                <a:latin typeface="Nunito" panose="020B0604020202020204" pitchFamily="2" charset="0"/>
              </a:rPr>
              <a:t>Time Complexity of Insertion Sort Algorithm:</a:t>
            </a:r>
          </a:p>
          <a:p>
            <a:pPr algn="l" rtl="0" fontAlgn="base"/>
            <a:r>
              <a:rPr lang="en-US" sz="1400" b="1" i="0" dirty="0">
                <a:solidFill>
                  <a:srgbClr val="273239"/>
                </a:solidFill>
                <a:effectLst/>
                <a:latin typeface="Nunito" panose="020B0604020202020204" pitchFamily="2" charset="0"/>
              </a:rPr>
              <a:t>Best Case: O(N)</a:t>
            </a:r>
            <a:endParaRPr lang="en-US" sz="1400" b="0" i="0" dirty="0">
              <a:solidFill>
                <a:srgbClr val="273239"/>
              </a:solidFill>
              <a:effectLst/>
              <a:latin typeface="Nunito" panose="020B0604020202020204" pitchFamily="2" charset="0"/>
            </a:endParaRPr>
          </a:p>
          <a:p>
            <a:pPr algn="l" fontAlgn="base">
              <a:buFont typeface="Arial" panose="020B0604020202020204" pitchFamily="34" charset="0"/>
              <a:buChar char="•"/>
            </a:pPr>
            <a:r>
              <a:rPr lang="en-US" sz="1400" b="0" i="0" dirty="0">
                <a:solidFill>
                  <a:srgbClr val="273239"/>
                </a:solidFill>
                <a:effectLst/>
                <a:latin typeface="Nunito" panose="020B0604020202020204" pitchFamily="2" charset="0"/>
              </a:rPr>
              <a:t>The best-case time complexity of Insertion Sort occurs when the input array is already sorted.</a:t>
            </a:r>
          </a:p>
          <a:p>
            <a:pPr algn="l" fontAlgn="base">
              <a:buFont typeface="Arial" panose="020B0604020202020204" pitchFamily="34" charset="0"/>
              <a:buChar char="•"/>
            </a:pPr>
            <a:r>
              <a:rPr lang="en-US" sz="1400" b="0" i="0" dirty="0">
                <a:solidFill>
                  <a:srgbClr val="273239"/>
                </a:solidFill>
                <a:effectLst/>
                <a:latin typeface="Nunito" panose="020B0604020202020204" pitchFamily="2" charset="0"/>
              </a:rPr>
              <a:t>In this scenario, each element is compared with its preceding elements until no swaps are needed, resulting in a linear time complexity.</a:t>
            </a:r>
          </a:p>
          <a:p>
            <a:pPr algn="l" fontAlgn="base">
              <a:buFont typeface="Arial" panose="020B0604020202020204" pitchFamily="34" charset="0"/>
              <a:buChar char="•"/>
            </a:pPr>
            <a:r>
              <a:rPr lang="en-US" sz="1400" b="0" i="0" dirty="0">
                <a:solidFill>
                  <a:srgbClr val="273239"/>
                </a:solidFill>
                <a:effectLst/>
                <a:latin typeface="Nunito" panose="020B0604020202020204" pitchFamily="2" charset="0"/>
              </a:rPr>
              <a:t>Therefore, the best-case time complexity is </a:t>
            </a:r>
            <a:r>
              <a:rPr lang="en-US" sz="1400" b="1" i="0" dirty="0">
                <a:solidFill>
                  <a:srgbClr val="273239"/>
                </a:solidFill>
                <a:effectLst/>
                <a:latin typeface="Nunito" panose="020B0604020202020204" pitchFamily="2" charset="0"/>
              </a:rPr>
              <a:t>O(N)</a:t>
            </a:r>
            <a:r>
              <a:rPr lang="en-US" sz="1400" b="0" i="0" dirty="0">
                <a:solidFill>
                  <a:srgbClr val="273239"/>
                </a:solidFill>
                <a:effectLst/>
                <a:latin typeface="Nunito" panose="020B0604020202020204" pitchFamily="2" charset="0"/>
              </a:rPr>
              <a:t>, where n is the number of elements in the array.</a:t>
            </a:r>
          </a:p>
          <a:p>
            <a:pPr algn="l" rtl="0" fontAlgn="base"/>
            <a:r>
              <a:rPr lang="en-US" sz="1400" b="1" i="0" dirty="0">
                <a:solidFill>
                  <a:srgbClr val="273239"/>
                </a:solidFill>
                <a:effectLst/>
                <a:latin typeface="Nunito" panose="020B0604020202020204" pitchFamily="2" charset="0"/>
              </a:rPr>
              <a:t>Average Case: O(N</a:t>
            </a:r>
            <a:r>
              <a:rPr lang="en-US" sz="1400" b="1" i="0" baseline="30000" dirty="0">
                <a:solidFill>
                  <a:srgbClr val="273239"/>
                </a:solidFill>
                <a:effectLst/>
                <a:latin typeface="Nunito" panose="020B0604020202020204" pitchFamily="2" charset="0"/>
              </a:rPr>
              <a:t>2</a:t>
            </a:r>
            <a:r>
              <a:rPr lang="en-US" sz="1400" b="1" i="0" dirty="0">
                <a:solidFill>
                  <a:srgbClr val="273239"/>
                </a:solidFill>
                <a:effectLst/>
                <a:latin typeface="Nunito" panose="020B0604020202020204" pitchFamily="2" charset="0"/>
              </a:rPr>
              <a:t>)</a:t>
            </a:r>
            <a:endParaRPr lang="en-US" sz="1400" b="0" i="0" dirty="0">
              <a:solidFill>
                <a:srgbClr val="273239"/>
              </a:solidFill>
              <a:effectLst/>
              <a:latin typeface="Nunito" panose="020B0604020202020204" pitchFamily="2" charset="0"/>
            </a:endParaRPr>
          </a:p>
          <a:p>
            <a:pPr algn="l" fontAlgn="base">
              <a:buFont typeface="Arial" panose="020B0604020202020204" pitchFamily="34" charset="0"/>
              <a:buChar char="•"/>
            </a:pPr>
            <a:r>
              <a:rPr lang="en-US" sz="1400" b="0" i="0" dirty="0">
                <a:solidFill>
                  <a:srgbClr val="273239"/>
                </a:solidFill>
                <a:effectLst/>
                <a:latin typeface="Nunito" panose="020B0604020202020204" pitchFamily="2" charset="0"/>
              </a:rPr>
              <a:t>The average-case time complexity of Insertion Sort is also </a:t>
            </a:r>
            <a:r>
              <a:rPr lang="en-US" sz="1400" b="1" i="0" dirty="0">
                <a:solidFill>
                  <a:srgbClr val="273239"/>
                </a:solidFill>
                <a:effectLst/>
                <a:latin typeface="Nunito" panose="020B0604020202020204" pitchFamily="2" charset="0"/>
              </a:rPr>
              <a:t>O(N</a:t>
            </a:r>
            <a:r>
              <a:rPr lang="en-US" sz="1400" b="1" i="0" baseline="30000" dirty="0">
                <a:solidFill>
                  <a:srgbClr val="273239"/>
                </a:solidFill>
                <a:effectLst/>
                <a:latin typeface="Nunito" panose="020B0604020202020204" pitchFamily="2" charset="0"/>
              </a:rPr>
              <a:t>2</a:t>
            </a:r>
            <a:r>
              <a:rPr lang="en-US" sz="1400" b="1" i="0" dirty="0">
                <a:solidFill>
                  <a:srgbClr val="273239"/>
                </a:solidFill>
                <a:effectLst/>
                <a:latin typeface="Nunito" panose="020B0604020202020204" pitchFamily="2" charset="0"/>
              </a:rPr>
              <a:t>)</a:t>
            </a:r>
            <a:r>
              <a:rPr lang="en-US" sz="1400" b="0" i="0" dirty="0">
                <a:solidFill>
                  <a:srgbClr val="273239"/>
                </a:solidFill>
                <a:effectLst/>
                <a:latin typeface="Nunito" panose="020B0604020202020204" pitchFamily="2" charset="0"/>
              </a:rPr>
              <a:t>.</a:t>
            </a:r>
          </a:p>
          <a:p>
            <a:pPr algn="l" fontAlgn="base">
              <a:buFont typeface="Arial" panose="020B0604020202020204" pitchFamily="34" charset="0"/>
              <a:buChar char="•"/>
            </a:pPr>
            <a:r>
              <a:rPr lang="en-US" sz="1400" b="0" i="0" dirty="0">
                <a:solidFill>
                  <a:srgbClr val="273239"/>
                </a:solidFill>
                <a:effectLst/>
                <a:latin typeface="Nunito" panose="020B0604020202020204" pitchFamily="2" charset="0"/>
              </a:rPr>
              <a:t>This complexity arises from the nature of the algorithm, which involves pairwise comparisons and swaps to sort the elements.</a:t>
            </a:r>
          </a:p>
          <a:p>
            <a:pPr algn="l" fontAlgn="base">
              <a:buFont typeface="Arial" panose="020B0604020202020204" pitchFamily="34" charset="0"/>
              <a:buChar char="•"/>
            </a:pPr>
            <a:r>
              <a:rPr lang="en-US" sz="1400" b="0" i="0" dirty="0">
                <a:solidFill>
                  <a:srgbClr val="273239"/>
                </a:solidFill>
                <a:effectLst/>
                <a:latin typeface="Nunito" panose="020B0604020202020204" pitchFamily="2" charset="0"/>
              </a:rPr>
              <a:t>Although the exact number of comparisons and swaps may vary depending on the input, the average-case time complexity remains quadratic.</a:t>
            </a:r>
          </a:p>
          <a:p>
            <a:pPr algn="l" rtl="0" fontAlgn="base"/>
            <a:r>
              <a:rPr lang="en-US" sz="1400" b="1" i="0" dirty="0">
                <a:solidFill>
                  <a:srgbClr val="273239"/>
                </a:solidFill>
                <a:effectLst/>
                <a:latin typeface="Nunito" panose="020B0604020202020204" pitchFamily="2" charset="0"/>
              </a:rPr>
              <a:t>Worst Case: O(N</a:t>
            </a:r>
            <a:r>
              <a:rPr lang="en-US" sz="1400" b="1" i="0" baseline="30000" dirty="0">
                <a:solidFill>
                  <a:srgbClr val="273239"/>
                </a:solidFill>
                <a:effectLst/>
                <a:latin typeface="Nunito" panose="020B0604020202020204" pitchFamily="2" charset="0"/>
              </a:rPr>
              <a:t>2</a:t>
            </a:r>
            <a:r>
              <a:rPr lang="en-US" sz="1400" b="1" i="0" dirty="0">
                <a:solidFill>
                  <a:srgbClr val="273239"/>
                </a:solidFill>
                <a:effectLst/>
                <a:latin typeface="Nunito" panose="020B0604020202020204" pitchFamily="2" charset="0"/>
              </a:rPr>
              <a:t>)</a:t>
            </a:r>
            <a:endParaRPr lang="en-US" sz="1400" b="0" i="0" dirty="0">
              <a:solidFill>
                <a:srgbClr val="273239"/>
              </a:solidFill>
              <a:effectLst/>
              <a:latin typeface="Nunito" panose="020B0604020202020204" pitchFamily="2" charset="0"/>
            </a:endParaRPr>
          </a:p>
          <a:p>
            <a:pPr algn="l" fontAlgn="base">
              <a:buFont typeface="Arial" panose="020B0604020202020204" pitchFamily="34" charset="0"/>
              <a:buChar char="•"/>
            </a:pPr>
            <a:r>
              <a:rPr lang="en-US" sz="1400" b="0" i="0" dirty="0">
                <a:solidFill>
                  <a:srgbClr val="273239"/>
                </a:solidFill>
                <a:effectLst/>
                <a:latin typeface="Nunito" panose="020B0604020202020204" pitchFamily="2" charset="0"/>
              </a:rPr>
              <a:t>The worst-case time complexity of Insertion Sort occurs when the input array is in reverse sorted order.</a:t>
            </a:r>
          </a:p>
          <a:p>
            <a:pPr algn="l" fontAlgn="base">
              <a:buFont typeface="Arial" panose="020B0604020202020204" pitchFamily="34" charset="0"/>
              <a:buChar char="•"/>
            </a:pPr>
            <a:r>
              <a:rPr lang="en-US" sz="1400" b="0" i="0" dirty="0">
                <a:solidFill>
                  <a:srgbClr val="273239"/>
                </a:solidFill>
                <a:effectLst/>
                <a:latin typeface="Nunito" panose="020B0604020202020204" pitchFamily="2" charset="0"/>
              </a:rPr>
              <a:t>In this scenario, each element needs to be compared and possibly swapped with every preceding element, resulting in a quadratic time complexity.</a:t>
            </a:r>
          </a:p>
          <a:p>
            <a:pPr algn="l" fontAlgn="base">
              <a:buFont typeface="Arial" panose="020B0604020202020204" pitchFamily="34" charset="0"/>
              <a:buChar char="•"/>
            </a:pPr>
            <a:r>
              <a:rPr lang="en-US" sz="1400" b="0" i="0" dirty="0">
                <a:solidFill>
                  <a:srgbClr val="273239"/>
                </a:solidFill>
                <a:effectLst/>
                <a:latin typeface="Nunito" panose="020B0604020202020204" pitchFamily="2" charset="0"/>
              </a:rPr>
              <a:t>Therefore, the worst-case time complexity is </a:t>
            </a:r>
            <a:r>
              <a:rPr lang="en-US" sz="1400" b="1" i="0" dirty="0">
                <a:solidFill>
                  <a:srgbClr val="273239"/>
                </a:solidFill>
                <a:effectLst/>
                <a:latin typeface="Nunito" panose="020B0604020202020204" pitchFamily="2" charset="0"/>
              </a:rPr>
              <a:t>O(N</a:t>
            </a:r>
            <a:r>
              <a:rPr lang="en-US" sz="1400" b="1" i="0" baseline="30000" dirty="0">
                <a:solidFill>
                  <a:srgbClr val="273239"/>
                </a:solidFill>
                <a:effectLst/>
                <a:latin typeface="Nunito" panose="020B0604020202020204" pitchFamily="2" charset="0"/>
              </a:rPr>
              <a:t>2</a:t>
            </a:r>
            <a:r>
              <a:rPr lang="en-US" sz="1400" b="1" i="0" dirty="0">
                <a:solidFill>
                  <a:srgbClr val="273239"/>
                </a:solidFill>
                <a:effectLst/>
                <a:latin typeface="Nunito" panose="020B0604020202020204" pitchFamily="2" charset="0"/>
              </a:rPr>
              <a:t>)</a:t>
            </a:r>
            <a:r>
              <a:rPr lang="en-US" sz="1400" b="0" i="0" dirty="0">
                <a:solidFill>
                  <a:srgbClr val="273239"/>
                </a:solidFill>
                <a:effectLst/>
                <a:latin typeface="Nunito" panose="020B0604020202020204" pitchFamily="2" charset="0"/>
              </a:rPr>
              <a:t>, where</a:t>
            </a:r>
            <a:r>
              <a:rPr lang="en-US" sz="1400" b="1" i="0" dirty="0">
                <a:solidFill>
                  <a:srgbClr val="273239"/>
                </a:solidFill>
                <a:effectLst/>
                <a:latin typeface="Nunito" panose="020B0604020202020204" pitchFamily="2" charset="0"/>
              </a:rPr>
              <a:t> n</a:t>
            </a:r>
            <a:r>
              <a:rPr lang="en-US" sz="1400" b="0" i="0" dirty="0">
                <a:solidFill>
                  <a:srgbClr val="273239"/>
                </a:solidFill>
                <a:effectLst/>
                <a:latin typeface="Nunito" panose="020B0604020202020204" pitchFamily="2" charset="0"/>
              </a:rPr>
              <a:t> is the number of elements in the array.</a:t>
            </a:r>
          </a:p>
        </p:txBody>
      </p:sp>
    </p:spTree>
    <p:extLst>
      <p:ext uri="{BB962C8B-B14F-4D97-AF65-F5344CB8AC3E}">
        <p14:creationId xmlns:p14="http://schemas.microsoft.com/office/powerpoint/2010/main" val="179799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61DBA9C-C2FD-B62E-7356-1C73205B45F9}"/>
              </a:ext>
            </a:extLst>
          </p:cNvPr>
          <p:cNvSpPr txBox="1"/>
          <p:nvPr/>
        </p:nvSpPr>
        <p:spPr>
          <a:xfrm>
            <a:off x="1028700" y="666750"/>
            <a:ext cx="7086600" cy="2062103"/>
          </a:xfrm>
          <a:prstGeom prst="rect">
            <a:avLst/>
          </a:prstGeom>
          <a:noFill/>
        </p:spPr>
        <p:txBody>
          <a:bodyPr wrap="square">
            <a:spAutoFit/>
          </a:bodyPr>
          <a:lstStyle/>
          <a:p>
            <a:pPr algn="l" fontAlgn="base"/>
            <a:r>
              <a:rPr lang="en-US" sz="1600" b="1" i="0" dirty="0">
                <a:solidFill>
                  <a:srgbClr val="273239"/>
                </a:solidFill>
                <a:effectLst/>
                <a:latin typeface="Nunito" panose="020B0604020202020204" pitchFamily="2" charset="0"/>
              </a:rPr>
              <a:t> Space Complexity of Insertion Sort Algorithm:</a:t>
            </a:r>
          </a:p>
          <a:p>
            <a:pPr algn="just" rtl="0" fontAlgn="base"/>
            <a:r>
              <a:rPr lang="en-US" sz="1600" b="0" i="0" dirty="0">
                <a:solidFill>
                  <a:srgbClr val="273239"/>
                </a:solidFill>
                <a:effectLst/>
                <a:latin typeface="Nunito" panose="020B0604020202020204" pitchFamily="2" charset="0"/>
              </a:rPr>
              <a:t>The space complexity of Insertion Sort is</a:t>
            </a:r>
            <a:r>
              <a:rPr lang="en-US" sz="1600" b="1" i="0" dirty="0">
                <a:solidFill>
                  <a:srgbClr val="273239"/>
                </a:solidFill>
                <a:effectLst/>
                <a:latin typeface="Nunito" panose="020B0604020202020204" pitchFamily="2" charset="0"/>
              </a:rPr>
              <a:t> O(1)</a:t>
            </a:r>
            <a:r>
              <a:rPr lang="en-US" sz="1600" b="0" i="0" dirty="0">
                <a:solidFill>
                  <a:srgbClr val="273239"/>
                </a:solidFill>
                <a:effectLst/>
                <a:latin typeface="Nunito" panose="020B0604020202020204" pitchFamily="2" charset="0"/>
              </a:rPr>
              <a:t>, indicating it uses constant extra space regardless of the input size.</a:t>
            </a:r>
          </a:p>
          <a:p>
            <a:pPr algn="just" rtl="0" fontAlgn="base"/>
            <a:r>
              <a:rPr lang="en-US" sz="1600" b="0" i="0" dirty="0">
                <a:solidFill>
                  <a:srgbClr val="273239"/>
                </a:solidFill>
                <a:effectLst/>
                <a:latin typeface="Nunito" panose="020B0604020202020204" pitchFamily="2" charset="0"/>
              </a:rPr>
              <a:t>This is because the algorithm typically performs in-place sorting, meaning it rearranges the elements within the input array itself without requiring additional data structures or memory allocation proportional to the input size. Therefore, regardless of the size of the input array, the amount of extra space used by the Insertion Sort algorithm remains constant.</a:t>
            </a:r>
          </a:p>
        </p:txBody>
      </p:sp>
    </p:spTree>
    <p:extLst>
      <p:ext uri="{BB962C8B-B14F-4D97-AF65-F5344CB8AC3E}">
        <p14:creationId xmlns:p14="http://schemas.microsoft.com/office/powerpoint/2010/main" val="1057724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57200" y="42532"/>
            <a:ext cx="7862570" cy="4714752"/>
          </a:xfrm>
          <a:prstGeom prst="rect">
            <a:avLst/>
          </a:prstGeom>
        </p:spPr>
        <p:txBody>
          <a:bodyPr vert="horz" wrap="square" lIns="0" tIns="142875" rIns="0" bIns="0" rtlCol="0">
            <a:spAutoFit/>
          </a:bodyPr>
          <a:lstStyle/>
          <a:p>
            <a:pPr marL="12700">
              <a:lnSpc>
                <a:spcPct val="100000"/>
              </a:lnSpc>
              <a:spcBef>
                <a:spcPts val="1125"/>
              </a:spcBef>
            </a:pPr>
            <a:r>
              <a:rPr sz="1700" b="1" spc="-5" dirty="0">
                <a:latin typeface="Times New Roman"/>
                <a:cs typeface="Times New Roman"/>
              </a:rPr>
              <a:t>Selection</a:t>
            </a:r>
            <a:r>
              <a:rPr sz="1700" b="1" spc="-30" dirty="0">
                <a:latin typeface="Times New Roman"/>
                <a:cs typeface="Times New Roman"/>
              </a:rPr>
              <a:t> </a:t>
            </a:r>
            <a:r>
              <a:rPr sz="1700" b="1" spc="-5" dirty="0">
                <a:latin typeface="Times New Roman"/>
                <a:cs typeface="Times New Roman"/>
              </a:rPr>
              <a:t>Sort</a:t>
            </a:r>
            <a:endParaRPr sz="1700" dirty="0">
              <a:latin typeface="Times New Roman"/>
              <a:cs typeface="Times New Roman"/>
            </a:endParaRPr>
          </a:p>
          <a:p>
            <a:pPr marL="299085" marR="6350" indent="-287020">
              <a:lnSpc>
                <a:spcPct val="150000"/>
              </a:lnSpc>
              <a:buFont typeface="Arial MT"/>
              <a:buChar char="•"/>
              <a:tabLst>
                <a:tab pos="299085" algn="l"/>
                <a:tab pos="299720" algn="l"/>
              </a:tabLst>
            </a:pPr>
            <a:r>
              <a:rPr sz="1700" spc="-5" dirty="0">
                <a:latin typeface="Times New Roman" panose="02020603050405020304" pitchFamily="18" charset="0"/>
                <a:cs typeface="Times New Roman" panose="02020603050405020304" pitchFamily="18" charset="0"/>
              </a:rPr>
              <a:t>Selection</a:t>
            </a:r>
            <a:r>
              <a:rPr sz="1700" spc="335" dirty="0">
                <a:latin typeface="Times New Roman" panose="02020603050405020304" pitchFamily="18" charset="0"/>
                <a:cs typeface="Times New Roman" panose="02020603050405020304" pitchFamily="18" charset="0"/>
              </a:rPr>
              <a:t> </a:t>
            </a:r>
            <a:r>
              <a:rPr sz="1700" dirty="0">
                <a:latin typeface="Times New Roman" panose="02020603050405020304" pitchFamily="18" charset="0"/>
                <a:cs typeface="Times New Roman" panose="02020603050405020304" pitchFamily="18" charset="0"/>
              </a:rPr>
              <a:t>Sort</a:t>
            </a:r>
            <a:r>
              <a:rPr sz="1700" spc="330" dirty="0">
                <a:latin typeface="Times New Roman" panose="02020603050405020304" pitchFamily="18" charset="0"/>
                <a:cs typeface="Times New Roman" panose="02020603050405020304" pitchFamily="18" charset="0"/>
              </a:rPr>
              <a:t> </a:t>
            </a:r>
            <a:r>
              <a:rPr sz="1700" spc="-5" dirty="0">
                <a:latin typeface="Times New Roman" panose="02020603050405020304" pitchFamily="18" charset="0"/>
                <a:cs typeface="Times New Roman" panose="02020603050405020304" pitchFamily="18" charset="0"/>
              </a:rPr>
              <a:t>algorithm</a:t>
            </a:r>
            <a:r>
              <a:rPr sz="1700" spc="330" dirty="0">
                <a:latin typeface="Times New Roman" panose="02020603050405020304" pitchFamily="18" charset="0"/>
                <a:cs typeface="Times New Roman" panose="02020603050405020304" pitchFamily="18" charset="0"/>
              </a:rPr>
              <a:t> </a:t>
            </a:r>
            <a:r>
              <a:rPr sz="1700" dirty="0">
                <a:latin typeface="Times New Roman" panose="02020603050405020304" pitchFamily="18" charset="0"/>
                <a:cs typeface="Times New Roman" panose="02020603050405020304" pitchFamily="18" charset="0"/>
              </a:rPr>
              <a:t>is</a:t>
            </a:r>
            <a:r>
              <a:rPr sz="1700" spc="335" dirty="0">
                <a:latin typeface="Times New Roman" panose="02020603050405020304" pitchFamily="18" charset="0"/>
                <a:cs typeface="Times New Roman" panose="02020603050405020304" pitchFamily="18" charset="0"/>
              </a:rPr>
              <a:t> </a:t>
            </a:r>
            <a:r>
              <a:rPr sz="1700" dirty="0">
                <a:latin typeface="Times New Roman" panose="02020603050405020304" pitchFamily="18" charset="0"/>
                <a:cs typeface="Times New Roman" panose="02020603050405020304" pitchFamily="18" charset="0"/>
              </a:rPr>
              <a:t>used</a:t>
            </a:r>
            <a:r>
              <a:rPr sz="1700" spc="335" dirty="0">
                <a:latin typeface="Times New Roman" panose="02020603050405020304" pitchFamily="18" charset="0"/>
                <a:cs typeface="Times New Roman" panose="02020603050405020304" pitchFamily="18" charset="0"/>
              </a:rPr>
              <a:t> </a:t>
            </a:r>
            <a:r>
              <a:rPr sz="1700" spc="-5" dirty="0">
                <a:latin typeface="Times New Roman" panose="02020603050405020304" pitchFamily="18" charset="0"/>
                <a:cs typeface="Times New Roman" panose="02020603050405020304" pitchFamily="18" charset="0"/>
              </a:rPr>
              <a:t>to</a:t>
            </a:r>
            <a:r>
              <a:rPr sz="1700" spc="335" dirty="0">
                <a:latin typeface="Times New Roman" panose="02020603050405020304" pitchFamily="18" charset="0"/>
                <a:cs typeface="Times New Roman" panose="02020603050405020304" pitchFamily="18" charset="0"/>
              </a:rPr>
              <a:t> </a:t>
            </a:r>
            <a:r>
              <a:rPr sz="1700" spc="-5" dirty="0">
                <a:latin typeface="Times New Roman" panose="02020603050405020304" pitchFamily="18" charset="0"/>
                <a:cs typeface="Times New Roman" panose="02020603050405020304" pitchFamily="18" charset="0"/>
              </a:rPr>
              <a:t>arrange</a:t>
            </a:r>
            <a:r>
              <a:rPr sz="1700" spc="335" dirty="0">
                <a:latin typeface="Times New Roman" panose="02020603050405020304" pitchFamily="18" charset="0"/>
                <a:cs typeface="Times New Roman" panose="02020603050405020304" pitchFamily="18" charset="0"/>
              </a:rPr>
              <a:t> </a:t>
            </a:r>
            <a:r>
              <a:rPr sz="1700" dirty="0">
                <a:latin typeface="Times New Roman" panose="02020603050405020304" pitchFamily="18" charset="0"/>
                <a:cs typeface="Times New Roman" panose="02020603050405020304" pitchFamily="18" charset="0"/>
              </a:rPr>
              <a:t>a</a:t>
            </a:r>
            <a:r>
              <a:rPr sz="1700" spc="320" dirty="0">
                <a:latin typeface="Times New Roman" panose="02020603050405020304" pitchFamily="18" charset="0"/>
                <a:cs typeface="Times New Roman" panose="02020603050405020304" pitchFamily="18" charset="0"/>
              </a:rPr>
              <a:t> </a:t>
            </a:r>
            <a:r>
              <a:rPr sz="1700" spc="-5" dirty="0">
                <a:latin typeface="Times New Roman" panose="02020603050405020304" pitchFamily="18" charset="0"/>
                <a:cs typeface="Times New Roman" panose="02020603050405020304" pitchFamily="18" charset="0"/>
              </a:rPr>
              <a:t>list</a:t>
            </a:r>
            <a:r>
              <a:rPr sz="1700" spc="345" dirty="0">
                <a:latin typeface="Times New Roman" panose="02020603050405020304" pitchFamily="18" charset="0"/>
                <a:cs typeface="Times New Roman" panose="02020603050405020304" pitchFamily="18" charset="0"/>
              </a:rPr>
              <a:t> </a:t>
            </a:r>
            <a:r>
              <a:rPr sz="1700" dirty="0">
                <a:latin typeface="Times New Roman" panose="02020603050405020304" pitchFamily="18" charset="0"/>
                <a:cs typeface="Times New Roman" panose="02020603050405020304" pitchFamily="18" charset="0"/>
              </a:rPr>
              <a:t>of</a:t>
            </a:r>
            <a:r>
              <a:rPr sz="1700" spc="335" dirty="0">
                <a:latin typeface="Times New Roman" panose="02020603050405020304" pitchFamily="18" charset="0"/>
                <a:cs typeface="Times New Roman" panose="02020603050405020304" pitchFamily="18" charset="0"/>
              </a:rPr>
              <a:t> </a:t>
            </a:r>
            <a:r>
              <a:rPr sz="1700" spc="-5" dirty="0">
                <a:latin typeface="Times New Roman" panose="02020603050405020304" pitchFamily="18" charset="0"/>
                <a:cs typeface="Times New Roman" panose="02020603050405020304" pitchFamily="18" charset="0"/>
              </a:rPr>
              <a:t>elements</a:t>
            </a:r>
            <a:r>
              <a:rPr sz="1700" spc="335" dirty="0">
                <a:latin typeface="Times New Roman" panose="02020603050405020304" pitchFamily="18" charset="0"/>
                <a:cs typeface="Times New Roman" panose="02020603050405020304" pitchFamily="18" charset="0"/>
              </a:rPr>
              <a:t> </a:t>
            </a:r>
            <a:r>
              <a:rPr sz="1700" spc="-5" dirty="0">
                <a:latin typeface="Times New Roman" panose="02020603050405020304" pitchFamily="18" charset="0"/>
                <a:cs typeface="Times New Roman" panose="02020603050405020304" pitchFamily="18" charset="0"/>
              </a:rPr>
              <a:t>in</a:t>
            </a:r>
            <a:r>
              <a:rPr sz="1700" spc="340" dirty="0">
                <a:latin typeface="Times New Roman" panose="02020603050405020304" pitchFamily="18" charset="0"/>
                <a:cs typeface="Times New Roman" panose="02020603050405020304" pitchFamily="18" charset="0"/>
              </a:rPr>
              <a:t> </a:t>
            </a:r>
            <a:r>
              <a:rPr sz="1700" dirty="0">
                <a:latin typeface="Times New Roman" panose="02020603050405020304" pitchFamily="18" charset="0"/>
                <a:cs typeface="Times New Roman" panose="02020603050405020304" pitchFamily="18" charset="0"/>
              </a:rPr>
              <a:t>a</a:t>
            </a:r>
            <a:r>
              <a:rPr sz="1700" spc="320" dirty="0">
                <a:latin typeface="Times New Roman" panose="02020603050405020304" pitchFamily="18" charset="0"/>
                <a:cs typeface="Times New Roman" panose="02020603050405020304" pitchFamily="18" charset="0"/>
              </a:rPr>
              <a:t> </a:t>
            </a:r>
            <a:r>
              <a:rPr sz="1700" spc="-5" dirty="0">
                <a:latin typeface="Times New Roman" panose="02020603050405020304" pitchFamily="18" charset="0"/>
                <a:cs typeface="Times New Roman" panose="02020603050405020304" pitchFamily="18" charset="0"/>
              </a:rPr>
              <a:t>particular</a:t>
            </a:r>
            <a:r>
              <a:rPr sz="1700" spc="340" dirty="0">
                <a:latin typeface="Times New Roman" panose="02020603050405020304" pitchFamily="18" charset="0"/>
                <a:cs typeface="Times New Roman" panose="02020603050405020304" pitchFamily="18" charset="0"/>
              </a:rPr>
              <a:t> </a:t>
            </a:r>
            <a:r>
              <a:rPr sz="1700" spc="-5" dirty="0">
                <a:latin typeface="Times New Roman" panose="02020603050405020304" pitchFamily="18" charset="0"/>
                <a:cs typeface="Times New Roman" panose="02020603050405020304" pitchFamily="18" charset="0"/>
              </a:rPr>
              <a:t>order </a:t>
            </a:r>
            <a:r>
              <a:rPr sz="1700" spc="-409" dirty="0">
                <a:latin typeface="Times New Roman" panose="02020603050405020304" pitchFamily="18" charset="0"/>
                <a:cs typeface="Times New Roman" panose="02020603050405020304" pitchFamily="18" charset="0"/>
              </a:rPr>
              <a:t> </a:t>
            </a:r>
            <a:r>
              <a:rPr sz="1700" dirty="0">
                <a:latin typeface="Times New Roman" panose="02020603050405020304" pitchFamily="18" charset="0"/>
                <a:cs typeface="Times New Roman" panose="02020603050405020304" pitchFamily="18" charset="0"/>
              </a:rPr>
              <a:t>(Ascending</a:t>
            </a:r>
            <a:r>
              <a:rPr sz="1700" spc="-35" dirty="0">
                <a:latin typeface="Times New Roman" panose="02020603050405020304" pitchFamily="18" charset="0"/>
                <a:cs typeface="Times New Roman" panose="02020603050405020304" pitchFamily="18" charset="0"/>
              </a:rPr>
              <a:t> </a:t>
            </a:r>
            <a:r>
              <a:rPr sz="1700" dirty="0">
                <a:latin typeface="Times New Roman" panose="02020603050405020304" pitchFamily="18" charset="0"/>
                <a:cs typeface="Times New Roman" panose="02020603050405020304" pitchFamily="18" charset="0"/>
              </a:rPr>
              <a:t>or Descending).</a:t>
            </a:r>
            <a:endParaRPr lang="en-US" sz="1700" dirty="0">
              <a:latin typeface="Times New Roman" panose="02020603050405020304" pitchFamily="18" charset="0"/>
              <a:cs typeface="Times New Roman" panose="02020603050405020304" pitchFamily="18" charset="0"/>
            </a:endParaRPr>
          </a:p>
          <a:p>
            <a:pPr marL="299085" marR="6350" indent="-287020">
              <a:lnSpc>
                <a:spcPct val="150000"/>
              </a:lnSpc>
              <a:buFont typeface="Arial MT"/>
              <a:buChar char="•"/>
              <a:tabLst>
                <a:tab pos="299085" algn="l"/>
                <a:tab pos="299720" algn="l"/>
              </a:tabLst>
            </a:pPr>
            <a:r>
              <a:rPr lang="en-US" sz="1700" b="0" i="0" dirty="0">
                <a:effectLst/>
                <a:latin typeface="Times New Roman" panose="02020603050405020304" pitchFamily="18" charset="0"/>
                <a:cs typeface="Times New Roman" panose="02020603050405020304" pitchFamily="18" charset="0"/>
              </a:rPr>
              <a:t>Selection sort is </a:t>
            </a:r>
            <a:r>
              <a:rPr lang="en-US" sz="1700" dirty="0">
                <a:latin typeface="Times New Roman" panose="02020603050405020304" pitchFamily="18" charset="0"/>
                <a:cs typeface="Times New Roman" panose="02020603050405020304" pitchFamily="18" charset="0"/>
              </a:rPr>
              <a:t>a sorting algorithm</a:t>
            </a:r>
            <a:r>
              <a:rPr lang="en-US" sz="1700" b="0" i="0" dirty="0">
                <a:effectLst/>
                <a:latin typeface="Times New Roman" panose="02020603050405020304" pitchFamily="18" charset="0"/>
                <a:cs typeface="Times New Roman" panose="02020603050405020304" pitchFamily="18" charset="0"/>
              </a:rPr>
              <a:t> that selects the smallest element from an unsorted list in each iteration and places that element at the beginning of the unsorted list.</a:t>
            </a:r>
            <a:endParaRPr sz="1700" dirty="0">
              <a:latin typeface="Times New Roman" panose="02020603050405020304" pitchFamily="18" charset="0"/>
              <a:cs typeface="Times New Roman" panose="02020603050405020304" pitchFamily="18" charset="0"/>
            </a:endParaRPr>
          </a:p>
          <a:p>
            <a:pPr marL="299085" indent="-287020">
              <a:lnSpc>
                <a:spcPct val="100000"/>
              </a:lnSpc>
              <a:spcBef>
                <a:spcPts val="1019"/>
              </a:spcBef>
              <a:buFont typeface="Arial MT"/>
              <a:buChar char="•"/>
              <a:tabLst>
                <a:tab pos="299085" algn="l"/>
                <a:tab pos="299720" algn="l"/>
              </a:tabLst>
            </a:pPr>
            <a:r>
              <a:rPr sz="1700" dirty="0">
                <a:latin typeface="Times New Roman" panose="02020603050405020304" pitchFamily="18" charset="0"/>
                <a:cs typeface="Times New Roman" panose="02020603050405020304" pitchFamily="18" charset="0"/>
              </a:rPr>
              <a:t>In</a:t>
            </a:r>
            <a:r>
              <a:rPr sz="1700" spc="140" dirty="0">
                <a:latin typeface="Times New Roman" panose="02020603050405020304" pitchFamily="18" charset="0"/>
                <a:cs typeface="Times New Roman" panose="02020603050405020304" pitchFamily="18" charset="0"/>
              </a:rPr>
              <a:t> </a:t>
            </a:r>
            <a:r>
              <a:rPr sz="1700" spc="-5" dirty="0">
                <a:latin typeface="Times New Roman" panose="02020603050405020304" pitchFamily="18" charset="0"/>
                <a:cs typeface="Times New Roman" panose="02020603050405020304" pitchFamily="18" charset="0"/>
              </a:rPr>
              <a:t>selection</a:t>
            </a:r>
            <a:r>
              <a:rPr sz="1700" spc="140" dirty="0">
                <a:latin typeface="Times New Roman" panose="02020603050405020304" pitchFamily="18" charset="0"/>
                <a:cs typeface="Times New Roman" panose="02020603050405020304" pitchFamily="18" charset="0"/>
              </a:rPr>
              <a:t> </a:t>
            </a:r>
            <a:r>
              <a:rPr sz="1700" spc="-5" dirty="0">
                <a:latin typeface="Times New Roman" panose="02020603050405020304" pitchFamily="18" charset="0"/>
                <a:cs typeface="Times New Roman" panose="02020603050405020304" pitchFamily="18" charset="0"/>
              </a:rPr>
              <a:t>sort,</a:t>
            </a:r>
            <a:r>
              <a:rPr sz="1700" spc="135" dirty="0">
                <a:latin typeface="Times New Roman" panose="02020603050405020304" pitchFamily="18" charset="0"/>
                <a:cs typeface="Times New Roman" panose="02020603050405020304" pitchFamily="18" charset="0"/>
              </a:rPr>
              <a:t> </a:t>
            </a:r>
            <a:r>
              <a:rPr sz="1700" spc="-5" dirty="0">
                <a:latin typeface="Times New Roman" panose="02020603050405020304" pitchFamily="18" charset="0"/>
                <a:cs typeface="Times New Roman" panose="02020603050405020304" pitchFamily="18" charset="0"/>
              </a:rPr>
              <a:t>the</a:t>
            </a:r>
            <a:r>
              <a:rPr sz="1700" spc="140" dirty="0">
                <a:latin typeface="Times New Roman" panose="02020603050405020304" pitchFamily="18" charset="0"/>
                <a:cs typeface="Times New Roman" panose="02020603050405020304" pitchFamily="18" charset="0"/>
              </a:rPr>
              <a:t> </a:t>
            </a:r>
            <a:r>
              <a:rPr sz="1700" spc="-5" dirty="0">
                <a:latin typeface="Times New Roman" panose="02020603050405020304" pitchFamily="18" charset="0"/>
                <a:cs typeface="Times New Roman" panose="02020603050405020304" pitchFamily="18" charset="0"/>
              </a:rPr>
              <a:t>first</a:t>
            </a:r>
            <a:r>
              <a:rPr sz="1700" spc="135" dirty="0">
                <a:latin typeface="Times New Roman" panose="02020603050405020304" pitchFamily="18" charset="0"/>
                <a:cs typeface="Times New Roman" panose="02020603050405020304" pitchFamily="18" charset="0"/>
              </a:rPr>
              <a:t> </a:t>
            </a:r>
            <a:r>
              <a:rPr sz="1700" dirty="0">
                <a:latin typeface="Times New Roman" panose="02020603050405020304" pitchFamily="18" charset="0"/>
                <a:cs typeface="Times New Roman" panose="02020603050405020304" pitchFamily="18" charset="0"/>
              </a:rPr>
              <a:t>element</a:t>
            </a:r>
            <a:r>
              <a:rPr sz="1700" spc="145" dirty="0">
                <a:latin typeface="Times New Roman" panose="02020603050405020304" pitchFamily="18" charset="0"/>
                <a:cs typeface="Times New Roman" panose="02020603050405020304" pitchFamily="18" charset="0"/>
              </a:rPr>
              <a:t> </a:t>
            </a:r>
            <a:r>
              <a:rPr sz="1700" spc="-5" dirty="0">
                <a:latin typeface="Times New Roman" panose="02020603050405020304" pitchFamily="18" charset="0"/>
                <a:cs typeface="Times New Roman" panose="02020603050405020304" pitchFamily="18" charset="0"/>
              </a:rPr>
              <a:t>in</a:t>
            </a:r>
            <a:r>
              <a:rPr sz="1700" spc="140" dirty="0">
                <a:latin typeface="Times New Roman" panose="02020603050405020304" pitchFamily="18" charset="0"/>
                <a:cs typeface="Times New Roman" panose="02020603050405020304" pitchFamily="18" charset="0"/>
              </a:rPr>
              <a:t> </a:t>
            </a:r>
            <a:r>
              <a:rPr sz="1700" spc="-5" dirty="0">
                <a:latin typeface="Times New Roman" panose="02020603050405020304" pitchFamily="18" charset="0"/>
                <a:cs typeface="Times New Roman" panose="02020603050405020304" pitchFamily="18" charset="0"/>
              </a:rPr>
              <a:t>the</a:t>
            </a:r>
            <a:r>
              <a:rPr sz="1700" spc="140" dirty="0">
                <a:latin typeface="Times New Roman" panose="02020603050405020304" pitchFamily="18" charset="0"/>
                <a:cs typeface="Times New Roman" panose="02020603050405020304" pitchFamily="18" charset="0"/>
              </a:rPr>
              <a:t> </a:t>
            </a:r>
            <a:r>
              <a:rPr sz="1700" spc="-5" dirty="0">
                <a:latin typeface="Times New Roman" panose="02020603050405020304" pitchFamily="18" charset="0"/>
                <a:cs typeface="Times New Roman" panose="02020603050405020304" pitchFamily="18" charset="0"/>
              </a:rPr>
              <a:t>list</a:t>
            </a:r>
            <a:r>
              <a:rPr sz="1700" spc="140" dirty="0">
                <a:latin typeface="Times New Roman" panose="02020603050405020304" pitchFamily="18" charset="0"/>
                <a:cs typeface="Times New Roman" panose="02020603050405020304" pitchFamily="18" charset="0"/>
              </a:rPr>
              <a:t> </a:t>
            </a:r>
            <a:r>
              <a:rPr sz="1700" dirty="0">
                <a:latin typeface="Times New Roman" panose="02020603050405020304" pitchFamily="18" charset="0"/>
                <a:cs typeface="Times New Roman" panose="02020603050405020304" pitchFamily="18" charset="0"/>
              </a:rPr>
              <a:t>is</a:t>
            </a:r>
            <a:r>
              <a:rPr sz="1700" spc="135" dirty="0">
                <a:latin typeface="Times New Roman" panose="02020603050405020304" pitchFamily="18" charset="0"/>
                <a:cs typeface="Times New Roman" panose="02020603050405020304" pitchFamily="18" charset="0"/>
              </a:rPr>
              <a:t> </a:t>
            </a:r>
            <a:r>
              <a:rPr sz="1700" dirty="0">
                <a:latin typeface="Times New Roman" panose="02020603050405020304" pitchFamily="18" charset="0"/>
                <a:cs typeface="Times New Roman" panose="02020603050405020304" pitchFamily="18" charset="0"/>
              </a:rPr>
              <a:t>selected</a:t>
            </a:r>
            <a:r>
              <a:rPr sz="1700" spc="125" dirty="0">
                <a:latin typeface="Times New Roman" panose="02020603050405020304" pitchFamily="18" charset="0"/>
                <a:cs typeface="Times New Roman" panose="02020603050405020304" pitchFamily="18" charset="0"/>
              </a:rPr>
              <a:t> </a:t>
            </a:r>
            <a:r>
              <a:rPr sz="1700" spc="-5" dirty="0">
                <a:latin typeface="Times New Roman" panose="02020603050405020304" pitchFamily="18" charset="0"/>
                <a:cs typeface="Times New Roman" panose="02020603050405020304" pitchFamily="18" charset="0"/>
              </a:rPr>
              <a:t>and</a:t>
            </a:r>
            <a:r>
              <a:rPr sz="1700" spc="140" dirty="0">
                <a:latin typeface="Times New Roman" panose="02020603050405020304" pitchFamily="18" charset="0"/>
                <a:cs typeface="Times New Roman" panose="02020603050405020304" pitchFamily="18" charset="0"/>
              </a:rPr>
              <a:t> </a:t>
            </a:r>
            <a:r>
              <a:rPr sz="1700" spc="-5" dirty="0">
                <a:latin typeface="Times New Roman" panose="02020603050405020304" pitchFamily="18" charset="0"/>
                <a:cs typeface="Times New Roman" panose="02020603050405020304" pitchFamily="18" charset="0"/>
              </a:rPr>
              <a:t>it</a:t>
            </a:r>
            <a:r>
              <a:rPr sz="1700" spc="135" dirty="0">
                <a:latin typeface="Times New Roman" panose="02020603050405020304" pitchFamily="18" charset="0"/>
                <a:cs typeface="Times New Roman" panose="02020603050405020304" pitchFamily="18" charset="0"/>
              </a:rPr>
              <a:t> </a:t>
            </a:r>
            <a:r>
              <a:rPr sz="1700" spc="-5" dirty="0">
                <a:latin typeface="Times New Roman" panose="02020603050405020304" pitchFamily="18" charset="0"/>
                <a:cs typeface="Times New Roman" panose="02020603050405020304" pitchFamily="18" charset="0"/>
              </a:rPr>
              <a:t>is</a:t>
            </a:r>
            <a:r>
              <a:rPr sz="1700" spc="135" dirty="0">
                <a:latin typeface="Times New Roman" panose="02020603050405020304" pitchFamily="18" charset="0"/>
                <a:cs typeface="Times New Roman" panose="02020603050405020304" pitchFamily="18" charset="0"/>
              </a:rPr>
              <a:t> </a:t>
            </a:r>
            <a:r>
              <a:rPr sz="1700" dirty="0">
                <a:latin typeface="Times New Roman" panose="02020603050405020304" pitchFamily="18" charset="0"/>
                <a:cs typeface="Times New Roman" panose="02020603050405020304" pitchFamily="18" charset="0"/>
              </a:rPr>
              <a:t>compared</a:t>
            </a:r>
            <a:r>
              <a:rPr sz="1700" spc="130" dirty="0">
                <a:latin typeface="Times New Roman" panose="02020603050405020304" pitchFamily="18" charset="0"/>
                <a:cs typeface="Times New Roman" panose="02020603050405020304" pitchFamily="18" charset="0"/>
              </a:rPr>
              <a:t> </a:t>
            </a:r>
            <a:r>
              <a:rPr sz="1700" spc="-5" dirty="0">
                <a:latin typeface="Times New Roman" panose="02020603050405020304" pitchFamily="18" charset="0"/>
                <a:cs typeface="Times New Roman" panose="02020603050405020304" pitchFamily="18" charset="0"/>
              </a:rPr>
              <a:t>repeatedly</a:t>
            </a:r>
            <a:endParaRPr sz="1700" dirty="0">
              <a:latin typeface="Times New Roman" panose="02020603050405020304" pitchFamily="18" charset="0"/>
              <a:cs typeface="Times New Roman" panose="02020603050405020304" pitchFamily="18" charset="0"/>
            </a:endParaRPr>
          </a:p>
          <a:p>
            <a:pPr marL="299085" algn="just">
              <a:lnSpc>
                <a:spcPct val="100000"/>
              </a:lnSpc>
              <a:spcBef>
                <a:spcPts val="1025"/>
              </a:spcBef>
            </a:pPr>
            <a:r>
              <a:rPr sz="1700" spc="-5" dirty="0">
                <a:latin typeface="Times New Roman" panose="02020603050405020304" pitchFamily="18" charset="0"/>
                <a:cs typeface="Times New Roman" panose="02020603050405020304" pitchFamily="18" charset="0"/>
              </a:rPr>
              <a:t>with</a:t>
            </a:r>
            <a:r>
              <a:rPr sz="1700" spc="-10" dirty="0">
                <a:latin typeface="Times New Roman" panose="02020603050405020304" pitchFamily="18" charset="0"/>
                <a:cs typeface="Times New Roman" panose="02020603050405020304" pitchFamily="18" charset="0"/>
              </a:rPr>
              <a:t> </a:t>
            </a:r>
            <a:r>
              <a:rPr sz="1700" spc="-5" dirty="0">
                <a:latin typeface="Times New Roman" panose="02020603050405020304" pitchFamily="18" charset="0"/>
                <a:cs typeface="Times New Roman" panose="02020603050405020304" pitchFamily="18" charset="0"/>
              </a:rPr>
              <a:t>all</a:t>
            </a:r>
            <a:r>
              <a:rPr sz="1700" spc="10" dirty="0">
                <a:latin typeface="Times New Roman" panose="02020603050405020304" pitchFamily="18" charset="0"/>
                <a:cs typeface="Times New Roman" panose="02020603050405020304" pitchFamily="18" charset="0"/>
              </a:rPr>
              <a:t> </a:t>
            </a:r>
            <a:r>
              <a:rPr sz="1700" dirty="0">
                <a:latin typeface="Times New Roman" panose="02020603050405020304" pitchFamily="18" charset="0"/>
                <a:cs typeface="Times New Roman" panose="02020603050405020304" pitchFamily="18" charset="0"/>
              </a:rPr>
              <a:t>the</a:t>
            </a:r>
            <a:r>
              <a:rPr sz="1700" spc="-10" dirty="0">
                <a:latin typeface="Times New Roman" panose="02020603050405020304" pitchFamily="18" charset="0"/>
                <a:cs typeface="Times New Roman" panose="02020603050405020304" pitchFamily="18" charset="0"/>
              </a:rPr>
              <a:t> </a:t>
            </a:r>
            <a:r>
              <a:rPr sz="1700" spc="-5" dirty="0">
                <a:latin typeface="Times New Roman" panose="02020603050405020304" pitchFamily="18" charset="0"/>
                <a:cs typeface="Times New Roman" panose="02020603050405020304" pitchFamily="18" charset="0"/>
              </a:rPr>
              <a:t>remaining</a:t>
            </a:r>
            <a:r>
              <a:rPr sz="1700" spc="-10" dirty="0">
                <a:latin typeface="Times New Roman" panose="02020603050405020304" pitchFamily="18" charset="0"/>
                <a:cs typeface="Times New Roman" panose="02020603050405020304" pitchFamily="18" charset="0"/>
              </a:rPr>
              <a:t> </a:t>
            </a:r>
            <a:r>
              <a:rPr sz="1700" spc="-5" dirty="0">
                <a:latin typeface="Times New Roman" panose="02020603050405020304" pitchFamily="18" charset="0"/>
                <a:cs typeface="Times New Roman" panose="02020603050405020304" pitchFamily="18" charset="0"/>
              </a:rPr>
              <a:t>elements</a:t>
            </a:r>
            <a:r>
              <a:rPr sz="1700" spc="5" dirty="0">
                <a:latin typeface="Times New Roman" panose="02020603050405020304" pitchFamily="18" charset="0"/>
                <a:cs typeface="Times New Roman" panose="02020603050405020304" pitchFamily="18" charset="0"/>
              </a:rPr>
              <a:t> </a:t>
            </a:r>
            <a:r>
              <a:rPr sz="1700" spc="-5" dirty="0">
                <a:latin typeface="Times New Roman" panose="02020603050405020304" pitchFamily="18" charset="0"/>
                <a:cs typeface="Times New Roman" panose="02020603050405020304" pitchFamily="18" charset="0"/>
              </a:rPr>
              <a:t>in</a:t>
            </a:r>
            <a:r>
              <a:rPr sz="1700" spc="5" dirty="0">
                <a:latin typeface="Times New Roman" panose="02020603050405020304" pitchFamily="18" charset="0"/>
                <a:cs typeface="Times New Roman" panose="02020603050405020304" pitchFamily="18" charset="0"/>
              </a:rPr>
              <a:t> </a:t>
            </a:r>
            <a:r>
              <a:rPr sz="1700" dirty="0">
                <a:latin typeface="Times New Roman" panose="02020603050405020304" pitchFamily="18" charset="0"/>
                <a:cs typeface="Times New Roman" panose="02020603050405020304" pitchFamily="18" charset="0"/>
              </a:rPr>
              <a:t>the</a:t>
            </a:r>
            <a:r>
              <a:rPr sz="1700" spc="-10" dirty="0">
                <a:latin typeface="Times New Roman" panose="02020603050405020304" pitchFamily="18" charset="0"/>
                <a:cs typeface="Times New Roman" panose="02020603050405020304" pitchFamily="18" charset="0"/>
              </a:rPr>
              <a:t> </a:t>
            </a:r>
            <a:r>
              <a:rPr sz="1700" spc="-5" dirty="0">
                <a:latin typeface="Times New Roman" panose="02020603050405020304" pitchFamily="18" charset="0"/>
                <a:cs typeface="Times New Roman" panose="02020603050405020304" pitchFamily="18" charset="0"/>
              </a:rPr>
              <a:t>list.</a:t>
            </a:r>
            <a:endParaRPr sz="1700" dirty="0">
              <a:latin typeface="Times New Roman" panose="02020603050405020304" pitchFamily="18" charset="0"/>
              <a:cs typeface="Times New Roman" panose="02020603050405020304" pitchFamily="18" charset="0"/>
            </a:endParaRPr>
          </a:p>
          <a:p>
            <a:pPr marL="299085" marR="5080" indent="-287020" algn="just">
              <a:lnSpc>
                <a:spcPct val="150000"/>
              </a:lnSpc>
              <a:buFont typeface="Arial MT"/>
              <a:buChar char="•"/>
              <a:tabLst>
                <a:tab pos="299720" algn="l"/>
              </a:tabLst>
            </a:pPr>
            <a:r>
              <a:rPr sz="1700" spc="-5" dirty="0">
                <a:latin typeface="Times New Roman" panose="02020603050405020304" pitchFamily="18" charset="0"/>
                <a:cs typeface="Times New Roman" panose="02020603050405020304" pitchFamily="18" charset="0"/>
              </a:rPr>
              <a:t>If any element is smaller </a:t>
            </a:r>
            <a:r>
              <a:rPr sz="1700" dirty="0">
                <a:latin typeface="Times New Roman" panose="02020603050405020304" pitchFamily="18" charset="0"/>
                <a:cs typeface="Times New Roman" panose="02020603050405020304" pitchFamily="18" charset="0"/>
              </a:rPr>
              <a:t>than the </a:t>
            </a:r>
            <a:r>
              <a:rPr sz="1700" spc="-5" dirty="0">
                <a:latin typeface="Times New Roman" panose="02020603050405020304" pitchFamily="18" charset="0"/>
                <a:cs typeface="Times New Roman" panose="02020603050405020304" pitchFamily="18" charset="0"/>
              </a:rPr>
              <a:t>selected element (for Ascending order), </a:t>
            </a:r>
            <a:r>
              <a:rPr sz="1700" dirty="0">
                <a:latin typeface="Times New Roman" panose="02020603050405020304" pitchFamily="18" charset="0"/>
                <a:cs typeface="Times New Roman" panose="02020603050405020304" pitchFamily="18" charset="0"/>
              </a:rPr>
              <a:t>then </a:t>
            </a:r>
            <a:r>
              <a:rPr sz="1700" spc="-5" dirty="0">
                <a:latin typeface="Times New Roman" panose="02020603050405020304" pitchFamily="18" charset="0"/>
                <a:cs typeface="Times New Roman" panose="02020603050405020304" pitchFamily="18" charset="0"/>
              </a:rPr>
              <a:t>both </a:t>
            </a:r>
            <a:r>
              <a:rPr sz="1700" dirty="0">
                <a:latin typeface="Times New Roman" panose="02020603050405020304" pitchFamily="18" charset="0"/>
                <a:cs typeface="Times New Roman" panose="02020603050405020304" pitchFamily="18" charset="0"/>
              </a:rPr>
              <a:t>are </a:t>
            </a:r>
            <a:r>
              <a:rPr sz="1700" spc="-409" dirty="0">
                <a:latin typeface="Times New Roman" panose="02020603050405020304" pitchFamily="18" charset="0"/>
                <a:cs typeface="Times New Roman" panose="02020603050405020304" pitchFamily="18" charset="0"/>
              </a:rPr>
              <a:t> </a:t>
            </a:r>
            <a:r>
              <a:rPr sz="1700" spc="-5" dirty="0">
                <a:latin typeface="Times New Roman" panose="02020603050405020304" pitchFamily="18" charset="0"/>
                <a:cs typeface="Times New Roman" panose="02020603050405020304" pitchFamily="18" charset="0"/>
              </a:rPr>
              <a:t>swapped so </a:t>
            </a:r>
            <a:r>
              <a:rPr sz="1700" dirty="0">
                <a:latin typeface="Times New Roman" panose="02020603050405020304" pitchFamily="18" charset="0"/>
                <a:cs typeface="Times New Roman" panose="02020603050405020304" pitchFamily="18" charset="0"/>
              </a:rPr>
              <a:t>that </a:t>
            </a:r>
            <a:r>
              <a:rPr sz="1700" spc="-5" dirty="0">
                <a:latin typeface="Times New Roman" panose="02020603050405020304" pitchFamily="18" charset="0"/>
                <a:cs typeface="Times New Roman" panose="02020603050405020304" pitchFamily="18" charset="0"/>
              </a:rPr>
              <a:t>first </a:t>
            </a:r>
            <a:r>
              <a:rPr sz="1700" dirty="0">
                <a:latin typeface="Times New Roman" panose="02020603050405020304" pitchFamily="18" charset="0"/>
                <a:cs typeface="Times New Roman" panose="02020603050405020304" pitchFamily="18" charset="0"/>
              </a:rPr>
              <a:t>position </a:t>
            </a:r>
            <a:r>
              <a:rPr sz="1700" spc="-5" dirty="0">
                <a:latin typeface="Times New Roman" panose="02020603050405020304" pitchFamily="18" charset="0"/>
                <a:cs typeface="Times New Roman" panose="02020603050405020304" pitchFamily="18" charset="0"/>
              </a:rPr>
              <a:t>is </a:t>
            </a:r>
            <a:r>
              <a:rPr sz="1700" dirty="0">
                <a:latin typeface="Times New Roman" panose="02020603050405020304" pitchFamily="18" charset="0"/>
                <a:cs typeface="Times New Roman" panose="02020603050405020304" pitchFamily="18" charset="0"/>
              </a:rPr>
              <a:t>filled </a:t>
            </a:r>
            <a:r>
              <a:rPr sz="1700" spc="-5" dirty="0">
                <a:latin typeface="Times New Roman" panose="02020603050405020304" pitchFamily="18" charset="0"/>
                <a:cs typeface="Times New Roman" panose="02020603050405020304" pitchFamily="18" charset="0"/>
              </a:rPr>
              <a:t>with </a:t>
            </a:r>
            <a:r>
              <a:rPr sz="1700" dirty="0">
                <a:latin typeface="Times New Roman" panose="02020603050405020304" pitchFamily="18" charset="0"/>
                <a:cs typeface="Times New Roman" panose="02020603050405020304" pitchFamily="18" charset="0"/>
              </a:rPr>
              <a:t>the </a:t>
            </a:r>
            <a:r>
              <a:rPr sz="1700" spc="-5" dirty="0">
                <a:latin typeface="Times New Roman" panose="02020603050405020304" pitchFamily="18" charset="0"/>
                <a:cs typeface="Times New Roman" panose="02020603050405020304" pitchFamily="18" charset="0"/>
              </a:rPr>
              <a:t>smallest element in </a:t>
            </a:r>
            <a:r>
              <a:rPr sz="1700" dirty="0">
                <a:latin typeface="Times New Roman" panose="02020603050405020304" pitchFamily="18" charset="0"/>
                <a:cs typeface="Times New Roman" panose="02020603050405020304" pitchFamily="18" charset="0"/>
              </a:rPr>
              <a:t>the </a:t>
            </a:r>
            <a:r>
              <a:rPr sz="1700" spc="-5" dirty="0">
                <a:latin typeface="Times New Roman" panose="02020603050405020304" pitchFamily="18" charset="0"/>
                <a:cs typeface="Times New Roman" panose="02020603050405020304" pitchFamily="18" charset="0"/>
              </a:rPr>
              <a:t>sorted </a:t>
            </a:r>
            <a:r>
              <a:rPr sz="1700" spc="-10" dirty="0">
                <a:latin typeface="Times New Roman" panose="02020603050405020304" pitchFamily="18" charset="0"/>
                <a:cs typeface="Times New Roman" panose="02020603050405020304" pitchFamily="18" charset="0"/>
              </a:rPr>
              <a:t>order. </a:t>
            </a:r>
            <a:r>
              <a:rPr sz="1700" spc="-5" dirty="0">
                <a:latin typeface="Times New Roman" panose="02020603050405020304" pitchFamily="18" charset="0"/>
                <a:cs typeface="Times New Roman" panose="02020603050405020304" pitchFamily="18" charset="0"/>
              </a:rPr>
              <a:t> Next, we select </a:t>
            </a:r>
            <a:r>
              <a:rPr sz="1700" dirty="0">
                <a:latin typeface="Times New Roman" panose="02020603050405020304" pitchFamily="18" charset="0"/>
                <a:cs typeface="Times New Roman" panose="02020603050405020304" pitchFamily="18" charset="0"/>
              </a:rPr>
              <a:t>the </a:t>
            </a:r>
            <a:r>
              <a:rPr sz="1700" spc="-5" dirty="0">
                <a:latin typeface="Times New Roman" panose="02020603050405020304" pitchFamily="18" charset="0"/>
                <a:cs typeface="Times New Roman" panose="02020603050405020304" pitchFamily="18" charset="0"/>
              </a:rPr>
              <a:t>element at </a:t>
            </a:r>
            <a:r>
              <a:rPr sz="1700" dirty="0">
                <a:latin typeface="Times New Roman" panose="02020603050405020304" pitchFamily="18" charset="0"/>
                <a:cs typeface="Times New Roman" panose="02020603050405020304" pitchFamily="18" charset="0"/>
              </a:rPr>
              <a:t>a </a:t>
            </a:r>
            <a:r>
              <a:rPr sz="1700" spc="-5" dirty="0">
                <a:latin typeface="Times New Roman" panose="02020603050405020304" pitchFamily="18" charset="0"/>
                <a:cs typeface="Times New Roman" panose="02020603050405020304" pitchFamily="18" charset="0"/>
              </a:rPr>
              <a:t>second position in </a:t>
            </a:r>
            <a:r>
              <a:rPr sz="1700" dirty="0">
                <a:latin typeface="Times New Roman" panose="02020603050405020304" pitchFamily="18" charset="0"/>
                <a:cs typeface="Times New Roman" panose="02020603050405020304" pitchFamily="18" charset="0"/>
              </a:rPr>
              <a:t>the </a:t>
            </a:r>
            <a:r>
              <a:rPr sz="1700" spc="-5" dirty="0">
                <a:latin typeface="Times New Roman" panose="02020603050405020304" pitchFamily="18" charset="0"/>
                <a:cs typeface="Times New Roman" panose="02020603050405020304" pitchFamily="18" charset="0"/>
              </a:rPr>
              <a:t>list and it is compared with all </a:t>
            </a:r>
            <a:r>
              <a:rPr sz="1700" dirty="0">
                <a:latin typeface="Times New Roman" panose="02020603050405020304" pitchFamily="18" charset="0"/>
                <a:cs typeface="Times New Roman" panose="02020603050405020304" pitchFamily="18" charset="0"/>
              </a:rPr>
              <a:t> the</a:t>
            </a:r>
            <a:r>
              <a:rPr sz="1700" spc="90" dirty="0">
                <a:latin typeface="Times New Roman" panose="02020603050405020304" pitchFamily="18" charset="0"/>
                <a:cs typeface="Times New Roman" panose="02020603050405020304" pitchFamily="18" charset="0"/>
              </a:rPr>
              <a:t> </a:t>
            </a:r>
            <a:r>
              <a:rPr sz="1700" spc="-5" dirty="0">
                <a:latin typeface="Times New Roman" panose="02020603050405020304" pitchFamily="18" charset="0"/>
                <a:cs typeface="Times New Roman" panose="02020603050405020304" pitchFamily="18" charset="0"/>
              </a:rPr>
              <a:t>remaining</a:t>
            </a:r>
            <a:r>
              <a:rPr sz="1700" spc="95" dirty="0">
                <a:latin typeface="Times New Roman" panose="02020603050405020304" pitchFamily="18" charset="0"/>
                <a:cs typeface="Times New Roman" panose="02020603050405020304" pitchFamily="18" charset="0"/>
              </a:rPr>
              <a:t> </a:t>
            </a:r>
            <a:r>
              <a:rPr sz="1700" spc="-5" dirty="0">
                <a:latin typeface="Times New Roman" panose="02020603050405020304" pitchFamily="18" charset="0"/>
                <a:cs typeface="Times New Roman" panose="02020603050405020304" pitchFamily="18" charset="0"/>
              </a:rPr>
              <a:t>elements</a:t>
            </a:r>
            <a:r>
              <a:rPr sz="1700" spc="90" dirty="0">
                <a:latin typeface="Times New Roman" panose="02020603050405020304" pitchFamily="18" charset="0"/>
                <a:cs typeface="Times New Roman" panose="02020603050405020304" pitchFamily="18" charset="0"/>
              </a:rPr>
              <a:t> </a:t>
            </a:r>
            <a:r>
              <a:rPr sz="1700" spc="-5" dirty="0">
                <a:latin typeface="Times New Roman" panose="02020603050405020304" pitchFamily="18" charset="0"/>
                <a:cs typeface="Times New Roman" panose="02020603050405020304" pitchFamily="18" charset="0"/>
              </a:rPr>
              <a:t>in</a:t>
            </a:r>
            <a:r>
              <a:rPr sz="1700" spc="95" dirty="0">
                <a:latin typeface="Times New Roman" panose="02020603050405020304" pitchFamily="18" charset="0"/>
                <a:cs typeface="Times New Roman" panose="02020603050405020304" pitchFamily="18" charset="0"/>
              </a:rPr>
              <a:t> </a:t>
            </a:r>
            <a:r>
              <a:rPr sz="1700" dirty="0">
                <a:latin typeface="Times New Roman" panose="02020603050405020304" pitchFamily="18" charset="0"/>
                <a:cs typeface="Times New Roman" panose="02020603050405020304" pitchFamily="18" charset="0"/>
              </a:rPr>
              <a:t>the</a:t>
            </a:r>
            <a:r>
              <a:rPr sz="1700" spc="90" dirty="0">
                <a:latin typeface="Times New Roman" panose="02020603050405020304" pitchFamily="18" charset="0"/>
                <a:cs typeface="Times New Roman" panose="02020603050405020304" pitchFamily="18" charset="0"/>
              </a:rPr>
              <a:t> </a:t>
            </a:r>
            <a:r>
              <a:rPr sz="1700" spc="-5" dirty="0">
                <a:latin typeface="Times New Roman" panose="02020603050405020304" pitchFamily="18" charset="0"/>
                <a:cs typeface="Times New Roman" panose="02020603050405020304" pitchFamily="18" charset="0"/>
              </a:rPr>
              <a:t>list.</a:t>
            </a:r>
            <a:r>
              <a:rPr sz="1700" spc="100" dirty="0">
                <a:latin typeface="Times New Roman" panose="02020603050405020304" pitchFamily="18" charset="0"/>
                <a:cs typeface="Times New Roman" panose="02020603050405020304" pitchFamily="18" charset="0"/>
              </a:rPr>
              <a:t> </a:t>
            </a:r>
            <a:r>
              <a:rPr sz="1700" spc="-5" dirty="0">
                <a:latin typeface="Times New Roman" panose="02020603050405020304" pitchFamily="18" charset="0"/>
                <a:cs typeface="Times New Roman" panose="02020603050405020304" pitchFamily="18" charset="0"/>
              </a:rPr>
              <a:t>If</a:t>
            </a:r>
            <a:r>
              <a:rPr sz="1700" spc="90" dirty="0">
                <a:latin typeface="Times New Roman" panose="02020603050405020304" pitchFamily="18" charset="0"/>
                <a:cs typeface="Times New Roman" panose="02020603050405020304" pitchFamily="18" charset="0"/>
              </a:rPr>
              <a:t> </a:t>
            </a:r>
            <a:r>
              <a:rPr sz="1700" spc="-5" dirty="0">
                <a:latin typeface="Times New Roman" panose="02020603050405020304" pitchFamily="18" charset="0"/>
                <a:cs typeface="Times New Roman" panose="02020603050405020304" pitchFamily="18" charset="0"/>
              </a:rPr>
              <a:t>any</a:t>
            </a:r>
            <a:r>
              <a:rPr sz="1700" spc="80" dirty="0">
                <a:latin typeface="Times New Roman" panose="02020603050405020304" pitchFamily="18" charset="0"/>
                <a:cs typeface="Times New Roman" panose="02020603050405020304" pitchFamily="18" charset="0"/>
              </a:rPr>
              <a:t> </a:t>
            </a:r>
            <a:r>
              <a:rPr sz="1700" spc="-5" dirty="0">
                <a:latin typeface="Times New Roman" panose="02020603050405020304" pitchFamily="18" charset="0"/>
                <a:cs typeface="Times New Roman" panose="02020603050405020304" pitchFamily="18" charset="0"/>
              </a:rPr>
              <a:t>element</a:t>
            </a:r>
            <a:r>
              <a:rPr sz="1700" spc="90" dirty="0">
                <a:latin typeface="Times New Roman" panose="02020603050405020304" pitchFamily="18" charset="0"/>
                <a:cs typeface="Times New Roman" panose="02020603050405020304" pitchFamily="18" charset="0"/>
              </a:rPr>
              <a:t> </a:t>
            </a:r>
            <a:r>
              <a:rPr sz="1700" spc="-5" dirty="0">
                <a:latin typeface="Times New Roman" panose="02020603050405020304" pitchFamily="18" charset="0"/>
                <a:cs typeface="Times New Roman" panose="02020603050405020304" pitchFamily="18" charset="0"/>
              </a:rPr>
              <a:t>is</a:t>
            </a:r>
            <a:r>
              <a:rPr sz="1700" spc="85" dirty="0">
                <a:latin typeface="Times New Roman" panose="02020603050405020304" pitchFamily="18" charset="0"/>
                <a:cs typeface="Times New Roman" panose="02020603050405020304" pitchFamily="18" charset="0"/>
              </a:rPr>
              <a:t> </a:t>
            </a:r>
            <a:r>
              <a:rPr sz="1700" spc="-5" dirty="0">
                <a:latin typeface="Times New Roman" panose="02020603050405020304" pitchFamily="18" charset="0"/>
                <a:cs typeface="Times New Roman" panose="02020603050405020304" pitchFamily="18" charset="0"/>
              </a:rPr>
              <a:t>smaller</a:t>
            </a:r>
            <a:r>
              <a:rPr sz="1700" spc="90" dirty="0">
                <a:latin typeface="Times New Roman" panose="02020603050405020304" pitchFamily="18" charset="0"/>
                <a:cs typeface="Times New Roman" panose="02020603050405020304" pitchFamily="18" charset="0"/>
              </a:rPr>
              <a:t> </a:t>
            </a:r>
            <a:r>
              <a:rPr sz="1700" dirty="0">
                <a:latin typeface="Times New Roman" panose="02020603050405020304" pitchFamily="18" charset="0"/>
                <a:cs typeface="Times New Roman" panose="02020603050405020304" pitchFamily="18" charset="0"/>
              </a:rPr>
              <a:t>than</a:t>
            </a:r>
            <a:r>
              <a:rPr sz="1700" spc="95" dirty="0">
                <a:latin typeface="Times New Roman" panose="02020603050405020304" pitchFamily="18" charset="0"/>
                <a:cs typeface="Times New Roman" panose="02020603050405020304" pitchFamily="18" charset="0"/>
              </a:rPr>
              <a:t> </a:t>
            </a:r>
            <a:r>
              <a:rPr sz="1700" dirty="0">
                <a:latin typeface="Times New Roman" panose="02020603050405020304" pitchFamily="18" charset="0"/>
                <a:cs typeface="Times New Roman" panose="02020603050405020304" pitchFamily="18" charset="0"/>
              </a:rPr>
              <a:t>the</a:t>
            </a:r>
            <a:r>
              <a:rPr sz="1700" spc="95" dirty="0">
                <a:latin typeface="Times New Roman" panose="02020603050405020304" pitchFamily="18" charset="0"/>
                <a:cs typeface="Times New Roman" panose="02020603050405020304" pitchFamily="18" charset="0"/>
              </a:rPr>
              <a:t> </a:t>
            </a:r>
            <a:r>
              <a:rPr sz="1700" spc="-5" dirty="0">
                <a:latin typeface="Times New Roman" panose="02020603050405020304" pitchFamily="18" charset="0"/>
                <a:cs typeface="Times New Roman" panose="02020603050405020304" pitchFamily="18" charset="0"/>
              </a:rPr>
              <a:t>selected</a:t>
            </a:r>
            <a:r>
              <a:rPr sz="1700" spc="85" dirty="0">
                <a:latin typeface="Times New Roman" panose="02020603050405020304" pitchFamily="18" charset="0"/>
                <a:cs typeface="Times New Roman" panose="02020603050405020304" pitchFamily="18" charset="0"/>
              </a:rPr>
              <a:t> </a:t>
            </a:r>
            <a:r>
              <a:rPr sz="1700" spc="-5" dirty="0">
                <a:latin typeface="Times New Roman" panose="02020603050405020304" pitchFamily="18" charset="0"/>
                <a:cs typeface="Times New Roman" panose="02020603050405020304" pitchFamily="18" charset="0"/>
              </a:rPr>
              <a:t>element,</a:t>
            </a:r>
            <a:endParaRPr sz="1700" dirty="0">
              <a:latin typeface="Times New Roman" panose="02020603050405020304" pitchFamily="18" charset="0"/>
              <a:cs typeface="Times New Roman" panose="02020603050405020304" pitchFamily="18" charset="0"/>
            </a:endParaRPr>
          </a:p>
          <a:p>
            <a:pPr marL="299085" algn="just">
              <a:lnSpc>
                <a:spcPct val="100000"/>
              </a:lnSpc>
              <a:spcBef>
                <a:spcPts val="1019"/>
              </a:spcBef>
            </a:pPr>
            <a:r>
              <a:rPr sz="1700" dirty="0">
                <a:latin typeface="Times New Roman" panose="02020603050405020304" pitchFamily="18" charset="0"/>
                <a:cs typeface="Times New Roman" panose="02020603050405020304" pitchFamily="18" charset="0"/>
              </a:rPr>
              <a:t>then</a:t>
            </a:r>
            <a:r>
              <a:rPr sz="1700" spc="-5" dirty="0">
                <a:latin typeface="Times New Roman" panose="02020603050405020304" pitchFamily="18" charset="0"/>
                <a:cs typeface="Times New Roman" panose="02020603050405020304" pitchFamily="18" charset="0"/>
              </a:rPr>
              <a:t> both</a:t>
            </a:r>
            <a:r>
              <a:rPr sz="1700" spc="10" dirty="0">
                <a:latin typeface="Times New Roman" panose="02020603050405020304" pitchFamily="18" charset="0"/>
                <a:cs typeface="Times New Roman" panose="02020603050405020304" pitchFamily="18" charset="0"/>
              </a:rPr>
              <a:t> </a:t>
            </a:r>
            <a:r>
              <a:rPr sz="1700" dirty="0">
                <a:latin typeface="Times New Roman" panose="02020603050405020304" pitchFamily="18" charset="0"/>
                <a:cs typeface="Times New Roman" panose="02020603050405020304" pitchFamily="18" charset="0"/>
              </a:rPr>
              <a:t>are</a:t>
            </a:r>
            <a:r>
              <a:rPr sz="1700" spc="-20" dirty="0">
                <a:latin typeface="Times New Roman" panose="02020603050405020304" pitchFamily="18" charset="0"/>
                <a:cs typeface="Times New Roman" panose="02020603050405020304" pitchFamily="18" charset="0"/>
              </a:rPr>
              <a:t> </a:t>
            </a:r>
            <a:r>
              <a:rPr sz="1700" dirty="0">
                <a:latin typeface="Times New Roman" panose="02020603050405020304" pitchFamily="18" charset="0"/>
                <a:cs typeface="Times New Roman" panose="02020603050405020304" pitchFamily="18" charset="0"/>
              </a:rPr>
              <a:t>swapped.</a:t>
            </a:r>
            <a:r>
              <a:rPr sz="1700" spc="-25" dirty="0">
                <a:latin typeface="Times New Roman" panose="02020603050405020304" pitchFamily="18" charset="0"/>
                <a:cs typeface="Times New Roman" panose="02020603050405020304" pitchFamily="18" charset="0"/>
              </a:rPr>
              <a:t> </a:t>
            </a:r>
            <a:r>
              <a:rPr sz="1700" dirty="0">
                <a:latin typeface="Times New Roman" panose="02020603050405020304" pitchFamily="18" charset="0"/>
                <a:cs typeface="Times New Roman" panose="02020603050405020304" pitchFamily="18" charset="0"/>
              </a:rPr>
              <a:t>This</a:t>
            </a:r>
            <a:r>
              <a:rPr sz="1700" spc="-5" dirty="0">
                <a:latin typeface="Times New Roman" panose="02020603050405020304" pitchFamily="18" charset="0"/>
                <a:cs typeface="Times New Roman" panose="02020603050405020304" pitchFamily="18" charset="0"/>
              </a:rPr>
              <a:t> </a:t>
            </a:r>
            <a:r>
              <a:rPr sz="1700" dirty="0">
                <a:latin typeface="Times New Roman" panose="02020603050405020304" pitchFamily="18" charset="0"/>
                <a:cs typeface="Times New Roman" panose="02020603050405020304" pitchFamily="18" charset="0"/>
              </a:rPr>
              <a:t>procedure</a:t>
            </a:r>
            <a:r>
              <a:rPr sz="1700" spc="-25" dirty="0">
                <a:latin typeface="Times New Roman" panose="02020603050405020304" pitchFamily="18" charset="0"/>
                <a:cs typeface="Times New Roman" panose="02020603050405020304" pitchFamily="18" charset="0"/>
              </a:rPr>
              <a:t> </a:t>
            </a:r>
            <a:r>
              <a:rPr sz="1700" spc="-5" dirty="0">
                <a:latin typeface="Times New Roman" panose="02020603050405020304" pitchFamily="18" charset="0"/>
                <a:cs typeface="Times New Roman" panose="02020603050405020304" pitchFamily="18" charset="0"/>
              </a:rPr>
              <a:t>is</a:t>
            </a:r>
            <a:r>
              <a:rPr sz="1700" dirty="0">
                <a:latin typeface="Times New Roman" panose="02020603050405020304" pitchFamily="18" charset="0"/>
                <a:cs typeface="Times New Roman" panose="02020603050405020304" pitchFamily="18" charset="0"/>
              </a:rPr>
              <a:t> </a:t>
            </a:r>
            <a:r>
              <a:rPr sz="1700" spc="-5" dirty="0">
                <a:latin typeface="Times New Roman" panose="02020603050405020304" pitchFamily="18" charset="0"/>
                <a:cs typeface="Times New Roman" panose="02020603050405020304" pitchFamily="18" charset="0"/>
              </a:rPr>
              <a:t>repeated</a:t>
            </a:r>
            <a:r>
              <a:rPr sz="1700" spc="-15" dirty="0">
                <a:latin typeface="Times New Roman" panose="02020603050405020304" pitchFamily="18" charset="0"/>
                <a:cs typeface="Times New Roman" panose="02020603050405020304" pitchFamily="18" charset="0"/>
              </a:rPr>
              <a:t> </a:t>
            </a:r>
            <a:r>
              <a:rPr sz="1700" spc="-5" dirty="0">
                <a:latin typeface="Times New Roman" panose="02020603050405020304" pitchFamily="18" charset="0"/>
                <a:cs typeface="Times New Roman" panose="02020603050405020304" pitchFamily="18" charset="0"/>
              </a:rPr>
              <a:t>until</a:t>
            </a:r>
            <a:r>
              <a:rPr sz="1700" spc="15" dirty="0">
                <a:latin typeface="Times New Roman" panose="02020603050405020304" pitchFamily="18" charset="0"/>
                <a:cs typeface="Times New Roman" panose="02020603050405020304" pitchFamily="18" charset="0"/>
              </a:rPr>
              <a:t> </a:t>
            </a:r>
            <a:r>
              <a:rPr sz="1700" dirty="0">
                <a:latin typeface="Times New Roman" panose="02020603050405020304" pitchFamily="18" charset="0"/>
                <a:cs typeface="Times New Roman" panose="02020603050405020304" pitchFamily="18" charset="0"/>
              </a:rPr>
              <a:t>the</a:t>
            </a:r>
            <a:r>
              <a:rPr sz="1700" spc="-5" dirty="0">
                <a:latin typeface="Times New Roman" panose="02020603050405020304" pitchFamily="18" charset="0"/>
                <a:cs typeface="Times New Roman" panose="02020603050405020304" pitchFamily="18" charset="0"/>
              </a:rPr>
              <a:t> entire</a:t>
            </a:r>
            <a:r>
              <a:rPr sz="1700" spc="-10" dirty="0">
                <a:latin typeface="Times New Roman" panose="02020603050405020304" pitchFamily="18" charset="0"/>
                <a:cs typeface="Times New Roman" panose="02020603050405020304" pitchFamily="18" charset="0"/>
              </a:rPr>
              <a:t> </a:t>
            </a:r>
            <a:r>
              <a:rPr sz="1700" spc="-5" dirty="0">
                <a:latin typeface="Times New Roman" panose="02020603050405020304" pitchFamily="18" charset="0"/>
                <a:cs typeface="Times New Roman" panose="02020603050405020304" pitchFamily="18" charset="0"/>
              </a:rPr>
              <a:t>list</a:t>
            </a:r>
            <a:r>
              <a:rPr sz="1700" spc="25" dirty="0">
                <a:latin typeface="Times New Roman" panose="02020603050405020304" pitchFamily="18" charset="0"/>
                <a:cs typeface="Times New Roman" panose="02020603050405020304" pitchFamily="18" charset="0"/>
              </a:rPr>
              <a:t> </a:t>
            </a:r>
            <a:r>
              <a:rPr sz="1700" spc="-5" dirty="0">
                <a:latin typeface="Times New Roman" panose="02020603050405020304" pitchFamily="18" charset="0"/>
                <a:cs typeface="Times New Roman" panose="02020603050405020304" pitchFamily="18" charset="0"/>
              </a:rPr>
              <a:t>is</a:t>
            </a:r>
            <a:r>
              <a:rPr sz="1700" spc="5" dirty="0">
                <a:latin typeface="Times New Roman" panose="02020603050405020304" pitchFamily="18" charset="0"/>
                <a:cs typeface="Times New Roman" panose="02020603050405020304" pitchFamily="18" charset="0"/>
              </a:rPr>
              <a:t> </a:t>
            </a:r>
            <a:r>
              <a:rPr sz="1700" dirty="0">
                <a:latin typeface="Times New Roman" panose="02020603050405020304" pitchFamily="18" charset="0"/>
                <a:cs typeface="Times New Roman" panose="02020603050405020304" pitchFamily="18" charset="0"/>
              </a:rPr>
              <a:t>sorted.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546352" y="566140"/>
            <a:ext cx="3193415" cy="3912870"/>
          </a:xfrm>
          <a:prstGeom prst="rect">
            <a:avLst/>
          </a:prstGeom>
        </p:spPr>
        <p:txBody>
          <a:bodyPr vert="horz" wrap="square" lIns="0" tIns="12700" rIns="0" bIns="0" rtlCol="0">
            <a:spAutoFit/>
          </a:bodyPr>
          <a:lstStyle/>
          <a:p>
            <a:pPr marL="12700" marR="5080">
              <a:lnSpc>
                <a:spcPct val="150000"/>
              </a:lnSpc>
              <a:spcBef>
                <a:spcPts val="100"/>
              </a:spcBef>
            </a:pPr>
            <a:r>
              <a:rPr sz="1700" spc="-5" dirty="0">
                <a:latin typeface="Times New Roman"/>
                <a:cs typeface="Times New Roman"/>
              </a:rPr>
              <a:t>void</a:t>
            </a:r>
            <a:r>
              <a:rPr sz="1700" spc="-10" dirty="0">
                <a:latin typeface="Times New Roman"/>
                <a:cs typeface="Times New Roman"/>
              </a:rPr>
              <a:t> </a:t>
            </a:r>
            <a:r>
              <a:rPr sz="1700" spc="-5" dirty="0">
                <a:latin typeface="Times New Roman"/>
                <a:cs typeface="Times New Roman"/>
              </a:rPr>
              <a:t>selection_sort</a:t>
            </a:r>
            <a:r>
              <a:rPr sz="1700" spc="5" dirty="0">
                <a:latin typeface="Times New Roman"/>
                <a:cs typeface="Times New Roman"/>
              </a:rPr>
              <a:t> </a:t>
            </a:r>
            <a:r>
              <a:rPr sz="1700" dirty="0">
                <a:latin typeface="Times New Roman"/>
                <a:cs typeface="Times New Roman"/>
              </a:rPr>
              <a:t>( </a:t>
            </a:r>
            <a:r>
              <a:rPr sz="1700" spc="-5" dirty="0">
                <a:latin typeface="Times New Roman"/>
                <a:cs typeface="Times New Roman"/>
              </a:rPr>
              <a:t>int</a:t>
            </a:r>
            <a:r>
              <a:rPr sz="1700" spc="-95" dirty="0">
                <a:latin typeface="Times New Roman"/>
                <a:cs typeface="Times New Roman"/>
              </a:rPr>
              <a:t> </a:t>
            </a:r>
            <a:r>
              <a:rPr sz="1700" dirty="0">
                <a:latin typeface="Times New Roman"/>
                <a:cs typeface="Times New Roman"/>
              </a:rPr>
              <a:t>A[</a:t>
            </a:r>
            <a:r>
              <a:rPr sz="1700" spc="-5" dirty="0">
                <a:latin typeface="Times New Roman"/>
                <a:cs typeface="Times New Roman"/>
              </a:rPr>
              <a:t> </a:t>
            </a:r>
            <a:r>
              <a:rPr sz="1700" dirty="0">
                <a:latin typeface="Times New Roman"/>
                <a:cs typeface="Times New Roman"/>
              </a:rPr>
              <a:t>]</a:t>
            </a:r>
            <a:r>
              <a:rPr sz="1700" spc="-10" dirty="0">
                <a:latin typeface="Times New Roman"/>
                <a:cs typeface="Times New Roman"/>
              </a:rPr>
              <a:t> </a:t>
            </a:r>
            <a:r>
              <a:rPr sz="1700" dirty="0">
                <a:latin typeface="Times New Roman"/>
                <a:cs typeface="Times New Roman"/>
              </a:rPr>
              <a:t>,</a:t>
            </a:r>
            <a:r>
              <a:rPr sz="1700" spc="5" dirty="0">
                <a:latin typeface="Times New Roman"/>
                <a:cs typeface="Times New Roman"/>
              </a:rPr>
              <a:t> </a:t>
            </a:r>
            <a:r>
              <a:rPr sz="1700" spc="-5" dirty="0">
                <a:latin typeface="Times New Roman"/>
                <a:cs typeface="Times New Roman"/>
              </a:rPr>
              <a:t>int</a:t>
            </a:r>
            <a:r>
              <a:rPr sz="1700" spc="5" dirty="0">
                <a:latin typeface="Times New Roman"/>
                <a:cs typeface="Times New Roman"/>
              </a:rPr>
              <a:t> </a:t>
            </a:r>
            <a:r>
              <a:rPr sz="1700" dirty="0">
                <a:latin typeface="Times New Roman"/>
                <a:cs typeface="Times New Roman"/>
              </a:rPr>
              <a:t>n){ </a:t>
            </a:r>
            <a:r>
              <a:rPr sz="1700" spc="-409" dirty="0">
                <a:latin typeface="Times New Roman"/>
                <a:cs typeface="Times New Roman"/>
              </a:rPr>
              <a:t> </a:t>
            </a:r>
            <a:r>
              <a:rPr sz="1700" spc="-5" dirty="0">
                <a:latin typeface="Times New Roman"/>
                <a:cs typeface="Times New Roman"/>
              </a:rPr>
              <a:t>for(</a:t>
            </a:r>
            <a:r>
              <a:rPr sz="1700" spc="-15" dirty="0">
                <a:latin typeface="Times New Roman"/>
                <a:cs typeface="Times New Roman"/>
              </a:rPr>
              <a:t> </a:t>
            </a:r>
            <a:r>
              <a:rPr sz="1700" spc="-5" dirty="0">
                <a:latin typeface="Times New Roman"/>
                <a:cs typeface="Times New Roman"/>
              </a:rPr>
              <a:t>int</a:t>
            </a:r>
            <a:r>
              <a:rPr sz="1700" dirty="0">
                <a:latin typeface="Times New Roman"/>
                <a:cs typeface="Times New Roman"/>
              </a:rPr>
              <a:t> i</a:t>
            </a:r>
            <a:r>
              <a:rPr sz="1700" spc="-5" dirty="0">
                <a:latin typeface="Times New Roman"/>
                <a:cs typeface="Times New Roman"/>
              </a:rPr>
              <a:t> </a:t>
            </a:r>
            <a:r>
              <a:rPr sz="1700" dirty="0">
                <a:latin typeface="Times New Roman"/>
                <a:cs typeface="Times New Roman"/>
              </a:rPr>
              <a:t>=</a:t>
            </a:r>
            <a:r>
              <a:rPr sz="1700" spc="5" dirty="0">
                <a:latin typeface="Times New Roman"/>
                <a:cs typeface="Times New Roman"/>
              </a:rPr>
              <a:t> </a:t>
            </a:r>
            <a:r>
              <a:rPr lang="en-US" sz="1700" spc="5" dirty="0">
                <a:latin typeface="Times New Roman"/>
                <a:cs typeface="Times New Roman"/>
              </a:rPr>
              <a:t>0</a:t>
            </a:r>
            <a:r>
              <a:rPr sz="1700" spc="-10" dirty="0">
                <a:latin typeface="Times New Roman"/>
                <a:cs typeface="Times New Roman"/>
              </a:rPr>
              <a:t> </a:t>
            </a:r>
            <a:r>
              <a:rPr sz="1700" spc="-5" dirty="0">
                <a:latin typeface="Times New Roman"/>
                <a:cs typeface="Times New Roman"/>
              </a:rPr>
              <a:t>;i</a:t>
            </a:r>
            <a:r>
              <a:rPr sz="1700" spc="10" dirty="0">
                <a:latin typeface="Times New Roman"/>
                <a:cs typeface="Times New Roman"/>
              </a:rPr>
              <a:t> </a:t>
            </a:r>
            <a:r>
              <a:rPr sz="1700" dirty="0">
                <a:latin typeface="Times New Roman"/>
                <a:cs typeface="Times New Roman"/>
              </a:rPr>
              <a:t>&lt;</a:t>
            </a:r>
            <a:r>
              <a:rPr sz="1700" spc="-10" dirty="0">
                <a:latin typeface="Times New Roman"/>
                <a:cs typeface="Times New Roman"/>
              </a:rPr>
              <a:t> </a:t>
            </a:r>
            <a:r>
              <a:rPr sz="1700" dirty="0">
                <a:latin typeface="Times New Roman"/>
                <a:cs typeface="Times New Roman"/>
              </a:rPr>
              <a:t>n-1</a:t>
            </a:r>
            <a:r>
              <a:rPr sz="1700" spc="-10" dirty="0">
                <a:latin typeface="Times New Roman"/>
                <a:cs typeface="Times New Roman"/>
              </a:rPr>
              <a:t> </a:t>
            </a:r>
            <a:r>
              <a:rPr sz="1700" dirty="0">
                <a:latin typeface="Times New Roman"/>
                <a:cs typeface="Times New Roman"/>
              </a:rPr>
              <a:t>; </a:t>
            </a:r>
            <a:r>
              <a:rPr sz="1700" spc="-5" dirty="0">
                <a:latin typeface="Times New Roman"/>
                <a:cs typeface="Times New Roman"/>
              </a:rPr>
              <a:t>i++</a:t>
            </a:r>
            <a:r>
              <a:rPr sz="1700" spc="10" dirty="0">
                <a:latin typeface="Times New Roman"/>
                <a:cs typeface="Times New Roman"/>
              </a:rPr>
              <a:t> </a:t>
            </a:r>
            <a:r>
              <a:rPr sz="1700" dirty="0">
                <a:latin typeface="Times New Roman"/>
                <a:cs typeface="Times New Roman"/>
              </a:rPr>
              <a:t>)</a:t>
            </a:r>
            <a:r>
              <a:rPr sz="1700" spc="-10" dirty="0">
                <a:latin typeface="Times New Roman"/>
                <a:cs typeface="Times New Roman"/>
              </a:rPr>
              <a:t> </a:t>
            </a:r>
            <a:r>
              <a:rPr sz="1700" dirty="0">
                <a:latin typeface="Times New Roman"/>
                <a:cs typeface="Times New Roman"/>
              </a:rPr>
              <a:t>{</a:t>
            </a:r>
          </a:p>
          <a:p>
            <a:pPr marL="12700">
              <a:lnSpc>
                <a:spcPct val="100000"/>
              </a:lnSpc>
              <a:spcBef>
                <a:spcPts val="1019"/>
              </a:spcBef>
            </a:pPr>
            <a:r>
              <a:rPr sz="1700" spc="-5" dirty="0">
                <a:latin typeface="Times New Roman"/>
                <a:cs typeface="Times New Roman"/>
              </a:rPr>
              <a:t>int</a:t>
            </a:r>
            <a:r>
              <a:rPr sz="1700" spc="-15" dirty="0">
                <a:latin typeface="Times New Roman"/>
                <a:cs typeface="Times New Roman"/>
              </a:rPr>
              <a:t> </a:t>
            </a:r>
            <a:r>
              <a:rPr sz="1700" spc="-5" dirty="0">
                <a:latin typeface="Times New Roman"/>
                <a:cs typeface="Times New Roman"/>
              </a:rPr>
              <a:t>min </a:t>
            </a:r>
            <a:r>
              <a:rPr sz="1700" dirty="0">
                <a:latin typeface="Times New Roman"/>
                <a:cs typeface="Times New Roman"/>
              </a:rPr>
              <a:t>=</a:t>
            </a:r>
            <a:r>
              <a:rPr sz="1700" spc="-25" dirty="0">
                <a:latin typeface="Times New Roman"/>
                <a:cs typeface="Times New Roman"/>
              </a:rPr>
              <a:t> </a:t>
            </a:r>
            <a:r>
              <a:rPr sz="1700" dirty="0">
                <a:latin typeface="Times New Roman"/>
                <a:cs typeface="Times New Roman"/>
              </a:rPr>
              <a:t>i</a:t>
            </a:r>
            <a:r>
              <a:rPr sz="1700" spc="-15" dirty="0">
                <a:latin typeface="Times New Roman"/>
                <a:cs typeface="Times New Roman"/>
              </a:rPr>
              <a:t> </a:t>
            </a:r>
            <a:r>
              <a:rPr sz="1700" dirty="0">
                <a:latin typeface="Times New Roman"/>
                <a:cs typeface="Times New Roman"/>
              </a:rPr>
              <a:t>;</a:t>
            </a:r>
          </a:p>
          <a:p>
            <a:pPr marL="12700">
              <a:lnSpc>
                <a:spcPct val="100000"/>
              </a:lnSpc>
              <a:spcBef>
                <a:spcPts val="1019"/>
              </a:spcBef>
            </a:pPr>
            <a:r>
              <a:rPr sz="1700" spc="-5" dirty="0">
                <a:latin typeface="Times New Roman"/>
                <a:cs typeface="Times New Roman"/>
              </a:rPr>
              <a:t>for(</a:t>
            </a:r>
            <a:r>
              <a:rPr sz="1700" spc="405" dirty="0">
                <a:latin typeface="Times New Roman"/>
                <a:cs typeface="Times New Roman"/>
              </a:rPr>
              <a:t> </a:t>
            </a:r>
            <a:r>
              <a:rPr sz="1700" dirty="0">
                <a:latin typeface="Times New Roman"/>
                <a:cs typeface="Times New Roman"/>
              </a:rPr>
              <a:t>j</a:t>
            </a:r>
            <a:r>
              <a:rPr sz="1700" spc="-20" dirty="0">
                <a:latin typeface="Times New Roman"/>
                <a:cs typeface="Times New Roman"/>
              </a:rPr>
              <a:t> </a:t>
            </a:r>
            <a:r>
              <a:rPr lang="en-US" sz="1700" spc="-20" dirty="0">
                <a:latin typeface="Times New Roman"/>
                <a:cs typeface="Times New Roman"/>
              </a:rPr>
              <a:t>=</a:t>
            </a:r>
            <a:r>
              <a:rPr sz="1700" dirty="0">
                <a:latin typeface="Times New Roman"/>
                <a:cs typeface="Times New Roman"/>
              </a:rPr>
              <a:t> </a:t>
            </a:r>
            <a:r>
              <a:rPr sz="1700" spc="-5" dirty="0">
                <a:latin typeface="Times New Roman"/>
                <a:cs typeface="Times New Roman"/>
              </a:rPr>
              <a:t>i+1</a:t>
            </a:r>
            <a:r>
              <a:rPr lang="en-US" sz="1700" spc="-5" dirty="0">
                <a:latin typeface="Times New Roman"/>
                <a:cs typeface="Times New Roman"/>
              </a:rPr>
              <a:t>;</a:t>
            </a:r>
            <a:r>
              <a:rPr sz="1700" spc="5" dirty="0">
                <a:latin typeface="Times New Roman"/>
                <a:cs typeface="Times New Roman"/>
              </a:rPr>
              <a:t> </a:t>
            </a:r>
            <a:r>
              <a:rPr sz="1700" dirty="0">
                <a:latin typeface="Times New Roman"/>
                <a:cs typeface="Times New Roman"/>
              </a:rPr>
              <a:t>j&lt;n</a:t>
            </a:r>
            <a:r>
              <a:rPr lang="en-US" sz="1700" dirty="0">
                <a:latin typeface="Times New Roman"/>
                <a:cs typeface="Times New Roman"/>
              </a:rPr>
              <a:t>;</a:t>
            </a:r>
            <a:r>
              <a:rPr sz="1700" spc="-15" dirty="0">
                <a:latin typeface="Times New Roman"/>
                <a:cs typeface="Times New Roman"/>
              </a:rPr>
              <a:t> </a:t>
            </a:r>
            <a:r>
              <a:rPr sz="1700" dirty="0">
                <a:latin typeface="Times New Roman"/>
                <a:cs typeface="Times New Roman"/>
              </a:rPr>
              <a:t>j++)</a:t>
            </a:r>
            <a:r>
              <a:rPr sz="1700" spc="-5" dirty="0">
                <a:latin typeface="Times New Roman"/>
                <a:cs typeface="Times New Roman"/>
              </a:rPr>
              <a:t> </a:t>
            </a:r>
            <a:r>
              <a:rPr sz="1700" dirty="0">
                <a:latin typeface="Times New Roman"/>
                <a:cs typeface="Times New Roman"/>
              </a:rPr>
              <a:t>{</a:t>
            </a:r>
          </a:p>
          <a:p>
            <a:pPr marL="12700">
              <a:lnSpc>
                <a:spcPct val="100000"/>
              </a:lnSpc>
              <a:spcBef>
                <a:spcPts val="1019"/>
              </a:spcBef>
            </a:pPr>
            <a:r>
              <a:rPr sz="1700" spc="-5" dirty="0">
                <a:latin typeface="Times New Roman"/>
                <a:cs typeface="Times New Roman"/>
              </a:rPr>
              <a:t>if(A[j]</a:t>
            </a:r>
            <a:r>
              <a:rPr sz="1700" spc="-35" dirty="0">
                <a:latin typeface="Times New Roman"/>
                <a:cs typeface="Times New Roman"/>
              </a:rPr>
              <a:t> </a:t>
            </a:r>
            <a:r>
              <a:rPr sz="1700" dirty="0">
                <a:latin typeface="Times New Roman"/>
                <a:cs typeface="Times New Roman"/>
              </a:rPr>
              <a:t>&lt;</a:t>
            </a:r>
            <a:r>
              <a:rPr sz="1700" spc="-105" dirty="0">
                <a:latin typeface="Times New Roman"/>
                <a:cs typeface="Times New Roman"/>
              </a:rPr>
              <a:t> </a:t>
            </a:r>
            <a:r>
              <a:rPr sz="1700" spc="-5" dirty="0">
                <a:latin typeface="Times New Roman"/>
                <a:cs typeface="Times New Roman"/>
              </a:rPr>
              <a:t>A[min]){</a:t>
            </a:r>
            <a:endParaRPr sz="1700" dirty="0">
              <a:latin typeface="Times New Roman"/>
              <a:cs typeface="Times New Roman"/>
            </a:endParaRPr>
          </a:p>
          <a:p>
            <a:pPr marL="12700">
              <a:lnSpc>
                <a:spcPct val="100000"/>
              </a:lnSpc>
              <a:spcBef>
                <a:spcPts val="1025"/>
              </a:spcBef>
            </a:pPr>
            <a:r>
              <a:rPr sz="1700" dirty="0">
                <a:latin typeface="Times New Roman"/>
                <a:cs typeface="Times New Roman"/>
              </a:rPr>
              <a:t>min=j;</a:t>
            </a:r>
          </a:p>
          <a:p>
            <a:pPr marL="12700">
              <a:lnSpc>
                <a:spcPct val="100000"/>
              </a:lnSpc>
              <a:spcBef>
                <a:spcPts val="1020"/>
              </a:spcBef>
            </a:pPr>
            <a:r>
              <a:rPr sz="1700" spc="-5" dirty="0">
                <a:latin typeface="Times New Roman"/>
                <a:cs typeface="Times New Roman"/>
              </a:rPr>
              <a:t>}}</a:t>
            </a:r>
            <a:endParaRPr sz="1700" dirty="0">
              <a:latin typeface="Times New Roman"/>
              <a:cs typeface="Times New Roman"/>
            </a:endParaRPr>
          </a:p>
          <a:p>
            <a:pPr marL="12700">
              <a:lnSpc>
                <a:spcPct val="100000"/>
              </a:lnSpc>
              <a:spcBef>
                <a:spcPts val="1020"/>
              </a:spcBef>
            </a:pPr>
            <a:r>
              <a:rPr sz="1700" spc="-5" dirty="0">
                <a:latin typeface="Times New Roman"/>
                <a:cs typeface="Times New Roman"/>
              </a:rPr>
              <a:t>if(min!=i){</a:t>
            </a:r>
            <a:endParaRPr sz="1700" dirty="0">
              <a:latin typeface="Times New Roman"/>
              <a:cs typeface="Times New Roman"/>
            </a:endParaRPr>
          </a:p>
          <a:p>
            <a:pPr marL="12700">
              <a:lnSpc>
                <a:spcPct val="100000"/>
              </a:lnSpc>
              <a:spcBef>
                <a:spcPts val="1019"/>
              </a:spcBef>
            </a:pPr>
            <a:r>
              <a:rPr sz="1700" spc="-5" dirty="0">
                <a:latin typeface="Times New Roman"/>
                <a:cs typeface="Times New Roman"/>
              </a:rPr>
              <a:t>swap(A[i],A[min]</a:t>
            </a:r>
            <a:r>
              <a:rPr lang="en-US" sz="1700" spc="-5" dirty="0">
                <a:latin typeface="Times New Roman"/>
                <a:cs typeface="Times New Roman"/>
              </a:rPr>
              <a:t>)</a:t>
            </a:r>
            <a:endParaRPr sz="1700" dirty="0">
              <a:latin typeface="Times New Roman"/>
              <a:cs typeface="Times New Roman"/>
            </a:endParaRPr>
          </a:p>
          <a:p>
            <a:pPr marL="12700">
              <a:lnSpc>
                <a:spcPct val="100000"/>
              </a:lnSpc>
              <a:spcBef>
                <a:spcPts val="1019"/>
              </a:spcBef>
            </a:pPr>
            <a:r>
              <a:rPr sz="1700" spc="-5" dirty="0">
                <a:latin typeface="Times New Roman"/>
                <a:cs typeface="Times New Roman"/>
              </a:rPr>
              <a:t>}}</a:t>
            </a:r>
            <a:endParaRPr sz="1700" dirty="0">
              <a:latin typeface="Times New Roman"/>
              <a:cs typeface="Times New Roman"/>
            </a:endParaRPr>
          </a:p>
        </p:txBody>
      </p:sp>
      <p:sp>
        <p:nvSpPr>
          <p:cNvPr id="4" name="TextBox 3">
            <a:extLst>
              <a:ext uri="{FF2B5EF4-FFF2-40B4-BE49-F238E27FC236}">
                <a16:creationId xmlns:a16="http://schemas.microsoft.com/office/drawing/2014/main" id="{720F6E18-436A-7C7D-0303-675DE2265852}"/>
              </a:ext>
            </a:extLst>
          </p:cNvPr>
          <p:cNvSpPr txBox="1"/>
          <p:nvPr/>
        </p:nvSpPr>
        <p:spPr>
          <a:xfrm>
            <a:off x="1066800" y="161089"/>
            <a:ext cx="4572000" cy="369332"/>
          </a:xfrm>
          <a:prstGeom prst="rect">
            <a:avLst/>
          </a:prstGeom>
          <a:noFill/>
        </p:spPr>
        <p:txBody>
          <a:bodyPr wrap="square">
            <a:spAutoFit/>
          </a:bodyPr>
          <a:lstStyle/>
          <a:p>
            <a:pPr marL="299085" indent="-287020">
              <a:lnSpc>
                <a:spcPct val="100000"/>
              </a:lnSpc>
              <a:spcBef>
                <a:spcPts val="1019"/>
              </a:spcBef>
              <a:buFont typeface="Arial MT"/>
              <a:buChar char="•"/>
              <a:tabLst>
                <a:tab pos="299085" algn="l"/>
                <a:tab pos="299720" algn="l"/>
              </a:tabLst>
            </a:pPr>
            <a:r>
              <a:rPr lang="en-US" sz="1800" dirty="0">
                <a:latin typeface="Times New Roman"/>
                <a:cs typeface="Times New Roman"/>
              </a:rPr>
              <a:t>The</a:t>
            </a:r>
            <a:r>
              <a:rPr lang="en-US" sz="1800" spc="-20" dirty="0">
                <a:latin typeface="Times New Roman"/>
                <a:cs typeface="Times New Roman"/>
              </a:rPr>
              <a:t> </a:t>
            </a:r>
            <a:r>
              <a:rPr lang="en-US" sz="1800" dirty="0">
                <a:latin typeface="Times New Roman"/>
                <a:cs typeface="Times New Roman"/>
              </a:rPr>
              <a:t>pseudo</a:t>
            </a:r>
            <a:r>
              <a:rPr lang="en-US" sz="1800" spc="-15" dirty="0">
                <a:latin typeface="Times New Roman"/>
                <a:cs typeface="Times New Roman"/>
              </a:rPr>
              <a:t> </a:t>
            </a:r>
            <a:r>
              <a:rPr lang="en-US" sz="1800" spc="-5" dirty="0">
                <a:latin typeface="Times New Roman"/>
                <a:cs typeface="Times New Roman"/>
              </a:rPr>
              <a:t>code</a:t>
            </a:r>
            <a:r>
              <a:rPr lang="en-US" sz="1800" spc="-25" dirty="0">
                <a:latin typeface="Times New Roman"/>
                <a:cs typeface="Times New Roman"/>
              </a:rPr>
              <a:t> </a:t>
            </a:r>
            <a:r>
              <a:rPr lang="en-US" sz="1800" spc="-5" dirty="0">
                <a:latin typeface="Times New Roman"/>
                <a:cs typeface="Times New Roman"/>
              </a:rPr>
              <a:t>is</a:t>
            </a:r>
            <a:r>
              <a:rPr lang="en-US" sz="1800" dirty="0">
                <a:latin typeface="Times New Roman"/>
                <a:cs typeface="Times New Roman"/>
              </a:rPr>
              <a:t> </a:t>
            </a:r>
            <a:r>
              <a:rPr lang="en-US" sz="1800" spc="-5" dirty="0">
                <a:latin typeface="Times New Roman"/>
                <a:cs typeface="Times New Roman"/>
              </a:rPr>
              <a:t>as</a:t>
            </a:r>
            <a:r>
              <a:rPr lang="en-US" sz="1800" spc="-15" dirty="0">
                <a:latin typeface="Times New Roman"/>
                <a:cs typeface="Times New Roman"/>
              </a:rPr>
              <a:t> </a:t>
            </a:r>
            <a:r>
              <a:rPr lang="en-US" sz="1800" spc="-5" dirty="0">
                <a:latin typeface="Times New Roman"/>
                <a:cs typeface="Times New Roman"/>
              </a:rPr>
              <a:t>follows:</a:t>
            </a:r>
            <a:endParaRPr lang="en-US" sz="1800" dirty="0">
              <a:latin typeface="Times New Roman"/>
              <a:cs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06570" y="775183"/>
            <a:ext cx="6515009" cy="376087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1CC6282-FCB5-4AD1-A202-9797BB59A869}"/>
              </a:ext>
            </a:extLst>
          </p:cNvPr>
          <p:cNvSpPr txBox="1"/>
          <p:nvPr/>
        </p:nvSpPr>
        <p:spPr>
          <a:xfrm>
            <a:off x="2133600" y="238527"/>
            <a:ext cx="4572000" cy="369332"/>
          </a:xfrm>
          <a:prstGeom prst="rect">
            <a:avLst/>
          </a:prstGeom>
          <a:noFill/>
        </p:spPr>
        <p:txBody>
          <a:bodyPr wrap="square">
            <a:spAutoFit/>
          </a:bodyPr>
          <a:lstStyle/>
          <a:p>
            <a:pPr algn="l"/>
            <a:r>
              <a:rPr lang="en-US" b="1" i="0" dirty="0">
                <a:solidFill>
                  <a:srgbClr val="25265E"/>
                </a:solidFill>
                <a:effectLst/>
                <a:latin typeface="euclid_circular_a"/>
              </a:rPr>
              <a:t>Working of Selection Sort</a:t>
            </a:r>
          </a:p>
        </p:txBody>
      </p:sp>
      <p:sp>
        <p:nvSpPr>
          <p:cNvPr id="5" name="Rectangle 1">
            <a:extLst>
              <a:ext uri="{FF2B5EF4-FFF2-40B4-BE49-F238E27FC236}">
                <a16:creationId xmlns:a16="http://schemas.microsoft.com/office/drawing/2014/main" id="{02EEB764-74CC-9220-AFC2-CB1FE92891A5}"/>
              </a:ext>
            </a:extLst>
          </p:cNvPr>
          <p:cNvSpPr>
            <a:spLocks noChangeArrowheads="1"/>
          </p:cNvSpPr>
          <p:nvPr/>
        </p:nvSpPr>
        <p:spPr bwMode="auto">
          <a:xfrm>
            <a:off x="0" y="-238527"/>
            <a:ext cx="60908" cy="477054"/>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 tIns="0" rIns="9522"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euclid_circular_a"/>
              </a:rPr>
              <a:t>.</a:t>
            </a:r>
            <a:br>
              <a:rPr kumimoji="0" lang="en-US" altLang="en-US" sz="6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16B9AF4C-8612-10D6-2364-95F7579DAE00}"/>
              </a:ext>
            </a:extLst>
          </p:cNvPr>
          <p:cNvSpPr txBox="1"/>
          <p:nvPr/>
        </p:nvSpPr>
        <p:spPr>
          <a:xfrm>
            <a:off x="762000" y="1047750"/>
            <a:ext cx="4620322" cy="338554"/>
          </a:xfrm>
          <a:prstGeom prst="rect">
            <a:avLst/>
          </a:prstGeom>
          <a:noFill/>
        </p:spPr>
        <p:txBody>
          <a:bodyPr wrap="square">
            <a:spAutoFit/>
          </a:bodyPr>
          <a:lstStyle/>
          <a:p>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Set the first element as minimum.</a:t>
            </a:r>
            <a:endParaRPr lang="en-US" sz="16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02F49433-90AD-5D9E-6B83-77E6DCC7F0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2038350"/>
            <a:ext cx="7136158" cy="1352115"/>
          </a:xfrm>
          <a:prstGeom prst="rect">
            <a:avLst/>
          </a:prstGeom>
        </p:spPr>
      </p:pic>
      <p:sp>
        <p:nvSpPr>
          <p:cNvPr id="10" name="Rectangle 2">
            <a:extLst>
              <a:ext uri="{FF2B5EF4-FFF2-40B4-BE49-F238E27FC236}">
                <a16:creationId xmlns:a16="http://schemas.microsoft.com/office/drawing/2014/main" id="{A38974F2-C364-34DF-AC1C-40D5FCFA6548}"/>
              </a:ext>
            </a:extLst>
          </p:cNvPr>
          <p:cNvSpPr>
            <a:spLocks noChangeArrowheads="1"/>
          </p:cNvSpPr>
          <p:nvPr/>
        </p:nvSpPr>
        <p:spPr bwMode="auto">
          <a:xfrm>
            <a:off x="0" y="-138499"/>
            <a:ext cx="1929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 tIns="0" rIns="9522"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347265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E5C7583C-EDB8-79EC-4A4C-FC21E1EDE51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E2D53AB-E313-D354-0015-B7A8766A886D}"/>
              </a:ext>
            </a:extLst>
          </p:cNvPr>
          <p:cNvSpPr txBox="1"/>
          <p:nvPr/>
        </p:nvSpPr>
        <p:spPr>
          <a:xfrm>
            <a:off x="685800" y="133350"/>
            <a:ext cx="4572000" cy="369332"/>
          </a:xfrm>
          <a:prstGeom prst="rect">
            <a:avLst/>
          </a:prstGeom>
          <a:noFill/>
        </p:spPr>
        <p:txBody>
          <a:bodyPr wrap="square">
            <a:spAutoFit/>
          </a:bodyPr>
          <a:lstStyle/>
          <a:p>
            <a:pPr algn="l"/>
            <a:r>
              <a:rPr lang="en-US" b="1" i="0" dirty="0">
                <a:solidFill>
                  <a:srgbClr val="25265E"/>
                </a:solidFill>
                <a:effectLst/>
                <a:latin typeface="euclid_circular_a"/>
              </a:rPr>
              <a:t>Working of Selection Sort</a:t>
            </a:r>
          </a:p>
        </p:txBody>
      </p:sp>
      <p:sp>
        <p:nvSpPr>
          <p:cNvPr id="9" name="Rectangle 3">
            <a:extLst>
              <a:ext uri="{FF2B5EF4-FFF2-40B4-BE49-F238E27FC236}">
                <a16:creationId xmlns:a16="http://schemas.microsoft.com/office/drawing/2014/main" id="{90827140-3A6B-C591-6122-F3340C08E0E0}"/>
              </a:ext>
            </a:extLst>
          </p:cNvPr>
          <p:cNvSpPr>
            <a:spLocks noChangeArrowheads="1"/>
          </p:cNvSpPr>
          <p:nvPr/>
        </p:nvSpPr>
        <p:spPr bwMode="auto">
          <a:xfrm>
            <a:off x="0" y="-138499"/>
            <a:ext cx="1929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 tIns="0" rIns="9522"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665659EC-33AE-46EA-0531-8130D5B6E175}"/>
              </a:ext>
            </a:extLst>
          </p:cNvPr>
          <p:cNvSpPr txBox="1"/>
          <p:nvPr/>
        </p:nvSpPr>
        <p:spPr>
          <a:xfrm>
            <a:off x="304800" y="742950"/>
            <a:ext cx="8686800" cy="110799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Compare the minimum with the second element. If the second element is smaller than the minimum, assign the second element as the minimum. Compare minimum with the third element. Again, if the third element is smaller, then assign a minimum to the third element otherwise do nothing. The process goes on until the last element. </a:t>
            </a:r>
          </a:p>
        </p:txBody>
      </p:sp>
      <p:pic>
        <p:nvPicPr>
          <p:cNvPr id="3" name="Picture 2">
            <a:extLst>
              <a:ext uri="{FF2B5EF4-FFF2-40B4-BE49-F238E27FC236}">
                <a16:creationId xmlns:a16="http://schemas.microsoft.com/office/drawing/2014/main" id="{220D868D-60CD-6A17-549C-472143F1E429}"/>
              </a:ext>
            </a:extLst>
          </p:cNvPr>
          <p:cNvPicPr>
            <a:picLocks noChangeAspect="1"/>
          </p:cNvPicPr>
          <p:nvPr/>
        </p:nvPicPr>
        <p:blipFill>
          <a:blip r:embed="rId2"/>
          <a:stretch>
            <a:fillRect/>
          </a:stretch>
        </p:blipFill>
        <p:spPr>
          <a:xfrm>
            <a:off x="2678712" y="1907620"/>
            <a:ext cx="3786575" cy="2769870"/>
          </a:xfrm>
          <a:prstGeom prst="rect">
            <a:avLst/>
          </a:prstGeom>
        </p:spPr>
      </p:pic>
    </p:spTree>
    <p:extLst>
      <p:ext uri="{BB962C8B-B14F-4D97-AF65-F5344CB8AC3E}">
        <p14:creationId xmlns:p14="http://schemas.microsoft.com/office/powerpoint/2010/main" val="31812870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E5C7583C-EDB8-79EC-4A4C-FC21E1EDE51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E2D53AB-E313-D354-0015-B7A8766A886D}"/>
              </a:ext>
            </a:extLst>
          </p:cNvPr>
          <p:cNvSpPr txBox="1"/>
          <p:nvPr/>
        </p:nvSpPr>
        <p:spPr>
          <a:xfrm>
            <a:off x="685800" y="133350"/>
            <a:ext cx="4572000" cy="369332"/>
          </a:xfrm>
          <a:prstGeom prst="rect">
            <a:avLst/>
          </a:prstGeom>
          <a:noFill/>
        </p:spPr>
        <p:txBody>
          <a:bodyPr wrap="square">
            <a:spAutoFit/>
          </a:bodyPr>
          <a:lstStyle/>
          <a:p>
            <a:pPr algn="l"/>
            <a:r>
              <a:rPr lang="en-US" b="1" i="0" dirty="0">
                <a:solidFill>
                  <a:srgbClr val="25265E"/>
                </a:solidFill>
                <a:effectLst/>
                <a:latin typeface="euclid_circular_a"/>
              </a:rPr>
              <a:t>Working of Selection Sort</a:t>
            </a:r>
          </a:p>
        </p:txBody>
      </p:sp>
      <p:sp>
        <p:nvSpPr>
          <p:cNvPr id="9" name="Rectangle 3">
            <a:extLst>
              <a:ext uri="{FF2B5EF4-FFF2-40B4-BE49-F238E27FC236}">
                <a16:creationId xmlns:a16="http://schemas.microsoft.com/office/drawing/2014/main" id="{90827140-3A6B-C591-6122-F3340C08E0E0}"/>
              </a:ext>
            </a:extLst>
          </p:cNvPr>
          <p:cNvSpPr>
            <a:spLocks noChangeArrowheads="1"/>
          </p:cNvSpPr>
          <p:nvPr/>
        </p:nvSpPr>
        <p:spPr bwMode="auto">
          <a:xfrm>
            <a:off x="0" y="-138499"/>
            <a:ext cx="1929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 tIns="0" rIns="9522"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665659EC-33AE-46EA-0531-8130D5B6E175}"/>
              </a:ext>
            </a:extLst>
          </p:cNvPr>
          <p:cNvSpPr txBox="1"/>
          <p:nvPr/>
        </p:nvSpPr>
        <p:spPr>
          <a:xfrm>
            <a:off x="304800" y="742950"/>
            <a:ext cx="8686800" cy="923330"/>
          </a:xfrm>
          <a:prstGeom prst="rect">
            <a:avLst/>
          </a:prstGeom>
          <a:noFill/>
        </p:spPr>
        <p:txBody>
          <a:bodyPr wrap="square">
            <a:spAutoFit/>
          </a:bodyPr>
          <a:lstStyle/>
          <a:p>
            <a:pPr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After each iteration, minimum is placed in the front of the unsorted list.</a:t>
            </a: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3AE8011F-5179-FA61-C5BF-D74C3D6C1CEA}"/>
              </a:ext>
            </a:extLst>
          </p:cNvPr>
          <p:cNvSpPr>
            <a:spLocks noChangeArrowheads="1"/>
          </p:cNvSpPr>
          <p:nvPr/>
        </p:nvSpPr>
        <p:spPr bwMode="auto">
          <a:xfrm>
            <a:off x="0" y="-138499"/>
            <a:ext cx="1929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 tIns="0" rIns="9522"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4A2E8055-7C21-C529-19B5-288FE65152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666280"/>
            <a:ext cx="7262489" cy="1775614"/>
          </a:xfrm>
          <a:prstGeom prst="rect">
            <a:avLst/>
          </a:prstGeom>
        </p:spPr>
      </p:pic>
    </p:spTree>
    <p:extLst>
      <p:ext uri="{BB962C8B-B14F-4D97-AF65-F5344CB8AC3E}">
        <p14:creationId xmlns:p14="http://schemas.microsoft.com/office/powerpoint/2010/main" val="3047454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304F50A8-4DC8-E3AF-85EF-957D577DE44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E1D5B4EF-1758-043B-9386-60407DB78036}"/>
              </a:ext>
            </a:extLst>
          </p:cNvPr>
          <p:cNvSpPr txBox="1"/>
          <p:nvPr/>
        </p:nvSpPr>
        <p:spPr>
          <a:xfrm>
            <a:off x="685800" y="133350"/>
            <a:ext cx="4572000" cy="369332"/>
          </a:xfrm>
          <a:prstGeom prst="rect">
            <a:avLst/>
          </a:prstGeom>
          <a:noFill/>
        </p:spPr>
        <p:txBody>
          <a:bodyPr wrap="square">
            <a:spAutoFit/>
          </a:bodyPr>
          <a:lstStyle/>
          <a:p>
            <a:pPr algn="l"/>
            <a:r>
              <a:rPr lang="en-US" b="1" i="0" dirty="0">
                <a:solidFill>
                  <a:srgbClr val="25265E"/>
                </a:solidFill>
                <a:effectLst/>
                <a:latin typeface="euclid_circular_a"/>
              </a:rPr>
              <a:t>Working of Selection Sort</a:t>
            </a:r>
          </a:p>
        </p:txBody>
      </p:sp>
      <p:sp>
        <p:nvSpPr>
          <p:cNvPr id="9" name="Rectangle 3">
            <a:extLst>
              <a:ext uri="{FF2B5EF4-FFF2-40B4-BE49-F238E27FC236}">
                <a16:creationId xmlns:a16="http://schemas.microsoft.com/office/drawing/2014/main" id="{B537C39D-770D-6C2B-A2AF-94BA75C9CD35}"/>
              </a:ext>
            </a:extLst>
          </p:cNvPr>
          <p:cNvSpPr>
            <a:spLocks noChangeArrowheads="1"/>
          </p:cNvSpPr>
          <p:nvPr/>
        </p:nvSpPr>
        <p:spPr bwMode="auto">
          <a:xfrm>
            <a:off x="0" y="-138499"/>
            <a:ext cx="1929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 tIns="0" rIns="9522"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F5AEFD64-C3FB-7712-5E7C-7212D4587E09}"/>
              </a:ext>
            </a:extLst>
          </p:cNvPr>
          <p:cNvSpPr txBox="1"/>
          <p:nvPr/>
        </p:nvSpPr>
        <p:spPr>
          <a:xfrm>
            <a:off x="457200" y="742950"/>
            <a:ext cx="7696200" cy="923330"/>
          </a:xfrm>
          <a:prstGeom prst="rect">
            <a:avLst/>
          </a:prstGeom>
          <a:noFill/>
        </p:spPr>
        <p:txBody>
          <a:bodyPr wrap="square">
            <a:spAutoFit/>
          </a:bodyPr>
          <a:lstStyle/>
          <a:p>
            <a:pPr eaLnBrk="0" fontAlgn="base" hangingPunct="0">
              <a:spcBef>
                <a:spcPct val="0"/>
              </a:spcBef>
              <a:spcAft>
                <a:spcPct val="0"/>
              </a:spcAft>
            </a:pPr>
            <a:r>
              <a:rPr lang="en-US" b="0" i="0" dirty="0">
                <a:effectLst/>
                <a:latin typeface="Times New Roman" panose="02020603050405020304" pitchFamily="18" charset="0"/>
                <a:cs typeface="Times New Roman" panose="02020603050405020304" pitchFamily="18" charset="0"/>
              </a:rPr>
              <a:t>4. For each iteration, indexing starts from the first unsorted element. Step 1 to 3 are repeated until all the elements are placed at their correct positions.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Times New Roman" panose="02020603050405020304" pitchFamily="18" charset="0"/>
                <a:cs typeface="Times New Roman" panose="02020603050405020304" pitchFamily="18" charset="0"/>
              </a:rPr>
              <a:t> </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5F6744D-9D93-3B30-60EF-B9480EDCD2CD}"/>
              </a:ext>
            </a:extLst>
          </p:cNvPr>
          <p:cNvPicPr>
            <a:picLocks noChangeAspect="1"/>
          </p:cNvPicPr>
          <p:nvPr/>
        </p:nvPicPr>
        <p:blipFill>
          <a:blip r:embed="rId2"/>
          <a:stretch>
            <a:fillRect/>
          </a:stretch>
        </p:blipFill>
        <p:spPr>
          <a:xfrm>
            <a:off x="2110724" y="1564298"/>
            <a:ext cx="4594876" cy="3400782"/>
          </a:xfrm>
          <a:prstGeom prst="rect">
            <a:avLst/>
          </a:prstGeom>
        </p:spPr>
      </p:pic>
    </p:spTree>
    <p:extLst>
      <p:ext uri="{BB962C8B-B14F-4D97-AF65-F5344CB8AC3E}">
        <p14:creationId xmlns:p14="http://schemas.microsoft.com/office/powerpoint/2010/main" val="19806282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272528FB-F00E-5EC2-2C53-23FF88A73A3F}"/>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87D9156-9465-2F23-43EB-F6CDE0EFB4CF}"/>
              </a:ext>
            </a:extLst>
          </p:cNvPr>
          <p:cNvSpPr txBox="1"/>
          <p:nvPr/>
        </p:nvSpPr>
        <p:spPr>
          <a:xfrm>
            <a:off x="685800" y="133350"/>
            <a:ext cx="4572000" cy="369332"/>
          </a:xfrm>
          <a:prstGeom prst="rect">
            <a:avLst/>
          </a:prstGeom>
          <a:noFill/>
        </p:spPr>
        <p:txBody>
          <a:bodyPr wrap="square">
            <a:spAutoFit/>
          </a:bodyPr>
          <a:lstStyle/>
          <a:p>
            <a:pPr algn="l"/>
            <a:r>
              <a:rPr lang="en-US" b="1" i="0" dirty="0">
                <a:solidFill>
                  <a:srgbClr val="25265E"/>
                </a:solidFill>
                <a:effectLst/>
                <a:latin typeface="euclid_circular_a"/>
              </a:rPr>
              <a:t>Working of Selection Sort</a:t>
            </a:r>
          </a:p>
        </p:txBody>
      </p:sp>
      <p:sp>
        <p:nvSpPr>
          <p:cNvPr id="9" name="Rectangle 3">
            <a:extLst>
              <a:ext uri="{FF2B5EF4-FFF2-40B4-BE49-F238E27FC236}">
                <a16:creationId xmlns:a16="http://schemas.microsoft.com/office/drawing/2014/main" id="{DC7C0B7E-DD47-05EA-9540-D98496509CC6}"/>
              </a:ext>
            </a:extLst>
          </p:cNvPr>
          <p:cNvSpPr>
            <a:spLocks noChangeArrowheads="1"/>
          </p:cNvSpPr>
          <p:nvPr/>
        </p:nvSpPr>
        <p:spPr bwMode="auto">
          <a:xfrm>
            <a:off x="0" y="-138499"/>
            <a:ext cx="1929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 tIns="0" rIns="9522"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1D2990C4-CB22-F947-3609-525D2C226D27}"/>
              </a:ext>
            </a:extLst>
          </p:cNvPr>
          <p:cNvPicPr>
            <a:picLocks noChangeAspect="1"/>
          </p:cNvPicPr>
          <p:nvPr/>
        </p:nvPicPr>
        <p:blipFill>
          <a:blip r:embed="rId2"/>
          <a:stretch>
            <a:fillRect/>
          </a:stretch>
        </p:blipFill>
        <p:spPr>
          <a:xfrm>
            <a:off x="1905000" y="742950"/>
            <a:ext cx="3810000" cy="4048563"/>
          </a:xfrm>
          <a:prstGeom prst="rect">
            <a:avLst/>
          </a:prstGeom>
        </p:spPr>
      </p:pic>
    </p:spTree>
    <p:extLst>
      <p:ext uri="{BB962C8B-B14F-4D97-AF65-F5344CB8AC3E}">
        <p14:creationId xmlns:p14="http://schemas.microsoft.com/office/powerpoint/2010/main" val="896460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44397" y="759333"/>
            <a:ext cx="7690484" cy="2459990"/>
          </a:xfrm>
          <a:prstGeom prst="rect">
            <a:avLst/>
          </a:prstGeom>
        </p:spPr>
        <p:txBody>
          <a:bodyPr vert="horz" wrap="square" lIns="0" tIns="12700" rIns="0" bIns="0" rtlCol="0">
            <a:spAutoFit/>
          </a:bodyPr>
          <a:lstStyle/>
          <a:p>
            <a:pPr marL="267335">
              <a:lnSpc>
                <a:spcPct val="100000"/>
              </a:lnSpc>
              <a:spcBef>
                <a:spcPts val="100"/>
              </a:spcBef>
            </a:pPr>
            <a:r>
              <a:rPr sz="1800" b="1" spc="-5" dirty="0">
                <a:latin typeface="Times New Roman"/>
                <a:cs typeface="Times New Roman"/>
              </a:rPr>
              <a:t>Contents</a:t>
            </a:r>
            <a:endParaRPr sz="1800">
              <a:latin typeface="Times New Roman"/>
              <a:cs typeface="Times New Roman"/>
            </a:endParaRPr>
          </a:p>
          <a:p>
            <a:pPr>
              <a:lnSpc>
                <a:spcPct val="100000"/>
              </a:lnSpc>
              <a:spcBef>
                <a:spcPts val="45"/>
              </a:spcBef>
            </a:pPr>
            <a:endParaRPr sz="1600">
              <a:latin typeface="Times New Roman"/>
              <a:cs typeface="Times New Roman"/>
            </a:endParaRPr>
          </a:p>
          <a:p>
            <a:pPr marL="299085" indent="-287020">
              <a:lnSpc>
                <a:spcPct val="100000"/>
              </a:lnSpc>
              <a:buFont typeface="Arial MT"/>
              <a:buChar char="•"/>
              <a:tabLst>
                <a:tab pos="299085" algn="l"/>
                <a:tab pos="299720" algn="l"/>
              </a:tabLst>
            </a:pPr>
            <a:r>
              <a:rPr sz="1800" dirty="0">
                <a:latin typeface="Times New Roman"/>
                <a:cs typeface="Times New Roman"/>
              </a:rPr>
              <a:t>Introduction</a:t>
            </a:r>
            <a:r>
              <a:rPr sz="1800" spc="-20" dirty="0">
                <a:latin typeface="Times New Roman"/>
                <a:cs typeface="Times New Roman"/>
              </a:rPr>
              <a:t> </a:t>
            </a:r>
            <a:r>
              <a:rPr sz="1800" dirty="0">
                <a:latin typeface="Times New Roman"/>
                <a:cs typeface="Times New Roman"/>
              </a:rPr>
              <a:t>and</a:t>
            </a:r>
            <a:r>
              <a:rPr sz="1800" spc="-35" dirty="0">
                <a:latin typeface="Times New Roman"/>
                <a:cs typeface="Times New Roman"/>
              </a:rPr>
              <a:t> </a:t>
            </a:r>
            <a:r>
              <a:rPr sz="1800" spc="-25" dirty="0">
                <a:latin typeface="Times New Roman"/>
                <a:cs typeface="Times New Roman"/>
              </a:rPr>
              <a:t>Types</a:t>
            </a:r>
            <a:r>
              <a:rPr sz="1800" spc="-40" dirty="0">
                <a:latin typeface="Times New Roman"/>
                <a:cs typeface="Times New Roman"/>
              </a:rPr>
              <a:t> </a:t>
            </a:r>
            <a:r>
              <a:rPr sz="1800" dirty="0">
                <a:latin typeface="Times New Roman"/>
                <a:cs typeface="Times New Roman"/>
              </a:rPr>
              <a:t>of sorting:</a:t>
            </a:r>
            <a:r>
              <a:rPr sz="1800" spc="-10" dirty="0">
                <a:latin typeface="Times New Roman"/>
                <a:cs typeface="Times New Roman"/>
              </a:rPr>
              <a:t> </a:t>
            </a:r>
            <a:r>
              <a:rPr sz="1800" dirty="0">
                <a:latin typeface="Times New Roman"/>
                <a:cs typeface="Times New Roman"/>
              </a:rPr>
              <a:t>Internal</a:t>
            </a:r>
            <a:r>
              <a:rPr sz="1800" spc="-10" dirty="0">
                <a:latin typeface="Times New Roman"/>
                <a:cs typeface="Times New Roman"/>
              </a:rPr>
              <a:t> </a:t>
            </a:r>
            <a:r>
              <a:rPr sz="1800" dirty="0">
                <a:latin typeface="Times New Roman"/>
                <a:cs typeface="Times New Roman"/>
              </a:rPr>
              <a:t>and</a:t>
            </a:r>
            <a:r>
              <a:rPr sz="1800" spc="-10" dirty="0">
                <a:latin typeface="Times New Roman"/>
                <a:cs typeface="Times New Roman"/>
              </a:rPr>
              <a:t> </a:t>
            </a:r>
            <a:r>
              <a:rPr sz="1800" dirty="0">
                <a:latin typeface="Times New Roman"/>
                <a:cs typeface="Times New Roman"/>
              </a:rPr>
              <a:t>External</a:t>
            </a:r>
            <a:r>
              <a:rPr sz="1800" spc="-10" dirty="0">
                <a:latin typeface="Times New Roman"/>
                <a:cs typeface="Times New Roman"/>
              </a:rPr>
              <a:t> </a:t>
            </a:r>
            <a:r>
              <a:rPr sz="1800" spc="-5" dirty="0">
                <a:latin typeface="Times New Roman"/>
                <a:cs typeface="Times New Roman"/>
              </a:rPr>
              <a:t>sort</a:t>
            </a:r>
            <a:endParaRPr sz="1800">
              <a:latin typeface="Times New Roman"/>
              <a:cs typeface="Times New Roman"/>
            </a:endParaRPr>
          </a:p>
          <a:p>
            <a:pPr marL="299085" marR="5080" indent="-287020">
              <a:lnSpc>
                <a:spcPts val="3240"/>
              </a:lnSpc>
              <a:spcBef>
                <a:spcPts val="290"/>
              </a:spcBef>
              <a:buFont typeface="Arial MT"/>
              <a:buChar char="•"/>
              <a:tabLst>
                <a:tab pos="299085" algn="l"/>
                <a:tab pos="299720" algn="l"/>
              </a:tabLst>
            </a:pPr>
            <a:r>
              <a:rPr sz="1800" spc="-5" dirty="0">
                <a:latin typeface="Times New Roman"/>
                <a:cs typeface="Times New Roman"/>
              </a:rPr>
              <a:t>Comparison</a:t>
            </a:r>
            <a:r>
              <a:rPr sz="1800" spc="405" dirty="0">
                <a:latin typeface="Times New Roman"/>
                <a:cs typeface="Times New Roman"/>
              </a:rPr>
              <a:t> </a:t>
            </a:r>
            <a:r>
              <a:rPr sz="1800" dirty="0">
                <a:latin typeface="Times New Roman"/>
                <a:cs typeface="Times New Roman"/>
              </a:rPr>
              <a:t>Sorting</a:t>
            </a:r>
            <a:r>
              <a:rPr sz="1800" spc="409" dirty="0">
                <a:latin typeface="Times New Roman"/>
                <a:cs typeface="Times New Roman"/>
              </a:rPr>
              <a:t> </a:t>
            </a:r>
            <a:r>
              <a:rPr sz="1800" spc="-5" dirty="0">
                <a:latin typeface="Times New Roman"/>
                <a:cs typeface="Times New Roman"/>
              </a:rPr>
              <a:t>Algorithms:</a:t>
            </a:r>
            <a:r>
              <a:rPr sz="1800" spc="409" dirty="0">
                <a:latin typeface="Times New Roman"/>
                <a:cs typeface="Times New Roman"/>
              </a:rPr>
              <a:t> </a:t>
            </a:r>
            <a:r>
              <a:rPr sz="1800" dirty="0">
                <a:latin typeface="Times New Roman"/>
                <a:cs typeface="Times New Roman"/>
              </a:rPr>
              <a:t>Bubble,</a:t>
            </a:r>
            <a:r>
              <a:rPr sz="1800" spc="405" dirty="0">
                <a:latin typeface="Times New Roman"/>
                <a:cs typeface="Times New Roman"/>
              </a:rPr>
              <a:t> </a:t>
            </a:r>
            <a:r>
              <a:rPr sz="1800" spc="-5" dirty="0">
                <a:latin typeface="Times New Roman"/>
                <a:cs typeface="Times New Roman"/>
              </a:rPr>
              <a:t>Selection</a:t>
            </a:r>
            <a:r>
              <a:rPr sz="1800" spc="415" dirty="0">
                <a:latin typeface="Times New Roman"/>
                <a:cs typeface="Times New Roman"/>
              </a:rPr>
              <a:t> </a:t>
            </a:r>
            <a:r>
              <a:rPr sz="1800" dirty="0">
                <a:latin typeface="Times New Roman"/>
                <a:cs typeface="Times New Roman"/>
              </a:rPr>
              <a:t>and</a:t>
            </a:r>
            <a:r>
              <a:rPr sz="1800" spc="409" dirty="0">
                <a:latin typeface="Times New Roman"/>
                <a:cs typeface="Times New Roman"/>
              </a:rPr>
              <a:t> </a:t>
            </a:r>
            <a:r>
              <a:rPr sz="1800" spc="-5" dirty="0">
                <a:latin typeface="Times New Roman"/>
                <a:cs typeface="Times New Roman"/>
              </a:rPr>
              <a:t>Insertion</a:t>
            </a:r>
            <a:r>
              <a:rPr sz="1800" spc="409" dirty="0">
                <a:latin typeface="Times New Roman"/>
                <a:cs typeface="Times New Roman"/>
              </a:rPr>
              <a:t> </a:t>
            </a:r>
            <a:r>
              <a:rPr sz="1800" dirty="0">
                <a:latin typeface="Times New Roman"/>
                <a:cs typeface="Times New Roman"/>
              </a:rPr>
              <a:t>Sort,</a:t>
            </a:r>
            <a:r>
              <a:rPr sz="1800" spc="409" dirty="0">
                <a:latin typeface="Times New Roman"/>
                <a:cs typeface="Times New Roman"/>
              </a:rPr>
              <a:t> </a:t>
            </a:r>
            <a:r>
              <a:rPr sz="1800" spc="-5" dirty="0">
                <a:latin typeface="Times New Roman"/>
                <a:cs typeface="Times New Roman"/>
              </a:rPr>
              <a:t>Shell </a:t>
            </a:r>
            <a:r>
              <a:rPr sz="1800" spc="-434" dirty="0">
                <a:latin typeface="Times New Roman"/>
                <a:cs typeface="Times New Roman"/>
              </a:rPr>
              <a:t> </a:t>
            </a:r>
            <a:r>
              <a:rPr sz="1800" dirty="0">
                <a:latin typeface="Times New Roman"/>
                <a:cs typeface="Times New Roman"/>
              </a:rPr>
              <a:t>Sort</a:t>
            </a:r>
            <a:endParaRPr sz="1800">
              <a:latin typeface="Times New Roman"/>
              <a:cs typeface="Times New Roman"/>
            </a:endParaRPr>
          </a:p>
          <a:p>
            <a:pPr marL="299085" indent="-287020">
              <a:lnSpc>
                <a:spcPct val="100000"/>
              </a:lnSpc>
              <a:spcBef>
                <a:spcPts val="795"/>
              </a:spcBef>
              <a:buFont typeface="Arial MT"/>
              <a:buChar char="•"/>
              <a:tabLst>
                <a:tab pos="299085" algn="l"/>
                <a:tab pos="299720" algn="l"/>
              </a:tabLst>
            </a:pPr>
            <a:r>
              <a:rPr sz="1800" dirty="0">
                <a:latin typeface="Times New Roman"/>
                <a:cs typeface="Times New Roman"/>
              </a:rPr>
              <a:t>Divide</a:t>
            </a:r>
            <a:r>
              <a:rPr sz="1800" spc="-5" dirty="0">
                <a:latin typeface="Times New Roman"/>
                <a:cs typeface="Times New Roman"/>
              </a:rPr>
              <a:t> </a:t>
            </a:r>
            <a:r>
              <a:rPr sz="1800" dirty="0">
                <a:latin typeface="Times New Roman"/>
                <a:cs typeface="Times New Roman"/>
              </a:rPr>
              <a:t>and</a:t>
            </a:r>
            <a:r>
              <a:rPr sz="1800" spc="-10" dirty="0">
                <a:latin typeface="Times New Roman"/>
                <a:cs typeface="Times New Roman"/>
              </a:rPr>
              <a:t> </a:t>
            </a:r>
            <a:r>
              <a:rPr sz="1800" dirty="0">
                <a:latin typeface="Times New Roman"/>
                <a:cs typeface="Times New Roman"/>
              </a:rPr>
              <a:t>Conquer</a:t>
            </a:r>
            <a:r>
              <a:rPr sz="1800" spc="-10" dirty="0">
                <a:latin typeface="Times New Roman"/>
                <a:cs typeface="Times New Roman"/>
              </a:rPr>
              <a:t> </a:t>
            </a:r>
            <a:r>
              <a:rPr sz="1800" dirty="0">
                <a:latin typeface="Times New Roman"/>
                <a:cs typeface="Times New Roman"/>
              </a:rPr>
              <a:t>Sorting:</a:t>
            </a:r>
            <a:r>
              <a:rPr sz="1800" spc="-5" dirty="0">
                <a:latin typeface="Times New Roman"/>
                <a:cs typeface="Times New Roman"/>
              </a:rPr>
              <a:t> </a:t>
            </a:r>
            <a:r>
              <a:rPr sz="1800" spc="-10" dirty="0">
                <a:latin typeface="Times New Roman"/>
                <a:cs typeface="Times New Roman"/>
              </a:rPr>
              <a:t>Merge,</a:t>
            </a:r>
            <a:r>
              <a:rPr sz="1800" spc="-5" dirty="0">
                <a:latin typeface="Times New Roman"/>
                <a:cs typeface="Times New Roman"/>
              </a:rPr>
              <a:t> </a:t>
            </a:r>
            <a:r>
              <a:rPr sz="1800" dirty="0">
                <a:latin typeface="Times New Roman"/>
                <a:cs typeface="Times New Roman"/>
              </a:rPr>
              <a:t>Quick</a:t>
            </a:r>
            <a:r>
              <a:rPr sz="1800" spc="-15" dirty="0">
                <a:latin typeface="Times New Roman"/>
                <a:cs typeface="Times New Roman"/>
              </a:rPr>
              <a:t> </a:t>
            </a:r>
            <a:r>
              <a:rPr sz="1800" dirty="0">
                <a:latin typeface="Times New Roman"/>
                <a:cs typeface="Times New Roman"/>
              </a:rPr>
              <a:t>and</a:t>
            </a:r>
            <a:r>
              <a:rPr sz="1800" spc="-10" dirty="0">
                <a:latin typeface="Times New Roman"/>
                <a:cs typeface="Times New Roman"/>
              </a:rPr>
              <a:t> </a:t>
            </a:r>
            <a:r>
              <a:rPr sz="1800" spc="-5" dirty="0">
                <a:latin typeface="Times New Roman"/>
                <a:cs typeface="Times New Roman"/>
              </a:rPr>
              <a:t>Heap</a:t>
            </a:r>
            <a:r>
              <a:rPr sz="1800" spc="-10" dirty="0">
                <a:latin typeface="Times New Roman"/>
                <a:cs typeface="Times New Roman"/>
              </a:rPr>
              <a:t> </a:t>
            </a:r>
            <a:r>
              <a:rPr sz="1800" dirty="0">
                <a:latin typeface="Times New Roman"/>
                <a:cs typeface="Times New Roman"/>
              </a:rPr>
              <a:t>Sort</a:t>
            </a:r>
            <a:endParaRPr sz="1800">
              <a:latin typeface="Times New Roman"/>
              <a:cs typeface="Times New Roman"/>
            </a:endParaRPr>
          </a:p>
          <a:p>
            <a:pPr marL="299085" indent="-287020">
              <a:lnSpc>
                <a:spcPct val="100000"/>
              </a:lnSpc>
              <a:spcBef>
                <a:spcPts val="1080"/>
              </a:spcBef>
              <a:buFont typeface="Arial MT"/>
              <a:buChar char="•"/>
              <a:tabLst>
                <a:tab pos="299085" algn="l"/>
                <a:tab pos="299720" algn="l"/>
              </a:tabLst>
            </a:pPr>
            <a:r>
              <a:rPr sz="1800" spc="-5" dirty="0">
                <a:latin typeface="Times New Roman"/>
                <a:cs typeface="Times New Roman"/>
              </a:rPr>
              <a:t>Efficiency</a:t>
            </a:r>
            <a:r>
              <a:rPr sz="1800" spc="-20" dirty="0">
                <a:latin typeface="Times New Roman"/>
                <a:cs typeface="Times New Roman"/>
              </a:rPr>
              <a:t> </a:t>
            </a:r>
            <a:r>
              <a:rPr sz="1800" dirty="0">
                <a:latin typeface="Times New Roman"/>
                <a:cs typeface="Times New Roman"/>
              </a:rPr>
              <a:t>of</a:t>
            </a:r>
            <a:r>
              <a:rPr sz="1800" spc="-15" dirty="0">
                <a:latin typeface="Times New Roman"/>
                <a:cs typeface="Times New Roman"/>
              </a:rPr>
              <a:t> </a:t>
            </a:r>
            <a:r>
              <a:rPr sz="1800" dirty="0">
                <a:latin typeface="Times New Roman"/>
                <a:cs typeface="Times New Roman"/>
              </a:rPr>
              <a:t>Sorting</a:t>
            </a:r>
            <a:r>
              <a:rPr sz="1800" spc="-110" dirty="0">
                <a:latin typeface="Times New Roman"/>
                <a:cs typeface="Times New Roman"/>
              </a:rPr>
              <a:t> </a:t>
            </a:r>
            <a:r>
              <a:rPr sz="1800" spc="-5" dirty="0">
                <a:latin typeface="Times New Roman"/>
                <a:cs typeface="Times New Roman"/>
              </a:rPr>
              <a:t>Algorithms</a:t>
            </a:r>
            <a:endParaRPr sz="1800">
              <a:latin typeface="Times New Roman"/>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1422DA43-4333-D7FC-5E25-D907B03FCF4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7BE42994-4836-F82A-8178-78FD5AF8A40D}"/>
              </a:ext>
            </a:extLst>
          </p:cNvPr>
          <p:cNvSpPr txBox="1"/>
          <p:nvPr/>
        </p:nvSpPr>
        <p:spPr>
          <a:xfrm>
            <a:off x="685800" y="133350"/>
            <a:ext cx="4572000" cy="369332"/>
          </a:xfrm>
          <a:prstGeom prst="rect">
            <a:avLst/>
          </a:prstGeom>
          <a:noFill/>
        </p:spPr>
        <p:txBody>
          <a:bodyPr wrap="square">
            <a:spAutoFit/>
          </a:bodyPr>
          <a:lstStyle/>
          <a:p>
            <a:pPr algn="l"/>
            <a:r>
              <a:rPr lang="en-US" b="1" i="0" dirty="0">
                <a:solidFill>
                  <a:srgbClr val="25265E"/>
                </a:solidFill>
                <a:effectLst/>
                <a:latin typeface="euclid_circular_a"/>
              </a:rPr>
              <a:t>Working of Selection Sort</a:t>
            </a:r>
          </a:p>
        </p:txBody>
      </p:sp>
      <p:sp>
        <p:nvSpPr>
          <p:cNvPr id="9" name="Rectangle 3">
            <a:extLst>
              <a:ext uri="{FF2B5EF4-FFF2-40B4-BE49-F238E27FC236}">
                <a16:creationId xmlns:a16="http://schemas.microsoft.com/office/drawing/2014/main" id="{2D2CBE45-6927-35B6-DA7D-18CD48D9591F}"/>
              </a:ext>
            </a:extLst>
          </p:cNvPr>
          <p:cNvSpPr>
            <a:spLocks noChangeArrowheads="1"/>
          </p:cNvSpPr>
          <p:nvPr/>
        </p:nvSpPr>
        <p:spPr bwMode="auto">
          <a:xfrm>
            <a:off x="0" y="-138499"/>
            <a:ext cx="1929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 tIns="0" rIns="9522"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E3C67CDB-F1BB-6E5C-A259-05130FF26D00}"/>
              </a:ext>
            </a:extLst>
          </p:cNvPr>
          <p:cNvPicPr>
            <a:picLocks noChangeAspect="1"/>
          </p:cNvPicPr>
          <p:nvPr/>
        </p:nvPicPr>
        <p:blipFill>
          <a:blip r:embed="rId2"/>
          <a:stretch>
            <a:fillRect/>
          </a:stretch>
        </p:blipFill>
        <p:spPr>
          <a:xfrm>
            <a:off x="2381060" y="773274"/>
            <a:ext cx="4381880" cy="3596952"/>
          </a:xfrm>
          <a:prstGeom prst="rect">
            <a:avLst/>
          </a:prstGeom>
        </p:spPr>
      </p:pic>
    </p:spTree>
    <p:extLst>
      <p:ext uri="{BB962C8B-B14F-4D97-AF65-F5344CB8AC3E}">
        <p14:creationId xmlns:p14="http://schemas.microsoft.com/office/powerpoint/2010/main" val="16534165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42EEC12F-6878-6F70-5CC6-A4FF2A8B012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CA5AB2AD-3C83-01AD-7118-4E38B1A36216}"/>
              </a:ext>
            </a:extLst>
          </p:cNvPr>
          <p:cNvSpPr txBox="1"/>
          <p:nvPr/>
        </p:nvSpPr>
        <p:spPr>
          <a:xfrm>
            <a:off x="685800" y="133350"/>
            <a:ext cx="4572000" cy="369332"/>
          </a:xfrm>
          <a:prstGeom prst="rect">
            <a:avLst/>
          </a:prstGeom>
          <a:noFill/>
        </p:spPr>
        <p:txBody>
          <a:bodyPr wrap="square">
            <a:spAutoFit/>
          </a:bodyPr>
          <a:lstStyle/>
          <a:p>
            <a:pPr algn="l"/>
            <a:r>
              <a:rPr lang="en-US" b="1" i="0" dirty="0">
                <a:solidFill>
                  <a:srgbClr val="25265E"/>
                </a:solidFill>
                <a:effectLst/>
                <a:latin typeface="euclid_circular_a"/>
              </a:rPr>
              <a:t>Working of Selection Sort</a:t>
            </a:r>
          </a:p>
        </p:txBody>
      </p:sp>
      <p:sp>
        <p:nvSpPr>
          <p:cNvPr id="9" name="Rectangle 3">
            <a:extLst>
              <a:ext uri="{FF2B5EF4-FFF2-40B4-BE49-F238E27FC236}">
                <a16:creationId xmlns:a16="http://schemas.microsoft.com/office/drawing/2014/main" id="{F24D6ACE-B98B-5DB5-B1D8-85ED367523ED}"/>
              </a:ext>
            </a:extLst>
          </p:cNvPr>
          <p:cNvSpPr>
            <a:spLocks noChangeArrowheads="1"/>
          </p:cNvSpPr>
          <p:nvPr/>
        </p:nvSpPr>
        <p:spPr bwMode="auto">
          <a:xfrm>
            <a:off x="0" y="-138499"/>
            <a:ext cx="1929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 tIns="0" rIns="9522"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622F94B0-25BB-F881-9A72-7196372DDE27}"/>
              </a:ext>
            </a:extLst>
          </p:cNvPr>
          <p:cNvPicPr>
            <a:picLocks noChangeAspect="1"/>
          </p:cNvPicPr>
          <p:nvPr/>
        </p:nvPicPr>
        <p:blipFill>
          <a:blip r:embed="rId2"/>
          <a:stretch>
            <a:fillRect/>
          </a:stretch>
        </p:blipFill>
        <p:spPr>
          <a:xfrm>
            <a:off x="1752600" y="1276350"/>
            <a:ext cx="4206605" cy="2789162"/>
          </a:xfrm>
          <a:prstGeom prst="rect">
            <a:avLst/>
          </a:prstGeom>
        </p:spPr>
      </p:pic>
    </p:spTree>
    <p:extLst>
      <p:ext uri="{BB962C8B-B14F-4D97-AF65-F5344CB8AC3E}">
        <p14:creationId xmlns:p14="http://schemas.microsoft.com/office/powerpoint/2010/main" val="41880075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E388AB-89AE-F88A-88DB-31210CDB6674}"/>
              </a:ext>
            </a:extLst>
          </p:cNvPr>
          <p:cNvPicPr>
            <a:picLocks noChangeAspect="1"/>
          </p:cNvPicPr>
          <p:nvPr/>
        </p:nvPicPr>
        <p:blipFill>
          <a:blip r:embed="rId2"/>
          <a:stretch>
            <a:fillRect/>
          </a:stretch>
        </p:blipFill>
        <p:spPr>
          <a:xfrm>
            <a:off x="502567" y="83604"/>
            <a:ext cx="8138865" cy="4976291"/>
          </a:xfrm>
          <a:prstGeom prst="rect">
            <a:avLst/>
          </a:prstGeom>
        </p:spPr>
      </p:pic>
    </p:spTree>
    <p:extLst>
      <p:ext uri="{BB962C8B-B14F-4D97-AF65-F5344CB8AC3E}">
        <p14:creationId xmlns:p14="http://schemas.microsoft.com/office/powerpoint/2010/main" val="13135155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61822" y="315801"/>
            <a:ext cx="8035925" cy="3134995"/>
          </a:xfrm>
          <a:prstGeom prst="rect">
            <a:avLst/>
          </a:prstGeom>
        </p:spPr>
        <p:txBody>
          <a:bodyPr vert="horz" wrap="square" lIns="0" tIns="141605" rIns="0" bIns="0" rtlCol="0">
            <a:spAutoFit/>
          </a:bodyPr>
          <a:lstStyle/>
          <a:p>
            <a:pPr marL="88900">
              <a:lnSpc>
                <a:spcPct val="100000"/>
              </a:lnSpc>
              <a:spcBef>
                <a:spcPts val="1115"/>
              </a:spcBef>
            </a:pPr>
            <a:r>
              <a:rPr sz="1700" b="1" spc="-10" dirty="0">
                <a:latin typeface="Times New Roman"/>
                <a:cs typeface="Times New Roman"/>
              </a:rPr>
              <a:t>Time</a:t>
            </a:r>
            <a:r>
              <a:rPr sz="1700" b="1" spc="-40" dirty="0">
                <a:latin typeface="Times New Roman"/>
                <a:cs typeface="Times New Roman"/>
              </a:rPr>
              <a:t> </a:t>
            </a:r>
            <a:r>
              <a:rPr sz="1700" b="1" dirty="0">
                <a:latin typeface="Times New Roman"/>
                <a:cs typeface="Times New Roman"/>
              </a:rPr>
              <a:t>Complexity:</a:t>
            </a:r>
            <a:endParaRPr sz="1700">
              <a:latin typeface="Times New Roman"/>
              <a:cs typeface="Times New Roman"/>
            </a:endParaRPr>
          </a:p>
          <a:p>
            <a:pPr marL="375285" indent="-287020">
              <a:lnSpc>
                <a:spcPct val="100000"/>
              </a:lnSpc>
              <a:spcBef>
                <a:spcPts val="1019"/>
              </a:spcBef>
              <a:buFont typeface="Arial MT"/>
              <a:buChar char="•"/>
              <a:tabLst>
                <a:tab pos="375285" algn="l"/>
                <a:tab pos="375920" algn="l"/>
              </a:tabLst>
            </a:pPr>
            <a:r>
              <a:rPr sz="1700" b="1" dirty="0">
                <a:latin typeface="Times New Roman"/>
                <a:cs typeface="Times New Roman"/>
              </a:rPr>
              <a:t>Best</a:t>
            </a:r>
            <a:r>
              <a:rPr sz="1700" b="1" spc="-5" dirty="0">
                <a:latin typeface="Times New Roman"/>
                <a:cs typeface="Times New Roman"/>
              </a:rPr>
              <a:t> </a:t>
            </a:r>
            <a:r>
              <a:rPr sz="1700" b="1" dirty="0">
                <a:latin typeface="Times New Roman"/>
                <a:cs typeface="Times New Roman"/>
              </a:rPr>
              <a:t>Case</a:t>
            </a:r>
            <a:r>
              <a:rPr sz="1700" b="1" spc="-15" dirty="0">
                <a:latin typeface="Times New Roman"/>
                <a:cs typeface="Times New Roman"/>
              </a:rPr>
              <a:t> </a:t>
            </a:r>
            <a:r>
              <a:rPr sz="1700" b="1" dirty="0">
                <a:latin typeface="Times New Roman"/>
                <a:cs typeface="Times New Roman"/>
              </a:rPr>
              <a:t>Complexity-</a:t>
            </a:r>
            <a:r>
              <a:rPr sz="1700" dirty="0">
                <a:latin typeface="Times New Roman"/>
                <a:cs typeface="Times New Roman"/>
              </a:rPr>
              <a:t>It</a:t>
            </a:r>
            <a:r>
              <a:rPr sz="1700" spc="-35" dirty="0">
                <a:latin typeface="Times New Roman"/>
                <a:cs typeface="Times New Roman"/>
              </a:rPr>
              <a:t> </a:t>
            </a:r>
            <a:r>
              <a:rPr sz="1700" dirty="0">
                <a:latin typeface="Times New Roman"/>
                <a:cs typeface="Times New Roman"/>
              </a:rPr>
              <a:t>occurs</a:t>
            </a:r>
            <a:r>
              <a:rPr sz="1700" spc="-15" dirty="0">
                <a:latin typeface="Times New Roman"/>
                <a:cs typeface="Times New Roman"/>
              </a:rPr>
              <a:t> </a:t>
            </a:r>
            <a:r>
              <a:rPr sz="1700" dirty="0">
                <a:latin typeface="Times New Roman"/>
                <a:cs typeface="Times New Roman"/>
              </a:rPr>
              <a:t>when</a:t>
            </a:r>
            <a:r>
              <a:rPr sz="1700" spc="-25" dirty="0">
                <a:latin typeface="Times New Roman"/>
                <a:cs typeface="Times New Roman"/>
              </a:rPr>
              <a:t> </a:t>
            </a:r>
            <a:r>
              <a:rPr sz="1700" spc="-5" dirty="0">
                <a:latin typeface="Times New Roman"/>
                <a:cs typeface="Times New Roman"/>
              </a:rPr>
              <a:t>there is</a:t>
            </a:r>
            <a:r>
              <a:rPr sz="1700" spc="10" dirty="0">
                <a:latin typeface="Times New Roman"/>
                <a:cs typeface="Times New Roman"/>
              </a:rPr>
              <a:t> </a:t>
            </a:r>
            <a:r>
              <a:rPr sz="1700" dirty="0">
                <a:latin typeface="Times New Roman"/>
                <a:cs typeface="Times New Roman"/>
              </a:rPr>
              <a:t>no</a:t>
            </a:r>
            <a:r>
              <a:rPr sz="1700" spc="-5" dirty="0">
                <a:latin typeface="Times New Roman"/>
                <a:cs typeface="Times New Roman"/>
              </a:rPr>
              <a:t> sorting</a:t>
            </a:r>
            <a:r>
              <a:rPr sz="1700" spc="15" dirty="0">
                <a:latin typeface="Times New Roman"/>
                <a:cs typeface="Times New Roman"/>
              </a:rPr>
              <a:t> </a:t>
            </a:r>
            <a:r>
              <a:rPr sz="1700" spc="-5" dirty="0">
                <a:latin typeface="Times New Roman"/>
                <a:cs typeface="Times New Roman"/>
              </a:rPr>
              <a:t>required.</a:t>
            </a:r>
            <a:r>
              <a:rPr sz="1700" spc="-20" dirty="0">
                <a:latin typeface="Times New Roman"/>
                <a:cs typeface="Times New Roman"/>
              </a:rPr>
              <a:t> </a:t>
            </a:r>
            <a:r>
              <a:rPr sz="1700" b="1" spc="-5" dirty="0">
                <a:latin typeface="Times New Roman"/>
                <a:cs typeface="Times New Roman"/>
              </a:rPr>
              <a:t>O(n</a:t>
            </a:r>
            <a:r>
              <a:rPr sz="1650" b="1" spc="-7" baseline="25252" dirty="0">
                <a:latin typeface="Times New Roman"/>
                <a:cs typeface="Times New Roman"/>
              </a:rPr>
              <a:t>2</a:t>
            </a:r>
            <a:r>
              <a:rPr sz="1700" b="1" spc="-5" dirty="0">
                <a:latin typeface="Times New Roman"/>
                <a:cs typeface="Times New Roman"/>
              </a:rPr>
              <a:t>)</a:t>
            </a:r>
            <a:r>
              <a:rPr sz="1700" spc="-5" dirty="0">
                <a:latin typeface="Times New Roman"/>
                <a:cs typeface="Times New Roman"/>
              </a:rPr>
              <a:t>.</a:t>
            </a:r>
            <a:endParaRPr sz="1700">
              <a:latin typeface="Times New Roman"/>
              <a:cs typeface="Times New Roman"/>
            </a:endParaRPr>
          </a:p>
          <a:p>
            <a:pPr marL="375285" marR="95250" indent="-287020">
              <a:lnSpc>
                <a:spcPct val="150000"/>
              </a:lnSpc>
              <a:buFont typeface="Arial MT"/>
              <a:buChar char="•"/>
              <a:tabLst>
                <a:tab pos="375285" algn="l"/>
                <a:tab pos="375920" algn="l"/>
              </a:tabLst>
            </a:pPr>
            <a:r>
              <a:rPr sz="1700" b="1" spc="-20" dirty="0">
                <a:latin typeface="Times New Roman"/>
                <a:cs typeface="Times New Roman"/>
              </a:rPr>
              <a:t>Average</a:t>
            </a:r>
            <a:r>
              <a:rPr sz="1700" b="1" spc="25" dirty="0">
                <a:latin typeface="Times New Roman"/>
                <a:cs typeface="Times New Roman"/>
              </a:rPr>
              <a:t> </a:t>
            </a:r>
            <a:r>
              <a:rPr sz="1700" b="1" dirty="0">
                <a:latin typeface="Times New Roman"/>
                <a:cs typeface="Times New Roman"/>
              </a:rPr>
              <a:t>Case</a:t>
            </a:r>
            <a:r>
              <a:rPr sz="1700" b="1" spc="5" dirty="0">
                <a:latin typeface="Times New Roman"/>
                <a:cs typeface="Times New Roman"/>
              </a:rPr>
              <a:t> </a:t>
            </a:r>
            <a:r>
              <a:rPr sz="1700" b="1" spc="-5" dirty="0">
                <a:latin typeface="Times New Roman"/>
                <a:cs typeface="Times New Roman"/>
              </a:rPr>
              <a:t>Complexity</a:t>
            </a:r>
            <a:r>
              <a:rPr sz="1700" b="1" spc="50" dirty="0">
                <a:latin typeface="Times New Roman"/>
                <a:cs typeface="Times New Roman"/>
              </a:rPr>
              <a:t> </a:t>
            </a:r>
            <a:r>
              <a:rPr sz="1700" b="1" dirty="0">
                <a:latin typeface="Times New Roman"/>
                <a:cs typeface="Times New Roman"/>
              </a:rPr>
              <a:t>-</a:t>
            </a:r>
            <a:r>
              <a:rPr sz="1700" b="1" spc="25" dirty="0">
                <a:latin typeface="Times New Roman"/>
                <a:cs typeface="Times New Roman"/>
              </a:rPr>
              <a:t> </a:t>
            </a:r>
            <a:r>
              <a:rPr sz="1700" spc="-5" dirty="0">
                <a:latin typeface="Times New Roman"/>
                <a:cs typeface="Times New Roman"/>
              </a:rPr>
              <a:t>It</a:t>
            </a:r>
            <a:r>
              <a:rPr sz="1700" spc="15" dirty="0">
                <a:latin typeface="Times New Roman"/>
                <a:cs typeface="Times New Roman"/>
              </a:rPr>
              <a:t> </a:t>
            </a:r>
            <a:r>
              <a:rPr sz="1700" spc="-5" dirty="0">
                <a:latin typeface="Times New Roman"/>
                <a:cs typeface="Times New Roman"/>
              </a:rPr>
              <a:t>occurs</a:t>
            </a:r>
            <a:r>
              <a:rPr sz="1700" spc="15" dirty="0">
                <a:latin typeface="Times New Roman"/>
                <a:cs typeface="Times New Roman"/>
              </a:rPr>
              <a:t> </a:t>
            </a:r>
            <a:r>
              <a:rPr sz="1700" spc="-5" dirty="0">
                <a:latin typeface="Times New Roman"/>
                <a:cs typeface="Times New Roman"/>
              </a:rPr>
              <a:t>when</a:t>
            </a:r>
            <a:r>
              <a:rPr sz="1700" spc="35" dirty="0">
                <a:latin typeface="Times New Roman"/>
                <a:cs typeface="Times New Roman"/>
              </a:rPr>
              <a:t> </a:t>
            </a:r>
            <a:r>
              <a:rPr sz="1700" spc="-5" dirty="0">
                <a:latin typeface="Times New Roman"/>
                <a:cs typeface="Times New Roman"/>
              </a:rPr>
              <a:t>the</a:t>
            </a:r>
            <a:r>
              <a:rPr sz="1700" spc="35" dirty="0">
                <a:latin typeface="Times New Roman"/>
                <a:cs typeface="Times New Roman"/>
              </a:rPr>
              <a:t> </a:t>
            </a:r>
            <a:r>
              <a:rPr sz="1700" spc="-5" dirty="0">
                <a:latin typeface="Times New Roman"/>
                <a:cs typeface="Times New Roman"/>
              </a:rPr>
              <a:t>array</a:t>
            </a:r>
            <a:r>
              <a:rPr sz="1700" spc="20" dirty="0">
                <a:latin typeface="Times New Roman"/>
                <a:cs typeface="Times New Roman"/>
              </a:rPr>
              <a:t> </a:t>
            </a:r>
            <a:r>
              <a:rPr sz="1700" spc="-5" dirty="0">
                <a:latin typeface="Times New Roman"/>
                <a:cs typeface="Times New Roman"/>
              </a:rPr>
              <a:t>elements</a:t>
            </a:r>
            <a:r>
              <a:rPr sz="1700" spc="20" dirty="0">
                <a:latin typeface="Times New Roman"/>
                <a:cs typeface="Times New Roman"/>
              </a:rPr>
              <a:t> </a:t>
            </a:r>
            <a:r>
              <a:rPr sz="1700" spc="-5" dirty="0">
                <a:latin typeface="Times New Roman"/>
                <a:cs typeface="Times New Roman"/>
              </a:rPr>
              <a:t>are</a:t>
            </a:r>
            <a:r>
              <a:rPr sz="1700" spc="35" dirty="0">
                <a:latin typeface="Times New Roman"/>
                <a:cs typeface="Times New Roman"/>
              </a:rPr>
              <a:t> </a:t>
            </a:r>
            <a:r>
              <a:rPr sz="1700" dirty="0">
                <a:latin typeface="Times New Roman"/>
                <a:cs typeface="Times New Roman"/>
              </a:rPr>
              <a:t>not</a:t>
            </a:r>
            <a:r>
              <a:rPr sz="1700" spc="20" dirty="0">
                <a:latin typeface="Times New Roman"/>
                <a:cs typeface="Times New Roman"/>
              </a:rPr>
              <a:t> </a:t>
            </a:r>
            <a:r>
              <a:rPr sz="1700" spc="-5" dirty="0">
                <a:latin typeface="Times New Roman"/>
                <a:cs typeface="Times New Roman"/>
              </a:rPr>
              <a:t>properly </a:t>
            </a:r>
            <a:r>
              <a:rPr sz="1700" spc="-409" dirty="0">
                <a:latin typeface="Times New Roman"/>
                <a:cs typeface="Times New Roman"/>
              </a:rPr>
              <a:t> </a:t>
            </a:r>
            <a:r>
              <a:rPr sz="1700" dirty="0">
                <a:latin typeface="Times New Roman"/>
                <a:cs typeface="Times New Roman"/>
              </a:rPr>
              <a:t>ascending</a:t>
            </a:r>
            <a:r>
              <a:rPr sz="1700" spc="-20" dirty="0">
                <a:latin typeface="Times New Roman"/>
                <a:cs typeface="Times New Roman"/>
              </a:rPr>
              <a:t> </a:t>
            </a:r>
            <a:r>
              <a:rPr sz="1700" spc="-5" dirty="0">
                <a:latin typeface="Times New Roman"/>
                <a:cs typeface="Times New Roman"/>
              </a:rPr>
              <a:t>and </a:t>
            </a:r>
            <a:r>
              <a:rPr sz="1700" dirty="0">
                <a:latin typeface="Times New Roman"/>
                <a:cs typeface="Times New Roman"/>
              </a:rPr>
              <a:t>not</a:t>
            </a:r>
            <a:r>
              <a:rPr sz="1700" spc="-15" dirty="0">
                <a:latin typeface="Times New Roman"/>
                <a:cs typeface="Times New Roman"/>
              </a:rPr>
              <a:t> </a:t>
            </a:r>
            <a:r>
              <a:rPr sz="1700" spc="-5" dirty="0">
                <a:latin typeface="Times New Roman"/>
                <a:cs typeface="Times New Roman"/>
              </a:rPr>
              <a:t>properly</a:t>
            </a:r>
            <a:r>
              <a:rPr sz="1700" spc="-10" dirty="0">
                <a:latin typeface="Times New Roman"/>
                <a:cs typeface="Times New Roman"/>
              </a:rPr>
              <a:t> </a:t>
            </a:r>
            <a:r>
              <a:rPr sz="1700" dirty="0">
                <a:latin typeface="Times New Roman"/>
                <a:cs typeface="Times New Roman"/>
              </a:rPr>
              <a:t>descending.</a:t>
            </a:r>
            <a:r>
              <a:rPr sz="1700" spc="-25" dirty="0">
                <a:latin typeface="Times New Roman"/>
                <a:cs typeface="Times New Roman"/>
              </a:rPr>
              <a:t> </a:t>
            </a:r>
            <a:r>
              <a:rPr sz="1700" b="1" dirty="0">
                <a:latin typeface="Times New Roman"/>
                <a:cs typeface="Times New Roman"/>
              </a:rPr>
              <a:t>O(n</a:t>
            </a:r>
            <a:r>
              <a:rPr sz="1650" b="1" baseline="25252" dirty="0">
                <a:latin typeface="Times New Roman"/>
                <a:cs typeface="Times New Roman"/>
              </a:rPr>
              <a:t>2</a:t>
            </a:r>
            <a:r>
              <a:rPr sz="1700" b="1" dirty="0">
                <a:latin typeface="Times New Roman"/>
                <a:cs typeface="Times New Roman"/>
              </a:rPr>
              <a:t>)</a:t>
            </a:r>
            <a:r>
              <a:rPr sz="1700" dirty="0">
                <a:latin typeface="Times New Roman"/>
                <a:cs typeface="Times New Roman"/>
              </a:rPr>
              <a:t>.</a:t>
            </a:r>
            <a:endParaRPr sz="1700">
              <a:latin typeface="Times New Roman"/>
              <a:cs typeface="Times New Roman"/>
            </a:endParaRPr>
          </a:p>
          <a:p>
            <a:pPr marL="375285" marR="93980" indent="-287020">
              <a:lnSpc>
                <a:spcPct val="150000"/>
              </a:lnSpc>
              <a:spcBef>
                <a:spcPts val="5"/>
              </a:spcBef>
              <a:buFont typeface="Arial MT"/>
              <a:buChar char="•"/>
              <a:tabLst>
                <a:tab pos="375285" algn="l"/>
                <a:tab pos="375920" algn="l"/>
              </a:tabLst>
            </a:pPr>
            <a:r>
              <a:rPr sz="1700" b="1" spc="-20" dirty="0">
                <a:latin typeface="Times New Roman"/>
                <a:cs typeface="Times New Roman"/>
              </a:rPr>
              <a:t>Worst</a:t>
            </a:r>
            <a:r>
              <a:rPr sz="1700" b="1" spc="70" dirty="0">
                <a:latin typeface="Times New Roman"/>
                <a:cs typeface="Times New Roman"/>
              </a:rPr>
              <a:t> </a:t>
            </a:r>
            <a:r>
              <a:rPr sz="1700" b="1" spc="-5" dirty="0">
                <a:latin typeface="Times New Roman"/>
                <a:cs typeface="Times New Roman"/>
              </a:rPr>
              <a:t>Case</a:t>
            </a:r>
            <a:r>
              <a:rPr sz="1700" b="1" spc="80" dirty="0">
                <a:latin typeface="Times New Roman"/>
                <a:cs typeface="Times New Roman"/>
              </a:rPr>
              <a:t> </a:t>
            </a:r>
            <a:r>
              <a:rPr sz="1700" b="1" spc="-5" dirty="0">
                <a:latin typeface="Times New Roman"/>
                <a:cs typeface="Times New Roman"/>
              </a:rPr>
              <a:t>Complexity</a:t>
            </a:r>
            <a:r>
              <a:rPr sz="1700" b="1" spc="114" dirty="0">
                <a:latin typeface="Times New Roman"/>
                <a:cs typeface="Times New Roman"/>
              </a:rPr>
              <a:t> </a:t>
            </a:r>
            <a:r>
              <a:rPr sz="1700" b="1" dirty="0">
                <a:latin typeface="Times New Roman"/>
                <a:cs typeface="Times New Roman"/>
              </a:rPr>
              <a:t>-</a:t>
            </a:r>
            <a:r>
              <a:rPr sz="1700" b="1" spc="90" dirty="0">
                <a:latin typeface="Times New Roman"/>
                <a:cs typeface="Times New Roman"/>
              </a:rPr>
              <a:t> </a:t>
            </a:r>
            <a:r>
              <a:rPr sz="1700" spc="-5" dirty="0">
                <a:latin typeface="Times New Roman"/>
                <a:cs typeface="Times New Roman"/>
              </a:rPr>
              <a:t>It</a:t>
            </a:r>
            <a:r>
              <a:rPr sz="1700" spc="70" dirty="0">
                <a:latin typeface="Times New Roman"/>
                <a:cs typeface="Times New Roman"/>
              </a:rPr>
              <a:t> </a:t>
            </a:r>
            <a:r>
              <a:rPr sz="1700" spc="-5" dirty="0">
                <a:latin typeface="Times New Roman"/>
                <a:cs typeface="Times New Roman"/>
              </a:rPr>
              <a:t>occurs</a:t>
            </a:r>
            <a:r>
              <a:rPr sz="1700" spc="70" dirty="0">
                <a:latin typeface="Times New Roman"/>
                <a:cs typeface="Times New Roman"/>
              </a:rPr>
              <a:t> </a:t>
            </a:r>
            <a:r>
              <a:rPr sz="1700" dirty="0">
                <a:latin typeface="Times New Roman"/>
                <a:cs typeface="Times New Roman"/>
              </a:rPr>
              <a:t>when</a:t>
            </a:r>
            <a:r>
              <a:rPr sz="1700" spc="85" dirty="0">
                <a:latin typeface="Times New Roman"/>
                <a:cs typeface="Times New Roman"/>
              </a:rPr>
              <a:t> </a:t>
            </a:r>
            <a:r>
              <a:rPr sz="1700" dirty="0">
                <a:latin typeface="Times New Roman"/>
                <a:cs typeface="Times New Roman"/>
              </a:rPr>
              <a:t>the</a:t>
            </a:r>
            <a:r>
              <a:rPr sz="1700" spc="75" dirty="0">
                <a:latin typeface="Times New Roman"/>
                <a:cs typeface="Times New Roman"/>
              </a:rPr>
              <a:t> </a:t>
            </a:r>
            <a:r>
              <a:rPr sz="1700" spc="-10" dirty="0">
                <a:latin typeface="Times New Roman"/>
                <a:cs typeface="Times New Roman"/>
              </a:rPr>
              <a:t>array</a:t>
            </a:r>
            <a:r>
              <a:rPr sz="1700" spc="90" dirty="0">
                <a:latin typeface="Times New Roman"/>
                <a:cs typeface="Times New Roman"/>
              </a:rPr>
              <a:t> </a:t>
            </a:r>
            <a:r>
              <a:rPr sz="1700" spc="-5" dirty="0">
                <a:latin typeface="Times New Roman"/>
                <a:cs typeface="Times New Roman"/>
              </a:rPr>
              <a:t>elements</a:t>
            </a:r>
            <a:r>
              <a:rPr sz="1700" spc="80" dirty="0">
                <a:latin typeface="Times New Roman"/>
                <a:cs typeface="Times New Roman"/>
              </a:rPr>
              <a:t> </a:t>
            </a:r>
            <a:r>
              <a:rPr sz="1700" dirty="0">
                <a:latin typeface="Times New Roman"/>
                <a:cs typeface="Times New Roman"/>
              </a:rPr>
              <a:t>are</a:t>
            </a:r>
            <a:r>
              <a:rPr sz="1700" spc="70" dirty="0">
                <a:latin typeface="Times New Roman"/>
                <a:cs typeface="Times New Roman"/>
              </a:rPr>
              <a:t> </a:t>
            </a:r>
            <a:r>
              <a:rPr sz="1700" spc="-5" dirty="0">
                <a:latin typeface="Times New Roman"/>
                <a:cs typeface="Times New Roman"/>
              </a:rPr>
              <a:t>required</a:t>
            </a:r>
            <a:r>
              <a:rPr sz="1700" spc="85" dirty="0">
                <a:latin typeface="Times New Roman"/>
                <a:cs typeface="Times New Roman"/>
              </a:rPr>
              <a:t> </a:t>
            </a:r>
            <a:r>
              <a:rPr sz="1700" spc="-5" dirty="0">
                <a:latin typeface="Times New Roman"/>
                <a:cs typeface="Times New Roman"/>
              </a:rPr>
              <a:t>to</a:t>
            </a:r>
            <a:r>
              <a:rPr sz="1700" spc="75" dirty="0">
                <a:latin typeface="Times New Roman"/>
                <a:cs typeface="Times New Roman"/>
              </a:rPr>
              <a:t> </a:t>
            </a:r>
            <a:r>
              <a:rPr sz="1700" dirty="0">
                <a:latin typeface="Times New Roman"/>
                <a:cs typeface="Times New Roman"/>
              </a:rPr>
              <a:t>be</a:t>
            </a:r>
            <a:r>
              <a:rPr sz="1700" spc="80" dirty="0">
                <a:latin typeface="Times New Roman"/>
                <a:cs typeface="Times New Roman"/>
              </a:rPr>
              <a:t> </a:t>
            </a:r>
            <a:r>
              <a:rPr sz="1700" spc="-5" dirty="0">
                <a:latin typeface="Times New Roman"/>
                <a:cs typeface="Times New Roman"/>
              </a:rPr>
              <a:t>sorted </a:t>
            </a:r>
            <a:r>
              <a:rPr sz="1700" spc="-409" dirty="0">
                <a:latin typeface="Times New Roman"/>
                <a:cs typeface="Times New Roman"/>
              </a:rPr>
              <a:t> </a:t>
            </a:r>
            <a:r>
              <a:rPr sz="1700" spc="-5" dirty="0">
                <a:latin typeface="Times New Roman"/>
                <a:cs typeface="Times New Roman"/>
              </a:rPr>
              <a:t>in</a:t>
            </a:r>
            <a:r>
              <a:rPr sz="1700" dirty="0">
                <a:latin typeface="Times New Roman"/>
                <a:cs typeface="Times New Roman"/>
              </a:rPr>
              <a:t> reverse</a:t>
            </a:r>
            <a:r>
              <a:rPr sz="1700" spc="-20" dirty="0">
                <a:latin typeface="Times New Roman"/>
                <a:cs typeface="Times New Roman"/>
              </a:rPr>
              <a:t> order.</a:t>
            </a:r>
            <a:r>
              <a:rPr sz="1700" spc="-25" dirty="0">
                <a:latin typeface="Times New Roman"/>
                <a:cs typeface="Times New Roman"/>
              </a:rPr>
              <a:t> </a:t>
            </a:r>
            <a:r>
              <a:rPr sz="1700" b="1" dirty="0">
                <a:latin typeface="Times New Roman"/>
                <a:cs typeface="Times New Roman"/>
              </a:rPr>
              <a:t>O(n</a:t>
            </a:r>
            <a:r>
              <a:rPr sz="1650" b="1" baseline="25252" dirty="0">
                <a:latin typeface="Times New Roman"/>
                <a:cs typeface="Times New Roman"/>
              </a:rPr>
              <a:t>2</a:t>
            </a:r>
            <a:r>
              <a:rPr sz="1700" b="1" dirty="0">
                <a:latin typeface="Times New Roman"/>
                <a:cs typeface="Times New Roman"/>
              </a:rPr>
              <a:t>)</a:t>
            </a:r>
            <a:r>
              <a:rPr sz="1700" dirty="0">
                <a:latin typeface="Times New Roman"/>
                <a:cs typeface="Times New Roman"/>
              </a:rPr>
              <a:t>.</a:t>
            </a:r>
            <a:endParaRPr sz="1700">
              <a:latin typeface="Times New Roman"/>
              <a:cs typeface="Times New Roman"/>
            </a:endParaRPr>
          </a:p>
          <a:p>
            <a:pPr marL="375285" indent="-287020">
              <a:lnSpc>
                <a:spcPct val="100000"/>
              </a:lnSpc>
              <a:spcBef>
                <a:spcPts val="1020"/>
              </a:spcBef>
              <a:buFont typeface="Arial MT"/>
              <a:buChar char="•"/>
              <a:tabLst>
                <a:tab pos="375285" algn="l"/>
                <a:tab pos="375920" algn="l"/>
              </a:tabLst>
            </a:pPr>
            <a:r>
              <a:rPr sz="1700" dirty="0">
                <a:latin typeface="Times New Roman"/>
                <a:cs typeface="Times New Roman"/>
              </a:rPr>
              <a:t>O(n</a:t>
            </a:r>
            <a:r>
              <a:rPr sz="1650" baseline="25252" dirty="0">
                <a:latin typeface="Times New Roman"/>
                <a:cs typeface="Times New Roman"/>
              </a:rPr>
              <a:t>2</a:t>
            </a:r>
            <a:r>
              <a:rPr sz="1700" dirty="0">
                <a:latin typeface="Times New Roman"/>
                <a:cs typeface="Times New Roman"/>
              </a:rPr>
              <a:t>)</a:t>
            </a:r>
            <a:r>
              <a:rPr sz="1700" spc="-35" dirty="0">
                <a:latin typeface="Times New Roman"/>
                <a:cs typeface="Times New Roman"/>
              </a:rPr>
              <a:t> </a:t>
            </a:r>
            <a:r>
              <a:rPr sz="1700" spc="-5" dirty="0">
                <a:latin typeface="Times New Roman"/>
                <a:cs typeface="Times New Roman"/>
              </a:rPr>
              <a:t>as</a:t>
            </a:r>
            <a:r>
              <a:rPr sz="1700" spc="-20" dirty="0">
                <a:latin typeface="Times New Roman"/>
                <a:cs typeface="Times New Roman"/>
              </a:rPr>
              <a:t> </a:t>
            </a:r>
            <a:r>
              <a:rPr sz="1700" dirty="0">
                <a:latin typeface="Times New Roman"/>
                <a:cs typeface="Times New Roman"/>
              </a:rPr>
              <a:t>there</a:t>
            </a:r>
            <a:r>
              <a:rPr sz="1700" spc="-20" dirty="0">
                <a:latin typeface="Times New Roman"/>
                <a:cs typeface="Times New Roman"/>
              </a:rPr>
              <a:t> </a:t>
            </a:r>
            <a:r>
              <a:rPr sz="1700" dirty="0">
                <a:latin typeface="Times New Roman"/>
                <a:cs typeface="Times New Roman"/>
              </a:rPr>
              <a:t>are</a:t>
            </a:r>
            <a:r>
              <a:rPr sz="1700" spc="-30" dirty="0">
                <a:latin typeface="Times New Roman"/>
                <a:cs typeface="Times New Roman"/>
              </a:rPr>
              <a:t> </a:t>
            </a:r>
            <a:r>
              <a:rPr sz="1700" dirty="0">
                <a:latin typeface="Times New Roman"/>
                <a:cs typeface="Times New Roman"/>
              </a:rPr>
              <a:t>two</a:t>
            </a:r>
            <a:r>
              <a:rPr sz="1700" spc="-15" dirty="0">
                <a:latin typeface="Times New Roman"/>
                <a:cs typeface="Times New Roman"/>
              </a:rPr>
              <a:t> </a:t>
            </a:r>
            <a:r>
              <a:rPr sz="1700" dirty="0">
                <a:latin typeface="Times New Roman"/>
                <a:cs typeface="Times New Roman"/>
              </a:rPr>
              <a:t>nested</a:t>
            </a:r>
            <a:r>
              <a:rPr sz="1700" spc="-15" dirty="0">
                <a:latin typeface="Times New Roman"/>
                <a:cs typeface="Times New Roman"/>
              </a:rPr>
              <a:t> </a:t>
            </a:r>
            <a:r>
              <a:rPr sz="1700" dirty="0">
                <a:latin typeface="Times New Roman"/>
                <a:cs typeface="Times New Roman"/>
              </a:rPr>
              <a:t>loops</a:t>
            </a:r>
            <a:endParaRPr sz="1700">
              <a:latin typeface="Times New Roman"/>
              <a:cs typeface="Times New Roman"/>
            </a:endParaRPr>
          </a:p>
          <a:p>
            <a:pPr marL="88900">
              <a:lnSpc>
                <a:spcPct val="100000"/>
              </a:lnSpc>
              <a:spcBef>
                <a:spcPts val="1019"/>
              </a:spcBef>
            </a:pPr>
            <a:r>
              <a:rPr sz="1700" b="1" dirty="0">
                <a:latin typeface="Times New Roman"/>
                <a:cs typeface="Times New Roman"/>
              </a:rPr>
              <a:t>Space</a:t>
            </a:r>
            <a:r>
              <a:rPr sz="1700" b="1" spc="-35" dirty="0">
                <a:latin typeface="Times New Roman"/>
                <a:cs typeface="Times New Roman"/>
              </a:rPr>
              <a:t> </a:t>
            </a:r>
            <a:r>
              <a:rPr sz="1700" b="1" dirty="0">
                <a:latin typeface="Times New Roman"/>
                <a:cs typeface="Times New Roman"/>
              </a:rPr>
              <a:t>complexity</a:t>
            </a:r>
            <a:r>
              <a:rPr sz="1700" b="1" spc="-40" dirty="0">
                <a:latin typeface="Times New Roman"/>
                <a:cs typeface="Times New Roman"/>
              </a:rPr>
              <a:t> </a:t>
            </a:r>
            <a:r>
              <a:rPr sz="1700" b="1" spc="-5" dirty="0">
                <a:latin typeface="Times New Roman"/>
                <a:cs typeface="Times New Roman"/>
              </a:rPr>
              <a:t>:O(1)</a:t>
            </a:r>
            <a:endParaRPr sz="1700">
              <a:latin typeface="Times New Roman"/>
              <a:cs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20979" y="283057"/>
            <a:ext cx="7861934" cy="3524250"/>
          </a:xfrm>
          <a:prstGeom prst="rect">
            <a:avLst/>
          </a:prstGeom>
        </p:spPr>
        <p:txBody>
          <a:bodyPr vert="horz" wrap="square" lIns="0" tIns="142240" rIns="0" bIns="0" rtlCol="0">
            <a:spAutoFit/>
          </a:bodyPr>
          <a:lstStyle/>
          <a:p>
            <a:pPr marL="12700" algn="just">
              <a:lnSpc>
                <a:spcPct val="100000"/>
              </a:lnSpc>
              <a:spcBef>
                <a:spcPts val="1120"/>
              </a:spcBef>
            </a:pPr>
            <a:r>
              <a:rPr sz="1700" b="1" dirty="0">
                <a:latin typeface="Times New Roman"/>
                <a:cs typeface="Times New Roman"/>
              </a:rPr>
              <a:t>Bubble</a:t>
            </a:r>
            <a:r>
              <a:rPr sz="1700" b="1" spc="-30" dirty="0">
                <a:latin typeface="Times New Roman"/>
                <a:cs typeface="Times New Roman"/>
              </a:rPr>
              <a:t> </a:t>
            </a:r>
            <a:r>
              <a:rPr sz="1700" b="1" dirty="0">
                <a:latin typeface="Times New Roman"/>
                <a:cs typeface="Times New Roman"/>
              </a:rPr>
              <a:t>Sort</a:t>
            </a:r>
            <a:endParaRPr sz="1700">
              <a:latin typeface="Times New Roman"/>
              <a:cs typeface="Times New Roman"/>
            </a:endParaRPr>
          </a:p>
          <a:p>
            <a:pPr marL="299085" marR="5080" indent="-287020" algn="just">
              <a:lnSpc>
                <a:spcPct val="150000"/>
              </a:lnSpc>
              <a:buFont typeface="Arial MT"/>
              <a:buChar char="•"/>
              <a:tabLst>
                <a:tab pos="299720" algn="l"/>
              </a:tabLst>
            </a:pPr>
            <a:r>
              <a:rPr sz="1700" spc="-5" dirty="0">
                <a:latin typeface="Times New Roman"/>
                <a:cs typeface="Times New Roman"/>
              </a:rPr>
              <a:t>Sorting</a:t>
            </a:r>
            <a:r>
              <a:rPr sz="1700" dirty="0">
                <a:latin typeface="Times New Roman"/>
                <a:cs typeface="Times New Roman"/>
              </a:rPr>
              <a:t> </a:t>
            </a:r>
            <a:r>
              <a:rPr sz="1700" spc="-5" dirty="0">
                <a:latin typeface="Times New Roman"/>
                <a:cs typeface="Times New Roman"/>
              </a:rPr>
              <a:t>Algorithms</a:t>
            </a:r>
            <a:r>
              <a:rPr sz="1700" dirty="0">
                <a:latin typeface="Times New Roman"/>
                <a:cs typeface="Times New Roman"/>
              </a:rPr>
              <a:t> are</a:t>
            </a:r>
            <a:r>
              <a:rPr sz="1700" spc="5" dirty="0">
                <a:latin typeface="Times New Roman"/>
                <a:cs typeface="Times New Roman"/>
              </a:rPr>
              <a:t> </a:t>
            </a:r>
            <a:r>
              <a:rPr sz="1700" spc="-5" dirty="0">
                <a:latin typeface="Times New Roman"/>
                <a:cs typeface="Times New Roman"/>
              </a:rPr>
              <a:t>concepts</a:t>
            </a:r>
            <a:r>
              <a:rPr sz="1700" dirty="0">
                <a:latin typeface="Times New Roman"/>
                <a:cs typeface="Times New Roman"/>
              </a:rPr>
              <a:t> that</a:t>
            </a:r>
            <a:r>
              <a:rPr sz="1700" spc="5" dirty="0">
                <a:latin typeface="Times New Roman"/>
                <a:cs typeface="Times New Roman"/>
              </a:rPr>
              <a:t> </a:t>
            </a:r>
            <a:r>
              <a:rPr sz="1700" spc="-5" dirty="0">
                <a:latin typeface="Times New Roman"/>
                <a:cs typeface="Times New Roman"/>
              </a:rPr>
              <a:t>every</a:t>
            </a:r>
            <a:r>
              <a:rPr sz="1700" dirty="0">
                <a:latin typeface="Times New Roman"/>
                <a:cs typeface="Times New Roman"/>
              </a:rPr>
              <a:t> </a:t>
            </a:r>
            <a:r>
              <a:rPr sz="1700" spc="-5" dirty="0">
                <a:latin typeface="Times New Roman"/>
                <a:cs typeface="Times New Roman"/>
              </a:rPr>
              <a:t>competitive</a:t>
            </a:r>
            <a:r>
              <a:rPr sz="1700" dirty="0">
                <a:latin typeface="Times New Roman"/>
                <a:cs typeface="Times New Roman"/>
              </a:rPr>
              <a:t> </a:t>
            </a:r>
            <a:r>
              <a:rPr sz="1700" spc="-5" dirty="0">
                <a:latin typeface="Times New Roman"/>
                <a:cs typeface="Times New Roman"/>
              </a:rPr>
              <a:t>programmer</a:t>
            </a:r>
            <a:r>
              <a:rPr sz="1700" dirty="0">
                <a:latin typeface="Times New Roman"/>
                <a:cs typeface="Times New Roman"/>
              </a:rPr>
              <a:t> must</a:t>
            </a:r>
            <a:r>
              <a:rPr sz="1700" spc="425" dirty="0">
                <a:latin typeface="Times New Roman"/>
                <a:cs typeface="Times New Roman"/>
              </a:rPr>
              <a:t> </a:t>
            </a:r>
            <a:r>
              <a:rPr sz="1700" spc="-30" dirty="0">
                <a:latin typeface="Times New Roman"/>
                <a:cs typeface="Times New Roman"/>
              </a:rPr>
              <a:t>know. </a:t>
            </a:r>
            <a:r>
              <a:rPr sz="1700" spc="-25" dirty="0">
                <a:latin typeface="Times New Roman"/>
                <a:cs typeface="Times New Roman"/>
              </a:rPr>
              <a:t> </a:t>
            </a:r>
            <a:r>
              <a:rPr sz="1700" spc="-5" dirty="0">
                <a:latin typeface="Times New Roman"/>
                <a:cs typeface="Times New Roman"/>
              </a:rPr>
              <a:t>Sorting algorithms can </a:t>
            </a:r>
            <a:r>
              <a:rPr sz="1700" dirty="0">
                <a:latin typeface="Times New Roman"/>
                <a:cs typeface="Times New Roman"/>
              </a:rPr>
              <a:t>be used for </a:t>
            </a:r>
            <a:r>
              <a:rPr sz="1700" spc="-5" dirty="0">
                <a:latin typeface="Times New Roman"/>
                <a:cs typeface="Times New Roman"/>
              </a:rPr>
              <a:t>collections </a:t>
            </a:r>
            <a:r>
              <a:rPr sz="1700" dirty="0">
                <a:latin typeface="Times New Roman"/>
                <a:cs typeface="Times New Roman"/>
              </a:rPr>
              <a:t>of </a:t>
            </a:r>
            <a:r>
              <a:rPr sz="1700" spc="-5" dirty="0">
                <a:latin typeface="Times New Roman"/>
                <a:cs typeface="Times New Roman"/>
              </a:rPr>
              <a:t>numbers, strings, characters, </a:t>
            </a:r>
            <a:r>
              <a:rPr sz="1700" spc="-10" dirty="0">
                <a:latin typeface="Times New Roman"/>
                <a:cs typeface="Times New Roman"/>
              </a:rPr>
              <a:t>or </a:t>
            </a:r>
            <a:r>
              <a:rPr sz="1700" dirty="0">
                <a:latin typeface="Times New Roman"/>
                <a:cs typeface="Times New Roman"/>
              </a:rPr>
              <a:t>a </a:t>
            </a:r>
            <a:r>
              <a:rPr sz="1700" spc="5" dirty="0">
                <a:latin typeface="Times New Roman"/>
                <a:cs typeface="Times New Roman"/>
              </a:rPr>
              <a:t> </a:t>
            </a:r>
            <a:r>
              <a:rPr sz="1700" spc="-5" dirty="0">
                <a:latin typeface="Times New Roman"/>
                <a:cs typeface="Times New Roman"/>
              </a:rPr>
              <a:t>structure</a:t>
            </a:r>
            <a:r>
              <a:rPr sz="1700" spc="-15" dirty="0">
                <a:latin typeface="Times New Roman"/>
                <a:cs typeface="Times New Roman"/>
              </a:rPr>
              <a:t> </a:t>
            </a:r>
            <a:r>
              <a:rPr sz="1700" dirty="0">
                <a:latin typeface="Times New Roman"/>
                <a:cs typeface="Times New Roman"/>
              </a:rPr>
              <a:t>of</a:t>
            </a:r>
            <a:r>
              <a:rPr sz="1700" spc="-10" dirty="0">
                <a:latin typeface="Times New Roman"/>
                <a:cs typeface="Times New Roman"/>
              </a:rPr>
              <a:t> </a:t>
            </a:r>
            <a:r>
              <a:rPr sz="1700" spc="-5" dirty="0">
                <a:latin typeface="Times New Roman"/>
                <a:cs typeface="Times New Roman"/>
              </a:rPr>
              <a:t>any</a:t>
            </a:r>
            <a:r>
              <a:rPr sz="1700" spc="-10" dirty="0">
                <a:latin typeface="Times New Roman"/>
                <a:cs typeface="Times New Roman"/>
              </a:rPr>
              <a:t> </a:t>
            </a:r>
            <a:r>
              <a:rPr sz="1700" dirty="0">
                <a:latin typeface="Times New Roman"/>
                <a:cs typeface="Times New Roman"/>
              </a:rPr>
              <a:t>of</a:t>
            </a:r>
            <a:r>
              <a:rPr sz="1700" spc="-10" dirty="0">
                <a:latin typeface="Times New Roman"/>
                <a:cs typeface="Times New Roman"/>
              </a:rPr>
              <a:t> </a:t>
            </a:r>
            <a:r>
              <a:rPr sz="1700" spc="-5" dirty="0">
                <a:latin typeface="Times New Roman"/>
                <a:cs typeface="Times New Roman"/>
              </a:rPr>
              <a:t>these types.</a:t>
            </a:r>
            <a:endParaRPr sz="1700">
              <a:latin typeface="Times New Roman"/>
              <a:cs typeface="Times New Roman"/>
            </a:endParaRPr>
          </a:p>
          <a:p>
            <a:pPr marL="299085" marR="6350" indent="-287020" algn="just">
              <a:lnSpc>
                <a:spcPct val="150000"/>
              </a:lnSpc>
              <a:spcBef>
                <a:spcPts val="5"/>
              </a:spcBef>
              <a:buFont typeface="Arial MT"/>
              <a:buChar char="•"/>
              <a:tabLst>
                <a:tab pos="299720" algn="l"/>
              </a:tabLst>
            </a:pPr>
            <a:r>
              <a:rPr sz="1700" dirty="0">
                <a:latin typeface="Times New Roman"/>
                <a:cs typeface="Times New Roman"/>
              </a:rPr>
              <a:t>Bubble</a:t>
            </a:r>
            <a:r>
              <a:rPr sz="1700" spc="210" dirty="0">
                <a:latin typeface="Times New Roman"/>
                <a:cs typeface="Times New Roman"/>
              </a:rPr>
              <a:t> </a:t>
            </a:r>
            <a:r>
              <a:rPr sz="1700" spc="-5" dirty="0">
                <a:latin typeface="Times New Roman"/>
                <a:cs typeface="Times New Roman"/>
              </a:rPr>
              <a:t>sort</a:t>
            </a:r>
            <a:r>
              <a:rPr sz="1700" spc="210" dirty="0">
                <a:latin typeface="Times New Roman"/>
                <a:cs typeface="Times New Roman"/>
              </a:rPr>
              <a:t> </a:t>
            </a:r>
            <a:r>
              <a:rPr sz="1700" spc="-5" dirty="0">
                <a:latin typeface="Times New Roman"/>
                <a:cs typeface="Times New Roman"/>
              </a:rPr>
              <a:t>is</a:t>
            </a:r>
            <a:r>
              <a:rPr sz="1700" spc="215" dirty="0">
                <a:latin typeface="Times New Roman"/>
                <a:cs typeface="Times New Roman"/>
              </a:rPr>
              <a:t> </a:t>
            </a:r>
            <a:r>
              <a:rPr sz="1700" spc="-5" dirty="0">
                <a:latin typeface="Times New Roman"/>
                <a:cs typeface="Times New Roman"/>
              </a:rPr>
              <a:t>based</a:t>
            </a:r>
            <a:r>
              <a:rPr sz="1700" spc="210" dirty="0">
                <a:latin typeface="Times New Roman"/>
                <a:cs typeface="Times New Roman"/>
              </a:rPr>
              <a:t> </a:t>
            </a:r>
            <a:r>
              <a:rPr sz="1700" dirty="0">
                <a:latin typeface="Times New Roman"/>
                <a:cs typeface="Times New Roman"/>
              </a:rPr>
              <a:t>on</a:t>
            </a:r>
            <a:r>
              <a:rPr sz="1700" spc="220" dirty="0">
                <a:latin typeface="Times New Roman"/>
                <a:cs typeface="Times New Roman"/>
              </a:rPr>
              <a:t> </a:t>
            </a:r>
            <a:r>
              <a:rPr sz="1700" dirty="0">
                <a:latin typeface="Times New Roman"/>
                <a:cs typeface="Times New Roman"/>
              </a:rPr>
              <a:t>the</a:t>
            </a:r>
            <a:r>
              <a:rPr sz="1700" spc="200" dirty="0">
                <a:latin typeface="Times New Roman"/>
                <a:cs typeface="Times New Roman"/>
              </a:rPr>
              <a:t> </a:t>
            </a:r>
            <a:r>
              <a:rPr sz="1700" dirty="0">
                <a:latin typeface="Times New Roman"/>
                <a:cs typeface="Times New Roman"/>
              </a:rPr>
              <a:t>idea</a:t>
            </a:r>
            <a:r>
              <a:rPr sz="1700" spc="204" dirty="0">
                <a:latin typeface="Times New Roman"/>
                <a:cs typeface="Times New Roman"/>
              </a:rPr>
              <a:t> </a:t>
            </a:r>
            <a:r>
              <a:rPr sz="1700" spc="-10" dirty="0">
                <a:latin typeface="Times New Roman"/>
                <a:cs typeface="Times New Roman"/>
              </a:rPr>
              <a:t>of</a:t>
            </a:r>
            <a:r>
              <a:rPr sz="1700" spc="210" dirty="0">
                <a:latin typeface="Times New Roman"/>
                <a:cs typeface="Times New Roman"/>
              </a:rPr>
              <a:t> </a:t>
            </a:r>
            <a:r>
              <a:rPr sz="1700" spc="-5" dirty="0">
                <a:latin typeface="Times New Roman"/>
                <a:cs typeface="Times New Roman"/>
              </a:rPr>
              <a:t>repeatedly</a:t>
            </a:r>
            <a:r>
              <a:rPr sz="1700" spc="204" dirty="0">
                <a:latin typeface="Times New Roman"/>
                <a:cs typeface="Times New Roman"/>
              </a:rPr>
              <a:t> </a:t>
            </a:r>
            <a:r>
              <a:rPr sz="1700" spc="-5" dirty="0">
                <a:latin typeface="Times New Roman"/>
                <a:cs typeface="Times New Roman"/>
              </a:rPr>
              <a:t>comparing</a:t>
            </a:r>
            <a:r>
              <a:rPr sz="1700" spc="220" dirty="0">
                <a:latin typeface="Times New Roman"/>
                <a:cs typeface="Times New Roman"/>
              </a:rPr>
              <a:t> </a:t>
            </a:r>
            <a:r>
              <a:rPr sz="1700" spc="-5" dirty="0">
                <a:latin typeface="Times New Roman"/>
                <a:cs typeface="Times New Roman"/>
              </a:rPr>
              <a:t>pairs</a:t>
            </a:r>
            <a:r>
              <a:rPr sz="1700" spc="210" dirty="0">
                <a:latin typeface="Times New Roman"/>
                <a:cs typeface="Times New Roman"/>
              </a:rPr>
              <a:t> </a:t>
            </a:r>
            <a:r>
              <a:rPr sz="1700" dirty="0">
                <a:latin typeface="Times New Roman"/>
                <a:cs typeface="Times New Roman"/>
              </a:rPr>
              <a:t>of</a:t>
            </a:r>
            <a:r>
              <a:rPr sz="1700" spc="204" dirty="0">
                <a:latin typeface="Times New Roman"/>
                <a:cs typeface="Times New Roman"/>
              </a:rPr>
              <a:t> </a:t>
            </a:r>
            <a:r>
              <a:rPr sz="1700" spc="-5" dirty="0">
                <a:latin typeface="Times New Roman"/>
                <a:cs typeface="Times New Roman"/>
              </a:rPr>
              <a:t>adjacent</a:t>
            </a:r>
            <a:r>
              <a:rPr sz="1700" spc="200" dirty="0">
                <a:latin typeface="Times New Roman"/>
                <a:cs typeface="Times New Roman"/>
              </a:rPr>
              <a:t> </a:t>
            </a:r>
            <a:r>
              <a:rPr sz="1700" spc="-5" dirty="0">
                <a:latin typeface="Times New Roman"/>
                <a:cs typeface="Times New Roman"/>
              </a:rPr>
              <a:t>elements </a:t>
            </a:r>
            <a:r>
              <a:rPr sz="1700" spc="-415" dirty="0">
                <a:latin typeface="Times New Roman"/>
                <a:cs typeface="Times New Roman"/>
              </a:rPr>
              <a:t> </a:t>
            </a:r>
            <a:r>
              <a:rPr sz="1700" spc="-5" dirty="0">
                <a:latin typeface="Times New Roman"/>
                <a:cs typeface="Times New Roman"/>
              </a:rPr>
              <a:t>and </a:t>
            </a:r>
            <a:r>
              <a:rPr sz="1700" dirty="0">
                <a:latin typeface="Times New Roman"/>
                <a:cs typeface="Times New Roman"/>
              </a:rPr>
              <a:t>then</a:t>
            </a:r>
            <a:r>
              <a:rPr sz="1700" spc="-10" dirty="0">
                <a:latin typeface="Times New Roman"/>
                <a:cs typeface="Times New Roman"/>
              </a:rPr>
              <a:t> </a:t>
            </a:r>
            <a:r>
              <a:rPr sz="1700" dirty="0">
                <a:latin typeface="Times New Roman"/>
                <a:cs typeface="Times New Roman"/>
              </a:rPr>
              <a:t>swapping</a:t>
            </a:r>
            <a:r>
              <a:rPr sz="1700" spc="-20" dirty="0">
                <a:latin typeface="Times New Roman"/>
                <a:cs typeface="Times New Roman"/>
              </a:rPr>
              <a:t> </a:t>
            </a:r>
            <a:r>
              <a:rPr sz="1700" spc="-5" dirty="0">
                <a:latin typeface="Times New Roman"/>
                <a:cs typeface="Times New Roman"/>
              </a:rPr>
              <a:t>their</a:t>
            </a:r>
            <a:r>
              <a:rPr sz="1700" spc="5" dirty="0">
                <a:latin typeface="Times New Roman"/>
                <a:cs typeface="Times New Roman"/>
              </a:rPr>
              <a:t> </a:t>
            </a:r>
            <a:r>
              <a:rPr sz="1700" spc="-5" dirty="0">
                <a:latin typeface="Times New Roman"/>
                <a:cs typeface="Times New Roman"/>
              </a:rPr>
              <a:t>positions</a:t>
            </a:r>
            <a:r>
              <a:rPr sz="1700" spc="20" dirty="0">
                <a:latin typeface="Times New Roman"/>
                <a:cs typeface="Times New Roman"/>
              </a:rPr>
              <a:t> </a:t>
            </a:r>
            <a:r>
              <a:rPr sz="1700" spc="-5" dirty="0">
                <a:latin typeface="Times New Roman"/>
                <a:cs typeface="Times New Roman"/>
              </a:rPr>
              <a:t>if</a:t>
            </a:r>
            <a:r>
              <a:rPr sz="1700" spc="-10" dirty="0">
                <a:latin typeface="Times New Roman"/>
                <a:cs typeface="Times New Roman"/>
              </a:rPr>
              <a:t> </a:t>
            </a:r>
            <a:r>
              <a:rPr sz="1700" dirty="0">
                <a:latin typeface="Times New Roman"/>
                <a:cs typeface="Times New Roman"/>
              </a:rPr>
              <a:t>they</a:t>
            </a:r>
            <a:r>
              <a:rPr sz="1700" spc="5" dirty="0">
                <a:latin typeface="Times New Roman"/>
                <a:cs typeface="Times New Roman"/>
              </a:rPr>
              <a:t> </a:t>
            </a:r>
            <a:r>
              <a:rPr sz="1700" spc="-5" dirty="0">
                <a:latin typeface="Times New Roman"/>
                <a:cs typeface="Times New Roman"/>
              </a:rPr>
              <a:t>exist</a:t>
            </a:r>
            <a:r>
              <a:rPr sz="1700" dirty="0">
                <a:latin typeface="Times New Roman"/>
                <a:cs typeface="Times New Roman"/>
              </a:rPr>
              <a:t> </a:t>
            </a:r>
            <a:r>
              <a:rPr sz="1700" spc="-5" dirty="0">
                <a:latin typeface="Times New Roman"/>
                <a:cs typeface="Times New Roman"/>
              </a:rPr>
              <a:t>in</a:t>
            </a:r>
            <a:r>
              <a:rPr sz="1700" spc="5" dirty="0">
                <a:latin typeface="Times New Roman"/>
                <a:cs typeface="Times New Roman"/>
              </a:rPr>
              <a:t> </a:t>
            </a:r>
            <a:r>
              <a:rPr sz="1700" dirty="0">
                <a:latin typeface="Times New Roman"/>
                <a:cs typeface="Times New Roman"/>
              </a:rPr>
              <a:t>the</a:t>
            </a:r>
            <a:r>
              <a:rPr sz="1700" spc="-5" dirty="0">
                <a:latin typeface="Times New Roman"/>
                <a:cs typeface="Times New Roman"/>
              </a:rPr>
              <a:t> </a:t>
            </a:r>
            <a:r>
              <a:rPr sz="1700" dirty="0">
                <a:latin typeface="Times New Roman"/>
                <a:cs typeface="Times New Roman"/>
              </a:rPr>
              <a:t>wrong</a:t>
            </a:r>
            <a:r>
              <a:rPr sz="1700" spc="-20" dirty="0">
                <a:latin typeface="Times New Roman"/>
                <a:cs typeface="Times New Roman"/>
              </a:rPr>
              <a:t> order.</a:t>
            </a:r>
            <a:endParaRPr sz="1700">
              <a:latin typeface="Times New Roman"/>
              <a:cs typeface="Times New Roman"/>
            </a:endParaRPr>
          </a:p>
          <a:p>
            <a:pPr marL="299085" indent="-287020" algn="just">
              <a:lnSpc>
                <a:spcPct val="100000"/>
              </a:lnSpc>
              <a:spcBef>
                <a:spcPts val="1019"/>
              </a:spcBef>
              <a:buFont typeface="Arial MT"/>
              <a:buChar char="•"/>
              <a:tabLst>
                <a:tab pos="299720" algn="l"/>
              </a:tabLst>
            </a:pPr>
            <a:r>
              <a:rPr sz="1700" dirty="0">
                <a:latin typeface="Times New Roman"/>
                <a:cs typeface="Times New Roman"/>
              </a:rPr>
              <a:t>Assume</a:t>
            </a:r>
            <a:r>
              <a:rPr sz="1700" spc="175" dirty="0">
                <a:latin typeface="Times New Roman"/>
                <a:cs typeface="Times New Roman"/>
              </a:rPr>
              <a:t> </a:t>
            </a:r>
            <a:r>
              <a:rPr sz="1700" spc="-5" dirty="0">
                <a:latin typeface="Times New Roman"/>
                <a:cs typeface="Times New Roman"/>
              </a:rPr>
              <a:t>that</a:t>
            </a:r>
            <a:r>
              <a:rPr sz="1700" spc="155" dirty="0">
                <a:latin typeface="Times New Roman"/>
                <a:cs typeface="Times New Roman"/>
              </a:rPr>
              <a:t> </a:t>
            </a:r>
            <a:r>
              <a:rPr sz="1700" dirty="0">
                <a:latin typeface="Times New Roman"/>
                <a:cs typeface="Times New Roman"/>
              </a:rPr>
              <a:t>A[]</a:t>
            </a:r>
            <a:r>
              <a:rPr sz="1700" spc="150" dirty="0">
                <a:latin typeface="Times New Roman"/>
                <a:cs typeface="Times New Roman"/>
              </a:rPr>
              <a:t> </a:t>
            </a:r>
            <a:r>
              <a:rPr sz="1700" spc="-5" dirty="0">
                <a:latin typeface="Times New Roman"/>
                <a:cs typeface="Times New Roman"/>
              </a:rPr>
              <a:t>is</a:t>
            </a:r>
            <a:r>
              <a:rPr sz="1700" spc="175" dirty="0">
                <a:latin typeface="Times New Roman"/>
                <a:cs typeface="Times New Roman"/>
              </a:rPr>
              <a:t> </a:t>
            </a:r>
            <a:r>
              <a:rPr sz="1700" dirty="0">
                <a:latin typeface="Times New Roman"/>
                <a:cs typeface="Times New Roman"/>
              </a:rPr>
              <a:t>an</a:t>
            </a:r>
            <a:r>
              <a:rPr sz="1700" spc="180" dirty="0">
                <a:latin typeface="Times New Roman"/>
                <a:cs typeface="Times New Roman"/>
              </a:rPr>
              <a:t> </a:t>
            </a:r>
            <a:r>
              <a:rPr sz="1700" spc="-5" dirty="0">
                <a:latin typeface="Times New Roman"/>
                <a:cs typeface="Times New Roman"/>
              </a:rPr>
              <a:t>unsorted</a:t>
            </a:r>
            <a:r>
              <a:rPr sz="1700" spc="150" dirty="0">
                <a:latin typeface="Times New Roman"/>
                <a:cs typeface="Times New Roman"/>
              </a:rPr>
              <a:t> </a:t>
            </a:r>
            <a:r>
              <a:rPr sz="1700" spc="-5" dirty="0">
                <a:latin typeface="Times New Roman"/>
                <a:cs typeface="Times New Roman"/>
              </a:rPr>
              <a:t>array</a:t>
            </a:r>
            <a:r>
              <a:rPr sz="1700" spc="180" dirty="0">
                <a:latin typeface="Times New Roman"/>
                <a:cs typeface="Times New Roman"/>
              </a:rPr>
              <a:t> </a:t>
            </a:r>
            <a:r>
              <a:rPr sz="1700" spc="-5" dirty="0">
                <a:latin typeface="Times New Roman"/>
                <a:cs typeface="Times New Roman"/>
              </a:rPr>
              <a:t>of</a:t>
            </a:r>
            <a:r>
              <a:rPr sz="1700" spc="175" dirty="0">
                <a:latin typeface="Times New Roman"/>
                <a:cs typeface="Times New Roman"/>
              </a:rPr>
              <a:t> </a:t>
            </a:r>
            <a:r>
              <a:rPr sz="1700" dirty="0">
                <a:latin typeface="Times New Roman"/>
                <a:cs typeface="Times New Roman"/>
              </a:rPr>
              <a:t>n</a:t>
            </a:r>
            <a:r>
              <a:rPr sz="1700" spc="165" dirty="0">
                <a:latin typeface="Times New Roman"/>
                <a:cs typeface="Times New Roman"/>
              </a:rPr>
              <a:t> </a:t>
            </a:r>
            <a:r>
              <a:rPr sz="1700" spc="-5" dirty="0">
                <a:latin typeface="Times New Roman"/>
                <a:cs typeface="Times New Roman"/>
              </a:rPr>
              <a:t>elements.</a:t>
            </a:r>
            <a:r>
              <a:rPr sz="1700" spc="170" dirty="0">
                <a:latin typeface="Times New Roman"/>
                <a:cs typeface="Times New Roman"/>
              </a:rPr>
              <a:t> </a:t>
            </a:r>
            <a:r>
              <a:rPr sz="1700" dirty="0">
                <a:latin typeface="Times New Roman"/>
                <a:cs typeface="Times New Roman"/>
              </a:rPr>
              <a:t>This</a:t>
            </a:r>
            <a:r>
              <a:rPr sz="1700" spc="175" dirty="0">
                <a:latin typeface="Times New Roman"/>
                <a:cs typeface="Times New Roman"/>
              </a:rPr>
              <a:t> </a:t>
            </a:r>
            <a:r>
              <a:rPr sz="1700" spc="-5" dirty="0">
                <a:latin typeface="Times New Roman"/>
                <a:cs typeface="Times New Roman"/>
              </a:rPr>
              <a:t>array</a:t>
            </a:r>
            <a:r>
              <a:rPr sz="1700" spc="170" dirty="0">
                <a:latin typeface="Times New Roman"/>
                <a:cs typeface="Times New Roman"/>
              </a:rPr>
              <a:t> </a:t>
            </a:r>
            <a:r>
              <a:rPr sz="1700" spc="-5" dirty="0">
                <a:latin typeface="Times New Roman"/>
                <a:cs typeface="Times New Roman"/>
              </a:rPr>
              <a:t>needs</a:t>
            </a:r>
            <a:r>
              <a:rPr sz="1700" spc="160" dirty="0">
                <a:latin typeface="Times New Roman"/>
                <a:cs typeface="Times New Roman"/>
              </a:rPr>
              <a:t> </a:t>
            </a:r>
            <a:r>
              <a:rPr sz="1700" spc="-5" dirty="0">
                <a:latin typeface="Times New Roman"/>
                <a:cs typeface="Times New Roman"/>
              </a:rPr>
              <a:t>to</a:t>
            </a:r>
            <a:r>
              <a:rPr sz="1700" spc="175" dirty="0">
                <a:latin typeface="Times New Roman"/>
                <a:cs typeface="Times New Roman"/>
              </a:rPr>
              <a:t> </a:t>
            </a:r>
            <a:r>
              <a:rPr sz="1700" dirty="0">
                <a:latin typeface="Times New Roman"/>
                <a:cs typeface="Times New Roman"/>
              </a:rPr>
              <a:t>be</a:t>
            </a:r>
            <a:r>
              <a:rPr sz="1700" spc="165" dirty="0">
                <a:latin typeface="Times New Roman"/>
                <a:cs typeface="Times New Roman"/>
              </a:rPr>
              <a:t> </a:t>
            </a:r>
            <a:r>
              <a:rPr sz="1700" spc="-5" dirty="0">
                <a:latin typeface="Times New Roman"/>
                <a:cs typeface="Times New Roman"/>
              </a:rPr>
              <a:t>sorted</a:t>
            </a:r>
            <a:r>
              <a:rPr sz="1700" spc="175" dirty="0">
                <a:latin typeface="Times New Roman"/>
                <a:cs typeface="Times New Roman"/>
              </a:rPr>
              <a:t> </a:t>
            </a:r>
            <a:r>
              <a:rPr sz="1700" spc="-10" dirty="0">
                <a:latin typeface="Times New Roman"/>
                <a:cs typeface="Times New Roman"/>
              </a:rPr>
              <a:t>in</a:t>
            </a:r>
            <a:endParaRPr sz="1700">
              <a:latin typeface="Times New Roman"/>
              <a:cs typeface="Times New Roman"/>
            </a:endParaRPr>
          </a:p>
          <a:p>
            <a:pPr marL="299085">
              <a:lnSpc>
                <a:spcPct val="100000"/>
              </a:lnSpc>
              <a:spcBef>
                <a:spcPts val="1019"/>
              </a:spcBef>
            </a:pPr>
            <a:r>
              <a:rPr sz="1700" dirty="0">
                <a:latin typeface="Times New Roman"/>
                <a:cs typeface="Times New Roman"/>
              </a:rPr>
              <a:t>ascending</a:t>
            </a:r>
            <a:r>
              <a:rPr sz="1700" spc="-55" dirty="0">
                <a:latin typeface="Times New Roman"/>
                <a:cs typeface="Times New Roman"/>
              </a:rPr>
              <a:t> </a:t>
            </a:r>
            <a:r>
              <a:rPr sz="1700" spc="-20" dirty="0">
                <a:latin typeface="Times New Roman"/>
                <a:cs typeface="Times New Roman"/>
              </a:rPr>
              <a:t>order.</a:t>
            </a:r>
            <a:endParaRPr sz="1700">
              <a:latin typeface="Times New Roman"/>
              <a:cs typeface="Times New Roman"/>
            </a:endParaRPr>
          </a:p>
          <a:p>
            <a:pPr marL="299085" indent="-287020" algn="just">
              <a:lnSpc>
                <a:spcPct val="100000"/>
              </a:lnSpc>
              <a:spcBef>
                <a:spcPts val="1019"/>
              </a:spcBef>
              <a:buFont typeface="Arial MT"/>
              <a:buChar char="•"/>
              <a:tabLst>
                <a:tab pos="299720" algn="l"/>
              </a:tabLst>
            </a:pPr>
            <a:r>
              <a:rPr sz="1700" dirty="0">
                <a:latin typeface="Times New Roman"/>
                <a:cs typeface="Times New Roman"/>
              </a:rPr>
              <a:t>The</a:t>
            </a:r>
            <a:r>
              <a:rPr sz="1700" spc="-20" dirty="0">
                <a:latin typeface="Times New Roman"/>
                <a:cs typeface="Times New Roman"/>
              </a:rPr>
              <a:t> </a:t>
            </a:r>
            <a:r>
              <a:rPr sz="1700" dirty="0">
                <a:latin typeface="Times New Roman"/>
                <a:cs typeface="Times New Roman"/>
              </a:rPr>
              <a:t>pseudo</a:t>
            </a:r>
            <a:r>
              <a:rPr sz="1700" spc="-15" dirty="0">
                <a:latin typeface="Times New Roman"/>
                <a:cs typeface="Times New Roman"/>
              </a:rPr>
              <a:t> </a:t>
            </a:r>
            <a:r>
              <a:rPr sz="1700" spc="-5" dirty="0">
                <a:latin typeface="Times New Roman"/>
                <a:cs typeface="Times New Roman"/>
              </a:rPr>
              <a:t>code</a:t>
            </a:r>
            <a:r>
              <a:rPr sz="1700" spc="-25" dirty="0">
                <a:latin typeface="Times New Roman"/>
                <a:cs typeface="Times New Roman"/>
              </a:rPr>
              <a:t> </a:t>
            </a:r>
            <a:r>
              <a:rPr sz="1700" spc="-5" dirty="0">
                <a:latin typeface="Times New Roman"/>
                <a:cs typeface="Times New Roman"/>
              </a:rPr>
              <a:t>is as</a:t>
            </a:r>
            <a:r>
              <a:rPr sz="1700" spc="-15" dirty="0">
                <a:latin typeface="Times New Roman"/>
                <a:cs typeface="Times New Roman"/>
              </a:rPr>
              <a:t> </a:t>
            </a:r>
            <a:r>
              <a:rPr sz="1700" spc="-5" dirty="0">
                <a:latin typeface="Times New Roman"/>
                <a:cs typeface="Times New Roman"/>
              </a:rPr>
              <a:t>follows:</a:t>
            </a:r>
            <a:endParaRPr sz="1700">
              <a:latin typeface="Times New Roman"/>
              <a:cs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8100" y="587560"/>
            <a:ext cx="7539990" cy="4197350"/>
          </a:xfrm>
          <a:prstGeom prst="rect">
            <a:avLst/>
          </a:prstGeom>
        </p:spPr>
        <p:txBody>
          <a:bodyPr vert="horz" wrap="square" lIns="0" tIns="50800" rIns="0" bIns="0" rtlCol="0">
            <a:spAutoFit/>
          </a:bodyPr>
          <a:lstStyle/>
          <a:p>
            <a:pPr marL="12700">
              <a:lnSpc>
                <a:spcPct val="100000"/>
              </a:lnSpc>
              <a:spcBef>
                <a:spcPts val="400"/>
              </a:spcBef>
            </a:pPr>
            <a:r>
              <a:rPr sz="1700" dirty="0">
                <a:latin typeface="Times New Roman"/>
                <a:cs typeface="Times New Roman"/>
              </a:rPr>
              <a:t>void</a:t>
            </a:r>
            <a:r>
              <a:rPr sz="1700" spc="-10" dirty="0">
                <a:latin typeface="Times New Roman"/>
                <a:cs typeface="Times New Roman"/>
              </a:rPr>
              <a:t> </a:t>
            </a:r>
            <a:r>
              <a:rPr sz="1700" spc="-5" dirty="0">
                <a:latin typeface="Times New Roman"/>
                <a:cs typeface="Times New Roman"/>
              </a:rPr>
              <a:t>bubble_sort(</a:t>
            </a:r>
            <a:r>
              <a:rPr sz="1700" dirty="0">
                <a:latin typeface="Times New Roman"/>
                <a:cs typeface="Times New Roman"/>
              </a:rPr>
              <a:t> </a:t>
            </a:r>
            <a:r>
              <a:rPr sz="1700" spc="-5" dirty="0">
                <a:latin typeface="Times New Roman"/>
                <a:cs typeface="Times New Roman"/>
              </a:rPr>
              <a:t>int</a:t>
            </a:r>
            <a:r>
              <a:rPr sz="1700" spc="-100" dirty="0">
                <a:latin typeface="Times New Roman"/>
                <a:cs typeface="Times New Roman"/>
              </a:rPr>
              <a:t> </a:t>
            </a:r>
            <a:r>
              <a:rPr sz="1700" dirty="0">
                <a:latin typeface="Times New Roman"/>
                <a:cs typeface="Times New Roman"/>
              </a:rPr>
              <a:t>A[</a:t>
            </a:r>
            <a:r>
              <a:rPr sz="1700" spc="-10" dirty="0">
                <a:latin typeface="Times New Roman"/>
                <a:cs typeface="Times New Roman"/>
              </a:rPr>
              <a:t> ],</a:t>
            </a:r>
            <a:r>
              <a:rPr sz="1700" dirty="0">
                <a:latin typeface="Times New Roman"/>
                <a:cs typeface="Times New Roman"/>
              </a:rPr>
              <a:t> </a:t>
            </a:r>
            <a:r>
              <a:rPr sz="1700" spc="-5" dirty="0">
                <a:latin typeface="Times New Roman"/>
                <a:cs typeface="Times New Roman"/>
              </a:rPr>
              <a:t>int</a:t>
            </a:r>
            <a:r>
              <a:rPr sz="1700" spc="10" dirty="0">
                <a:latin typeface="Times New Roman"/>
                <a:cs typeface="Times New Roman"/>
              </a:rPr>
              <a:t> </a:t>
            </a:r>
            <a:r>
              <a:rPr sz="1700" dirty="0">
                <a:latin typeface="Times New Roman"/>
                <a:cs typeface="Times New Roman"/>
              </a:rPr>
              <a:t>n</a:t>
            </a:r>
            <a:r>
              <a:rPr sz="1700" spc="-10" dirty="0">
                <a:latin typeface="Times New Roman"/>
                <a:cs typeface="Times New Roman"/>
              </a:rPr>
              <a:t> </a:t>
            </a:r>
            <a:r>
              <a:rPr sz="1700" dirty="0">
                <a:latin typeface="Times New Roman"/>
                <a:cs typeface="Times New Roman"/>
              </a:rPr>
              <a:t>)</a:t>
            </a:r>
            <a:r>
              <a:rPr sz="1700" spc="-10" dirty="0">
                <a:latin typeface="Times New Roman"/>
                <a:cs typeface="Times New Roman"/>
              </a:rPr>
              <a:t> </a:t>
            </a:r>
            <a:r>
              <a:rPr sz="1700" dirty="0">
                <a:latin typeface="Times New Roman"/>
                <a:cs typeface="Times New Roman"/>
              </a:rPr>
              <a:t>{</a:t>
            </a:r>
          </a:p>
          <a:p>
            <a:pPr marL="229235">
              <a:lnSpc>
                <a:spcPct val="100000"/>
              </a:lnSpc>
              <a:spcBef>
                <a:spcPts val="305"/>
              </a:spcBef>
            </a:pPr>
            <a:r>
              <a:rPr sz="1700" spc="-5" dirty="0">
                <a:latin typeface="Times New Roman"/>
                <a:cs typeface="Times New Roman"/>
              </a:rPr>
              <a:t>int</a:t>
            </a:r>
            <a:r>
              <a:rPr sz="1700" spc="-30" dirty="0">
                <a:latin typeface="Times New Roman"/>
                <a:cs typeface="Times New Roman"/>
              </a:rPr>
              <a:t> </a:t>
            </a:r>
            <a:r>
              <a:rPr sz="1700" spc="-5" dirty="0">
                <a:latin typeface="Times New Roman"/>
                <a:cs typeface="Times New Roman"/>
              </a:rPr>
              <a:t>temp;</a:t>
            </a:r>
            <a:endParaRPr sz="1700" dirty="0">
              <a:latin typeface="Times New Roman"/>
              <a:cs typeface="Times New Roman"/>
            </a:endParaRPr>
          </a:p>
          <a:p>
            <a:pPr marL="229235">
              <a:lnSpc>
                <a:spcPct val="100000"/>
              </a:lnSpc>
              <a:spcBef>
                <a:spcPts val="310"/>
              </a:spcBef>
            </a:pPr>
            <a:r>
              <a:rPr sz="1700" spc="-5" dirty="0">
                <a:latin typeface="Times New Roman"/>
                <a:cs typeface="Times New Roman"/>
              </a:rPr>
              <a:t>for(int</a:t>
            </a:r>
            <a:r>
              <a:rPr sz="1700" spc="-10" dirty="0">
                <a:latin typeface="Times New Roman"/>
                <a:cs typeface="Times New Roman"/>
              </a:rPr>
              <a:t> </a:t>
            </a:r>
            <a:r>
              <a:rPr sz="1700" dirty="0">
                <a:latin typeface="Times New Roman"/>
                <a:cs typeface="Times New Roman"/>
              </a:rPr>
              <a:t>k</a:t>
            </a:r>
            <a:r>
              <a:rPr sz="1700" spc="-10" dirty="0">
                <a:latin typeface="Times New Roman"/>
                <a:cs typeface="Times New Roman"/>
              </a:rPr>
              <a:t> </a:t>
            </a:r>
            <a:r>
              <a:rPr sz="1700" dirty="0">
                <a:latin typeface="Times New Roman"/>
                <a:cs typeface="Times New Roman"/>
              </a:rPr>
              <a:t>=</a:t>
            </a:r>
            <a:r>
              <a:rPr sz="1700" spc="-15" dirty="0">
                <a:latin typeface="Times New Roman"/>
                <a:cs typeface="Times New Roman"/>
              </a:rPr>
              <a:t> </a:t>
            </a:r>
            <a:r>
              <a:rPr sz="1700" dirty="0">
                <a:latin typeface="Times New Roman"/>
                <a:cs typeface="Times New Roman"/>
              </a:rPr>
              <a:t>0;</a:t>
            </a:r>
            <a:r>
              <a:rPr sz="1700" spc="-5" dirty="0">
                <a:latin typeface="Times New Roman"/>
                <a:cs typeface="Times New Roman"/>
              </a:rPr>
              <a:t> </a:t>
            </a:r>
            <a:r>
              <a:rPr sz="1700" dirty="0">
                <a:latin typeface="Times New Roman"/>
                <a:cs typeface="Times New Roman"/>
              </a:rPr>
              <a:t>k&lt;</a:t>
            </a:r>
            <a:r>
              <a:rPr sz="1700" spc="-5" dirty="0">
                <a:latin typeface="Times New Roman"/>
                <a:cs typeface="Times New Roman"/>
              </a:rPr>
              <a:t> </a:t>
            </a:r>
            <a:r>
              <a:rPr sz="1700" dirty="0">
                <a:latin typeface="Times New Roman"/>
                <a:cs typeface="Times New Roman"/>
              </a:rPr>
              <a:t>n-1;</a:t>
            </a:r>
            <a:r>
              <a:rPr sz="1700" spc="-20" dirty="0">
                <a:latin typeface="Times New Roman"/>
                <a:cs typeface="Times New Roman"/>
              </a:rPr>
              <a:t> </a:t>
            </a:r>
            <a:r>
              <a:rPr sz="1700" dirty="0">
                <a:latin typeface="Times New Roman"/>
                <a:cs typeface="Times New Roman"/>
              </a:rPr>
              <a:t>k++)</a:t>
            </a:r>
            <a:r>
              <a:rPr sz="1700" spc="-5" dirty="0">
                <a:latin typeface="Times New Roman"/>
                <a:cs typeface="Times New Roman"/>
              </a:rPr>
              <a:t> </a:t>
            </a:r>
            <a:r>
              <a:rPr sz="1700" dirty="0">
                <a:latin typeface="Times New Roman"/>
                <a:cs typeface="Times New Roman"/>
              </a:rPr>
              <a:t>{</a:t>
            </a:r>
          </a:p>
          <a:p>
            <a:pPr marL="12700" marR="5080" indent="433070">
              <a:lnSpc>
                <a:spcPts val="2350"/>
              </a:lnSpc>
              <a:spcBef>
                <a:spcPts val="120"/>
              </a:spcBef>
            </a:pPr>
            <a:r>
              <a:rPr sz="1700" spc="-5" dirty="0">
                <a:latin typeface="Times New Roman"/>
                <a:cs typeface="Times New Roman"/>
              </a:rPr>
              <a:t>//</a:t>
            </a:r>
            <a:r>
              <a:rPr sz="1700" spc="35" dirty="0">
                <a:latin typeface="Times New Roman"/>
                <a:cs typeface="Times New Roman"/>
              </a:rPr>
              <a:t> </a:t>
            </a:r>
            <a:r>
              <a:rPr sz="1700" spc="-5" dirty="0">
                <a:latin typeface="Times New Roman"/>
                <a:cs typeface="Times New Roman"/>
              </a:rPr>
              <a:t>(n-k-1)</a:t>
            </a:r>
            <a:r>
              <a:rPr sz="1700" spc="25" dirty="0">
                <a:latin typeface="Times New Roman"/>
                <a:cs typeface="Times New Roman"/>
              </a:rPr>
              <a:t> </a:t>
            </a:r>
            <a:r>
              <a:rPr sz="1700" spc="-5" dirty="0">
                <a:latin typeface="Times New Roman"/>
                <a:cs typeface="Times New Roman"/>
              </a:rPr>
              <a:t>is</a:t>
            </a:r>
            <a:r>
              <a:rPr sz="1700" spc="35" dirty="0">
                <a:latin typeface="Times New Roman"/>
                <a:cs typeface="Times New Roman"/>
              </a:rPr>
              <a:t> </a:t>
            </a:r>
            <a:r>
              <a:rPr sz="1700" dirty="0">
                <a:latin typeface="Times New Roman"/>
                <a:cs typeface="Times New Roman"/>
              </a:rPr>
              <a:t>for</a:t>
            </a:r>
            <a:r>
              <a:rPr sz="1700" spc="15" dirty="0">
                <a:latin typeface="Times New Roman"/>
                <a:cs typeface="Times New Roman"/>
              </a:rPr>
              <a:t> </a:t>
            </a:r>
            <a:r>
              <a:rPr sz="1700" spc="-5" dirty="0">
                <a:latin typeface="Times New Roman"/>
                <a:cs typeface="Times New Roman"/>
              </a:rPr>
              <a:t>ignoring</a:t>
            </a:r>
            <a:r>
              <a:rPr sz="1700" spc="40" dirty="0">
                <a:latin typeface="Times New Roman"/>
                <a:cs typeface="Times New Roman"/>
              </a:rPr>
              <a:t> </a:t>
            </a:r>
            <a:r>
              <a:rPr sz="1700" spc="-5" dirty="0">
                <a:latin typeface="Times New Roman"/>
                <a:cs typeface="Times New Roman"/>
              </a:rPr>
              <a:t>comparisons</a:t>
            </a:r>
            <a:r>
              <a:rPr sz="1700" spc="35" dirty="0">
                <a:latin typeface="Times New Roman"/>
                <a:cs typeface="Times New Roman"/>
              </a:rPr>
              <a:t> </a:t>
            </a:r>
            <a:r>
              <a:rPr sz="1700" dirty="0">
                <a:latin typeface="Times New Roman"/>
                <a:cs typeface="Times New Roman"/>
              </a:rPr>
              <a:t>of</a:t>
            </a:r>
            <a:r>
              <a:rPr sz="1700" spc="20" dirty="0">
                <a:latin typeface="Times New Roman"/>
                <a:cs typeface="Times New Roman"/>
              </a:rPr>
              <a:t> </a:t>
            </a:r>
            <a:r>
              <a:rPr sz="1700" spc="-5" dirty="0">
                <a:latin typeface="Times New Roman"/>
                <a:cs typeface="Times New Roman"/>
              </a:rPr>
              <a:t>elements</a:t>
            </a:r>
            <a:r>
              <a:rPr sz="1700" spc="35" dirty="0">
                <a:latin typeface="Times New Roman"/>
                <a:cs typeface="Times New Roman"/>
              </a:rPr>
              <a:t> </a:t>
            </a:r>
            <a:r>
              <a:rPr sz="1700" spc="-5" dirty="0">
                <a:latin typeface="Times New Roman"/>
                <a:cs typeface="Times New Roman"/>
              </a:rPr>
              <a:t>which</a:t>
            </a:r>
            <a:r>
              <a:rPr sz="1700" spc="30" dirty="0">
                <a:latin typeface="Times New Roman"/>
                <a:cs typeface="Times New Roman"/>
              </a:rPr>
              <a:t> </a:t>
            </a:r>
            <a:r>
              <a:rPr sz="1700" spc="-5" dirty="0">
                <a:latin typeface="Times New Roman"/>
                <a:cs typeface="Times New Roman"/>
              </a:rPr>
              <a:t>have</a:t>
            </a:r>
            <a:r>
              <a:rPr sz="1700" spc="30" dirty="0">
                <a:latin typeface="Times New Roman"/>
                <a:cs typeface="Times New Roman"/>
              </a:rPr>
              <a:t> </a:t>
            </a:r>
            <a:r>
              <a:rPr sz="1700" spc="-5" dirty="0">
                <a:latin typeface="Times New Roman"/>
                <a:cs typeface="Times New Roman"/>
              </a:rPr>
              <a:t>already</a:t>
            </a:r>
            <a:r>
              <a:rPr sz="1700" spc="40" dirty="0">
                <a:latin typeface="Times New Roman"/>
                <a:cs typeface="Times New Roman"/>
              </a:rPr>
              <a:t> </a:t>
            </a:r>
            <a:r>
              <a:rPr sz="1700" spc="-10" dirty="0">
                <a:latin typeface="Times New Roman"/>
                <a:cs typeface="Times New Roman"/>
              </a:rPr>
              <a:t>been </a:t>
            </a:r>
            <a:r>
              <a:rPr sz="1700" spc="-409" dirty="0">
                <a:latin typeface="Times New Roman"/>
                <a:cs typeface="Times New Roman"/>
              </a:rPr>
              <a:t> </a:t>
            </a:r>
            <a:r>
              <a:rPr sz="1700" dirty="0">
                <a:latin typeface="Times New Roman"/>
                <a:cs typeface="Times New Roman"/>
              </a:rPr>
              <a:t>compared</a:t>
            </a:r>
            <a:r>
              <a:rPr sz="1700" spc="-25" dirty="0">
                <a:latin typeface="Times New Roman"/>
                <a:cs typeface="Times New Roman"/>
              </a:rPr>
              <a:t> </a:t>
            </a:r>
            <a:r>
              <a:rPr sz="1700" spc="-5" dirty="0">
                <a:latin typeface="Times New Roman"/>
                <a:cs typeface="Times New Roman"/>
              </a:rPr>
              <a:t>in</a:t>
            </a:r>
            <a:r>
              <a:rPr sz="1700" spc="5" dirty="0">
                <a:latin typeface="Times New Roman"/>
                <a:cs typeface="Times New Roman"/>
              </a:rPr>
              <a:t> </a:t>
            </a:r>
            <a:r>
              <a:rPr sz="1700" spc="-5" dirty="0">
                <a:latin typeface="Times New Roman"/>
                <a:cs typeface="Times New Roman"/>
              </a:rPr>
              <a:t>earlier</a:t>
            </a:r>
            <a:r>
              <a:rPr sz="1700" spc="-25" dirty="0">
                <a:latin typeface="Times New Roman"/>
                <a:cs typeface="Times New Roman"/>
              </a:rPr>
              <a:t> </a:t>
            </a:r>
            <a:r>
              <a:rPr sz="1700" spc="-5" dirty="0">
                <a:latin typeface="Times New Roman"/>
                <a:cs typeface="Times New Roman"/>
              </a:rPr>
              <a:t>iterations</a:t>
            </a:r>
            <a:endParaRPr sz="1700" dirty="0">
              <a:latin typeface="Times New Roman"/>
              <a:cs typeface="Times New Roman"/>
            </a:endParaRPr>
          </a:p>
          <a:p>
            <a:pPr marL="445770">
              <a:lnSpc>
                <a:spcPct val="100000"/>
              </a:lnSpc>
              <a:spcBef>
                <a:spcPts val="175"/>
              </a:spcBef>
            </a:pPr>
            <a:r>
              <a:rPr sz="1700" spc="-5" dirty="0">
                <a:latin typeface="Times New Roman"/>
                <a:cs typeface="Times New Roman"/>
              </a:rPr>
              <a:t>for(int</a:t>
            </a:r>
            <a:r>
              <a:rPr sz="1700" spc="-25" dirty="0">
                <a:latin typeface="Times New Roman"/>
                <a:cs typeface="Times New Roman"/>
              </a:rPr>
              <a:t> </a:t>
            </a:r>
            <a:r>
              <a:rPr sz="1700" dirty="0">
                <a:latin typeface="Times New Roman"/>
                <a:cs typeface="Times New Roman"/>
              </a:rPr>
              <a:t>i</a:t>
            </a:r>
            <a:r>
              <a:rPr sz="1700" spc="-5" dirty="0">
                <a:latin typeface="Times New Roman"/>
                <a:cs typeface="Times New Roman"/>
              </a:rPr>
              <a:t> </a:t>
            </a:r>
            <a:r>
              <a:rPr sz="1700" dirty="0">
                <a:latin typeface="Times New Roman"/>
                <a:cs typeface="Times New Roman"/>
              </a:rPr>
              <a:t>= 0;</a:t>
            </a:r>
            <a:r>
              <a:rPr sz="1700" spc="-5" dirty="0">
                <a:latin typeface="Times New Roman"/>
                <a:cs typeface="Times New Roman"/>
              </a:rPr>
              <a:t> </a:t>
            </a:r>
            <a:r>
              <a:rPr sz="1700" dirty="0">
                <a:latin typeface="Times New Roman"/>
                <a:cs typeface="Times New Roman"/>
              </a:rPr>
              <a:t>i</a:t>
            </a:r>
            <a:r>
              <a:rPr sz="1700" spc="-10" dirty="0">
                <a:latin typeface="Times New Roman"/>
                <a:cs typeface="Times New Roman"/>
              </a:rPr>
              <a:t> </a:t>
            </a:r>
            <a:r>
              <a:rPr sz="1700" dirty="0">
                <a:latin typeface="Times New Roman"/>
                <a:cs typeface="Times New Roman"/>
              </a:rPr>
              <a:t>&lt;</a:t>
            </a:r>
            <a:r>
              <a:rPr sz="1700" spc="-15" dirty="0">
                <a:latin typeface="Times New Roman"/>
                <a:cs typeface="Times New Roman"/>
              </a:rPr>
              <a:t> </a:t>
            </a:r>
            <a:r>
              <a:rPr sz="1700" dirty="0">
                <a:latin typeface="Times New Roman"/>
                <a:cs typeface="Times New Roman"/>
              </a:rPr>
              <a:t>n-k-1;</a:t>
            </a:r>
            <a:r>
              <a:rPr sz="1700" spc="-5" dirty="0">
                <a:latin typeface="Times New Roman"/>
                <a:cs typeface="Times New Roman"/>
              </a:rPr>
              <a:t> i++) </a:t>
            </a:r>
            <a:r>
              <a:rPr sz="1700" dirty="0">
                <a:latin typeface="Times New Roman"/>
                <a:cs typeface="Times New Roman"/>
              </a:rPr>
              <a:t>{</a:t>
            </a:r>
          </a:p>
          <a:p>
            <a:pPr marL="661670">
              <a:lnSpc>
                <a:spcPct val="100000"/>
              </a:lnSpc>
              <a:spcBef>
                <a:spcPts val="310"/>
              </a:spcBef>
            </a:pPr>
            <a:r>
              <a:rPr sz="1700" spc="-5" dirty="0">
                <a:latin typeface="Times New Roman"/>
                <a:cs typeface="Times New Roman"/>
              </a:rPr>
              <a:t>if(A[</a:t>
            </a:r>
            <a:r>
              <a:rPr sz="1700" spc="-30" dirty="0">
                <a:latin typeface="Times New Roman"/>
                <a:cs typeface="Times New Roman"/>
              </a:rPr>
              <a:t> </a:t>
            </a:r>
            <a:r>
              <a:rPr sz="1700" dirty="0">
                <a:latin typeface="Times New Roman"/>
                <a:cs typeface="Times New Roman"/>
              </a:rPr>
              <a:t>i</a:t>
            </a:r>
            <a:r>
              <a:rPr sz="1700" spc="-5" dirty="0">
                <a:latin typeface="Times New Roman"/>
                <a:cs typeface="Times New Roman"/>
              </a:rPr>
              <a:t> </a:t>
            </a:r>
            <a:r>
              <a:rPr sz="1700" dirty="0">
                <a:latin typeface="Times New Roman"/>
                <a:cs typeface="Times New Roman"/>
              </a:rPr>
              <a:t>]</a:t>
            </a:r>
            <a:r>
              <a:rPr sz="1700" spc="-15" dirty="0">
                <a:latin typeface="Times New Roman"/>
                <a:cs typeface="Times New Roman"/>
              </a:rPr>
              <a:t> </a:t>
            </a:r>
            <a:r>
              <a:rPr sz="1700" dirty="0">
                <a:latin typeface="Times New Roman"/>
                <a:cs typeface="Times New Roman"/>
              </a:rPr>
              <a:t>&gt;</a:t>
            </a:r>
            <a:r>
              <a:rPr sz="1700" spc="-100" dirty="0">
                <a:latin typeface="Times New Roman"/>
                <a:cs typeface="Times New Roman"/>
              </a:rPr>
              <a:t> </a:t>
            </a:r>
            <a:r>
              <a:rPr sz="1700" dirty="0">
                <a:latin typeface="Times New Roman"/>
                <a:cs typeface="Times New Roman"/>
              </a:rPr>
              <a:t>A[</a:t>
            </a:r>
            <a:r>
              <a:rPr sz="1700" spc="-30" dirty="0">
                <a:latin typeface="Times New Roman"/>
                <a:cs typeface="Times New Roman"/>
              </a:rPr>
              <a:t> </a:t>
            </a:r>
            <a:r>
              <a:rPr sz="1700" spc="-5" dirty="0">
                <a:latin typeface="Times New Roman"/>
                <a:cs typeface="Times New Roman"/>
              </a:rPr>
              <a:t>i+1] </a:t>
            </a:r>
            <a:r>
              <a:rPr sz="1700" dirty="0">
                <a:latin typeface="Times New Roman"/>
                <a:cs typeface="Times New Roman"/>
              </a:rPr>
              <a:t>)</a:t>
            </a:r>
            <a:r>
              <a:rPr sz="1700" spc="-15" dirty="0">
                <a:latin typeface="Times New Roman"/>
                <a:cs typeface="Times New Roman"/>
              </a:rPr>
              <a:t> </a:t>
            </a:r>
            <a:r>
              <a:rPr sz="1700" dirty="0">
                <a:latin typeface="Times New Roman"/>
                <a:cs typeface="Times New Roman"/>
              </a:rPr>
              <a:t>{</a:t>
            </a:r>
          </a:p>
          <a:p>
            <a:pPr marL="876935">
              <a:lnSpc>
                <a:spcPct val="100000"/>
              </a:lnSpc>
              <a:spcBef>
                <a:spcPts val="300"/>
              </a:spcBef>
            </a:pPr>
            <a:r>
              <a:rPr sz="1700" spc="-5" dirty="0">
                <a:latin typeface="Times New Roman"/>
                <a:cs typeface="Times New Roman"/>
              </a:rPr>
              <a:t>// </a:t>
            </a:r>
            <a:r>
              <a:rPr sz="1700" dirty="0">
                <a:latin typeface="Times New Roman"/>
                <a:cs typeface="Times New Roman"/>
              </a:rPr>
              <a:t>here</a:t>
            </a:r>
            <a:r>
              <a:rPr sz="1700" spc="-25" dirty="0">
                <a:latin typeface="Times New Roman"/>
                <a:cs typeface="Times New Roman"/>
              </a:rPr>
              <a:t> </a:t>
            </a:r>
            <a:r>
              <a:rPr sz="1700" dirty="0">
                <a:latin typeface="Times New Roman"/>
                <a:cs typeface="Times New Roman"/>
              </a:rPr>
              <a:t>swapping</a:t>
            </a:r>
            <a:r>
              <a:rPr sz="1700" spc="-5" dirty="0">
                <a:latin typeface="Times New Roman"/>
                <a:cs typeface="Times New Roman"/>
              </a:rPr>
              <a:t> </a:t>
            </a:r>
            <a:r>
              <a:rPr sz="1700" dirty="0">
                <a:latin typeface="Times New Roman"/>
                <a:cs typeface="Times New Roman"/>
              </a:rPr>
              <a:t>of</a:t>
            </a:r>
            <a:r>
              <a:rPr sz="1700" spc="-15" dirty="0">
                <a:latin typeface="Times New Roman"/>
                <a:cs typeface="Times New Roman"/>
              </a:rPr>
              <a:t> </a:t>
            </a:r>
            <a:r>
              <a:rPr sz="1700" spc="-5" dirty="0">
                <a:latin typeface="Times New Roman"/>
                <a:cs typeface="Times New Roman"/>
              </a:rPr>
              <a:t>positions</a:t>
            </a:r>
            <a:r>
              <a:rPr sz="1700" spc="10" dirty="0">
                <a:latin typeface="Times New Roman"/>
                <a:cs typeface="Times New Roman"/>
              </a:rPr>
              <a:t> </a:t>
            </a:r>
            <a:r>
              <a:rPr sz="1700" spc="-5" dirty="0">
                <a:latin typeface="Times New Roman"/>
                <a:cs typeface="Times New Roman"/>
              </a:rPr>
              <a:t>is</a:t>
            </a:r>
            <a:r>
              <a:rPr sz="1700" dirty="0">
                <a:latin typeface="Times New Roman"/>
                <a:cs typeface="Times New Roman"/>
              </a:rPr>
              <a:t> being</a:t>
            </a:r>
            <a:r>
              <a:rPr sz="1700" spc="-15" dirty="0">
                <a:latin typeface="Times New Roman"/>
                <a:cs typeface="Times New Roman"/>
              </a:rPr>
              <a:t> </a:t>
            </a:r>
            <a:r>
              <a:rPr sz="1700" spc="-5" dirty="0">
                <a:latin typeface="Times New Roman"/>
                <a:cs typeface="Times New Roman"/>
              </a:rPr>
              <a:t>done.</a:t>
            </a:r>
            <a:endParaRPr sz="1700" dirty="0">
              <a:latin typeface="Times New Roman"/>
              <a:cs typeface="Times New Roman"/>
            </a:endParaRPr>
          </a:p>
          <a:p>
            <a:pPr marL="864869" marR="5226050" indent="12065">
              <a:lnSpc>
                <a:spcPct val="114700"/>
              </a:lnSpc>
              <a:spcBef>
                <a:spcPts val="15"/>
              </a:spcBef>
            </a:pPr>
            <a:r>
              <a:rPr sz="1700" spc="-5" dirty="0">
                <a:latin typeface="Times New Roman"/>
                <a:cs typeface="Times New Roman"/>
              </a:rPr>
              <a:t>temp</a:t>
            </a:r>
            <a:r>
              <a:rPr sz="1700" spc="55" dirty="0">
                <a:latin typeface="Times New Roman"/>
                <a:cs typeface="Times New Roman"/>
              </a:rPr>
              <a:t> </a:t>
            </a:r>
            <a:r>
              <a:rPr sz="1700" dirty="0">
                <a:latin typeface="Times New Roman"/>
                <a:cs typeface="Times New Roman"/>
              </a:rPr>
              <a:t>=</a:t>
            </a:r>
            <a:r>
              <a:rPr sz="1700" spc="-25" dirty="0">
                <a:latin typeface="Times New Roman"/>
                <a:cs typeface="Times New Roman"/>
              </a:rPr>
              <a:t> </a:t>
            </a:r>
            <a:r>
              <a:rPr sz="1700" dirty="0">
                <a:latin typeface="Times New Roman"/>
                <a:cs typeface="Times New Roman"/>
              </a:rPr>
              <a:t>A[</a:t>
            </a:r>
            <a:r>
              <a:rPr sz="1700" spc="50" dirty="0">
                <a:latin typeface="Times New Roman"/>
                <a:cs typeface="Times New Roman"/>
              </a:rPr>
              <a:t> </a:t>
            </a:r>
            <a:r>
              <a:rPr sz="1700" dirty="0">
                <a:latin typeface="Times New Roman"/>
                <a:cs typeface="Times New Roman"/>
              </a:rPr>
              <a:t>i</a:t>
            </a:r>
            <a:r>
              <a:rPr sz="1700" spc="60" dirty="0">
                <a:latin typeface="Times New Roman"/>
                <a:cs typeface="Times New Roman"/>
              </a:rPr>
              <a:t> </a:t>
            </a:r>
            <a:r>
              <a:rPr sz="1700" spc="-10" dirty="0">
                <a:latin typeface="Times New Roman"/>
                <a:cs typeface="Times New Roman"/>
              </a:rPr>
              <a:t>]; </a:t>
            </a:r>
            <a:r>
              <a:rPr sz="1700" spc="-5" dirty="0">
                <a:latin typeface="Times New Roman"/>
                <a:cs typeface="Times New Roman"/>
              </a:rPr>
              <a:t> </a:t>
            </a:r>
            <a:r>
              <a:rPr sz="1700" dirty="0">
                <a:latin typeface="Times New Roman"/>
                <a:cs typeface="Times New Roman"/>
              </a:rPr>
              <a:t>A[</a:t>
            </a:r>
            <a:r>
              <a:rPr sz="1700" spc="-40" dirty="0">
                <a:latin typeface="Times New Roman"/>
                <a:cs typeface="Times New Roman"/>
              </a:rPr>
              <a:t> </a:t>
            </a:r>
            <a:r>
              <a:rPr sz="1700" dirty="0">
                <a:latin typeface="Times New Roman"/>
                <a:cs typeface="Times New Roman"/>
              </a:rPr>
              <a:t>i</a:t>
            </a:r>
            <a:r>
              <a:rPr sz="1700" spc="-10" dirty="0">
                <a:latin typeface="Times New Roman"/>
                <a:cs typeface="Times New Roman"/>
              </a:rPr>
              <a:t> </a:t>
            </a:r>
            <a:r>
              <a:rPr sz="1700" dirty="0">
                <a:latin typeface="Times New Roman"/>
                <a:cs typeface="Times New Roman"/>
              </a:rPr>
              <a:t>]</a:t>
            </a:r>
            <a:r>
              <a:rPr sz="1700" spc="-25" dirty="0">
                <a:latin typeface="Times New Roman"/>
                <a:cs typeface="Times New Roman"/>
              </a:rPr>
              <a:t> </a:t>
            </a:r>
            <a:r>
              <a:rPr sz="1700" dirty="0">
                <a:latin typeface="Times New Roman"/>
                <a:cs typeface="Times New Roman"/>
              </a:rPr>
              <a:t>=</a:t>
            </a:r>
            <a:r>
              <a:rPr sz="1700" spc="-95" dirty="0">
                <a:latin typeface="Times New Roman"/>
                <a:cs typeface="Times New Roman"/>
              </a:rPr>
              <a:t> </a:t>
            </a:r>
            <a:r>
              <a:rPr sz="1700" dirty="0">
                <a:latin typeface="Times New Roman"/>
                <a:cs typeface="Times New Roman"/>
              </a:rPr>
              <a:t>A[</a:t>
            </a:r>
            <a:r>
              <a:rPr sz="1700" spc="-25" dirty="0">
                <a:latin typeface="Times New Roman"/>
                <a:cs typeface="Times New Roman"/>
              </a:rPr>
              <a:t> </a:t>
            </a:r>
            <a:r>
              <a:rPr sz="1700" spc="-5" dirty="0">
                <a:latin typeface="Times New Roman"/>
                <a:cs typeface="Times New Roman"/>
              </a:rPr>
              <a:t>i+1 </a:t>
            </a:r>
            <a:r>
              <a:rPr sz="1700" spc="-10" dirty="0">
                <a:latin typeface="Times New Roman"/>
                <a:cs typeface="Times New Roman"/>
              </a:rPr>
              <a:t>];</a:t>
            </a:r>
            <a:endParaRPr sz="1700" dirty="0">
              <a:latin typeface="Times New Roman"/>
              <a:cs typeface="Times New Roman"/>
            </a:endParaRPr>
          </a:p>
          <a:p>
            <a:pPr marL="864869">
              <a:lnSpc>
                <a:spcPct val="100000"/>
              </a:lnSpc>
              <a:spcBef>
                <a:spcPts val="315"/>
              </a:spcBef>
            </a:pPr>
            <a:r>
              <a:rPr sz="1700" dirty="0">
                <a:latin typeface="Times New Roman"/>
                <a:cs typeface="Times New Roman"/>
              </a:rPr>
              <a:t>A[</a:t>
            </a:r>
            <a:r>
              <a:rPr sz="1700" spc="-35" dirty="0">
                <a:latin typeface="Times New Roman"/>
                <a:cs typeface="Times New Roman"/>
              </a:rPr>
              <a:t> </a:t>
            </a:r>
            <a:r>
              <a:rPr sz="1700" dirty="0">
                <a:latin typeface="Times New Roman"/>
                <a:cs typeface="Times New Roman"/>
              </a:rPr>
              <a:t>i</a:t>
            </a:r>
            <a:r>
              <a:rPr sz="1700" spc="-10" dirty="0">
                <a:latin typeface="Times New Roman"/>
                <a:cs typeface="Times New Roman"/>
              </a:rPr>
              <a:t> </a:t>
            </a:r>
            <a:r>
              <a:rPr sz="1700" dirty="0">
                <a:latin typeface="Times New Roman"/>
                <a:cs typeface="Times New Roman"/>
              </a:rPr>
              <a:t>+</a:t>
            </a:r>
            <a:r>
              <a:rPr sz="1700" spc="-5" dirty="0">
                <a:latin typeface="Times New Roman"/>
                <a:cs typeface="Times New Roman"/>
              </a:rPr>
              <a:t> </a:t>
            </a:r>
            <a:r>
              <a:rPr sz="1700" dirty="0">
                <a:latin typeface="Times New Roman"/>
                <a:cs typeface="Times New Roman"/>
              </a:rPr>
              <a:t>1]</a:t>
            </a:r>
            <a:r>
              <a:rPr sz="1700" spc="-20" dirty="0">
                <a:latin typeface="Times New Roman"/>
                <a:cs typeface="Times New Roman"/>
              </a:rPr>
              <a:t> </a:t>
            </a:r>
            <a:r>
              <a:rPr sz="1700" dirty="0">
                <a:latin typeface="Times New Roman"/>
                <a:cs typeface="Times New Roman"/>
              </a:rPr>
              <a:t>=</a:t>
            </a:r>
            <a:r>
              <a:rPr sz="1700" spc="-5" dirty="0">
                <a:latin typeface="Times New Roman"/>
                <a:cs typeface="Times New Roman"/>
              </a:rPr>
              <a:t> temp;</a:t>
            </a:r>
            <a:endParaRPr sz="1700" dirty="0">
              <a:latin typeface="Times New Roman"/>
              <a:cs typeface="Times New Roman"/>
            </a:endParaRPr>
          </a:p>
          <a:p>
            <a:pPr marL="661670">
              <a:lnSpc>
                <a:spcPct val="100000"/>
              </a:lnSpc>
              <a:spcBef>
                <a:spcPts val="300"/>
              </a:spcBef>
            </a:pPr>
            <a:r>
              <a:rPr sz="1700" dirty="0">
                <a:latin typeface="Times New Roman"/>
                <a:cs typeface="Times New Roman"/>
              </a:rPr>
              <a:t>}</a:t>
            </a:r>
          </a:p>
          <a:p>
            <a:pPr marL="445770">
              <a:lnSpc>
                <a:spcPct val="100000"/>
              </a:lnSpc>
              <a:spcBef>
                <a:spcPts val="315"/>
              </a:spcBef>
            </a:pPr>
            <a:r>
              <a:rPr sz="1700" dirty="0">
                <a:latin typeface="Times New Roman"/>
                <a:cs typeface="Times New Roman"/>
              </a:rPr>
              <a:t>}</a:t>
            </a:r>
          </a:p>
          <a:p>
            <a:pPr marL="229235">
              <a:lnSpc>
                <a:spcPct val="100000"/>
              </a:lnSpc>
              <a:spcBef>
                <a:spcPts val="300"/>
              </a:spcBef>
            </a:pPr>
            <a:r>
              <a:rPr sz="1700" spc="-5" dirty="0">
                <a:latin typeface="Times New Roman"/>
                <a:cs typeface="Times New Roman"/>
              </a:rPr>
              <a:t>}}</a:t>
            </a:r>
            <a:endParaRPr sz="1700" dirty="0">
              <a:latin typeface="Times New Roman"/>
              <a:cs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F3E77A-F08E-A7CE-47CD-F64FDF2DEECA}"/>
              </a:ext>
            </a:extLst>
          </p:cNvPr>
          <p:cNvSpPr txBox="1"/>
          <p:nvPr/>
        </p:nvSpPr>
        <p:spPr>
          <a:xfrm>
            <a:off x="228600" y="361950"/>
            <a:ext cx="5867400" cy="369332"/>
          </a:xfrm>
          <a:prstGeom prst="rect">
            <a:avLst/>
          </a:prstGeom>
          <a:noFill/>
        </p:spPr>
        <p:txBody>
          <a:bodyPr wrap="square">
            <a:spAutoFit/>
          </a:bodyPr>
          <a:lstStyle/>
          <a:p>
            <a:pPr algn="l"/>
            <a:r>
              <a:rPr lang="en-US" b="1" i="0" dirty="0">
                <a:solidFill>
                  <a:srgbClr val="25265E"/>
                </a:solidFill>
                <a:effectLst/>
                <a:latin typeface="euclid_circular_a"/>
              </a:rPr>
              <a:t>Working of Bubble Sort</a:t>
            </a:r>
          </a:p>
        </p:txBody>
      </p:sp>
      <p:sp>
        <p:nvSpPr>
          <p:cNvPr id="4" name="TextBox 3">
            <a:extLst>
              <a:ext uri="{FF2B5EF4-FFF2-40B4-BE49-F238E27FC236}">
                <a16:creationId xmlns:a16="http://schemas.microsoft.com/office/drawing/2014/main" id="{2AD0043D-8256-48C4-E279-5BEF8BA472B1}"/>
              </a:ext>
            </a:extLst>
          </p:cNvPr>
          <p:cNvSpPr txBox="1"/>
          <p:nvPr/>
        </p:nvSpPr>
        <p:spPr>
          <a:xfrm>
            <a:off x="381000" y="1200150"/>
            <a:ext cx="7467600" cy="2585323"/>
          </a:xfrm>
          <a:prstGeom prst="rect">
            <a:avLst/>
          </a:prstGeom>
          <a:noFill/>
        </p:spPr>
        <p:txBody>
          <a:bodyPr wrap="square" rtlCol="0">
            <a:spAutoFit/>
          </a:bodyPr>
          <a:lstStyle/>
          <a:p>
            <a:r>
              <a:rPr lang="en-US" dirty="0">
                <a:effectLst/>
                <a:latin typeface="Times New Roman" panose="02020603050405020304" pitchFamily="18" charset="0"/>
                <a:cs typeface="Times New Roman" panose="02020603050405020304" pitchFamily="18" charset="0"/>
              </a:rPr>
              <a:t>Suppose we are trying to sort the elements in </a:t>
            </a:r>
            <a:r>
              <a:rPr lang="en-US" b="1" dirty="0">
                <a:effectLst/>
                <a:latin typeface="Times New Roman" panose="02020603050405020304" pitchFamily="18" charset="0"/>
                <a:cs typeface="Times New Roman" panose="02020603050405020304" pitchFamily="18" charset="0"/>
              </a:rPr>
              <a:t>ascending order</a:t>
            </a:r>
            <a:r>
              <a:rPr lang="en-US" dirty="0">
                <a:effectLst/>
                <a:latin typeface="Times New Roman" panose="02020603050405020304" pitchFamily="18" charset="0"/>
                <a:cs typeface="Times New Roman" panose="02020603050405020304" pitchFamily="18" charset="0"/>
              </a:rPr>
              <a:t>.</a:t>
            </a:r>
          </a:p>
          <a:p>
            <a:pPr marL="342900" indent="-342900">
              <a:buAutoNum type="arabicPeriod"/>
            </a:pPr>
            <a:r>
              <a:rPr lang="en-US" b="1" dirty="0">
                <a:effectLst/>
                <a:latin typeface="Times New Roman" panose="02020603050405020304" pitchFamily="18" charset="0"/>
                <a:cs typeface="Times New Roman" panose="02020603050405020304" pitchFamily="18" charset="0"/>
              </a:rPr>
              <a:t>First Iteration (Compare and Swap)</a:t>
            </a:r>
          </a:p>
          <a:p>
            <a:endParaRPr lang="en-US" dirty="0">
              <a:effectLst/>
              <a:latin typeface="Times New Roman" panose="02020603050405020304" pitchFamily="18" charset="0"/>
              <a:cs typeface="Times New Roman" panose="02020603050405020304" pitchFamily="18" charset="0"/>
            </a:endParaRPr>
          </a:p>
          <a:p>
            <a:pPr>
              <a:buFont typeface="+mj-lt"/>
              <a:buAutoNum type="arabicPeriod"/>
            </a:pPr>
            <a:r>
              <a:rPr lang="en-US" dirty="0">
                <a:effectLst/>
                <a:latin typeface="Times New Roman" panose="02020603050405020304" pitchFamily="18" charset="0"/>
                <a:cs typeface="Times New Roman" panose="02020603050405020304" pitchFamily="18" charset="0"/>
              </a:rPr>
              <a:t>Starting from the first index, compare the first and the second elements.</a:t>
            </a:r>
          </a:p>
          <a:p>
            <a:pPr>
              <a:buFont typeface="+mj-lt"/>
              <a:buAutoNum type="arabicPeriod"/>
            </a:pPr>
            <a:r>
              <a:rPr lang="en-US" dirty="0">
                <a:effectLst/>
                <a:latin typeface="Times New Roman" panose="02020603050405020304" pitchFamily="18" charset="0"/>
                <a:cs typeface="Times New Roman" panose="02020603050405020304" pitchFamily="18" charset="0"/>
              </a:rPr>
              <a:t>If the first element is greater than the second element, they are swapped.</a:t>
            </a:r>
          </a:p>
          <a:p>
            <a:pPr>
              <a:buFont typeface="+mj-lt"/>
              <a:buAutoNum type="arabicPeriod"/>
            </a:pPr>
            <a:r>
              <a:rPr lang="en-US" dirty="0">
                <a:effectLst/>
                <a:latin typeface="Times New Roman" panose="02020603050405020304" pitchFamily="18" charset="0"/>
                <a:cs typeface="Times New Roman" panose="02020603050405020304" pitchFamily="18" charset="0"/>
              </a:rPr>
              <a:t>Now, compare the second and the third elements. Swap them if they are not in order.</a:t>
            </a:r>
          </a:p>
          <a:p>
            <a:pPr>
              <a:buFont typeface="+mj-lt"/>
              <a:buAutoNum type="arabicPeriod"/>
            </a:pPr>
            <a:r>
              <a:rPr lang="en-US" b="0" i="0" dirty="0">
                <a:effectLst/>
                <a:latin typeface="Times New Roman" panose="02020603050405020304" pitchFamily="18" charset="0"/>
                <a:cs typeface="Times New Roman" panose="02020603050405020304" pitchFamily="18" charset="0"/>
              </a:rPr>
              <a:t>The above process goes on until the last element.</a:t>
            </a:r>
            <a:br>
              <a:rPr lang="en-US" dirty="0">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39404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2BC745-10B8-0589-2634-40ABB32C840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27A6AAC-2092-5932-4765-30B596521254}"/>
              </a:ext>
            </a:extLst>
          </p:cNvPr>
          <p:cNvSpPr txBox="1"/>
          <p:nvPr/>
        </p:nvSpPr>
        <p:spPr>
          <a:xfrm>
            <a:off x="228600" y="361950"/>
            <a:ext cx="5867400" cy="369332"/>
          </a:xfrm>
          <a:prstGeom prst="rect">
            <a:avLst/>
          </a:prstGeom>
          <a:noFill/>
        </p:spPr>
        <p:txBody>
          <a:bodyPr wrap="square">
            <a:spAutoFit/>
          </a:bodyPr>
          <a:lstStyle/>
          <a:p>
            <a:pPr algn="l"/>
            <a:r>
              <a:rPr lang="en-US" b="1" i="0" dirty="0">
                <a:solidFill>
                  <a:srgbClr val="25265E"/>
                </a:solidFill>
                <a:effectLst/>
                <a:latin typeface="euclid_circular_a"/>
              </a:rPr>
              <a:t>Working of Bubble Sort</a:t>
            </a:r>
          </a:p>
        </p:txBody>
      </p:sp>
      <p:sp>
        <p:nvSpPr>
          <p:cNvPr id="4" name="TextBox 3">
            <a:extLst>
              <a:ext uri="{FF2B5EF4-FFF2-40B4-BE49-F238E27FC236}">
                <a16:creationId xmlns:a16="http://schemas.microsoft.com/office/drawing/2014/main" id="{3C7E928D-0EBB-7AEE-39EE-47ACCF4620FA}"/>
              </a:ext>
            </a:extLst>
          </p:cNvPr>
          <p:cNvSpPr txBox="1"/>
          <p:nvPr/>
        </p:nvSpPr>
        <p:spPr>
          <a:xfrm>
            <a:off x="381000" y="1200150"/>
            <a:ext cx="7467600" cy="646331"/>
          </a:xfrm>
          <a:prstGeom prst="rect">
            <a:avLst/>
          </a:prstGeom>
          <a:noFill/>
        </p:spPr>
        <p:txBody>
          <a:bodyPr wrap="square" rtlCol="0">
            <a:spAutoFit/>
          </a:bodyPr>
          <a:lstStyle/>
          <a:p>
            <a:br>
              <a:rPr lang="en-US" dirty="0">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DCBE9A3-ED1F-155E-843F-58A46CBC44D9}"/>
              </a:ext>
            </a:extLst>
          </p:cNvPr>
          <p:cNvPicPr>
            <a:picLocks noChangeAspect="1"/>
          </p:cNvPicPr>
          <p:nvPr/>
        </p:nvPicPr>
        <p:blipFill>
          <a:blip r:embed="rId2"/>
          <a:stretch>
            <a:fillRect/>
          </a:stretch>
        </p:blipFill>
        <p:spPr>
          <a:xfrm>
            <a:off x="3429000" y="971550"/>
            <a:ext cx="3176692" cy="4000721"/>
          </a:xfrm>
          <a:prstGeom prst="rect">
            <a:avLst/>
          </a:prstGeom>
        </p:spPr>
      </p:pic>
    </p:spTree>
    <p:extLst>
      <p:ext uri="{BB962C8B-B14F-4D97-AF65-F5344CB8AC3E}">
        <p14:creationId xmlns:p14="http://schemas.microsoft.com/office/powerpoint/2010/main" val="34533760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527CBA-39B4-2129-F933-5E41AA08C51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686BA8E-4102-8B8C-8DEC-92A9A5DEAD51}"/>
              </a:ext>
            </a:extLst>
          </p:cNvPr>
          <p:cNvSpPr txBox="1"/>
          <p:nvPr/>
        </p:nvSpPr>
        <p:spPr>
          <a:xfrm>
            <a:off x="228600" y="361950"/>
            <a:ext cx="5867400" cy="369332"/>
          </a:xfrm>
          <a:prstGeom prst="rect">
            <a:avLst/>
          </a:prstGeom>
          <a:noFill/>
        </p:spPr>
        <p:txBody>
          <a:bodyPr wrap="square">
            <a:spAutoFit/>
          </a:bodyPr>
          <a:lstStyle/>
          <a:p>
            <a:pPr algn="l"/>
            <a:r>
              <a:rPr lang="en-US" b="1" i="0" dirty="0">
                <a:solidFill>
                  <a:srgbClr val="25265E"/>
                </a:solidFill>
                <a:effectLst/>
                <a:latin typeface="euclid_circular_a"/>
              </a:rPr>
              <a:t>Working of Bubble Sort</a:t>
            </a:r>
          </a:p>
        </p:txBody>
      </p:sp>
      <p:sp>
        <p:nvSpPr>
          <p:cNvPr id="4" name="TextBox 3">
            <a:extLst>
              <a:ext uri="{FF2B5EF4-FFF2-40B4-BE49-F238E27FC236}">
                <a16:creationId xmlns:a16="http://schemas.microsoft.com/office/drawing/2014/main" id="{1D1B849E-C15A-1342-EB4E-4D26E17F5471}"/>
              </a:ext>
            </a:extLst>
          </p:cNvPr>
          <p:cNvSpPr txBox="1"/>
          <p:nvPr/>
        </p:nvSpPr>
        <p:spPr>
          <a:xfrm>
            <a:off x="381000" y="1200150"/>
            <a:ext cx="7467600" cy="646331"/>
          </a:xfrm>
          <a:prstGeom prst="rect">
            <a:avLst/>
          </a:prstGeom>
          <a:noFill/>
        </p:spPr>
        <p:txBody>
          <a:bodyPr wrap="square" rtlCol="0">
            <a:spAutoFit/>
          </a:bodyPr>
          <a:lstStyle/>
          <a:p>
            <a:br>
              <a:rPr lang="en-US" dirty="0">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7353DDC-3324-7BF1-06E7-1F96D012AD32}"/>
              </a:ext>
            </a:extLst>
          </p:cNvPr>
          <p:cNvSpPr txBox="1"/>
          <p:nvPr/>
        </p:nvSpPr>
        <p:spPr>
          <a:xfrm>
            <a:off x="371475" y="923150"/>
            <a:ext cx="7696200" cy="1200329"/>
          </a:xfrm>
          <a:prstGeom prst="rect">
            <a:avLst/>
          </a:prstGeom>
          <a:noFill/>
        </p:spPr>
        <p:txBody>
          <a:bodyPr wrap="square">
            <a:spAutoFit/>
          </a:bodyPr>
          <a:lstStyle/>
          <a:p>
            <a:pPr algn="l"/>
            <a:r>
              <a:rPr lang="en-US" b="1" i="0" dirty="0">
                <a:effectLst/>
                <a:latin typeface="Times New Roman" panose="02020603050405020304" pitchFamily="18" charset="0"/>
                <a:cs typeface="Times New Roman" panose="02020603050405020304" pitchFamily="18" charset="0"/>
              </a:rPr>
              <a:t>2. Remaining Iteration</a:t>
            </a:r>
            <a:endParaRPr lang="en-US" b="0" i="0" dirty="0">
              <a:effectLst/>
              <a:latin typeface="Times New Roman" panose="02020603050405020304" pitchFamily="18" charset="0"/>
              <a:cs typeface="Times New Roman" panose="02020603050405020304" pitchFamily="18" charset="0"/>
            </a:endParaRPr>
          </a:p>
          <a:p>
            <a:pPr algn="l"/>
            <a:r>
              <a:rPr lang="en-US" b="0" i="0" dirty="0">
                <a:effectLst/>
                <a:latin typeface="Times New Roman" panose="02020603050405020304" pitchFamily="18" charset="0"/>
                <a:cs typeface="Times New Roman" panose="02020603050405020304" pitchFamily="18" charset="0"/>
              </a:rPr>
              <a:t>The same process goes on for the remaining iterations.</a:t>
            </a:r>
          </a:p>
          <a:p>
            <a:pPr algn="l"/>
            <a:r>
              <a:rPr lang="en-US" b="0" i="0" dirty="0">
                <a:effectLst/>
                <a:latin typeface="Times New Roman" panose="02020603050405020304" pitchFamily="18" charset="0"/>
                <a:cs typeface="Times New Roman" panose="02020603050405020304" pitchFamily="18" charset="0"/>
              </a:rPr>
              <a:t>After each iteration, the largest element among the unsorted elements is placed at the end.</a:t>
            </a:r>
          </a:p>
        </p:txBody>
      </p:sp>
      <p:pic>
        <p:nvPicPr>
          <p:cNvPr id="8" name="Picture 7">
            <a:extLst>
              <a:ext uri="{FF2B5EF4-FFF2-40B4-BE49-F238E27FC236}">
                <a16:creationId xmlns:a16="http://schemas.microsoft.com/office/drawing/2014/main" id="{21910F81-5DDF-7295-463C-1F61B3FB09BF}"/>
              </a:ext>
            </a:extLst>
          </p:cNvPr>
          <p:cNvPicPr>
            <a:picLocks noChangeAspect="1"/>
          </p:cNvPicPr>
          <p:nvPr/>
        </p:nvPicPr>
        <p:blipFill>
          <a:blip r:embed="rId2"/>
          <a:stretch>
            <a:fillRect/>
          </a:stretch>
        </p:blipFill>
        <p:spPr>
          <a:xfrm>
            <a:off x="4191000" y="2164674"/>
            <a:ext cx="2385233" cy="2548481"/>
          </a:xfrm>
          <a:prstGeom prst="rect">
            <a:avLst/>
          </a:prstGeom>
        </p:spPr>
      </p:pic>
    </p:spTree>
    <p:extLst>
      <p:ext uri="{BB962C8B-B14F-4D97-AF65-F5344CB8AC3E}">
        <p14:creationId xmlns:p14="http://schemas.microsoft.com/office/powerpoint/2010/main" val="31576386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66A50F-E94A-3FD0-0EE4-C9C21ED7E09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78F533A-BAE7-D557-2E0E-5D7F10351828}"/>
              </a:ext>
            </a:extLst>
          </p:cNvPr>
          <p:cNvSpPr txBox="1"/>
          <p:nvPr/>
        </p:nvSpPr>
        <p:spPr>
          <a:xfrm>
            <a:off x="228600" y="361950"/>
            <a:ext cx="5867400" cy="369332"/>
          </a:xfrm>
          <a:prstGeom prst="rect">
            <a:avLst/>
          </a:prstGeom>
          <a:noFill/>
        </p:spPr>
        <p:txBody>
          <a:bodyPr wrap="square">
            <a:spAutoFit/>
          </a:bodyPr>
          <a:lstStyle/>
          <a:p>
            <a:pPr algn="l"/>
            <a:r>
              <a:rPr lang="en-US" b="1" i="0" dirty="0">
                <a:solidFill>
                  <a:srgbClr val="25265E"/>
                </a:solidFill>
                <a:effectLst/>
                <a:latin typeface="euclid_circular_a"/>
              </a:rPr>
              <a:t>Working of Bubble Sort</a:t>
            </a:r>
          </a:p>
        </p:txBody>
      </p:sp>
      <p:sp>
        <p:nvSpPr>
          <p:cNvPr id="4" name="TextBox 3">
            <a:extLst>
              <a:ext uri="{FF2B5EF4-FFF2-40B4-BE49-F238E27FC236}">
                <a16:creationId xmlns:a16="http://schemas.microsoft.com/office/drawing/2014/main" id="{60855A56-8C3B-6B9D-AC88-0B619C456135}"/>
              </a:ext>
            </a:extLst>
          </p:cNvPr>
          <p:cNvSpPr txBox="1"/>
          <p:nvPr/>
        </p:nvSpPr>
        <p:spPr>
          <a:xfrm>
            <a:off x="381000" y="1200150"/>
            <a:ext cx="7467600" cy="646331"/>
          </a:xfrm>
          <a:prstGeom prst="rect">
            <a:avLst/>
          </a:prstGeom>
          <a:noFill/>
        </p:spPr>
        <p:txBody>
          <a:bodyPr wrap="square" rtlCol="0">
            <a:spAutoFit/>
          </a:bodyPr>
          <a:lstStyle/>
          <a:p>
            <a:br>
              <a:rPr lang="en-US" dirty="0">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99B0059-9328-7706-27D3-2C972091758C}"/>
              </a:ext>
            </a:extLst>
          </p:cNvPr>
          <p:cNvSpPr txBox="1"/>
          <p:nvPr/>
        </p:nvSpPr>
        <p:spPr>
          <a:xfrm>
            <a:off x="371475" y="923150"/>
            <a:ext cx="7696200" cy="369332"/>
          </a:xfrm>
          <a:prstGeom prst="rect">
            <a:avLst/>
          </a:prstGeom>
          <a:noFill/>
        </p:spPr>
        <p:txBody>
          <a:bodyPr wrap="square">
            <a:spAutoFit/>
          </a:bodyPr>
          <a:lstStyle/>
          <a:p>
            <a:pPr algn="l"/>
            <a:r>
              <a:rPr lang="en-US" b="0" i="0" dirty="0">
                <a:effectLst/>
                <a:latin typeface="euclid_circular_a"/>
              </a:rPr>
              <a:t>In each iteration, the comparison takes place up to the last unsorted element.</a:t>
            </a:r>
            <a:endParaRPr lang="en-US" b="0" i="0" dirty="0">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2037D6D-0E0D-1711-A849-4EB2D9677637}"/>
              </a:ext>
            </a:extLst>
          </p:cNvPr>
          <p:cNvPicPr>
            <a:picLocks noChangeAspect="1"/>
          </p:cNvPicPr>
          <p:nvPr/>
        </p:nvPicPr>
        <p:blipFill>
          <a:blip r:embed="rId2"/>
          <a:stretch>
            <a:fillRect/>
          </a:stretch>
        </p:blipFill>
        <p:spPr>
          <a:xfrm>
            <a:off x="2057400" y="1581388"/>
            <a:ext cx="3513124" cy="3368332"/>
          </a:xfrm>
          <a:prstGeom prst="rect">
            <a:avLst/>
          </a:prstGeom>
        </p:spPr>
      </p:pic>
    </p:spTree>
    <p:extLst>
      <p:ext uri="{BB962C8B-B14F-4D97-AF65-F5344CB8AC3E}">
        <p14:creationId xmlns:p14="http://schemas.microsoft.com/office/powerpoint/2010/main" val="92947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67944" y="477958"/>
            <a:ext cx="7990205" cy="4302125"/>
          </a:xfrm>
          <a:prstGeom prst="rect">
            <a:avLst/>
          </a:prstGeom>
        </p:spPr>
        <p:txBody>
          <a:bodyPr vert="horz" wrap="square" lIns="0" tIns="142875" rIns="0" bIns="0" rtlCol="0">
            <a:spAutoFit/>
          </a:bodyPr>
          <a:lstStyle/>
          <a:p>
            <a:pPr marL="12700">
              <a:lnSpc>
                <a:spcPct val="100000"/>
              </a:lnSpc>
              <a:spcBef>
                <a:spcPts val="1125"/>
              </a:spcBef>
            </a:pPr>
            <a:r>
              <a:rPr sz="1700" spc="-5" dirty="0">
                <a:solidFill>
                  <a:srgbClr val="006FC0"/>
                </a:solidFill>
                <a:latin typeface="Times New Roman"/>
                <a:cs typeface="Times New Roman"/>
              </a:rPr>
              <a:t>Introduction</a:t>
            </a:r>
            <a:endParaRPr sz="1700" dirty="0">
              <a:latin typeface="Times New Roman"/>
              <a:cs typeface="Times New Roman"/>
            </a:endParaRPr>
          </a:p>
          <a:p>
            <a:pPr marL="355600" marR="5715" indent="-342900">
              <a:lnSpc>
                <a:spcPct val="150000"/>
              </a:lnSpc>
              <a:buFont typeface="Arial MT"/>
              <a:buChar char="•"/>
              <a:tabLst>
                <a:tab pos="354965" algn="l"/>
                <a:tab pos="355600" algn="l"/>
              </a:tabLst>
            </a:pPr>
            <a:r>
              <a:rPr sz="1700" spc="-5" dirty="0">
                <a:latin typeface="Times New Roman"/>
                <a:cs typeface="Times New Roman"/>
              </a:rPr>
              <a:t>Sorting</a:t>
            </a:r>
            <a:r>
              <a:rPr sz="1700" spc="75" dirty="0">
                <a:latin typeface="Times New Roman"/>
                <a:cs typeface="Times New Roman"/>
              </a:rPr>
              <a:t> </a:t>
            </a:r>
            <a:r>
              <a:rPr sz="1700" dirty="0">
                <a:latin typeface="Times New Roman"/>
                <a:cs typeface="Times New Roman"/>
              </a:rPr>
              <a:t>refers</a:t>
            </a:r>
            <a:r>
              <a:rPr sz="1700" spc="70" dirty="0">
                <a:latin typeface="Times New Roman"/>
                <a:cs typeface="Times New Roman"/>
              </a:rPr>
              <a:t> </a:t>
            </a:r>
            <a:r>
              <a:rPr sz="1700" spc="-5" dirty="0">
                <a:latin typeface="Times New Roman"/>
                <a:cs typeface="Times New Roman"/>
              </a:rPr>
              <a:t>to</a:t>
            </a:r>
            <a:r>
              <a:rPr sz="1700" spc="80" dirty="0">
                <a:latin typeface="Times New Roman"/>
                <a:cs typeface="Times New Roman"/>
              </a:rPr>
              <a:t> </a:t>
            </a:r>
            <a:r>
              <a:rPr sz="1700" dirty="0">
                <a:latin typeface="Times New Roman"/>
                <a:cs typeface="Times New Roman"/>
              </a:rPr>
              <a:t>the</a:t>
            </a:r>
            <a:r>
              <a:rPr sz="1700" spc="80" dirty="0">
                <a:latin typeface="Times New Roman"/>
                <a:cs typeface="Times New Roman"/>
              </a:rPr>
              <a:t> </a:t>
            </a:r>
            <a:r>
              <a:rPr sz="1700" spc="-5" dirty="0">
                <a:latin typeface="Times New Roman"/>
                <a:cs typeface="Times New Roman"/>
              </a:rPr>
              <a:t>operation</a:t>
            </a:r>
            <a:r>
              <a:rPr sz="1700" spc="80" dirty="0">
                <a:latin typeface="Times New Roman"/>
                <a:cs typeface="Times New Roman"/>
              </a:rPr>
              <a:t> </a:t>
            </a:r>
            <a:r>
              <a:rPr sz="1700" dirty="0">
                <a:latin typeface="Times New Roman"/>
                <a:cs typeface="Times New Roman"/>
              </a:rPr>
              <a:t>or</a:t>
            </a:r>
            <a:r>
              <a:rPr sz="1700" spc="80" dirty="0">
                <a:latin typeface="Times New Roman"/>
                <a:cs typeface="Times New Roman"/>
              </a:rPr>
              <a:t> </a:t>
            </a:r>
            <a:r>
              <a:rPr sz="1700" spc="-5" dirty="0">
                <a:latin typeface="Times New Roman"/>
                <a:cs typeface="Times New Roman"/>
              </a:rPr>
              <a:t>technique</a:t>
            </a:r>
            <a:r>
              <a:rPr sz="1700" spc="70" dirty="0">
                <a:latin typeface="Times New Roman"/>
                <a:cs typeface="Times New Roman"/>
              </a:rPr>
              <a:t> </a:t>
            </a:r>
            <a:r>
              <a:rPr sz="1700" dirty="0">
                <a:latin typeface="Times New Roman"/>
                <a:cs typeface="Times New Roman"/>
              </a:rPr>
              <a:t>of</a:t>
            </a:r>
            <a:r>
              <a:rPr sz="1700" spc="80" dirty="0">
                <a:latin typeface="Times New Roman"/>
                <a:cs typeface="Times New Roman"/>
              </a:rPr>
              <a:t> </a:t>
            </a:r>
            <a:r>
              <a:rPr sz="1700" spc="-5" dirty="0">
                <a:latin typeface="Times New Roman"/>
                <a:cs typeface="Times New Roman"/>
              </a:rPr>
              <a:t>arranging</a:t>
            </a:r>
            <a:r>
              <a:rPr sz="1700" spc="75" dirty="0">
                <a:latin typeface="Times New Roman"/>
                <a:cs typeface="Times New Roman"/>
              </a:rPr>
              <a:t> </a:t>
            </a:r>
            <a:r>
              <a:rPr sz="1700" spc="-5" dirty="0">
                <a:latin typeface="Times New Roman"/>
                <a:cs typeface="Times New Roman"/>
              </a:rPr>
              <a:t>and</a:t>
            </a:r>
            <a:r>
              <a:rPr sz="1700" spc="80" dirty="0">
                <a:latin typeface="Times New Roman"/>
                <a:cs typeface="Times New Roman"/>
              </a:rPr>
              <a:t> </a:t>
            </a:r>
            <a:r>
              <a:rPr sz="1700" spc="-5" dirty="0">
                <a:latin typeface="Times New Roman"/>
                <a:cs typeface="Times New Roman"/>
              </a:rPr>
              <a:t>rearranging</a:t>
            </a:r>
            <a:r>
              <a:rPr sz="1700" spc="80" dirty="0">
                <a:latin typeface="Times New Roman"/>
                <a:cs typeface="Times New Roman"/>
              </a:rPr>
              <a:t> </a:t>
            </a:r>
            <a:r>
              <a:rPr sz="1700" spc="-5" dirty="0">
                <a:latin typeface="Times New Roman"/>
                <a:cs typeface="Times New Roman"/>
              </a:rPr>
              <a:t>sets</a:t>
            </a:r>
            <a:r>
              <a:rPr sz="1700" spc="80" dirty="0">
                <a:latin typeface="Times New Roman"/>
                <a:cs typeface="Times New Roman"/>
              </a:rPr>
              <a:t> </a:t>
            </a:r>
            <a:r>
              <a:rPr sz="1700" dirty="0">
                <a:latin typeface="Times New Roman"/>
                <a:cs typeface="Times New Roman"/>
              </a:rPr>
              <a:t>of</a:t>
            </a:r>
            <a:r>
              <a:rPr sz="1700" spc="80" dirty="0">
                <a:latin typeface="Times New Roman"/>
                <a:cs typeface="Times New Roman"/>
              </a:rPr>
              <a:t> </a:t>
            </a:r>
            <a:r>
              <a:rPr sz="1700" spc="-5" dirty="0">
                <a:latin typeface="Times New Roman"/>
                <a:cs typeface="Times New Roman"/>
              </a:rPr>
              <a:t>data</a:t>
            </a:r>
            <a:r>
              <a:rPr sz="1700" spc="80" dirty="0">
                <a:latin typeface="Times New Roman"/>
                <a:cs typeface="Times New Roman"/>
              </a:rPr>
              <a:t> </a:t>
            </a:r>
            <a:r>
              <a:rPr sz="1700" spc="-10" dirty="0">
                <a:latin typeface="Times New Roman"/>
                <a:cs typeface="Times New Roman"/>
              </a:rPr>
              <a:t>in </a:t>
            </a:r>
            <a:r>
              <a:rPr sz="1700" spc="-409" dirty="0">
                <a:latin typeface="Times New Roman"/>
                <a:cs typeface="Times New Roman"/>
              </a:rPr>
              <a:t> </a:t>
            </a:r>
            <a:r>
              <a:rPr sz="1700" spc="-5" dirty="0">
                <a:latin typeface="Times New Roman"/>
                <a:cs typeface="Times New Roman"/>
              </a:rPr>
              <a:t>some</a:t>
            </a:r>
            <a:r>
              <a:rPr sz="1700" spc="-15" dirty="0">
                <a:latin typeface="Times New Roman"/>
                <a:cs typeface="Times New Roman"/>
              </a:rPr>
              <a:t> </a:t>
            </a:r>
            <a:r>
              <a:rPr sz="1700" spc="-5" dirty="0">
                <a:latin typeface="Times New Roman"/>
                <a:cs typeface="Times New Roman"/>
              </a:rPr>
              <a:t>specific </a:t>
            </a:r>
            <a:r>
              <a:rPr sz="1700" spc="-20" dirty="0">
                <a:latin typeface="Times New Roman"/>
                <a:cs typeface="Times New Roman"/>
              </a:rPr>
              <a:t>order</a:t>
            </a:r>
            <a:r>
              <a:rPr sz="1700" spc="-20">
                <a:latin typeface="Times New Roman"/>
                <a:cs typeface="Times New Roman"/>
              </a:rPr>
              <a:t>.</a:t>
            </a:r>
            <a:r>
              <a:rPr lang="en-US" sz="1700" spc="-20">
                <a:latin typeface="Times New Roman"/>
                <a:cs typeface="Times New Roman"/>
              </a:rPr>
              <a:t> </a:t>
            </a:r>
            <a:endParaRPr lang="en-US" sz="1700" dirty="0">
              <a:latin typeface="Times New Roman"/>
              <a:cs typeface="Times New Roman"/>
            </a:endParaRPr>
          </a:p>
          <a:p>
            <a:pPr marL="355600" indent="-342900">
              <a:lnSpc>
                <a:spcPct val="100000"/>
              </a:lnSpc>
              <a:spcBef>
                <a:spcPts val="1019"/>
              </a:spcBef>
              <a:buFont typeface="Arial MT"/>
              <a:buChar char="•"/>
              <a:tabLst>
                <a:tab pos="354965" algn="l"/>
                <a:tab pos="355600" algn="l"/>
              </a:tabLst>
            </a:pPr>
            <a:r>
              <a:rPr lang="en-US" sz="1700" dirty="0">
                <a:latin typeface="Times New Roman"/>
                <a:cs typeface="Times New Roman"/>
              </a:rPr>
              <a:t>A</a:t>
            </a:r>
            <a:r>
              <a:rPr lang="en-US" sz="1700" spc="160" dirty="0">
                <a:latin typeface="Times New Roman"/>
                <a:cs typeface="Times New Roman"/>
              </a:rPr>
              <a:t> </a:t>
            </a:r>
            <a:r>
              <a:rPr lang="en-US" sz="1700" spc="-5" dirty="0">
                <a:latin typeface="Times New Roman"/>
                <a:cs typeface="Times New Roman"/>
              </a:rPr>
              <a:t>collection</a:t>
            </a:r>
            <a:r>
              <a:rPr lang="en-US" sz="1700" spc="265" dirty="0">
                <a:latin typeface="Times New Roman"/>
                <a:cs typeface="Times New Roman"/>
              </a:rPr>
              <a:t> </a:t>
            </a:r>
            <a:r>
              <a:rPr lang="en-US" sz="1700" dirty="0">
                <a:latin typeface="Times New Roman"/>
                <a:cs typeface="Times New Roman"/>
              </a:rPr>
              <a:t>of</a:t>
            </a:r>
            <a:r>
              <a:rPr lang="en-US" sz="1700" spc="254" dirty="0">
                <a:latin typeface="Times New Roman"/>
                <a:cs typeface="Times New Roman"/>
              </a:rPr>
              <a:t> </a:t>
            </a:r>
            <a:r>
              <a:rPr lang="en-US" sz="1700" spc="-5" dirty="0">
                <a:latin typeface="Times New Roman"/>
                <a:cs typeface="Times New Roman"/>
              </a:rPr>
              <a:t>records</a:t>
            </a:r>
            <a:r>
              <a:rPr lang="en-US" sz="1700" spc="245" dirty="0">
                <a:latin typeface="Times New Roman"/>
                <a:cs typeface="Times New Roman"/>
              </a:rPr>
              <a:t> </a:t>
            </a:r>
            <a:r>
              <a:rPr lang="en-US" sz="1700" spc="-5" dirty="0">
                <a:latin typeface="Times New Roman"/>
                <a:cs typeface="Times New Roman"/>
              </a:rPr>
              <a:t>called</a:t>
            </a:r>
            <a:r>
              <a:rPr lang="en-US" sz="1700" spc="260" dirty="0">
                <a:latin typeface="Times New Roman"/>
                <a:cs typeface="Times New Roman"/>
              </a:rPr>
              <a:t> </a:t>
            </a:r>
            <a:r>
              <a:rPr lang="en-US" sz="1700" dirty="0">
                <a:latin typeface="Times New Roman"/>
                <a:cs typeface="Times New Roman"/>
              </a:rPr>
              <a:t>a</a:t>
            </a:r>
            <a:r>
              <a:rPr lang="en-US" sz="1700" spc="270" dirty="0">
                <a:latin typeface="Times New Roman"/>
                <a:cs typeface="Times New Roman"/>
              </a:rPr>
              <a:t> </a:t>
            </a:r>
            <a:r>
              <a:rPr lang="en-US" sz="1700" spc="-5" dirty="0">
                <a:latin typeface="Times New Roman"/>
                <a:cs typeface="Times New Roman"/>
              </a:rPr>
              <a:t>list</a:t>
            </a:r>
            <a:r>
              <a:rPr lang="en-US" sz="1700" spc="254" dirty="0">
                <a:latin typeface="Times New Roman"/>
                <a:cs typeface="Times New Roman"/>
              </a:rPr>
              <a:t> </a:t>
            </a:r>
            <a:r>
              <a:rPr lang="en-US" sz="1700" spc="-5" dirty="0">
                <a:latin typeface="Times New Roman"/>
                <a:cs typeface="Times New Roman"/>
              </a:rPr>
              <a:t>where</a:t>
            </a:r>
            <a:r>
              <a:rPr lang="en-US" sz="1700" spc="250" dirty="0">
                <a:latin typeface="Times New Roman"/>
                <a:cs typeface="Times New Roman"/>
              </a:rPr>
              <a:t> </a:t>
            </a:r>
            <a:r>
              <a:rPr lang="en-US" sz="1700" spc="-5" dirty="0">
                <a:latin typeface="Times New Roman"/>
                <a:cs typeface="Times New Roman"/>
              </a:rPr>
              <a:t>every</a:t>
            </a:r>
            <a:r>
              <a:rPr lang="en-US" sz="1700" spc="260" dirty="0">
                <a:latin typeface="Times New Roman"/>
                <a:cs typeface="Times New Roman"/>
              </a:rPr>
              <a:t> </a:t>
            </a:r>
            <a:r>
              <a:rPr lang="en-US" sz="1700" spc="-5" dirty="0">
                <a:latin typeface="Times New Roman"/>
                <a:cs typeface="Times New Roman"/>
              </a:rPr>
              <a:t>record</a:t>
            </a:r>
            <a:r>
              <a:rPr lang="en-US" sz="1700" spc="250" dirty="0">
                <a:latin typeface="Times New Roman"/>
                <a:cs typeface="Times New Roman"/>
              </a:rPr>
              <a:t> </a:t>
            </a:r>
            <a:r>
              <a:rPr lang="en-US" sz="1700" spc="-5" dirty="0">
                <a:latin typeface="Times New Roman"/>
                <a:cs typeface="Times New Roman"/>
              </a:rPr>
              <a:t>has</a:t>
            </a:r>
            <a:r>
              <a:rPr lang="en-US" sz="1700" spc="260" dirty="0">
                <a:latin typeface="Times New Roman"/>
                <a:cs typeface="Times New Roman"/>
              </a:rPr>
              <a:t> </a:t>
            </a:r>
            <a:r>
              <a:rPr lang="en-US" sz="1700" spc="-5" dirty="0">
                <a:latin typeface="Times New Roman"/>
                <a:cs typeface="Times New Roman"/>
              </a:rPr>
              <a:t>one</a:t>
            </a:r>
            <a:r>
              <a:rPr lang="en-US" sz="1700" spc="260" dirty="0">
                <a:latin typeface="Times New Roman"/>
                <a:cs typeface="Times New Roman"/>
              </a:rPr>
              <a:t> </a:t>
            </a:r>
            <a:r>
              <a:rPr lang="en-US" sz="1700" dirty="0">
                <a:latin typeface="Times New Roman"/>
                <a:cs typeface="Times New Roman"/>
              </a:rPr>
              <a:t>or</a:t>
            </a:r>
            <a:r>
              <a:rPr lang="en-US" sz="1700" spc="245" dirty="0">
                <a:latin typeface="Times New Roman"/>
                <a:cs typeface="Times New Roman"/>
              </a:rPr>
              <a:t> </a:t>
            </a:r>
            <a:r>
              <a:rPr lang="en-US" sz="1700" spc="-5" dirty="0">
                <a:latin typeface="Times New Roman"/>
                <a:cs typeface="Times New Roman"/>
              </a:rPr>
              <a:t>more</a:t>
            </a:r>
            <a:r>
              <a:rPr lang="en-US" sz="1700" spc="260" dirty="0">
                <a:latin typeface="Times New Roman"/>
                <a:cs typeface="Times New Roman"/>
              </a:rPr>
              <a:t> </a:t>
            </a:r>
            <a:r>
              <a:rPr lang="en-US" sz="1700" spc="-5" dirty="0">
                <a:latin typeface="Times New Roman"/>
                <a:cs typeface="Times New Roman"/>
              </a:rPr>
              <a:t>fields.</a:t>
            </a:r>
            <a:r>
              <a:rPr lang="en-US" sz="1700" spc="254" dirty="0">
                <a:latin typeface="Times New Roman"/>
                <a:cs typeface="Times New Roman"/>
              </a:rPr>
              <a:t> </a:t>
            </a:r>
            <a:r>
              <a:rPr lang="en-US" sz="1700" spc="-5" dirty="0">
                <a:latin typeface="Times New Roman"/>
                <a:cs typeface="Times New Roman"/>
              </a:rPr>
              <a:t>The</a:t>
            </a:r>
            <a:endParaRPr lang="en-US" sz="1700" dirty="0">
              <a:latin typeface="Times New Roman"/>
              <a:cs typeface="Times New Roman"/>
            </a:endParaRPr>
          </a:p>
          <a:p>
            <a:pPr marL="355600" algn="just">
              <a:lnSpc>
                <a:spcPct val="100000"/>
              </a:lnSpc>
              <a:spcBef>
                <a:spcPts val="1025"/>
              </a:spcBef>
            </a:pPr>
            <a:r>
              <a:rPr sz="1700" spc="-5" dirty="0">
                <a:latin typeface="Times New Roman"/>
                <a:cs typeface="Times New Roman"/>
              </a:rPr>
              <a:t>fields</a:t>
            </a:r>
            <a:r>
              <a:rPr sz="1700" dirty="0">
                <a:latin typeface="Times New Roman"/>
                <a:cs typeface="Times New Roman"/>
              </a:rPr>
              <a:t> </a:t>
            </a:r>
            <a:r>
              <a:rPr sz="1700" spc="-5" dirty="0">
                <a:latin typeface="Times New Roman"/>
                <a:cs typeface="Times New Roman"/>
              </a:rPr>
              <a:t>which</a:t>
            </a:r>
            <a:r>
              <a:rPr sz="1700" spc="-10" dirty="0">
                <a:latin typeface="Times New Roman"/>
                <a:cs typeface="Times New Roman"/>
              </a:rPr>
              <a:t> </a:t>
            </a:r>
            <a:r>
              <a:rPr sz="1700" spc="-5" dirty="0">
                <a:latin typeface="Times New Roman"/>
                <a:cs typeface="Times New Roman"/>
              </a:rPr>
              <a:t>contain</a:t>
            </a:r>
            <a:r>
              <a:rPr sz="1700" dirty="0">
                <a:latin typeface="Times New Roman"/>
                <a:cs typeface="Times New Roman"/>
              </a:rPr>
              <a:t> a</a:t>
            </a:r>
            <a:r>
              <a:rPr sz="1700" spc="-5" dirty="0">
                <a:latin typeface="Times New Roman"/>
                <a:cs typeface="Times New Roman"/>
              </a:rPr>
              <a:t> </a:t>
            </a:r>
            <a:r>
              <a:rPr sz="1700" dirty="0">
                <a:latin typeface="Times New Roman"/>
                <a:cs typeface="Times New Roman"/>
              </a:rPr>
              <a:t>unique</a:t>
            </a:r>
            <a:r>
              <a:rPr sz="1700" spc="-5" dirty="0">
                <a:latin typeface="Times New Roman"/>
                <a:cs typeface="Times New Roman"/>
              </a:rPr>
              <a:t> value</a:t>
            </a:r>
            <a:r>
              <a:rPr sz="1700" dirty="0">
                <a:latin typeface="Times New Roman"/>
                <a:cs typeface="Times New Roman"/>
              </a:rPr>
              <a:t> for</a:t>
            </a:r>
            <a:r>
              <a:rPr sz="1700" spc="-10" dirty="0">
                <a:latin typeface="Times New Roman"/>
                <a:cs typeface="Times New Roman"/>
              </a:rPr>
              <a:t> </a:t>
            </a:r>
            <a:r>
              <a:rPr sz="1700" spc="-5" dirty="0">
                <a:latin typeface="Times New Roman"/>
                <a:cs typeface="Times New Roman"/>
              </a:rPr>
              <a:t>each</a:t>
            </a:r>
            <a:r>
              <a:rPr sz="1700" spc="-15" dirty="0">
                <a:latin typeface="Times New Roman"/>
                <a:cs typeface="Times New Roman"/>
              </a:rPr>
              <a:t> </a:t>
            </a:r>
            <a:r>
              <a:rPr sz="1700" dirty="0">
                <a:latin typeface="Times New Roman"/>
                <a:cs typeface="Times New Roman"/>
              </a:rPr>
              <a:t>record</a:t>
            </a:r>
            <a:r>
              <a:rPr sz="1700" spc="-25" dirty="0">
                <a:latin typeface="Times New Roman"/>
                <a:cs typeface="Times New Roman"/>
              </a:rPr>
              <a:t> </a:t>
            </a:r>
            <a:r>
              <a:rPr sz="1700" spc="-5" dirty="0">
                <a:latin typeface="Times New Roman"/>
                <a:cs typeface="Times New Roman"/>
              </a:rPr>
              <a:t>is</a:t>
            </a:r>
            <a:r>
              <a:rPr sz="1700" spc="20" dirty="0">
                <a:latin typeface="Times New Roman"/>
                <a:cs typeface="Times New Roman"/>
              </a:rPr>
              <a:t> </a:t>
            </a:r>
            <a:r>
              <a:rPr sz="1700" spc="-5" dirty="0">
                <a:latin typeface="Times New Roman"/>
                <a:cs typeface="Times New Roman"/>
              </a:rPr>
              <a:t>termed</a:t>
            </a:r>
            <a:r>
              <a:rPr sz="1700" dirty="0">
                <a:latin typeface="Times New Roman"/>
                <a:cs typeface="Times New Roman"/>
              </a:rPr>
              <a:t> </a:t>
            </a:r>
            <a:r>
              <a:rPr sz="1700" spc="-5" dirty="0">
                <a:latin typeface="Times New Roman"/>
                <a:cs typeface="Times New Roman"/>
              </a:rPr>
              <a:t>as </a:t>
            </a:r>
            <a:r>
              <a:rPr sz="1700" dirty="0">
                <a:latin typeface="Times New Roman"/>
                <a:cs typeface="Times New Roman"/>
              </a:rPr>
              <a:t>the</a:t>
            </a:r>
            <a:r>
              <a:rPr sz="1700" spc="-5" dirty="0">
                <a:latin typeface="Times New Roman"/>
                <a:cs typeface="Times New Roman"/>
              </a:rPr>
              <a:t> </a:t>
            </a:r>
            <a:r>
              <a:rPr sz="1700" i="1" spc="-5" dirty="0">
                <a:latin typeface="Times New Roman"/>
                <a:cs typeface="Times New Roman"/>
              </a:rPr>
              <a:t>key</a:t>
            </a:r>
            <a:r>
              <a:rPr sz="1700" i="1" spc="-15" dirty="0">
                <a:latin typeface="Times New Roman"/>
                <a:cs typeface="Times New Roman"/>
              </a:rPr>
              <a:t> </a:t>
            </a:r>
            <a:r>
              <a:rPr sz="1700" spc="-5" dirty="0">
                <a:latin typeface="Times New Roman"/>
                <a:cs typeface="Times New Roman"/>
              </a:rPr>
              <a:t>field.</a:t>
            </a:r>
            <a:endParaRPr sz="1700" dirty="0">
              <a:latin typeface="Times New Roman"/>
              <a:cs typeface="Times New Roman"/>
            </a:endParaRPr>
          </a:p>
          <a:p>
            <a:pPr marL="355600" marR="5080" indent="-342900" algn="just">
              <a:lnSpc>
                <a:spcPct val="150000"/>
              </a:lnSpc>
              <a:buFont typeface="Arial MT"/>
              <a:buChar char="•"/>
              <a:tabLst>
                <a:tab pos="355600" algn="l"/>
              </a:tabLst>
            </a:pPr>
            <a:r>
              <a:rPr sz="1700" dirty="0">
                <a:latin typeface="Times New Roman"/>
                <a:cs typeface="Times New Roman"/>
              </a:rPr>
              <a:t>For</a:t>
            </a:r>
            <a:r>
              <a:rPr sz="1700" spc="175" dirty="0">
                <a:latin typeface="Times New Roman"/>
                <a:cs typeface="Times New Roman"/>
              </a:rPr>
              <a:t> </a:t>
            </a:r>
            <a:r>
              <a:rPr sz="1700" spc="-5" dirty="0">
                <a:latin typeface="Times New Roman"/>
                <a:cs typeface="Times New Roman"/>
              </a:rPr>
              <a:t>example,</a:t>
            </a:r>
            <a:r>
              <a:rPr sz="1700" spc="160" dirty="0">
                <a:latin typeface="Times New Roman"/>
                <a:cs typeface="Times New Roman"/>
              </a:rPr>
              <a:t> </a:t>
            </a:r>
            <a:r>
              <a:rPr sz="1700" dirty="0">
                <a:latin typeface="Times New Roman"/>
                <a:cs typeface="Times New Roman"/>
              </a:rPr>
              <a:t>a</a:t>
            </a:r>
            <a:r>
              <a:rPr sz="1700" spc="170" dirty="0">
                <a:latin typeface="Times New Roman"/>
                <a:cs typeface="Times New Roman"/>
              </a:rPr>
              <a:t> </a:t>
            </a:r>
            <a:r>
              <a:rPr sz="1700" spc="-5" dirty="0">
                <a:latin typeface="Times New Roman"/>
                <a:cs typeface="Times New Roman"/>
              </a:rPr>
              <a:t>phone</a:t>
            </a:r>
            <a:r>
              <a:rPr sz="1700" spc="165" dirty="0">
                <a:latin typeface="Times New Roman"/>
                <a:cs typeface="Times New Roman"/>
              </a:rPr>
              <a:t> </a:t>
            </a:r>
            <a:r>
              <a:rPr sz="1700" spc="-5" dirty="0">
                <a:latin typeface="Times New Roman"/>
                <a:cs typeface="Times New Roman"/>
              </a:rPr>
              <a:t>number</a:t>
            </a:r>
            <a:r>
              <a:rPr sz="1700" spc="175" dirty="0">
                <a:latin typeface="Times New Roman"/>
                <a:cs typeface="Times New Roman"/>
              </a:rPr>
              <a:t> </a:t>
            </a:r>
            <a:r>
              <a:rPr sz="1700" spc="-5" dirty="0">
                <a:latin typeface="Times New Roman"/>
                <a:cs typeface="Times New Roman"/>
              </a:rPr>
              <a:t>directory</a:t>
            </a:r>
            <a:r>
              <a:rPr sz="1700" spc="160" dirty="0">
                <a:latin typeface="Times New Roman"/>
                <a:cs typeface="Times New Roman"/>
              </a:rPr>
              <a:t> </a:t>
            </a:r>
            <a:r>
              <a:rPr sz="1700" spc="-5" dirty="0">
                <a:latin typeface="Times New Roman"/>
                <a:cs typeface="Times New Roman"/>
              </a:rPr>
              <a:t>can</a:t>
            </a:r>
            <a:r>
              <a:rPr sz="1700" spc="165" dirty="0">
                <a:latin typeface="Times New Roman"/>
                <a:cs typeface="Times New Roman"/>
              </a:rPr>
              <a:t> </a:t>
            </a:r>
            <a:r>
              <a:rPr sz="1700" dirty="0">
                <a:latin typeface="Times New Roman"/>
                <a:cs typeface="Times New Roman"/>
              </a:rPr>
              <a:t>be</a:t>
            </a:r>
            <a:r>
              <a:rPr sz="1700" spc="165" dirty="0">
                <a:latin typeface="Times New Roman"/>
                <a:cs typeface="Times New Roman"/>
              </a:rPr>
              <a:t> </a:t>
            </a:r>
            <a:r>
              <a:rPr sz="1700" spc="-5" dirty="0">
                <a:latin typeface="Times New Roman"/>
                <a:cs typeface="Times New Roman"/>
              </a:rPr>
              <a:t>thought</a:t>
            </a:r>
            <a:r>
              <a:rPr sz="1700" spc="180" dirty="0">
                <a:latin typeface="Times New Roman"/>
                <a:cs typeface="Times New Roman"/>
              </a:rPr>
              <a:t> </a:t>
            </a:r>
            <a:r>
              <a:rPr sz="1700" dirty="0">
                <a:latin typeface="Times New Roman"/>
                <a:cs typeface="Times New Roman"/>
              </a:rPr>
              <a:t>of</a:t>
            </a:r>
            <a:r>
              <a:rPr sz="1700" spc="160" dirty="0">
                <a:latin typeface="Times New Roman"/>
                <a:cs typeface="Times New Roman"/>
              </a:rPr>
              <a:t> </a:t>
            </a:r>
            <a:r>
              <a:rPr sz="1700" spc="-5" dirty="0">
                <a:latin typeface="Times New Roman"/>
                <a:cs typeface="Times New Roman"/>
              </a:rPr>
              <a:t>as</a:t>
            </a:r>
            <a:r>
              <a:rPr sz="1700" spc="170" dirty="0">
                <a:latin typeface="Times New Roman"/>
                <a:cs typeface="Times New Roman"/>
              </a:rPr>
              <a:t> </a:t>
            </a:r>
            <a:r>
              <a:rPr sz="1700" dirty="0">
                <a:latin typeface="Times New Roman"/>
                <a:cs typeface="Times New Roman"/>
              </a:rPr>
              <a:t>a</a:t>
            </a:r>
            <a:r>
              <a:rPr sz="1700" spc="165" dirty="0">
                <a:latin typeface="Times New Roman"/>
                <a:cs typeface="Times New Roman"/>
              </a:rPr>
              <a:t> </a:t>
            </a:r>
            <a:r>
              <a:rPr sz="1700" spc="-5" dirty="0">
                <a:latin typeface="Times New Roman"/>
                <a:cs typeface="Times New Roman"/>
              </a:rPr>
              <a:t>list</a:t>
            </a:r>
            <a:r>
              <a:rPr sz="1700" spc="170" dirty="0">
                <a:latin typeface="Times New Roman"/>
                <a:cs typeface="Times New Roman"/>
              </a:rPr>
              <a:t> </a:t>
            </a:r>
            <a:r>
              <a:rPr sz="1700" spc="-5" dirty="0">
                <a:latin typeface="Times New Roman"/>
                <a:cs typeface="Times New Roman"/>
              </a:rPr>
              <a:t>where</a:t>
            </a:r>
            <a:r>
              <a:rPr sz="1700" spc="170" dirty="0">
                <a:latin typeface="Times New Roman"/>
                <a:cs typeface="Times New Roman"/>
              </a:rPr>
              <a:t> </a:t>
            </a:r>
            <a:r>
              <a:rPr sz="1700" spc="-10" dirty="0">
                <a:latin typeface="Times New Roman"/>
                <a:cs typeface="Times New Roman"/>
              </a:rPr>
              <a:t>each</a:t>
            </a:r>
            <a:r>
              <a:rPr sz="1700" spc="170" dirty="0">
                <a:latin typeface="Times New Roman"/>
                <a:cs typeface="Times New Roman"/>
              </a:rPr>
              <a:t> </a:t>
            </a:r>
            <a:r>
              <a:rPr sz="1700" spc="-5" dirty="0">
                <a:latin typeface="Times New Roman"/>
                <a:cs typeface="Times New Roman"/>
              </a:rPr>
              <a:t>record </a:t>
            </a:r>
            <a:r>
              <a:rPr sz="1700" spc="-415" dirty="0">
                <a:latin typeface="Times New Roman"/>
                <a:cs typeface="Times New Roman"/>
              </a:rPr>
              <a:t> </a:t>
            </a:r>
            <a:r>
              <a:rPr sz="1700" dirty="0">
                <a:latin typeface="Times New Roman"/>
                <a:cs typeface="Times New Roman"/>
              </a:rPr>
              <a:t>has</a:t>
            </a:r>
            <a:r>
              <a:rPr sz="1700" spc="5" dirty="0">
                <a:latin typeface="Times New Roman"/>
                <a:cs typeface="Times New Roman"/>
              </a:rPr>
              <a:t> </a:t>
            </a:r>
            <a:r>
              <a:rPr sz="1700" spc="-5" dirty="0">
                <a:latin typeface="Times New Roman"/>
                <a:cs typeface="Times New Roman"/>
              </a:rPr>
              <a:t>three</a:t>
            </a:r>
            <a:r>
              <a:rPr sz="1700" dirty="0">
                <a:latin typeface="Times New Roman"/>
                <a:cs typeface="Times New Roman"/>
              </a:rPr>
              <a:t> </a:t>
            </a:r>
            <a:r>
              <a:rPr sz="1700" spc="-5" dirty="0">
                <a:latin typeface="Times New Roman"/>
                <a:cs typeface="Times New Roman"/>
              </a:rPr>
              <a:t>fields</a:t>
            </a:r>
            <a:r>
              <a:rPr sz="1700" dirty="0">
                <a:latin typeface="Times New Roman"/>
                <a:cs typeface="Times New Roman"/>
              </a:rPr>
              <a:t> -</a:t>
            </a:r>
            <a:r>
              <a:rPr sz="1700" spc="5" dirty="0">
                <a:latin typeface="Times New Roman"/>
                <a:cs typeface="Times New Roman"/>
              </a:rPr>
              <a:t> </a:t>
            </a:r>
            <a:r>
              <a:rPr sz="1700" spc="-5" dirty="0">
                <a:latin typeface="Times New Roman"/>
                <a:cs typeface="Times New Roman"/>
              </a:rPr>
              <a:t>'name'</a:t>
            </a:r>
            <a:r>
              <a:rPr sz="1700" dirty="0">
                <a:latin typeface="Times New Roman"/>
                <a:cs typeface="Times New Roman"/>
              </a:rPr>
              <a:t> of</a:t>
            </a:r>
            <a:r>
              <a:rPr sz="1700" spc="5" dirty="0">
                <a:latin typeface="Times New Roman"/>
                <a:cs typeface="Times New Roman"/>
              </a:rPr>
              <a:t> </a:t>
            </a:r>
            <a:r>
              <a:rPr sz="1700" dirty="0">
                <a:latin typeface="Times New Roman"/>
                <a:cs typeface="Times New Roman"/>
              </a:rPr>
              <a:t>the</a:t>
            </a:r>
            <a:r>
              <a:rPr sz="1700" spc="5" dirty="0">
                <a:latin typeface="Times New Roman"/>
                <a:cs typeface="Times New Roman"/>
              </a:rPr>
              <a:t> </a:t>
            </a:r>
            <a:r>
              <a:rPr sz="1700" spc="-5" dirty="0">
                <a:latin typeface="Times New Roman"/>
                <a:cs typeface="Times New Roman"/>
              </a:rPr>
              <a:t>person,</a:t>
            </a:r>
            <a:r>
              <a:rPr sz="1700" dirty="0">
                <a:latin typeface="Times New Roman"/>
                <a:cs typeface="Times New Roman"/>
              </a:rPr>
              <a:t> </a:t>
            </a:r>
            <a:r>
              <a:rPr sz="1700" spc="-5" dirty="0">
                <a:latin typeface="Times New Roman"/>
                <a:cs typeface="Times New Roman"/>
              </a:rPr>
              <a:t>'address'</a:t>
            </a:r>
            <a:r>
              <a:rPr sz="1700" dirty="0">
                <a:latin typeface="Times New Roman"/>
                <a:cs typeface="Times New Roman"/>
              </a:rPr>
              <a:t> of</a:t>
            </a:r>
            <a:r>
              <a:rPr sz="1700" spc="5" dirty="0">
                <a:latin typeface="Times New Roman"/>
                <a:cs typeface="Times New Roman"/>
              </a:rPr>
              <a:t> </a:t>
            </a:r>
            <a:r>
              <a:rPr sz="1700" dirty="0">
                <a:latin typeface="Times New Roman"/>
                <a:cs typeface="Times New Roman"/>
              </a:rPr>
              <a:t>that</a:t>
            </a:r>
            <a:r>
              <a:rPr sz="1700" spc="5" dirty="0">
                <a:latin typeface="Times New Roman"/>
                <a:cs typeface="Times New Roman"/>
              </a:rPr>
              <a:t> </a:t>
            </a:r>
            <a:r>
              <a:rPr sz="1700" spc="-5" dirty="0">
                <a:latin typeface="Times New Roman"/>
                <a:cs typeface="Times New Roman"/>
              </a:rPr>
              <a:t>person,</a:t>
            </a:r>
            <a:r>
              <a:rPr sz="1700" dirty="0">
                <a:latin typeface="Times New Roman"/>
                <a:cs typeface="Times New Roman"/>
              </a:rPr>
              <a:t> </a:t>
            </a:r>
            <a:r>
              <a:rPr sz="1700" spc="-5" dirty="0">
                <a:latin typeface="Times New Roman"/>
                <a:cs typeface="Times New Roman"/>
              </a:rPr>
              <a:t>and</a:t>
            </a:r>
            <a:r>
              <a:rPr sz="1700" dirty="0">
                <a:latin typeface="Times New Roman"/>
                <a:cs typeface="Times New Roman"/>
              </a:rPr>
              <a:t> </a:t>
            </a:r>
            <a:r>
              <a:rPr sz="1700" spc="-5" dirty="0">
                <a:latin typeface="Times New Roman"/>
                <a:cs typeface="Times New Roman"/>
              </a:rPr>
              <a:t>their</a:t>
            </a:r>
            <a:r>
              <a:rPr sz="1700" spc="415" dirty="0">
                <a:latin typeface="Times New Roman"/>
                <a:cs typeface="Times New Roman"/>
              </a:rPr>
              <a:t> </a:t>
            </a:r>
            <a:r>
              <a:rPr sz="1700" spc="-5" dirty="0">
                <a:latin typeface="Times New Roman"/>
                <a:cs typeface="Times New Roman"/>
              </a:rPr>
              <a:t>'phone </a:t>
            </a:r>
            <a:r>
              <a:rPr sz="1700" dirty="0">
                <a:latin typeface="Times New Roman"/>
                <a:cs typeface="Times New Roman"/>
              </a:rPr>
              <a:t> </a:t>
            </a:r>
            <a:r>
              <a:rPr sz="1700" spc="-5" dirty="0">
                <a:latin typeface="Times New Roman"/>
                <a:cs typeface="Times New Roman"/>
              </a:rPr>
              <a:t>numbers'.</a:t>
            </a:r>
            <a:r>
              <a:rPr sz="1700" dirty="0">
                <a:latin typeface="Times New Roman"/>
                <a:cs typeface="Times New Roman"/>
              </a:rPr>
              <a:t> Being</a:t>
            </a:r>
            <a:r>
              <a:rPr sz="1700" spc="-5" dirty="0">
                <a:latin typeface="Times New Roman"/>
                <a:cs typeface="Times New Roman"/>
              </a:rPr>
              <a:t> </a:t>
            </a:r>
            <a:r>
              <a:rPr sz="1700" dirty="0">
                <a:latin typeface="Times New Roman"/>
                <a:cs typeface="Times New Roman"/>
              </a:rPr>
              <a:t>unique</a:t>
            </a:r>
            <a:r>
              <a:rPr sz="1700" spc="-10" dirty="0">
                <a:latin typeface="Times New Roman"/>
                <a:cs typeface="Times New Roman"/>
              </a:rPr>
              <a:t> </a:t>
            </a:r>
            <a:r>
              <a:rPr sz="1700" dirty="0">
                <a:latin typeface="Times New Roman"/>
                <a:cs typeface="Times New Roman"/>
              </a:rPr>
              <a:t>phone</a:t>
            </a:r>
            <a:r>
              <a:rPr sz="1700" spc="-15" dirty="0">
                <a:latin typeface="Times New Roman"/>
                <a:cs typeface="Times New Roman"/>
              </a:rPr>
              <a:t> </a:t>
            </a:r>
            <a:r>
              <a:rPr sz="1700" dirty="0">
                <a:latin typeface="Times New Roman"/>
                <a:cs typeface="Times New Roman"/>
              </a:rPr>
              <a:t>number</a:t>
            </a:r>
            <a:r>
              <a:rPr sz="1700" spc="-10" dirty="0">
                <a:latin typeface="Times New Roman"/>
                <a:cs typeface="Times New Roman"/>
              </a:rPr>
              <a:t> </a:t>
            </a:r>
            <a:r>
              <a:rPr sz="1700" spc="-5" dirty="0">
                <a:latin typeface="Times New Roman"/>
                <a:cs typeface="Times New Roman"/>
              </a:rPr>
              <a:t>can</a:t>
            </a:r>
            <a:r>
              <a:rPr sz="1700" spc="-15" dirty="0">
                <a:latin typeface="Times New Roman"/>
                <a:cs typeface="Times New Roman"/>
              </a:rPr>
              <a:t> </a:t>
            </a:r>
            <a:r>
              <a:rPr sz="1700" dirty="0">
                <a:latin typeface="Times New Roman"/>
                <a:cs typeface="Times New Roman"/>
              </a:rPr>
              <a:t>work</a:t>
            </a:r>
            <a:r>
              <a:rPr sz="1700" spc="-20" dirty="0">
                <a:latin typeface="Times New Roman"/>
                <a:cs typeface="Times New Roman"/>
              </a:rPr>
              <a:t> </a:t>
            </a:r>
            <a:r>
              <a:rPr sz="1700" spc="-5" dirty="0">
                <a:latin typeface="Times New Roman"/>
                <a:cs typeface="Times New Roman"/>
              </a:rPr>
              <a:t>as</a:t>
            </a:r>
            <a:r>
              <a:rPr sz="1700" spc="5" dirty="0">
                <a:latin typeface="Times New Roman"/>
                <a:cs typeface="Times New Roman"/>
              </a:rPr>
              <a:t> </a:t>
            </a:r>
            <a:r>
              <a:rPr sz="1700" dirty="0">
                <a:latin typeface="Times New Roman"/>
                <a:cs typeface="Times New Roman"/>
              </a:rPr>
              <a:t>a</a:t>
            </a:r>
            <a:r>
              <a:rPr sz="1700" spc="-20" dirty="0">
                <a:latin typeface="Times New Roman"/>
                <a:cs typeface="Times New Roman"/>
              </a:rPr>
              <a:t> </a:t>
            </a:r>
            <a:r>
              <a:rPr sz="1700" dirty="0">
                <a:latin typeface="Times New Roman"/>
                <a:cs typeface="Times New Roman"/>
              </a:rPr>
              <a:t>key </a:t>
            </a:r>
            <a:r>
              <a:rPr sz="1700" spc="-5" dirty="0">
                <a:latin typeface="Times New Roman"/>
                <a:cs typeface="Times New Roman"/>
              </a:rPr>
              <a:t>to</a:t>
            </a:r>
            <a:r>
              <a:rPr sz="1700" spc="5" dirty="0">
                <a:latin typeface="Times New Roman"/>
                <a:cs typeface="Times New Roman"/>
              </a:rPr>
              <a:t> </a:t>
            </a:r>
            <a:r>
              <a:rPr sz="1700" spc="-5" dirty="0">
                <a:latin typeface="Times New Roman"/>
                <a:cs typeface="Times New Roman"/>
              </a:rPr>
              <a:t>locate</a:t>
            </a:r>
            <a:r>
              <a:rPr sz="1700" dirty="0">
                <a:latin typeface="Times New Roman"/>
                <a:cs typeface="Times New Roman"/>
              </a:rPr>
              <a:t> </a:t>
            </a:r>
            <a:r>
              <a:rPr sz="1700" spc="-5" dirty="0">
                <a:latin typeface="Times New Roman"/>
                <a:cs typeface="Times New Roman"/>
              </a:rPr>
              <a:t>any</a:t>
            </a:r>
            <a:r>
              <a:rPr sz="1700" spc="-20" dirty="0">
                <a:latin typeface="Times New Roman"/>
                <a:cs typeface="Times New Roman"/>
              </a:rPr>
              <a:t> </a:t>
            </a:r>
            <a:r>
              <a:rPr sz="1700" dirty="0">
                <a:latin typeface="Times New Roman"/>
                <a:cs typeface="Times New Roman"/>
              </a:rPr>
              <a:t>record</a:t>
            </a:r>
            <a:r>
              <a:rPr sz="1700" spc="-15" dirty="0">
                <a:latin typeface="Times New Roman"/>
                <a:cs typeface="Times New Roman"/>
              </a:rPr>
              <a:t> </a:t>
            </a:r>
            <a:r>
              <a:rPr sz="1700" spc="-5" dirty="0">
                <a:latin typeface="Times New Roman"/>
                <a:cs typeface="Times New Roman"/>
              </a:rPr>
              <a:t>in</a:t>
            </a:r>
            <a:r>
              <a:rPr sz="1700" spc="10" dirty="0">
                <a:latin typeface="Times New Roman"/>
                <a:cs typeface="Times New Roman"/>
              </a:rPr>
              <a:t> </a:t>
            </a:r>
            <a:r>
              <a:rPr sz="1700" dirty="0">
                <a:latin typeface="Times New Roman"/>
                <a:cs typeface="Times New Roman"/>
              </a:rPr>
              <a:t>the</a:t>
            </a:r>
            <a:r>
              <a:rPr sz="1700" spc="-5" dirty="0">
                <a:latin typeface="Times New Roman"/>
                <a:cs typeface="Times New Roman"/>
              </a:rPr>
              <a:t> list.</a:t>
            </a:r>
            <a:endParaRPr sz="1700" dirty="0">
              <a:latin typeface="Times New Roman"/>
              <a:cs typeface="Times New Roman"/>
            </a:endParaRPr>
          </a:p>
          <a:p>
            <a:pPr marL="355600" indent="-342900" algn="just">
              <a:lnSpc>
                <a:spcPct val="100000"/>
              </a:lnSpc>
              <a:spcBef>
                <a:spcPts val="1020"/>
              </a:spcBef>
              <a:buFont typeface="Arial MT"/>
              <a:buChar char="•"/>
              <a:tabLst>
                <a:tab pos="355600" algn="l"/>
              </a:tabLst>
            </a:pPr>
            <a:r>
              <a:rPr sz="1700" spc="-5" dirty="0">
                <a:latin typeface="Times New Roman"/>
                <a:cs typeface="Times New Roman"/>
              </a:rPr>
              <a:t>Sorting</a:t>
            </a:r>
            <a:r>
              <a:rPr sz="1700" spc="45" dirty="0">
                <a:latin typeface="Times New Roman"/>
                <a:cs typeface="Times New Roman"/>
              </a:rPr>
              <a:t> </a:t>
            </a:r>
            <a:r>
              <a:rPr sz="1700" spc="-5" dirty="0">
                <a:latin typeface="Times New Roman"/>
                <a:cs typeface="Times New Roman"/>
              </a:rPr>
              <a:t>is</a:t>
            </a:r>
            <a:r>
              <a:rPr sz="1700" spc="45" dirty="0">
                <a:latin typeface="Times New Roman"/>
                <a:cs typeface="Times New Roman"/>
              </a:rPr>
              <a:t> </a:t>
            </a:r>
            <a:r>
              <a:rPr sz="1700" dirty="0">
                <a:latin typeface="Times New Roman"/>
                <a:cs typeface="Times New Roman"/>
              </a:rPr>
              <a:t>the</a:t>
            </a:r>
            <a:r>
              <a:rPr sz="1700" spc="45" dirty="0">
                <a:latin typeface="Times New Roman"/>
                <a:cs typeface="Times New Roman"/>
              </a:rPr>
              <a:t> </a:t>
            </a:r>
            <a:r>
              <a:rPr sz="1700" spc="-5" dirty="0">
                <a:latin typeface="Times New Roman"/>
                <a:cs typeface="Times New Roman"/>
              </a:rPr>
              <a:t>operation</a:t>
            </a:r>
            <a:r>
              <a:rPr sz="1700" spc="50" dirty="0">
                <a:latin typeface="Times New Roman"/>
                <a:cs typeface="Times New Roman"/>
              </a:rPr>
              <a:t> </a:t>
            </a:r>
            <a:r>
              <a:rPr sz="1700" spc="-5" dirty="0">
                <a:latin typeface="Times New Roman"/>
                <a:cs typeface="Times New Roman"/>
              </a:rPr>
              <a:t>performed</a:t>
            </a:r>
            <a:r>
              <a:rPr sz="1700" spc="35" dirty="0">
                <a:latin typeface="Times New Roman"/>
                <a:cs typeface="Times New Roman"/>
              </a:rPr>
              <a:t> </a:t>
            </a:r>
            <a:r>
              <a:rPr sz="1700" spc="-5" dirty="0">
                <a:latin typeface="Times New Roman"/>
                <a:cs typeface="Times New Roman"/>
              </a:rPr>
              <a:t>to</a:t>
            </a:r>
            <a:r>
              <a:rPr sz="1700" spc="45" dirty="0">
                <a:latin typeface="Times New Roman"/>
                <a:cs typeface="Times New Roman"/>
              </a:rPr>
              <a:t> </a:t>
            </a:r>
            <a:r>
              <a:rPr sz="1700" spc="-5" dirty="0">
                <a:latin typeface="Times New Roman"/>
                <a:cs typeface="Times New Roman"/>
              </a:rPr>
              <a:t>arrange</a:t>
            </a:r>
            <a:r>
              <a:rPr sz="1700" spc="30" dirty="0">
                <a:latin typeface="Times New Roman"/>
                <a:cs typeface="Times New Roman"/>
              </a:rPr>
              <a:t> </a:t>
            </a:r>
            <a:r>
              <a:rPr sz="1700" dirty="0">
                <a:latin typeface="Times New Roman"/>
                <a:cs typeface="Times New Roman"/>
              </a:rPr>
              <a:t>the</a:t>
            </a:r>
            <a:r>
              <a:rPr sz="1700" spc="35" dirty="0">
                <a:latin typeface="Times New Roman"/>
                <a:cs typeface="Times New Roman"/>
              </a:rPr>
              <a:t> </a:t>
            </a:r>
            <a:r>
              <a:rPr sz="1700" spc="-5" dirty="0">
                <a:latin typeface="Times New Roman"/>
                <a:cs typeface="Times New Roman"/>
              </a:rPr>
              <a:t>records</a:t>
            </a:r>
            <a:r>
              <a:rPr sz="1700" spc="45" dirty="0">
                <a:latin typeface="Times New Roman"/>
                <a:cs typeface="Times New Roman"/>
              </a:rPr>
              <a:t> </a:t>
            </a:r>
            <a:r>
              <a:rPr sz="1700" dirty="0">
                <a:latin typeface="Times New Roman"/>
                <a:cs typeface="Times New Roman"/>
              </a:rPr>
              <a:t>of</a:t>
            </a:r>
            <a:r>
              <a:rPr sz="1700" spc="30" dirty="0">
                <a:latin typeface="Times New Roman"/>
                <a:cs typeface="Times New Roman"/>
              </a:rPr>
              <a:t> </a:t>
            </a:r>
            <a:r>
              <a:rPr sz="1700" dirty="0">
                <a:latin typeface="Times New Roman"/>
                <a:cs typeface="Times New Roman"/>
              </a:rPr>
              <a:t>a</a:t>
            </a:r>
            <a:r>
              <a:rPr sz="1700" spc="35" dirty="0">
                <a:latin typeface="Times New Roman"/>
                <a:cs typeface="Times New Roman"/>
              </a:rPr>
              <a:t> </a:t>
            </a:r>
            <a:r>
              <a:rPr sz="1700" spc="-5" dirty="0">
                <a:latin typeface="Times New Roman"/>
                <a:cs typeface="Times New Roman"/>
              </a:rPr>
              <a:t>table</a:t>
            </a:r>
            <a:r>
              <a:rPr sz="1700" spc="35" dirty="0">
                <a:latin typeface="Times New Roman"/>
                <a:cs typeface="Times New Roman"/>
              </a:rPr>
              <a:t> </a:t>
            </a:r>
            <a:r>
              <a:rPr sz="1700" dirty="0">
                <a:latin typeface="Times New Roman"/>
                <a:cs typeface="Times New Roman"/>
              </a:rPr>
              <a:t>or</a:t>
            </a:r>
            <a:r>
              <a:rPr sz="1700" spc="35" dirty="0">
                <a:latin typeface="Times New Roman"/>
                <a:cs typeface="Times New Roman"/>
              </a:rPr>
              <a:t> </a:t>
            </a:r>
            <a:r>
              <a:rPr sz="1700" spc="-5" dirty="0">
                <a:latin typeface="Times New Roman"/>
                <a:cs typeface="Times New Roman"/>
              </a:rPr>
              <a:t>list</a:t>
            </a:r>
            <a:r>
              <a:rPr sz="1700" spc="40" dirty="0">
                <a:latin typeface="Times New Roman"/>
                <a:cs typeface="Times New Roman"/>
              </a:rPr>
              <a:t> </a:t>
            </a:r>
            <a:r>
              <a:rPr sz="1700" spc="-5" dirty="0">
                <a:latin typeface="Times New Roman"/>
                <a:cs typeface="Times New Roman"/>
              </a:rPr>
              <a:t>in</a:t>
            </a:r>
            <a:r>
              <a:rPr sz="1700" spc="45" dirty="0">
                <a:latin typeface="Times New Roman"/>
                <a:cs typeface="Times New Roman"/>
              </a:rPr>
              <a:t> </a:t>
            </a:r>
            <a:r>
              <a:rPr sz="1700" spc="-5" dirty="0">
                <a:latin typeface="Times New Roman"/>
                <a:cs typeface="Times New Roman"/>
              </a:rPr>
              <a:t>some</a:t>
            </a:r>
            <a:r>
              <a:rPr sz="1700" spc="50" dirty="0">
                <a:latin typeface="Times New Roman"/>
                <a:cs typeface="Times New Roman"/>
              </a:rPr>
              <a:t> </a:t>
            </a:r>
            <a:r>
              <a:rPr sz="1700" spc="-5" dirty="0">
                <a:latin typeface="Times New Roman"/>
                <a:cs typeface="Times New Roman"/>
              </a:rPr>
              <a:t>order</a:t>
            </a:r>
            <a:endParaRPr sz="1700" dirty="0">
              <a:latin typeface="Times New Roman"/>
              <a:cs typeface="Times New Roman"/>
            </a:endParaRPr>
          </a:p>
          <a:p>
            <a:pPr marL="355600" marR="5080" algn="just">
              <a:lnSpc>
                <a:spcPct val="150000"/>
              </a:lnSpc>
            </a:pPr>
            <a:r>
              <a:rPr sz="1700" spc="-5" dirty="0">
                <a:latin typeface="Times New Roman"/>
                <a:cs typeface="Times New Roman"/>
              </a:rPr>
              <a:t>according to some specific ordering criterion, according to some key value </a:t>
            </a:r>
            <a:r>
              <a:rPr sz="1700" dirty="0">
                <a:latin typeface="Times New Roman"/>
                <a:cs typeface="Times New Roman"/>
              </a:rPr>
              <a:t>of </a:t>
            </a:r>
            <a:r>
              <a:rPr sz="1700" spc="-5" dirty="0">
                <a:latin typeface="Times New Roman"/>
                <a:cs typeface="Times New Roman"/>
              </a:rPr>
              <a:t>each </a:t>
            </a:r>
            <a:r>
              <a:rPr sz="1700" dirty="0">
                <a:latin typeface="Times New Roman"/>
                <a:cs typeface="Times New Roman"/>
              </a:rPr>
              <a:t> record.</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69ED51-95A7-4968-C0C5-FC5D79FE53B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446684C-2C05-B52E-5B5D-CE011DB66EDC}"/>
              </a:ext>
            </a:extLst>
          </p:cNvPr>
          <p:cNvSpPr txBox="1"/>
          <p:nvPr/>
        </p:nvSpPr>
        <p:spPr>
          <a:xfrm>
            <a:off x="228600" y="361950"/>
            <a:ext cx="5867400" cy="369332"/>
          </a:xfrm>
          <a:prstGeom prst="rect">
            <a:avLst/>
          </a:prstGeom>
          <a:noFill/>
        </p:spPr>
        <p:txBody>
          <a:bodyPr wrap="square">
            <a:spAutoFit/>
          </a:bodyPr>
          <a:lstStyle/>
          <a:p>
            <a:pPr algn="l"/>
            <a:r>
              <a:rPr lang="en-US" b="1" i="0" dirty="0">
                <a:solidFill>
                  <a:srgbClr val="25265E"/>
                </a:solidFill>
                <a:effectLst/>
                <a:latin typeface="euclid_circular_a"/>
              </a:rPr>
              <a:t>Working of Bubble Sort</a:t>
            </a:r>
          </a:p>
        </p:txBody>
      </p:sp>
      <p:sp>
        <p:nvSpPr>
          <p:cNvPr id="4" name="TextBox 3">
            <a:extLst>
              <a:ext uri="{FF2B5EF4-FFF2-40B4-BE49-F238E27FC236}">
                <a16:creationId xmlns:a16="http://schemas.microsoft.com/office/drawing/2014/main" id="{75F60093-E54B-78E8-C983-D99D2F94B176}"/>
              </a:ext>
            </a:extLst>
          </p:cNvPr>
          <p:cNvSpPr txBox="1"/>
          <p:nvPr/>
        </p:nvSpPr>
        <p:spPr>
          <a:xfrm>
            <a:off x="381000" y="1200150"/>
            <a:ext cx="7467600" cy="646331"/>
          </a:xfrm>
          <a:prstGeom prst="rect">
            <a:avLst/>
          </a:prstGeom>
          <a:noFill/>
        </p:spPr>
        <p:txBody>
          <a:bodyPr wrap="square" rtlCol="0">
            <a:spAutoFit/>
          </a:bodyPr>
          <a:lstStyle/>
          <a:p>
            <a:br>
              <a:rPr lang="en-US" dirty="0">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BE302E9-6BDF-B0CF-EAB1-77FFE73FE1CB}"/>
              </a:ext>
            </a:extLst>
          </p:cNvPr>
          <p:cNvSpPr txBox="1"/>
          <p:nvPr/>
        </p:nvSpPr>
        <p:spPr>
          <a:xfrm>
            <a:off x="371474" y="923151"/>
            <a:ext cx="8315325" cy="1200329"/>
          </a:xfrm>
          <a:prstGeom prst="rect">
            <a:avLst/>
          </a:prstGeom>
          <a:noFill/>
        </p:spPr>
        <p:txBody>
          <a:bodyPr wrap="square">
            <a:spAutoFit/>
          </a:bodyPr>
          <a:lstStyle/>
          <a:p>
            <a:pPr algn="l"/>
            <a:r>
              <a:rPr lang="en-US" b="0" i="0" dirty="0">
                <a:effectLst/>
                <a:latin typeface="euclid_circular_a"/>
              </a:rPr>
              <a:t>The array is sorted when all the unsorted elements are placed at their correct positions.</a:t>
            </a:r>
          </a:p>
          <a:p>
            <a:br>
              <a:rPr lang="en-US" dirty="0"/>
            </a:br>
            <a:endParaRPr lang="en-US" b="0" i="0" dirty="0">
              <a:effectLst/>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8C591AFD-759D-F65F-F2A5-E382E595A973}"/>
              </a:ext>
            </a:extLst>
          </p:cNvPr>
          <p:cNvPicPr>
            <a:picLocks noChangeAspect="1"/>
          </p:cNvPicPr>
          <p:nvPr/>
        </p:nvPicPr>
        <p:blipFill>
          <a:blip r:embed="rId2"/>
          <a:stretch>
            <a:fillRect/>
          </a:stretch>
        </p:blipFill>
        <p:spPr>
          <a:xfrm>
            <a:off x="1981200" y="1705457"/>
            <a:ext cx="4427604" cy="2629128"/>
          </a:xfrm>
          <a:prstGeom prst="rect">
            <a:avLst/>
          </a:prstGeom>
        </p:spPr>
      </p:pic>
    </p:spTree>
    <p:extLst>
      <p:ext uri="{BB962C8B-B14F-4D97-AF65-F5344CB8AC3E}">
        <p14:creationId xmlns:p14="http://schemas.microsoft.com/office/powerpoint/2010/main" val="11716792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31647" y="389382"/>
            <a:ext cx="2426970" cy="285115"/>
          </a:xfrm>
          <a:prstGeom prst="rect">
            <a:avLst/>
          </a:prstGeom>
        </p:spPr>
        <p:txBody>
          <a:bodyPr vert="horz" wrap="square" lIns="0" tIns="13335" rIns="0" bIns="0" rtlCol="0">
            <a:spAutoFit/>
          </a:bodyPr>
          <a:lstStyle/>
          <a:p>
            <a:pPr marL="12700">
              <a:lnSpc>
                <a:spcPct val="100000"/>
              </a:lnSpc>
              <a:spcBef>
                <a:spcPts val="105"/>
              </a:spcBef>
            </a:pPr>
            <a:r>
              <a:rPr sz="1700" dirty="0">
                <a:latin typeface="Times New Roman"/>
                <a:cs typeface="Times New Roman"/>
              </a:rPr>
              <a:t>Examp</a:t>
            </a:r>
            <a:r>
              <a:rPr sz="1700" spc="-10" dirty="0">
                <a:latin typeface="Times New Roman"/>
                <a:cs typeface="Times New Roman"/>
              </a:rPr>
              <a:t>l</a:t>
            </a:r>
            <a:r>
              <a:rPr sz="1700" dirty="0">
                <a:latin typeface="Times New Roman"/>
                <a:cs typeface="Times New Roman"/>
              </a:rPr>
              <a:t>e:</a:t>
            </a:r>
            <a:r>
              <a:rPr sz="1700" spc="-105" dirty="0">
                <a:latin typeface="Times New Roman"/>
                <a:cs typeface="Times New Roman"/>
              </a:rPr>
              <a:t> </a:t>
            </a:r>
            <a:r>
              <a:rPr sz="1700" dirty="0">
                <a:latin typeface="Times New Roman"/>
                <a:cs typeface="Times New Roman"/>
              </a:rPr>
              <a:t>A</a:t>
            </a:r>
            <a:r>
              <a:rPr sz="1700" spc="-100" dirty="0">
                <a:latin typeface="Times New Roman"/>
                <a:cs typeface="Times New Roman"/>
              </a:rPr>
              <a:t> </a:t>
            </a:r>
            <a:r>
              <a:rPr sz="1700" dirty="0">
                <a:latin typeface="Times New Roman"/>
                <a:cs typeface="Times New Roman"/>
              </a:rPr>
              <a:t>[</a:t>
            </a:r>
            <a:r>
              <a:rPr sz="1700" spc="-10" dirty="0">
                <a:latin typeface="Times New Roman"/>
                <a:cs typeface="Times New Roman"/>
              </a:rPr>
              <a:t> </a:t>
            </a:r>
            <a:r>
              <a:rPr sz="1700" spc="-20" dirty="0">
                <a:latin typeface="Times New Roman"/>
                <a:cs typeface="Times New Roman"/>
              </a:rPr>
              <a:t>]</a:t>
            </a:r>
            <a:r>
              <a:rPr sz="1700" dirty="0">
                <a:latin typeface="Times New Roman"/>
                <a:cs typeface="Times New Roman"/>
              </a:rPr>
              <a:t>={ 7, 4,</a:t>
            </a:r>
            <a:r>
              <a:rPr sz="1700" spc="-5" dirty="0">
                <a:latin typeface="Times New Roman"/>
                <a:cs typeface="Times New Roman"/>
              </a:rPr>
              <a:t> </a:t>
            </a:r>
            <a:r>
              <a:rPr sz="1700" dirty="0">
                <a:latin typeface="Times New Roman"/>
                <a:cs typeface="Times New Roman"/>
              </a:rPr>
              <a:t>5,</a:t>
            </a:r>
            <a:r>
              <a:rPr sz="1700" spc="-15" dirty="0">
                <a:latin typeface="Times New Roman"/>
                <a:cs typeface="Times New Roman"/>
              </a:rPr>
              <a:t> </a:t>
            </a:r>
            <a:r>
              <a:rPr sz="1700" dirty="0">
                <a:latin typeface="Times New Roman"/>
                <a:cs typeface="Times New Roman"/>
              </a:rPr>
              <a:t>2}</a:t>
            </a:r>
            <a:endParaRPr sz="1700">
              <a:latin typeface="Times New Roman"/>
              <a:cs typeface="Times New Roman"/>
            </a:endParaRPr>
          </a:p>
        </p:txBody>
      </p:sp>
      <p:pic>
        <p:nvPicPr>
          <p:cNvPr id="3" name="object 3"/>
          <p:cNvPicPr/>
          <p:nvPr/>
        </p:nvPicPr>
        <p:blipFill>
          <a:blip r:embed="rId2" cstate="print"/>
          <a:stretch>
            <a:fillRect/>
          </a:stretch>
        </p:blipFill>
        <p:spPr>
          <a:xfrm>
            <a:off x="553212" y="658368"/>
            <a:ext cx="8107680" cy="3860291"/>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62026" y="56793"/>
            <a:ext cx="8567420" cy="4781550"/>
          </a:xfrm>
          <a:prstGeom prst="rect">
            <a:avLst/>
          </a:prstGeom>
        </p:spPr>
        <p:txBody>
          <a:bodyPr vert="horz" wrap="square" lIns="0" tIns="12700" rIns="0" bIns="0" rtlCol="0">
            <a:spAutoFit/>
          </a:bodyPr>
          <a:lstStyle/>
          <a:p>
            <a:pPr marL="349885" marR="66675" indent="-287020" algn="just">
              <a:lnSpc>
                <a:spcPct val="150000"/>
              </a:lnSpc>
              <a:spcBef>
                <a:spcPts val="100"/>
              </a:spcBef>
              <a:buFont typeface="Arial MT"/>
              <a:buChar char="•"/>
              <a:tabLst>
                <a:tab pos="350520" algn="l"/>
              </a:tabLst>
            </a:pPr>
            <a:r>
              <a:rPr sz="1600" spc="-5" dirty="0">
                <a:latin typeface="Times New Roman"/>
                <a:cs typeface="Times New Roman"/>
              </a:rPr>
              <a:t>In</a:t>
            </a:r>
            <a:r>
              <a:rPr sz="1600" spc="60" dirty="0">
                <a:latin typeface="Times New Roman"/>
                <a:cs typeface="Times New Roman"/>
              </a:rPr>
              <a:t> </a:t>
            </a:r>
            <a:r>
              <a:rPr sz="1600" dirty="0">
                <a:latin typeface="Times New Roman"/>
                <a:cs typeface="Times New Roman"/>
              </a:rPr>
              <a:t>step</a:t>
            </a:r>
            <a:r>
              <a:rPr sz="1600" spc="65" dirty="0">
                <a:latin typeface="Times New Roman"/>
                <a:cs typeface="Times New Roman"/>
              </a:rPr>
              <a:t> </a:t>
            </a:r>
            <a:r>
              <a:rPr sz="1600" dirty="0">
                <a:latin typeface="Times New Roman"/>
                <a:cs typeface="Times New Roman"/>
              </a:rPr>
              <a:t>1,</a:t>
            </a:r>
            <a:r>
              <a:rPr sz="1600" spc="50" dirty="0">
                <a:latin typeface="Times New Roman"/>
                <a:cs typeface="Times New Roman"/>
              </a:rPr>
              <a:t> </a:t>
            </a:r>
            <a:r>
              <a:rPr sz="1600" spc="-5" dirty="0">
                <a:latin typeface="Times New Roman"/>
                <a:cs typeface="Times New Roman"/>
              </a:rPr>
              <a:t>7</a:t>
            </a:r>
            <a:r>
              <a:rPr sz="1600" spc="65" dirty="0">
                <a:latin typeface="Times New Roman"/>
                <a:cs typeface="Times New Roman"/>
              </a:rPr>
              <a:t> </a:t>
            </a:r>
            <a:r>
              <a:rPr sz="1600" spc="-5" dirty="0">
                <a:latin typeface="Times New Roman"/>
                <a:cs typeface="Times New Roman"/>
              </a:rPr>
              <a:t>is</a:t>
            </a:r>
            <a:r>
              <a:rPr sz="1600" spc="75" dirty="0">
                <a:latin typeface="Times New Roman"/>
                <a:cs typeface="Times New Roman"/>
              </a:rPr>
              <a:t> </a:t>
            </a:r>
            <a:r>
              <a:rPr sz="1600" spc="-5" dirty="0">
                <a:latin typeface="Times New Roman"/>
                <a:cs typeface="Times New Roman"/>
              </a:rPr>
              <a:t>compared</a:t>
            </a:r>
            <a:r>
              <a:rPr sz="1600" spc="60" dirty="0">
                <a:latin typeface="Times New Roman"/>
                <a:cs typeface="Times New Roman"/>
              </a:rPr>
              <a:t> </a:t>
            </a:r>
            <a:r>
              <a:rPr sz="1600" dirty="0">
                <a:latin typeface="Times New Roman"/>
                <a:cs typeface="Times New Roman"/>
              </a:rPr>
              <a:t>with</a:t>
            </a:r>
            <a:r>
              <a:rPr sz="1600" spc="65" dirty="0">
                <a:latin typeface="Times New Roman"/>
                <a:cs typeface="Times New Roman"/>
              </a:rPr>
              <a:t> </a:t>
            </a:r>
            <a:r>
              <a:rPr sz="1600" dirty="0">
                <a:latin typeface="Times New Roman"/>
                <a:cs typeface="Times New Roman"/>
              </a:rPr>
              <a:t>4.</a:t>
            </a:r>
            <a:r>
              <a:rPr sz="1600" spc="55" dirty="0">
                <a:latin typeface="Times New Roman"/>
                <a:cs typeface="Times New Roman"/>
              </a:rPr>
              <a:t> </a:t>
            </a:r>
            <a:r>
              <a:rPr sz="1600" dirty="0">
                <a:latin typeface="Times New Roman"/>
                <a:cs typeface="Times New Roman"/>
              </a:rPr>
              <a:t>Since</a:t>
            </a:r>
            <a:r>
              <a:rPr sz="1600" spc="60" dirty="0">
                <a:latin typeface="Times New Roman"/>
                <a:cs typeface="Times New Roman"/>
              </a:rPr>
              <a:t> </a:t>
            </a:r>
            <a:r>
              <a:rPr sz="1600" spc="-5" dirty="0">
                <a:latin typeface="Times New Roman"/>
                <a:cs typeface="Times New Roman"/>
              </a:rPr>
              <a:t>7&gt;4,</a:t>
            </a:r>
            <a:r>
              <a:rPr sz="1600" spc="60" dirty="0">
                <a:latin typeface="Times New Roman"/>
                <a:cs typeface="Times New Roman"/>
              </a:rPr>
              <a:t> </a:t>
            </a:r>
            <a:r>
              <a:rPr sz="1600" spc="-5" dirty="0">
                <a:latin typeface="Times New Roman"/>
                <a:cs typeface="Times New Roman"/>
              </a:rPr>
              <a:t>7</a:t>
            </a:r>
            <a:r>
              <a:rPr sz="1600" spc="60" dirty="0">
                <a:latin typeface="Times New Roman"/>
                <a:cs typeface="Times New Roman"/>
              </a:rPr>
              <a:t> </a:t>
            </a:r>
            <a:r>
              <a:rPr sz="1600" spc="-5" dirty="0">
                <a:latin typeface="Times New Roman"/>
                <a:cs typeface="Times New Roman"/>
              </a:rPr>
              <a:t>is</a:t>
            </a:r>
            <a:r>
              <a:rPr sz="1600" spc="85" dirty="0">
                <a:latin typeface="Times New Roman"/>
                <a:cs typeface="Times New Roman"/>
              </a:rPr>
              <a:t> </a:t>
            </a:r>
            <a:r>
              <a:rPr sz="1600" spc="-10" dirty="0">
                <a:latin typeface="Times New Roman"/>
                <a:cs typeface="Times New Roman"/>
              </a:rPr>
              <a:t>moved</a:t>
            </a:r>
            <a:r>
              <a:rPr sz="1600" spc="80" dirty="0">
                <a:latin typeface="Times New Roman"/>
                <a:cs typeface="Times New Roman"/>
              </a:rPr>
              <a:t> </a:t>
            </a:r>
            <a:r>
              <a:rPr sz="1600" spc="-5" dirty="0">
                <a:latin typeface="Times New Roman"/>
                <a:cs typeface="Times New Roman"/>
              </a:rPr>
              <a:t>ahead</a:t>
            </a:r>
            <a:r>
              <a:rPr sz="1600" spc="60" dirty="0">
                <a:latin typeface="Times New Roman"/>
                <a:cs typeface="Times New Roman"/>
              </a:rPr>
              <a:t> </a:t>
            </a:r>
            <a:r>
              <a:rPr sz="1600" dirty="0">
                <a:latin typeface="Times New Roman"/>
                <a:cs typeface="Times New Roman"/>
              </a:rPr>
              <a:t>of</a:t>
            </a:r>
            <a:r>
              <a:rPr sz="1600" spc="65" dirty="0">
                <a:latin typeface="Times New Roman"/>
                <a:cs typeface="Times New Roman"/>
              </a:rPr>
              <a:t> </a:t>
            </a:r>
            <a:r>
              <a:rPr sz="1600" dirty="0">
                <a:latin typeface="Times New Roman"/>
                <a:cs typeface="Times New Roman"/>
              </a:rPr>
              <a:t>4.</a:t>
            </a:r>
            <a:r>
              <a:rPr sz="1600" spc="55" dirty="0">
                <a:latin typeface="Times New Roman"/>
                <a:cs typeface="Times New Roman"/>
              </a:rPr>
              <a:t> </a:t>
            </a:r>
            <a:r>
              <a:rPr sz="1600" dirty="0">
                <a:latin typeface="Times New Roman"/>
                <a:cs typeface="Times New Roman"/>
              </a:rPr>
              <a:t>Since</a:t>
            </a:r>
            <a:r>
              <a:rPr sz="1600" spc="65" dirty="0">
                <a:latin typeface="Times New Roman"/>
                <a:cs typeface="Times New Roman"/>
              </a:rPr>
              <a:t> </a:t>
            </a:r>
            <a:r>
              <a:rPr sz="1600" spc="-5" dirty="0">
                <a:latin typeface="Times New Roman"/>
                <a:cs typeface="Times New Roman"/>
              </a:rPr>
              <a:t>all</a:t>
            </a:r>
            <a:r>
              <a:rPr sz="1600" spc="70" dirty="0">
                <a:latin typeface="Times New Roman"/>
                <a:cs typeface="Times New Roman"/>
              </a:rPr>
              <a:t> </a:t>
            </a:r>
            <a:r>
              <a:rPr sz="1600" spc="-5" dirty="0">
                <a:latin typeface="Times New Roman"/>
                <a:cs typeface="Times New Roman"/>
              </a:rPr>
              <a:t>the</a:t>
            </a:r>
            <a:r>
              <a:rPr sz="1600" spc="55" dirty="0">
                <a:latin typeface="Times New Roman"/>
                <a:cs typeface="Times New Roman"/>
              </a:rPr>
              <a:t> </a:t>
            </a:r>
            <a:r>
              <a:rPr sz="1600" dirty="0">
                <a:latin typeface="Times New Roman"/>
                <a:cs typeface="Times New Roman"/>
              </a:rPr>
              <a:t>other</a:t>
            </a:r>
            <a:r>
              <a:rPr sz="1600" spc="70" dirty="0">
                <a:latin typeface="Times New Roman"/>
                <a:cs typeface="Times New Roman"/>
              </a:rPr>
              <a:t> </a:t>
            </a:r>
            <a:r>
              <a:rPr sz="1600" dirty="0">
                <a:latin typeface="Times New Roman"/>
                <a:cs typeface="Times New Roman"/>
              </a:rPr>
              <a:t>elements</a:t>
            </a:r>
            <a:r>
              <a:rPr sz="1600" spc="70" dirty="0">
                <a:latin typeface="Times New Roman"/>
                <a:cs typeface="Times New Roman"/>
              </a:rPr>
              <a:t> </a:t>
            </a:r>
            <a:r>
              <a:rPr sz="1600" dirty="0">
                <a:latin typeface="Times New Roman"/>
                <a:cs typeface="Times New Roman"/>
              </a:rPr>
              <a:t>are </a:t>
            </a:r>
            <a:r>
              <a:rPr sz="1600" spc="-390" dirty="0">
                <a:latin typeface="Times New Roman"/>
                <a:cs typeface="Times New Roman"/>
              </a:rPr>
              <a:t> </a:t>
            </a:r>
            <a:r>
              <a:rPr sz="1600" dirty="0">
                <a:latin typeface="Times New Roman"/>
                <a:cs typeface="Times New Roman"/>
              </a:rPr>
              <a:t>of </a:t>
            </a:r>
            <a:r>
              <a:rPr sz="1600" spc="-5" dirty="0">
                <a:latin typeface="Times New Roman"/>
                <a:cs typeface="Times New Roman"/>
              </a:rPr>
              <a:t>a lesser</a:t>
            </a:r>
            <a:r>
              <a:rPr sz="1600" spc="25" dirty="0">
                <a:latin typeface="Times New Roman"/>
                <a:cs typeface="Times New Roman"/>
              </a:rPr>
              <a:t> </a:t>
            </a:r>
            <a:r>
              <a:rPr sz="1600" spc="-5" dirty="0">
                <a:latin typeface="Times New Roman"/>
                <a:cs typeface="Times New Roman"/>
              </a:rPr>
              <a:t>value</a:t>
            </a:r>
            <a:r>
              <a:rPr sz="1600" spc="5" dirty="0">
                <a:latin typeface="Times New Roman"/>
                <a:cs typeface="Times New Roman"/>
              </a:rPr>
              <a:t> </a:t>
            </a:r>
            <a:r>
              <a:rPr sz="1600" spc="-5" dirty="0">
                <a:latin typeface="Times New Roman"/>
                <a:cs typeface="Times New Roman"/>
              </a:rPr>
              <a:t>than</a:t>
            </a:r>
            <a:r>
              <a:rPr sz="1600" spc="15" dirty="0">
                <a:latin typeface="Times New Roman"/>
                <a:cs typeface="Times New Roman"/>
              </a:rPr>
              <a:t> </a:t>
            </a:r>
            <a:r>
              <a:rPr sz="1600" dirty="0">
                <a:latin typeface="Times New Roman"/>
                <a:cs typeface="Times New Roman"/>
              </a:rPr>
              <a:t>7,</a:t>
            </a:r>
            <a:r>
              <a:rPr sz="1600" spc="-10" dirty="0">
                <a:latin typeface="Times New Roman"/>
                <a:cs typeface="Times New Roman"/>
              </a:rPr>
              <a:t> </a:t>
            </a:r>
            <a:r>
              <a:rPr sz="1600" spc="-5" dirty="0">
                <a:latin typeface="Times New Roman"/>
                <a:cs typeface="Times New Roman"/>
              </a:rPr>
              <a:t>7</a:t>
            </a:r>
            <a:r>
              <a:rPr sz="1600" dirty="0">
                <a:latin typeface="Times New Roman"/>
                <a:cs typeface="Times New Roman"/>
              </a:rPr>
              <a:t> </a:t>
            </a:r>
            <a:r>
              <a:rPr sz="1600" spc="-5" dirty="0">
                <a:latin typeface="Times New Roman"/>
                <a:cs typeface="Times New Roman"/>
              </a:rPr>
              <a:t>is</a:t>
            </a:r>
            <a:r>
              <a:rPr sz="1600" spc="10" dirty="0">
                <a:latin typeface="Times New Roman"/>
                <a:cs typeface="Times New Roman"/>
              </a:rPr>
              <a:t> </a:t>
            </a:r>
            <a:r>
              <a:rPr sz="1600" spc="-10" dirty="0">
                <a:latin typeface="Times New Roman"/>
                <a:cs typeface="Times New Roman"/>
              </a:rPr>
              <a:t>moved</a:t>
            </a:r>
            <a:r>
              <a:rPr sz="1600" spc="40" dirty="0">
                <a:latin typeface="Times New Roman"/>
                <a:cs typeface="Times New Roman"/>
              </a:rPr>
              <a:t> </a:t>
            </a:r>
            <a:r>
              <a:rPr sz="1600" spc="-5" dirty="0">
                <a:latin typeface="Times New Roman"/>
                <a:cs typeface="Times New Roman"/>
              </a:rPr>
              <a:t>to</a:t>
            </a:r>
            <a:r>
              <a:rPr sz="1600" dirty="0">
                <a:latin typeface="Times New Roman"/>
                <a:cs typeface="Times New Roman"/>
              </a:rPr>
              <a:t> </a:t>
            </a:r>
            <a:r>
              <a:rPr sz="1600" spc="-5" dirty="0">
                <a:latin typeface="Times New Roman"/>
                <a:cs typeface="Times New Roman"/>
              </a:rPr>
              <a:t>the</a:t>
            </a:r>
            <a:r>
              <a:rPr sz="1600" spc="5" dirty="0">
                <a:latin typeface="Times New Roman"/>
                <a:cs typeface="Times New Roman"/>
              </a:rPr>
              <a:t> </a:t>
            </a:r>
            <a:r>
              <a:rPr sz="1600" spc="-5" dirty="0">
                <a:latin typeface="Times New Roman"/>
                <a:cs typeface="Times New Roman"/>
              </a:rPr>
              <a:t>end</a:t>
            </a:r>
            <a:r>
              <a:rPr sz="1600" dirty="0">
                <a:latin typeface="Times New Roman"/>
                <a:cs typeface="Times New Roman"/>
              </a:rPr>
              <a:t> of </a:t>
            </a:r>
            <a:r>
              <a:rPr sz="1600" spc="-5" dirty="0">
                <a:latin typeface="Times New Roman"/>
                <a:cs typeface="Times New Roman"/>
              </a:rPr>
              <a:t>the</a:t>
            </a:r>
            <a:r>
              <a:rPr sz="1600" spc="10" dirty="0">
                <a:latin typeface="Times New Roman"/>
                <a:cs typeface="Times New Roman"/>
              </a:rPr>
              <a:t> </a:t>
            </a:r>
            <a:r>
              <a:rPr sz="1600" spc="-25" dirty="0">
                <a:latin typeface="Times New Roman"/>
                <a:cs typeface="Times New Roman"/>
              </a:rPr>
              <a:t>array.</a:t>
            </a:r>
            <a:endParaRPr sz="1600">
              <a:latin typeface="Times New Roman"/>
              <a:cs typeface="Times New Roman"/>
            </a:endParaRPr>
          </a:p>
          <a:p>
            <a:pPr marL="977900" algn="just">
              <a:lnSpc>
                <a:spcPct val="100000"/>
              </a:lnSpc>
              <a:spcBef>
                <a:spcPts val="960"/>
              </a:spcBef>
            </a:pPr>
            <a:r>
              <a:rPr sz="1600" spc="-5" dirty="0">
                <a:latin typeface="Times New Roman"/>
                <a:cs typeface="Times New Roman"/>
              </a:rPr>
              <a:t>Now</a:t>
            </a:r>
            <a:r>
              <a:rPr sz="1600" spc="-10" dirty="0">
                <a:latin typeface="Times New Roman"/>
                <a:cs typeface="Times New Roman"/>
              </a:rPr>
              <a:t> </a:t>
            </a:r>
            <a:r>
              <a:rPr sz="1600" spc="-5" dirty="0">
                <a:latin typeface="Times New Roman"/>
                <a:cs typeface="Times New Roman"/>
              </a:rPr>
              <a:t>the</a:t>
            </a:r>
            <a:r>
              <a:rPr sz="1600" dirty="0">
                <a:latin typeface="Times New Roman"/>
                <a:cs typeface="Times New Roman"/>
              </a:rPr>
              <a:t> </a:t>
            </a:r>
            <a:r>
              <a:rPr sz="1600" spc="-5" dirty="0">
                <a:latin typeface="Times New Roman"/>
                <a:cs typeface="Times New Roman"/>
              </a:rPr>
              <a:t>array</a:t>
            </a:r>
            <a:r>
              <a:rPr sz="1600" spc="25" dirty="0">
                <a:latin typeface="Times New Roman"/>
                <a:cs typeface="Times New Roman"/>
              </a:rPr>
              <a:t> </a:t>
            </a:r>
            <a:r>
              <a:rPr sz="1600" spc="-5" dirty="0">
                <a:latin typeface="Times New Roman"/>
                <a:cs typeface="Times New Roman"/>
              </a:rPr>
              <a:t>is</a:t>
            </a:r>
            <a:r>
              <a:rPr sz="1600" spc="-85" dirty="0">
                <a:latin typeface="Times New Roman"/>
                <a:cs typeface="Times New Roman"/>
              </a:rPr>
              <a:t> </a:t>
            </a:r>
            <a:r>
              <a:rPr sz="1600" spc="-5" dirty="0">
                <a:latin typeface="Times New Roman"/>
                <a:cs typeface="Times New Roman"/>
              </a:rPr>
              <a:t>A[]={4,5,2,7}.</a:t>
            </a:r>
            <a:endParaRPr sz="1600">
              <a:latin typeface="Times New Roman"/>
              <a:cs typeface="Times New Roman"/>
            </a:endParaRPr>
          </a:p>
          <a:p>
            <a:pPr marL="349885" marR="67310" indent="-287020" algn="just">
              <a:lnSpc>
                <a:spcPct val="150000"/>
              </a:lnSpc>
              <a:buFont typeface="Arial MT"/>
              <a:buChar char="•"/>
              <a:tabLst>
                <a:tab pos="350520" algn="l"/>
              </a:tabLst>
            </a:pPr>
            <a:r>
              <a:rPr sz="1600" spc="-5" dirty="0">
                <a:latin typeface="Times New Roman"/>
                <a:cs typeface="Times New Roman"/>
              </a:rPr>
              <a:t>In </a:t>
            </a:r>
            <a:r>
              <a:rPr sz="1600" dirty="0">
                <a:latin typeface="Times New Roman"/>
                <a:cs typeface="Times New Roman"/>
              </a:rPr>
              <a:t>step 2, </a:t>
            </a:r>
            <a:r>
              <a:rPr sz="1600" spc="-5" dirty="0">
                <a:latin typeface="Times New Roman"/>
                <a:cs typeface="Times New Roman"/>
              </a:rPr>
              <a:t>4 is compared with </a:t>
            </a:r>
            <a:r>
              <a:rPr sz="1600" dirty="0">
                <a:latin typeface="Times New Roman"/>
                <a:cs typeface="Times New Roman"/>
              </a:rPr>
              <a:t>5. </a:t>
            </a:r>
            <a:r>
              <a:rPr sz="1600" spc="-5" dirty="0">
                <a:latin typeface="Times New Roman"/>
                <a:cs typeface="Times New Roman"/>
              </a:rPr>
              <a:t>Since 5&gt;4 and both 4 and 5 </a:t>
            </a:r>
            <a:r>
              <a:rPr sz="1600" dirty="0">
                <a:latin typeface="Times New Roman"/>
                <a:cs typeface="Times New Roman"/>
              </a:rPr>
              <a:t>are </a:t>
            </a:r>
            <a:r>
              <a:rPr sz="1600" spc="-5" dirty="0">
                <a:latin typeface="Times New Roman"/>
                <a:cs typeface="Times New Roman"/>
              </a:rPr>
              <a:t>in </a:t>
            </a:r>
            <a:r>
              <a:rPr sz="1600" dirty="0">
                <a:latin typeface="Times New Roman"/>
                <a:cs typeface="Times New Roman"/>
              </a:rPr>
              <a:t>ascending </a:t>
            </a:r>
            <a:r>
              <a:rPr sz="1600" spc="-15" dirty="0">
                <a:latin typeface="Times New Roman"/>
                <a:cs typeface="Times New Roman"/>
              </a:rPr>
              <a:t>order, </a:t>
            </a:r>
            <a:r>
              <a:rPr sz="1600" dirty="0">
                <a:latin typeface="Times New Roman"/>
                <a:cs typeface="Times New Roman"/>
              </a:rPr>
              <a:t>these elements </a:t>
            </a:r>
            <a:r>
              <a:rPr sz="1600" spc="5" dirty="0">
                <a:latin typeface="Times New Roman"/>
                <a:cs typeface="Times New Roman"/>
              </a:rPr>
              <a:t> </a:t>
            </a:r>
            <a:r>
              <a:rPr sz="1600" dirty="0">
                <a:latin typeface="Times New Roman"/>
                <a:cs typeface="Times New Roman"/>
              </a:rPr>
              <a:t>are not </a:t>
            </a:r>
            <a:r>
              <a:rPr sz="1600" spc="-5" dirty="0">
                <a:latin typeface="Times New Roman"/>
                <a:cs typeface="Times New Roman"/>
              </a:rPr>
              <a:t>swapped. </a:t>
            </a:r>
            <a:r>
              <a:rPr sz="1600" spc="-10" dirty="0">
                <a:latin typeface="Times New Roman"/>
                <a:cs typeface="Times New Roman"/>
              </a:rPr>
              <a:t>However, </a:t>
            </a:r>
            <a:r>
              <a:rPr sz="1600" spc="-5" dirty="0">
                <a:latin typeface="Times New Roman"/>
                <a:cs typeface="Times New Roman"/>
              </a:rPr>
              <a:t>when 5 is compared with </a:t>
            </a:r>
            <a:r>
              <a:rPr sz="1600" dirty="0">
                <a:latin typeface="Times New Roman"/>
                <a:cs typeface="Times New Roman"/>
              </a:rPr>
              <a:t>2, </a:t>
            </a:r>
            <a:r>
              <a:rPr sz="1600" spc="-5" dirty="0">
                <a:latin typeface="Times New Roman"/>
                <a:cs typeface="Times New Roman"/>
              </a:rPr>
              <a:t>5&gt;2 and these </a:t>
            </a:r>
            <a:r>
              <a:rPr sz="1600" dirty="0">
                <a:latin typeface="Times New Roman"/>
                <a:cs typeface="Times New Roman"/>
              </a:rPr>
              <a:t>elements are </a:t>
            </a:r>
            <a:r>
              <a:rPr sz="1600" spc="-5" dirty="0">
                <a:latin typeface="Times New Roman"/>
                <a:cs typeface="Times New Roman"/>
              </a:rPr>
              <a:t>in </a:t>
            </a:r>
            <a:r>
              <a:rPr sz="1600" dirty="0">
                <a:latin typeface="Times New Roman"/>
                <a:cs typeface="Times New Roman"/>
              </a:rPr>
              <a:t>descending </a:t>
            </a:r>
            <a:r>
              <a:rPr sz="1600" spc="5" dirty="0">
                <a:latin typeface="Times New Roman"/>
                <a:cs typeface="Times New Roman"/>
              </a:rPr>
              <a:t> </a:t>
            </a:r>
            <a:r>
              <a:rPr sz="1600" spc="-20" dirty="0">
                <a:latin typeface="Times New Roman"/>
                <a:cs typeface="Times New Roman"/>
              </a:rPr>
              <a:t>order. </a:t>
            </a:r>
            <a:r>
              <a:rPr sz="1600" spc="-5" dirty="0">
                <a:latin typeface="Times New Roman"/>
                <a:cs typeface="Times New Roman"/>
              </a:rPr>
              <a:t>Therefore,</a:t>
            </a:r>
            <a:r>
              <a:rPr sz="1600" spc="25" dirty="0">
                <a:latin typeface="Times New Roman"/>
                <a:cs typeface="Times New Roman"/>
              </a:rPr>
              <a:t> </a:t>
            </a:r>
            <a:r>
              <a:rPr sz="1600" spc="-5" dirty="0">
                <a:latin typeface="Times New Roman"/>
                <a:cs typeface="Times New Roman"/>
              </a:rPr>
              <a:t>5</a:t>
            </a:r>
            <a:r>
              <a:rPr sz="1600" spc="5" dirty="0">
                <a:latin typeface="Times New Roman"/>
                <a:cs typeface="Times New Roman"/>
              </a:rPr>
              <a:t> </a:t>
            </a:r>
            <a:r>
              <a:rPr sz="1600" spc="-5" dirty="0">
                <a:latin typeface="Times New Roman"/>
                <a:cs typeface="Times New Roman"/>
              </a:rPr>
              <a:t>and</a:t>
            </a:r>
            <a:r>
              <a:rPr sz="1600" dirty="0">
                <a:latin typeface="Times New Roman"/>
                <a:cs typeface="Times New Roman"/>
              </a:rPr>
              <a:t> </a:t>
            </a:r>
            <a:r>
              <a:rPr sz="1600" spc="-5" dirty="0">
                <a:latin typeface="Times New Roman"/>
                <a:cs typeface="Times New Roman"/>
              </a:rPr>
              <a:t>2</a:t>
            </a:r>
            <a:r>
              <a:rPr sz="1600" dirty="0">
                <a:latin typeface="Times New Roman"/>
                <a:cs typeface="Times New Roman"/>
              </a:rPr>
              <a:t> </a:t>
            </a:r>
            <a:r>
              <a:rPr sz="1600" spc="-5" dirty="0">
                <a:latin typeface="Times New Roman"/>
                <a:cs typeface="Times New Roman"/>
              </a:rPr>
              <a:t>are</a:t>
            </a:r>
            <a:r>
              <a:rPr sz="1600" spc="15" dirty="0">
                <a:latin typeface="Times New Roman"/>
                <a:cs typeface="Times New Roman"/>
              </a:rPr>
              <a:t> </a:t>
            </a:r>
            <a:r>
              <a:rPr sz="1600" spc="-5" dirty="0">
                <a:latin typeface="Times New Roman"/>
                <a:cs typeface="Times New Roman"/>
              </a:rPr>
              <a:t>swapped.</a:t>
            </a:r>
            <a:endParaRPr sz="1600">
              <a:latin typeface="Times New Roman"/>
              <a:cs typeface="Times New Roman"/>
            </a:endParaRPr>
          </a:p>
          <a:p>
            <a:pPr marL="977900" algn="just">
              <a:lnSpc>
                <a:spcPct val="100000"/>
              </a:lnSpc>
              <a:spcBef>
                <a:spcPts val="965"/>
              </a:spcBef>
            </a:pPr>
            <a:r>
              <a:rPr sz="1600" spc="-5" dirty="0">
                <a:latin typeface="Times New Roman"/>
                <a:cs typeface="Times New Roman"/>
              </a:rPr>
              <a:t>Now</a:t>
            </a:r>
            <a:r>
              <a:rPr sz="1600" spc="-10" dirty="0">
                <a:latin typeface="Times New Roman"/>
                <a:cs typeface="Times New Roman"/>
              </a:rPr>
              <a:t> </a:t>
            </a:r>
            <a:r>
              <a:rPr sz="1600" spc="-5" dirty="0">
                <a:latin typeface="Times New Roman"/>
                <a:cs typeface="Times New Roman"/>
              </a:rPr>
              <a:t>the</a:t>
            </a:r>
            <a:r>
              <a:rPr sz="1600" dirty="0">
                <a:latin typeface="Times New Roman"/>
                <a:cs typeface="Times New Roman"/>
              </a:rPr>
              <a:t> </a:t>
            </a:r>
            <a:r>
              <a:rPr sz="1600" spc="-5" dirty="0">
                <a:latin typeface="Times New Roman"/>
                <a:cs typeface="Times New Roman"/>
              </a:rPr>
              <a:t>array</a:t>
            </a:r>
            <a:r>
              <a:rPr sz="1600" spc="20" dirty="0">
                <a:latin typeface="Times New Roman"/>
                <a:cs typeface="Times New Roman"/>
              </a:rPr>
              <a:t> </a:t>
            </a:r>
            <a:r>
              <a:rPr sz="1600" spc="-5" dirty="0">
                <a:latin typeface="Times New Roman"/>
                <a:cs typeface="Times New Roman"/>
              </a:rPr>
              <a:t>is</a:t>
            </a:r>
            <a:r>
              <a:rPr sz="1600" spc="-85" dirty="0">
                <a:latin typeface="Times New Roman"/>
                <a:cs typeface="Times New Roman"/>
              </a:rPr>
              <a:t> </a:t>
            </a:r>
            <a:r>
              <a:rPr sz="1600" spc="-5" dirty="0">
                <a:latin typeface="Times New Roman"/>
                <a:cs typeface="Times New Roman"/>
              </a:rPr>
              <a:t>A[]={4,2,5,7}.</a:t>
            </a:r>
            <a:endParaRPr sz="1600">
              <a:latin typeface="Times New Roman"/>
              <a:cs typeface="Times New Roman"/>
            </a:endParaRPr>
          </a:p>
          <a:p>
            <a:pPr marL="349885" marR="67945" indent="-287020" algn="just">
              <a:lnSpc>
                <a:spcPct val="150000"/>
              </a:lnSpc>
              <a:buFont typeface="Arial MT"/>
              <a:buChar char="•"/>
              <a:tabLst>
                <a:tab pos="350520" algn="l"/>
              </a:tabLst>
            </a:pPr>
            <a:r>
              <a:rPr sz="1600" spc="-5" dirty="0">
                <a:latin typeface="Times New Roman"/>
                <a:cs typeface="Times New Roman"/>
              </a:rPr>
              <a:t>In</a:t>
            </a:r>
            <a:r>
              <a:rPr sz="1600" spc="370" dirty="0">
                <a:latin typeface="Times New Roman"/>
                <a:cs typeface="Times New Roman"/>
              </a:rPr>
              <a:t> </a:t>
            </a:r>
            <a:r>
              <a:rPr sz="1600" dirty="0">
                <a:latin typeface="Times New Roman"/>
                <a:cs typeface="Times New Roman"/>
              </a:rPr>
              <a:t>step</a:t>
            </a:r>
            <a:r>
              <a:rPr sz="1600" spc="390" dirty="0">
                <a:latin typeface="Times New Roman"/>
                <a:cs typeface="Times New Roman"/>
              </a:rPr>
              <a:t> </a:t>
            </a:r>
            <a:r>
              <a:rPr sz="1600" dirty="0">
                <a:latin typeface="Times New Roman"/>
                <a:cs typeface="Times New Roman"/>
              </a:rPr>
              <a:t>3,</a:t>
            </a:r>
            <a:r>
              <a:rPr sz="1600" spc="380" dirty="0">
                <a:latin typeface="Times New Roman"/>
                <a:cs typeface="Times New Roman"/>
              </a:rPr>
              <a:t> </a:t>
            </a:r>
            <a:r>
              <a:rPr sz="1600" spc="-5" dirty="0">
                <a:latin typeface="Times New Roman"/>
                <a:cs typeface="Times New Roman"/>
              </a:rPr>
              <a:t>the</a:t>
            </a:r>
            <a:r>
              <a:rPr sz="1600" spc="385" dirty="0">
                <a:latin typeface="Times New Roman"/>
                <a:cs typeface="Times New Roman"/>
              </a:rPr>
              <a:t> </a:t>
            </a:r>
            <a:r>
              <a:rPr sz="1600" dirty="0">
                <a:latin typeface="Times New Roman"/>
                <a:cs typeface="Times New Roman"/>
              </a:rPr>
              <a:t>element</a:t>
            </a:r>
            <a:r>
              <a:rPr sz="1600" spc="375" dirty="0">
                <a:latin typeface="Times New Roman"/>
                <a:cs typeface="Times New Roman"/>
              </a:rPr>
              <a:t> </a:t>
            </a:r>
            <a:r>
              <a:rPr sz="1600" spc="-5" dirty="0">
                <a:latin typeface="Times New Roman"/>
                <a:cs typeface="Times New Roman"/>
              </a:rPr>
              <a:t>4  is</a:t>
            </a:r>
            <a:r>
              <a:rPr sz="1600" spc="10" dirty="0">
                <a:latin typeface="Times New Roman"/>
                <a:cs typeface="Times New Roman"/>
              </a:rPr>
              <a:t> </a:t>
            </a:r>
            <a:r>
              <a:rPr sz="1600" spc="-5" dirty="0">
                <a:latin typeface="Times New Roman"/>
                <a:cs typeface="Times New Roman"/>
              </a:rPr>
              <a:t>compared</a:t>
            </a:r>
            <a:r>
              <a:rPr sz="1600" spc="385" dirty="0">
                <a:latin typeface="Times New Roman"/>
                <a:cs typeface="Times New Roman"/>
              </a:rPr>
              <a:t> </a:t>
            </a:r>
            <a:r>
              <a:rPr sz="1600" dirty="0">
                <a:latin typeface="Times New Roman"/>
                <a:cs typeface="Times New Roman"/>
              </a:rPr>
              <a:t>with</a:t>
            </a:r>
            <a:r>
              <a:rPr sz="1600" spc="380" dirty="0">
                <a:latin typeface="Times New Roman"/>
                <a:cs typeface="Times New Roman"/>
              </a:rPr>
              <a:t> </a:t>
            </a:r>
            <a:r>
              <a:rPr sz="1600" dirty="0">
                <a:latin typeface="Times New Roman"/>
                <a:cs typeface="Times New Roman"/>
              </a:rPr>
              <a:t>2.</a:t>
            </a:r>
            <a:r>
              <a:rPr sz="1600" spc="375" dirty="0">
                <a:latin typeface="Times New Roman"/>
                <a:cs typeface="Times New Roman"/>
              </a:rPr>
              <a:t> </a:t>
            </a:r>
            <a:r>
              <a:rPr sz="1600" spc="-5" dirty="0">
                <a:latin typeface="Times New Roman"/>
                <a:cs typeface="Times New Roman"/>
              </a:rPr>
              <a:t>Since</a:t>
            </a:r>
            <a:r>
              <a:rPr sz="1600" spc="385" dirty="0">
                <a:latin typeface="Times New Roman"/>
                <a:cs typeface="Times New Roman"/>
              </a:rPr>
              <a:t> </a:t>
            </a:r>
            <a:r>
              <a:rPr sz="1600" spc="-5" dirty="0">
                <a:latin typeface="Times New Roman"/>
                <a:cs typeface="Times New Roman"/>
              </a:rPr>
              <a:t>4&gt;2</a:t>
            </a:r>
            <a:r>
              <a:rPr sz="1600" spc="375" dirty="0">
                <a:latin typeface="Times New Roman"/>
                <a:cs typeface="Times New Roman"/>
              </a:rPr>
              <a:t> </a:t>
            </a:r>
            <a:r>
              <a:rPr sz="1600" spc="-5" dirty="0">
                <a:latin typeface="Times New Roman"/>
                <a:cs typeface="Times New Roman"/>
              </a:rPr>
              <a:t>and</a:t>
            </a:r>
            <a:r>
              <a:rPr sz="1600" spc="380" dirty="0">
                <a:latin typeface="Times New Roman"/>
                <a:cs typeface="Times New Roman"/>
              </a:rPr>
              <a:t> </a:t>
            </a:r>
            <a:r>
              <a:rPr sz="1600" spc="-5" dirty="0">
                <a:latin typeface="Times New Roman"/>
                <a:cs typeface="Times New Roman"/>
              </a:rPr>
              <a:t>the</a:t>
            </a:r>
            <a:r>
              <a:rPr sz="1600" spc="385" dirty="0">
                <a:latin typeface="Times New Roman"/>
                <a:cs typeface="Times New Roman"/>
              </a:rPr>
              <a:t> </a:t>
            </a:r>
            <a:r>
              <a:rPr sz="1600" dirty="0">
                <a:latin typeface="Times New Roman"/>
                <a:cs typeface="Times New Roman"/>
              </a:rPr>
              <a:t>elements</a:t>
            </a:r>
            <a:r>
              <a:rPr sz="1600" spc="390" dirty="0">
                <a:latin typeface="Times New Roman"/>
                <a:cs typeface="Times New Roman"/>
              </a:rPr>
              <a:t> </a:t>
            </a:r>
            <a:r>
              <a:rPr sz="1600" dirty="0">
                <a:latin typeface="Times New Roman"/>
                <a:cs typeface="Times New Roman"/>
              </a:rPr>
              <a:t>are</a:t>
            </a:r>
            <a:r>
              <a:rPr sz="1600" spc="380" dirty="0">
                <a:latin typeface="Times New Roman"/>
                <a:cs typeface="Times New Roman"/>
              </a:rPr>
              <a:t> </a:t>
            </a:r>
            <a:r>
              <a:rPr sz="1600" spc="-5" dirty="0">
                <a:latin typeface="Times New Roman"/>
                <a:cs typeface="Times New Roman"/>
              </a:rPr>
              <a:t>in  descending </a:t>
            </a:r>
            <a:r>
              <a:rPr sz="1600" spc="-390" dirty="0">
                <a:latin typeface="Times New Roman"/>
                <a:cs typeface="Times New Roman"/>
              </a:rPr>
              <a:t> </a:t>
            </a:r>
            <a:r>
              <a:rPr sz="1600" spc="-15" dirty="0">
                <a:latin typeface="Times New Roman"/>
                <a:cs typeface="Times New Roman"/>
              </a:rPr>
              <a:t>order,</a:t>
            </a:r>
            <a:r>
              <a:rPr sz="1600" spc="10" dirty="0">
                <a:latin typeface="Times New Roman"/>
                <a:cs typeface="Times New Roman"/>
              </a:rPr>
              <a:t> </a:t>
            </a:r>
            <a:r>
              <a:rPr sz="1600" spc="-5" dirty="0">
                <a:latin typeface="Times New Roman"/>
                <a:cs typeface="Times New Roman"/>
              </a:rPr>
              <a:t>4</a:t>
            </a:r>
            <a:r>
              <a:rPr sz="1600" dirty="0">
                <a:latin typeface="Times New Roman"/>
                <a:cs typeface="Times New Roman"/>
              </a:rPr>
              <a:t> </a:t>
            </a:r>
            <a:r>
              <a:rPr sz="1600" spc="-5" dirty="0">
                <a:latin typeface="Times New Roman"/>
                <a:cs typeface="Times New Roman"/>
              </a:rPr>
              <a:t>and</a:t>
            </a:r>
            <a:r>
              <a:rPr sz="1600" dirty="0">
                <a:latin typeface="Times New Roman"/>
                <a:cs typeface="Times New Roman"/>
              </a:rPr>
              <a:t> </a:t>
            </a:r>
            <a:r>
              <a:rPr sz="1600" spc="-5" dirty="0">
                <a:latin typeface="Times New Roman"/>
                <a:cs typeface="Times New Roman"/>
              </a:rPr>
              <a:t>2</a:t>
            </a:r>
            <a:r>
              <a:rPr sz="1600" dirty="0">
                <a:latin typeface="Times New Roman"/>
                <a:cs typeface="Times New Roman"/>
              </a:rPr>
              <a:t> </a:t>
            </a:r>
            <a:r>
              <a:rPr sz="1600" spc="-5" dirty="0">
                <a:latin typeface="Times New Roman"/>
                <a:cs typeface="Times New Roman"/>
              </a:rPr>
              <a:t>are</a:t>
            </a:r>
            <a:r>
              <a:rPr sz="1600" spc="15" dirty="0">
                <a:latin typeface="Times New Roman"/>
                <a:cs typeface="Times New Roman"/>
              </a:rPr>
              <a:t> </a:t>
            </a:r>
            <a:r>
              <a:rPr sz="1600" spc="-5" dirty="0">
                <a:latin typeface="Times New Roman"/>
                <a:cs typeface="Times New Roman"/>
              </a:rPr>
              <a:t>swapped.</a:t>
            </a:r>
            <a:endParaRPr sz="1600">
              <a:latin typeface="Times New Roman"/>
              <a:cs typeface="Times New Roman"/>
            </a:endParaRPr>
          </a:p>
          <a:p>
            <a:pPr marL="977900" algn="just">
              <a:lnSpc>
                <a:spcPct val="100000"/>
              </a:lnSpc>
              <a:spcBef>
                <a:spcPts val="960"/>
              </a:spcBef>
            </a:pPr>
            <a:r>
              <a:rPr sz="1600" spc="-5" dirty="0">
                <a:latin typeface="Times New Roman"/>
                <a:cs typeface="Times New Roman"/>
              </a:rPr>
              <a:t>The</a:t>
            </a:r>
            <a:r>
              <a:rPr sz="1600" spc="10" dirty="0">
                <a:latin typeface="Times New Roman"/>
                <a:cs typeface="Times New Roman"/>
              </a:rPr>
              <a:t> </a:t>
            </a:r>
            <a:r>
              <a:rPr sz="1600" spc="-5" dirty="0">
                <a:latin typeface="Times New Roman"/>
                <a:cs typeface="Times New Roman"/>
              </a:rPr>
              <a:t>sorted</a:t>
            </a:r>
            <a:r>
              <a:rPr sz="1600" spc="10" dirty="0">
                <a:latin typeface="Times New Roman"/>
                <a:cs typeface="Times New Roman"/>
              </a:rPr>
              <a:t> </a:t>
            </a:r>
            <a:r>
              <a:rPr sz="1600" spc="-5" dirty="0">
                <a:latin typeface="Times New Roman"/>
                <a:cs typeface="Times New Roman"/>
              </a:rPr>
              <a:t>array</a:t>
            </a:r>
            <a:r>
              <a:rPr sz="1600" spc="25" dirty="0">
                <a:latin typeface="Times New Roman"/>
                <a:cs typeface="Times New Roman"/>
              </a:rPr>
              <a:t> </a:t>
            </a:r>
            <a:r>
              <a:rPr sz="1600" spc="-5" dirty="0">
                <a:latin typeface="Times New Roman"/>
                <a:cs typeface="Times New Roman"/>
              </a:rPr>
              <a:t>is</a:t>
            </a:r>
            <a:r>
              <a:rPr sz="1600" spc="-75" dirty="0">
                <a:latin typeface="Times New Roman"/>
                <a:cs typeface="Times New Roman"/>
              </a:rPr>
              <a:t> </a:t>
            </a:r>
            <a:r>
              <a:rPr sz="1600" spc="-5" dirty="0">
                <a:latin typeface="Times New Roman"/>
                <a:cs typeface="Times New Roman"/>
              </a:rPr>
              <a:t>A[]={2,4,5,7}.</a:t>
            </a:r>
            <a:endParaRPr sz="1600">
              <a:latin typeface="Times New Roman"/>
              <a:cs typeface="Times New Roman"/>
            </a:endParaRPr>
          </a:p>
          <a:p>
            <a:pPr marL="63500">
              <a:lnSpc>
                <a:spcPct val="100000"/>
              </a:lnSpc>
              <a:spcBef>
                <a:spcPts val="960"/>
              </a:spcBef>
            </a:pPr>
            <a:r>
              <a:rPr sz="1600" b="1" spc="-5" dirty="0">
                <a:latin typeface="Times New Roman"/>
                <a:cs typeface="Times New Roman"/>
              </a:rPr>
              <a:t>Complexity:</a:t>
            </a:r>
            <a:endParaRPr sz="1600">
              <a:latin typeface="Times New Roman"/>
              <a:cs typeface="Times New Roman"/>
            </a:endParaRPr>
          </a:p>
          <a:p>
            <a:pPr marL="349885" indent="-287020">
              <a:lnSpc>
                <a:spcPct val="100000"/>
              </a:lnSpc>
              <a:spcBef>
                <a:spcPts val="960"/>
              </a:spcBef>
              <a:buFont typeface="Arial MT"/>
              <a:buChar char="•"/>
              <a:tabLst>
                <a:tab pos="349885" algn="l"/>
                <a:tab pos="350520" algn="l"/>
              </a:tabLst>
            </a:pPr>
            <a:r>
              <a:rPr sz="1600" spc="-5" dirty="0">
                <a:latin typeface="Times New Roman"/>
                <a:cs typeface="Times New Roman"/>
              </a:rPr>
              <a:t>The</a:t>
            </a:r>
            <a:r>
              <a:rPr sz="1600" spc="155" dirty="0">
                <a:latin typeface="Times New Roman"/>
                <a:cs typeface="Times New Roman"/>
              </a:rPr>
              <a:t> </a:t>
            </a:r>
            <a:r>
              <a:rPr sz="1600" dirty="0">
                <a:latin typeface="Times New Roman"/>
                <a:cs typeface="Times New Roman"/>
              </a:rPr>
              <a:t>complexity</a:t>
            </a:r>
            <a:r>
              <a:rPr sz="1600" spc="155" dirty="0">
                <a:latin typeface="Times New Roman"/>
                <a:cs typeface="Times New Roman"/>
              </a:rPr>
              <a:t> </a:t>
            </a:r>
            <a:r>
              <a:rPr sz="1600" spc="-5" dirty="0">
                <a:latin typeface="Times New Roman"/>
                <a:cs typeface="Times New Roman"/>
              </a:rPr>
              <a:t>of</a:t>
            </a:r>
            <a:r>
              <a:rPr sz="1600" spc="165" dirty="0">
                <a:latin typeface="Times New Roman"/>
                <a:cs typeface="Times New Roman"/>
              </a:rPr>
              <a:t> </a:t>
            </a:r>
            <a:r>
              <a:rPr sz="1600" spc="-5" dirty="0">
                <a:latin typeface="Times New Roman"/>
                <a:cs typeface="Times New Roman"/>
              </a:rPr>
              <a:t>bubble</a:t>
            </a:r>
            <a:r>
              <a:rPr sz="1600" spc="160" dirty="0">
                <a:latin typeface="Times New Roman"/>
                <a:cs typeface="Times New Roman"/>
              </a:rPr>
              <a:t> </a:t>
            </a:r>
            <a:r>
              <a:rPr sz="1600" spc="-5" dirty="0">
                <a:latin typeface="Times New Roman"/>
                <a:cs typeface="Times New Roman"/>
              </a:rPr>
              <a:t>sort</a:t>
            </a:r>
            <a:r>
              <a:rPr sz="1600" spc="165" dirty="0">
                <a:latin typeface="Times New Roman"/>
                <a:cs typeface="Times New Roman"/>
              </a:rPr>
              <a:t> </a:t>
            </a:r>
            <a:r>
              <a:rPr sz="1600" spc="-5" dirty="0">
                <a:latin typeface="Times New Roman"/>
                <a:cs typeface="Times New Roman"/>
              </a:rPr>
              <a:t>is</a:t>
            </a:r>
            <a:r>
              <a:rPr sz="1600" spc="155" dirty="0">
                <a:latin typeface="Times New Roman"/>
                <a:cs typeface="Times New Roman"/>
              </a:rPr>
              <a:t> </a:t>
            </a:r>
            <a:r>
              <a:rPr sz="1600" spc="5" dirty="0">
                <a:latin typeface="Times New Roman"/>
                <a:cs typeface="Times New Roman"/>
              </a:rPr>
              <a:t>O(n</a:t>
            </a:r>
            <a:r>
              <a:rPr sz="1575" spc="7" baseline="26455" dirty="0">
                <a:latin typeface="Times New Roman"/>
                <a:cs typeface="Times New Roman"/>
              </a:rPr>
              <a:t>2</a:t>
            </a:r>
            <a:r>
              <a:rPr sz="1600" spc="5" dirty="0">
                <a:latin typeface="Times New Roman"/>
                <a:cs typeface="Times New Roman"/>
              </a:rPr>
              <a:t>)</a:t>
            </a:r>
            <a:r>
              <a:rPr sz="1600" spc="155" dirty="0">
                <a:latin typeface="Times New Roman"/>
                <a:cs typeface="Times New Roman"/>
              </a:rPr>
              <a:t> </a:t>
            </a:r>
            <a:r>
              <a:rPr sz="1600" spc="-5" dirty="0">
                <a:latin typeface="Times New Roman"/>
                <a:cs typeface="Times New Roman"/>
              </a:rPr>
              <a:t>in</a:t>
            </a:r>
            <a:r>
              <a:rPr sz="1600" spc="160" dirty="0">
                <a:latin typeface="Times New Roman"/>
                <a:cs typeface="Times New Roman"/>
              </a:rPr>
              <a:t> </a:t>
            </a:r>
            <a:r>
              <a:rPr sz="1600" spc="-5" dirty="0">
                <a:latin typeface="Times New Roman"/>
                <a:cs typeface="Times New Roman"/>
              </a:rPr>
              <a:t>both</a:t>
            </a:r>
            <a:r>
              <a:rPr sz="1600" spc="160" dirty="0">
                <a:latin typeface="Times New Roman"/>
                <a:cs typeface="Times New Roman"/>
              </a:rPr>
              <a:t> </a:t>
            </a:r>
            <a:r>
              <a:rPr sz="1600" dirty="0">
                <a:latin typeface="Times New Roman"/>
                <a:cs typeface="Times New Roman"/>
              </a:rPr>
              <a:t>worst</a:t>
            </a:r>
            <a:r>
              <a:rPr sz="1600" spc="170" dirty="0">
                <a:latin typeface="Times New Roman"/>
                <a:cs typeface="Times New Roman"/>
              </a:rPr>
              <a:t> </a:t>
            </a:r>
            <a:r>
              <a:rPr sz="1600" spc="-5" dirty="0">
                <a:latin typeface="Times New Roman"/>
                <a:cs typeface="Times New Roman"/>
              </a:rPr>
              <a:t>and</a:t>
            </a:r>
            <a:r>
              <a:rPr sz="1600" spc="160" dirty="0">
                <a:latin typeface="Times New Roman"/>
                <a:cs typeface="Times New Roman"/>
              </a:rPr>
              <a:t> </a:t>
            </a:r>
            <a:r>
              <a:rPr sz="1600" dirty="0">
                <a:latin typeface="Times New Roman"/>
                <a:cs typeface="Times New Roman"/>
              </a:rPr>
              <a:t>average</a:t>
            </a:r>
            <a:r>
              <a:rPr sz="1600" spc="155" dirty="0">
                <a:latin typeface="Times New Roman"/>
                <a:cs typeface="Times New Roman"/>
              </a:rPr>
              <a:t> </a:t>
            </a:r>
            <a:r>
              <a:rPr sz="1600" dirty="0">
                <a:latin typeface="Times New Roman"/>
                <a:cs typeface="Times New Roman"/>
              </a:rPr>
              <a:t>cases,</a:t>
            </a:r>
            <a:r>
              <a:rPr sz="1600" spc="160" dirty="0">
                <a:latin typeface="Times New Roman"/>
                <a:cs typeface="Times New Roman"/>
              </a:rPr>
              <a:t> </a:t>
            </a:r>
            <a:r>
              <a:rPr sz="1600" spc="-5" dirty="0">
                <a:latin typeface="Times New Roman"/>
                <a:cs typeface="Times New Roman"/>
              </a:rPr>
              <a:t>because</a:t>
            </a:r>
            <a:r>
              <a:rPr sz="1600" spc="175" dirty="0">
                <a:latin typeface="Times New Roman"/>
                <a:cs typeface="Times New Roman"/>
              </a:rPr>
              <a:t> </a:t>
            </a:r>
            <a:r>
              <a:rPr sz="1600" spc="-5" dirty="0">
                <a:latin typeface="Times New Roman"/>
                <a:cs typeface="Times New Roman"/>
              </a:rPr>
              <a:t>the</a:t>
            </a:r>
            <a:r>
              <a:rPr sz="1600" spc="170" dirty="0">
                <a:latin typeface="Times New Roman"/>
                <a:cs typeface="Times New Roman"/>
              </a:rPr>
              <a:t> </a:t>
            </a:r>
            <a:r>
              <a:rPr sz="1600" dirty="0">
                <a:latin typeface="Times New Roman"/>
                <a:cs typeface="Times New Roman"/>
              </a:rPr>
              <a:t>entire</a:t>
            </a:r>
            <a:r>
              <a:rPr sz="1600" spc="160" dirty="0">
                <a:latin typeface="Times New Roman"/>
                <a:cs typeface="Times New Roman"/>
              </a:rPr>
              <a:t> </a:t>
            </a:r>
            <a:r>
              <a:rPr sz="1600" dirty="0">
                <a:latin typeface="Times New Roman"/>
                <a:cs typeface="Times New Roman"/>
              </a:rPr>
              <a:t>array</a:t>
            </a:r>
            <a:endParaRPr sz="1600">
              <a:latin typeface="Times New Roman"/>
              <a:cs typeface="Times New Roman"/>
            </a:endParaRPr>
          </a:p>
          <a:p>
            <a:pPr marL="349885">
              <a:lnSpc>
                <a:spcPct val="100000"/>
              </a:lnSpc>
              <a:spcBef>
                <a:spcPts val="965"/>
              </a:spcBef>
            </a:pPr>
            <a:r>
              <a:rPr sz="1600" spc="-5" dirty="0">
                <a:latin typeface="Times New Roman"/>
                <a:cs typeface="Times New Roman"/>
              </a:rPr>
              <a:t>needs</a:t>
            </a:r>
            <a:r>
              <a:rPr sz="1600" spc="5" dirty="0">
                <a:latin typeface="Times New Roman"/>
                <a:cs typeface="Times New Roman"/>
              </a:rPr>
              <a:t> </a:t>
            </a:r>
            <a:r>
              <a:rPr sz="1600" spc="-5" dirty="0">
                <a:latin typeface="Times New Roman"/>
                <a:cs typeface="Times New Roman"/>
              </a:rPr>
              <a:t>to</a:t>
            </a:r>
            <a:r>
              <a:rPr sz="1600" spc="5" dirty="0">
                <a:latin typeface="Times New Roman"/>
                <a:cs typeface="Times New Roman"/>
              </a:rPr>
              <a:t> </a:t>
            </a:r>
            <a:r>
              <a:rPr sz="1600" dirty="0">
                <a:latin typeface="Times New Roman"/>
                <a:cs typeface="Times New Roman"/>
              </a:rPr>
              <a:t>be</a:t>
            </a:r>
            <a:r>
              <a:rPr sz="1600" spc="-5" dirty="0">
                <a:latin typeface="Times New Roman"/>
                <a:cs typeface="Times New Roman"/>
              </a:rPr>
              <a:t> iterated</a:t>
            </a:r>
            <a:r>
              <a:rPr sz="1600" spc="45" dirty="0">
                <a:latin typeface="Times New Roman"/>
                <a:cs typeface="Times New Roman"/>
              </a:rPr>
              <a:t> </a:t>
            </a:r>
            <a:r>
              <a:rPr sz="1600" dirty="0">
                <a:latin typeface="Times New Roman"/>
                <a:cs typeface="Times New Roman"/>
              </a:rPr>
              <a:t>for</a:t>
            </a:r>
            <a:r>
              <a:rPr sz="1600" spc="-5" dirty="0">
                <a:latin typeface="Times New Roman"/>
                <a:cs typeface="Times New Roman"/>
              </a:rPr>
              <a:t> every</a:t>
            </a:r>
            <a:r>
              <a:rPr sz="1600" spc="20" dirty="0">
                <a:latin typeface="Times New Roman"/>
                <a:cs typeface="Times New Roman"/>
              </a:rPr>
              <a:t> </a:t>
            </a:r>
            <a:r>
              <a:rPr sz="1600" spc="-10" dirty="0">
                <a:latin typeface="Times New Roman"/>
                <a:cs typeface="Times New Roman"/>
              </a:rPr>
              <a:t>element.</a:t>
            </a:r>
            <a:endParaRPr sz="1600">
              <a:latin typeface="Times New Roman"/>
              <a:cs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F979B796-1184-B9CF-7648-AA95ABEA15BA}"/>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CB3920A-63E9-E370-405E-FCCF252F671B}"/>
              </a:ext>
            </a:extLst>
          </p:cNvPr>
          <p:cNvSpPr txBox="1"/>
          <p:nvPr/>
        </p:nvSpPr>
        <p:spPr>
          <a:xfrm>
            <a:off x="445294" y="57150"/>
            <a:ext cx="7861934" cy="405239"/>
          </a:xfrm>
          <a:prstGeom prst="rect">
            <a:avLst/>
          </a:prstGeom>
        </p:spPr>
        <p:txBody>
          <a:bodyPr vert="horz" wrap="square" lIns="0" tIns="142240" rIns="0" bIns="0" rtlCol="0">
            <a:spAutoFit/>
          </a:bodyPr>
          <a:lstStyle/>
          <a:p>
            <a:pPr marL="12700" algn="just">
              <a:lnSpc>
                <a:spcPct val="100000"/>
              </a:lnSpc>
              <a:spcBef>
                <a:spcPts val="1120"/>
              </a:spcBef>
            </a:pPr>
            <a:r>
              <a:rPr sz="1700" b="1" dirty="0">
                <a:latin typeface="Times New Roman"/>
                <a:cs typeface="Times New Roman"/>
              </a:rPr>
              <a:t>Bubble</a:t>
            </a:r>
            <a:r>
              <a:rPr sz="1700" b="1" spc="-30" dirty="0">
                <a:latin typeface="Times New Roman"/>
                <a:cs typeface="Times New Roman"/>
              </a:rPr>
              <a:t> </a:t>
            </a:r>
            <a:r>
              <a:rPr sz="1700" b="1" dirty="0">
                <a:latin typeface="Times New Roman"/>
                <a:cs typeface="Times New Roman"/>
              </a:rPr>
              <a:t>Sort</a:t>
            </a:r>
            <a:endParaRPr sz="1700" dirty="0">
              <a:latin typeface="Times New Roman"/>
              <a:cs typeface="Times New Roman"/>
            </a:endParaRPr>
          </a:p>
        </p:txBody>
      </p:sp>
      <p:pic>
        <p:nvPicPr>
          <p:cNvPr id="4" name="Picture 3">
            <a:extLst>
              <a:ext uri="{FF2B5EF4-FFF2-40B4-BE49-F238E27FC236}">
                <a16:creationId xmlns:a16="http://schemas.microsoft.com/office/drawing/2014/main" id="{DD600ED4-93C7-C808-77B5-E040E5BFEC72}"/>
              </a:ext>
            </a:extLst>
          </p:cNvPr>
          <p:cNvPicPr>
            <a:picLocks noChangeAspect="1"/>
          </p:cNvPicPr>
          <p:nvPr/>
        </p:nvPicPr>
        <p:blipFill>
          <a:blip r:embed="rId2"/>
          <a:stretch>
            <a:fillRect/>
          </a:stretch>
        </p:blipFill>
        <p:spPr>
          <a:xfrm>
            <a:off x="464344" y="590550"/>
            <a:ext cx="6279988" cy="4289215"/>
          </a:xfrm>
          <a:prstGeom prst="rect">
            <a:avLst/>
          </a:prstGeom>
        </p:spPr>
      </p:pic>
    </p:spTree>
    <p:extLst>
      <p:ext uri="{BB962C8B-B14F-4D97-AF65-F5344CB8AC3E}">
        <p14:creationId xmlns:p14="http://schemas.microsoft.com/office/powerpoint/2010/main" val="4380098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1B10CBF-00F7-3A6F-7B07-3E262DB99F99}"/>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DDCA7104-073D-7573-8272-98BF258ADDD1}"/>
              </a:ext>
            </a:extLst>
          </p:cNvPr>
          <p:cNvSpPr txBox="1"/>
          <p:nvPr/>
        </p:nvSpPr>
        <p:spPr>
          <a:xfrm>
            <a:off x="445294" y="57150"/>
            <a:ext cx="7861934" cy="405239"/>
          </a:xfrm>
          <a:prstGeom prst="rect">
            <a:avLst/>
          </a:prstGeom>
        </p:spPr>
        <p:txBody>
          <a:bodyPr vert="horz" wrap="square" lIns="0" tIns="142240" rIns="0" bIns="0" rtlCol="0">
            <a:spAutoFit/>
          </a:bodyPr>
          <a:lstStyle/>
          <a:p>
            <a:pPr marL="12700" algn="just">
              <a:lnSpc>
                <a:spcPct val="100000"/>
              </a:lnSpc>
              <a:spcBef>
                <a:spcPts val="1120"/>
              </a:spcBef>
            </a:pPr>
            <a:r>
              <a:rPr sz="1700" b="1" dirty="0">
                <a:latin typeface="Times New Roman"/>
                <a:cs typeface="Times New Roman"/>
              </a:rPr>
              <a:t>Bubble</a:t>
            </a:r>
            <a:r>
              <a:rPr sz="1700" b="1" spc="-30" dirty="0">
                <a:latin typeface="Times New Roman"/>
                <a:cs typeface="Times New Roman"/>
              </a:rPr>
              <a:t> </a:t>
            </a:r>
            <a:r>
              <a:rPr sz="1700" b="1" dirty="0">
                <a:latin typeface="Times New Roman"/>
                <a:cs typeface="Times New Roman"/>
              </a:rPr>
              <a:t>Sort</a:t>
            </a:r>
            <a:endParaRPr sz="1700" dirty="0">
              <a:latin typeface="Times New Roman"/>
              <a:cs typeface="Times New Roman"/>
            </a:endParaRPr>
          </a:p>
        </p:txBody>
      </p:sp>
      <p:sp>
        <p:nvSpPr>
          <p:cNvPr id="3" name="Rectangle 1">
            <a:extLst>
              <a:ext uri="{FF2B5EF4-FFF2-40B4-BE49-F238E27FC236}">
                <a16:creationId xmlns:a16="http://schemas.microsoft.com/office/drawing/2014/main" id="{72F0B348-2577-47C0-7D28-288246CDDBE4}"/>
              </a:ext>
            </a:extLst>
          </p:cNvPr>
          <p:cNvSpPr>
            <a:spLocks noChangeArrowheads="1"/>
          </p:cNvSpPr>
          <p:nvPr/>
        </p:nvSpPr>
        <p:spPr bwMode="auto">
          <a:xfrm>
            <a:off x="0" y="90100"/>
            <a:ext cx="1929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 tIns="0" rIns="952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573652CA-E971-7F7E-8CDD-56D1E9EABAA1}"/>
              </a:ext>
            </a:extLst>
          </p:cNvPr>
          <p:cNvSpPr txBox="1"/>
          <p:nvPr/>
        </p:nvSpPr>
        <p:spPr>
          <a:xfrm>
            <a:off x="381000" y="744319"/>
            <a:ext cx="8253412" cy="433965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Also, if we observe the code, bubble sort requires two loops. Hence, the complexity is n*n = n</a:t>
            </a:r>
            <a:r>
              <a:rPr kumimoji="0" lang="en-US" altLang="en-US" b="0" i="0" u="none" strike="noStrike" cap="none" normalizeH="0" baseline="30000" dirty="0">
                <a:ln>
                  <a:noFill/>
                </a:ln>
                <a:solidFill>
                  <a:schemeClr val="tx1"/>
                </a:solidFill>
                <a:effectLst/>
                <a:latin typeface="Times New Roman" panose="02020603050405020304" pitchFamily="18" charset="0"/>
                <a:cs typeface="Times New Roman" panose="02020603050405020304" pitchFamily="18" charset="0"/>
              </a:rPr>
              <a:t>2</a:t>
            </a:r>
            <a:endParaRPr kumimoji="0" lang="en-US" altLang="en-US" b="1" i="0" u="none" strike="noStrike" cap="none" normalizeH="0" baseline="0" dirty="0">
              <a:ln>
                <a:noFill/>
              </a:ln>
              <a:solidFill>
                <a:srgbClr val="25265E"/>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5265E"/>
                </a:solidFill>
                <a:effectLst/>
                <a:latin typeface="Times New Roman" panose="02020603050405020304" pitchFamily="18" charset="0"/>
                <a:cs typeface="Times New Roman" panose="02020603050405020304" pitchFamily="18" charset="0"/>
              </a:rPr>
              <a:t>1. Time Complexities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Worst Case Complexity: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O(n</a:t>
            </a:r>
            <a:r>
              <a:rPr kumimoji="0" lang="en-US" altLang="en-US" b="0" i="0" u="none" strike="noStrike" cap="none" normalizeH="0" baseline="30000" dirty="0">
                <a:ln>
                  <a:noFill/>
                </a:ln>
                <a:solidFill>
                  <a:schemeClr val="tx1"/>
                </a:solidFill>
                <a:effectLst/>
                <a:latin typeface="Times New Roman" panose="02020603050405020304" pitchFamily="18" charset="0"/>
                <a:cs typeface="Times New Roman" panose="02020603050405020304" pitchFamily="18" charset="0"/>
              </a:rPr>
              <a:t>2</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If we want to sort in ascending order and the array is in descending order then the worst case occurs.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Best Case Complexity: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O(n)</a:t>
            </a: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If the array is already sorted, then there is no need for sorting.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Average Case Complexity: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O(n</a:t>
            </a:r>
            <a:r>
              <a:rPr kumimoji="0" lang="en-US" altLang="en-US" b="0" i="0" u="none" strike="noStrike" cap="none" normalizeH="0" baseline="30000" dirty="0">
                <a:ln>
                  <a:noFill/>
                </a:ln>
                <a:solidFill>
                  <a:schemeClr val="tx1"/>
                </a:solidFill>
                <a:effectLst/>
                <a:latin typeface="Times New Roman" panose="02020603050405020304" pitchFamily="18" charset="0"/>
                <a:cs typeface="Times New Roman" panose="02020603050405020304" pitchFamily="18" charset="0"/>
              </a:rPr>
              <a:t>2</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occurs when the elements of the array are in jumbled order (neither ascending nor descending).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rgbClr val="25265E"/>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5265E"/>
                </a:solidFill>
                <a:effectLst/>
                <a:latin typeface="Times New Roman" panose="02020603050405020304" pitchFamily="18" charset="0"/>
                <a:cs typeface="Times New Roman" panose="02020603050405020304" pitchFamily="18" charset="0"/>
              </a:rPr>
              <a:t>2. Space Complexity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Space complexity is O(1) because an extra variable is used for swapping</a:t>
            </a:r>
          </a:p>
          <a:p>
            <a:endParaRPr lang="en-US" dirty="0"/>
          </a:p>
        </p:txBody>
      </p:sp>
    </p:spTree>
    <p:extLst>
      <p:ext uri="{BB962C8B-B14F-4D97-AF65-F5344CB8AC3E}">
        <p14:creationId xmlns:p14="http://schemas.microsoft.com/office/powerpoint/2010/main" val="20303158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32C6379D-E261-C33A-FAE3-4764E2BDE99D}"/>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22F02BC-FCA4-BE47-D460-7C6F2B97F6BC}"/>
              </a:ext>
            </a:extLst>
          </p:cNvPr>
          <p:cNvSpPr txBox="1"/>
          <p:nvPr/>
        </p:nvSpPr>
        <p:spPr>
          <a:xfrm>
            <a:off x="445294" y="57150"/>
            <a:ext cx="7861934" cy="405239"/>
          </a:xfrm>
          <a:prstGeom prst="rect">
            <a:avLst/>
          </a:prstGeom>
        </p:spPr>
        <p:txBody>
          <a:bodyPr vert="horz" wrap="square" lIns="0" tIns="142240" rIns="0" bIns="0" rtlCol="0">
            <a:spAutoFit/>
          </a:bodyPr>
          <a:lstStyle/>
          <a:p>
            <a:pPr marL="12700" algn="just">
              <a:lnSpc>
                <a:spcPct val="100000"/>
              </a:lnSpc>
              <a:spcBef>
                <a:spcPts val="1120"/>
              </a:spcBef>
            </a:pPr>
            <a:r>
              <a:rPr lang="en-US" sz="1700" b="1" dirty="0">
                <a:latin typeface="Times New Roman"/>
                <a:cs typeface="Times New Roman"/>
              </a:rPr>
              <a:t>Complexity of Optimized </a:t>
            </a:r>
            <a:r>
              <a:rPr sz="1700" b="1" dirty="0">
                <a:latin typeface="Times New Roman"/>
                <a:cs typeface="Times New Roman"/>
              </a:rPr>
              <a:t>Bubble</a:t>
            </a:r>
            <a:r>
              <a:rPr sz="1700" b="1" spc="-30" dirty="0">
                <a:latin typeface="Times New Roman"/>
                <a:cs typeface="Times New Roman"/>
              </a:rPr>
              <a:t> </a:t>
            </a:r>
            <a:r>
              <a:rPr sz="1700" b="1" dirty="0">
                <a:latin typeface="Times New Roman"/>
                <a:cs typeface="Times New Roman"/>
              </a:rPr>
              <a:t>Sort</a:t>
            </a:r>
            <a:endParaRPr sz="1700" dirty="0">
              <a:latin typeface="Times New Roman"/>
              <a:cs typeface="Times New Roman"/>
            </a:endParaRPr>
          </a:p>
        </p:txBody>
      </p:sp>
      <p:sp>
        <p:nvSpPr>
          <p:cNvPr id="3" name="Rectangle 1">
            <a:extLst>
              <a:ext uri="{FF2B5EF4-FFF2-40B4-BE49-F238E27FC236}">
                <a16:creationId xmlns:a16="http://schemas.microsoft.com/office/drawing/2014/main" id="{FB39D103-C9BE-B691-A37F-0338784AD043}"/>
              </a:ext>
            </a:extLst>
          </p:cNvPr>
          <p:cNvSpPr>
            <a:spLocks noChangeArrowheads="1"/>
          </p:cNvSpPr>
          <p:nvPr/>
        </p:nvSpPr>
        <p:spPr bwMode="auto">
          <a:xfrm>
            <a:off x="0" y="90100"/>
            <a:ext cx="1929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 tIns="0" rIns="952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9D38A498-6D16-7CC3-7C12-17C9C094171B}"/>
              </a:ext>
            </a:extLst>
          </p:cNvPr>
          <p:cNvSpPr txBox="1"/>
          <p:nvPr/>
        </p:nvSpPr>
        <p:spPr>
          <a:xfrm>
            <a:off x="445294" y="483444"/>
            <a:ext cx="8253412" cy="5293757"/>
          </a:xfrm>
          <a:prstGeom prst="rect">
            <a:avLst/>
          </a:prstGeom>
          <a:noFill/>
        </p:spPr>
        <p:txBody>
          <a:bodyPr wrap="square" rtlCol="0">
            <a:spAutoFit/>
          </a:bodyPr>
          <a:lstStyle/>
          <a:p>
            <a:r>
              <a:rPr lang="en-US" sz="1600" dirty="0"/>
              <a:t>For (int pass=1; pass&lt;=n-1; pass++)</a:t>
            </a:r>
          </a:p>
          <a:p>
            <a:r>
              <a:rPr lang="en-US" sz="1600" dirty="0"/>
              <a:t>{</a:t>
            </a:r>
          </a:p>
          <a:p>
            <a:r>
              <a:rPr lang="en-US" sz="1600" dirty="0"/>
              <a:t>	flag=0</a:t>
            </a:r>
          </a:p>
          <a:p>
            <a:r>
              <a:rPr lang="en-US" sz="1600" dirty="0"/>
              <a:t>For(int </a:t>
            </a:r>
            <a:r>
              <a:rPr lang="en-US" sz="1600" dirty="0" err="1"/>
              <a:t>i</a:t>
            </a:r>
            <a:r>
              <a:rPr lang="en-US" sz="1600" dirty="0"/>
              <a:t>=0; </a:t>
            </a:r>
            <a:r>
              <a:rPr lang="en-US" sz="1600" dirty="0" err="1"/>
              <a:t>i</a:t>
            </a:r>
            <a:r>
              <a:rPr lang="en-US" sz="1600" dirty="0"/>
              <a:t>&lt;=n-2; </a:t>
            </a:r>
            <a:r>
              <a:rPr lang="en-US" sz="1600" dirty="0" err="1"/>
              <a:t>i</a:t>
            </a:r>
            <a:r>
              <a:rPr lang="en-US" sz="1600" dirty="0"/>
              <a:t>++)</a:t>
            </a:r>
          </a:p>
          <a:p>
            <a:r>
              <a:rPr lang="en-US" sz="1600" dirty="0"/>
              <a:t>{</a:t>
            </a:r>
          </a:p>
          <a:p>
            <a:r>
              <a:rPr lang="en-US" sz="1600" dirty="0"/>
              <a:t>	if (A[</a:t>
            </a:r>
            <a:r>
              <a:rPr lang="en-US" sz="1600" dirty="0" err="1"/>
              <a:t>i</a:t>
            </a:r>
            <a:r>
              <a:rPr lang="en-US" sz="1600" dirty="0"/>
              <a:t>]&gt; A[i+1]</a:t>
            </a:r>
          </a:p>
          <a:p>
            <a:r>
              <a:rPr lang="en-US" sz="1600" dirty="0"/>
              <a:t>	{</a:t>
            </a:r>
          </a:p>
          <a:p>
            <a:r>
              <a:rPr lang="en-US" sz="1600" dirty="0"/>
              <a:t>		swap(I, i+1, A);</a:t>
            </a:r>
          </a:p>
          <a:p>
            <a:r>
              <a:rPr lang="en-US" sz="1600" dirty="0"/>
              <a:t>		flag=1</a:t>
            </a:r>
          </a:p>
          <a:p>
            <a:r>
              <a:rPr lang="en-US" sz="1600" dirty="0"/>
              <a:t>	}</a:t>
            </a:r>
          </a:p>
          <a:p>
            <a:r>
              <a:rPr lang="en-US" sz="1600" dirty="0"/>
              <a:t>}</a:t>
            </a:r>
          </a:p>
          <a:p>
            <a:r>
              <a:rPr lang="en-US" sz="1600" dirty="0"/>
              <a:t>If (flag==0)break;</a:t>
            </a:r>
          </a:p>
          <a:p>
            <a:r>
              <a:rPr lang="en-US" sz="1600" dirty="0"/>
              <a:t>}</a:t>
            </a:r>
          </a:p>
          <a:p>
            <a:r>
              <a:rPr lang="en-US" sz="1600" dirty="0"/>
              <a:t>Void swap (int x, int y, int[] A)</a:t>
            </a:r>
          </a:p>
          <a:p>
            <a:r>
              <a:rPr lang="en-US" sz="1600" dirty="0"/>
              <a:t>{</a:t>
            </a:r>
          </a:p>
          <a:p>
            <a:r>
              <a:rPr lang="en-US" sz="1600" dirty="0"/>
              <a:t>Int temp = A[x];</a:t>
            </a:r>
          </a:p>
          <a:p>
            <a:r>
              <a:rPr lang="en-US" sz="1600" dirty="0"/>
              <a:t>A[x]=A[y];</a:t>
            </a:r>
          </a:p>
          <a:p>
            <a:r>
              <a:rPr lang="en-US" sz="1600" dirty="0"/>
              <a:t>A[Y] =temp;</a:t>
            </a:r>
          </a:p>
          <a:p>
            <a:r>
              <a:rPr lang="en-US" sz="1600" dirty="0"/>
              <a:t>Return;</a:t>
            </a:r>
          </a:p>
          <a:p>
            <a:r>
              <a:rPr lang="en-US" sz="1600" dirty="0"/>
              <a:t>}</a:t>
            </a:r>
          </a:p>
          <a:p>
            <a:endParaRPr lang="en-US" dirty="0"/>
          </a:p>
        </p:txBody>
      </p:sp>
    </p:spTree>
    <p:extLst>
      <p:ext uri="{BB962C8B-B14F-4D97-AF65-F5344CB8AC3E}">
        <p14:creationId xmlns:p14="http://schemas.microsoft.com/office/powerpoint/2010/main" val="29898547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08533" y="191109"/>
            <a:ext cx="8171180" cy="4690745"/>
          </a:xfrm>
          <a:prstGeom prst="rect">
            <a:avLst/>
          </a:prstGeom>
        </p:spPr>
        <p:txBody>
          <a:bodyPr vert="horz" wrap="square" lIns="0" tIns="142240" rIns="0" bIns="0" rtlCol="0">
            <a:spAutoFit/>
          </a:bodyPr>
          <a:lstStyle/>
          <a:p>
            <a:pPr marL="12700" algn="just">
              <a:lnSpc>
                <a:spcPct val="100000"/>
              </a:lnSpc>
              <a:spcBef>
                <a:spcPts val="1120"/>
              </a:spcBef>
            </a:pPr>
            <a:r>
              <a:rPr sz="1700" b="1" spc="-5" dirty="0">
                <a:latin typeface="Times New Roman"/>
                <a:cs typeface="Times New Roman"/>
              </a:rPr>
              <a:t>Shell</a:t>
            </a:r>
            <a:r>
              <a:rPr sz="1700" b="1" spc="-30" dirty="0">
                <a:latin typeface="Times New Roman"/>
                <a:cs typeface="Times New Roman"/>
              </a:rPr>
              <a:t> </a:t>
            </a:r>
            <a:r>
              <a:rPr sz="1700" b="1" dirty="0">
                <a:latin typeface="Times New Roman"/>
                <a:cs typeface="Times New Roman"/>
              </a:rPr>
              <a:t>Sort</a:t>
            </a:r>
            <a:endParaRPr sz="1700">
              <a:latin typeface="Times New Roman"/>
              <a:cs typeface="Times New Roman"/>
            </a:endParaRPr>
          </a:p>
          <a:p>
            <a:pPr marL="299085" marR="5080" indent="-287020" algn="just">
              <a:lnSpc>
                <a:spcPct val="150000"/>
              </a:lnSpc>
              <a:spcBef>
                <a:spcPts val="5"/>
              </a:spcBef>
              <a:buFont typeface="Arial MT"/>
              <a:buChar char="•"/>
              <a:tabLst>
                <a:tab pos="299720" algn="l"/>
              </a:tabLst>
            </a:pPr>
            <a:r>
              <a:rPr sz="1700" spc="-5" dirty="0">
                <a:latin typeface="Times New Roman"/>
                <a:cs typeface="Times New Roman"/>
              </a:rPr>
              <a:t>Shell </a:t>
            </a:r>
            <a:r>
              <a:rPr sz="1700" dirty="0">
                <a:latin typeface="Times New Roman"/>
                <a:cs typeface="Times New Roman"/>
              </a:rPr>
              <a:t>Sort </a:t>
            </a:r>
            <a:r>
              <a:rPr sz="1700" spc="-5" dirty="0">
                <a:latin typeface="Times New Roman"/>
                <a:cs typeface="Times New Roman"/>
              </a:rPr>
              <a:t>is </a:t>
            </a:r>
            <a:r>
              <a:rPr sz="1700" dirty="0">
                <a:latin typeface="Times New Roman"/>
                <a:cs typeface="Times New Roman"/>
              </a:rPr>
              <a:t>also </a:t>
            </a:r>
            <a:r>
              <a:rPr sz="1700" spc="-5" dirty="0">
                <a:latin typeface="Times New Roman"/>
                <a:cs typeface="Times New Roman"/>
              </a:rPr>
              <a:t>called </a:t>
            </a:r>
            <a:r>
              <a:rPr sz="1700" i="1" spc="-5" dirty="0">
                <a:latin typeface="Times New Roman"/>
                <a:cs typeface="Times New Roman"/>
              </a:rPr>
              <a:t>diminishing </a:t>
            </a:r>
            <a:r>
              <a:rPr sz="1700" i="1" spc="-10" dirty="0">
                <a:latin typeface="Times New Roman"/>
                <a:cs typeface="Times New Roman"/>
              </a:rPr>
              <a:t>increment </a:t>
            </a:r>
            <a:r>
              <a:rPr sz="1700" i="1" spc="-5" dirty="0">
                <a:latin typeface="Times New Roman"/>
                <a:cs typeface="Times New Roman"/>
              </a:rPr>
              <a:t>sort </a:t>
            </a:r>
            <a:r>
              <a:rPr sz="1700" dirty="0">
                <a:latin typeface="Times New Roman"/>
                <a:cs typeface="Times New Roman"/>
              </a:rPr>
              <a:t>. </a:t>
            </a:r>
            <a:r>
              <a:rPr sz="1700" spc="-5" dirty="0">
                <a:latin typeface="Times New Roman"/>
                <a:cs typeface="Times New Roman"/>
              </a:rPr>
              <a:t>Unlike Insertion Sort, instead </a:t>
            </a:r>
            <a:r>
              <a:rPr sz="1700" dirty="0">
                <a:latin typeface="Times New Roman"/>
                <a:cs typeface="Times New Roman"/>
              </a:rPr>
              <a:t>of </a:t>
            </a:r>
            <a:r>
              <a:rPr sz="1700" spc="5" dirty="0">
                <a:latin typeface="Times New Roman"/>
                <a:cs typeface="Times New Roman"/>
              </a:rPr>
              <a:t> </a:t>
            </a:r>
            <a:r>
              <a:rPr sz="1700" spc="-5" dirty="0">
                <a:latin typeface="Times New Roman"/>
                <a:cs typeface="Times New Roman"/>
              </a:rPr>
              <a:t>comparing</a:t>
            </a:r>
            <a:r>
              <a:rPr sz="1700" dirty="0">
                <a:latin typeface="Times New Roman"/>
                <a:cs typeface="Times New Roman"/>
              </a:rPr>
              <a:t> contiguous</a:t>
            </a:r>
            <a:r>
              <a:rPr sz="1700" spc="5" dirty="0">
                <a:latin typeface="Times New Roman"/>
                <a:cs typeface="Times New Roman"/>
              </a:rPr>
              <a:t> </a:t>
            </a:r>
            <a:r>
              <a:rPr sz="1700" spc="-5" dirty="0">
                <a:latin typeface="Times New Roman"/>
                <a:cs typeface="Times New Roman"/>
              </a:rPr>
              <a:t>items,</a:t>
            </a:r>
            <a:r>
              <a:rPr sz="1700" dirty="0">
                <a:latin typeface="Times New Roman"/>
                <a:cs typeface="Times New Roman"/>
              </a:rPr>
              <a:t> </a:t>
            </a:r>
            <a:r>
              <a:rPr sz="1700" spc="-5" dirty="0">
                <a:latin typeface="Times New Roman"/>
                <a:cs typeface="Times New Roman"/>
              </a:rPr>
              <a:t>it</a:t>
            </a:r>
            <a:r>
              <a:rPr sz="1700" dirty="0">
                <a:latin typeface="Times New Roman"/>
                <a:cs typeface="Times New Roman"/>
              </a:rPr>
              <a:t> breaks</a:t>
            </a:r>
            <a:r>
              <a:rPr sz="1700" spc="5" dirty="0">
                <a:latin typeface="Times New Roman"/>
                <a:cs typeface="Times New Roman"/>
              </a:rPr>
              <a:t> </a:t>
            </a:r>
            <a:r>
              <a:rPr sz="1700" dirty="0">
                <a:latin typeface="Times New Roman"/>
                <a:cs typeface="Times New Roman"/>
              </a:rPr>
              <a:t>the</a:t>
            </a:r>
            <a:r>
              <a:rPr sz="1700" spc="5" dirty="0">
                <a:latin typeface="Times New Roman"/>
                <a:cs typeface="Times New Roman"/>
              </a:rPr>
              <a:t> </a:t>
            </a:r>
            <a:r>
              <a:rPr sz="1700" spc="-5" dirty="0">
                <a:latin typeface="Times New Roman"/>
                <a:cs typeface="Times New Roman"/>
              </a:rPr>
              <a:t>master</a:t>
            </a:r>
            <a:r>
              <a:rPr sz="1700" dirty="0">
                <a:latin typeface="Times New Roman"/>
                <a:cs typeface="Times New Roman"/>
              </a:rPr>
              <a:t> </a:t>
            </a:r>
            <a:r>
              <a:rPr sz="1700" spc="-5" dirty="0">
                <a:latin typeface="Times New Roman"/>
                <a:cs typeface="Times New Roman"/>
              </a:rPr>
              <a:t>list</a:t>
            </a:r>
            <a:r>
              <a:rPr sz="1700" dirty="0">
                <a:latin typeface="Times New Roman"/>
                <a:cs typeface="Times New Roman"/>
              </a:rPr>
              <a:t> </a:t>
            </a:r>
            <a:r>
              <a:rPr sz="1700" spc="-5" dirty="0">
                <a:latin typeface="Times New Roman"/>
                <a:cs typeface="Times New Roman"/>
              </a:rPr>
              <a:t>into</a:t>
            </a:r>
            <a:r>
              <a:rPr sz="1700" dirty="0">
                <a:latin typeface="Times New Roman"/>
                <a:cs typeface="Times New Roman"/>
              </a:rPr>
              <a:t> </a:t>
            </a:r>
            <a:r>
              <a:rPr sz="1700" spc="-5" dirty="0">
                <a:latin typeface="Times New Roman"/>
                <a:cs typeface="Times New Roman"/>
              </a:rPr>
              <a:t>several</a:t>
            </a:r>
            <a:r>
              <a:rPr sz="1700" dirty="0">
                <a:latin typeface="Times New Roman"/>
                <a:cs typeface="Times New Roman"/>
              </a:rPr>
              <a:t> </a:t>
            </a:r>
            <a:r>
              <a:rPr sz="1700" spc="-5" dirty="0">
                <a:latin typeface="Times New Roman"/>
                <a:cs typeface="Times New Roman"/>
              </a:rPr>
              <a:t>sub-lists</a:t>
            </a:r>
            <a:r>
              <a:rPr sz="1700" spc="415" dirty="0">
                <a:latin typeface="Times New Roman"/>
                <a:cs typeface="Times New Roman"/>
              </a:rPr>
              <a:t> </a:t>
            </a:r>
            <a:r>
              <a:rPr sz="1700" spc="-5" dirty="0">
                <a:latin typeface="Times New Roman"/>
                <a:cs typeface="Times New Roman"/>
              </a:rPr>
              <a:t>using</a:t>
            </a:r>
            <a:r>
              <a:rPr sz="1700" spc="415" dirty="0">
                <a:latin typeface="Times New Roman"/>
                <a:cs typeface="Times New Roman"/>
              </a:rPr>
              <a:t> </a:t>
            </a:r>
            <a:r>
              <a:rPr sz="1700" dirty="0">
                <a:latin typeface="Times New Roman"/>
                <a:cs typeface="Times New Roman"/>
              </a:rPr>
              <a:t>an </a:t>
            </a:r>
            <a:r>
              <a:rPr sz="1700" spc="5" dirty="0">
                <a:latin typeface="Times New Roman"/>
                <a:cs typeface="Times New Roman"/>
              </a:rPr>
              <a:t> </a:t>
            </a:r>
            <a:r>
              <a:rPr sz="1700" spc="-5" dirty="0">
                <a:latin typeface="Times New Roman"/>
                <a:cs typeface="Times New Roman"/>
              </a:rPr>
              <a:t>interval </a:t>
            </a:r>
            <a:r>
              <a:rPr sz="1700" dirty="0">
                <a:latin typeface="Times New Roman"/>
                <a:cs typeface="Times New Roman"/>
              </a:rPr>
              <a:t>i</a:t>
            </a:r>
            <a:r>
              <a:rPr sz="1700" spc="5" dirty="0">
                <a:latin typeface="Times New Roman"/>
                <a:cs typeface="Times New Roman"/>
              </a:rPr>
              <a:t> </a:t>
            </a:r>
            <a:r>
              <a:rPr sz="1700" dirty="0">
                <a:latin typeface="Times New Roman"/>
                <a:cs typeface="Times New Roman"/>
              </a:rPr>
              <a:t>(which</a:t>
            </a:r>
            <a:r>
              <a:rPr sz="1700" spc="-25" dirty="0">
                <a:latin typeface="Times New Roman"/>
                <a:cs typeface="Times New Roman"/>
              </a:rPr>
              <a:t> </a:t>
            </a:r>
            <a:r>
              <a:rPr sz="1700" spc="-5" dirty="0">
                <a:latin typeface="Times New Roman"/>
                <a:cs typeface="Times New Roman"/>
              </a:rPr>
              <a:t>is</a:t>
            </a:r>
            <a:r>
              <a:rPr sz="1700" spc="10" dirty="0">
                <a:latin typeface="Times New Roman"/>
                <a:cs typeface="Times New Roman"/>
              </a:rPr>
              <a:t> </a:t>
            </a:r>
            <a:r>
              <a:rPr sz="1700" dirty="0">
                <a:latin typeface="Times New Roman"/>
                <a:cs typeface="Times New Roman"/>
              </a:rPr>
              <a:t>known</a:t>
            </a:r>
            <a:r>
              <a:rPr sz="1700" spc="-10" dirty="0">
                <a:latin typeface="Times New Roman"/>
                <a:cs typeface="Times New Roman"/>
              </a:rPr>
              <a:t> </a:t>
            </a:r>
            <a:r>
              <a:rPr sz="1700" spc="-5" dirty="0">
                <a:latin typeface="Times New Roman"/>
                <a:cs typeface="Times New Roman"/>
              </a:rPr>
              <a:t>as</a:t>
            </a:r>
            <a:r>
              <a:rPr sz="1700" spc="-10" dirty="0">
                <a:latin typeface="Times New Roman"/>
                <a:cs typeface="Times New Roman"/>
              </a:rPr>
              <a:t> </a:t>
            </a:r>
            <a:r>
              <a:rPr sz="1700" dirty="0">
                <a:latin typeface="Times New Roman"/>
                <a:cs typeface="Times New Roman"/>
              </a:rPr>
              <a:t>the</a:t>
            </a:r>
            <a:r>
              <a:rPr sz="1700" spc="-5" dirty="0">
                <a:latin typeface="Times New Roman"/>
                <a:cs typeface="Times New Roman"/>
              </a:rPr>
              <a:t> </a:t>
            </a:r>
            <a:r>
              <a:rPr sz="1700" dirty="0">
                <a:latin typeface="Times New Roman"/>
                <a:cs typeface="Times New Roman"/>
              </a:rPr>
              <a:t>gap),</a:t>
            </a:r>
            <a:r>
              <a:rPr sz="1700" spc="-15" dirty="0">
                <a:latin typeface="Times New Roman"/>
                <a:cs typeface="Times New Roman"/>
              </a:rPr>
              <a:t> </a:t>
            </a:r>
            <a:r>
              <a:rPr sz="1700" dirty="0">
                <a:latin typeface="Times New Roman"/>
                <a:cs typeface="Times New Roman"/>
              </a:rPr>
              <a:t>then </a:t>
            </a:r>
            <a:r>
              <a:rPr sz="1700" spc="-5" dirty="0">
                <a:latin typeface="Times New Roman"/>
                <a:cs typeface="Times New Roman"/>
              </a:rPr>
              <a:t>sorts</a:t>
            </a:r>
            <a:r>
              <a:rPr sz="1700" spc="20"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spc="-5" dirty="0">
                <a:latin typeface="Times New Roman"/>
                <a:cs typeface="Times New Roman"/>
              </a:rPr>
              <a:t>sub-lists</a:t>
            </a:r>
            <a:r>
              <a:rPr sz="1700" spc="20" dirty="0">
                <a:latin typeface="Times New Roman"/>
                <a:cs typeface="Times New Roman"/>
              </a:rPr>
              <a:t> </a:t>
            </a:r>
            <a:r>
              <a:rPr sz="1700" spc="-5" dirty="0">
                <a:latin typeface="Times New Roman"/>
                <a:cs typeface="Times New Roman"/>
              </a:rPr>
              <a:t>with</a:t>
            </a:r>
            <a:r>
              <a:rPr sz="1700" spc="15" dirty="0">
                <a:latin typeface="Times New Roman"/>
                <a:cs typeface="Times New Roman"/>
              </a:rPr>
              <a:t> </a:t>
            </a:r>
            <a:r>
              <a:rPr sz="1700" spc="-5" dirty="0">
                <a:latin typeface="Times New Roman"/>
                <a:cs typeface="Times New Roman"/>
              </a:rPr>
              <a:t>Insertion Sort.</a:t>
            </a:r>
            <a:endParaRPr sz="1700">
              <a:latin typeface="Times New Roman"/>
              <a:cs typeface="Times New Roman"/>
            </a:endParaRPr>
          </a:p>
          <a:p>
            <a:pPr marL="299085" marR="5715" indent="-287020" algn="just">
              <a:lnSpc>
                <a:spcPct val="150000"/>
              </a:lnSpc>
              <a:buFont typeface="Arial MT"/>
              <a:buChar char="•"/>
              <a:tabLst>
                <a:tab pos="299720" algn="l"/>
              </a:tabLst>
            </a:pPr>
            <a:r>
              <a:rPr sz="1700" dirty="0">
                <a:latin typeface="Times New Roman"/>
                <a:cs typeface="Times New Roman"/>
              </a:rPr>
              <a:t>The </a:t>
            </a:r>
            <a:r>
              <a:rPr sz="1700" spc="-5" dirty="0">
                <a:latin typeface="Times New Roman"/>
                <a:cs typeface="Times New Roman"/>
              </a:rPr>
              <a:t>insertion sort is </a:t>
            </a:r>
            <a:r>
              <a:rPr sz="1700" dirty="0">
                <a:latin typeface="Times New Roman"/>
                <a:cs typeface="Times New Roman"/>
              </a:rPr>
              <a:t>used on </a:t>
            </a:r>
            <a:r>
              <a:rPr sz="1700" spc="-5" dirty="0">
                <a:latin typeface="Times New Roman"/>
                <a:cs typeface="Times New Roman"/>
              </a:rPr>
              <a:t>wide spread elements, to sort </a:t>
            </a:r>
            <a:r>
              <a:rPr sz="1700" dirty="0">
                <a:latin typeface="Times New Roman"/>
                <a:cs typeface="Times New Roman"/>
              </a:rPr>
              <a:t>them </a:t>
            </a:r>
            <a:r>
              <a:rPr sz="1700" spc="-5" dirty="0">
                <a:latin typeface="Times New Roman"/>
                <a:cs typeface="Times New Roman"/>
              </a:rPr>
              <a:t>and then sort </a:t>
            </a:r>
            <a:r>
              <a:rPr sz="1700" dirty="0">
                <a:latin typeface="Times New Roman"/>
                <a:cs typeface="Times New Roman"/>
              </a:rPr>
              <a:t>the less </a:t>
            </a:r>
            <a:r>
              <a:rPr sz="1700" spc="5" dirty="0">
                <a:latin typeface="Times New Roman"/>
                <a:cs typeface="Times New Roman"/>
              </a:rPr>
              <a:t> </a:t>
            </a:r>
            <a:r>
              <a:rPr sz="1700" spc="-5" dirty="0">
                <a:latin typeface="Times New Roman"/>
                <a:cs typeface="Times New Roman"/>
              </a:rPr>
              <a:t>widely</a:t>
            </a:r>
            <a:r>
              <a:rPr sz="1700" dirty="0">
                <a:latin typeface="Times New Roman"/>
                <a:cs typeface="Times New Roman"/>
              </a:rPr>
              <a:t> spaced</a:t>
            </a:r>
            <a:r>
              <a:rPr sz="1700" spc="-20" dirty="0">
                <a:latin typeface="Times New Roman"/>
                <a:cs typeface="Times New Roman"/>
              </a:rPr>
              <a:t> </a:t>
            </a:r>
            <a:r>
              <a:rPr sz="1700" spc="-5" dirty="0">
                <a:latin typeface="Times New Roman"/>
                <a:cs typeface="Times New Roman"/>
              </a:rPr>
              <a:t>elements.</a:t>
            </a:r>
            <a:r>
              <a:rPr sz="1700" spc="-30"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spc="-5" dirty="0">
                <a:latin typeface="Times New Roman"/>
                <a:cs typeface="Times New Roman"/>
              </a:rPr>
              <a:t>spacing</a:t>
            </a:r>
            <a:r>
              <a:rPr sz="1700" dirty="0">
                <a:latin typeface="Times New Roman"/>
                <a:cs typeface="Times New Roman"/>
              </a:rPr>
              <a:t> </a:t>
            </a:r>
            <a:r>
              <a:rPr sz="1700" spc="-5" dirty="0">
                <a:latin typeface="Times New Roman"/>
                <a:cs typeface="Times New Roman"/>
              </a:rPr>
              <a:t>is</a:t>
            </a:r>
            <a:r>
              <a:rPr sz="1700" spc="5" dirty="0">
                <a:latin typeface="Times New Roman"/>
                <a:cs typeface="Times New Roman"/>
              </a:rPr>
              <a:t> </a:t>
            </a:r>
            <a:r>
              <a:rPr sz="1700" dirty="0">
                <a:latin typeface="Times New Roman"/>
                <a:cs typeface="Times New Roman"/>
              </a:rPr>
              <a:t>known</a:t>
            </a:r>
            <a:r>
              <a:rPr sz="1700" spc="-20" dirty="0">
                <a:latin typeface="Times New Roman"/>
                <a:cs typeface="Times New Roman"/>
              </a:rPr>
              <a:t> </a:t>
            </a:r>
            <a:r>
              <a:rPr sz="1700" spc="-5" dirty="0">
                <a:latin typeface="Times New Roman"/>
                <a:cs typeface="Times New Roman"/>
              </a:rPr>
              <a:t>as interval,</a:t>
            </a:r>
            <a:r>
              <a:rPr sz="1700" spc="5" dirty="0">
                <a:latin typeface="Times New Roman"/>
                <a:cs typeface="Times New Roman"/>
              </a:rPr>
              <a:t> </a:t>
            </a:r>
            <a:r>
              <a:rPr sz="1700" spc="-5" dirty="0">
                <a:latin typeface="Times New Roman"/>
                <a:cs typeface="Times New Roman"/>
              </a:rPr>
              <a:t>sometimes</a:t>
            </a:r>
            <a:r>
              <a:rPr sz="1700" spc="20" dirty="0">
                <a:latin typeface="Times New Roman"/>
                <a:cs typeface="Times New Roman"/>
              </a:rPr>
              <a:t> </a:t>
            </a:r>
            <a:r>
              <a:rPr sz="1700" spc="-5" dirty="0">
                <a:latin typeface="Times New Roman"/>
                <a:cs typeface="Times New Roman"/>
              </a:rPr>
              <a:t>called </a:t>
            </a:r>
            <a:r>
              <a:rPr sz="1700" dirty="0">
                <a:latin typeface="Times New Roman"/>
                <a:cs typeface="Times New Roman"/>
              </a:rPr>
              <a:t>the</a:t>
            </a:r>
            <a:r>
              <a:rPr sz="1700" spc="-5" dirty="0">
                <a:latin typeface="Times New Roman"/>
                <a:cs typeface="Times New Roman"/>
              </a:rPr>
              <a:t> </a:t>
            </a:r>
            <a:r>
              <a:rPr sz="1700" dirty="0">
                <a:latin typeface="Times New Roman"/>
                <a:cs typeface="Times New Roman"/>
              </a:rPr>
              <a:t>gap.</a:t>
            </a:r>
            <a:endParaRPr sz="1700">
              <a:latin typeface="Times New Roman"/>
              <a:cs typeface="Times New Roman"/>
            </a:endParaRPr>
          </a:p>
          <a:p>
            <a:pPr marL="299085" indent="-287020" algn="just">
              <a:lnSpc>
                <a:spcPct val="100000"/>
              </a:lnSpc>
              <a:spcBef>
                <a:spcPts val="1019"/>
              </a:spcBef>
              <a:buFont typeface="Arial MT"/>
              <a:buChar char="•"/>
              <a:tabLst>
                <a:tab pos="299720" algn="l"/>
              </a:tabLst>
            </a:pPr>
            <a:r>
              <a:rPr sz="1700" dirty="0">
                <a:latin typeface="Times New Roman"/>
                <a:cs typeface="Times New Roman"/>
              </a:rPr>
              <a:t>The</a:t>
            </a:r>
            <a:r>
              <a:rPr sz="1700" spc="-15" dirty="0">
                <a:latin typeface="Times New Roman"/>
                <a:cs typeface="Times New Roman"/>
              </a:rPr>
              <a:t> </a:t>
            </a:r>
            <a:r>
              <a:rPr sz="1700" spc="-5" dirty="0">
                <a:latin typeface="Times New Roman"/>
                <a:cs typeface="Times New Roman"/>
              </a:rPr>
              <a:t>shell</a:t>
            </a:r>
            <a:r>
              <a:rPr sz="1700" spc="5" dirty="0">
                <a:latin typeface="Times New Roman"/>
                <a:cs typeface="Times New Roman"/>
              </a:rPr>
              <a:t> </a:t>
            </a:r>
            <a:r>
              <a:rPr sz="1700" spc="-5" dirty="0">
                <a:latin typeface="Times New Roman"/>
                <a:cs typeface="Times New Roman"/>
              </a:rPr>
              <a:t>sort</a:t>
            </a:r>
            <a:r>
              <a:rPr sz="1700" spc="5" dirty="0">
                <a:latin typeface="Times New Roman"/>
                <a:cs typeface="Times New Roman"/>
              </a:rPr>
              <a:t> </a:t>
            </a:r>
            <a:r>
              <a:rPr sz="1700" spc="-5" dirty="0">
                <a:latin typeface="Times New Roman"/>
                <a:cs typeface="Times New Roman"/>
              </a:rPr>
              <a:t>is</a:t>
            </a:r>
            <a:r>
              <a:rPr sz="1700" spc="5" dirty="0">
                <a:latin typeface="Times New Roman"/>
                <a:cs typeface="Times New Roman"/>
              </a:rPr>
              <a:t> </a:t>
            </a:r>
            <a:r>
              <a:rPr sz="1700" spc="-5" dirty="0">
                <a:latin typeface="Times New Roman"/>
                <a:cs typeface="Times New Roman"/>
              </a:rPr>
              <a:t>still</a:t>
            </a:r>
            <a:r>
              <a:rPr sz="1700" spc="30" dirty="0">
                <a:latin typeface="Times New Roman"/>
                <a:cs typeface="Times New Roman"/>
              </a:rPr>
              <a:t> </a:t>
            </a:r>
            <a:r>
              <a:rPr sz="1700" spc="-5" dirty="0">
                <a:latin typeface="Times New Roman"/>
                <a:cs typeface="Times New Roman"/>
              </a:rPr>
              <a:t>significantly</a:t>
            </a:r>
            <a:r>
              <a:rPr sz="1700" spc="20" dirty="0">
                <a:latin typeface="Times New Roman"/>
                <a:cs typeface="Times New Roman"/>
              </a:rPr>
              <a:t> </a:t>
            </a:r>
            <a:r>
              <a:rPr sz="1700" dirty="0">
                <a:latin typeface="Times New Roman"/>
                <a:cs typeface="Times New Roman"/>
              </a:rPr>
              <a:t>slower than</a:t>
            </a:r>
            <a:r>
              <a:rPr sz="1700" spc="-5" dirty="0">
                <a:latin typeface="Times New Roman"/>
                <a:cs typeface="Times New Roman"/>
              </a:rPr>
              <a:t> the </a:t>
            </a:r>
            <a:r>
              <a:rPr sz="1700" spc="-10" dirty="0">
                <a:latin typeface="Times New Roman"/>
                <a:cs typeface="Times New Roman"/>
              </a:rPr>
              <a:t>merge,</a:t>
            </a:r>
            <a:r>
              <a:rPr sz="1700" dirty="0">
                <a:latin typeface="Times New Roman"/>
                <a:cs typeface="Times New Roman"/>
              </a:rPr>
              <a:t> </a:t>
            </a:r>
            <a:r>
              <a:rPr sz="1700" spc="-5" dirty="0">
                <a:latin typeface="Times New Roman"/>
                <a:cs typeface="Times New Roman"/>
              </a:rPr>
              <a:t>heap,</a:t>
            </a:r>
            <a:r>
              <a:rPr sz="1700" spc="-20" dirty="0">
                <a:latin typeface="Times New Roman"/>
                <a:cs typeface="Times New Roman"/>
              </a:rPr>
              <a:t> </a:t>
            </a:r>
            <a:r>
              <a:rPr sz="1700" spc="-5" dirty="0">
                <a:latin typeface="Times New Roman"/>
                <a:cs typeface="Times New Roman"/>
              </a:rPr>
              <a:t>and</a:t>
            </a:r>
            <a:r>
              <a:rPr sz="1700" spc="5" dirty="0">
                <a:latin typeface="Times New Roman"/>
                <a:cs typeface="Times New Roman"/>
              </a:rPr>
              <a:t> </a:t>
            </a:r>
            <a:r>
              <a:rPr sz="1700" dirty="0">
                <a:latin typeface="Times New Roman"/>
                <a:cs typeface="Times New Roman"/>
              </a:rPr>
              <a:t>quick</a:t>
            </a:r>
            <a:r>
              <a:rPr sz="1700" spc="-5" dirty="0">
                <a:latin typeface="Times New Roman"/>
                <a:cs typeface="Times New Roman"/>
              </a:rPr>
              <a:t> sorts</a:t>
            </a:r>
            <a:endParaRPr sz="1700">
              <a:latin typeface="Times New Roman"/>
              <a:cs typeface="Times New Roman"/>
            </a:endParaRPr>
          </a:p>
          <a:p>
            <a:pPr marL="12700" marR="5300980">
              <a:lnSpc>
                <a:spcPct val="150000"/>
              </a:lnSpc>
              <a:spcBef>
                <a:spcPts val="5"/>
              </a:spcBef>
            </a:pPr>
            <a:r>
              <a:rPr sz="1700" spc="-5" dirty="0">
                <a:latin typeface="Times New Roman"/>
                <a:cs typeface="Times New Roman"/>
              </a:rPr>
              <a:t>Interval/Gap=floor(n/2) </a:t>
            </a:r>
            <a:r>
              <a:rPr sz="1700" dirty="0">
                <a:latin typeface="Times New Roman"/>
                <a:cs typeface="Times New Roman"/>
              </a:rPr>
              <a:t>i,e, </a:t>
            </a:r>
            <a:r>
              <a:rPr sz="1700" spc="-5" dirty="0">
                <a:latin typeface="Cambria Math"/>
                <a:cs typeface="Cambria Math"/>
              </a:rPr>
              <a:t>⌊</a:t>
            </a:r>
            <a:r>
              <a:rPr sz="1700" spc="-5" dirty="0">
                <a:latin typeface="Times New Roman"/>
                <a:cs typeface="Times New Roman"/>
              </a:rPr>
              <a:t>n/2</a:t>
            </a:r>
            <a:r>
              <a:rPr sz="1700" spc="-5" dirty="0">
                <a:latin typeface="Cambria Math"/>
                <a:cs typeface="Cambria Math"/>
              </a:rPr>
              <a:t>⌋ </a:t>
            </a:r>
            <a:r>
              <a:rPr sz="1700" spc="-360" dirty="0">
                <a:latin typeface="Cambria Math"/>
                <a:cs typeface="Cambria Math"/>
              </a:rPr>
              <a:t> </a:t>
            </a:r>
            <a:r>
              <a:rPr sz="1700" spc="-5" dirty="0">
                <a:latin typeface="Times New Roman"/>
                <a:cs typeface="Times New Roman"/>
              </a:rPr>
              <a:t>Gap=floor(gap1/2) </a:t>
            </a:r>
            <a:r>
              <a:rPr sz="1700" dirty="0">
                <a:latin typeface="Times New Roman"/>
                <a:cs typeface="Times New Roman"/>
              </a:rPr>
              <a:t> </a:t>
            </a:r>
            <a:r>
              <a:rPr sz="1700" spc="-5" dirty="0">
                <a:latin typeface="Times New Roman"/>
                <a:cs typeface="Times New Roman"/>
              </a:rPr>
              <a:t>Gap=floor(gap</a:t>
            </a:r>
            <a:r>
              <a:rPr sz="1700" spc="-40" dirty="0">
                <a:latin typeface="Times New Roman"/>
                <a:cs typeface="Times New Roman"/>
              </a:rPr>
              <a:t> </a:t>
            </a:r>
            <a:r>
              <a:rPr sz="1700" spc="-5" dirty="0">
                <a:latin typeface="Times New Roman"/>
                <a:cs typeface="Times New Roman"/>
              </a:rPr>
              <a:t>2/2)</a:t>
            </a:r>
            <a:endParaRPr sz="1700">
              <a:latin typeface="Times New Roman"/>
              <a:cs typeface="Times New Roman"/>
            </a:endParaRPr>
          </a:p>
          <a:p>
            <a:pPr marL="12700">
              <a:lnSpc>
                <a:spcPct val="100000"/>
              </a:lnSpc>
              <a:spcBef>
                <a:spcPts val="1019"/>
              </a:spcBef>
            </a:pPr>
            <a:r>
              <a:rPr sz="1700" dirty="0">
                <a:latin typeface="Times New Roman"/>
                <a:cs typeface="Times New Roman"/>
              </a:rPr>
              <a:t>….</a:t>
            </a:r>
            <a:endParaRPr sz="1700">
              <a:latin typeface="Times New Roman"/>
              <a:cs typeface="Times New Roman"/>
            </a:endParaRPr>
          </a:p>
          <a:p>
            <a:pPr marL="12700">
              <a:lnSpc>
                <a:spcPct val="100000"/>
              </a:lnSpc>
              <a:spcBef>
                <a:spcPts val="1019"/>
              </a:spcBef>
            </a:pPr>
            <a:r>
              <a:rPr sz="1700" dirty="0">
                <a:latin typeface="Times New Roman"/>
                <a:cs typeface="Times New Roman"/>
              </a:rPr>
              <a:t>repeat</a:t>
            </a:r>
            <a:r>
              <a:rPr sz="1700" spc="-25"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spc="-5" dirty="0">
                <a:latin typeface="Times New Roman"/>
                <a:cs typeface="Times New Roman"/>
              </a:rPr>
              <a:t>steps above</a:t>
            </a:r>
            <a:r>
              <a:rPr sz="1700" spc="-15" dirty="0">
                <a:latin typeface="Times New Roman"/>
                <a:cs typeface="Times New Roman"/>
              </a:rPr>
              <a:t> </a:t>
            </a:r>
            <a:r>
              <a:rPr sz="1700" spc="-5" dirty="0">
                <a:latin typeface="Times New Roman"/>
                <a:cs typeface="Times New Roman"/>
              </a:rPr>
              <a:t>until</a:t>
            </a:r>
            <a:r>
              <a:rPr sz="1700" spc="15" dirty="0">
                <a:latin typeface="Times New Roman"/>
                <a:cs typeface="Times New Roman"/>
              </a:rPr>
              <a:t> </a:t>
            </a:r>
            <a:r>
              <a:rPr sz="1700" dirty="0">
                <a:latin typeface="Times New Roman"/>
                <a:cs typeface="Times New Roman"/>
              </a:rPr>
              <a:t>the</a:t>
            </a:r>
            <a:r>
              <a:rPr sz="1700" spc="-5" dirty="0">
                <a:latin typeface="Times New Roman"/>
                <a:cs typeface="Times New Roman"/>
              </a:rPr>
              <a:t> </a:t>
            </a:r>
            <a:r>
              <a:rPr sz="1700" dirty="0">
                <a:latin typeface="Times New Roman"/>
                <a:cs typeface="Times New Roman"/>
              </a:rPr>
              <a:t>gap</a:t>
            </a:r>
            <a:r>
              <a:rPr sz="1700" spc="-10" dirty="0">
                <a:latin typeface="Times New Roman"/>
                <a:cs typeface="Times New Roman"/>
              </a:rPr>
              <a:t> </a:t>
            </a:r>
            <a:r>
              <a:rPr sz="1700" dirty="0">
                <a:latin typeface="Times New Roman"/>
                <a:cs typeface="Times New Roman"/>
              </a:rPr>
              <a:t>becomes</a:t>
            </a:r>
            <a:r>
              <a:rPr sz="1700" spc="-15" dirty="0">
                <a:latin typeface="Times New Roman"/>
                <a:cs typeface="Times New Roman"/>
              </a:rPr>
              <a:t> </a:t>
            </a:r>
            <a:r>
              <a:rPr sz="1700" dirty="0">
                <a:latin typeface="Times New Roman"/>
                <a:cs typeface="Times New Roman"/>
              </a:rPr>
              <a:t>1,</a:t>
            </a:r>
            <a:r>
              <a:rPr sz="1700" spc="5" dirty="0">
                <a:latin typeface="Times New Roman"/>
                <a:cs typeface="Times New Roman"/>
              </a:rPr>
              <a:t> </a:t>
            </a:r>
            <a:r>
              <a:rPr sz="1700" dirty="0">
                <a:latin typeface="Times New Roman"/>
                <a:cs typeface="Times New Roman"/>
              </a:rPr>
              <a:t>then</a:t>
            </a:r>
            <a:r>
              <a:rPr sz="1700" spc="-10" dirty="0">
                <a:latin typeface="Times New Roman"/>
                <a:cs typeface="Times New Roman"/>
              </a:rPr>
              <a:t> </a:t>
            </a:r>
            <a:r>
              <a:rPr sz="1700" spc="-5" dirty="0">
                <a:latin typeface="Times New Roman"/>
                <a:cs typeface="Times New Roman"/>
              </a:rPr>
              <a:t>apply</a:t>
            </a:r>
            <a:r>
              <a:rPr sz="1700" dirty="0">
                <a:latin typeface="Times New Roman"/>
                <a:cs typeface="Times New Roman"/>
              </a:rPr>
              <a:t> a</a:t>
            </a:r>
            <a:r>
              <a:rPr sz="1700" spc="-5" dirty="0">
                <a:latin typeface="Times New Roman"/>
                <a:cs typeface="Times New Roman"/>
              </a:rPr>
              <a:t> </a:t>
            </a:r>
            <a:r>
              <a:rPr sz="1700" dirty="0">
                <a:latin typeface="Times New Roman"/>
                <a:cs typeface="Times New Roman"/>
              </a:rPr>
              <a:t>standard</a:t>
            </a:r>
            <a:r>
              <a:rPr sz="1700" spc="-5" dirty="0">
                <a:latin typeface="Times New Roman"/>
                <a:cs typeface="Times New Roman"/>
              </a:rPr>
              <a:t> insertion</a:t>
            </a:r>
            <a:r>
              <a:rPr sz="1700" spc="5" dirty="0">
                <a:latin typeface="Times New Roman"/>
                <a:cs typeface="Times New Roman"/>
              </a:rPr>
              <a:t> </a:t>
            </a:r>
            <a:r>
              <a:rPr sz="1700" spc="-5" dirty="0">
                <a:latin typeface="Times New Roman"/>
                <a:cs typeface="Times New Roman"/>
              </a:rPr>
              <a:t>Sort.</a:t>
            </a:r>
            <a:endParaRPr sz="1700">
              <a:latin typeface="Times New Roman"/>
              <a:cs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C8FC180F-CC6D-D1A8-DEF1-CE14D6BDBED5}"/>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8CF6A75-DA38-C84C-3263-3CF9EFFE18AC}"/>
              </a:ext>
            </a:extLst>
          </p:cNvPr>
          <p:cNvSpPr txBox="1"/>
          <p:nvPr/>
        </p:nvSpPr>
        <p:spPr>
          <a:xfrm>
            <a:off x="408533" y="191109"/>
            <a:ext cx="8171180" cy="3180358"/>
          </a:xfrm>
          <a:prstGeom prst="rect">
            <a:avLst/>
          </a:prstGeom>
        </p:spPr>
        <p:txBody>
          <a:bodyPr vert="horz" wrap="square" lIns="0" tIns="142240" rIns="0" bIns="0" rtlCol="0">
            <a:spAutoFit/>
          </a:bodyPr>
          <a:lstStyle/>
          <a:p>
            <a:pPr marL="12700" algn="just">
              <a:lnSpc>
                <a:spcPct val="100000"/>
              </a:lnSpc>
              <a:spcBef>
                <a:spcPts val="1120"/>
              </a:spcBef>
            </a:pPr>
            <a:r>
              <a:rPr sz="1700" b="1" spc="-5" dirty="0">
                <a:latin typeface="Times New Roman"/>
                <a:cs typeface="Times New Roman"/>
              </a:rPr>
              <a:t>Shell</a:t>
            </a:r>
            <a:r>
              <a:rPr sz="1700" b="1" spc="-30" dirty="0">
                <a:latin typeface="Times New Roman"/>
                <a:cs typeface="Times New Roman"/>
              </a:rPr>
              <a:t> </a:t>
            </a:r>
            <a:r>
              <a:rPr sz="1700" b="1" dirty="0">
                <a:latin typeface="Times New Roman"/>
                <a:cs typeface="Times New Roman"/>
              </a:rPr>
              <a:t>Sort</a:t>
            </a:r>
            <a:endParaRPr lang="en-US" sz="1700" b="1" dirty="0">
              <a:latin typeface="Times New Roman"/>
              <a:cs typeface="Times New Roman"/>
            </a:endParaRPr>
          </a:p>
          <a:p>
            <a:pPr marL="12700" algn="just">
              <a:lnSpc>
                <a:spcPct val="100000"/>
              </a:lnSpc>
              <a:spcBef>
                <a:spcPts val="1120"/>
              </a:spcBef>
            </a:pPr>
            <a:endParaRPr lang="en-US" sz="1700" b="1" dirty="0">
              <a:latin typeface="Times New Roman"/>
              <a:cs typeface="Times New Roman"/>
            </a:endParaRPr>
          </a:p>
          <a:p>
            <a:pPr algn="l" fontAlgn="base"/>
            <a:r>
              <a:rPr lang="en-US" sz="1600" b="1" i="0" dirty="0">
                <a:effectLst/>
                <a:latin typeface="Times New Roman" panose="02020603050405020304" pitchFamily="18" charset="0"/>
                <a:cs typeface="Times New Roman" panose="02020603050405020304" pitchFamily="18" charset="0"/>
              </a:rPr>
              <a:t>Algorithm:</a:t>
            </a:r>
            <a:endParaRPr lang="en-US" sz="1600" b="0" i="0" dirty="0">
              <a:effectLst/>
              <a:latin typeface="Times New Roman" panose="02020603050405020304" pitchFamily="18" charset="0"/>
              <a:cs typeface="Times New Roman" panose="02020603050405020304" pitchFamily="18" charset="0"/>
            </a:endParaRPr>
          </a:p>
          <a:p>
            <a:pPr algn="l" fontAlgn="base"/>
            <a:r>
              <a:rPr lang="en-US" sz="1600" b="0" i="0" dirty="0">
                <a:effectLst/>
                <a:latin typeface="Times New Roman" panose="02020603050405020304" pitchFamily="18" charset="0"/>
                <a:cs typeface="Times New Roman" panose="02020603050405020304" pitchFamily="18" charset="0"/>
              </a:rPr>
              <a:t>Step 1 − Start</a:t>
            </a:r>
            <a:br>
              <a:rPr lang="en-US" sz="1600" b="0" i="0" dirty="0">
                <a:effectLst/>
                <a:latin typeface="Times New Roman" panose="02020603050405020304" pitchFamily="18" charset="0"/>
                <a:cs typeface="Times New Roman" panose="02020603050405020304" pitchFamily="18" charset="0"/>
              </a:rPr>
            </a:br>
            <a:r>
              <a:rPr lang="en-US" sz="1600" b="0" i="0" dirty="0">
                <a:effectLst/>
                <a:latin typeface="Times New Roman" panose="02020603050405020304" pitchFamily="18" charset="0"/>
                <a:cs typeface="Times New Roman" panose="02020603050405020304" pitchFamily="18" charset="0"/>
              </a:rPr>
              <a:t>Step 2 − Initialize the value of gap size. Example: h</a:t>
            </a:r>
            <a:br>
              <a:rPr lang="en-US" sz="1600" b="0" i="0" dirty="0">
                <a:effectLst/>
                <a:latin typeface="Times New Roman" panose="02020603050405020304" pitchFamily="18" charset="0"/>
                <a:cs typeface="Times New Roman" panose="02020603050405020304" pitchFamily="18" charset="0"/>
              </a:rPr>
            </a:br>
            <a:r>
              <a:rPr lang="en-US" sz="1600" b="0" i="0" dirty="0">
                <a:effectLst/>
                <a:latin typeface="Times New Roman" panose="02020603050405020304" pitchFamily="18" charset="0"/>
                <a:cs typeface="Times New Roman" panose="02020603050405020304" pitchFamily="18" charset="0"/>
              </a:rPr>
              <a:t>Step 3 − Divide the list into smaller sub-parts. Each must have equal intervals to h</a:t>
            </a:r>
            <a:br>
              <a:rPr lang="en-US" sz="1600" b="0" i="0" dirty="0">
                <a:effectLst/>
                <a:latin typeface="Times New Roman" panose="02020603050405020304" pitchFamily="18" charset="0"/>
                <a:cs typeface="Times New Roman" panose="02020603050405020304" pitchFamily="18" charset="0"/>
              </a:rPr>
            </a:br>
            <a:r>
              <a:rPr lang="en-US" sz="1600" b="0" i="0" dirty="0">
                <a:effectLst/>
                <a:latin typeface="Times New Roman" panose="02020603050405020304" pitchFamily="18" charset="0"/>
                <a:cs typeface="Times New Roman" panose="02020603050405020304" pitchFamily="18" charset="0"/>
              </a:rPr>
              <a:t>Step 4 − Sort these sub-lists using the insertion sort</a:t>
            </a:r>
            <a:br>
              <a:rPr lang="en-US" sz="1600" b="0" i="0" dirty="0">
                <a:effectLst/>
                <a:latin typeface="Times New Roman" panose="02020603050405020304" pitchFamily="18" charset="0"/>
                <a:cs typeface="Times New Roman" panose="02020603050405020304" pitchFamily="18" charset="0"/>
              </a:rPr>
            </a:br>
            <a:r>
              <a:rPr lang="en-US" sz="1600" b="0" i="0" dirty="0">
                <a:effectLst/>
                <a:latin typeface="Times New Roman" panose="02020603050405020304" pitchFamily="18" charset="0"/>
                <a:cs typeface="Times New Roman" panose="02020603050405020304" pitchFamily="18" charset="0"/>
              </a:rPr>
              <a:t>Step 5 – Repeat this step 2 until the list is sorted.</a:t>
            </a:r>
            <a:br>
              <a:rPr lang="en-US" sz="1600" b="0" i="0" dirty="0">
                <a:effectLst/>
                <a:latin typeface="Times New Roman" panose="02020603050405020304" pitchFamily="18" charset="0"/>
                <a:cs typeface="Times New Roman" panose="02020603050405020304" pitchFamily="18" charset="0"/>
              </a:rPr>
            </a:br>
            <a:r>
              <a:rPr lang="en-US" sz="1600" b="0" i="0" dirty="0">
                <a:effectLst/>
                <a:latin typeface="Times New Roman" panose="02020603050405020304" pitchFamily="18" charset="0"/>
                <a:cs typeface="Times New Roman" panose="02020603050405020304" pitchFamily="18" charset="0"/>
              </a:rPr>
              <a:t>Step 6 – Print a sorted list.</a:t>
            </a:r>
            <a:br>
              <a:rPr lang="en-US" sz="1600" b="0" i="0" dirty="0">
                <a:effectLst/>
                <a:latin typeface="Times New Roman" panose="02020603050405020304" pitchFamily="18" charset="0"/>
                <a:cs typeface="Times New Roman" panose="02020603050405020304" pitchFamily="18" charset="0"/>
              </a:rPr>
            </a:br>
            <a:r>
              <a:rPr lang="en-US" sz="1600" b="0" i="0" dirty="0">
                <a:effectLst/>
                <a:latin typeface="Times New Roman" panose="02020603050405020304" pitchFamily="18" charset="0"/>
                <a:cs typeface="Times New Roman" panose="02020603050405020304" pitchFamily="18" charset="0"/>
              </a:rPr>
              <a:t>Step 7 – Stop.</a:t>
            </a:r>
          </a:p>
          <a:p>
            <a:pPr marL="12700" algn="just">
              <a:lnSpc>
                <a:spcPct val="100000"/>
              </a:lnSpc>
              <a:spcBef>
                <a:spcPts val="1120"/>
              </a:spcBef>
            </a:pPr>
            <a:endParaRPr sz="1700" dirty="0">
              <a:latin typeface="Times New Roman"/>
              <a:cs typeface="Times New Roman"/>
            </a:endParaRPr>
          </a:p>
        </p:txBody>
      </p:sp>
    </p:spTree>
    <p:extLst>
      <p:ext uri="{BB962C8B-B14F-4D97-AF65-F5344CB8AC3E}">
        <p14:creationId xmlns:p14="http://schemas.microsoft.com/office/powerpoint/2010/main" val="7259555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95299" y="173920"/>
            <a:ext cx="5497195" cy="4302760"/>
          </a:xfrm>
          <a:prstGeom prst="rect">
            <a:avLst/>
          </a:prstGeom>
        </p:spPr>
        <p:txBody>
          <a:bodyPr vert="horz" wrap="square" lIns="0" tIns="142875" rIns="0" bIns="0" rtlCol="0">
            <a:spAutoFit/>
          </a:bodyPr>
          <a:lstStyle/>
          <a:p>
            <a:pPr marL="12700">
              <a:lnSpc>
                <a:spcPct val="100000"/>
              </a:lnSpc>
              <a:spcBef>
                <a:spcPts val="1125"/>
              </a:spcBef>
              <a:tabLst>
                <a:tab pos="1332230" algn="l"/>
                <a:tab pos="1710055" algn="l"/>
                <a:tab pos="2086610" algn="l"/>
                <a:tab pos="2357755" algn="l"/>
                <a:tab pos="2734310" algn="l"/>
                <a:tab pos="3114040" algn="l"/>
                <a:tab pos="3490595" algn="l"/>
              </a:tabLst>
            </a:pPr>
            <a:r>
              <a:rPr sz="1700" b="1" spc="-5" dirty="0">
                <a:latin typeface="Times New Roman"/>
                <a:cs typeface="Times New Roman"/>
              </a:rPr>
              <a:t>Example:</a:t>
            </a:r>
            <a:r>
              <a:rPr sz="1700" b="1" spc="5" dirty="0">
                <a:latin typeface="Times New Roman"/>
                <a:cs typeface="Times New Roman"/>
              </a:rPr>
              <a:t> </a:t>
            </a:r>
            <a:r>
              <a:rPr sz="1700" b="1" dirty="0">
                <a:latin typeface="Times New Roman"/>
                <a:cs typeface="Times New Roman"/>
              </a:rPr>
              <a:t>18	32	12	5	38	33	16	2</a:t>
            </a:r>
            <a:endParaRPr sz="1700" dirty="0">
              <a:latin typeface="Times New Roman"/>
              <a:cs typeface="Times New Roman"/>
            </a:endParaRPr>
          </a:p>
          <a:p>
            <a:pPr marL="12700" marR="309880">
              <a:lnSpc>
                <a:spcPct val="150000"/>
              </a:lnSpc>
            </a:pPr>
            <a:r>
              <a:rPr sz="1700" dirty="0">
                <a:latin typeface="Times New Roman"/>
                <a:cs typeface="Times New Roman"/>
              </a:rPr>
              <a:t>8 Numbers</a:t>
            </a:r>
            <a:r>
              <a:rPr sz="1700" spc="-15" dirty="0">
                <a:latin typeface="Times New Roman"/>
                <a:cs typeface="Times New Roman"/>
              </a:rPr>
              <a:t> </a:t>
            </a:r>
            <a:r>
              <a:rPr sz="1700" spc="-5" dirty="0">
                <a:latin typeface="Times New Roman"/>
                <a:cs typeface="Times New Roman"/>
              </a:rPr>
              <a:t>to</a:t>
            </a:r>
            <a:r>
              <a:rPr sz="1700" spc="10" dirty="0">
                <a:latin typeface="Times New Roman"/>
                <a:cs typeface="Times New Roman"/>
              </a:rPr>
              <a:t> </a:t>
            </a:r>
            <a:r>
              <a:rPr sz="1700" dirty="0">
                <a:latin typeface="Times New Roman"/>
                <a:cs typeface="Times New Roman"/>
              </a:rPr>
              <a:t>be </a:t>
            </a:r>
            <a:r>
              <a:rPr sz="1700" spc="-5" dirty="0">
                <a:latin typeface="Times New Roman"/>
                <a:cs typeface="Times New Roman"/>
              </a:rPr>
              <a:t>sorted,</a:t>
            </a:r>
            <a:r>
              <a:rPr sz="1700" spc="5" dirty="0">
                <a:latin typeface="Times New Roman"/>
                <a:cs typeface="Times New Roman"/>
              </a:rPr>
              <a:t> </a:t>
            </a:r>
            <a:r>
              <a:rPr sz="1700" spc="-20" dirty="0">
                <a:latin typeface="Times New Roman"/>
                <a:cs typeface="Times New Roman"/>
              </a:rPr>
              <a:t>Shell’s</a:t>
            </a:r>
            <a:r>
              <a:rPr sz="1700" spc="5" dirty="0">
                <a:latin typeface="Times New Roman"/>
                <a:cs typeface="Times New Roman"/>
              </a:rPr>
              <a:t> </a:t>
            </a:r>
            <a:r>
              <a:rPr sz="1700" spc="-5" dirty="0">
                <a:latin typeface="Times New Roman"/>
                <a:cs typeface="Times New Roman"/>
              </a:rPr>
              <a:t>increment</a:t>
            </a:r>
            <a:r>
              <a:rPr sz="1700" dirty="0">
                <a:latin typeface="Times New Roman"/>
                <a:cs typeface="Times New Roman"/>
              </a:rPr>
              <a:t> </a:t>
            </a:r>
            <a:r>
              <a:rPr sz="1700" spc="-5" dirty="0">
                <a:latin typeface="Times New Roman"/>
                <a:cs typeface="Times New Roman"/>
              </a:rPr>
              <a:t>will</a:t>
            </a:r>
            <a:r>
              <a:rPr sz="1700" spc="5" dirty="0">
                <a:latin typeface="Times New Roman"/>
                <a:cs typeface="Times New Roman"/>
              </a:rPr>
              <a:t> </a:t>
            </a:r>
            <a:r>
              <a:rPr sz="1700" dirty="0">
                <a:latin typeface="Times New Roman"/>
                <a:cs typeface="Times New Roman"/>
              </a:rPr>
              <a:t>be</a:t>
            </a:r>
            <a:r>
              <a:rPr sz="1700" spc="-5" dirty="0">
                <a:latin typeface="Times New Roman"/>
                <a:cs typeface="Times New Roman"/>
              </a:rPr>
              <a:t> floor(n/2) </a:t>
            </a:r>
            <a:r>
              <a:rPr sz="1700" spc="-409" dirty="0">
                <a:latin typeface="Times New Roman"/>
                <a:cs typeface="Times New Roman"/>
              </a:rPr>
              <a:t> </a:t>
            </a:r>
            <a:r>
              <a:rPr sz="1700" spc="-5" dirty="0">
                <a:latin typeface="Times New Roman"/>
                <a:cs typeface="Times New Roman"/>
              </a:rPr>
              <a:t>Gap=floor(8/2)</a:t>
            </a:r>
            <a:r>
              <a:rPr sz="1700" spc="-25" dirty="0">
                <a:latin typeface="Times New Roman"/>
                <a:cs typeface="Times New Roman"/>
              </a:rPr>
              <a:t> </a:t>
            </a:r>
            <a:r>
              <a:rPr sz="1700" dirty="0">
                <a:latin typeface="Wingdings"/>
                <a:cs typeface="Wingdings"/>
              </a:rPr>
              <a:t></a:t>
            </a:r>
            <a:r>
              <a:rPr sz="1700" dirty="0">
                <a:latin typeface="Times New Roman"/>
                <a:cs typeface="Times New Roman"/>
              </a:rPr>
              <a:t> </a:t>
            </a:r>
            <a:r>
              <a:rPr sz="1700" spc="-5" dirty="0">
                <a:latin typeface="Times New Roman"/>
                <a:cs typeface="Times New Roman"/>
              </a:rPr>
              <a:t>floor(4)</a:t>
            </a:r>
            <a:r>
              <a:rPr sz="1700" spc="-10" dirty="0">
                <a:latin typeface="Times New Roman"/>
                <a:cs typeface="Times New Roman"/>
              </a:rPr>
              <a:t> </a:t>
            </a:r>
            <a:r>
              <a:rPr sz="1700" dirty="0">
                <a:latin typeface="Times New Roman"/>
                <a:cs typeface="Times New Roman"/>
              </a:rPr>
              <a:t>=</a:t>
            </a:r>
            <a:r>
              <a:rPr sz="1700" spc="-10" dirty="0">
                <a:latin typeface="Times New Roman"/>
                <a:cs typeface="Times New Roman"/>
              </a:rPr>
              <a:t> </a:t>
            </a:r>
            <a:r>
              <a:rPr sz="1700" dirty="0">
                <a:latin typeface="Times New Roman"/>
                <a:cs typeface="Times New Roman"/>
              </a:rPr>
              <a:t>4</a:t>
            </a:r>
          </a:p>
          <a:p>
            <a:pPr marL="12700">
              <a:lnSpc>
                <a:spcPct val="100000"/>
              </a:lnSpc>
              <a:spcBef>
                <a:spcPts val="1019"/>
              </a:spcBef>
            </a:pPr>
            <a:r>
              <a:rPr sz="1700" b="1" dirty="0">
                <a:latin typeface="Times New Roman"/>
                <a:cs typeface="Times New Roman"/>
              </a:rPr>
              <a:t>Step</a:t>
            </a:r>
            <a:r>
              <a:rPr sz="1700" b="1" spc="-5" dirty="0">
                <a:latin typeface="Times New Roman"/>
                <a:cs typeface="Times New Roman"/>
              </a:rPr>
              <a:t> </a:t>
            </a:r>
            <a:r>
              <a:rPr sz="1700" b="1" dirty="0">
                <a:latin typeface="Times New Roman"/>
                <a:cs typeface="Times New Roman"/>
              </a:rPr>
              <a:t>1)</a:t>
            </a:r>
            <a:r>
              <a:rPr sz="1700" b="1" spc="-10" dirty="0">
                <a:latin typeface="Times New Roman"/>
                <a:cs typeface="Times New Roman"/>
              </a:rPr>
              <a:t> </a:t>
            </a:r>
            <a:r>
              <a:rPr sz="1700" dirty="0">
                <a:latin typeface="Times New Roman"/>
                <a:cs typeface="Times New Roman"/>
              </a:rPr>
              <a:t>Only</a:t>
            </a:r>
            <a:r>
              <a:rPr sz="1700" spc="-10" dirty="0">
                <a:latin typeface="Times New Roman"/>
                <a:cs typeface="Times New Roman"/>
              </a:rPr>
              <a:t> </a:t>
            </a:r>
            <a:r>
              <a:rPr sz="1700" dirty="0">
                <a:latin typeface="Times New Roman"/>
                <a:cs typeface="Times New Roman"/>
              </a:rPr>
              <a:t>look </a:t>
            </a:r>
            <a:r>
              <a:rPr sz="1700" spc="-5" dirty="0">
                <a:latin typeface="Times New Roman"/>
                <a:cs typeface="Times New Roman"/>
              </a:rPr>
              <a:t>at</a:t>
            </a:r>
            <a:r>
              <a:rPr sz="1700" spc="-15" dirty="0">
                <a:latin typeface="Times New Roman"/>
                <a:cs typeface="Times New Roman"/>
              </a:rPr>
              <a:t> </a:t>
            </a:r>
            <a:r>
              <a:rPr sz="1700" dirty="0">
                <a:latin typeface="Times New Roman"/>
                <a:cs typeface="Times New Roman"/>
              </a:rPr>
              <a:t>18</a:t>
            </a:r>
            <a:r>
              <a:rPr sz="1700" spc="-10" dirty="0">
                <a:latin typeface="Times New Roman"/>
                <a:cs typeface="Times New Roman"/>
              </a:rPr>
              <a:t> </a:t>
            </a:r>
            <a:r>
              <a:rPr sz="1700" spc="-5" dirty="0">
                <a:latin typeface="Times New Roman"/>
                <a:cs typeface="Times New Roman"/>
              </a:rPr>
              <a:t>and</a:t>
            </a:r>
            <a:r>
              <a:rPr sz="1700" spc="-10" dirty="0">
                <a:latin typeface="Times New Roman"/>
                <a:cs typeface="Times New Roman"/>
              </a:rPr>
              <a:t> </a:t>
            </a:r>
            <a:r>
              <a:rPr sz="1700" dirty="0">
                <a:latin typeface="Times New Roman"/>
                <a:cs typeface="Times New Roman"/>
              </a:rPr>
              <a:t>38</a:t>
            </a:r>
            <a:r>
              <a:rPr sz="1700" spc="-10" dirty="0">
                <a:latin typeface="Times New Roman"/>
                <a:cs typeface="Times New Roman"/>
              </a:rPr>
              <a:t> </a:t>
            </a:r>
            <a:r>
              <a:rPr sz="1700" spc="-5" dirty="0">
                <a:latin typeface="Times New Roman"/>
                <a:cs typeface="Times New Roman"/>
              </a:rPr>
              <a:t>and</a:t>
            </a:r>
            <a:r>
              <a:rPr sz="1700" spc="-20" dirty="0">
                <a:latin typeface="Times New Roman"/>
                <a:cs typeface="Times New Roman"/>
              </a:rPr>
              <a:t> </a:t>
            </a:r>
            <a:r>
              <a:rPr sz="1700" spc="-5" dirty="0">
                <a:latin typeface="Times New Roman"/>
                <a:cs typeface="Times New Roman"/>
              </a:rPr>
              <a:t>sort</a:t>
            </a:r>
            <a:r>
              <a:rPr sz="1700" spc="5" dirty="0">
                <a:latin typeface="Times New Roman"/>
                <a:cs typeface="Times New Roman"/>
              </a:rPr>
              <a:t> </a:t>
            </a:r>
            <a:r>
              <a:rPr sz="1700" spc="-5" dirty="0">
                <a:latin typeface="Times New Roman"/>
                <a:cs typeface="Times New Roman"/>
              </a:rPr>
              <a:t>in</a:t>
            </a:r>
            <a:r>
              <a:rPr sz="1700" spc="5" dirty="0">
                <a:latin typeface="Times New Roman"/>
                <a:cs typeface="Times New Roman"/>
              </a:rPr>
              <a:t> </a:t>
            </a:r>
            <a:r>
              <a:rPr sz="1700" spc="-5" dirty="0">
                <a:latin typeface="Times New Roman"/>
                <a:cs typeface="Times New Roman"/>
              </a:rPr>
              <a:t>order;</a:t>
            </a:r>
            <a:endParaRPr sz="1700" dirty="0">
              <a:latin typeface="Times New Roman"/>
              <a:cs typeface="Times New Roman"/>
            </a:endParaRPr>
          </a:p>
          <a:p>
            <a:pPr marL="12700">
              <a:lnSpc>
                <a:spcPct val="100000"/>
              </a:lnSpc>
              <a:spcBef>
                <a:spcPts val="1025"/>
              </a:spcBef>
            </a:pPr>
            <a:r>
              <a:rPr sz="1700" dirty="0">
                <a:latin typeface="Times New Roman"/>
                <a:cs typeface="Times New Roman"/>
              </a:rPr>
              <a:t>18</a:t>
            </a:r>
            <a:r>
              <a:rPr sz="1700" spc="-5" dirty="0">
                <a:latin typeface="Times New Roman"/>
                <a:cs typeface="Times New Roman"/>
              </a:rPr>
              <a:t> and </a:t>
            </a:r>
            <a:r>
              <a:rPr sz="1700" dirty="0">
                <a:latin typeface="Times New Roman"/>
                <a:cs typeface="Times New Roman"/>
              </a:rPr>
              <a:t>38 </a:t>
            </a:r>
            <a:r>
              <a:rPr sz="1700" spc="-5" dirty="0">
                <a:latin typeface="Times New Roman"/>
                <a:cs typeface="Times New Roman"/>
              </a:rPr>
              <a:t>stays</a:t>
            </a:r>
            <a:r>
              <a:rPr sz="1700" spc="-10" dirty="0">
                <a:latin typeface="Times New Roman"/>
                <a:cs typeface="Times New Roman"/>
              </a:rPr>
              <a:t> </a:t>
            </a:r>
            <a:r>
              <a:rPr sz="1700" spc="-5" dirty="0">
                <a:latin typeface="Times New Roman"/>
                <a:cs typeface="Times New Roman"/>
              </a:rPr>
              <a:t>at</a:t>
            </a:r>
            <a:r>
              <a:rPr sz="1700" spc="5" dirty="0">
                <a:latin typeface="Times New Roman"/>
                <a:cs typeface="Times New Roman"/>
              </a:rPr>
              <a:t> </a:t>
            </a:r>
            <a:r>
              <a:rPr sz="1700" spc="-10" dirty="0">
                <a:latin typeface="Times New Roman"/>
                <a:cs typeface="Times New Roman"/>
              </a:rPr>
              <a:t>its</a:t>
            </a:r>
            <a:r>
              <a:rPr sz="1700" spc="15" dirty="0">
                <a:latin typeface="Times New Roman"/>
                <a:cs typeface="Times New Roman"/>
              </a:rPr>
              <a:t> </a:t>
            </a:r>
            <a:r>
              <a:rPr sz="1700" dirty="0">
                <a:latin typeface="Times New Roman"/>
                <a:cs typeface="Times New Roman"/>
              </a:rPr>
              <a:t>current</a:t>
            </a:r>
            <a:r>
              <a:rPr sz="1700" spc="-25" dirty="0">
                <a:latin typeface="Times New Roman"/>
                <a:cs typeface="Times New Roman"/>
              </a:rPr>
              <a:t> </a:t>
            </a:r>
            <a:r>
              <a:rPr sz="1700" spc="-5" dirty="0">
                <a:latin typeface="Times New Roman"/>
                <a:cs typeface="Times New Roman"/>
              </a:rPr>
              <a:t>position</a:t>
            </a:r>
            <a:r>
              <a:rPr sz="1700" spc="25" dirty="0">
                <a:latin typeface="Times New Roman"/>
                <a:cs typeface="Times New Roman"/>
              </a:rPr>
              <a:t> </a:t>
            </a:r>
            <a:r>
              <a:rPr sz="1700" dirty="0">
                <a:latin typeface="Times New Roman"/>
                <a:cs typeface="Times New Roman"/>
              </a:rPr>
              <a:t>because</a:t>
            </a:r>
            <a:r>
              <a:rPr sz="1700" spc="-35" dirty="0">
                <a:latin typeface="Times New Roman"/>
                <a:cs typeface="Times New Roman"/>
              </a:rPr>
              <a:t> </a:t>
            </a:r>
            <a:r>
              <a:rPr sz="1700" dirty="0">
                <a:latin typeface="Times New Roman"/>
                <a:cs typeface="Times New Roman"/>
              </a:rPr>
              <a:t>they</a:t>
            </a:r>
            <a:r>
              <a:rPr sz="1700" spc="-5" dirty="0">
                <a:latin typeface="Times New Roman"/>
                <a:cs typeface="Times New Roman"/>
              </a:rPr>
              <a:t> </a:t>
            </a:r>
            <a:r>
              <a:rPr sz="1700" dirty="0">
                <a:latin typeface="Times New Roman"/>
                <a:cs typeface="Times New Roman"/>
              </a:rPr>
              <a:t>are</a:t>
            </a:r>
            <a:r>
              <a:rPr sz="1700" spc="-10" dirty="0">
                <a:latin typeface="Times New Roman"/>
                <a:cs typeface="Times New Roman"/>
              </a:rPr>
              <a:t> </a:t>
            </a:r>
            <a:r>
              <a:rPr sz="1700" spc="-5" dirty="0">
                <a:latin typeface="Times New Roman"/>
                <a:cs typeface="Times New Roman"/>
              </a:rPr>
              <a:t>in</a:t>
            </a:r>
            <a:r>
              <a:rPr sz="1700" spc="5" dirty="0">
                <a:latin typeface="Times New Roman"/>
                <a:cs typeface="Times New Roman"/>
              </a:rPr>
              <a:t> </a:t>
            </a:r>
            <a:r>
              <a:rPr sz="1700" dirty="0">
                <a:latin typeface="Times New Roman"/>
                <a:cs typeface="Times New Roman"/>
              </a:rPr>
              <a:t>order</a:t>
            </a:r>
          </a:p>
          <a:p>
            <a:pPr marL="12700">
              <a:lnSpc>
                <a:spcPct val="100000"/>
              </a:lnSpc>
              <a:spcBef>
                <a:spcPts val="1019"/>
              </a:spcBef>
            </a:pPr>
            <a:r>
              <a:rPr sz="1700" b="1" dirty="0">
                <a:latin typeface="Times New Roman"/>
                <a:cs typeface="Times New Roman"/>
              </a:rPr>
              <a:t>Step</a:t>
            </a:r>
            <a:r>
              <a:rPr sz="1700" b="1" spc="-10" dirty="0">
                <a:latin typeface="Times New Roman"/>
                <a:cs typeface="Times New Roman"/>
              </a:rPr>
              <a:t> </a:t>
            </a:r>
            <a:r>
              <a:rPr sz="1700" b="1" dirty="0">
                <a:latin typeface="Times New Roman"/>
                <a:cs typeface="Times New Roman"/>
              </a:rPr>
              <a:t>2)</a:t>
            </a:r>
            <a:r>
              <a:rPr sz="1700" b="1" spc="-10" dirty="0">
                <a:latin typeface="Times New Roman"/>
                <a:cs typeface="Times New Roman"/>
              </a:rPr>
              <a:t> </a:t>
            </a:r>
            <a:r>
              <a:rPr sz="1700" spc="-5" dirty="0">
                <a:latin typeface="Times New Roman"/>
                <a:cs typeface="Times New Roman"/>
              </a:rPr>
              <a:t>Only </a:t>
            </a:r>
            <a:r>
              <a:rPr sz="1700" dirty="0">
                <a:latin typeface="Times New Roman"/>
                <a:cs typeface="Times New Roman"/>
              </a:rPr>
              <a:t>look</a:t>
            </a:r>
            <a:r>
              <a:rPr sz="1700" spc="10" dirty="0">
                <a:latin typeface="Times New Roman"/>
                <a:cs typeface="Times New Roman"/>
              </a:rPr>
              <a:t> </a:t>
            </a:r>
            <a:r>
              <a:rPr sz="1700" spc="-5" dirty="0">
                <a:latin typeface="Times New Roman"/>
                <a:cs typeface="Times New Roman"/>
              </a:rPr>
              <a:t>at</a:t>
            </a:r>
            <a:r>
              <a:rPr sz="1700" spc="-15" dirty="0">
                <a:latin typeface="Times New Roman"/>
                <a:cs typeface="Times New Roman"/>
              </a:rPr>
              <a:t> </a:t>
            </a:r>
            <a:r>
              <a:rPr sz="1700" dirty="0">
                <a:latin typeface="Times New Roman"/>
                <a:cs typeface="Times New Roman"/>
              </a:rPr>
              <a:t>32</a:t>
            </a:r>
            <a:r>
              <a:rPr sz="1700" spc="-5" dirty="0">
                <a:latin typeface="Times New Roman"/>
                <a:cs typeface="Times New Roman"/>
              </a:rPr>
              <a:t> and </a:t>
            </a:r>
            <a:r>
              <a:rPr sz="1700" dirty="0">
                <a:latin typeface="Times New Roman"/>
                <a:cs typeface="Times New Roman"/>
              </a:rPr>
              <a:t>33 </a:t>
            </a:r>
            <a:r>
              <a:rPr sz="1700" spc="-5" dirty="0">
                <a:latin typeface="Times New Roman"/>
                <a:cs typeface="Times New Roman"/>
              </a:rPr>
              <a:t>and</a:t>
            </a:r>
            <a:r>
              <a:rPr sz="1700" spc="-15" dirty="0">
                <a:latin typeface="Times New Roman"/>
                <a:cs typeface="Times New Roman"/>
              </a:rPr>
              <a:t> </a:t>
            </a:r>
            <a:r>
              <a:rPr sz="1700" spc="-5" dirty="0">
                <a:latin typeface="Times New Roman"/>
                <a:cs typeface="Times New Roman"/>
              </a:rPr>
              <a:t>sort</a:t>
            </a:r>
            <a:r>
              <a:rPr sz="1700" dirty="0">
                <a:latin typeface="Times New Roman"/>
                <a:cs typeface="Times New Roman"/>
              </a:rPr>
              <a:t> </a:t>
            </a:r>
            <a:r>
              <a:rPr sz="1700" spc="-5" dirty="0">
                <a:latin typeface="Times New Roman"/>
                <a:cs typeface="Times New Roman"/>
              </a:rPr>
              <a:t>in</a:t>
            </a:r>
            <a:r>
              <a:rPr sz="1700" spc="5" dirty="0">
                <a:latin typeface="Times New Roman"/>
                <a:cs typeface="Times New Roman"/>
              </a:rPr>
              <a:t> </a:t>
            </a:r>
            <a:r>
              <a:rPr sz="1700" spc="-5" dirty="0">
                <a:latin typeface="Times New Roman"/>
                <a:cs typeface="Times New Roman"/>
              </a:rPr>
              <a:t>order;</a:t>
            </a:r>
            <a:endParaRPr sz="1700" dirty="0">
              <a:latin typeface="Times New Roman"/>
              <a:cs typeface="Times New Roman"/>
            </a:endParaRPr>
          </a:p>
          <a:p>
            <a:pPr marL="12700">
              <a:lnSpc>
                <a:spcPct val="100000"/>
              </a:lnSpc>
              <a:spcBef>
                <a:spcPts val="1019"/>
              </a:spcBef>
            </a:pPr>
            <a:r>
              <a:rPr sz="1700" dirty="0">
                <a:latin typeface="Times New Roman"/>
                <a:cs typeface="Times New Roman"/>
              </a:rPr>
              <a:t>32</a:t>
            </a:r>
            <a:r>
              <a:rPr sz="1700" spc="-5" dirty="0">
                <a:latin typeface="Times New Roman"/>
                <a:cs typeface="Times New Roman"/>
              </a:rPr>
              <a:t> and</a:t>
            </a:r>
            <a:r>
              <a:rPr sz="1700" dirty="0">
                <a:latin typeface="Times New Roman"/>
                <a:cs typeface="Times New Roman"/>
              </a:rPr>
              <a:t> 33 </a:t>
            </a:r>
            <a:r>
              <a:rPr sz="1700" spc="-5" dirty="0">
                <a:latin typeface="Times New Roman"/>
                <a:cs typeface="Times New Roman"/>
              </a:rPr>
              <a:t>stays</a:t>
            </a:r>
            <a:r>
              <a:rPr sz="1700" spc="-10" dirty="0">
                <a:latin typeface="Times New Roman"/>
                <a:cs typeface="Times New Roman"/>
              </a:rPr>
              <a:t> </a:t>
            </a:r>
            <a:r>
              <a:rPr sz="1700" spc="-5" dirty="0">
                <a:latin typeface="Times New Roman"/>
                <a:cs typeface="Times New Roman"/>
              </a:rPr>
              <a:t>at</a:t>
            </a:r>
            <a:r>
              <a:rPr sz="1700" spc="5" dirty="0">
                <a:latin typeface="Times New Roman"/>
                <a:cs typeface="Times New Roman"/>
              </a:rPr>
              <a:t> </a:t>
            </a:r>
            <a:r>
              <a:rPr sz="1700" spc="-10" dirty="0">
                <a:latin typeface="Times New Roman"/>
                <a:cs typeface="Times New Roman"/>
              </a:rPr>
              <a:t>its</a:t>
            </a:r>
            <a:r>
              <a:rPr sz="1700" spc="20" dirty="0">
                <a:latin typeface="Times New Roman"/>
                <a:cs typeface="Times New Roman"/>
              </a:rPr>
              <a:t> </a:t>
            </a:r>
            <a:r>
              <a:rPr sz="1700" dirty="0">
                <a:latin typeface="Times New Roman"/>
                <a:cs typeface="Times New Roman"/>
              </a:rPr>
              <a:t>current</a:t>
            </a:r>
            <a:r>
              <a:rPr sz="1700" spc="-25" dirty="0">
                <a:latin typeface="Times New Roman"/>
                <a:cs typeface="Times New Roman"/>
              </a:rPr>
              <a:t> </a:t>
            </a:r>
            <a:r>
              <a:rPr sz="1700" spc="-5" dirty="0">
                <a:latin typeface="Times New Roman"/>
                <a:cs typeface="Times New Roman"/>
              </a:rPr>
              <a:t>position</a:t>
            </a:r>
            <a:r>
              <a:rPr sz="1700" spc="25" dirty="0">
                <a:latin typeface="Times New Roman"/>
                <a:cs typeface="Times New Roman"/>
              </a:rPr>
              <a:t> </a:t>
            </a:r>
            <a:r>
              <a:rPr sz="1700" dirty="0">
                <a:latin typeface="Times New Roman"/>
                <a:cs typeface="Times New Roman"/>
              </a:rPr>
              <a:t>because</a:t>
            </a:r>
            <a:r>
              <a:rPr sz="1700" spc="-30" dirty="0">
                <a:latin typeface="Times New Roman"/>
                <a:cs typeface="Times New Roman"/>
              </a:rPr>
              <a:t> </a:t>
            </a:r>
            <a:r>
              <a:rPr sz="1700" dirty="0">
                <a:latin typeface="Times New Roman"/>
                <a:cs typeface="Times New Roman"/>
              </a:rPr>
              <a:t>they</a:t>
            </a:r>
            <a:r>
              <a:rPr sz="1700" spc="-10" dirty="0">
                <a:latin typeface="Times New Roman"/>
                <a:cs typeface="Times New Roman"/>
              </a:rPr>
              <a:t> </a:t>
            </a:r>
            <a:r>
              <a:rPr sz="1700" dirty="0">
                <a:latin typeface="Times New Roman"/>
                <a:cs typeface="Times New Roman"/>
              </a:rPr>
              <a:t>are</a:t>
            </a:r>
            <a:r>
              <a:rPr sz="1700" spc="-5" dirty="0">
                <a:latin typeface="Times New Roman"/>
                <a:cs typeface="Times New Roman"/>
              </a:rPr>
              <a:t> in</a:t>
            </a:r>
            <a:r>
              <a:rPr sz="1700" spc="10" dirty="0">
                <a:latin typeface="Times New Roman"/>
                <a:cs typeface="Times New Roman"/>
              </a:rPr>
              <a:t> </a:t>
            </a:r>
            <a:r>
              <a:rPr sz="1700" spc="-20" dirty="0">
                <a:latin typeface="Times New Roman"/>
                <a:cs typeface="Times New Roman"/>
              </a:rPr>
              <a:t>order.</a:t>
            </a:r>
            <a:endParaRPr sz="1700" dirty="0">
              <a:latin typeface="Times New Roman"/>
              <a:cs typeface="Times New Roman"/>
            </a:endParaRPr>
          </a:p>
          <a:p>
            <a:pPr marL="12700">
              <a:lnSpc>
                <a:spcPct val="100000"/>
              </a:lnSpc>
              <a:spcBef>
                <a:spcPts val="1019"/>
              </a:spcBef>
            </a:pPr>
            <a:r>
              <a:rPr sz="1700" b="1" dirty="0">
                <a:latin typeface="Times New Roman"/>
                <a:cs typeface="Times New Roman"/>
              </a:rPr>
              <a:t>Step</a:t>
            </a:r>
            <a:r>
              <a:rPr sz="1700" b="1" spc="-10" dirty="0">
                <a:latin typeface="Times New Roman"/>
                <a:cs typeface="Times New Roman"/>
              </a:rPr>
              <a:t> </a:t>
            </a:r>
            <a:r>
              <a:rPr sz="1700" b="1" dirty="0">
                <a:latin typeface="Times New Roman"/>
                <a:cs typeface="Times New Roman"/>
              </a:rPr>
              <a:t>3)</a:t>
            </a:r>
            <a:r>
              <a:rPr sz="1700" b="1" spc="-10" dirty="0">
                <a:latin typeface="Times New Roman"/>
                <a:cs typeface="Times New Roman"/>
              </a:rPr>
              <a:t> </a:t>
            </a:r>
            <a:r>
              <a:rPr sz="1700" spc="-5" dirty="0">
                <a:latin typeface="Times New Roman"/>
                <a:cs typeface="Times New Roman"/>
              </a:rPr>
              <a:t>Only </a:t>
            </a:r>
            <a:r>
              <a:rPr sz="1700" dirty="0">
                <a:latin typeface="Times New Roman"/>
                <a:cs typeface="Times New Roman"/>
              </a:rPr>
              <a:t>look</a:t>
            </a:r>
            <a:r>
              <a:rPr sz="1700" spc="10" dirty="0">
                <a:latin typeface="Times New Roman"/>
                <a:cs typeface="Times New Roman"/>
              </a:rPr>
              <a:t> </a:t>
            </a:r>
            <a:r>
              <a:rPr sz="1700" spc="-5" dirty="0">
                <a:latin typeface="Times New Roman"/>
                <a:cs typeface="Times New Roman"/>
              </a:rPr>
              <a:t>at</a:t>
            </a:r>
            <a:r>
              <a:rPr sz="1700" spc="-15" dirty="0">
                <a:latin typeface="Times New Roman"/>
                <a:cs typeface="Times New Roman"/>
              </a:rPr>
              <a:t> </a:t>
            </a:r>
            <a:r>
              <a:rPr sz="1700" dirty="0">
                <a:latin typeface="Times New Roman"/>
                <a:cs typeface="Times New Roman"/>
              </a:rPr>
              <a:t>12</a:t>
            </a:r>
            <a:r>
              <a:rPr sz="1700" spc="-5" dirty="0">
                <a:latin typeface="Times New Roman"/>
                <a:cs typeface="Times New Roman"/>
              </a:rPr>
              <a:t> and </a:t>
            </a:r>
            <a:r>
              <a:rPr sz="1700" dirty="0">
                <a:latin typeface="Times New Roman"/>
                <a:cs typeface="Times New Roman"/>
              </a:rPr>
              <a:t>16 </a:t>
            </a:r>
            <a:r>
              <a:rPr sz="1700" spc="-5" dirty="0">
                <a:latin typeface="Times New Roman"/>
                <a:cs typeface="Times New Roman"/>
              </a:rPr>
              <a:t>and</a:t>
            </a:r>
            <a:r>
              <a:rPr sz="1700" spc="-15" dirty="0">
                <a:latin typeface="Times New Roman"/>
                <a:cs typeface="Times New Roman"/>
              </a:rPr>
              <a:t> </a:t>
            </a:r>
            <a:r>
              <a:rPr sz="1700" spc="-5" dirty="0">
                <a:latin typeface="Times New Roman"/>
                <a:cs typeface="Times New Roman"/>
              </a:rPr>
              <a:t>sort</a:t>
            </a:r>
            <a:r>
              <a:rPr sz="1700" dirty="0">
                <a:latin typeface="Times New Roman"/>
                <a:cs typeface="Times New Roman"/>
              </a:rPr>
              <a:t> </a:t>
            </a:r>
            <a:r>
              <a:rPr sz="1700" spc="-5" dirty="0">
                <a:latin typeface="Times New Roman"/>
                <a:cs typeface="Times New Roman"/>
              </a:rPr>
              <a:t>in</a:t>
            </a:r>
            <a:r>
              <a:rPr sz="1700" spc="5" dirty="0">
                <a:latin typeface="Times New Roman"/>
                <a:cs typeface="Times New Roman"/>
              </a:rPr>
              <a:t> </a:t>
            </a:r>
            <a:r>
              <a:rPr sz="1700" spc="-5" dirty="0">
                <a:latin typeface="Times New Roman"/>
                <a:cs typeface="Times New Roman"/>
              </a:rPr>
              <a:t>order;</a:t>
            </a:r>
            <a:endParaRPr sz="1700" dirty="0">
              <a:latin typeface="Times New Roman"/>
              <a:cs typeface="Times New Roman"/>
            </a:endParaRPr>
          </a:p>
          <a:p>
            <a:pPr marL="12700">
              <a:lnSpc>
                <a:spcPct val="100000"/>
              </a:lnSpc>
              <a:spcBef>
                <a:spcPts val="1019"/>
              </a:spcBef>
            </a:pPr>
            <a:r>
              <a:rPr sz="1700" dirty="0">
                <a:latin typeface="Times New Roman"/>
                <a:cs typeface="Times New Roman"/>
              </a:rPr>
              <a:t>12</a:t>
            </a:r>
            <a:r>
              <a:rPr sz="1700" spc="-5" dirty="0">
                <a:latin typeface="Times New Roman"/>
                <a:cs typeface="Times New Roman"/>
              </a:rPr>
              <a:t> and</a:t>
            </a:r>
            <a:r>
              <a:rPr sz="1700" dirty="0">
                <a:latin typeface="Times New Roman"/>
                <a:cs typeface="Times New Roman"/>
              </a:rPr>
              <a:t> 16 </a:t>
            </a:r>
            <a:r>
              <a:rPr sz="1700" spc="-5" dirty="0">
                <a:latin typeface="Times New Roman"/>
                <a:cs typeface="Times New Roman"/>
              </a:rPr>
              <a:t>stays</a:t>
            </a:r>
            <a:r>
              <a:rPr sz="1700" spc="-10" dirty="0">
                <a:latin typeface="Times New Roman"/>
                <a:cs typeface="Times New Roman"/>
              </a:rPr>
              <a:t> </a:t>
            </a:r>
            <a:r>
              <a:rPr sz="1700" spc="-5" dirty="0">
                <a:latin typeface="Times New Roman"/>
                <a:cs typeface="Times New Roman"/>
              </a:rPr>
              <a:t>at</a:t>
            </a:r>
            <a:r>
              <a:rPr sz="1700" spc="5" dirty="0">
                <a:latin typeface="Times New Roman"/>
                <a:cs typeface="Times New Roman"/>
              </a:rPr>
              <a:t> </a:t>
            </a:r>
            <a:r>
              <a:rPr sz="1700" spc="-10" dirty="0">
                <a:latin typeface="Times New Roman"/>
                <a:cs typeface="Times New Roman"/>
              </a:rPr>
              <a:t>its</a:t>
            </a:r>
            <a:r>
              <a:rPr sz="1700" spc="20" dirty="0">
                <a:latin typeface="Times New Roman"/>
                <a:cs typeface="Times New Roman"/>
              </a:rPr>
              <a:t> </a:t>
            </a:r>
            <a:r>
              <a:rPr sz="1700" dirty="0">
                <a:latin typeface="Times New Roman"/>
                <a:cs typeface="Times New Roman"/>
              </a:rPr>
              <a:t>current</a:t>
            </a:r>
            <a:r>
              <a:rPr sz="1700" spc="-25" dirty="0">
                <a:latin typeface="Times New Roman"/>
                <a:cs typeface="Times New Roman"/>
              </a:rPr>
              <a:t> </a:t>
            </a:r>
            <a:r>
              <a:rPr sz="1700" spc="-5" dirty="0">
                <a:latin typeface="Times New Roman"/>
                <a:cs typeface="Times New Roman"/>
              </a:rPr>
              <a:t>position</a:t>
            </a:r>
            <a:r>
              <a:rPr sz="1700" spc="25" dirty="0">
                <a:latin typeface="Times New Roman"/>
                <a:cs typeface="Times New Roman"/>
              </a:rPr>
              <a:t> </a:t>
            </a:r>
            <a:r>
              <a:rPr sz="1700" dirty="0">
                <a:latin typeface="Times New Roman"/>
                <a:cs typeface="Times New Roman"/>
              </a:rPr>
              <a:t>because</a:t>
            </a:r>
            <a:r>
              <a:rPr sz="1700" spc="-30" dirty="0">
                <a:latin typeface="Times New Roman"/>
                <a:cs typeface="Times New Roman"/>
              </a:rPr>
              <a:t> </a:t>
            </a:r>
            <a:r>
              <a:rPr sz="1700" dirty="0">
                <a:latin typeface="Times New Roman"/>
                <a:cs typeface="Times New Roman"/>
              </a:rPr>
              <a:t>they</a:t>
            </a:r>
            <a:r>
              <a:rPr sz="1700" spc="-10" dirty="0">
                <a:latin typeface="Times New Roman"/>
                <a:cs typeface="Times New Roman"/>
              </a:rPr>
              <a:t> </a:t>
            </a:r>
            <a:r>
              <a:rPr sz="1700" dirty="0">
                <a:latin typeface="Times New Roman"/>
                <a:cs typeface="Times New Roman"/>
              </a:rPr>
              <a:t>are</a:t>
            </a:r>
            <a:r>
              <a:rPr sz="1700" spc="-5" dirty="0">
                <a:latin typeface="Times New Roman"/>
                <a:cs typeface="Times New Roman"/>
              </a:rPr>
              <a:t> in</a:t>
            </a:r>
            <a:r>
              <a:rPr sz="1700" spc="10" dirty="0">
                <a:latin typeface="Times New Roman"/>
                <a:cs typeface="Times New Roman"/>
              </a:rPr>
              <a:t> </a:t>
            </a:r>
            <a:r>
              <a:rPr sz="1700" spc="-20" dirty="0">
                <a:latin typeface="Times New Roman"/>
                <a:cs typeface="Times New Roman"/>
              </a:rPr>
              <a:t>order.</a:t>
            </a:r>
            <a:endParaRPr sz="1700" dirty="0">
              <a:latin typeface="Times New Roman"/>
              <a:cs typeface="Times New Roman"/>
            </a:endParaRPr>
          </a:p>
          <a:p>
            <a:pPr marL="12700" marR="1477645">
              <a:lnSpc>
                <a:spcPct val="150000"/>
              </a:lnSpc>
              <a:spcBef>
                <a:spcPts val="5"/>
              </a:spcBef>
            </a:pPr>
            <a:r>
              <a:rPr sz="1700" b="1" dirty="0">
                <a:latin typeface="Times New Roman"/>
                <a:cs typeface="Times New Roman"/>
              </a:rPr>
              <a:t>Step 4) </a:t>
            </a:r>
            <a:r>
              <a:rPr sz="1700" spc="-5" dirty="0">
                <a:latin typeface="Times New Roman"/>
                <a:cs typeface="Times New Roman"/>
              </a:rPr>
              <a:t>Only </a:t>
            </a:r>
            <a:r>
              <a:rPr sz="1700" dirty="0">
                <a:latin typeface="Times New Roman"/>
                <a:cs typeface="Times New Roman"/>
              </a:rPr>
              <a:t>look </a:t>
            </a:r>
            <a:r>
              <a:rPr sz="1700" spc="-5" dirty="0">
                <a:latin typeface="Times New Roman"/>
                <a:cs typeface="Times New Roman"/>
              </a:rPr>
              <a:t>at </a:t>
            </a:r>
            <a:r>
              <a:rPr sz="1700" dirty="0">
                <a:latin typeface="Times New Roman"/>
                <a:cs typeface="Times New Roman"/>
              </a:rPr>
              <a:t>5 </a:t>
            </a:r>
            <a:r>
              <a:rPr sz="1700" spc="-5" dirty="0">
                <a:latin typeface="Times New Roman"/>
                <a:cs typeface="Times New Roman"/>
              </a:rPr>
              <a:t>and </a:t>
            </a:r>
            <a:r>
              <a:rPr sz="1700" dirty="0">
                <a:latin typeface="Times New Roman"/>
                <a:cs typeface="Times New Roman"/>
              </a:rPr>
              <a:t>2 </a:t>
            </a:r>
            <a:r>
              <a:rPr sz="1700" spc="-5" dirty="0">
                <a:latin typeface="Times New Roman"/>
                <a:cs typeface="Times New Roman"/>
              </a:rPr>
              <a:t>and </a:t>
            </a:r>
            <a:r>
              <a:rPr sz="1700" dirty="0">
                <a:latin typeface="Times New Roman"/>
                <a:cs typeface="Times New Roman"/>
              </a:rPr>
              <a:t>sort </a:t>
            </a:r>
            <a:r>
              <a:rPr sz="1700" spc="-5" dirty="0">
                <a:latin typeface="Times New Roman"/>
                <a:cs typeface="Times New Roman"/>
              </a:rPr>
              <a:t>in order; </a:t>
            </a:r>
            <a:r>
              <a:rPr sz="1700" spc="-409" dirty="0">
                <a:latin typeface="Times New Roman"/>
                <a:cs typeface="Times New Roman"/>
              </a:rPr>
              <a:t> </a:t>
            </a:r>
            <a:r>
              <a:rPr sz="1700" dirty="0">
                <a:latin typeface="Times New Roman"/>
                <a:cs typeface="Times New Roman"/>
              </a:rPr>
              <a:t>2</a:t>
            </a:r>
            <a:r>
              <a:rPr sz="1700" spc="-10" dirty="0">
                <a:latin typeface="Times New Roman"/>
                <a:cs typeface="Times New Roman"/>
              </a:rPr>
              <a:t> </a:t>
            </a:r>
            <a:r>
              <a:rPr sz="1700" spc="-5" dirty="0">
                <a:latin typeface="Times New Roman"/>
                <a:cs typeface="Times New Roman"/>
              </a:rPr>
              <a:t>and </a:t>
            </a:r>
            <a:r>
              <a:rPr sz="1700" dirty="0">
                <a:latin typeface="Times New Roman"/>
                <a:cs typeface="Times New Roman"/>
              </a:rPr>
              <a:t>5</a:t>
            </a:r>
            <a:r>
              <a:rPr sz="1700" spc="-10" dirty="0">
                <a:latin typeface="Times New Roman"/>
                <a:cs typeface="Times New Roman"/>
              </a:rPr>
              <a:t> </a:t>
            </a:r>
            <a:r>
              <a:rPr sz="1700" dirty="0">
                <a:latin typeface="Times New Roman"/>
                <a:cs typeface="Times New Roman"/>
              </a:rPr>
              <a:t>need</a:t>
            </a:r>
            <a:r>
              <a:rPr sz="1700" spc="-20" dirty="0">
                <a:latin typeface="Times New Roman"/>
                <a:cs typeface="Times New Roman"/>
              </a:rPr>
              <a:t> </a:t>
            </a:r>
            <a:r>
              <a:rPr sz="1700" spc="-5" dirty="0">
                <a:latin typeface="Times New Roman"/>
                <a:cs typeface="Times New Roman"/>
              </a:rPr>
              <a:t>to</a:t>
            </a:r>
            <a:r>
              <a:rPr sz="1700" spc="5" dirty="0">
                <a:latin typeface="Times New Roman"/>
                <a:cs typeface="Times New Roman"/>
              </a:rPr>
              <a:t> </a:t>
            </a:r>
            <a:r>
              <a:rPr sz="1700" dirty="0">
                <a:latin typeface="Times New Roman"/>
                <a:cs typeface="Times New Roman"/>
              </a:rPr>
              <a:t>be</a:t>
            </a:r>
            <a:r>
              <a:rPr sz="1700" spc="-15" dirty="0">
                <a:latin typeface="Times New Roman"/>
                <a:cs typeface="Times New Roman"/>
              </a:rPr>
              <a:t> </a:t>
            </a:r>
            <a:r>
              <a:rPr sz="1700" dirty="0">
                <a:latin typeface="Times New Roman"/>
                <a:cs typeface="Times New Roman"/>
              </a:rPr>
              <a:t>switched</a:t>
            </a:r>
            <a:r>
              <a:rPr sz="1700" spc="-20" dirty="0">
                <a:latin typeface="Times New Roman"/>
                <a:cs typeface="Times New Roman"/>
              </a:rPr>
              <a:t> </a:t>
            </a:r>
            <a:r>
              <a:rPr sz="1700" spc="-5" dirty="0">
                <a:latin typeface="Times New Roman"/>
                <a:cs typeface="Times New Roman"/>
              </a:rPr>
              <a:t>to</a:t>
            </a:r>
            <a:r>
              <a:rPr sz="1700" dirty="0">
                <a:latin typeface="Times New Roman"/>
                <a:cs typeface="Times New Roman"/>
              </a:rPr>
              <a:t> be</a:t>
            </a:r>
            <a:r>
              <a:rPr sz="1700" spc="-10" dirty="0">
                <a:latin typeface="Times New Roman"/>
                <a:cs typeface="Times New Roman"/>
              </a:rPr>
              <a:t> </a:t>
            </a:r>
            <a:r>
              <a:rPr sz="1700" spc="-5" dirty="0">
                <a:latin typeface="Times New Roman"/>
                <a:cs typeface="Times New Roman"/>
              </a:rPr>
              <a:t>in</a:t>
            </a:r>
            <a:r>
              <a:rPr sz="1700" spc="5" dirty="0">
                <a:latin typeface="Times New Roman"/>
                <a:cs typeface="Times New Roman"/>
              </a:rPr>
              <a:t> </a:t>
            </a:r>
            <a:r>
              <a:rPr sz="1700" spc="-20" dirty="0">
                <a:latin typeface="Times New Roman"/>
                <a:cs typeface="Times New Roman"/>
              </a:rPr>
              <a:t>order.</a:t>
            </a:r>
            <a:endParaRPr sz="1700" dirty="0">
              <a:latin typeface="Times New Roman"/>
              <a:cs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290955" y="630783"/>
            <a:ext cx="6976745" cy="3004185"/>
          </a:xfrm>
          <a:prstGeom prst="rect">
            <a:avLst/>
          </a:prstGeom>
        </p:spPr>
        <p:txBody>
          <a:bodyPr vert="horz" wrap="square" lIns="0" tIns="50800" rIns="0" bIns="0" rtlCol="0">
            <a:spAutoFit/>
          </a:bodyPr>
          <a:lstStyle/>
          <a:p>
            <a:pPr marL="12700">
              <a:lnSpc>
                <a:spcPct val="100000"/>
              </a:lnSpc>
              <a:spcBef>
                <a:spcPts val="400"/>
              </a:spcBef>
            </a:pPr>
            <a:r>
              <a:rPr sz="1700" spc="-5" dirty="0">
                <a:latin typeface="Times New Roman"/>
                <a:cs typeface="Times New Roman"/>
              </a:rPr>
              <a:t>Resulting</a:t>
            </a:r>
            <a:r>
              <a:rPr sz="1700" dirty="0">
                <a:latin typeface="Times New Roman"/>
                <a:cs typeface="Times New Roman"/>
              </a:rPr>
              <a:t> numbers</a:t>
            </a:r>
            <a:r>
              <a:rPr sz="1700" spc="-15" dirty="0">
                <a:latin typeface="Times New Roman"/>
                <a:cs typeface="Times New Roman"/>
              </a:rPr>
              <a:t> </a:t>
            </a:r>
            <a:r>
              <a:rPr sz="1700" spc="-5" dirty="0">
                <a:latin typeface="Times New Roman"/>
                <a:cs typeface="Times New Roman"/>
              </a:rPr>
              <a:t>after</a:t>
            </a:r>
            <a:r>
              <a:rPr sz="1700" spc="-10" dirty="0">
                <a:latin typeface="Times New Roman"/>
                <a:cs typeface="Times New Roman"/>
              </a:rPr>
              <a:t> </a:t>
            </a:r>
            <a:r>
              <a:rPr sz="1700" dirty="0">
                <a:latin typeface="Times New Roman"/>
                <a:cs typeface="Times New Roman"/>
              </a:rPr>
              <a:t>increment</a:t>
            </a:r>
            <a:r>
              <a:rPr sz="1700" spc="-25" dirty="0">
                <a:latin typeface="Times New Roman"/>
                <a:cs typeface="Times New Roman"/>
              </a:rPr>
              <a:t> </a:t>
            </a:r>
            <a:r>
              <a:rPr sz="1700" dirty="0">
                <a:latin typeface="Times New Roman"/>
                <a:cs typeface="Times New Roman"/>
              </a:rPr>
              <a:t>4</a:t>
            </a:r>
            <a:r>
              <a:rPr sz="1700" spc="-5" dirty="0">
                <a:latin typeface="Times New Roman"/>
                <a:cs typeface="Times New Roman"/>
              </a:rPr>
              <a:t> pass:</a:t>
            </a:r>
            <a:endParaRPr sz="1700" dirty="0">
              <a:latin typeface="Times New Roman"/>
              <a:cs typeface="Times New Roman"/>
            </a:endParaRPr>
          </a:p>
          <a:p>
            <a:pPr marL="12700">
              <a:lnSpc>
                <a:spcPct val="100000"/>
              </a:lnSpc>
              <a:spcBef>
                <a:spcPts val="300"/>
              </a:spcBef>
              <a:tabLst>
                <a:tab pos="469900" algn="l"/>
                <a:tab pos="1384300" algn="l"/>
                <a:tab pos="2298700" algn="l"/>
                <a:tab pos="3213100" algn="l"/>
                <a:tab pos="4127500" algn="l"/>
                <a:tab pos="5042535" algn="l"/>
                <a:tab pos="5956935" algn="l"/>
              </a:tabLst>
            </a:pPr>
            <a:r>
              <a:rPr sz="1700" dirty="0">
                <a:latin typeface="Times New Roman"/>
                <a:cs typeface="Times New Roman"/>
              </a:rPr>
              <a:t>18	32	12	</a:t>
            </a:r>
            <a:r>
              <a:rPr sz="1700" i="1" dirty="0">
                <a:latin typeface="Times New Roman"/>
                <a:cs typeface="Times New Roman"/>
              </a:rPr>
              <a:t>2	</a:t>
            </a:r>
            <a:r>
              <a:rPr sz="1700" dirty="0">
                <a:latin typeface="Times New Roman"/>
                <a:cs typeface="Times New Roman"/>
              </a:rPr>
              <a:t>38	33	16	</a:t>
            </a:r>
            <a:r>
              <a:rPr sz="1700" i="1" dirty="0">
                <a:latin typeface="Times New Roman"/>
                <a:cs typeface="Times New Roman"/>
              </a:rPr>
              <a:t>5</a:t>
            </a:r>
            <a:endParaRPr sz="1700" dirty="0">
              <a:latin typeface="Times New Roman"/>
              <a:cs typeface="Times New Roman"/>
            </a:endParaRPr>
          </a:p>
          <a:p>
            <a:pPr marL="12700">
              <a:lnSpc>
                <a:spcPct val="100000"/>
              </a:lnSpc>
              <a:spcBef>
                <a:spcPts val="310"/>
              </a:spcBef>
            </a:pPr>
            <a:r>
              <a:rPr sz="1700" spc="-5" dirty="0">
                <a:latin typeface="Times New Roman"/>
                <a:cs typeface="Times New Roman"/>
              </a:rPr>
              <a:t>Gap=floor(4/2)</a:t>
            </a:r>
            <a:r>
              <a:rPr sz="1700" spc="-25" dirty="0">
                <a:latin typeface="Times New Roman"/>
                <a:cs typeface="Times New Roman"/>
              </a:rPr>
              <a:t> </a:t>
            </a:r>
            <a:r>
              <a:rPr sz="1700" dirty="0">
                <a:latin typeface="Wingdings"/>
                <a:cs typeface="Wingdings"/>
              </a:rPr>
              <a:t></a:t>
            </a:r>
            <a:r>
              <a:rPr sz="1700" dirty="0">
                <a:latin typeface="Times New Roman"/>
                <a:cs typeface="Times New Roman"/>
              </a:rPr>
              <a:t> </a:t>
            </a:r>
            <a:r>
              <a:rPr sz="1700" spc="-5" dirty="0">
                <a:latin typeface="Times New Roman"/>
                <a:cs typeface="Times New Roman"/>
              </a:rPr>
              <a:t>floor(2)</a:t>
            </a:r>
            <a:r>
              <a:rPr sz="1700" spc="-10" dirty="0">
                <a:latin typeface="Times New Roman"/>
                <a:cs typeface="Times New Roman"/>
              </a:rPr>
              <a:t> </a:t>
            </a:r>
            <a:r>
              <a:rPr sz="1700" dirty="0">
                <a:latin typeface="Times New Roman"/>
                <a:cs typeface="Times New Roman"/>
              </a:rPr>
              <a:t>=</a:t>
            </a:r>
            <a:r>
              <a:rPr sz="1700" spc="-10" dirty="0">
                <a:latin typeface="Times New Roman"/>
                <a:cs typeface="Times New Roman"/>
              </a:rPr>
              <a:t> </a:t>
            </a:r>
            <a:r>
              <a:rPr sz="1700" dirty="0">
                <a:latin typeface="Times New Roman"/>
                <a:cs typeface="Times New Roman"/>
              </a:rPr>
              <a:t>2</a:t>
            </a:r>
          </a:p>
          <a:p>
            <a:pPr marL="12700">
              <a:lnSpc>
                <a:spcPct val="100000"/>
              </a:lnSpc>
              <a:spcBef>
                <a:spcPts val="300"/>
              </a:spcBef>
            </a:pPr>
            <a:r>
              <a:rPr sz="1700" b="1" dirty="0">
                <a:latin typeface="Times New Roman"/>
                <a:cs typeface="Times New Roman"/>
              </a:rPr>
              <a:t>Step</a:t>
            </a:r>
            <a:r>
              <a:rPr sz="1700" b="1" spc="-5" dirty="0">
                <a:latin typeface="Times New Roman"/>
                <a:cs typeface="Times New Roman"/>
              </a:rPr>
              <a:t> </a:t>
            </a:r>
            <a:r>
              <a:rPr sz="1700" b="1" dirty="0">
                <a:latin typeface="Times New Roman"/>
                <a:cs typeface="Times New Roman"/>
              </a:rPr>
              <a:t>1)</a:t>
            </a:r>
            <a:r>
              <a:rPr sz="1700" b="1" spc="-5" dirty="0">
                <a:latin typeface="Times New Roman"/>
                <a:cs typeface="Times New Roman"/>
              </a:rPr>
              <a:t> </a:t>
            </a:r>
            <a:r>
              <a:rPr sz="1700" dirty="0">
                <a:latin typeface="Times New Roman"/>
                <a:cs typeface="Times New Roman"/>
              </a:rPr>
              <a:t>Look </a:t>
            </a:r>
            <a:r>
              <a:rPr sz="1700" spc="-5" dirty="0">
                <a:latin typeface="Times New Roman"/>
                <a:cs typeface="Times New Roman"/>
              </a:rPr>
              <a:t>at</a:t>
            </a:r>
            <a:r>
              <a:rPr sz="1700" spc="-10" dirty="0">
                <a:latin typeface="Times New Roman"/>
                <a:cs typeface="Times New Roman"/>
              </a:rPr>
              <a:t> </a:t>
            </a:r>
            <a:r>
              <a:rPr sz="1700" dirty="0">
                <a:latin typeface="Times New Roman"/>
                <a:cs typeface="Times New Roman"/>
              </a:rPr>
              <a:t>18,</a:t>
            </a:r>
            <a:r>
              <a:rPr sz="1700" spc="5" dirty="0">
                <a:latin typeface="Times New Roman"/>
                <a:cs typeface="Times New Roman"/>
              </a:rPr>
              <a:t> </a:t>
            </a:r>
            <a:r>
              <a:rPr sz="1700" dirty="0">
                <a:latin typeface="Times New Roman"/>
                <a:cs typeface="Times New Roman"/>
              </a:rPr>
              <a:t>12,</a:t>
            </a:r>
            <a:r>
              <a:rPr sz="1700" spc="-10" dirty="0">
                <a:latin typeface="Times New Roman"/>
                <a:cs typeface="Times New Roman"/>
              </a:rPr>
              <a:t> </a:t>
            </a:r>
            <a:r>
              <a:rPr sz="1700" dirty="0">
                <a:latin typeface="Times New Roman"/>
                <a:cs typeface="Times New Roman"/>
              </a:rPr>
              <a:t>38,</a:t>
            </a:r>
            <a:r>
              <a:rPr sz="1700" spc="5" dirty="0">
                <a:latin typeface="Times New Roman"/>
                <a:cs typeface="Times New Roman"/>
              </a:rPr>
              <a:t> </a:t>
            </a:r>
            <a:r>
              <a:rPr sz="1700" dirty="0">
                <a:latin typeface="Times New Roman"/>
                <a:cs typeface="Times New Roman"/>
              </a:rPr>
              <a:t>16 </a:t>
            </a:r>
            <a:r>
              <a:rPr sz="1700" spc="-5" dirty="0">
                <a:latin typeface="Times New Roman"/>
                <a:cs typeface="Times New Roman"/>
              </a:rPr>
              <a:t>and</a:t>
            </a:r>
            <a:r>
              <a:rPr sz="1700" spc="-15" dirty="0">
                <a:latin typeface="Times New Roman"/>
                <a:cs typeface="Times New Roman"/>
              </a:rPr>
              <a:t> </a:t>
            </a:r>
            <a:r>
              <a:rPr sz="1700" spc="-5" dirty="0">
                <a:latin typeface="Times New Roman"/>
                <a:cs typeface="Times New Roman"/>
              </a:rPr>
              <a:t>sort</a:t>
            </a:r>
            <a:r>
              <a:rPr sz="1700" spc="5" dirty="0">
                <a:latin typeface="Times New Roman"/>
                <a:cs typeface="Times New Roman"/>
              </a:rPr>
              <a:t> </a:t>
            </a:r>
            <a:r>
              <a:rPr sz="1700" dirty="0">
                <a:latin typeface="Times New Roman"/>
                <a:cs typeface="Times New Roman"/>
              </a:rPr>
              <a:t>them</a:t>
            </a:r>
            <a:r>
              <a:rPr sz="1700" spc="5" dirty="0">
                <a:latin typeface="Times New Roman"/>
                <a:cs typeface="Times New Roman"/>
              </a:rPr>
              <a:t> </a:t>
            </a:r>
            <a:r>
              <a:rPr sz="1700" spc="-5" dirty="0">
                <a:latin typeface="Times New Roman"/>
                <a:cs typeface="Times New Roman"/>
              </a:rPr>
              <a:t>in</a:t>
            </a:r>
            <a:r>
              <a:rPr sz="1700" spc="10" dirty="0">
                <a:latin typeface="Times New Roman"/>
                <a:cs typeface="Times New Roman"/>
              </a:rPr>
              <a:t> </a:t>
            </a:r>
            <a:r>
              <a:rPr sz="1700" spc="-5" dirty="0">
                <a:latin typeface="Times New Roman"/>
                <a:cs typeface="Times New Roman"/>
              </a:rPr>
              <a:t>their</a:t>
            </a:r>
            <a:r>
              <a:rPr sz="1700" spc="10" dirty="0">
                <a:latin typeface="Times New Roman"/>
                <a:cs typeface="Times New Roman"/>
              </a:rPr>
              <a:t> </a:t>
            </a:r>
            <a:r>
              <a:rPr sz="1700" spc="-5" dirty="0">
                <a:latin typeface="Times New Roman"/>
                <a:cs typeface="Times New Roman"/>
              </a:rPr>
              <a:t>appropriate</a:t>
            </a:r>
            <a:r>
              <a:rPr sz="1700" spc="-15" dirty="0">
                <a:latin typeface="Times New Roman"/>
                <a:cs typeface="Times New Roman"/>
              </a:rPr>
              <a:t> </a:t>
            </a:r>
            <a:r>
              <a:rPr sz="1700" spc="-5" dirty="0">
                <a:latin typeface="Times New Roman"/>
                <a:cs typeface="Times New Roman"/>
              </a:rPr>
              <a:t>location:</a:t>
            </a:r>
            <a:endParaRPr sz="1700" dirty="0">
              <a:latin typeface="Times New Roman"/>
              <a:cs typeface="Times New Roman"/>
            </a:endParaRPr>
          </a:p>
          <a:p>
            <a:pPr marL="12700">
              <a:lnSpc>
                <a:spcPct val="100000"/>
              </a:lnSpc>
              <a:spcBef>
                <a:spcPts val="315"/>
              </a:spcBef>
              <a:tabLst>
                <a:tab pos="469900" algn="l"/>
                <a:tab pos="1384300" algn="l"/>
                <a:tab pos="2298700" algn="l"/>
                <a:tab pos="3213100" algn="l"/>
                <a:tab pos="4127500" algn="l"/>
                <a:tab pos="5042535" algn="l"/>
                <a:tab pos="5956935" algn="l"/>
              </a:tabLst>
            </a:pPr>
            <a:r>
              <a:rPr sz="1700" dirty="0">
                <a:latin typeface="Times New Roman"/>
                <a:cs typeface="Times New Roman"/>
              </a:rPr>
              <a:t>12</a:t>
            </a:r>
            <a:r>
              <a:rPr sz="1700">
                <a:latin typeface="Times New Roman"/>
                <a:cs typeface="Times New Roman"/>
              </a:rPr>
              <a:t>	3</a:t>
            </a:r>
            <a:r>
              <a:rPr lang="en-US" sz="1700">
                <a:latin typeface="Times New Roman"/>
                <a:cs typeface="Times New Roman"/>
              </a:rPr>
              <a:t>2</a:t>
            </a:r>
            <a:r>
              <a:rPr sz="1700" dirty="0">
                <a:latin typeface="Times New Roman"/>
                <a:cs typeface="Times New Roman"/>
              </a:rPr>
              <a:t>	16	2	18	33	38	5</a:t>
            </a:r>
            <a:endParaRPr sz="1700">
              <a:latin typeface="Times New Roman"/>
              <a:cs typeface="Times New Roman"/>
            </a:endParaRPr>
          </a:p>
          <a:p>
            <a:pPr marL="12700">
              <a:lnSpc>
                <a:spcPct val="100000"/>
              </a:lnSpc>
              <a:spcBef>
                <a:spcPts val="300"/>
              </a:spcBef>
            </a:pPr>
            <a:r>
              <a:rPr sz="1700" b="1" dirty="0">
                <a:latin typeface="Times New Roman"/>
                <a:cs typeface="Times New Roman"/>
              </a:rPr>
              <a:t>Step 2)</a:t>
            </a:r>
            <a:r>
              <a:rPr sz="1700" b="1" spc="-5" dirty="0">
                <a:latin typeface="Times New Roman"/>
                <a:cs typeface="Times New Roman"/>
              </a:rPr>
              <a:t> </a:t>
            </a:r>
            <a:r>
              <a:rPr sz="1700" dirty="0">
                <a:latin typeface="Times New Roman"/>
                <a:cs typeface="Times New Roman"/>
              </a:rPr>
              <a:t>Look</a:t>
            </a:r>
            <a:r>
              <a:rPr sz="1700" spc="-5" dirty="0">
                <a:latin typeface="Times New Roman"/>
                <a:cs typeface="Times New Roman"/>
              </a:rPr>
              <a:t> at</a:t>
            </a:r>
            <a:r>
              <a:rPr sz="1700" spc="-10" dirty="0">
                <a:latin typeface="Times New Roman"/>
                <a:cs typeface="Times New Roman"/>
              </a:rPr>
              <a:t> </a:t>
            </a:r>
            <a:r>
              <a:rPr sz="1700" spc="-5" dirty="0">
                <a:latin typeface="Times New Roman"/>
                <a:cs typeface="Times New Roman"/>
              </a:rPr>
              <a:t>32,</a:t>
            </a:r>
            <a:r>
              <a:rPr sz="1700" spc="10" dirty="0">
                <a:latin typeface="Times New Roman"/>
                <a:cs typeface="Times New Roman"/>
              </a:rPr>
              <a:t> </a:t>
            </a:r>
            <a:r>
              <a:rPr sz="1700" spc="-5" dirty="0">
                <a:latin typeface="Times New Roman"/>
                <a:cs typeface="Times New Roman"/>
              </a:rPr>
              <a:t>2,</a:t>
            </a:r>
            <a:r>
              <a:rPr sz="1700" spc="-10" dirty="0">
                <a:latin typeface="Times New Roman"/>
                <a:cs typeface="Times New Roman"/>
              </a:rPr>
              <a:t> </a:t>
            </a:r>
            <a:r>
              <a:rPr sz="1700" spc="-5" dirty="0">
                <a:latin typeface="Times New Roman"/>
                <a:cs typeface="Times New Roman"/>
              </a:rPr>
              <a:t>33,</a:t>
            </a:r>
            <a:r>
              <a:rPr sz="1700" spc="5" dirty="0">
                <a:latin typeface="Times New Roman"/>
                <a:cs typeface="Times New Roman"/>
              </a:rPr>
              <a:t> </a:t>
            </a:r>
            <a:r>
              <a:rPr sz="1700" dirty="0">
                <a:latin typeface="Times New Roman"/>
                <a:cs typeface="Times New Roman"/>
              </a:rPr>
              <a:t>5</a:t>
            </a:r>
            <a:r>
              <a:rPr sz="1700" spc="-5" dirty="0">
                <a:latin typeface="Times New Roman"/>
                <a:cs typeface="Times New Roman"/>
              </a:rPr>
              <a:t> and sort</a:t>
            </a:r>
            <a:r>
              <a:rPr sz="1700" spc="10" dirty="0">
                <a:latin typeface="Times New Roman"/>
                <a:cs typeface="Times New Roman"/>
              </a:rPr>
              <a:t> </a:t>
            </a:r>
            <a:r>
              <a:rPr sz="1700" dirty="0">
                <a:latin typeface="Times New Roman"/>
                <a:cs typeface="Times New Roman"/>
              </a:rPr>
              <a:t>them</a:t>
            </a:r>
            <a:r>
              <a:rPr sz="1700" spc="-10" dirty="0">
                <a:latin typeface="Times New Roman"/>
                <a:cs typeface="Times New Roman"/>
              </a:rPr>
              <a:t> </a:t>
            </a:r>
            <a:r>
              <a:rPr sz="1700" spc="-5" dirty="0">
                <a:latin typeface="Times New Roman"/>
                <a:cs typeface="Times New Roman"/>
              </a:rPr>
              <a:t>in</a:t>
            </a:r>
            <a:r>
              <a:rPr sz="1700" spc="10" dirty="0">
                <a:latin typeface="Times New Roman"/>
                <a:cs typeface="Times New Roman"/>
              </a:rPr>
              <a:t> </a:t>
            </a:r>
            <a:r>
              <a:rPr sz="1700" spc="-5" dirty="0">
                <a:latin typeface="Times New Roman"/>
                <a:cs typeface="Times New Roman"/>
              </a:rPr>
              <a:t>their</a:t>
            </a:r>
            <a:r>
              <a:rPr sz="1700" spc="10" dirty="0">
                <a:latin typeface="Times New Roman"/>
                <a:cs typeface="Times New Roman"/>
              </a:rPr>
              <a:t> </a:t>
            </a:r>
            <a:r>
              <a:rPr sz="1700" spc="-5" dirty="0">
                <a:latin typeface="Times New Roman"/>
                <a:cs typeface="Times New Roman"/>
              </a:rPr>
              <a:t>appropriate</a:t>
            </a:r>
            <a:r>
              <a:rPr sz="1700" spc="-10" dirty="0">
                <a:latin typeface="Times New Roman"/>
                <a:cs typeface="Times New Roman"/>
              </a:rPr>
              <a:t> </a:t>
            </a:r>
            <a:r>
              <a:rPr sz="1700" spc="-5" dirty="0">
                <a:latin typeface="Times New Roman"/>
                <a:cs typeface="Times New Roman"/>
              </a:rPr>
              <a:t>location:</a:t>
            </a:r>
            <a:endParaRPr sz="1700" dirty="0">
              <a:latin typeface="Times New Roman"/>
              <a:cs typeface="Times New Roman"/>
            </a:endParaRPr>
          </a:p>
          <a:p>
            <a:pPr marL="12700">
              <a:lnSpc>
                <a:spcPct val="100000"/>
              </a:lnSpc>
              <a:spcBef>
                <a:spcPts val="315"/>
              </a:spcBef>
              <a:tabLst>
                <a:tab pos="469900" algn="l"/>
                <a:tab pos="1384300" algn="l"/>
                <a:tab pos="2298700" algn="l"/>
                <a:tab pos="3213100" algn="l"/>
                <a:tab pos="4127500" algn="l"/>
                <a:tab pos="5042535" algn="l"/>
                <a:tab pos="5956935" algn="l"/>
              </a:tabLst>
            </a:pPr>
            <a:r>
              <a:rPr sz="1700" dirty="0">
                <a:latin typeface="Times New Roman"/>
                <a:cs typeface="Times New Roman"/>
              </a:rPr>
              <a:t>12	2	16	5	18	32	38	33</a:t>
            </a:r>
          </a:p>
          <a:p>
            <a:pPr marL="12700">
              <a:lnSpc>
                <a:spcPct val="100000"/>
              </a:lnSpc>
              <a:spcBef>
                <a:spcPts val="300"/>
              </a:spcBef>
            </a:pPr>
            <a:r>
              <a:rPr sz="1700" dirty="0">
                <a:latin typeface="Times New Roman"/>
                <a:cs typeface="Times New Roman"/>
              </a:rPr>
              <a:t>Gap=</a:t>
            </a:r>
            <a:r>
              <a:rPr sz="1700" spc="-20" dirty="0">
                <a:latin typeface="Times New Roman"/>
                <a:cs typeface="Times New Roman"/>
              </a:rPr>
              <a:t> </a:t>
            </a:r>
            <a:r>
              <a:rPr sz="1700" spc="-5" dirty="0">
                <a:latin typeface="Times New Roman"/>
                <a:cs typeface="Times New Roman"/>
              </a:rPr>
              <a:t>floor(2/2)</a:t>
            </a:r>
            <a:r>
              <a:rPr sz="1700" spc="-10" dirty="0">
                <a:latin typeface="Times New Roman"/>
                <a:cs typeface="Times New Roman"/>
              </a:rPr>
              <a:t> </a:t>
            </a:r>
            <a:r>
              <a:rPr sz="1700" dirty="0">
                <a:latin typeface="Wingdings"/>
                <a:cs typeface="Wingdings"/>
              </a:rPr>
              <a:t></a:t>
            </a:r>
            <a:r>
              <a:rPr sz="1700" spc="-5" dirty="0">
                <a:latin typeface="Times New Roman"/>
                <a:cs typeface="Times New Roman"/>
              </a:rPr>
              <a:t> floor(1)</a:t>
            </a:r>
            <a:r>
              <a:rPr sz="1700" spc="-10" dirty="0">
                <a:latin typeface="Times New Roman"/>
                <a:cs typeface="Times New Roman"/>
              </a:rPr>
              <a:t> </a:t>
            </a:r>
            <a:r>
              <a:rPr sz="1700" dirty="0">
                <a:latin typeface="Times New Roman"/>
                <a:cs typeface="Times New Roman"/>
              </a:rPr>
              <a:t>= 1</a:t>
            </a:r>
          </a:p>
          <a:p>
            <a:pPr marL="12700">
              <a:lnSpc>
                <a:spcPct val="100000"/>
              </a:lnSpc>
              <a:spcBef>
                <a:spcPts val="310"/>
              </a:spcBef>
              <a:tabLst>
                <a:tab pos="469900" algn="l"/>
                <a:tab pos="1384300" algn="l"/>
                <a:tab pos="2298700" algn="l"/>
                <a:tab pos="3213100" algn="l"/>
                <a:tab pos="4127500" algn="l"/>
                <a:tab pos="5042535" algn="l"/>
                <a:tab pos="5956935" algn="l"/>
              </a:tabLst>
            </a:pPr>
            <a:r>
              <a:rPr sz="1700" dirty="0">
                <a:latin typeface="Times New Roman"/>
                <a:cs typeface="Times New Roman"/>
              </a:rPr>
              <a:t>2	5	12	16	18	32	33	38</a:t>
            </a:r>
          </a:p>
          <a:p>
            <a:pPr marL="12700">
              <a:lnSpc>
                <a:spcPct val="100000"/>
              </a:lnSpc>
              <a:spcBef>
                <a:spcPts val="305"/>
              </a:spcBef>
            </a:pPr>
            <a:r>
              <a:rPr sz="1700" dirty="0">
                <a:latin typeface="Times New Roman"/>
                <a:cs typeface="Times New Roman"/>
              </a:rPr>
              <a:t>The</a:t>
            </a:r>
            <a:r>
              <a:rPr sz="1700" spc="-10" dirty="0">
                <a:latin typeface="Times New Roman"/>
                <a:cs typeface="Times New Roman"/>
              </a:rPr>
              <a:t> </a:t>
            </a:r>
            <a:r>
              <a:rPr sz="1700" dirty="0">
                <a:latin typeface="Times New Roman"/>
                <a:cs typeface="Times New Roman"/>
              </a:rPr>
              <a:t>last</a:t>
            </a:r>
            <a:r>
              <a:rPr sz="1700" spc="5" dirty="0">
                <a:latin typeface="Times New Roman"/>
                <a:cs typeface="Times New Roman"/>
              </a:rPr>
              <a:t> </a:t>
            </a:r>
            <a:r>
              <a:rPr sz="1700" spc="-5" dirty="0">
                <a:latin typeface="Times New Roman"/>
                <a:cs typeface="Times New Roman"/>
              </a:rPr>
              <a:t>increment</a:t>
            </a:r>
            <a:r>
              <a:rPr sz="1700" spc="10" dirty="0">
                <a:latin typeface="Times New Roman"/>
                <a:cs typeface="Times New Roman"/>
              </a:rPr>
              <a:t> </a:t>
            </a:r>
            <a:r>
              <a:rPr sz="1700" dirty="0">
                <a:latin typeface="Times New Roman"/>
                <a:cs typeface="Times New Roman"/>
              </a:rPr>
              <a:t>or phase</a:t>
            </a:r>
            <a:r>
              <a:rPr sz="1700" spc="-15" dirty="0">
                <a:latin typeface="Times New Roman"/>
                <a:cs typeface="Times New Roman"/>
              </a:rPr>
              <a:t> </a:t>
            </a:r>
            <a:r>
              <a:rPr sz="1700" dirty="0">
                <a:latin typeface="Times New Roman"/>
                <a:cs typeface="Times New Roman"/>
              </a:rPr>
              <a:t>of </a:t>
            </a:r>
            <a:r>
              <a:rPr sz="1700" spc="-5" dirty="0">
                <a:latin typeface="Times New Roman"/>
                <a:cs typeface="Times New Roman"/>
              </a:rPr>
              <a:t>Shell</a:t>
            </a:r>
            <a:r>
              <a:rPr sz="1700" spc="10" dirty="0">
                <a:latin typeface="Times New Roman"/>
                <a:cs typeface="Times New Roman"/>
              </a:rPr>
              <a:t> </a:t>
            </a:r>
            <a:r>
              <a:rPr sz="1700" spc="-5" dirty="0">
                <a:latin typeface="Times New Roman"/>
                <a:cs typeface="Times New Roman"/>
              </a:rPr>
              <a:t>sort</a:t>
            </a:r>
            <a:r>
              <a:rPr sz="1700" spc="10" dirty="0">
                <a:latin typeface="Times New Roman"/>
                <a:cs typeface="Times New Roman"/>
              </a:rPr>
              <a:t> </a:t>
            </a:r>
            <a:r>
              <a:rPr sz="1700" spc="-5" dirty="0">
                <a:latin typeface="Times New Roman"/>
                <a:cs typeface="Times New Roman"/>
              </a:rPr>
              <a:t>is</a:t>
            </a:r>
            <a:r>
              <a:rPr sz="1700" spc="5" dirty="0">
                <a:latin typeface="Times New Roman"/>
                <a:cs typeface="Times New Roman"/>
              </a:rPr>
              <a:t> </a:t>
            </a:r>
            <a:r>
              <a:rPr sz="1700" spc="-5" dirty="0">
                <a:latin typeface="Times New Roman"/>
                <a:cs typeface="Times New Roman"/>
              </a:rPr>
              <a:t>basically</a:t>
            </a:r>
            <a:r>
              <a:rPr sz="1700" spc="15" dirty="0">
                <a:latin typeface="Times New Roman"/>
                <a:cs typeface="Times New Roman"/>
              </a:rPr>
              <a:t> </a:t>
            </a:r>
            <a:r>
              <a:rPr sz="1700" spc="-5" dirty="0">
                <a:latin typeface="Times New Roman"/>
                <a:cs typeface="Times New Roman"/>
              </a:rPr>
              <a:t>an</a:t>
            </a:r>
            <a:r>
              <a:rPr sz="1700" spc="5" dirty="0">
                <a:latin typeface="Times New Roman"/>
                <a:cs typeface="Times New Roman"/>
              </a:rPr>
              <a:t> </a:t>
            </a:r>
            <a:r>
              <a:rPr sz="1700" spc="-5" dirty="0">
                <a:latin typeface="Times New Roman"/>
                <a:cs typeface="Times New Roman"/>
              </a:rPr>
              <a:t>Insertion</a:t>
            </a:r>
            <a:r>
              <a:rPr sz="1700" spc="5" dirty="0">
                <a:latin typeface="Times New Roman"/>
                <a:cs typeface="Times New Roman"/>
              </a:rPr>
              <a:t> </a:t>
            </a:r>
            <a:r>
              <a:rPr sz="1700" dirty="0">
                <a:latin typeface="Times New Roman"/>
                <a:cs typeface="Times New Roman"/>
              </a:rPr>
              <a:t>Sort </a:t>
            </a:r>
            <a:r>
              <a:rPr sz="1700" spc="-5" dirty="0">
                <a:latin typeface="Times New Roman"/>
                <a:cs typeface="Times New Roman"/>
              </a:rPr>
              <a:t>algorithm.</a:t>
            </a:r>
            <a:endParaRPr sz="1700" dirty="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04240" y="275900"/>
            <a:ext cx="7967345" cy="4691380"/>
          </a:xfrm>
          <a:prstGeom prst="rect">
            <a:avLst/>
          </a:prstGeom>
        </p:spPr>
        <p:txBody>
          <a:bodyPr vert="horz" wrap="square" lIns="0" tIns="13335" rIns="0" bIns="0" rtlCol="0">
            <a:spAutoFit/>
          </a:bodyPr>
          <a:lstStyle/>
          <a:p>
            <a:pPr marL="354965" marR="5080" indent="-342900" algn="just">
              <a:lnSpc>
                <a:spcPct val="150000"/>
              </a:lnSpc>
              <a:spcBef>
                <a:spcPts val="105"/>
              </a:spcBef>
              <a:buFont typeface="Arial MT"/>
              <a:buChar char="•"/>
              <a:tabLst>
                <a:tab pos="355600" algn="l"/>
              </a:tabLst>
            </a:pPr>
            <a:r>
              <a:rPr sz="1700" dirty="0">
                <a:latin typeface="Times New Roman"/>
                <a:cs typeface="Times New Roman"/>
              </a:rPr>
              <a:t>The </a:t>
            </a:r>
            <a:r>
              <a:rPr sz="1700" spc="-5" dirty="0">
                <a:latin typeface="Times New Roman"/>
                <a:cs typeface="Times New Roman"/>
              </a:rPr>
              <a:t>records are either sorted either numerically </a:t>
            </a:r>
            <a:r>
              <a:rPr sz="1700" dirty="0">
                <a:latin typeface="Times New Roman"/>
                <a:cs typeface="Times New Roman"/>
              </a:rPr>
              <a:t>or </a:t>
            </a:r>
            <a:r>
              <a:rPr sz="1700" spc="-10" dirty="0">
                <a:latin typeface="Times New Roman"/>
                <a:cs typeface="Times New Roman"/>
              </a:rPr>
              <a:t>alphanumerically. </a:t>
            </a:r>
            <a:r>
              <a:rPr sz="1700" spc="-5" dirty="0">
                <a:latin typeface="Times New Roman"/>
                <a:cs typeface="Times New Roman"/>
              </a:rPr>
              <a:t>The records </a:t>
            </a:r>
            <a:r>
              <a:rPr sz="1700" spc="-10" dirty="0">
                <a:latin typeface="Times New Roman"/>
                <a:cs typeface="Times New Roman"/>
              </a:rPr>
              <a:t>are </a:t>
            </a:r>
            <a:r>
              <a:rPr sz="1700" spc="-5" dirty="0">
                <a:latin typeface="Times New Roman"/>
                <a:cs typeface="Times New Roman"/>
              </a:rPr>
              <a:t> </a:t>
            </a:r>
            <a:r>
              <a:rPr sz="1700" dirty="0">
                <a:latin typeface="Times New Roman"/>
                <a:cs typeface="Times New Roman"/>
              </a:rPr>
              <a:t>then </a:t>
            </a:r>
            <a:r>
              <a:rPr sz="1700" spc="-5" dirty="0">
                <a:latin typeface="Times New Roman"/>
                <a:cs typeface="Times New Roman"/>
              </a:rPr>
              <a:t>arranged in ascending</a:t>
            </a:r>
            <a:r>
              <a:rPr sz="1700" dirty="0">
                <a:latin typeface="Times New Roman"/>
                <a:cs typeface="Times New Roman"/>
              </a:rPr>
              <a:t> </a:t>
            </a:r>
            <a:r>
              <a:rPr sz="1700" spc="-10" dirty="0">
                <a:latin typeface="Times New Roman"/>
                <a:cs typeface="Times New Roman"/>
              </a:rPr>
              <a:t>or</a:t>
            </a:r>
            <a:r>
              <a:rPr sz="1700" spc="405" dirty="0">
                <a:latin typeface="Times New Roman"/>
                <a:cs typeface="Times New Roman"/>
              </a:rPr>
              <a:t> </a:t>
            </a:r>
            <a:r>
              <a:rPr sz="1700" spc="-5" dirty="0">
                <a:latin typeface="Times New Roman"/>
                <a:cs typeface="Times New Roman"/>
              </a:rPr>
              <a:t>descending order depending </a:t>
            </a:r>
            <a:r>
              <a:rPr sz="1700" dirty="0">
                <a:latin typeface="Times New Roman"/>
                <a:cs typeface="Times New Roman"/>
              </a:rPr>
              <a:t>on the </a:t>
            </a:r>
            <a:r>
              <a:rPr sz="1700" spc="-5" dirty="0">
                <a:latin typeface="Times New Roman"/>
                <a:cs typeface="Times New Roman"/>
              </a:rPr>
              <a:t>numerical</a:t>
            </a:r>
            <a:r>
              <a:rPr sz="1700" spc="415" dirty="0">
                <a:latin typeface="Times New Roman"/>
                <a:cs typeface="Times New Roman"/>
              </a:rPr>
              <a:t> </a:t>
            </a:r>
            <a:r>
              <a:rPr sz="1700" spc="-5" dirty="0">
                <a:latin typeface="Times New Roman"/>
                <a:cs typeface="Times New Roman"/>
              </a:rPr>
              <a:t>value </a:t>
            </a:r>
            <a:r>
              <a:rPr sz="1700" dirty="0">
                <a:latin typeface="Times New Roman"/>
                <a:cs typeface="Times New Roman"/>
              </a:rPr>
              <a:t>of </a:t>
            </a:r>
            <a:r>
              <a:rPr sz="1700" spc="5" dirty="0">
                <a:latin typeface="Times New Roman"/>
                <a:cs typeface="Times New Roman"/>
              </a:rPr>
              <a:t> </a:t>
            </a:r>
            <a:r>
              <a:rPr sz="1700" dirty="0">
                <a:latin typeface="Times New Roman"/>
                <a:cs typeface="Times New Roman"/>
              </a:rPr>
              <a:t>the</a:t>
            </a:r>
            <a:r>
              <a:rPr sz="1700" spc="-15" dirty="0">
                <a:latin typeface="Times New Roman"/>
                <a:cs typeface="Times New Roman"/>
              </a:rPr>
              <a:t> </a:t>
            </a:r>
            <a:r>
              <a:rPr sz="1700" spc="-30" dirty="0">
                <a:latin typeface="Times New Roman"/>
                <a:cs typeface="Times New Roman"/>
              </a:rPr>
              <a:t>key.</a:t>
            </a:r>
            <a:endParaRPr sz="1700">
              <a:latin typeface="Times New Roman"/>
              <a:cs typeface="Times New Roman"/>
            </a:endParaRPr>
          </a:p>
          <a:p>
            <a:pPr marL="355600" indent="-342900" algn="just">
              <a:lnSpc>
                <a:spcPct val="100000"/>
              </a:lnSpc>
              <a:spcBef>
                <a:spcPts val="1020"/>
              </a:spcBef>
              <a:buFont typeface="Arial MT"/>
              <a:buChar char="•"/>
              <a:tabLst>
                <a:tab pos="355600" algn="l"/>
              </a:tabLst>
            </a:pPr>
            <a:r>
              <a:rPr sz="1700" spc="-5" dirty="0">
                <a:latin typeface="Times New Roman"/>
                <a:cs typeface="Times New Roman"/>
              </a:rPr>
              <a:t>Categories</a:t>
            </a:r>
            <a:r>
              <a:rPr sz="1700" spc="-20" dirty="0">
                <a:latin typeface="Times New Roman"/>
                <a:cs typeface="Times New Roman"/>
              </a:rPr>
              <a:t> </a:t>
            </a:r>
            <a:r>
              <a:rPr sz="1700" dirty="0">
                <a:latin typeface="Times New Roman"/>
                <a:cs typeface="Times New Roman"/>
              </a:rPr>
              <a:t>of</a:t>
            </a:r>
            <a:r>
              <a:rPr sz="1700" spc="-20" dirty="0">
                <a:latin typeface="Times New Roman"/>
                <a:cs typeface="Times New Roman"/>
              </a:rPr>
              <a:t> </a:t>
            </a:r>
            <a:r>
              <a:rPr sz="1700" spc="-5" dirty="0">
                <a:latin typeface="Times New Roman"/>
                <a:cs typeface="Times New Roman"/>
              </a:rPr>
              <a:t>Sorting</a:t>
            </a:r>
            <a:endParaRPr sz="1700">
              <a:latin typeface="Times New Roman"/>
              <a:cs typeface="Times New Roman"/>
            </a:endParaRPr>
          </a:p>
          <a:p>
            <a:pPr marL="12700">
              <a:lnSpc>
                <a:spcPct val="100000"/>
              </a:lnSpc>
              <a:spcBef>
                <a:spcPts val="1019"/>
              </a:spcBef>
            </a:pPr>
            <a:r>
              <a:rPr sz="1700" dirty="0">
                <a:latin typeface="Times New Roman"/>
                <a:cs typeface="Times New Roman"/>
              </a:rPr>
              <a:t>The</a:t>
            </a:r>
            <a:r>
              <a:rPr sz="1700" spc="-15" dirty="0">
                <a:latin typeface="Times New Roman"/>
                <a:cs typeface="Times New Roman"/>
              </a:rPr>
              <a:t> </a:t>
            </a:r>
            <a:r>
              <a:rPr sz="1700" dirty="0">
                <a:latin typeface="Times New Roman"/>
                <a:cs typeface="Times New Roman"/>
              </a:rPr>
              <a:t>techniques</a:t>
            </a:r>
            <a:r>
              <a:rPr sz="1700" spc="-5" dirty="0">
                <a:latin typeface="Times New Roman"/>
                <a:cs typeface="Times New Roman"/>
              </a:rPr>
              <a:t> </a:t>
            </a:r>
            <a:r>
              <a:rPr sz="1700" dirty="0">
                <a:latin typeface="Times New Roman"/>
                <a:cs typeface="Times New Roman"/>
              </a:rPr>
              <a:t>of</a:t>
            </a:r>
            <a:r>
              <a:rPr sz="1700" spc="-5" dirty="0">
                <a:latin typeface="Times New Roman"/>
                <a:cs typeface="Times New Roman"/>
              </a:rPr>
              <a:t> sorting</a:t>
            </a:r>
            <a:r>
              <a:rPr sz="1700" spc="5" dirty="0">
                <a:latin typeface="Times New Roman"/>
                <a:cs typeface="Times New Roman"/>
              </a:rPr>
              <a:t> </a:t>
            </a:r>
            <a:r>
              <a:rPr sz="1700" spc="-5" dirty="0">
                <a:latin typeface="Times New Roman"/>
                <a:cs typeface="Times New Roman"/>
              </a:rPr>
              <a:t>can</a:t>
            </a:r>
            <a:r>
              <a:rPr sz="1700" spc="-15" dirty="0">
                <a:latin typeface="Times New Roman"/>
                <a:cs typeface="Times New Roman"/>
              </a:rPr>
              <a:t> </a:t>
            </a:r>
            <a:r>
              <a:rPr sz="1700" dirty="0">
                <a:latin typeface="Times New Roman"/>
                <a:cs typeface="Times New Roman"/>
              </a:rPr>
              <a:t>be</a:t>
            </a:r>
            <a:r>
              <a:rPr sz="1700" spc="-5" dirty="0">
                <a:latin typeface="Times New Roman"/>
                <a:cs typeface="Times New Roman"/>
              </a:rPr>
              <a:t> divided</a:t>
            </a:r>
            <a:r>
              <a:rPr sz="1700" spc="5" dirty="0">
                <a:latin typeface="Times New Roman"/>
                <a:cs typeface="Times New Roman"/>
              </a:rPr>
              <a:t> </a:t>
            </a:r>
            <a:r>
              <a:rPr sz="1700" spc="-5" dirty="0">
                <a:latin typeface="Times New Roman"/>
                <a:cs typeface="Times New Roman"/>
              </a:rPr>
              <a:t>into</a:t>
            </a:r>
            <a:r>
              <a:rPr sz="1700" spc="10" dirty="0">
                <a:latin typeface="Times New Roman"/>
                <a:cs typeface="Times New Roman"/>
              </a:rPr>
              <a:t> </a:t>
            </a:r>
            <a:r>
              <a:rPr sz="1700" dirty="0">
                <a:latin typeface="Times New Roman"/>
                <a:cs typeface="Times New Roman"/>
              </a:rPr>
              <a:t>two </a:t>
            </a:r>
            <a:r>
              <a:rPr sz="1700" spc="-5" dirty="0">
                <a:latin typeface="Times New Roman"/>
                <a:cs typeface="Times New Roman"/>
              </a:rPr>
              <a:t>categories.</a:t>
            </a:r>
            <a:r>
              <a:rPr sz="1700" spc="-50" dirty="0">
                <a:latin typeface="Times New Roman"/>
                <a:cs typeface="Times New Roman"/>
              </a:rPr>
              <a:t> </a:t>
            </a:r>
            <a:r>
              <a:rPr sz="1700" dirty="0">
                <a:latin typeface="Times New Roman"/>
                <a:cs typeface="Times New Roman"/>
              </a:rPr>
              <a:t>These</a:t>
            </a:r>
            <a:r>
              <a:rPr sz="1700" spc="-15" dirty="0">
                <a:latin typeface="Times New Roman"/>
                <a:cs typeface="Times New Roman"/>
              </a:rPr>
              <a:t> </a:t>
            </a:r>
            <a:r>
              <a:rPr sz="1700" dirty="0">
                <a:latin typeface="Times New Roman"/>
                <a:cs typeface="Times New Roman"/>
              </a:rPr>
              <a:t>are:</a:t>
            </a:r>
            <a:endParaRPr sz="1700">
              <a:latin typeface="Times New Roman"/>
              <a:cs typeface="Times New Roman"/>
            </a:endParaRPr>
          </a:p>
          <a:p>
            <a:pPr marL="812165" lvl="1" indent="-343535" algn="just">
              <a:lnSpc>
                <a:spcPct val="100000"/>
              </a:lnSpc>
              <a:spcBef>
                <a:spcPts val="1019"/>
              </a:spcBef>
              <a:buSzPct val="58823"/>
              <a:buFont typeface="Symbol"/>
              <a:buChar char=""/>
              <a:tabLst>
                <a:tab pos="812800" algn="l"/>
              </a:tabLst>
            </a:pPr>
            <a:r>
              <a:rPr sz="1700" b="1" dirty="0">
                <a:latin typeface="Times New Roman"/>
                <a:cs typeface="Times New Roman"/>
              </a:rPr>
              <a:t>Internal</a:t>
            </a:r>
            <a:r>
              <a:rPr sz="1700" b="1" spc="-55" dirty="0">
                <a:latin typeface="Times New Roman"/>
                <a:cs typeface="Times New Roman"/>
              </a:rPr>
              <a:t> </a:t>
            </a:r>
            <a:r>
              <a:rPr sz="1700" b="1" dirty="0">
                <a:latin typeface="Times New Roman"/>
                <a:cs typeface="Times New Roman"/>
              </a:rPr>
              <a:t>Sorting</a:t>
            </a:r>
            <a:endParaRPr sz="1700">
              <a:latin typeface="Times New Roman"/>
              <a:cs typeface="Times New Roman"/>
            </a:endParaRPr>
          </a:p>
          <a:p>
            <a:pPr marL="812165" lvl="1" indent="-343535" algn="just">
              <a:lnSpc>
                <a:spcPct val="100000"/>
              </a:lnSpc>
              <a:spcBef>
                <a:spcPts val="1025"/>
              </a:spcBef>
              <a:buSzPct val="58823"/>
              <a:buFont typeface="Symbol"/>
              <a:buChar char=""/>
              <a:tabLst>
                <a:tab pos="812800" algn="l"/>
              </a:tabLst>
            </a:pPr>
            <a:r>
              <a:rPr sz="1700" b="1" dirty="0">
                <a:latin typeface="Times New Roman"/>
                <a:cs typeface="Times New Roman"/>
              </a:rPr>
              <a:t>External</a:t>
            </a:r>
            <a:r>
              <a:rPr sz="1700" b="1" spc="-55" dirty="0">
                <a:latin typeface="Times New Roman"/>
                <a:cs typeface="Times New Roman"/>
              </a:rPr>
              <a:t> </a:t>
            </a:r>
            <a:r>
              <a:rPr sz="1700" b="1" dirty="0">
                <a:latin typeface="Times New Roman"/>
                <a:cs typeface="Times New Roman"/>
              </a:rPr>
              <a:t>Sorting</a:t>
            </a:r>
            <a:endParaRPr sz="1700">
              <a:latin typeface="Times New Roman"/>
              <a:cs typeface="Times New Roman"/>
            </a:endParaRPr>
          </a:p>
          <a:p>
            <a:pPr marL="299085" marR="5080" indent="-287020" algn="just">
              <a:lnSpc>
                <a:spcPct val="150000"/>
              </a:lnSpc>
              <a:buSzPct val="58823"/>
              <a:buFont typeface="Arial MT"/>
              <a:buChar char="•"/>
              <a:tabLst>
                <a:tab pos="299720" algn="l"/>
              </a:tabLst>
            </a:pPr>
            <a:r>
              <a:rPr sz="1700" spc="-5" dirty="0">
                <a:latin typeface="Times New Roman"/>
                <a:cs typeface="Times New Roman"/>
              </a:rPr>
              <a:t>Internal sorting takes small input, whereas external sorting can take as much as </a:t>
            </a:r>
            <a:r>
              <a:rPr sz="1700" spc="-15" dirty="0">
                <a:latin typeface="Times New Roman"/>
                <a:cs typeface="Times New Roman"/>
              </a:rPr>
              <a:t>large </a:t>
            </a:r>
            <a:r>
              <a:rPr sz="1700" spc="-10" dirty="0">
                <a:latin typeface="Times New Roman"/>
                <a:cs typeface="Times New Roman"/>
              </a:rPr>
              <a:t> </a:t>
            </a:r>
            <a:r>
              <a:rPr sz="1700" spc="-5" dirty="0">
                <a:latin typeface="Times New Roman"/>
                <a:cs typeface="Times New Roman"/>
              </a:rPr>
              <a:t>input.</a:t>
            </a:r>
            <a:endParaRPr sz="1700">
              <a:latin typeface="Times New Roman"/>
              <a:cs typeface="Times New Roman"/>
            </a:endParaRPr>
          </a:p>
          <a:p>
            <a:pPr marL="299085" marR="5080" indent="-287020" algn="just">
              <a:lnSpc>
                <a:spcPct val="150000"/>
              </a:lnSpc>
              <a:buSzPct val="58823"/>
              <a:buFont typeface="Arial MT"/>
              <a:buChar char="•"/>
              <a:tabLst>
                <a:tab pos="299720" algn="l"/>
              </a:tabLst>
            </a:pPr>
            <a:r>
              <a:rPr sz="1700" dirty="0">
                <a:latin typeface="Times New Roman"/>
                <a:cs typeface="Times New Roman"/>
              </a:rPr>
              <a:t>The </a:t>
            </a:r>
            <a:r>
              <a:rPr sz="1700" spc="-5" dirty="0">
                <a:latin typeface="Times New Roman"/>
                <a:cs typeface="Times New Roman"/>
              </a:rPr>
              <a:t>internal sorting methods are applied to small collection </a:t>
            </a:r>
            <a:r>
              <a:rPr sz="1700" dirty="0">
                <a:latin typeface="Times New Roman"/>
                <a:cs typeface="Times New Roman"/>
              </a:rPr>
              <a:t>of </a:t>
            </a:r>
            <a:r>
              <a:rPr sz="1700" spc="-5" dirty="0">
                <a:latin typeface="Times New Roman"/>
                <a:cs typeface="Times New Roman"/>
              </a:rPr>
              <a:t>data. It means that, the </a:t>
            </a:r>
            <a:r>
              <a:rPr sz="1700" dirty="0">
                <a:latin typeface="Times New Roman"/>
                <a:cs typeface="Times New Roman"/>
              </a:rPr>
              <a:t> </a:t>
            </a:r>
            <a:r>
              <a:rPr sz="1700" spc="-5" dirty="0">
                <a:latin typeface="Times New Roman"/>
                <a:cs typeface="Times New Roman"/>
              </a:rPr>
              <a:t>entire collection </a:t>
            </a:r>
            <a:r>
              <a:rPr sz="1700" dirty="0">
                <a:latin typeface="Times New Roman"/>
                <a:cs typeface="Times New Roman"/>
              </a:rPr>
              <a:t>of </a:t>
            </a:r>
            <a:r>
              <a:rPr sz="1700" spc="-5" dirty="0">
                <a:latin typeface="Times New Roman"/>
                <a:cs typeface="Times New Roman"/>
              </a:rPr>
              <a:t>data to </a:t>
            </a:r>
            <a:r>
              <a:rPr sz="1700" spc="-10" dirty="0">
                <a:latin typeface="Times New Roman"/>
                <a:cs typeface="Times New Roman"/>
              </a:rPr>
              <a:t>be </a:t>
            </a:r>
            <a:r>
              <a:rPr sz="1700" spc="-5" dirty="0">
                <a:latin typeface="Times New Roman"/>
                <a:cs typeface="Times New Roman"/>
              </a:rPr>
              <a:t>sorted in small enough that </a:t>
            </a:r>
            <a:r>
              <a:rPr sz="1700" dirty="0">
                <a:latin typeface="Times New Roman"/>
                <a:cs typeface="Times New Roman"/>
              </a:rPr>
              <a:t>the </a:t>
            </a:r>
            <a:r>
              <a:rPr sz="1700" spc="-5" dirty="0">
                <a:latin typeface="Times New Roman"/>
                <a:cs typeface="Times New Roman"/>
              </a:rPr>
              <a:t>sorting can take place </a:t>
            </a:r>
            <a:r>
              <a:rPr sz="1700" dirty="0">
                <a:latin typeface="Times New Roman"/>
                <a:cs typeface="Times New Roman"/>
              </a:rPr>
              <a:t> </a:t>
            </a:r>
            <a:r>
              <a:rPr sz="1700" spc="-5" dirty="0">
                <a:latin typeface="Times New Roman"/>
                <a:cs typeface="Times New Roman"/>
              </a:rPr>
              <a:t>within</a:t>
            </a:r>
            <a:r>
              <a:rPr sz="1700" dirty="0">
                <a:latin typeface="Times New Roman"/>
                <a:cs typeface="Times New Roman"/>
              </a:rPr>
              <a:t> </a:t>
            </a:r>
            <a:r>
              <a:rPr sz="1700" spc="-5" dirty="0">
                <a:latin typeface="Times New Roman"/>
                <a:cs typeface="Times New Roman"/>
              </a:rPr>
              <a:t>main</a:t>
            </a:r>
            <a:r>
              <a:rPr sz="1700" spc="5" dirty="0">
                <a:latin typeface="Times New Roman"/>
                <a:cs typeface="Times New Roman"/>
              </a:rPr>
              <a:t> </a:t>
            </a:r>
            <a:r>
              <a:rPr sz="1700" spc="-20" dirty="0">
                <a:latin typeface="Times New Roman"/>
                <a:cs typeface="Times New Roman"/>
              </a:rPr>
              <a:t>memory.</a:t>
            </a:r>
            <a:endParaRPr sz="1700">
              <a:latin typeface="Times New Roman"/>
              <a:cs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2477" y="516763"/>
            <a:ext cx="3823335" cy="330835"/>
          </a:xfrm>
          <a:prstGeom prst="rect">
            <a:avLst/>
          </a:prstGeom>
        </p:spPr>
        <p:txBody>
          <a:bodyPr vert="horz" wrap="square" lIns="0" tIns="13335" rIns="0" bIns="0" rtlCol="0">
            <a:spAutoFit/>
          </a:bodyPr>
          <a:lstStyle/>
          <a:p>
            <a:pPr marL="12700">
              <a:lnSpc>
                <a:spcPct val="100000"/>
              </a:lnSpc>
              <a:spcBef>
                <a:spcPts val="105"/>
              </a:spcBef>
            </a:pPr>
            <a:r>
              <a:rPr sz="2000" dirty="0"/>
              <a:t>Radix</a:t>
            </a:r>
            <a:r>
              <a:rPr sz="2000" spc="-30" dirty="0"/>
              <a:t> </a:t>
            </a:r>
            <a:r>
              <a:rPr sz="2000" dirty="0"/>
              <a:t>Sort</a:t>
            </a:r>
            <a:r>
              <a:rPr sz="2000" spc="-30" dirty="0"/>
              <a:t> </a:t>
            </a:r>
            <a:r>
              <a:rPr sz="2000" dirty="0"/>
              <a:t>/Bucket</a:t>
            </a:r>
            <a:r>
              <a:rPr sz="2000" spc="-25" dirty="0"/>
              <a:t> </a:t>
            </a:r>
            <a:r>
              <a:rPr sz="2000" dirty="0"/>
              <a:t>Sort</a:t>
            </a:r>
            <a:r>
              <a:rPr sz="2000" spc="-25" dirty="0"/>
              <a:t> </a:t>
            </a:r>
            <a:r>
              <a:rPr sz="2000" dirty="0"/>
              <a:t>Algorithm</a:t>
            </a:r>
            <a:endParaRPr sz="2000"/>
          </a:p>
        </p:txBody>
      </p:sp>
      <p:sp>
        <p:nvSpPr>
          <p:cNvPr id="3" name="object 3"/>
          <p:cNvSpPr txBox="1"/>
          <p:nvPr/>
        </p:nvSpPr>
        <p:spPr>
          <a:xfrm>
            <a:off x="722477" y="828501"/>
            <a:ext cx="7905115" cy="3319145"/>
          </a:xfrm>
          <a:prstGeom prst="rect">
            <a:avLst/>
          </a:prstGeom>
        </p:spPr>
        <p:txBody>
          <a:bodyPr vert="horz" wrap="square" lIns="0" tIns="12700" rIns="0" bIns="0" rtlCol="0">
            <a:spAutoFit/>
          </a:bodyPr>
          <a:lstStyle/>
          <a:p>
            <a:pPr marL="355600" marR="5080" indent="-342900" algn="just">
              <a:lnSpc>
                <a:spcPct val="150100"/>
              </a:lnSpc>
              <a:spcBef>
                <a:spcPts val="100"/>
              </a:spcBef>
              <a:buFont typeface="Symbol"/>
              <a:buChar char=""/>
              <a:tabLst>
                <a:tab pos="355600" algn="l"/>
              </a:tabLst>
            </a:pPr>
            <a:r>
              <a:rPr sz="1800" dirty="0">
                <a:latin typeface="Times New Roman"/>
                <a:cs typeface="Times New Roman"/>
              </a:rPr>
              <a:t>Radix </a:t>
            </a:r>
            <a:r>
              <a:rPr sz="1800" spc="-5" dirty="0">
                <a:latin typeface="Times New Roman"/>
                <a:cs typeface="Times New Roman"/>
              </a:rPr>
              <a:t>sort </a:t>
            </a:r>
            <a:r>
              <a:rPr sz="1800" dirty="0">
                <a:latin typeface="Times New Roman"/>
                <a:cs typeface="Times New Roman"/>
              </a:rPr>
              <a:t>is </a:t>
            </a:r>
            <a:r>
              <a:rPr sz="1800" spc="-5" dirty="0">
                <a:latin typeface="Times New Roman"/>
                <a:cs typeface="Times New Roman"/>
              </a:rPr>
              <a:t>one </a:t>
            </a:r>
            <a:r>
              <a:rPr sz="1800" dirty="0">
                <a:latin typeface="Times New Roman"/>
                <a:cs typeface="Times New Roman"/>
              </a:rPr>
              <a:t>of the </a:t>
            </a:r>
            <a:r>
              <a:rPr sz="1800" spc="-5" dirty="0">
                <a:latin typeface="Times New Roman"/>
                <a:cs typeface="Times New Roman"/>
              </a:rPr>
              <a:t>sorting algorithms used </a:t>
            </a:r>
            <a:r>
              <a:rPr sz="1800" dirty="0">
                <a:latin typeface="Times New Roman"/>
                <a:cs typeface="Times New Roman"/>
              </a:rPr>
              <a:t>to </a:t>
            </a:r>
            <a:r>
              <a:rPr sz="1800" spc="-5" dirty="0">
                <a:latin typeface="Times New Roman"/>
                <a:cs typeface="Times New Roman"/>
              </a:rPr>
              <a:t>sort </a:t>
            </a:r>
            <a:r>
              <a:rPr sz="1800" dirty="0">
                <a:latin typeface="Times New Roman"/>
                <a:cs typeface="Times New Roman"/>
              </a:rPr>
              <a:t>a list </a:t>
            </a:r>
            <a:r>
              <a:rPr sz="1800" spc="-5" dirty="0">
                <a:latin typeface="Times New Roman"/>
                <a:cs typeface="Times New Roman"/>
              </a:rPr>
              <a:t>of </a:t>
            </a:r>
            <a:r>
              <a:rPr sz="1800" dirty="0">
                <a:latin typeface="Times New Roman"/>
                <a:cs typeface="Times New Roman"/>
              </a:rPr>
              <a:t>integer </a:t>
            </a:r>
            <a:r>
              <a:rPr sz="1800" spc="-5" dirty="0">
                <a:latin typeface="Times New Roman"/>
                <a:cs typeface="Times New Roman"/>
              </a:rPr>
              <a:t>numbers </a:t>
            </a:r>
            <a:r>
              <a:rPr sz="1800" dirty="0">
                <a:latin typeface="Times New Roman"/>
                <a:cs typeface="Times New Roman"/>
              </a:rPr>
              <a:t>in </a:t>
            </a:r>
            <a:r>
              <a:rPr sz="1800" spc="5" dirty="0">
                <a:latin typeface="Times New Roman"/>
                <a:cs typeface="Times New Roman"/>
              </a:rPr>
              <a:t> </a:t>
            </a:r>
            <a:r>
              <a:rPr sz="1800" spc="-20" dirty="0">
                <a:latin typeface="Times New Roman"/>
                <a:cs typeface="Times New Roman"/>
              </a:rPr>
              <a:t>order. </a:t>
            </a:r>
            <a:r>
              <a:rPr sz="1800" dirty="0">
                <a:latin typeface="Times New Roman"/>
                <a:cs typeface="Times New Roman"/>
              </a:rPr>
              <a:t>In </a:t>
            </a:r>
            <a:r>
              <a:rPr sz="1800" spc="-5" dirty="0">
                <a:latin typeface="Times New Roman"/>
                <a:cs typeface="Times New Roman"/>
              </a:rPr>
              <a:t>radix </a:t>
            </a:r>
            <a:r>
              <a:rPr sz="1800" spc="-10" dirty="0">
                <a:latin typeface="Times New Roman"/>
                <a:cs typeface="Times New Roman"/>
              </a:rPr>
              <a:t>sort </a:t>
            </a:r>
            <a:r>
              <a:rPr sz="1800" spc="-5" dirty="0">
                <a:latin typeface="Times New Roman"/>
                <a:cs typeface="Times New Roman"/>
              </a:rPr>
              <a:t>algorithm, </a:t>
            </a:r>
            <a:r>
              <a:rPr sz="1800" dirty="0">
                <a:latin typeface="Times New Roman"/>
                <a:cs typeface="Times New Roman"/>
              </a:rPr>
              <a:t>a </a:t>
            </a:r>
            <a:r>
              <a:rPr sz="1800" spc="-5" dirty="0">
                <a:latin typeface="Times New Roman"/>
                <a:cs typeface="Times New Roman"/>
              </a:rPr>
              <a:t>list </a:t>
            </a:r>
            <a:r>
              <a:rPr sz="1800" dirty="0">
                <a:latin typeface="Times New Roman"/>
                <a:cs typeface="Times New Roman"/>
              </a:rPr>
              <a:t>of </a:t>
            </a:r>
            <a:r>
              <a:rPr sz="1800" spc="-5" dirty="0">
                <a:latin typeface="Times New Roman"/>
                <a:cs typeface="Times New Roman"/>
              </a:rPr>
              <a:t>integer numbers will </a:t>
            </a:r>
            <a:r>
              <a:rPr sz="1800" dirty="0">
                <a:latin typeface="Times New Roman"/>
                <a:cs typeface="Times New Roman"/>
              </a:rPr>
              <a:t>be sorted based on </a:t>
            </a:r>
            <a:r>
              <a:rPr sz="1800" spc="-5" dirty="0">
                <a:latin typeface="Times New Roman"/>
                <a:cs typeface="Times New Roman"/>
              </a:rPr>
              <a:t>the </a:t>
            </a:r>
            <a:r>
              <a:rPr sz="1800" dirty="0">
                <a:latin typeface="Times New Roman"/>
                <a:cs typeface="Times New Roman"/>
              </a:rPr>
              <a:t> digits of </a:t>
            </a:r>
            <a:r>
              <a:rPr sz="1800" spc="-5" dirty="0">
                <a:latin typeface="Times New Roman"/>
                <a:cs typeface="Times New Roman"/>
              </a:rPr>
              <a:t>individual numbers. </a:t>
            </a:r>
            <a:r>
              <a:rPr sz="1800" dirty="0">
                <a:latin typeface="Times New Roman"/>
                <a:cs typeface="Times New Roman"/>
              </a:rPr>
              <a:t>Sorting </a:t>
            </a:r>
            <a:r>
              <a:rPr sz="1800" spc="-5" dirty="0">
                <a:latin typeface="Times New Roman"/>
                <a:cs typeface="Times New Roman"/>
              </a:rPr>
              <a:t>is performed </a:t>
            </a:r>
            <a:r>
              <a:rPr sz="1800" dirty="0">
                <a:latin typeface="Times New Roman"/>
                <a:cs typeface="Times New Roman"/>
              </a:rPr>
              <a:t>from </a:t>
            </a:r>
            <a:r>
              <a:rPr sz="1800" b="1" dirty="0">
                <a:latin typeface="Times New Roman"/>
                <a:cs typeface="Times New Roman"/>
              </a:rPr>
              <a:t>least </a:t>
            </a:r>
            <a:r>
              <a:rPr sz="1800" b="1" spc="-5" dirty="0">
                <a:latin typeface="Times New Roman"/>
                <a:cs typeface="Times New Roman"/>
              </a:rPr>
              <a:t>significant </a:t>
            </a:r>
            <a:r>
              <a:rPr sz="1800" b="1" dirty="0">
                <a:latin typeface="Times New Roman"/>
                <a:cs typeface="Times New Roman"/>
              </a:rPr>
              <a:t>digit to </a:t>
            </a:r>
            <a:r>
              <a:rPr sz="1800" b="1" spc="5" dirty="0">
                <a:latin typeface="Times New Roman"/>
                <a:cs typeface="Times New Roman"/>
              </a:rPr>
              <a:t> </a:t>
            </a:r>
            <a:r>
              <a:rPr sz="1800" b="1" spc="-5" dirty="0">
                <a:latin typeface="Times New Roman"/>
                <a:cs typeface="Times New Roman"/>
              </a:rPr>
              <a:t>the</a:t>
            </a:r>
            <a:r>
              <a:rPr sz="1800" b="1" spc="-10" dirty="0">
                <a:latin typeface="Times New Roman"/>
                <a:cs typeface="Times New Roman"/>
              </a:rPr>
              <a:t> </a:t>
            </a:r>
            <a:r>
              <a:rPr sz="1800" b="1" dirty="0">
                <a:latin typeface="Times New Roman"/>
                <a:cs typeface="Times New Roman"/>
              </a:rPr>
              <a:t>most </a:t>
            </a:r>
            <a:r>
              <a:rPr sz="1800" b="1" spc="-5" dirty="0">
                <a:latin typeface="Times New Roman"/>
                <a:cs typeface="Times New Roman"/>
              </a:rPr>
              <a:t>significant</a:t>
            </a:r>
            <a:r>
              <a:rPr sz="1800" b="1" spc="10" dirty="0">
                <a:latin typeface="Times New Roman"/>
                <a:cs typeface="Times New Roman"/>
              </a:rPr>
              <a:t> </a:t>
            </a:r>
            <a:r>
              <a:rPr sz="1800" b="1" dirty="0">
                <a:latin typeface="Times New Roman"/>
                <a:cs typeface="Times New Roman"/>
              </a:rPr>
              <a:t>digit.</a:t>
            </a:r>
            <a:endParaRPr sz="1800">
              <a:latin typeface="Times New Roman"/>
              <a:cs typeface="Times New Roman"/>
            </a:endParaRPr>
          </a:p>
          <a:p>
            <a:pPr marL="355600" indent="-342900" algn="just">
              <a:lnSpc>
                <a:spcPct val="100000"/>
              </a:lnSpc>
              <a:spcBef>
                <a:spcPts val="1080"/>
              </a:spcBef>
              <a:buFont typeface="Symbol"/>
              <a:buChar char=""/>
              <a:tabLst>
                <a:tab pos="355600" algn="l"/>
              </a:tabLst>
            </a:pPr>
            <a:r>
              <a:rPr sz="1800" dirty="0">
                <a:latin typeface="Times New Roman"/>
                <a:cs typeface="Times New Roman"/>
              </a:rPr>
              <a:t>Radix</a:t>
            </a:r>
            <a:r>
              <a:rPr sz="1800" spc="30" dirty="0">
                <a:latin typeface="Times New Roman"/>
                <a:cs typeface="Times New Roman"/>
              </a:rPr>
              <a:t> </a:t>
            </a:r>
            <a:r>
              <a:rPr sz="1800" spc="-5" dirty="0">
                <a:latin typeface="Times New Roman"/>
                <a:cs typeface="Times New Roman"/>
              </a:rPr>
              <a:t>sort</a:t>
            </a:r>
            <a:r>
              <a:rPr sz="1800" spc="10" dirty="0">
                <a:latin typeface="Times New Roman"/>
                <a:cs typeface="Times New Roman"/>
              </a:rPr>
              <a:t> </a:t>
            </a:r>
            <a:r>
              <a:rPr sz="1800" spc="-5" dirty="0">
                <a:latin typeface="Times New Roman"/>
                <a:cs typeface="Times New Roman"/>
              </a:rPr>
              <a:t>algorithm</a:t>
            </a:r>
            <a:r>
              <a:rPr sz="1800" spc="30" dirty="0">
                <a:latin typeface="Times New Roman"/>
                <a:cs typeface="Times New Roman"/>
              </a:rPr>
              <a:t> </a:t>
            </a:r>
            <a:r>
              <a:rPr sz="1800" dirty="0">
                <a:latin typeface="Times New Roman"/>
                <a:cs typeface="Times New Roman"/>
              </a:rPr>
              <a:t>requires</a:t>
            </a:r>
            <a:r>
              <a:rPr sz="1800" spc="20" dirty="0">
                <a:latin typeface="Times New Roman"/>
                <a:cs typeface="Times New Roman"/>
              </a:rPr>
              <a:t> </a:t>
            </a:r>
            <a:r>
              <a:rPr sz="1800" spc="-5" dirty="0">
                <a:latin typeface="Times New Roman"/>
                <a:cs typeface="Times New Roman"/>
              </a:rPr>
              <a:t>the</a:t>
            </a:r>
            <a:r>
              <a:rPr sz="1800" spc="20" dirty="0">
                <a:latin typeface="Times New Roman"/>
                <a:cs typeface="Times New Roman"/>
              </a:rPr>
              <a:t> </a:t>
            </a:r>
            <a:r>
              <a:rPr sz="1800" spc="-5" dirty="0">
                <a:latin typeface="Times New Roman"/>
                <a:cs typeface="Times New Roman"/>
              </a:rPr>
              <a:t>number</a:t>
            </a:r>
            <a:r>
              <a:rPr sz="1800" spc="40" dirty="0">
                <a:latin typeface="Times New Roman"/>
                <a:cs typeface="Times New Roman"/>
              </a:rPr>
              <a:t> </a:t>
            </a:r>
            <a:r>
              <a:rPr sz="1800" dirty="0">
                <a:latin typeface="Times New Roman"/>
                <a:cs typeface="Times New Roman"/>
              </a:rPr>
              <a:t>of</a:t>
            </a:r>
            <a:r>
              <a:rPr sz="1800" spc="35" dirty="0">
                <a:latin typeface="Times New Roman"/>
                <a:cs typeface="Times New Roman"/>
              </a:rPr>
              <a:t> </a:t>
            </a:r>
            <a:r>
              <a:rPr sz="1800" spc="-5" dirty="0">
                <a:latin typeface="Times New Roman"/>
                <a:cs typeface="Times New Roman"/>
              </a:rPr>
              <a:t>passes</a:t>
            </a:r>
            <a:r>
              <a:rPr sz="1800" spc="30" dirty="0">
                <a:latin typeface="Times New Roman"/>
                <a:cs typeface="Times New Roman"/>
              </a:rPr>
              <a:t> </a:t>
            </a:r>
            <a:r>
              <a:rPr sz="1800" dirty="0">
                <a:latin typeface="Times New Roman"/>
                <a:cs typeface="Times New Roman"/>
              </a:rPr>
              <a:t>which</a:t>
            </a:r>
            <a:r>
              <a:rPr sz="1800" spc="25" dirty="0">
                <a:latin typeface="Times New Roman"/>
                <a:cs typeface="Times New Roman"/>
              </a:rPr>
              <a:t> </a:t>
            </a:r>
            <a:r>
              <a:rPr sz="1800" dirty="0">
                <a:latin typeface="Times New Roman"/>
                <a:cs typeface="Times New Roman"/>
              </a:rPr>
              <a:t>are</a:t>
            </a:r>
            <a:r>
              <a:rPr sz="1800" spc="30" dirty="0">
                <a:latin typeface="Times New Roman"/>
                <a:cs typeface="Times New Roman"/>
              </a:rPr>
              <a:t> </a:t>
            </a:r>
            <a:r>
              <a:rPr sz="1800" spc="-5" dirty="0">
                <a:latin typeface="Times New Roman"/>
                <a:cs typeface="Times New Roman"/>
              </a:rPr>
              <a:t>equal</a:t>
            </a:r>
            <a:r>
              <a:rPr sz="1800" spc="20" dirty="0">
                <a:latin typeface="Times New Roman"/>
                <a:cs typeface="Times New Roman"/>
              </a:rPr>
              <a:t> </a:t>
            </a:r>
            <a:r>
              <a:rPr sz="1800" dirty="0">
                <a:latin typeface="Times New Roman"/>
                <a:cs typeface="Times New Roman"/>
              </a:rPr>
              <a:t>to</a:t>
            </a:r>
            <a:r>
              <a:rPr sz="1800" spc="20" dirty="0">
                <a:latin typeface="Times New Roman"/>
                <a:cs typeface="Times New Roman"/>
              </a:rPr>
              <a:t> </a:t>
            </a:r>
            <a:r>
              <a:rPr sz="1800" spc="-5" dirty="0">
                <a:latin typeface="Times New Roman"/>
                <a:cs typeface="Times New Roman"/>
              </a:rPr>
              <a:t>the</a:t>
            </a:r>
            <a:r>
              <a:rPr sz="1800" spc="40" dirty="0">
                <a:latin typeface="Times New Roman"/>
                <a:cs typeface="Times New Roman"/>
              </a:rPr>
              <a:t> </a:t>
            </a:r>
            <a:r>
              <a:rPr sz="1800" spc="-5" dirty="0">
                <a:latin typeface="Times New Roman"/>
                <a:cs typeface="Times New Roman"/>
              </a:rPr>
              <a:t>number</a:t>
            </a:r>
            <a:endParaRPr sz="1800">
              <a:latin typeface="Times New Roman"/>
              <a:cs typeface="Times New Roman"/>
            </a:endParaRPr>
          </a:p>
          <a:p>
            <a:pPr marL="355600">
              <a:lnSpc>
                <a:spcPct val="100000"/>
              </a:lnSpc>
              <a:spcBef>
                <a:spcPts val="1080"/>
              </a:spcBef>
            </a:pPr>
            <a:r>
              <a:rPr sz="1800" spc="-5" dirty="0">
                <a:latin typeface="Times New Roman"/>
                <a:cs typeface="Times New Roman"/>
              </a:rPr>
              <a:t>of</a:t>
            </a:r>
            <a:r>
              <a:rPr sz="1800" spc="-10" dirty="0">
                <a:latin typeface="Times New Roman"/>
                <a:cs typeface="Times New Roman"/>
              </a:rPr>
              <a:t> </a:t>
            </a:r>
            <a:r>
              <a:rPr sz="1800" dirty="0">
                <a:latin typeface="Times New Roman"/>
                <a:cs typeface="Times New Roman"/>
              </a:rPr>
              <a:t>digits</a:t>
            </a:r>
            <a:r>
              <a:rPr sz="1800" spc="-10" dirty="0">
                <a:latin typeface="Times New Roman"/>
                <a:cs typeface="Times New Roman"/>
              </a:rPr>
              <a:t> </a:t>
            </a:r>
            <a:r>
              <a:rPr sz="1800" dirty="0">
                <a:latin typeface="Times New Roman"/>
                <a:cs typeface="Times New Roman"/>
              </a:rPr>
              <a:t>present</a:t>
            </a:r>
            <a:r>
              <a:rPr sz="1800" spc="-5" dirty="0">
                <a:latin typeface="Times New Roman"/>
                <a:cs typeface="Times New Roman"/>
              </a:rPr>
              <a:t> </a:t>
            </a:r>
            <a:r>
              <a:rPr sz="1800" dirty="0">
                <a:latin typeface="Times New Roman"/>
                <a:cs typeface="Times New Roman"/>
              </a:rPr>
              <a:t>in the</a:t>
            </a:r>
            <a:r>
              <a:rPr sz="1800" spc="-5" dirty="0">
                <a:latin typeface="Times New Roman"/>
                <a:cs typeface="Times New Roman"/>
              </a:rPr>
              <a:t> largest number</a:t>
            </a:r>
            <a:r>
              <a:rPr sz="1800" spc="10" dirty="0">
                <a:latin typeface="Times New Roman"/>
                <a:cs typeface="Times New Roman"/>
              </a:rPr>
              <a:t> </a:t>
            </a:r>
            <a:r>
              <a:rPr sz="1800" spc="-5" dirty="0">
                <a:latin typeface="Times New Roman"/>
                <a:cs typeface="Times New Roman"/>
              </a:rPr>
              <a:t>among</a:t>
            </a:r>
            <a:r>
              <a:rPr sz="1800" spc="5" dirty="0">
                <a:latin typeface="Times New Roman"/>
                <a:cs typeface="Times New Roman"/>
              </a:rPr>
              <a:t> </a:t>
            </a:r>
            <a:r>
              <a:rPr sz="1800" dirty="0">
                <a:latin typeface="Times New Roman"/>
                <a:cs typeface="Times New Roman"/>
              </a:rPr>
              <a:t>the</a:t>
            </a:r>
            <a:r>
              <a:rPr sz="1800" spc="-15" dirty="0">
                <a:latin typeface="Times New Roman"/>
                <a:cs typeface="Times New Roman"/>
              </a:rPr>
              <a:t> </a:t>
            </a:r>
            <a:r>
              <a:rPr sz="1800" dirty="0">
                <a:latin typeface="Times New Roman"/>
                <a:cs typeface="Times New Roman"/>
              </a:rPr>
              <a:t>list</a:t>
            </a:r>
            <a:r>
              <a:rPr sz="1800" spc="-5" dirty="0">
                <a:latin typeface="Times New Roman"/>
                <a:cs typeface="Times New Roman"/>
              </a:rPr>
              <a:t> of</a:t>
            </a:r>
            <a:r>
              <a:rPr sz="1800" spc="5" dirty="0">
                <a:latin typeface="Times New Roman"/>
                <a:cs typeface="Times New Roman"/>
              </a:rPr>
              <a:t> </a:t>
            </a:r>
            <a:r>
              <a:rPr sz="1800" spc="-5" dirty="0">
                <a:latin typeface="Times New Roman"/>
                <a:cs typeface="Times New Roman"/>
              </a:rPr>
              <a:t>numbers.</a:t>
            </a:r>
            <a:endParaRPr sz="1800">
              <a:latin typeface="Times New Roman"/>
              <a:cs typeface="Times New Roman"/>
            </a:endParaRPr>
          </a:p>
          <a:p>
            <a:pPr marL="355600" marR="5080" indent="-342900" algn="just">
              <a:lnSpc>
                <a:spcPct val="150000"/>
              </a:lnSpc>
              <a:spcBef>
                <a:spcPts val="5"/>
              </a:spcBef>
              <a:buFont typeface="Symbol"/>
              <a:buChar char=""/>
              <a:tabLst>
                <a:tab pos="355600" algn="l"/>
              </a:tabLst>
            </a:pPr>
            <a:r>
              <a:rPr sz="1800" spc="-5" dirty="0">
                <a:latin typeface="Times New Roman"/>
                <a:cs typeface="Times New Roman"/>
              </a:rPr>
              <a:t>For</a:t>
            </a:r>
            <a:r>
              <a:rPr sz="1800" spc="55" dirty="0">
                <a:latin typeface="Times New Roman"/>
                <a:cs typeface="Times New Roman"/>
              </a:rPr>
              <a:t> </a:t>
            </a:r>
            <a:r>
              <a:rPr sz="1800" dirty="0">
                <a:latin typeface="Times New Roman"/>
                <a:cs typeface="Times New Roman"/>
              </a:rPr>
              <a:t>example,</a:t>
            </a:r>
            <a:r>
              <a:rPr sz="1800" spc="65" dirty="0">
                <a:latin typeface="Times New Roman"/>
                <a:cs typeface="Times New Roman"/>
              </a:rPr>
              <a:t> </a:t>
            </a:r>
            <a:r>
              <a:rPr sz="1800" dirty="0">
                <a:latin typeface="Times New Roman"/>
                <a:cs typeface="Times New Roman"/>
              </a:rPr>
              <a:t>if</a:t>
            </a:r>
            <a:r>
              <a:rPr sz="1800" spc="65" dirty="0">
                <a:latin typeface="Times New Roman"/>
                <a:cs typeface="Times New Roman"/>
              </a:rPr>
              <a:t> </a:t>
            </a:r>
            <a:r>
              <a:rPr sz="1800" spc="-5" dirty="0">
                <a:latin typeface="Times New Roman"/>
                <a:cs typeface="Times New Roman"/>
              </a:rPr>
              <a:t>the</a:t>
            </a:r>
            <a:r>
              <a:rPr sz="1800" spc="70" dirty="0">
                <a:latin typeface="Times New Roman"/>
                <a:cs typeface="Times New Roman"/>
              </a:rPr>
              <a:t> </a:t>
            </a:r>
            <a:r>
              <a:rPr sz="1800" spc="-5" dirty="0">
                <a:latin typeface="Times New Roman"/>
                <a:cs typeface="Times New Roman"/>
              </a:rPr>
              <a:t>largest</a:t>
            </a:r>
            <a:r>
              <a:rPr sz="1800" spc="60" dirty="0">
                <a:latin typeface="Times New Roman"/>
                <a:cs typeface="Times New Roman"/>
              </a:rPr>
              <a:t> </a:t>
            </a:r>
            <a:r>
              <a:rPr sz="1800" spc="-5" dirty="0">
                <a:latin typeface="Times New Roman"/>
                <a:cs typeface="Times New Roman"/>
              </a:rPr>
              <a:t>number</a:t>
            </a:r>
            <a:r>
              <a:rPr sz="1800" spc="70" dirty="0">
                <a:latin typeface="Times New Roman"/>
                <a:cs typeface="Times New Roman"/>
              </a:rPr>
              <a:t> </a:t>
            </a:r>
            <a:r>
              <a:rPr sz="1800" spc="-5" dirty="0">
                <a:latin typeface="Times New Roman"/>
                <a:cs typeface="Times New Roman"/>
              </a:rPr>
              <a:t>is</a:t>
            </a:r>
            <a:r>
              <a:rPr sz="1800" spc="60" dirty="0">
                <a:latin typeface="Times New Roman"/>
                <a:cs typeface="Times New Roman"/>
              </a:rPr>
              <a:t> </a:t>
            </a:r>
            <a:r>
              <a:rPr sz="1800" dirty="0">
                <a:latin typeface="Times New Roman"/>
                <a:cs typeface="Times New Roman"/>
              </a:rPr>
              <a:t>a</a:t>
            </a:r>
            <a:r>
              <a:rPr sz="1800" spc="70" dirty="0">
                <a:latin typeface="Times New Roman"/>
                <a:cs typeface="Times New Roman"/>
              </a:rPr>
              <a:t> </a:t>
            </a:r>
            <a:r>
              <a:rPr sz="1800" dirty="0">
                <a:latin typeface="Times New Roman"/>
                <a:cs typeface="Times New Roman"/>
              </a:rPr>
              <a:t>3</a:t>
            </a:r>
            <a:r>
              <a:rPr sz="1800" spc="55" dirty="0">
                <a:latin typeface="Times New Roman"/>
                <a:cs typeface="Times New Roman"/>
              </a:rPr>
              <a:t> </a:t>
            </a:r>
            <a:r>
              <a:rPr sz="1800" dirty="0">
                <a:latin typeface="Times New Roman"/>
                <a:cs typeface="Times New Roman"/>
              </a:rPr>
              <a:t>digit</a:t>
            </a:r>
            <a:r>
              <a:rPr sz="1800" spc="65" dirty="0">
                <a:latin typeface="Times New Roman"/>
                <a:cs typeface="Times New Roman"/>
              </a:rPr>
              <a:t> </a:t>
            </a:r>
            <a:r>
              <a:rPr sz="1800" spc="-5" dirty="0">
                <a:latin typeface="Times New Roman"/>
                <a:cs typeface="Times New Roman"/>
              </a:rPr>
              <a:t>number</a:t>
            </a:r>
            <a:r>
              <a:rPr sz="1800" spc="70" dirty="0">
                <a:latin typeface="Times New Roman"/>
                <a:cs typeface="Times New Roman"/>
              </a:rPr>
              <a:t> </a:t>
            </a:r>
            <a:r>
              <a:rPr sz="1800" dirty="0">
                <a:latin typeface="Times New Roman"/>
                <a:cs typeface="Times New Roman"/>
              </a:rPr>
              <a:t>then</a:t>
            </a:r>
            <a:r>
              <a:rPr sz="1800" spc="65" dirty="0">
                <a:latin typeface="Times New Roman"/>
                <a:cs typeface="Times New Roman"/>
              </a:rPr>
              <a:t> </a:t>
            </a:r>
            <a:r>
              <a:rPr sz="1800" spc="-5" dirty="0">
                <a:latin typeface="Times New Roman"/>
                <a:cs typeface="Times New Roman"/>
              </a:rPr>
              <a:t>that</a:t>
            </a:r>
            <a:r>
              <a:rPr sz="1800" spc="75" dirty="0">
                <a:latin typeface="Times New Roman"/>
                <a:cs typeface="Times New Roman"/>
              </a:rPr>
              <a:t> </a:t>
            </a:r>
            <a:r>
              <a:rPr sz="1800" spc="-10" dirty="0">
                <a:latin typeface="Times New Roman"/>
                <a:cs typeface="Times New Roman"/>
              </a:rPr>
              <a:t>list</a:t>
            </a:r>
            <a:r>
              <a:rPr sz="1800" spc="65" dirty="0">
                <a:latin typeface="Times New Roman"/>
                <a:cs typeface="Times New Roman"/>
              </a:rPr>
              <a:t> </a:t>
            </a:r>
            <a:r>
              <a:rPr sz="1800" spc="-5" dirty="0">
                <a:latin typeface="Times New Roman"/>
                <a:cs typeface="Times New Roman"/>
              </a:rPr>
              <a:t>is</a:t>
            </a:r>
            <a:r>
              <a:rPr sz="1800" spc="60" dirty="0">
                <a:latin typeface="Times New Roman"/>
                <a:cs typeface="Times New Roman"/>
              </a:rPr>
              <a:t> </a:t>
            </a:r>
            <a:r>
              <a:rPr sz="1800" dirty="0">
                <a:latin typeface="Times New Roman"/>
                <a:cs typeface="Times New Roman"/>
              </a:rPr>
              <a:t>sorted</a:t>
            </a:r>
            <a:r>
              <a:rPr sz="1800" spc="70" dirty="0">
                <a:latin typeface="Times New Roman"/>
                <a:cs typeface="Times New Roman"/>
              </a:rPr>
              <a:t> </a:t>
            </a:r>
            <a:r>
              <a:rPr sz="1800" dirty="0">
                <a:latin typeface="Times New Roman"/>
                <a:cs typeface="Times New Roman"/>
              </a:rPr>
              <a:t>with </a:t>
            </a:r>
            <a:r>
              <a:rPr sz="1800" spc="-434" dirty="0">
                <a:latin typeface="Times New Roman"/>
                <a:cs typeface="Times New Roman"/>
              </a:rPr>
              <a:t> </a:t>
            </a:r>
            <a:r>
              <a:rPr sz="1800" dirty="0">
                <a:latin typeface="Times New Roman"/>
                <a:cs typeface="Times New Roman"/>
              </a:rPr>
              <a:t>3</a:t>
            </a:r>
            <a:r>
              <a:rPr sz="1800" spc="-15" dirty="0">
                <a:latin typeface="Times New Roman"/>
                <a:cs typeface="Times New Roman"/>
              </a:rPr>
              <a:t> </a:t>
            </a:r>
            <a:r>
              <a:rPr sz="1800" spc="-5" dirty="0">
                <a:latin typeface="Times New Roman"/>
                <a:cs typeface="Times New Roman"/>
              </a:rPr>
              <a:t>passes.</a:t>
            </a:r>
            <a:endParaRPr sz="1800">
              <a:latin typeface="Times New Roman"/>
              <a:cs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43229" y="449961"/>
            <a:ext cx="7858759" cy="4141470"/>
          </a:xfrm>
          <a:prstGeom prst="rect">
            <a:avLst/>
          </a:prstGeom>
        </p:spPr>
        <p:txBody>
          <a:bodyPr vert="horz" wrap="square" lIns="0" tIns="149860" rIns="0" bIns="0" rtlCol="0">
            <a:spAutoFit/>
          </a:bodyPr>
          <a:lstStyle/>
          <a:p>
            <a:pPr marL="12700">
              <a:lnSpc>
                <a:spcPct val="100000"/>
              </a:lnSpc>
              <a:spcBef>
                <a:spcPts val="1180"/>
              </a:spcBef>
            </a:pPr>
            <a:r>
              <a:rPr sz="1800" b="1" spc="-5" dirty="0">
                <a:latin typeface="Times New Roman"/>
                <a:cs typeface="Times New Roman"/>
              </a:rPr>
              <a:t>Step</a:t>
            </a:r>
            <a:r>
              <a:rPr sz="1800" b="1" spc="-15" dirty="0">
                <a:latin typeface="Times New Roman"/>
                <a:cs typeface="Times New Roman"/>
              </a:rPr>
              <a:t> </a:t>
            </a:r>
            <a:r>
              <a:rPr sz="1800" b="1" spc="-5" dirty="0">
                <a:latin typeface="Times New Roman"/>
                <a:cs typeface="Times New Roman"/>
              </a:rPr>
              <a:t>by Step</a:t>
            </a:r>
            <a:r>
              <a:rPr sz="1800" b="1" spc="-20" dirty="0">
                <a:latin typeface="Times New Roman"/>
                <a:cs typeface="Times New Roman"/>
              </a:rPr>
              <a:t> </a:t>
            </a:r>
            <a:r>
              <a:rPr sz="1800" b="1" spc="-5" dirty="0">
                <a:latin typeface="Times New Roman"/>
                <a:cs typeface="Times New Roman"/>
              </a:rPr>
              <a:t>Process</a:t>
            </a:r>
            <a:endParaRPr sz="1800">
              <a:latin typeface="Times New Roman"/>
              <a:cs typeface="Times New Roman"/>
            </a:endParaRPr>
          </a:p>
          <a:p>
            <a:pPr marL="182880" indent="-170815">
              <a:lnSpc>
                <a:spcPct val="100000"/>
              </a:lnSpc>
              <a:spcBef>
                <a:spcPts val="1080"/>
              </a:spcBef>
              <a:buAutoNum type="arabicPlain"/>
              <a:tabLst>
                <a:tab pos="183515" algn="l"/>
              </a:tabLst>
            </a:pPr>
            <a:r>
              <a:rPr sz="1800" dirty="0">
                <a:latin typeface="Times New Roman"/>
                <a:cs typeface="Times New Roman"/>
              </a:rPr>
              <a:t>-</a:t>
            </a:r>
            <a:r>
              <a:rPr sz="1800" spc="-5" dirty="0">
                <a:latin typeface="Times New Roman"/>
                <a:cs typeface="Times New Roman"/>
              </a:rPr>
              <a:t> </a:t>
            </a:r>
            <a:r>
              <a:rPr sz="1800" dirty="0">
                <a:latin typeface="Times New Roman"/>
                <a:cs typeface="Times New Roman"/>
              </a:rPr>
              <a:t>Define</a:t>
            </a:r>
            <a:r>
              <a:rPr sz="1800" spc="-5" dirty="0">
                <a:latin typeface="Times New Roman"/>
                <a:cs typeface="Times New Roman"/>
              </a:rPr>
              <a:t> </a:t>
            </a:r>
            <a:r>
              <a:rPr sz="1800" dirty="0">
                <a:latin typeface="Times New Roman"/>
                <a:cs typeface="Times New Roman"/>
              </a:rPr>
              <a:t>10</a:t>
            </a:r>
            <a:r>
              <a:rPr sz="1800" spc="-15" dirty="0">
                <a:latin typeface="Times New Roman"/>
                <a:cs typeface="Times New Roman"/>
              </a:rPr>
              <a:t> </a:t>
            </a:r>
            <a:r>
              <a:rPr sz="1800" dirty="0">
                <a:latin typeface="Times New Roman"/>
                <a:cs typeface="Times New Roman"/>
              </a:rPr>
              <a:t>queues</a:t>
            </a:r>
            <a:r>
              <a:rPr sz="1800" spc="-5" dirty="0">
                <a:latin typeface="Times New Roman"/>
                <a:cs typeface="Times New Roman"/>
              </a:rPr>
              <a:t> </a:t>
            </a:r>
            <a:r>
              <a:rPr sz="1800" dirty="0">
                <a:latin typeface="Times New Roman"/>
                <a:cs typeface="Times New Roman"/>
              </a:rPr>
              <a:t>each</a:t>
            </a:r>
            <a:r>
              <a:rPr sz="1800" spc="-25" dirty="0">
                <a:latin typeface="Times New Roman"/>
                <a:cs typeface="Times New Roman"/>
              </a:rPr>
              <a:t> </a:t>
            </a:r>
            <a:r>
              <a:rPr sz="1800" dirty="0">
                <a:latin typeface="Times New Roman"/>
                <a:cs typeface="Times New Roman"/>
              </a:rPr>
              <a:t>representing</a:t>
            </a:r>
            <a:r>
              <a:rPr sz="1800" spc="-15" dirty="0">
                <a:latin typeface="Times New Roman"/>
                <a:cs typeface="Times New Roman"/>
              </a:rPr>
              <a:t> </a:t>
            </a:r>
            <a:r>
              <a:rPr sz="1800" dirty="0">
                <a:latin typeface="Times New Roman"/>
                <a:cs typeface="Times New Roman"/>
              </a:rPr>
              <a:t>a</a:t>
            </a:r>
            <a:r>
              <a:rPr sz="1800" spc="-10" dirty="0">
                <a:latin typeface="Times New Roman"/>
                <a:cs typeface="Times New Roman"/>
              </a:rPr>
              <a:t> </a:t>
            </a:r>
            <a:r>
              <a:rPr sz="1800" dirty="0">
                <a:latin typeface="Times New Roman"/>
                <a:cs typeface="Times New Roman"/>
              </a:rPr>
              <a:t>bucket</a:t>
            </a:r>
            <a:r>
              <a:rPr sz="1800" spc="-5" dirty="0">
                <a:latin typeface="Times New Roman"/>
                <a:cs typeface="Times New Roman"/>
              </a:rPr>
              <a:t> </a:t>
            </a:r>
            <a:r>
              <a:rPr sz="1800" dirty="0">
                <a:latin typeface="Times New Roman"/>
                <a:cs typeface="Times New Roman"/>
              </a:rPr>
              <a:t>for</a:t>
            </a:r>
            <a:r>
              <a:rPr sz="1800" spc="-10" dirty="0">
                <a:latin typeface="Times New Roman"/>
                <a:cs typeface="Times New Roman"/>
              </a:rPr>
              <a:t> </a:t>
            </a:r>
            <a:r>
              <a:rPr sz="1800" dirty="0">
                <a:latin typeface="Times New Roman"/>
                <a:cs typeface="Times New Roman"/>
              </a:rPr>
              <a:t>each</a:t>
            </a:r>
            <a:r>
              <a:rPr sz="1800" spc="-15" dirty="0">
                <a:latin typeface="Times New Roman"/>
                <a:cs typeface="Times New Roman"/>
              </a:rPr>
              <a:t> </a:t>
            </a:r>
            <a:r>
              <a:rPr sz="1800" dirty="0">
                <a:latin typeface="Times New Roman"/>
                <a:cs typeface="Times New Roman"/>
              </a:rPr>
              <a:t>digit</a:t>
            </a:r>
            <a:r>
              <a:rPr sz="1800" spc="-20" dirty="0">
                <a:latin typeface="Times New Roman"/>
                <a:cs typeface="Times New Roman"/>
              </a:rPr>
              <a:t> </a:t>
            </a:r>
            <a:r>
              <a:rPr sz="1800" dirty="0">
                <a:latin typeface="Times New Roman"/>
                <a:cs typeface="Times New Roman"/>
              </a:rPr>
              <a:t>from 0</a:t>
            </a:r>
            <a:r>
              <a:rPr sz="1800" spc="-15" dirty="0">
                <a:latin typeface="Times New Roman"/>
                <a:cs typeface="Times New Roman"/>
              </a:rPr>
              <a:t> </a:t>
            </a:r>
            <a:r>
              <a:rPr sz="1800" dirty="0">
                <a:latin typeface="Times New Roman"/>
                <a:cs typeface="Times New Roman"/>
              </a:rPr>
              <a:t>to</a:t>
            </a:r>
            <a:r>
              <a:rPr sz="1800" spc="-15" dirty="0">
                <a:latin typeface="Times New Roman"/>
                <a:cs typeface="Times New Roman"/>
              </a:rPr>
              <a:t> </a:t>
            </a:r>
            <a:r>
              <a:rPr sz="1800" dirty="0">
                <a:latin typeface="Times New Roman"/>
                <a:cs typeface="Times New Roman"/>
              </a:rPr>
              <a:t>9.</a:t>
            </a:r>
            <a:endParaRPr sz="1800">
              <a:latin typeface="Times New Roman"/>
              <a:cs typeface="Times New Roman"/>
            </a:endParaRPr>
          </a:p>
          <a:p>
            <a:pPr marL="12700" marR="6985">
              <a:lnSpc>
                <a:spcPts val="3240"/>
              </a:lnSpc>
              <a:spcBef>
                <a:spcPts val="285"/>
              </a:spcBef>
              <a:buAutoNum type="arabicPlain"/>
              <a:tabLst>
                <a:tab pos="226060" algn="l"/>
              </a:tabLst>
            </a:pPr>
            <a:r>
              <a:rPr sz="1800" dirty="0">
                <a:latin typeface="Times New Roman"/>
                <a:cs typeface="Times New Roman"/>
              </a:rPr>
              <a:t>-</a:t>
            </a:r>
            <a:r>
              <a:rPr sz="1800" spc="5" dirty="0">
                <a:latin typeface="Times New Roman"/>
                <a:cs typeface="Times New Roman"/>
              </a:rPr>
              <a:t> </a:t>
            </a:r>
            <a:r>
              <a:rPr sz="1800" dirty="0">
                <a:latin typeface="Times New Roman"/>
                <a:cs typeface="Times New Roman"/>
              </a:rPr>
              <a:t>Consider</a:t>
            </a:r>
            <a:r>
              <a:rPr sz="1800" spc="5" dirty="0">
                <a:latin typeface="Times New Roman"/>
                <a:cs typeface="Times New Roman"/>
              </a:rPr>
              <a:t> </a:t>
            </a:r>
            <a:r>
              <a:rPr sz="1800" spc="-5" dirty="0">
                <a:latin typeface="Times New Roman"/>
                <a:cs typeface="Times New Roman"/>
              </a:rPr>
              <a:t>the</a:t>
            </a:r>
            <a:r>
              <a:rPr sz="1800" dirty="0">
                <a:latin typeface="Times New Roman"/>
                <a:cs typeface="Times New Roman"/>
              </a:rPr>
              <a:t> least </a:t>
            </a:r>
            <a:r>
              <a:rPr sz="1800" spc="-5" dirty="0">
                <a:latin typeface="Times New Roman"/>
                <a:cs typeface="Times New Roman"/>
              </a:rPr>
              <a:t>significant</a:t>
            </a:r>
            <a:r>
              <a:rPr sz="1800" dirty="0">
                <a:latin typeface="Times New Roman"/>
                <a:cs typeface="Times New Roman"/>
              </a:rPr>
              <a:t> digit of</a:t>
            </a:r>
            <a:r>
              <a:rPr sz="1800" spc="5" dirty="0">
                <a:latin typeface="Times New Roman"/>
                <a:cs typeface="Times New Roman"/>
              </a:rPr>
              <a:t> </a:t>
            </a:r>
            <a:r>
              <a:rPr sz="1800" dirty="0">
                <a:latin typeface="Times New Roman"/>
                <a:cs typeface="Times New Roman"/>
              </a:rPr>
              <a:t>each </a:t>
            </a:r>
            <a:r>
              <a:rPr sz="1800" spc="-5" dirty="0">
                <a:latin typeface="Times New Roman"/>
                <a:cs typeface="Times New Roman"/>
              </a:rPr>
              <a:t>number</a:t>
            </a:r>
            <a:r>
              <a:rPr sz="1800" dirty="0">
                <a:latin typeface="Times New Roman"/>
                <a:cs typeface="Times New Roman"/>
              </a:rPr>
              <a:t> in</a:t>
            </a:r>
            <a:r>
              <a:rPr sz="1800" spc="5" dirty="0">
                <a:latin typeface="Times New Roman"/>
                <a:cs typeface="Times New Roman"/>
              </a:rPr>
              <a:t> </a:t>
            </a:r>
            <a:r>
              <a:rPr sz="1800" dirty="0">
                <a:latin typeface="Times New Roman"/>
                <a:cs typeface="Times New Roman"/>
              </a:rPr>
              <a:t>the</a:t>
            </a:r>
            <a:r>
              <a:rPr sz="1800" spc="5" dirty="0">
                <a:latin typeface="Times New Roman"/>
                <a:cs typeface="Times New Roman"/>
              </a:rPr>
              <a:t> </a:t>
            </a:r>
            <a:r>
              <a:rPr sz="1800" dirty="0">
                <a:latin typeface="Times New Roman"/>
                <a:cs typeface="Times New Roman"/>
              </a:rPr>
              <a:t>list</a:t>
            </a:r>
            <a:r>
              <a:rPr sz="1800" spc="5" dirty="0">
                <a:latin typeface="Times New Roman"/>
                <a:cs typeface="Times New Roman"/>
              </a:rPr>
              <a:t> </a:t>
            </a:r>
            <a:r>
              <a:rPr sz="1800" dirty="0">
                <a:latin typeface="Times New Roman"/>
                <a:cs typeface="Times New Roman"/>
              </a:rPr>
              <a:t>which</a:t>
            </a:r>
            <a:r>
              <a:rPr sz="1800" spc="5" dirty="0">
                <a:latin typeface="Times New Roman"/>
                <a:cs typeface="Times New Roman"/>
              </a:rPr>
              <a:t> </a:t>
            </a:r>
            <a:r>
              <a:rPr sz="1800" spc="-5" dirty="0">
                <a:latin typeface="Times New Roman"/>
                <a:cs typeface="Times New Roman"/>
              </a:rPr>
              <a:t>is</a:t>
            </a:r>
            <a:r>
              <a:rPr sz="1800" spc="440" dirty="0">
                <a:latin typeface="Times New Roman"/>
                <a:cs typeface="Times New Roman"/>
              </a:rPr>
              <a:t> </a:t>
            </a:r>
            <a:r>
              <a:rPr sz="1800" dirty="0">
                <a:latin typeface="Times New Roman"/>
                <a:cs typeface="Times New Roman"/>
              </a:rPr>
              <a:t>to be </a:t>
            </a:r>
            <a:r>
              <a:rPr sz="1800" spc="-434" dirty="0">
                <a:latin typeface="Times New Roman"/>
                <a:cs typeface="Times New Roman"/>
              </a:rPr>
              <a:t> </a:t>
            </a:r>
            <a:r>
              <a:rPr sz="1800" dirty="0">
                <a:latin typeface="Times New Roman"/>
                <a:cs typeface="Times New Roman"/>
              </a:rPr>
              <a:t>sorted.</a:t>
            </a:r>
            <a:endParaRPr sz="1800">
              <a:latin typeface="Times New Roman"/>
              <a:cs typeface="Times New Roman"/>
            </a:endParaRPr>
          </a:p>
          <a:p>
            <a:pPr marL="182880" indent="-170815">
              <a:lnSpc>
                <a:spcPct val="100000"/>
              </a:lnSpc>
              <a:spcBef>
                <a:spcPts val="795"/>
              </a:spcBef>
              <a:buAutoNum type="arabicPlain"/>
              <a:tabLst>
                <a:tab pos="183515" algn="l"/>
              </a:tabLst>
            </a:pPr>
            <a:r>
              <a:rPr sz="1800" dirty="0">
                <a:latin typeface="Times New Roman"/>
                <a:cs typeface="Times New Roman"/>
              </a:rPr>
              <a:t>- Insert</a:t>
            </a:r>
            <a:r>
              <a:rPr sz="1800" spc="-5" dirty="0">
                <a:latin typeface="Times New Roman"/>
                <a:cs typeface="Times New Roman"/>
              </a:rPr>
              <a:t> </a:t>
            </a:r>
            <a:r>
              <a:rPr sz="1800" dirty="0">
                <a:latin typeface="Times New Roman"/>
                <a:cs typeface="Times New Roman"/>
              </a:rPr>
              <a:t>each</a:t>
            </a:r>
            <a:r>
              <a:rPr sz="1800" spc="-10" dirty="0">
                <a:latin typeface="Times New Roman"/>
                <a:cs typeface="Times New Roman"/>
              </a:rPr>
              <a:t> </a:t>
            </a:r>
            <a:r>
              <a:rPr sz="1800" spc="-5" dirty="0">
                <a:latin typeface="Times New Roman"/>
                <a:cs typeface="Times New Roman"/>
              </a:rPr>
              <a:t>number</a:t>
            </a:r>
            <a:r>
              <a:rPr sz="1800" spc="5" dirty="0">
                <a:latin typeface="Times New Roman"/>
                <a:cs typeface="Times New Roman"/>
              </a:rPr>
              <a:t> </a:t>
            </a:r>
            <a:r>
              <a:rPr sz="1800" dirty="0">
                <a:latin typeface="Times New Roman"/>
                <a:cs typeface="Times New Roman"/>
              </a:rPr>
              <a:t>into</a:t>
            </a:r>
            <a:r>
              <a:rPr sz="1800" spc="-20" dirty="0">
                <a:latin typeface="Times New Roman"/>
                <a:cs typeface="Times New Roman"/>
              </a:rPr>
              <a:t> </a:t>
            </a:r>
            <a:r>
              <a:rPr sz="1800" dirty="0">
                <a:latin typeface="Times New Roman"/>
                <a:cs typeface="Times New Roman"/>
              </a:rPr>
              <a:t>their</a:t>
            </a:r>
            <a:r>
              <a:rPr sz="1800" spc="-5" dirty="0">
                <a:latin typeface="Times New Roman"/>
                <a:cs typeface="Times New Roman"/>
              </a:rPr>
              <a:t> </a:t>
            </a:r>
            <a:r>
              <a:rPr sz="1800" dirty="0">
                <a:latin typeface="Times New Roman"/>
                <a:cs typeface="Times New Roman"/>
              </a:rPr>
              <a:t>respective</a:t>
            </a:r>
            <a:r>
              <a:rPr sz="1800" spc="-5" dirty="0">
                <a:latin typeface="Times New Roman"/>
                <a:cs typeface="Times New Roman"/>
              </a:rPr>
              <a:t> </a:t>
            </a:r>
            <a:r>
              <a:rPr sz="1800" dirty="0">
                <a:latin typeface="Times New Roman"/>
                <a:cs typeface="Times New Roman"/>
              </a:rPr>
              <a:t>queue</a:t>
            </a:r>
            <a:r>
              <a:rPr sz="1800" spc="-5" dirty="0">
                <a:latin typeface="Times New Roman"/>
                <a:cs typeface="Times New Roman"/>
              </a:rPr>
              <a:t> </a:t>
            </a:r>
            <a:r>
              <a:rPr sz="1800" dirty="0">
                <a:latin typeface="Times New Roman"/>
                <a:cs typeface="Times New Roman"/>
              </a:rPr>
              <a:t>based</a:t>
            </a:r>
            <a:r>
              <a:rPr sz="1800" spc="-10" dirty="0">
                <a:latin typeface="Times New Roman"/>
                <a:cs typeface="Times New Roman"/>
              </a:rPr>
              <a:t> </a:t>
            </a:r>
            <a:r>
              <a:rPr sz="1800" dirty="0">
                <a:latin typeface="Times New Roman"/>
                <a:cs typeface="Times New Roman"/>
              </a:rPr>
              <a:t>on</a:t>
            </a:r>
            <a:r>
              <a:rPr sz="1800" spc="-10" dirty="0">
                <a:latin typeface="Times New Roman"/>
                <a:cs typeface="Times New Roman"/>
              </a:rPr>
              <a:t> </a:t>
            </a:r>
            <a:r>
              <a:rPr sz="1800" dirty="0">
                <a:latin typeface="Times New Roman"/>
                <a:cs typeface="Times New Roman"/>
              </a:rPr>
              <a:t>the</a:t>
            </a:r>
            <a:r>
              <a:rPr sz="1800" spc="-5" dirty="0">
                <a:latin typeface="Times New Roman"/>
                <a:cs typeface="Times New Roman"/>
              </a:rPr>
              <a:t> </a:t>
            </a:r>
            <a:r>
              <a:rPr sz="1800" dirty="0">
                <a:latin typeface="Times New Roman"/>
                <a:cs typeface="Times New Roman"/>
              </a:rPr>
              <a:t>least significant</a:t>
            </a:r>
            <a:r>
              <a:rPr sz="1800" spc="-25" dirty="0">
                <a:latin typeface="Times New Roman"/>
                <a:cs typeface="Times New Roman"/>
              </a:rPr>
              <a:t> </a:t>
            </a:r>
            <a:r>
              <a:rPr sz="1800" dirty="0">
                <a:latin typeface="Times New Roman"/>
                <a:cs typeface="Times New Roman"/>
              </a:rPr>
              <a:t>digit.</a:t>
            </a:r>
            <a:endParaRPr sz="1800">
              <a:latin typeface="Times New Roman"/>
              <a:cs typeface="Times New Roman"/>
            </a:endParaRPr>
          </a:p>
          <a:p>
            <a:pPr marL="205740" indent="-193675">
              <a:lnSpc>
                <a:spcPct val="100000"/>
              </a:lnSpc>
              <a:spcBef>
                <a:spcPts val="1080"/>
              </a:spcBef>
              <a:buAutoNum type="arabicPlain"/>
              <a:tabLst>
                <a:tab pos="206375" algn="l"/>
              </a:tabLst>
            </a:pPr>
            <a:r>
              <a:rPr sz="1800" dirty="0">
                <a:latin typeface="Times New Roman"/>
                <a:cs typeface="Times New Roman"/>
              </a:rPr>
              <a:t>-</a:t>
            </a:r>
            <a:r>
              <a:rPr sz="1800" spc="160" dirty="0">
                <a:latin typeface="Times New Roman"/>
                <a:cs typeface="Times New Roman"/>
              </a:rPr>
              <a:t> </a:t>
            </a:r>
            <a:r>
              <a:rPr sz="1800" spc="-5" dirty="0">
                <a:latin typeface="Times New Roman"/>
                <a:cs typeface="Times New Roman"/>
              </a:rPr>
              <a:t>Group</a:t>
            </a:r>
            <a:r>
              <a:rPr sz="1800" spc="175" dirty="0">
                <a:latin typeface="Times New Roman"/>
                <a:cs typeface="Times New Roman"/>
              </a:rPr>
              <a:t> </a:t>
            </a:r>
            <a:r>
              <a:rPr sz="1800" spc="-5" dirty="0">
                <a:latin typeface="Times New Roman"/>
                <a:cs typeface="Times New Roman"/>
              </a:rPr>
              <a:t>all</a:t>
            </a:r>
            <a:r>
              <a:rPr sz="1800" spc="170" dirty="0">
                <a:latin typeface="Times New Roman"/>
                <a:cs typeface="Times New Roman"/>
              </a:rPr>
              <a:t> </a:t>
            </a:r>
            <a:r>
              <a:rPr sz="1800" spc="-5" dirty="0">
                <a:latin typeface="Times New Roman"/>
                <a:cs typeface="Times New Roman"/>
              </a:rPr>
              <a:t>the</a:t>
            </a:r>
            <a:r>
              <a:rPr sz="1800" spc="180" dirty="0">
                <a:latin typeface="Times New Roman"/>
                <a:cs typeface="Times New Roman"/>
              </a:rPr>
              <a:t> </a:t>
            </a:r>
            <a:r>
              <a:rPr sz="1800" spc="-5" dirty="0">
                <a:latin typeface="Times New Roman"/>
                <a:cs typeface="Times New Roman"/>
              </a:rPr>
              <a:t>numbers</a:t>
            </a:r>
            <a:r>
              <a:rPr sz="1800" spc="170" dirty="0">
                <a:latin typeface="Times New Roman"/>
                <a:cs typeface="Times New Roman"/>
              </a:rPr>
              <a:t> </a:t>
            </a:r>
            <a:r>
              <a:rPr sz="1800" dirty="0">
                <a:latin typeface="Times New Roman"/>
                <a:cs typeface="Times New Roman"/>
              </a:rPr>
              <a:t>from</a:t>
            </a:r>
            <a:r>
              <a:rPr sz="1800" spc="170" dirty="0">
                <a:latin typeface="Times New Roman"/>
                <a:cs typeface="Times New Roman"/>
              </a:rPr>
              <a:t> </a:t>
            </a:r>
            <a:r>
              <a:rPr sz="1800" dirty="0">
                <a:latin typeface="Times New Roman"/>
                <a:cs typeface="Times New Roman"/>
              </a:rPr>
              <a:t>queue</a:t>
            </a:r>
            <a:r>
              <a:rPr sz="1800" spc="170" dirty="0">
                <a:latin typeface="Times New Roman"/>
                <a:cs typeface="Times New Roman"/>
              </a:rPr>
              <a:t> </a:t>
            </a:r>
            <a:r>
              <a:rPr sz="1800" dirty="0">
                <a:latin typeface="Times New Roman"/>
                <a:cs typeface="Times New Roman"/>
              </a:rPr>
              <a:t>0</a:t>
            </a:r>
            <a:r>
              <a:rPr sz="1800" spc="165" dirty="0">
                <a:latin typeface="Times New Roman"/>
                <a:cs typeface="Times New Roman"/>
              </a:rPr>
              <a:t> </a:t>
            </a:r>
            <a:r>
              <a:rPr sz="1800" dirty="0">
                <a:latin typeface="Times New Roman"/>
                <a:cs typeface="Times New Roman"/>
              </a:rPr>
              <a:t>to</a:t>
            </a:r>
            <a:r>
              <a:rPr sz="1800" spc="160" dirty="0">
                <a:latin typeface="Times New Roman"/>
                <a:cs typeface="Times New Roman"/>
              </a:rPr>
              <a:t> </a:t>
            </a:r>
            <a:r>
              <a:rPr sz="1800" spc="-5" dirty="0">
                <a:latin typeface="Times New Roman"/>
                <a:cs typeface="Times New Roman"/>
              </a:rPr>
              <a:t>queue</a:t>
            </a:r>
            <a:r>
              <a:rPr sz="1800" spc="180" dirty="0">
                <a:latin typeface="Times New Roman"/>
                <a:cs typeface="Times New Roman"/>
              </a:rPr>
              <a:t> </a:t>
            </a:r>
            <a:r>
              <a:rPr sz="1800" dirty="0">
                <a:latin typeface="Times New Roman"/>
                <a:cs typeface="Times New Roman"/>
              </a:rPr>
              <a:t>9</a:t>
            </a:r>
            <a:r>
              <a:rPr sz="1800" spc="165" dirty="0">
                <a:latin typeface="Times New Roman"/>
                <a:cs typeface="Times New Roman"/>
              </a:rPr>
              <a:t> </a:t>
            </a:r>
            <a:r>
              <a:rPr sz="1800" dirty="0">
                <a:latin typeface="Times New Roman"/>
                <a:cs typeface="Times New Roman"/>
              </a:rPr>
              <a:t>in</a:t>
            </a:r>
            <a:r>
              <a:rPr sz="1800" spc="160" dirty="0">
                <a:latin typeface="Times New Roman"/>
                <a:cs typeface="Times New Roman"/>
              </a:rPr>
              <a:t> </a:t>
            </a:r>
            <a:r>
              <a:rPr sz="1800" dirty="0">
                <a:latin typeface="Times New Roman"/>
                <a:cs typeface="Times New Roman"/>
              </a:rPr>
              <a:t>the</a:t>
            </a:r>
            <a:r>
              <a:rPr sz="1800" spc="170" dirty="0">
                <a:latin typeface="Times New Roman"/>
                <a:cs typeface="Times New Roman"/>
              </a:rPr>
              <a:t> </a:t>
            </a:r>
            <a:r>
              <a:rPr sz="1800" spc="-5" dirty="0">
                <a:latin typeface="Times New Roman"/>
                <a:cs typeface="Times New Roman"/>
              </a:rPr>
              <a:t>order</a:t>
            </a:r>
            <a:r>
              <a:rPr sz="1800" spc="175" dirty="0">
                <a:latin typeface="Times New Roman"/>
                <a:cs typeface="Times New Roman"/>
              </a:rPr>
              <a:t> </a:t>
            </a:r>
            <a:r>
              <a:rPr sz="1800" spc="-5" dirty="0">
                <a:latin typeface="Times New Roman"/>
                <a:cs typeface="Times New Roman"/>
              </a:rPr>
              <a:t>they</a:t>
            </a:r>
            <a:r>
              <a:rPr sz="1800" spc="175" dirty="0">
                <a:latin typeface="Times New Roman"/>
                <a:cs typeface="Times New Roman"/>
              </a:rPr>
              <a:t> </a:t>
            </a:r>
            <a:r>
              <a:rPr sz="1800" spc="-5" dirty="0">
                <a:latin typeface="Times New Roman"/>
                <a:cs typeface="Times New Roman"/>
              </a:rPr>
              <a:t>have</a:t>
            </a:r>
            <a:r>
              <a:rPr sz="1800" spc="170" dirty="0">
                <a:latin typeface="Times New Roman"/>
                <a:cs typeface="Times New Roman"/>
              </a:rPr>
              <a:t> </a:t>
            </a:r>
            <a:r>
              <a:rPr sz="1800" spc="-5" dirty="0">
                <a:latin typeface="Times New Roman"/>
                <a:cs typeface="Times New Roman"/>
              </a:rPr>
              <a:t>inserted</a:t>
            </a:r>
            <a:endParaRPr sz="1800">
              <a:latin typeface="Times New Roman"/>
              <a:cs typeface="Times New Roman"/>
            </a:endParaRPr>
          </a:p>
          <a:p>
            <a:pPr marL="12700">
              <a:lnSpc>
                <a:spcPct val="100000"/>
              </a:lnSpc>
              <a:spcBef>
                <a:spcPts val="1085"/>
              </a:spcBef>
            </a:pPr>
            <a:r>
              <a:rPr sz="1800" dirty="0">
                <a:latin typeface="Times New Roman"/>
                <a:cs typeface="Times New Roman"/>
              </a:rPr>
              <a:t>into</a:t>
            </a:r>
            <a:r>
              <a:rPr sz="1800" spc="-25" dirty="0">
                <a:latin typeface="Times New Roman"/>
                <a:cs typeface="Times New Roman"/>
              </a:rPr>
              <a:t> </a:t>
            </a:r>
            <a:r>
              <a:rPr sz="1800" dirty="0">
                <a:latin typeface="Times New Roman"/>
                <a:cs typeface="Times New Roman"/>
              </a:rPr>
              <a:t>their</a:t>
            </a:r>
            <a:r>
              <a:rPr sz="1800" spc="-35" dirty="0">
                <a:latin typeface="Times New Roman"/>
                <a:cs typeface="Times New Roman"/>
              </a:rPr>
              <a:t> </a:t>
            </a:r>
            <a:r>
              <a:rPr sz="1800" dirty="0">
                <a:latin typeface="Times New Roman"/>
                <a:cs typeface="Times New Roman"/>
              </a:rPr>
              <a:t>respective</a:t>
            </a:r>
            <a:r>
              <a:rPr sz="1800" spc="-25" dirty="0">
                <a:latin typeface="Times New Roman"/>
                <a:cs typeface="Times New Roman"/>
              </a:rPr>
              <a:t> </a:t>
            </a:r>
            <a:r>
              <a:rPr sz="1800" dirty="0">
                <a:latin typeface="Times New Roman"/>
                <a:cs typeface="Times New Roman"/>
              </a:rPr>
              <a:t>queues.</a:t>
            </a:r>
            <a:endParaRPr sz="1800">
              <a:latin typeface="Times New Roman"/>
              <a:cs typeface="Times New Roman"/>
            </a:endParaRPr>
          </a:p>
          <a:p>
            <a:pPr marL="182880" indent="-170815">
              <a:lnSpc>
                <a:spcPct val="100000"/>
              </a:lnSpc>
              <a:spcBef>
                <a:spcPts val="1080"/>
              </a:spcBef>
              <a:buAutoNum type="arabicPlain" startAt="5"/>
              <a:tabLst>
                <a:tab pos="183515" algn="l"/>
              </a:tabLst>
            </a:pPr>
            <a:r>
              <a:rPr sz="1800" dirty="0">
                <a:latin typeface="Times New Roman"/>
                <a:cs typeface="Times New Roman"/>
              </a:rPr>
              <a:t>-</a:t>
            </a:r>
            <a:r>
              <a:rPr sz="1800" spc="-5" dirty="0">
                <a:latin typeface="Times New Roman"/>
                <a:cs typeface="Times New Roman"/>
              </a:rPr>
              <a:t> </a:t>
            </a:r>
            <a:r>
              <a:rPr sz="1800" dirty="0">
                <a:latin typeface="Times New Roman"/>
                <a:cs typeface="Times New Roman"/>
              </a:rPr>
              <a:t>Repeat</a:t>
            </a:r>
            <a:r>
              <a:rPr sz="1800" spc="-10" dirty="0">
                <a:latin typeface="Times New Roman"/>
                <a:cs typeface="Times New Roman"/>
              </a:rPr>
              <a:t> </a:t>
            </a:r>
            <a:r>
              <a:rPr sz="1800" dirty="0">
                <a:latin typeface="Times New Roman"/>
                <a:cs typeface="Times New Roman"/>
              </a:rPr>
              <a:t>from</a:t>
            </a:r>
            <a:r>
              <a:rPr sz="1800" spc="-10" dirty="0">
                <a:latin typeface="Times New Roman"/>
                <a:cs typeface="Times New Roman"/>
              </a:rPr>
              <a:t> </a:t>
            </a:r>
            <a:r>
              <a:rPr sz="1800" dirty="0">
                <a:latin typeface="Times New Roman"/>
                <a:cs typeface="Times New Roman"/>
              </a:rPr>
              <a:t>step</a:t>
            </a:r>
            <a:r>
              <a:rPr sz="1800" spc="5" dirty="0">
                <a:latin typeface="Times New Roman"/>
                <a:cs typeface="Times New Roman"/>
              </a:rPr>
              <a:t> </a:t>
            </a:r>
            <a:r>
              <a:rPr sz="1800" dirty="0">
                <a:latin typeface="Times New Roman"/>
                <a:cs typeface="Times New Roman"/>
              </a:rPr>
              <a:t>3</a:t>
            </a:r>
            <a:r>
              <a:rPr sz="1800" spc="-15" dirty="0">
                <a:latin typeface="Times New Roman"/>
                <a:cs typeface="Times New Roman"/>
              </a:rPr>
              <a:t> </a:t>
            </a:r>
            <a:r>
              <a:rPr sz="1800" dirty="0">
                <a:latin typeface="Times New Roman"/>
                <a:cs typeface="Times New Roman"/>
              </a:rPr>
              <a:t>based</a:t>
            </a:r>
            <a:r>
              <a:rPr sz="1800" spc="-10" dirty="0">
                <a:latin typeface="Times New Roman"/>
                <a:cs typeface="Times New Roman"/>
              </a:rPr>
              <a:t> </a:t>
            </a:r>
            <a:r>
              <a:rPr sz="1800" dirty="0">
                <a:latin typeface="Times New Roman"/>
                <a:cs typeface="Times New Roman"/>
              </a:rPr>
              <a:t>on the</a:t>
            </a:r>
            <a:r>
              <a:rPr sz="1800" spc="-10" dirty="0">
                <a:latin typeface="Times New Roman"/>
                <a:cs typeface="Times New Roman"/>
              </a:rPr>
              <a:t> </a:t>
            </a:r>
            <a:r>
              <a:rPr sz="1800" dirty="0">
                <a:latin typeface="Times New Roman"/>
                <a:cs typeface="Times New Roman"/>
              </a:rPr>
              <a:t>next</a:t>
            </a:r>
            <a:r>
              <a:rPr sz="1800" spc="-15" dirty="0">
                <a:latin typeface="Times New Roman"/>
                <a:cs typeface="Times New Roman"/>
              </a:rPr>
              <a:t> </a:t>
            </a:r>
            <a:r>
              <a:rPr sz="1800" dirty="0">
                <a:latin typeface="Times New Roman"/>
                <a:cs typeface="Times New Roman"/>
              </a:rPr>
              <a:t>least</a:t>
            </a:r>
            <a:r>
              <a:rPr sz="1800" spc="-5" dirty="0">
                <a:latin typeface="Times New Roman"/>
                <a:cs typeface="Times New Roman"/>
              </a:rPr>
              <a:t> </a:t>
            </a:r>
            <a:r>
              <a:rPr sz="1800" dirty="0">
                <a:latin typeface="Times New Roman"/>
                <a:cs typeface="Times New Roman"/>
              </a:rPr>
              <a:t>significant</a:t>
            </a:r>
            <a:r>
              <a:rPr sz="1800" spc="-15" dirty="0">
                <a:latin typeface="Times New Roman"/>
                <a:cs typeface="Times New Roman"/>
              </a:rPr>
              <a:t> </a:t>
            </a:r>
            <a:r>
              <a:rPr sz="1800" dirty="0">
                <a:latin typeface="Times New Roman"/>
                <a:cs typeface="Times New Roman"/>
              </a:rPr>
              <a:t>digit.</a:t>
            </a:r>
            <a:endParaRPr sz="1800">
              <a:latin typeface="Times New Roman"/>
              <a:cs typeface="Times New Roman"/>
            </a:endParaRPr>
          </a:p>
          <a:p>
            <a:pPr marL="12700" marR="6350">
              <a:lnSpc>
                <a:spcPct val="150000"/>
              </a:lnSpc>
              <a:buAutoNum type="arabicPlain" startAt="5"/>
              <a:tabLst>
                <a:tab pos="252095" algn="l"/>
              </a:tabLst>
            </a:pPr>
            <a:r>
              <a:rPr sz="1800" dirty="0">
                <a:latin typeface="Times New Roman"/>
                <a:cs typeface="Times New Roman"/>
              </a:rPr>
              <a:t>-</a:t>
            </a:r>
            <a:r>
              <a:rPr sz="1800" spc="85" dirty="0">
                <a:latin typeface="Times New Roman"/>
                <a:cs typeface="Times New Roman"/>
              </a:rPr>
              <a:t> </a:t>
            </a:r>
            <a:r>
              <a:rPr sz="1800" spc="-5" dirty="0">
                <a:latin typeface="Times New Roman"/>
                <a:cs typeface="Times New Roman"/>
              </a:rPr>
              <a:t>Repeat</a:t>
            </a:r>
            <a:r>
              <a:rPr sz="1800" spc="90" dirty="0">
                <a:latin typeface="Times New Roman"/>
                <a:cs typeface="Times New Roman"/>
              </a:rPr>
              <a:t> </a:t>
            </a:r>
            <a:r>
              <a:rPr sz="1800" spc="-5" dirty="0">
                <a:latin typeface="Times New Roman"/>
                <a:cs typeface="Times New Roman"/>
              </a:rPr>
              <a:t>from</a:t>
            </a:r>
            <a:r>
              <a:rPr sz="1800" spc="85" dirty="0">
                <a:latin typeface="Times New Roman"/>
                <a:cs typeface="Times New Roman"/>
              </a:rPr>
              <a:t> </a:t>
            </a:r>
            <a:r>
              <a:rPr sz="1800" dirty="0">
                <a:latin typeface="Times New Roman"/>
                <a:cs typeface="Times New Roman"/>
              </a:rPr>
              <a:t>step</a:t>
            </a:r>
            <a:r>
              <a:rPr sz="1800" spc="90" dirty="0">
                <a:latin typeface="Times New Roman"/>
                <a:cs typeface="Times New Roman"/>
              </a:rPr>
              <a:t> </a:t>
            </a:r>
            <a:r>
              <a:rPr sz="1800" dirty="0">
                <a:latin typeface="Times New Roman"/>
                <a:cs typeface="Times New Roman"/>
              </a:rPr>
              <a:t>2</a:t>
            </a:r>
            <a:r>
              <a:rPr sz="1800" spc="85" dirty="0">
                <a:latin typeface="Times New Roman"/>
                <a:cs typeface="Times New Roman"/>
              </a:rPr>
              <a:t> </a:t>
            </a:r>
            <a:r>
              <a:rPr sz="1800" spc="-5" dirty="0">
                <a:latin typeface="Times New Roman"/>
                <a:cs typeface="Times New Roman"/>
              </a:rPr>
              <a:t>until</a:t>
            </a:r>
            <a:r>
              <a:rPr sz="1800" spc="90" dirty="0">
                <a:latin typeface="Times New Roman"/>
                <a:cs typeface="Times New Roman"/>
              </a:rPr>
              <a:t> </a:t>
            </a:r>
            <a:r>
              <a:rPr sz="1800" dirty="0">
                <a:latin typeface="Times New Roman"/>
                <a:cs typeface="Times New Roman"/>
              </a:rPr>
              <a:t>all</a:t>
            </a:r>
            <a:r>
              <a:rPr sz="1800" spc="85" dirty="0">
                <a:latin typeface="Times New Roman"/>
                <a:cs typeface="Times New Roman"/>
              </a:rPr>
              <a:t> </a:t>
            </a:r>
            <a:r>
              <a:rPr sz="1800" spc="-5" dirty="0">
                <a:latin typeface="Times New Roman"/>
                <a:cs typeface="Times New Roman"/>
              </a:rPr>
              <a:t>the</a:t>
            </a:r>
            <a:r>
              <a:rPr sz="1800" spc="95" dirty="0">
                <a:latin typeface="Times New Roman"/>
                <a:cs typeface="Times New Roman"/>
              </a:rPr>
              <a:t> </a:t>
            </a:r>
            <a:r>
              <a:rPr sz="1800" spc="-5" dirty="0">
                <a:latin typeface="Times New Roman"/>
                <a:cs typeface="Times New Roman"/>
              </a:rPr>
              <a:t>numbers</a:t>
            </a:r>
            <a:r>
              <a:rPr sz="1800" spc="90" dirty="0">
                <a:latin typeface="Times New Roman"/>
                <a:cs typeface="Times New Roman"/>
              </a:rPr>
              <a:t> </a:t>
            </a:r>
            <a:r>
              <a:rPr sz="1800" dirty="0">
                <a:latin typeface="Times New Roman"/>
                <a:cs typeface="Times New Roman"/>
              </a:rPr>
              <a:t>are</a:t>
            </a:r>
            <a:r>
              <a:rPr sz="1800" spc="95" dirty="0">
                <a:latin typeface="Times New Roman"/>
                <a:cs typeface="Times New Roman"/>
              </a:rPr>
              <a:t> </a:t>
            </a:r>
            <a:r>
              <a:rPr sz="1800" spc="-5" dirty="0">
                <a:latin typeface="Times New Roman"/>
                <a:cs typeface="Times New Roman"/>
              </a:rPr>
              <a:t>grouped</a:t>
            </a:r>
            <a:r>
              <a:rPr sz="1800" spc="85" dirty="0">
                <a:latin typeface="Times New Roman"/>
                <a:cs typeface="Times New Roman"/>
              </a:rPr>
              <a:t> </a:t>
            </a:r>
            <a:r>
              <a:rPr sz="1800" dirty="0">
                <a:latin typeface="Times New Roman"/>
                <a:cs typeface="Times New Roman"/>
              </a:rPr>
              <a:t>based</a:t>
            </a:r>
            <a:r>
              <a:rPr sz="1800" spc="90" dirty="0">
                <a:latin typeface="Times New Roman"/>
                <a:cs typeface="Times New Roman"/>
              </a:rPr>
              <a:t> </a:t>
            </a:r>
            <a:r>
              <a:rPr sz="1800" dirty="0">
                <a:latin typeface="Times New Roman"/>
                <a:cs typeface="Times New Roman"/>
              </a:rPr>
              <a:t>on</a:t>
            </a:r>
            <a:r>
              <a:rPr sz="1800" spc="75" dirty="0">
                <a:latin typeface="Times New Roman"/>
                <a:cs typeface="Times New Roman"/>
              </a:rPr>
              <a:t> </a:t>
            </a:r>
            <a:r>
              <a:rPr sz="1800" spc="-5" dirty="0">
                <a:latin typeface="Times New Roman"/>
                <a:cs typeface="Times New Roman"/>
              </a:rPr>
              <a:t>the</a:t>
            </a:r>
            <a:r>
              <a:rPr sz="1800" spc="85" dirty="0">
                <a:latin typeface="Times New Roman"/>
                <a:cs typeface="Times New Roman"/>
              </a:rPr>
              <a:t> </a:t>
            </a:r>
            <a:r>
              <a:rPr sz="1800" spc="-5" dirty="0">
                <a:latin typeface="Times New Roman"/>
                <a:cs typeface="Times New Roman"/>
              </a:rPr>
              <a:t>most </a:t>
            </a:r>
            <a:r>
              <a:rPr sz="1800" spc="-434" dirty="0">
                <a:latin typeface="Times New Roman"/>
                <a:cs typeface="Times New Roman"/>
              </a:rPr>
              <a:t> </a:t>
            </a:r>
            <a:r>
              <a:rPr sz="1800" dirty="0">
                <a:latin typeface="Times New Roman"/>
                <a:cs typeface="Times New Roman"/>
              </a:rPr>
              <a:t>significant</a:t>
            </a:r>
            <a:r>
              <a:rPr sz="1800" spc="-15" dirty="0">
                <a:latin typeface="Times New Roman"/>
                <a:cs typeface="Times New Roman"/>
              </a:rPr>
              <a:t> </a:t>
            </a:r>
            <a:r>
              <a:rPr sz="1800" dirty="0">
                <a:latin typeface="Times New Roman"/>
                <a:cs typeface="Times New Roman"/>
              </a:rPr>
              <a:t>digit.</a:t>
            </a:r>
            <a:endParaRPr sz="1800">
              <a:latin typeface="Times New Roman"/>
              <a:cs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47572" y="388620"/>
            <a:ext cx="6439630" cy="4126991"/>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342327" y="340434"/>
            <a:ext cx="5910714" cy="4493693"/>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78865" y="586867"/>
            <a:ext cx="7847965" cy="2299604"/>
          </a:xfrm>
          <a:prstGeom prst="rect">
            <a:avLst/>
          </a:prstGeom>
        </p:spPr>
        <p:txBody>
          <a:bodyPr vert="horz" wrap="square" lIns="0" tIns="53340" rIns="0" bIns="0" rtlCol="0">
            <a:spAutoFit/>
          </a:bodyPr>
          <a:lstStyle/>
          <a:p>
            <a:pPr marL="12700">
              <a:lnSpc>
                <a:spcPct val="100000"/>
              </a:lnSpc>
              <a:spcBef>
                <a:spcPts val="420"/>
              </a:spcBef>
            </a:pPr>
            <a:r>
              <a:rPr sz="1800" b="1" spc="-5" dirty="0">
                <a:latin typeface="Times New Roman"/>
                <a:cs typeface="Times New Roman"/>
              </a:rPr>
              <a:t>Complexity</a:t>
            </a:r>
            <a:r>
              <a:rPr sz="1800" b="1" spc="-10" dirty="0">
                <a:latin typeface="Times New Roman"/>
                <a:cs typeface="Times New Roman"/>
              </a:rPr>
              <a:t> </a:t>
            </a:r>
            <a:r>
              <a:rPr sz="1800" b="1" dirty="0">
                <a:latin typeface="Times New Roman"/>
                <a:cs typeface="Times New Roman"/>
              </a:rPr>
              <a:t>of </a:t>
            </a:r>
            <a:r>
              <a:rPr sz="1800" b="1" spc="-5" dirty="0">
                <a:latin typeface="Times New Roman"/>
                <a:cs typeface="Times New Roman"/>
              </a:rPr>
              <a:t>the</a:t>
            </a:r>
            <a:r>
              <a:rPr sz="1800" b="1" spc="-10" dirty="0">
                <a:latin typeface="Times New Roman"/>
                <a:cs typeface="Times New Roman"/>
              </a:rPr>
              <a:t> </a:t>
            </a:r>
            <a:r>
              <a:rPr sz="1800" b="1" spc="-5" dirty="0">
                <a:latin typeface="Times New Roman"/>
                <a:cs typeface="Times New Roman"/>
              </a:rPr>
              <a:t>Radix</a:t>
            </a:r>
            <a:r>
              <a:rPr sz="1800" b="1" spc="10" dirty="0">
                <a:latin typeface="Times New Roman"/>
                <a:cs typeface="Times New Roman"/>
              </a:rPr>
              <a:t> </a:t>
            </a:r>
            <a:r>
              <a:rPr sz="1800" b="1" dirty="0">
                <a:latin typeface="Times New Roman"/>
                <a:cs typeface="Times New Roman"/>
              </a:rPr>
              <a:t>Sort</a:t>
            </a:r>
            <a:r>
              <a:rPr sz="1800" b="1" spc="-110" dirty="0">
                <a:latin typeface="Times New Roman"/>
                <a:cs typeface="Times New Roman"/>
              </a:rPr>
              <a:t> </a:t>
            </a:r>
            <a:r>
              <a:rPr sz="1800" b="1" dirty="0">
                <a:latin typeface="Times New Roman"/>
                <a:cs typeface="Times New Roman"/>
              </a:rPr>
              <a:t>Algorithm</a:t>
            </a:r>
            <a:endParaRPr sz="1800" dirty="0">
              <a:latin typeface="Times New Roman"/>
              <a:cs typeface="Times New Roman"/>
            </a:endParaRPr>
          </a:p>
          <a:p>
            <a:pPr marL="355600" indent="-342900">
              <a:lnSpc>
                <a:spcPct val="100000"/>
              </a:lnSpc>
              <a:spcBef>
                <a:spcPts val="325"/>
              </a:spcBef>
              <a:buFont typeface="Symbol"/>
              <a:buChar char=""/>
              <a:tabLst>
                <a:tab pos="354965" algn="l"/>
                <a:tab pos="355600" algn="l"/>
              </a:tabLst>
            </a:pPr>
            <a:r>
              <a:rPr sz="1800" spc="-60" dirty="0">
                <a:latin typeface="Times New Roman"/>
                <a:cs typeface="Times New Roman"/>
              </a:rPr>
              <a:t>To</a:t>
            </a:r>
            <a:r>
              <a:rPr sz="1800" spc="90" dirty="0">
                <a:latin typeface="Times New Roman"/>
                <a:cs typeface="Times New Roman"/>
              </a:rPr>
              <a:t> </a:t>
            </a:r>
            <a:r>
              <a:rPr sz="1800" spc="-5" dirty="0">
                <a:latin typeface="Times New Roman"/>
                <a:cs typeface="Times New Roman"/>
              </a:rPr>
              <a:t>sort</a:t>
            </a:r>
            <a:r>
              <a:rPr sz="1800" spc="95" dirty="0">
                <a:latin typeface="Times New Roman"/>
                <a:cs typeface="Times New Roman"/>
              </a:rPr>
              <a:t> </a:t>
            </a:r>
            <a:r>
              <a:rPr sz="1800" dirty="0">
                <a:latin typeface="Times New Roman"/>
                <a:cs typeface="Times New Roman"/>
              </a:rPr>
              <a:t>an</a:t>
            </a:r>
            <a:r>
              <a:rPr sz="1800" spc="90" dirty="0">
                <a:latin typeface="Times New Roman"/>
                <a:cs typeface="Times New Roman"/>
              </a:rPr>
              <a:t> </a:t>
            </a:r>
            <a:r>
              <a:rPr sz="1800" dirty="0">
                <a:latin typeface="Times New Roman"/>
                <a:cs typeface="Times New Roman"/>
              </a:rPr>
              <a:t>unsorted</a:t>
            </a:r>
            <a:r>
              <a:rPr sz="1800" spc="100" dirty="0">
                <a:latin typeface="Times New Roman"/>
                <a:cs typeface="Times New Roman"/>
              </a:rPr>
              <a:t> </a:t>
            </a:r>
            <a:r>
              <a:rPr sz="1800" dirty="0">
                <a:latin typeface="Times New Roman"/>
                <a:cs typeface="Times New Roman"/>
              </a:rPr>
              <a:t>list</a:t>
            </a:r>
            <a:r>
              <a:rPr sz="1800" spc="95" dirty="0">
                <a:latin typeface="Times New Roman"/>
                <a:cs typeface="Times New Roman"/>
              </a:rPr>
              <a:t> </a:t>
            </a:r>
            <a:r>
              <a:rPr sz="1800" dirty="0">
                <a:latin typeface="Times New Roman"/>
                <a:cs typeface="Times New Roman"/>
              </a:rPr>
              <a:t>with</a:t>
            </a:r>
            <a:r>
              <a:rPr sz="1800" spc="90" dirty="0">
                <a:latin typeface="Times New Roman"/>
                <a:cs typeface="Times New Roman"/>
              </a:rPr>
              <a:t> </a:t>
            </a:r>
            <a:r>
              <a:rPr sz="1800" b="1" spc="-5" dirty="0">
                <a:latin typeface="Times New Roman"/>
                <a:cs typeface="Times New Roman"/>
              </a:rPr>
              <a:t>'n'</a:t>
            </a:r>
            <a:r>
              <a:rPr sz="1800" b="1" spc="85" dirty="0">
                <a:latin typeface="Times New Roman"/>
                <a:cs typeface="Times New Roman"/>
              </a:rPr>
              <a:t> </a:t>
            </a:r>
            <a:r>
              <a:rPr sz="1800" spc="-5" dirty="0">
                <a:latin typeface="Times New Roman"/>
                <a:cs typeface="Times New Roman"/>
              </a:rPr>
              <a:t>number</a:t>
            </a:r>
            <a:r>
              <a:rPr sz="1800" spc="114" dirty="0">
                <a:latin typeface="Times New Roman"/>
                <a:cs typeface="Times New Roman"/>
              </a:rPr>
              <a:t> </a:t>
            </a:r>
            <a:r>
              <a:rPr sz="1800" dirty="0">
                <a:latin typeface="Times New Roman"/>
                <a:cs typeface="Times New Roman"/>
              </a:rPr>
              <a:t>of</a:t>
            </a:r>
            <a:r>
              <a:rPr sz="1800" spc="90" dirty="0">
                <a:latin typeface="Times New Roman"/>
                <a:cs typeface="Times New Roman"/>
              </a:rPr>
              <a:t> </a:t>
            </a:r>
            <a:r>
              <a:rPr sz="1800" spc="-5" dirty="0">
                <a:latin typeface="Times New Roman"/>
                <a:cs typeface="Times New Roman"/>
              </a:rPr>
              <a:t>elements,</a:t>
            </a:r>
            <a:r>
              <a:rPr sz="1800" spc="100" dirty="0">
                <a:latin typeface="Times New Roman"/>
                <a:cs typeface="Times New Roman"/>
              </a:rPr>
              <a:t> </a:t>
            </a:r>
            <a:r>
              <a:rPr sz="1800" dirty="0">
                <a:latin typeface="Times New Roman"/>
                <a:cs typeface="Times New Roman"/>
              </a:rPr>
              <a:t>Radix</a:t>
            </a:r>
            <a:r>
              <a:rPr sz="1800" spc="100" dirty="0">
                <a:latin typeface="Times New Roman"/>
                <a:cs typeface="Times New Roman"/>
              </a:rPr>
              <a:t> </a:t>
            </a:r>
            <a:r>
              <a:rPr sz="1800" spc="-5" dirty="0">
                <a:latin typeface="Times New Roman"/>
                <a:cs typeface="Times New Roman"/>
              </a:rPr>
              <a:t>sort</a:t>
            </a:r>
            <a:r>
              <a:rPr sz="1800" spc="75" dirty="0">
                <a:latin typeface="Times New Roman"/>
                <a:cs typeface="Times New Roman"/>
              </a:rPr>
              <a:t> </a:t>
            </a:r>
            <a:r>
              <a:rPr sz="1800" dirty="0">
                <a:latin typeface="Times New Roman"/>
                <a:cs typeface="Times New Roman"/>
              </a:rPr>
              <a:t>algorithm</a:t>
            </a:r>
            <a:r>
              <a:rPr sz="1800" spc="100" dirty="0">
                <a:latin typeface="Times New Roman"/>
                <a:cs typeface="Times New Roman"/>
              </a:rPr>
              <a:t> </a:t>
            </a:r>
            <a:r>
              <a:rPr sz="1800" spc="-5" dirty="0">
                <a:latin typeface="Times New Roman"/>
                <a:cs typeface="Times New Roman"/>
              </a:rPr>
              <a:t>needs</a:t>
            </a:r>
            <a:endParaRPr sz="1800" dirty="0">
              <a:latin typeface="Times New Roman"/>
              <a:cs typeface="Times New Roman"/>
            </a:endParaRPr>
          </a:p>
          <a:p>
            <a:pPr marL="355600">
              <a:lnSpc>
                <a:spcPct val="100000"/>
              </a:lnSpc>
              <a:spcBef>
                <a:spcPts val="325"/>
              </a:spcBef>
            </a:pPr>
            <a:r>
              <a:rPr sz="1800" dirty="0">
                <a:latin typeface="Times New Roman"/>
                <a:cs typeface="Times New Roman"/>
              </a:rPr>
              <a:t>the</a:t>
            </a:r>
            <a:r>
              <a:rPr sz="1800" spc="-25" dirty="0">
                <a:latin typeface="Times New Roman"/>
                <a:cs typeface="Times New Roman"/>
              </a:rPr>
              <a:t> </a:t>
            </a:r>
            <a:r>
              <a:rPr sz="1800" dirty="0">
                <a:latin typeface="Times New Roman"/>
                <a:cs typeface="Times New Roman"/>
              </a:rPr>
              <a:t>following</a:t>
            </a:r>
            <a:r>
              <a:rPr sz="1800" spc="-25" dirty="0">
                <a:latin typeface="Times New Roman"/>
                <a:cs typeface="Times New Roman"/>
              </a:rPr>
              <a:t> </a:t>
            </a:r>
            <a:r>
              <a:rPr sz="1800" dirty="0">
                <a:latin typeface="Times New Roman"/>
                <a:cs typeface="Times New Roman"/>
              </a:rPr>
              <a:t>complexities...</a:t>
            </a:r>
          </a:p>
          <a:p>
            <a:pPr marL="241300" marR="5729605">
              <a:lnSpc>
                <a:spcPct val="114999"/>
              </a:lnSpc>
            </a:pPr>
            <a:r>
              <a:rPr sz="1800" spc="-35" dirty="0">
                <a:latin typeface="Times New Roman"/>
                <a:cs typeface="Times New Roman"/>
              </a:rPr>
              <a:t>Worst </a:t>
            </a:r>
            <a:r>
              <a:rPr sz="1800" dirty="0">
                <a:latin typeface="Times New Roman"/>
                <a:cs typeface="Times New Roman"/>
              </a:rPr>
              <a:t>Case : O(n) </a:t>
            </a:r>
            <a:r>
              <a:rPr sz="1800" spc="5" dirty="0">
                <a:latin typeface="Times New Roman"/>
                <a:cs typeface="Times New Roman"/>
              </a:rPr>
              <a:t> </a:t>
            </a:r>
            <a:r>
              <a:rPr sz="1800" dirty="0">
                <a:latin typeface="Times New Roman"/>
                <a:cs typeface="Times New Roman"/>
              </a:rPr>
              <a:t>Best Case : O(n) </a:t>
            </a:r>
            <a:r>
              <a:rPr sz="1800" spc="5" dirty="0">
                <a:latin typeface="Times New Roman"/>
                <a:cs typeface="Times New Roman"/>
              </a:rPr>
              <a:t> </a:t>
            </a:r>
            <a:r>
              <a:rPr sz="1800" spc="-20" dirty="0">
                <a:latin typeface="Times New Roman"/>
                <a:cs typeface="Times New Roman"/>
              </a:rPr>
              <a:t>Average</a:t>
            </a:r>
            <a:r>
              <a:rPr sz="1800" spc="-30" dirty="0">
                <a:latin typeface="Times New Roman"/>
                <a:cs typeface="Times New Roman"/>
              </a:rPr>
              <a:t> </a:t>
            </a:r>
            <a:r>
              <a:rPr sz="1800" dirty="0">
                <a:latin typeface="Times New Roman"/>
                <a:cs typeface="Times New Roman"/>
              </a:rPr>
              <a:t>Case</a:t>
            </a:r>
            <a:r>
              <a:rPr sz="1800" spc="-35" dirty="0">
                <a:latin typeface="Times New Roman"/>
                <a:cs typeface="Times New Roman"/>
              </a:rPr>
              <a:t> </a:t>
            </a:r>
            <a:r>
              <a:rPr sz="1800" dirty="0">
                <a:latin typeface="Times New Roman"/>
                <a:cs typeface="Times New Roman"/>
              </a:rPr>
              <a:t>:</a:t>
            </a:r>
            <a:r>
              <a:rPr sz="1800" spc="-40" dirty="0">
                <a:latin typeface="Times New Roman"/>
                <a:cs typeface="Times New Roman"/>
              </a:rPr>
              <a:t> </a:t>
            </a:r>
            <a:r>
              <a:rPr sz="1800" dirty="0">
                <a:latin typeface="Times New Roman"/>
                <a:cs typeface="Times New Roman"/>
              </a:rPr>
              <a:t>O(n)</a:t>
            </a:r>
          </a:p>
          <a:p>
            <a:pPr>
              <a:lnSpc>
                <a:spcPct val="100000"/>
              </a:lnSpc>
              <a:spcBef>
                <a:spcPts val="55"/>
              </a:spcBef>
            </a:pPr>
            <a:endParaRPr sz="2400" dirty="0">
              <a:latin typeface="Times New Roman"/>
              <a:cs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67944" y="317372"/>
            <a:ext cx="8179434" cy="4110354"/>
          </a:xfrm>
          <a:prstGeom prst="rect">
            <a:avLst/>
          </a:prstGeom>
        </p:spPr>
        <p:txBody>
          <a:bodyPr vert="horz" wrap="square" lIns="0" tIns="13335" rIns="0" bIns="0" rtlCol="0">
            <a:spAutoFit/>
          </a:bodyPr>
          <a:lstStyle/>
          <a:p>
            <a:pPr algn="ctr">
              <a:lnSpc>
                <a:spcPct val="100000"/>
              </a:lnSpc>
              <a:spcBef>
                <a:spcPts val="105"/>
              </a:spcBef>
            </a:pPr>
            <a:r>
              <a:rPr sz="1700" b="1" spc="-5" dirty="0">
                <a:latin typeface="Times New Roman"/>
                <a:cs typeface="Times New Roman"/>
              </a:rPr>
              <a:t>Divide</a:t>
            </a:r>
            <a:r>
              <a:rPr sz="1700" b="1" spc="-25" dirty="0">
                <a:latin typeface="Times New Roman"/>
                <a:cs typeface="Times New Roman"/>
              </a:rPr>
              <a:t> </a:t>
            </a:r>
            <a:r>
              <a:rPr sz="1700" b="1" dirty="0">
                <a:latin typeface="Times New Roman"/>
                <a:cs typeface="Times New Roman"/>
              </a:rPr>
              <a:t>and</a:t>
            </a:r>
            <a:r>
              <a:rPr sz="1700" b="1" spc="-5" dirty="0">
                <a:latin typeface="Times New Roman"/>
                <a:cs typeface="Times New Roman"/>
              </a:rPr>
              <a:t> </a:t>
            </a:r>
            <a:r>
              <a:rPr sz="1700" b="1" dirty="0">
                <a:latin typeface="Times New Roman"/>
                <a:cs typeface="Times New Roman"/>
              </a:rPr>
              <a:t>Conquer</a:t>
            </a:r>
            <a:r>
              <a:rPr sz="1700" b="1" spc="-70" dirty="0">
                <a:latin typeface="Times New Roman"/>
                <a:cs typeface="Times New Roman"/>
              </a:rPr>
              <a:t> </a:t>
            </a:r>
            <a:r>
              <a:rPr sz="1700" b="1" dirty="0">
                <a:latin typeface="Times New Roman"/>
                <a:cs typeface="Times New Roman"/>
              </a:rPr>
              <a:t>Sorting</a:t>
            </a:r>
            <a:endParaRPr sz="1700">
              <a:latin typeface="Times New Roman"/>
              <a:cs typeface="Times New Roman"/>
            </a:endParaRPr>
          </a:p>
          <a:p>
            <a:pPr>
              <a:lnSpc>
                <a:spcPct val="100000"/>
              </a:lnSpc>
              <a:spcBef>
                <a:spcPts val="15"/>
              </a:spcBef>
            </a:pPr>
            <a:endParaRPr sz="1550">
              <a:latin typeface="Times New Roman"/>
              <a:cs typeface="Times New Roman"/>
            </a:endParaRPr>
          </a:p>
          <a:p>
            <a:pPr marL="299085" indent="-287020">
              <a:lnSpc>
                <a:spcPct val="100000"/>
              </a:lnSpc>
              <a:buFont typeface="Arial MT"/>
              <a:buChar char="•"/>
              <a:tabLst>
                <a:tab pos="299085" algn="l"/>
                <a:tab pos="299720" algn="l"/>
              </a:tabLst>
            </a:pPr>
            <a:r>
              <a:rPr sz="1700" spc="-5" dirty="0">
                <a:latin typeface="Times New Roman"/>
                <a:cs typeface="Times New Roman"/>
              </a:rPr>
              <a:t>Divide-and-conquer</a:t>
            </a:r>
            <a:r>
              <a:rPr sz="1700" spc="-45" dirty="0">
                <a:latin typeface="Times New Roman"/>
                <a:cs typeface="Times New Roman"/>
              </a:rPr>
              <a:t> </a:t>
            </a:r>
            <a:r>
              <a:rPr sz="1700" spc="-5" dirty="0">
                <a:latin typeface="Times New Roman"/>
                <a:cs typeface="Times New Roman"/>
              </a:rPr>
              <a:t>algorithm</a:t>
            </a:r>
            <a:r>
              <a:rPr sz="1700" spc="5" dirty="0">
                <a:latin typeface="Times New Roman"/>
                <a:cs typeface="Times New Roman"/>
              </a:rPr>
              <a:t> </a:t>
            </a:r>
            <a:r>
              <a:rPr sz="1700" spc="-5" dirty="0">
                <a:latin typeface="Times New Roman"/>
                <a:cs typeface="Times New Roman"/>
              </a:rPr>
              <a:t>as</a:t>
            </a:r>
            <a:r>
              <a:rPr sz="1700" spc="10" dirty="0">
                <a:latin typeface="Times New Roman"/>
                <a:cs typeface="Times New Roman"/>
              </a:rPr>
              <a:t> </a:t>
            </a:r>
            <a:r>
              <a:rPr sz="1700" dirty="0">
                <a:latin typeface="Times New Roman"/>
                <a:cs typeface="Times New Roman"/>
              </a:rPr>
              <a:t>having</a:t>
            </a:r>
            <a:r>
              <a:rPr sz="1700" spc="-20" dirty="0">
                <a:latin typeface="Times New Roman"/>
                <a:cs typeface="Times New Roman"/>
              </a:rPr>
              <a:t> </a:t>
            </a:r>
            <a:r>
              <a:rPr sz="1700" dirty="0">
                <a:latin typeface="Times New Roman"/>
                <a:cs typeface="Times New Roman"/>
              </a:rPr>
              <a:t>three</a:t>
            </a:r>
            <a:r>
              <a:rPr sz="1700" spc="-5" dirty="0">
                <a:latin typeface="Times New Roman"/>
                <a:cs typeface="Times New Roman"/>
              </a:rPr>
              <a:t> parts:</a:t>
            </a:r>
            <a:endParaRPr sz="1700">
              <a:latin typeface="Times New Roman"/>
              <a:cs typeface="Times New Roman"/>
            </a:endParaRPr>
          </a:p>
          <a:p>
            <a:pPr>
              <a:lnSpc>
                <a:spcPct val="100000"/>
              </a:lnSpc>
              <a:spcBef>
                <a:spcPts val="30"/>
              </a:spcBef>
            </a:pPr>
            <a:endParaRPr sz="1550">
              <a:latin typeface="Times New Roman"/>
              <a:cs typeface="Times New Roman"/>
            </a:endParaRPr>
          </a:p>
          <a:p>
            <a:pPr marL="355600" indent="-342900">
              <a:lnSpc>
                <a:spcPct val="100000"/>
              </a:lnSpc>
              <a:buAutoNum type="arabicPeriod"/>
              <a:tabLst>
                <a:tab pos="354965" algn="l"/>
                <a:tab pos="355600" algn="l"/>
              </a:tabLst>
            </a:pPr>
            <a:r>
              <a:rPr sz="1700" b="1" dirty="0">
                <a:latin typeface="Times New Roman"/>
                <a:cs typeface="Times New Roman"/>
              </a:rPr>
              <a:t>Divide</a:t>
            </a:r>
            <a:r>
              <a:rPr sz="1700" b="1" spc="114" dirty="0">
                <a:latin typeface="Times New Roman"/>
                <a:cs typeface="Times New Roman"/>
              </a:rPr>
              <a:t> </a:t>
            </a:r>
            <a:r>
              <a:rPr sz="1700" spc="-5" dirty="0">
                <a:latin typeface="Times New Roman"/>
                <a:cs typeface="Times New Roman"/>
              </a:rPr>
              <a:t>the</a:t>
            </a:r>
            <a:r>
              <a:rPr sz="1700" spc="120" dirty="0">
                <a:latin typeface="Times New Roman"/>
                <a:cs typeface="Times New Roman"/>
              </a:rPr>
              <a:t> </a:t>
            </a:r>
            <a:r>
              <a:rPr sz="1700" spc="-5" dirty="0">
                <a:latin typeface="Times New Roman"/>
                <a:cs typeface="Times New Roman"/>
              </a:rPr>
              <a:t>problem</a:t>
            </a:r>
            <a:r>
              <a:rPr sz="1700" spc="110" dirty="0">
                <a:latin typeface="Times New Roman"/>
                <a:cs typeface="Times New Roman"/>
              </a:rPr>
              <a:t> </a:t>
            </a:r>
            <a:r>
              <a:rPr sz="1700" spc="-5" dirty="0">
                <a:latin typeface="Times New Roman"/>
                <a:cs typeface="Times New Roman"/>
              </a:rPr>
              <a:t>into</a:t>
            </a:r>
            <a:r>
              <a:rPr sz="1700" spc="120" dirty="0">
                <a:latin typeface="Times New Roman"/>
                <a:cs typeface="Times New Roman"/>
              </a:rPr>
              <a:t> </a:t>
            </a:r>
            <a:r>
              <a:rPr sz="1700" dirty="0">
                <a:latin typeface="Times New Roman"/>
                <a:cs typeface="Times New Roman"/>
              </a:rPr>
              <a:t>a</a:t>
            </a:r>
            <a:r>
              <a:rPr sz="1700" spc="114" dirty="0">
                <a:latin typeface="Times New Roman"/>
                <a:cs typeface="Times New Roman"/>
              </a:rPr>
              <a:t> </a:t>
            </a:r>
            <a:r>
              <a:rPr sz="1700" dirty="0">
                <a:latin typeface="Times New Roman"/>
                <a:cs typeface="Times New Roman"/>
              </a:rPr>
              <a:t>number</a:t>
            </a:r>
            <a:r>
              <a:rPr sz="1700" spc="100" dirty="0">
                <a:latin typeface="Times New Roman"/>
                <a:cs typeface="Times New Roman"/>
              </a:rPr>
              <a:t> </a:t>
            </a:r>
            <a:r>
              <a:rPr sz="1700" dirty="0">
                <a:latin typeface="Times New Roman"/>
                <a:cs typeface="Times New Roman"/>
              </a:rPr>
              <a:t>of</a:t>
            </a:r>
            <a:r>
              <a:rPr sz="1700" spc="114" dirty="0">
                <a:latin typeface="Times New Roman"/>
                <a:cs typeface="Times New Roman"/>
              </a:rPr>
              <a:t> </a:t>
            </a:r>
            <a:r>
              <a:rPr sz="1700" spc="-5" dirty="0">
                <a:latin typeface="Times New Roman"/>
                <a:cs typeface="Times New Roman"/>
              </a:rPr>
              <a:t>subproblems</a:t>
            </a:r>
            <a:r>
              <a:rPr sz="1700" spc="120" dirty="0">
                <a:latin typeface="Times New Roman"/>
                <a:cs typeface="Times New Roman"/>
              </a:rPr>
              <a:t> </a:t>
            </a:r>
            <a:r>
              <a:rPr sz="1700" spc="-5" dirty="0">
                <a:latin typeface="Times New Roman"/>
                <a:cs typeface="Times New Roman"/>
              </a:rPr>
              <a:t>that</a:t>
            </a:r>
            <a:r>
              <a:rPr sz="1700" spc="110" dirty="0">
                <a:latin typeface="Times New Roman"/>
                <a:cs typeface="Times New Roman"/>
              </a:rPr>
              <a:t> </a:t>
            </a:r>
            <a:r>
              <a:rPr sz="1700" dirty="0">
                <a:latin typeface="Times New Roman"/>
                <a:cs typeface="Times New Roman"/>
              </a:rPr>
              <a:t>are</a:t>
            </a:r>
            <a:r>
              <a:rPr sz="1700" spc="105" dirty="0">
                <a:latin typeface="Times New Roman"/>
                <a:cs typeface="Times New Roman"/>
              </a:rPr>
              <a:t> </a:t>
            </a:r>
            <a:r>
              <a:rPr sz="1700" spc="-5" dirty="0">
                <a:latin typeface="Times New Roman"/>
                <a:cs typeface="Times New Roman"/>
              </a:rPr>
              <a:t>smaller</a:t>
            </a:r>
            <a:r>
              <a:rPr sz="1700" spc="114" dirty="0">
                <a:latin typeface="Times New Roman"/>
                <a:cs typeface="Times New Roman"/>
              </a:rPr>
              <a:t> </a:t>
            </a:r>
            <a:r>
              <a:rPr sz="1700" spc="-5" dirty="0">
                <a:latin typeface="Times New Roman"/>
                <a:cs typeface="Times New Roman"/>
              </a:rPr>
              <a:t>instances</a:t>
            </a:r>
            <a:r>
              <a:rPr sz="1700" spc="120" dirty="0">
                <a:latin typeface="Times New Roman"/>
                <a:cs typeface="Times New Roman"/>
              </a:rPr>
              <a:t> </a:t>
            </a:r>
            <a:r>
              <a:rPr sz="1700" dirty="0">
                <a:latin typeface="Times New Roman"/>
                <a:cs typeface="Times New Roman"/>
              </a:rPr>
              <a:t>of</a:t>
            </a:r>
            <a:r>
              <a:rPr sz="1700" spc="114" dirty="0">
                <a:latin typeface="Times New Roman"/>
                <a:cs typeface="Times New Roman"/>
              </a:rPr>
              <a:t> </a:t>
            </a:r>
            <a:r>
              <a:rPr sz="1700" spc="-5" dirty="0">
                <a:latin typeface="Times New Roman"/>
                <a:cs typeface="Times New Roman"/>
              </a:rPr>
              <a:t>the</a:t>
            </a:r>
            <a:r>
              <a:rPr sz="1700" spc="105" dirty="0">
                <a:latin typeface="Times New Roman"/>
                <a:cs typeface="Times New Roman"/>
              </a:rPr>
              <a:t> </a:t>
            </a:r>
            <a:r>
              <a:rPr sz="1700" spc="-5" dirty="0">
                <a:latin typeface="Times New Roman"/>
                <a:cs typeface="Times New Roman"/>
              </a:rPr>
              <a:t>same</a:t>
            </a:r>
            <a:endParaRPr sz="1700">
              <a:latin typeface="Times New Roman"/>
              <a:cs typeface="Times New Roman"/>
            </a:endParaRPr>
          </a:p>
          <a:p>
            <a:pPr marL="355600">
              <a:lnSpc>
                <a:spcPct val="100000"/>
              </a:lnSpc>
              <a:spcBef>
                <a:spcPts val="305"/>
              </a:spcBef>
            </a:pPr>
            <a:r>
              <a:rPr sz="1700" spc="-5" dirty="0">
                <a:latin typeface="Times New Roman"/>
                <a:cs typeface="Times New Roman"/>
              </a:rPr>
              <a:t>problem.</a:t>
            </a:r>
            <a:endParaRPr sz="1700">
              <a:latin typeface="Times New Roman"/>
              <a:cs typeface="Times New Roman"/>
            </a:endParaRPr>
          </a:p>
          <a:p>
            <a:pPr>
              <a:lnSpc>
                <a:spcPct val="100000"/>
              </a:lnSpc>
              <a:spcBef>
                <a:spcPts val="25"/>
              </a:spcBef>
            </a:pPr>
            <a:endParaRPr sz="1550">
              <a:latin typeface="Times New Roman"/>
              <a:cs typeface="Times New Roman"/>
            </a:endParaRPr>
          </a:p>
          <a:p>
            <a:pPr marL="355600" indent="-342900">
              <a:lnSpc>
                <a:spcPct val="100000"/>
              </a:lnSpc>
              <a:buAutoNum type="arabicPeriod" startAt="2"/>
              <a:tabLst>
                <a:tab pos="354965" algn="l"/>
                <a:tab pos="355600" algn="l"/>
              </a:tabLst>
            </a:pPr>
            <a:r>
              <a:rPr sz="1700" b="1" spc="-5" dirty="0">
                <a:latin typeface="Times New Roman"/>
                <a:cs typeface="Times New Roman"/>
              </a:rPr>
              <a:t>Conquer</a:t>
            </a:r>
            <a:r>
              <a:rPr sz="1700" b="1" spc="210" dirty="0">
                <a:latin typeface="Times New Roman"/>
                <a:cs typeface="Times New Roman"/>
              </a:rPr>
              <a:t> </a:t>
            </a:r>
            <a:r>
              <a:rPr sz="1700" dirty="0">
                <a:latin typeface="Times New Roman"/>
                <a:cs typeface="Times New Roman"/>
              </a:rPr>
              <a:t>the</a:t>
            </a:r>
            <a:r>
              <a:rPr sz="1700" spc="200" dirty="0">
                <a:latin typeface="Times New Roman"/>
                <a:cs typeface="Times New Roman"/>
              </a:rPr>
              <a:t> </a:t>
            </a:r>
            <a:r>
              <a:rPr sz="1700" spc="-5" dirty="0">
                <a:latin typeface="Times New Roman"/>
                <a:cs typeface="Times New Roman"/>
              </a:rPr>
              <a:t>subproblems</a:t>
            </a:r>
            <a:r>
              <a:rPr sz="1700" spc="210" dirty="0">
                <a:latin typeface="Times New Roman"/>
                <a:cs typeface="Times New Roman"/>
              </a:rPr>
              <a:t> </a:t>
            </a:r>
            <a:r>
              <a:rPr sz="1700" dirty="0">
                <a:latin typeface="Times New Roman"/>
                <a:cs typeface="Times New Roman"/>
              </a:rPr>
              <a:t>by</a:t>
            </a:r>
            <a:r>
              <a:rPr sz="1700" spc="200" dirty="0">
                <a:latin typeface="Times New Roman"/>
                <a:cs typeface="Times New Roman"/>
              </a:rPr>
              <a:t> </a:t>
            </a:r>
            <a:r>
              <a:rPr sz="1700" dirty="0">
                <a:latin typeface="Times New Roman"/>
                <a:cs typeface="Times New Roman"/>
              </a:rPr>
              <a:t>solving</a:t>
            </a:r>
            <a:r>
              <a:rPr sz="1700" spc="210" dirty="0">
                <a:latin typeface="Times New Roman"/>
                <a:cs typeface="Times New Roman"/>
              </a:rPr>
              <a:t> </a:t>
            </a:r>
            <a:r>
              <a:rPr sz="1700" dirty="0">
                <a:latin typeface="Times New Roman"/>
                <a:cs typeface="Times New Roman"/>
              </a:rPr>
              <a:t>them</a:t>
            </a:r>
            <a:r>
              <a:rPr sz="1700" spc="204" dirty="0">
                <a:latin typeface="Times New Roman"/>
                <a:cs typeface="Times New Roman"/>
              </a:rPr>
              <a:t> </a:t>
            </a:r>
            <a:r>
              <a:rPr sz="1700" spc="-15" dirty="0">
                <a:latin typeface="Times New Roman"/>
                <a:cs typeface="Times New Roman"/>
              </a:rPr>
              <a:t>recursively.</a:t>
            </a:r>
            <a:r>
              <a:rPr sz="1700" spc="210" dirty="0">
                <a:latin typeface="Times New Roman"/>
                <a:cs typeface="Times New Roman"/>
              </a:rPr>
              <a:t> </a:t>
            </a:r>
            <a:r>
              <a:rPr sz="1700" spc="-5" dirty="0">
                <a:latin typeface="Times New Roman"/>
                <a:cs typeface="Times New Roman"/>
              </a:rPr>
              <a:t>If</a:t>
            </a:r>
            <a:r>
              <a:rPr sz="1700" spc="200" dirty="0">
                <a:latin typeface="Times New Roman"/>
                <a:cs typeface="Times New Roman"/>
              </a:rPr>
              <a:t> </a:t>
            </a:r>
            <a:r>
              <a:rPr sz="1700" dirty="0">
                <a:latin typeface="Times New Roman"/>
                <a:cs typeface="Times New Roman"/>
              </a:rPr>
              <a:t>they</a:t>
            </a:r>
            <a:r>
              <a:rPr sz="1700" spc="195" dirty="0">
                <a:latin typeface="Times New Roman"/>
                <a:cs typeface="Times New Roman"/>
              </a:rPr>
              <a:t> </a:t>
            </a:r>
            <a:r>
              <a:rPr sz="1700" spc="-5" dirty="0">
                <a:latin typeface="Times New Roman"/>
                <a:cs typeface="Times New Roman"/>
              </a:rPr>
              <a:t>are</a:t>
            </a:r>
            <a:r>
              <a:rPr sz="1700" spc="190" dirty="0">
                <a:latin typeface="Times New Roman"/>
                <a:cs typeface="Times New Roman"/>
              </a:rPr>
              <a:t> </a:t>
            </a:r>
            <a:r>
              <a:rPr sz="1700" spc="-5" dirty="0">
                <a:latin typeface="Times New Roman"/>
                <a:cs typeface="Times New Roman"/>
              </a:rPr>
              <a:t>small</a:t>
            </a:r>
            <a:r>
              <a:rPr sz="1700" spc="210" dirty="0">
                <a:latin typeface="Times New Roman"/>
                <a:cs typeface="Times New Roman"/>
              </a:rPr>
              <a:t> </a:t>
            </a:r>
            <a:r>
              <a:rPr sz="1700" spc="-5" dirty="0">
                <a:latin typeface="Times New Roman"/>
                <a:cs typeface="Times New Roman"/>
              </a:rPr>
              <a:t>enough,</a:t>
            </a:r>
            <a:r>
              <a:rPr sz="1700" spc="215" dirty="0">
                <a:latin typeface="Times New Roman"/>
                <a:cs typeface="Times New Roman"/>
              </a:rPr>
              <a:t> </a:t>
            </a:r>
            <a:r>
              <a:rPr sz="1700" spc="-5" dirty="0">
                <a:latin typeface="Times New Roman"/>
                <a:cs typeface="Times New Roman"/>
              </a:rPr>
              <a:t>solve</a:t>
            </a:r>
            <a:endParaRPr sz="1700">
              <a:latin typeface="Times New Roman"/>
              <a:cs typeface="Times New Roman"/>
            </a:endParaRPr>
          </a:p>
          <a:p>
            <a:pPr marL="355600">
              <a:lnSpc>
                <a:spcPct val="100000"/>
              </a:lnSpc>
              <a:spcBef>
                <a:spcPts val="300"/>
              </a:spcBef>
            </a:pPr>
            <a:r>
              <a:rPr sz="1700" spc="-5" dirty="0">
                <a:latin typeface="Times New Roman"/>
                <a:cs typeface="Times New Roman"/>
              </a:rPr>
              <a:t>the</a:t>
            </a:r>
            <a:r>
              <a:rPr sz="1700" spc="-15" dirty="0">
                <a:latin typeface="Times New Roman"/>
                <a:cs typeface="Times New Roman"/>
              </a:rPr>
              <a:t> </a:t>
            </a:r>
            <a:r>
              <a:rPr sz="1700" spc="-5" dirty="0">
                <a:latin typeface="Times New Roman"/>
                <a:cs typeface="Times New Roman"/>
              </a:rPr>
              <a:t>subproblems</a:t>
            </a:r>
            <a:r>
              <a:rPr sz="1700" dirty="0">
                <a:latin typeface="Times New Roman"/>
                <a:cs typeface="Times New Roman"/>
              </a:rPr>
              <a:t> as</a:t>
            </a:r>
            <a:r>
              <a:rPr sz="1700" spc="-10" dirty="0">
                <a:latin typeface="Times New Roman"/>
                <a:cs typeface="Times New Roman"/>
              </a:rPr>
              <a:t> </a:t>
            </a:r>
            <a:r>
              <a:rPr sz="1700" dirty="0">
                <a:latin typeface="Times New Roman"/>
                <a:cs typeface="Times New Roman"/>
              </a:rPr>
              <a:t>base</a:t>
            </a:r>
            <a:r>
              <a:rPr sz="1700" spc="-25" dirty="0">
                <a:latin typeface="Times New Roman"/>
                <a:cs typeface="Times New Roman"/>
              </a:rPr>
              <a:t> </a:t>
            </a:r>
            <a:r>
              <a:rPr sz="1700" spc="-5" dirty="0">
                <a:latin typeface="Times New Roman"/>
                <a:cs typeface="Times New Roman"/>
              </a:rPr>
              <a:t>cases.</a:t>
            </a:r>
            <a:endParaRPr sz="1700">
              <a:latin typeface="Times New Roman"/>
              <a:cs typeface="Times New Roman"/>
            </a:endParaRPr>
          </a:p>
          <a:p>
            <a:pPr>
              <a:lnSpc>
                <a:spcPct val="100000"/>
              </a:lnSpc>
              <a:spcBef>
                <a:spcPts val="35"/>
              </a:spcBef>
            </a:pPr>
            <a:endParaRPr sz="1550">
              <a:latin typeface="Times New Roman"/>
              <a:cs typeface="Times New Roman"/>
            </a:endParaRPr>
          </a:p>
          <a:p>
            <a:pPr marL="355600" indent="-342900">
              <a:lnSpc>
                <a:spcPct val="100000"/>
              </a:lnSpc>
              <a:buAutoNum type="arabicPeriod" startAt="3"/>
              <a:tabLst>
                <a:tab pos="354965" algn="l"/>
                <a:tab pos="355600" algn="l"/>
              </a:tabLst>
            </a:pPr>
            <a:r>
              <a:rPr sz="1700" b="1" dirty="0">
                <a:latin typeface="Times New Roman"/>
                <a:cs typeface="Times New Roman"/>
              </a:rPr>
              <a:t>Combine</a:t>
            </a:r>
            <a:r>
              <a:rPr sz="1700" b="1" spc="-10" dirty="0">
                <a:latin typeface="Times New Roman"/>
                <a:cs typeface="Times New Roman"/>
              </a:rPr>
              <a:t> </a:t>
            </a:r>
            <a:r>
              <a:rPr sz="1700" dirty="0">
                <a:latin typeface="Times New Roman"/>
                <a:cs typeface="Times New Roman"/>
              </a:rPr>
              <a:t>the</a:t>
            </a:r>
            <a:r>
              <a:rPr sz="1700" spc="15" dirty="0">
                <a:latin typeface="Times New Roman"/>
                <a:cs typeface="Times New Roman"/>
              </a:rPr>
              <a:t> </a:t>
            </a:r>
            <a:r>
              <a:rPr sz="1700" spc="-5" dirty="0">
                <a:latin typeface="Times New Roman"/>
                <a:cs typeface="Times New Roman"/>
              </a:rPr>
              <a:t>solutions</a:t>
            </a:r>
            <a:r>
              <a:rPr sz="1700" spc="20" dirty="0">
                <a:latin typeface="Times New Roman"/>
                <a:cs typeface="Times New Roman"/>
              </a:rPr>
              <a:t> </a:t>
            </a:r>
            <a:r>
              <a:rPr sz="1700" spc="-5" dirty="0">
                <a:latin typeface="Times New Roman"/>
                <a:cs typeface="Times New Roman"/>
              </a:rPr>
              <a:t>to</a:t>
            </a:r>
            <a:r>
              <a:rPr sz="1700" spc="15" dirty="0">
                <a:latin typeface="Times New Roman"/>
                <a:cs typeface="Times New Roman"/>
              </a:rPr>
              <a:t> </a:t>
            </a:r>
            <a:r>
              <a:rPr sz="1700" dirty="0">
                <a:latin typeface="Times New Roman"/>
                <a:cs typeface="Times New Roman"/>
              </a:rPr>
              <a:t>the</a:t>
            </a:r>
            <a:r>
              <a:rPr sz="1700" spc="-5" dirty="0">
                <a:latin typeface="Times New Roman"/>
                <a:cs typeface="Times New Roman"/>
              </a:rPr>
              <a:t> subproblems</a:t>
            </a:r>
            <a:r>
              <a:rPr sz="1700" spc="5" dirty="0">
                <a:latin typeface="Times New Roman"/>
                <a:cs typeface="Times New Roman"/>
              </a:rPr>
              <a:t> </a:t>
            </a:r>
            <a:r>
              <a:rPr sz="1700" spc="-5" dirty="0">
                <a:latin typeface="Times New Roman"/>
                <a:cs typeface="Times New Roman"/>
              </a:rPr>
              <a:t>into</a:t>
            </a:r>
            <a:r>
              <a:rPr sz="1700" spc="20" dirty="0">
                <a:latin typeface="Times New Roman"/>
                <a:cs typeface="Times New Roman"/>
              </a:rPr>
              <a:t> </a:t>
            </a:r>
            <a:r>
              <a:rPr sz="1700" dirty="0">
                <a:latin typeface="Times New Roman"/>
                <a:cs typeface="Times New Roman"/>
              </a:rPr>
              <a:t>the </a:t>
            </a:r>
            <a:r>
              <a:rPr sz="1700" spc="-5" dirty="0">
                <a:latin typeface="Times New Roman"/>
                <a:cs typeface="Times New Roman"/>
              </a:rPr>
              <a:t>solution</a:t>
            </a:r>
            <a:r>
              <a:rPr sz="1700" spc="25" dirty="0">
                <a:latin typeface="Times New Roman"/>
                <a:cs typeface="Times New Roman"/>
              </a:rPr>
              <a:t> </a:t>
            </a:r>
            <a:r>
              <a:rPr sz="1700" dirty="0">
                <a:latin typeface="Times New Roman"/>
                <a:cs typeface="Times New Roman"/>
              </a:rPr>
              <a:t>for</a:t>
            </a:r>
            <a:r>
              <a:rPr sz="1700" spc="-5" dirty="0">
                <a:latin typeface="Times New Roman"/>
                <a:cs typeface="Times New Roman"/>
              </a:rPr>
              <a:t> </a:t>
            </a:r>
            <a:r>
              <a:rPr sz="1700" dirty="0">
                <a:latin typeface="Times New Roman"/>
                <a:cs typeface="Times New Roman"/>
              </a:rPr>
              <a:t>the</a:t>
            </a:r>
            <a:r>
              <a:rPr sz="1700" spc="-5" dirty="0">
                <a:latin typeface="Times New Roman"/>
                <a:cs typeface="Times New Roman"/>
              </a:rPr>
              <a:t> original</a:t>
            </a:r>
            <a:r>
              <a:rPr sz="1700" spc="10" dirty="0">
                <a:latin typeface="Times New Roman"/>
                <a:cs typeface="Times New Roman"/>
              </a:rPr>
              <a:t> </a:t>
            </a:r>
            <a:r>
              <a:rPr sz="1700" spc="-5" dirty="0">
                <a:latin typeface="Times New Roman"/>
                <a:cs typeface="Times New Roman"/>
              </a:rPr>
              <a:t>problem.</a:t>
            </a:r>
            <a:endParaRPr sz="1700">
              <a:latin typeface="Times New Roman"/>
              <a:cs typeface="Times New Roman"/>
            </a:endParaRPr>
          </a:p>
          <a:p>
            <a:pPr>
              <a:lnSpc>
                <a:spcPct val="100000"/>
              </a:lnSpc>
              <a:spcBef>
                <a:spcPts val="15"/>
              </a:spcBef>
            </a:pPr>
            <a:endParaRPr sz="1550">
              <a:latin typeface="Times New Roman"/>
              <a:cs typeface="Times New Roman"/>
            </a:endParaRPr>
          </a:p>
          <a:p>
            <a:pPr marL="12700">
              <a:lnSpc>
                <a:spcPct val="100000"/>
              </a:lnSpc>
            </a:pPr>
            <a:r>
              <a:rPr sz="1700" b="1" dirty="0">
                <a:latin typeface="Times New Roman"/>
                <a:cs typeface="Times New Roman"/>
              </a:rPr>
              <a:t>Merge</a:t>
            </a:r>
            <a:r>
              <a:rPr sz="1700" b="1" spc="-55" dirty="0">
                <a:latin typeface="Times New Roman"/>
                <a:cs typeface="Times New Roman"/>
              </a:rPr>
              <a:t> </a:t>
            </a:r>
            <a:r>
              <a:rPr sz="1700" b="1" spc="-5" dirty="0">
                <a:latin typeface="Times New Roman"/>
                <a:cs typeface="Times New Roman"/>
              </a:rPr>
              <a:t>Sort</a:t>
            </a:r>
            <a:r>
              <a:rPr sz="1700" b="1" spc="-30" dirty="0">
                <a:latin typeface="Times New Roman"/>
                <a:cs typeface="Times New Roman"/>
              </a:rPr>
              <a:t> </a:t>
            </a:r>
            <a:r>
              <a:rPr sz="1700" b="1" dirty="0">
                <a:latin typeface="Times New Roman"/>
                <a:cs typeface="Times New Roman"/>
              </a:rPr>
              <a:t>Algorithm</a:t>
            </a:r>
            <a:endParaRPr sz="1700">
              <a:latin typeface="Times New Roman"/>
              <a:cs typeface="Times New Roman"/>
            </a:endParaRPr>
          </a:p>
          <a:p>
            <a:pPr marL="299085" marR="5080" indent="-287020">
              <a:lnSpc>
                <a:spcPct val="114700"/>
              </a:lnSpc>
              <a:spcBef>
                <a:spcPts val="1515"/>
              </a:spcBef>
              <a:buFont typeface="Arial MT"/>
              <a:buChar char="•"/>
              <a:tabLst>
                <a:tab pos="299085" algn="l"/>
                <a:tab pos="299720" algn="l"/>
                <a:tab pos="1010285" algn="l"/>
                <a:tab pos="1521460" algn="l"/>
                <a:tab pos="2319655" algn="l"/>
                <a:tab pos="2736215" algn="l"/>
                <a:tab pos="3222625" algn="l"/>
                <a:tab pos="3703954" algn="l"/>
                <a:tab pos="4455160" algn="l"/>
                <a:tab pos="4955540" algn="l"/>
                <a:tab pos="5924550" algn="l"/>
                <a:tab pos="6244590" algn="l"/>
                <a:tab pos="6718934" algn="l"/>
                <a:tab pos="6965950" algn="l"/>
                <a:tab pos="7597140" algn="l"/>
                <a:tab pos="7988934" algn="l"/>
              </a:tabLst>
            </a:pPr>
            <a:r>
              <a:rPr sz="1700" dirty="0">
                <a:latin typeface="Times New Roman"/>
                <a:cs typeface="Times New Roman"/>
              </a:rPr>
              <a:t>Me</a:t>
            </a:r>
            <a:r>
              <a:rPr sz="1700" spc="-45" dirty="0">
                <a:latin typeface="Times New Roman"/>
                <a:cs typeface="Times New Roman"/>
              </a:rPr>
              <a:t>r</a:t>
            </a:r>
            <a:r>
              <a:rPr sz="1700" dirty="0">
                <a:latin typeface="Times New Roman"/>
                <a:cs typeface="Times New Roman"/>
              </a:rPr>
              <a:t>ge	S</a:t>
            </a:r>
            <a:r>
              <a:rPr sz="1700" spc="-10" dirty="0">
                <a:latin typeface="Times New Roman"/>
                <a:cs typeface="Times New Roman"/>
              </a:rPr>
              <a:t>o</a:t>
            </a:r>
            <a:r>
              <a:rPr sz="1700" dirty="0">
                <a:latin typeface="Times New Roman"/>
                <a:cs typeface="Times New Roman"/>
              </a:rPr>
              <a:t>rt	fo</a:t>
            </a:r>
            <a:r>
              <a:rPr sz="1700" spc="-10" dirty="0">
                <a:latin typeface="Times New Roman"/>
                <a:cs typeface="Times New Roman"/>
              </a:rPr>
              <a:t>l</a:t>
            </a:r>
            <a:r>
              <a:rPr sz="1700" spc="-5" dirty="0">
                <a:latin typeface="Times New Roman"/>
                <a:cs typeface="Times New Roman"/>
              </a:rPr>
              <a:t>l</a:t>
            </a:r>
            <a:r>
              <a:rPr sz="1700" dirty="0">
                <a:latin typeface="Times New Roman"/>
                <a:cs typeface="Times New Roman"/>
              </a:rPr>
              <a:t>ows	</a:t>
            </a:r>
            <a:r>
              <a:rPr sz="1700" spc="-5" dirty="0">
                <a:latin typeface="Times New Roman"/>
                <a:cs typeface="Times New Roman"/>
              </a:rPr>
              <a:t>t</a:t>
            </a:r>
            <a:r>
              <a:rPr sz="1700" dirty="0">
                <a:latin typeface="Times New Roman"/>
                <a:cs typeface="Times New Roman"/>
              </a:rPr>
              <a:t>he	</a:t>
            </a:r>
            <a:r>
              <a:rPr sz="1700" spc="-20" dirty="0">
                <a:latin typeface="Times New Roman"/>
                <a:cs typeface="Times New Roman"/>
              </a:rPr>
              <a:t>r</a:t>
            </a:r>
            <a:r>
              <a:rPr sz="1700" dirty="0">
                <a:latin typeface="Times New Roman"/>
                <a:cs typeface="Times New Roman"/>
              </a:rPr>
              <a:t>u</a:t>
            </a:r>
            <a:r>
              <a:rPr sz="1700" spc="-10" dirty="0">
                <a:latin typeface="Times New Roman"/>
                <a:cs typeface="Times New Roman"/>
              </a:rPr>
              <a:t>l</a:t>
            </a:r>
            <a:r>
              <a:rPr sz="1700" dirty="0">
                <a:latin typeface="Times New Roman"/>
                <a:cs typeface="Times New Roman"/>
              </a:rPr>
              <a:t>e	</a:t>
            </a:r>
            <a:r>
              <a:rPr sz="1700" spc="-15" dirty="0">
                <a:latin typeface="Times New Roman"/>
                <a:cs typeface="Times New Roman"/>
              </a:rPr>
              <a:t>o</a:t>
            </a:r>
            <a:r>
              <a:rPr sz="1700" dirty="0">
                <a:latin typeface="Times New Roman"/>
                <a:cs typeface="Times New Roman"/>
              </a:rPr>
              <a:t>f	</a:t>
            </a:r>
            <a:r>
              <a:rPr sz="1700" b="1" dirty="0">
                <a:latin typeface="Times New Roman"/>
                <a:cs typeface="Times New Roman"/>
              </a:rPr>
              <a:t>D</a:t>
            </a:r>
            <a:r>
              <a:rPr sz="1700" b="1" spc="-5" dirty="0">
                <a:latin typeface="Times New Roman"/>
                <a:cs typeface="Times New Roman"/>
              </a:rPr>
              <a:t>i</a:t>
            </a:r>
            <a:r>
              <a:rPr sz="1700" b="1" dirty="0">
                <a:latin typeface="Times New Roman"/>
                <a:cs typeface="Times New Roman"/>
              </a:rPr>
              <a:t>v</a:t>
            </a:r>
            <a:r>
              <a:rPr sz="1700" b="1" spc="-10" dirty="0">
                <a:latin typeface="Times New Roman"/>
                <a:cs typeface="Times New Roman"/>
              </a:rPr>
              <a:t>i</a:t>
            </a:r>
            <a:r>
              <a:rPr sz="1700" b="1" dirty="0">
                <a:latin typeface="Times New Roman"/>
                <a:cs typeface="Times New Roman"/>
              </a:rPr>
              <a:t>de	and	Conquer	</a:t>
            </a:r>
            <a:r>
              <a:rPr sz="1700" spc="-10" dirty="0">
                <a:latin typeface="Times New Roman"/>
                <a:cs typeface="Times New Roman"/>
              </a:rPr>
              <a:t>t</a:t>
            </a:r>
            <a:r>
              <a:rPr sz="1700" dirty="0">
                <a:latin typeface="Times New Roman"/>
                <a:cs typeface="Times New Roman"/>
              </a:rPr>
              <a:t>o	</a:t>
            </a:r>
            <a:r>
              <a:rPr sz="1700" spc="-20" dirty="0">
                <a:latin typeface="Times New Roman"/>
                <a:cs typeface="Times New Roman"/>
              </a:rPr>
              <a:t>s</a:t>
            </a:r>
            <a:r>
              <a:rPr sz="1700" dirty="0">
                <a:latin typeface="Times New Roman"/>
                <a:cs typeface="Times New Roman"/>
              </a:rPr>
              <a:t>ort	a	g</a:t>
            </a:r>
            <a:r>
              <a:rPr sz="1700" spc="-10" dirty="0">
                <a:latin typeface="Times New Roman"/>
                <a:cs typeface="Times New Roman"/>
              </a:rPr>
              <a:t>i</a:t>
            </a:r>
            <a:r>
              <a:rPr sz="1700" dirty="0">
                <a:latin typeface="Times New Roman"/>
                <a:cs typeface="Times New Roman"/>
              </a:rPr>
              <a:t>ven	set	</a:t>
            </a:r>
            <a:r>
              <a:rPr sz="1700" spc="-15" dirty="0">
                <a:latin typeface="Times New Roman"/>
                <a:cs typeface="Times New Roman"/>
              </a:rPr>
              <a:t>of  </a:t>
            </a:r>
            <a:r>
              <a:rPr sz="1700" spc="-5" dirty="0">
                <a:latin typeface="Times New Roman"/>
                <a:cs typeface="Times New Roman"/>
              </a:rPr>
              <a:t>numbers/elements,</a:t>
            </a:r>
            <a:r>
              <a:rPr sz="1700" dirty="0">
                <a:latin typeface="Times New Roman"/>
                <a:cs typeface="Times New Roman"/>
              </a:rPr>
              <a:t> </a:t>
            </a:r>
            <a:r>
              <a:rPr sz="1700" spc="-15" dirty="0">
                <a:latin typeface="Times New Roman"/>
                <a:cs typeface="Times New Roman"/>
              </a:rPr>
              <a:t>recursively,</a:t>
            </a:r>
            <a:r>
              <a:rPr sz="1700" spc="-10" dirty="0">
                <a:latin typeface="Times New Roman"/>
                <a:cs typeface="Times New Roman"/>
              </a:rPr>
              <a:t> </a:t>
            </a:r>
            <a:r>
              <a:rPr sz="1700" dirty="0">
                <a:latin typeface="Times New Roman"/>
                <a:cs typeface="Times New Roman"/>
              </a:rPr>
              <a:t>hence</a:t>
            </a:r>
            <a:r>
              <a:rPr sz="1700" spc="-30" dirty="0">
                <a:latin typeface="Times New Roman"/>
                <a:cs typeface="Times New Roman"/>
              </a:rPr>
              <a:t> </a:t>
            </a:r>
            <a:r>
              <a:rPr sz="1700" dirty="0">
                <a:latin typeface="Times New Roman"/>
                <a:cs typeface="Times New Roman"/>
              </a:rPr>
              <a:t>consuming</a:t>
            </a:r>
            <a:r>
              <a:rPr sz="1700" spc="5" dirty="0">
                <a:latin typeface="Times New Roman"/>
                <a:cs typeface="Times New Roman"/>
              </a:rPr>
              <a:t> </a:t>
            </a:r>
            <a:r>
              <a:rPr sz="1700" dirty="0">
                <a:latin typeface="Times New Roman"/>
                <a:cs typeface="Times New Roman"/>
              </a:rPr>
              <a:t>less </a:t>
            </a:r>
            <a:r>
              <a:rPr sz="1700" spc="-5" dirty="0">
                <a:latin typeface="Times New Roman"/>
                <a:cs typeface="Times New Roman"/>
              </a:rPr>
              <a:t>time.</a:t>
            </a:r>
            <a:endParaRPr sz="1700">
              <a:latin typeface="Times New Roman"/>
              <a:cs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99948" y="395917"/>
            <a:ext cx="5717540" cy="2708275"/>
          </a:xfrm>
          <a:prstGeom prst="rect">
            <a:avLst/>
          </a:prstGeom>
        </p:spPr>
        <p:txBody>
          <a:bodyPr vert="horz" wrap="square" lIns="0" tIns="51435" rIns="0" bIns="0" rtlCol="0">
            <a:spAutoFit/>
          </a:bodyPr>
          <a:lstStyle/>
          <a:p>
            <a:pPr marL="65405">
              <a:lnSpc>
                <a:spcPct val="100000"/>
              </a:lnSpc>
              <a:spcBef>
                <a:spcPts val="405"/>
              </a:spcBef>
            </a:pPr>
            <a:r>
              <a:rPr sz="1700" dirty="0">
                <a:latin typeface="Times New Roman"/>
                <a:cs typeface="Times New Roman"/>
              </a:rPr>
              <a:t>void</a:t>
            </a:r>
            <a:r>
              <a:rPr sz="1700" spc="5" dirty="0">
                <a:latin typeface="Times New Roman"/>
                <a:cs typeface="Times New Roman"/>
              </a:rPr>
              <a:t> </a:t>
            </a:r>
            <a:r>
              <a:rPr sz="1700" spc="-10" dirty="0">
                <a:latin typeface="Times New Roman"/>
                <a:cs typeface="Times New Roman"/>
              </a:rPr>
              <a:t>merge(int</a:t>
            </a:r>
            <a:r>
              <a:rPr sz="1700" spc="-100" dirty="0">
                <a:latin typeface="Times New Roman"/>
                <a:cs typeface="Times New Roman"/>
              </a:rPr>
              <a:t> </a:t>
            </a:r>
            <a:r>
              <a:rPr sz="1700" dirty="0">
                <a:latin typeface="Times New Roman"/>
                <a:cs typeface="Times New Roman"/>
              </a:rPr>
              <a:t>A[</a:t>
            </a:r>
            <a:r>
              <a:rPr sz="1700" spc="-20" dirty="0">
                <a:latin typeface="Times New Roman"/>
                <a:cs typeface="Times New Roman"/>
              </a:rPr>
              <a:t> </a:t>
            </a:r>
            <a:r>
              <a:rPr sz="1700" dirty="0">
                <a:latin typeface="Times New Roman"/>
                <a:cs typeface="Times New Roman"/>
              </a:rPr>
              <a:t>] ,</a:t>
            </a:r>
            <a:r>
              <a:rPr sz="1700" spc="-5" dirty="0">
                <a:latin typeface="Times New Roman"/>
                <a:cs typeface="Times New Roman"/>
              </a:rPr>
              <a:t> int</a:t>
            </a:r>
            <a:r>
              <a:rPr sz="1700" spc="10" dirty="0">
                <a:latin typeface="Times New Roman"/>
                <a:cs typeface="Times New Roman"/>
              </a:rPr>
              <a:t> </a:t>
            </a:r>
            <a:r>
              <a:rPr sz="1700" spc="-5" dirty="0">
                <a:latin typeface="Times New Roman"/>
                <a:cs typeface="Times New Roman"/>
              </a:rPr>
              <a:t>start,</a:t>
            </a:r>
            <a:r>
              <a:rPr sz="1700" spc="5" dirty="0">
                <a:latin typeface="Times New Roman"/>
                <a:cs typeface="Times New Roman"/>
              </a:rPr>
              <a:t> </a:t>
            </a:r>
            <a:r>
              <a:rPr sz="1700" spc="-5" dirty="0">
                <a:latin typeface="Times New Roman"/>
                <a:cs typeface="Times New Roman"/>
              </a:rPr>
              <a:t>int</a:t>
            </a:r>
            <a:r>
              <a:rPr sz="1700" spc="10" dirty="0">
                <a:latin typeface="Times New Roman"/>
                <a:cs typeface="Times New Roman"/>
              </a:rPr>
              <a:t> </a:t>
            </a:r>
            <a:r>
              <a:rPr sz="1700" spc="-5" dirty="0">
                <a:latin typeface="Times New Roman"/>
                <a:cs typeface="Times New Roman"/>
              </a:rPr>
              <a:t>mid,</a:t>
            </a:r>
            <a:r>
              <a:rPr sz="1700" spc="15" dirty="0">
                <a:latin typeface="Times New Roman"/>
                <a:cs typeface="Times New Roman"/>
              </a:rPr>
              <a:t> </a:t>
            </a:r>
            <a:r>
              <a:rPr sz="1700" spc="-5" dirty="0">
                <a:latin typeface="Times New Roman"/>
                <a:cs typeface="Times New Roman"/>
              </a:rPr>
              <a:t>int</a:t>
            </a:r>
            <a:r>
              <a:rPr sz="1700" dirty="0">
                <a:latin typeface="Times New Roman"/>
                <a:cs typeface="Times New Roman"/>
              </a:rPr>
              <a:t> </a:t>
            </a:r>
            <a:r>
              <a:rPr sz="1700" spc="-5" dirty="0">
                <a:latin typeface="Times New Roman"/>
                <a:cs typeface="Times New Roman"/>
              </a:rPr>
              <a:t>end)</a:t>
            </a:r>
            <a:r>
              <a:rPr sz="1700" spc="-15" dirty="0">
                <a:latin typeface="Times New Roman"/>
                <a:cs typeface="Times New Roman"/>
              </a:rPr>
              <a:t> </a:t>
            </a:r>
            <a:r>
              <a:rPr sz="1700" dirty="0">
                <a:latin typeface="Times New Roman"/>
                <a:cs typeface="Times New Roman"/>
              </a:rPr>
              <a:t>{</a:t>
            </a:r>
            <a:endParaRPr sz="1700">
              <a:latin typeface="Times New Roman"/>
              <a:cs typeface="Times New Roman"/>
            </a:endParaRPr>
          </a:p>
          <a:p>
            <a:pPr marL="65405">
              <a:lnSpc>
                <a:spcPct val="100000"/>
              </a:lnSpc>
              <a:spcBef>
                <a:spcPts val="300"/>
              </a:spcBef>
            </a:pPr>
            <a:r>
              <a:rPr sz="1700" spc="-5" dirty="0">
                <a:latin typeface="Times New Roman"/>
                <a:cs typeface="Times New Roman"/>
              </a:rPr>
              <a:t>//stores</a:t>
            </a:r>
            <a:r>
              <a:rPr sz="1700" spc="20" dirty="0">
                <a:latin typeface="Times New Roman"/>
                <a:cs typeface="Times New Roman"/>
              </a:rPr>
              <a:t> </a:t>
            </a:r>
            <a:r>
              <a:rPr sz="1700" dirty="0">
                <a:latin typeface="Times New Roman"/>
                <a:cs typeface="Times New Roman"/>
              </a:rPr>
              <a:t>the</a:t>
            </a:r>
            <a:r>
              <a:rPr sz="1700" spc="15" dirty="0">
                <a:latin typeface="Times New Roman"/>
                <a:cs typeface="Times New Roman"/>
              </a:rPr>
              <a:t> </a:t>
            </a:r>
            <a:r>
              <a:rPr sz="1700" spc="-5" dirty="0">
                <a:latin typeface="Times New Roman"/>
                <a:cs typeface="Times New Roman"/>
              </a:rPr>
              <a:t>starting</a:t>
            </a:r>
            <a:r>
              <a:rPr sz="1700" spc="15" dirty="0">
                <a:latin typeface="Times New Roman"/>
                <a:cs typeface="Times New Roman"/>
              </a:rPr>
              <a:t> </a:t>
            </a:r>
            <a:r>
              <a:rPr sz="1700" spc="-5" dirty="0">
                <a:latin typeface="Times New Roman"/>
                <a:cs typeface="Times New Roman"/>
              </a:rPr>
              <a:t>position</a:t>
            </a:r>
            <a:r>
              <a:rPr sz="1700" spc="20" dirty="0">
                <a:latin typeface="Times New Roman"/>
                <a:cs typeface="Times New Roman"/>
              </a:rPr>
              <a:t> </a:t>
            </a:r>
            <a:r>
              <a:rPr sz="1700" dirty="0">
                <a:latin typeface="Times New Roman"/>
                <a:cs typeface="Times New Roman"/>
              </a:rPr>
              <a:t>of </a:t>
            </a:r>
            <a:r>
              <a:rPr sz="1700" spc="-5" dirty="0">
                <a:latin typeface="Times New Roman"/>
                <a:cs typeface="Times New Roman"/>
              </a:rPr>
              <a:t>both parts</a:t>
            </a:r>
            <a:r>
              <a:rPr sz="1700" spc="15" dirty="0">
                <a:latin typeface="Times New Roman"/>
                <a:cs typeface="Times New Roman"/>
              </a:rPr>
              <a:t> </a:t>
            </a:r>
            <a:r>
              <a:rPr sz="1700" spc="-5" dirty="0">
                <a:latin typeface="Times New Roman"/>
                <a:cs typeface="Times New Roman"/>
              </a:rPr>
              <a:t>in</a:t>
            </a:r>
            <a:r>
              <a:rPr sz="1700" spc="25" dirty="0">
                <a:latin typeface="Times New Roman"/>
                <a:cs typeface="Times New Roman"/>
              </a:rPr>
              <a:t> </a:t>
            </a:r>
            <a:r>
              <a:rPr sz="1700" spc="-5" dirty="0">
                <a:latin typeface="Times New Roman"/>
                <a:cs typeface="Times New Roman"/>
              </a:rPr>
              <a:t>temporary</a:t>
            </a:r>
            <a:r>
              <a:rPr sz="1700" spc="-15" dirty="0">
                <a:latin typeface="Times New Roman"/>
                <a:cs typeface="Times New Roman"/>
              </a:rPr>
              <a:t> </a:t>
            </a:r>
            <a:r>
              <a:rPr sz="1700" spc="-5" dirty="0">
                <a:latin typeface="Times New Roman"/>
                <a:cs typeface="Times New Roman"/>
              </a:rPr>
              <a:t>variables.</a:t>
            </a:r>
            <a:endParaRPr sz="1700">
              <a:latin typeface="Times New Roman"/>
              <a:cs typeface="Times New Roman"/>
            </a:endParaRPr>
          </a:p>
          <a:p>
            <a:pPr>
              <a:lnSpc>
                <a:spcPct val="100000"/>
              </a:lnSpc>
              <a:spcBef>
                <a:spcPts val="5"/>
              </a:spcBef>
            </a:pPr>
            <a:endParaRPr sz="2300">
              <a:latin typeface="Times New Roman"/>
              <a:cs typeface="Times New Roman"/>
            </a:endParaRPr>
          </a:p>
          <a:p>
            <a:pPr marL="12700">
              <a:lnSpc>
                <a:spcPct val="100000"/>
              </a:lnSpc>
              <a:spcBef>
                <a:spcPts val="5"/>
              </a:spcBef>
            </a:pPr>
            <a:r>
              <a:rPr sz="1700" spc="-5" dirty="0">
                <a:latin typeface="Times New Roman"/>
                <a:cs typeface="Times New Roman"/>
              </a:rPr>
              <a:t>int</a:t>
            </a:r>
            <a:r>
              <a:rPr sz="1700" spc="-10" dirty="0">
                <a:latin typeface="Times New Roman"/>
                <a:cs typeface="Times New Roman"/>
              </a:rPr>
              <a:t> </a:t>
            </a:r>
            <a:r>
              <a:rPr sz="1700" dirty="0">
                <a:latin typeface="Times New Roman"/>
                <a:cs typeface="Times New Roman"/>
              </a:rPr>
              <a:t>p =</a:t>
            </a:r>
            <a:r>
              <a:rPr sz="1700" spc="-15" dirty="0">
                <a:latin typeface="Times New Roman"/>
                <a:cs typeface="Times New Roman"/>
              </a:rPr>
              <a:t> </a:t>
            </a:r>
            <a:r>
              <a:rPr sz="1700" spc="-5" dirty="0">
                <a:latin typeface="Times New Roman"/>
                <a:cs typeface="Times New Roman"/>
              </a:rPr>
              <a:t>start</a:t>
            </a:r>
            <a:r>
              <a:rPr sz="1700" spc="-15" dirty="0">
                <a:latin typeface="Times New Roman"/>
                <a:cs typeface="Times New Roman"/>
              </a:rPr>
              <a:t> </a:t>
            </a:r>
            <a:r>
              <a:rPr sz="1700" dirty="0">
                <a:latin typeface="Times New Roman"/>
                <a:cs typeface="Times New Roman"/>
              </a:rPr>
              <a:t>,q</a:t>
            </a:r>
            <a:r>
              <a:rPr sz="1700" spc="-10" dirty="0">
                <a:latin typeface="Times New Roman"/>
                <a:cs typeface="Times New Roman"/>
              </a:rPr>
              <a:t> </a:t>
            </a:r>
            <a:r>
              <a:rPr sz="1700" dirty="0">
                <a:latin typeface="Times New Roman"/>
                <a:cs typeface="Times New Roman"/>
              </a:rPr>
              <a:t>= mid+1;</a:t>
            </a:r>
            <a:endParaRPr sz="1700">
              <a:latin typeface="Times New Roman"/>
              <a:cs typeface="Times New Roman"/>
            </a:endParaRPr>
          </a:p>
          <a:p>
            <a:pPr marL="12700">
              <a:lnSpc>
                <a:spcPct val="100000"/>
              </a:lnSpc>
              <a:spcBef>
                <a:spcPts val="310"/>
              </a:spcBef>
            </a:pPr>
            <a:r>
              <a:rPr sz="1700" spc="-5" dirty="0">
                <a:latin typeface="Times New Roman"/>
                <a:cs typeface="Times New Roman"/>
              </a:rPr>
              <a:t>int</a:t>
            </a:r>
            <a:r>
              <a:rPr sz="1700" spc="-90" dirty="0">
                <a:latin typeface="Times New Roman"/>
                <a:cs typeface="Times New Roman"/>
              </a:rPr>
              <a:t> </a:t>
            </a:r>
            <a:r>
              <a:rPr sz="1700" spc="-5" dirty="0">
                <a:latin typeface="Times New Roman"/>
                <a:cs typeface="Times New Roman"/>
              </a:rPr>
              <a:t>Arr[end-start+1]</a:t>
            </a:r>
            <a:r>
              <a:rPr sz="1700" spc="-40" dirty="0">
                <a:latin typeface="Times New Roman"/>
                <a:cs typeface="Times New Roman"/>
              </a:rPr>
              <a:t> </a:t>
            </a:r>
            <a:r>
              <a:rPr sz="1700" dirty="0">
                <a:latin typeface="Times New Roman"/>
                <a:cs typeface="Times New Roman"/>
              </a:rPr>
              <a:t>, </a:t>
            </a:r>
            <a:r>
              <a:rPr sz="1700" spc="-5" dirty="0">
                <a:latin typeface="Times New Roman"/>
                <a:cs typeface="Times New Roman"/>
              </a:rPr>
              <a:t>k=0;</a:t>
            </a:r>
            <a:endParaRPr sz="1700">
              <a:latin typeface="Times New Roman"/>
              <a:cs typeface="Times New Roman"/>
            </a:endParaRPr>
          </a:p>
          <a:p>
            <a:pPr marL="12700">
              <a:lnSpc>
                <a:spcPct val="100000"/>
              </a:lnSpc>
              <a:spcBef>
                <a:spcPts val="300"/>
              </a:spcBef>
            </a:pPr>
            <a:r>
              <a:rPr sz="1700" spc="-5" dirty="0">
                <a:latin typeface="Times New Roman"/>
                <a:cs typeface="Times New Roman"/>
              </a:rPr>
              <a:t>for(int </a:t>
            </a:r>
            <a:r>
              <a:rPr sz="1700" dirty="0">
                <a:latin typeface="Times New Roman"/>
                <a:cs typeface="Times New Roman"/>
              </a:rPr>
              <a:t>i =</a:t>
            </a:r>
            <a:r>
              <a:rPr sz="1700" spc="-15" dirty="0">
                <a:latin typeface="Times New Roman"/>
                <a:cs typeface="Times New Roman"/>
              </a:rPr>
              <a:t> </a:t>
            </a:r>
            <a:r>
              <a:rPr sz="1700" spc="-5" dirty="0">
                <a:latin typeface="Times New Roman"/>
                <a:cs typeface="Times New Roman"/>
              </a:rPr>
              <a:t>start</a:t>
            </a:r>
            <a:r>
              <a:rPr sz="1700" spc="5" dirty="0">
                <a:latin typeface="Times New Roman"/>
                <a:cs typeface="Times New Roman"/>
              </a:rPr>
              <a:t> </a:t>
            </a:r>
            <a:r>
              <a:rPr sz="1700" spc="-5" dirty="0">
                <a:latin typeface="Times New Roman"/>
                <a:cs typeface="Times New Roman"/>
              </a:rPr>
              <a:t>;i &lt;=</a:t>
            </a:r>
            <a:r>
              <a:rPr sz="1700" spc="5" dirty="0">
                <a:latin typeface="Times New Roman"/>
                <a:cs typeface="Times New Roman"/>
              </a:rPr>
              <a:t> </a:t>
            </a:r>
            <a:r>
              <a:rPr sz="1700" spc="-5" dirty="0">
                <a:latin typeface="Times New Roman"/>
                <a:cs typeface="Times New Roman"/>
              </a:rPr>
              <a:t>end</a:t>
            </a:r>
            <a:r>
              <a:rPr sz="1700" spc="-10" dirty="0">
                <a:latin typeface="Times New Roman"/>
                <a:cs typeface="Times New Roman"/>
              </a:rPr>
              <a:t> </a:t>
            </a:r>
            <a:r>
              <a:rPr sz="1700" spc="-5" dirty="0">
                <a:latin typeface="Times New Roman"/>
                <a:cs typeface="Times New Roman"/>
              </a:rPr>
              <a:t>;i++)</a:t>
            </a:r>
            <a:r>
              <a:rPr sz="1700" spc="15" dirty="0">
                <a:latin typeface="Times New Roman"/>
                <a:cs typeface="Times New Roman"/>
              </a:rPr>
              <a:t> </a:t>
            </a:r>
            <a:r>
              <a:rPr sz="1700" dirty="0">
                <a:latin typeface="Times New Roman"/>
                <a:cs typeface="Times New Roman"/>
              </a:rPr>
              <a:t>{</a:t>
            </a:r>
            <a:endParaRPr sz="1700">
              <a:latin typeface="Times New Roman"/>
              <a:cs typeface="Times New Roman"/>
            </a:endParaRPr>
          </a:p>
          <a:p>
            <a:pPr marL="228600">
              <a:lnSpc>
                <a:spcPct val="100000"/>
              </a:lnSpc>
              <a:spcBef>
                <a:spcPts val="315"/>
              </a:spcBef>
              <a:tabLst>
                <a:tab pos="1501140" algn="l"/>
              </a:tabLst>
            </a:pPr>
            <a:r>
              <a:rPr sz="1700" spc="-5" dirty="0">
                <a:latin typeface="Times New Roman"/>
                <a:cs typeface="Times New Roman"/>
              </a:rPr>
              <a:t>if(p </a:t>
            </a:r>
            <a:r>
              <a:rPr sz="1700" dirty="0">
                <a:latin typeface="Times New Roman"/>
                <a:cs typeface="Times New Roman"/>
              </a:rPr>
              <a:t>&gt;</a:t>
            </a:r>
            <a:r>
              <a:rPr sz="1700" spc="10" dirty="0">
                <a:latin typeface="Times New Roman"/>
                <a:cs typeface="Times New Roman"/>
              </a:rPr>
              <a:t> </a:t>
            </a:r>
            <a:r>
              <a:rPr sz="1700" spc="-5" dirty="0">
                <a:latin typeface="Times New Roman"/>
                <a:cs typeface="Times New Roman"/>
              </a:rPr>
              <a:t>mid)	</a:t>
            </a:r>
            <a:r>
              <a:rPr sz="1700" dirty="0">
                <a:latin typeface="Times New Roman"/>
                <a:cs typeface="Times New Roman"/>
              </a:rPr>
              <a:t>//checks</a:t>
            </a:r>
            <a:r>
              <a:rPr sz="1700" spc="-10" dirty="0">
                <a:latin typeface="Times New Roman"/>
                <a:cs typeface="Times New Roman"/>
              </a:rPr>
              <a:t> </a:t>
            </a:r>
            <a:r>
              <a:rPr sz="1700" spc="-5" dirty="0">
                <a:latin typeface="Times New Roman"/>
                <a:cs typeface="Times New Roman"/>
              </a:rPr>
              <a:t>if first </a:t>
            </a:r>
            <a:r>
              <a:rPr sz="1700" dirty="0">
                <a:latin typeface="Times New Roman"/>
                <a:cs typeface="Times New Roman"/>
              </a:rPr>
              <a:t>part</a:t>
            </a:r>
            <a:r>
              <a:rPr sz="1700" spc="-10" dirty="0">
                <a:latin typeface="Times New Roman"/>
                <a:cs typeface="Times New Roman"/>
              </a:rPr>
              <a:t> </a:t>
            </a:r>
            <a:r>
              <a:rPr sz="1700" dirty="0">
                <a:latin typeface="Times New Roman"/>
                <a:cs typeface="Times New Roman"/>
              </a:rPr>
              <a:t>comes</a:t>
            </a:r>
            <a:r>
              <a:rPr sz="1700" spc="-15" dirty="0">
                <a:latin typeface="Times New Roman"/>
                <a:cs typeface="Times New Roman"/>
              </a:rPr>
              <a:t> </a:t>
            </a:r>
            <a:r>
              <a:rPr sz="1700" spc="-5" dirty="0">
                <a:latin typeface="Times New Roman"/>
                <a:cs typeface="Times New Roman"/>
              </a:rPr>
              <a:t>to an</a:t>
            </a:r>
            <a:r>
              <a:rPr sz="1700" spc="-10" dirty="0">
                <a:latin typeface="Times New Roman"/>
                <a:cs typeface="Times New Roman"/>
              </a:rPr>
              <a:t> </a:t>
            </a:r>
            <a:r>
              <a:rPr sz="1700" spc="-5" dirty="0">
                <a:latin typeface="Times New Roman"/>
                <a:cs typeface="Times New Roman"/>
              </a:rPr>
              <a:t>end</a:t>
            </a:r>
            <a:r>
              <a:rPr sz="1700" spc="-10" dirty="0">
                <a:latin typeface="Times New Roman"/>
                <a:cs typeface="Times New Roman"/>
              </a:rPr>
              <a:t> </a:t>
            </a:r>
            <a:r>
              <a:rPr sz="1700" dirty="0">
                <a:latin typeface="Times New Roman"/>
                <a:cs typeface="Times New Roman"/>
              </a:rPr>
              <a:t>or</a:t>
            </a:r>
            <a:r>
              <a:rPr sz="1700" spc="-15" dirty="0">
                <a:latin typeface="Times New Roman"/>
                <a:cs typeface="Times New Roman"/>
              </a:rPr>
              <a:t> </a:t>
            </a:r>
            <a:r>
              <a:rPr sz="1700" dirty="0">
                <a:latin typeface="Times New Roman"/>
                <a:cs typeface="Times New Roman"/>
              </a:rPr>
              <a:t>not</a:t>
            </a:r>
            <a:r>
              <a:rPr sz="1700" spc="-5" dirty="0">
                <a:latin typeface="Times New Roman"/>
                <a:cs typeface="Times New Roman"/>
              </a:rPr>
              <a:t> </a:t>
            </a:r>
            <a:r>
              <a:rPr sz="1700" dirty="0">
                <a:latin typeface="Times New Roman"/>
                <a:cs typeface="Times New Roman"/>
              </a:rPr>
              <a:t>.</a:t>
            </a:r>
            <a:endParaRPr sz="1700">
              <a:latin typeface="Times New Roman"/>
              <a:cs typeface="Times New Roman"/>
            </a:endParaRPr>
          </a:p>
          <a:p>
            <a:pPr marL="378460">
              <a:lnSpc>
                <a:spcPct val="100000"/>
              </a:lnSpc>
              <a:spcBef>
                <a:spcPts val="300"/>
              </a:spcBef>
            </a:pPr>
            <a:r>
              <a:rPr sz="1700" dirty="0">
                <a:latin typeface="Times New Roman"/>
                <a:cs typeface="Times New Roman"/>
              </a:rPr>
              <a:t>Arr[</a:t>
            </a:r>
            <a:r>
              <a:rPr sz="1700" spc="-35" dirty="0">
                <a:latin typeface="Times New Roman"/>
                <a:cs typeface="Times New Roman"/>
              </a:rPr>
              <a:t> </a:t>
            </a:r>
            <a:r>
              <a:rPr sz="1700" dirty="0">
                <a:latin typeface="Times New Roman"/>
                <a:cs typeface="Times New Roman"/>
              </a:rPr>
              <a:t>k++</a:t>
            </a:r>
            <a:r>
              <a:rPr sz="1700" spc="-5" dirty="0">
                <a:latin typeface="Times New Roman"/>
                <a:cs typeface="Times New Roman"/>
              </a:rPr>
              <a:t> </a:t>
            </a:r>
            <a:r>
              <a:rPr sz="1700" dirty="0">
                <a:latin typeface="Times New Roman"/>
                <a:cs typeface="Times New Roman"/>
              </a:rPr>
              <a:t>]</a:t>
            </a:r>
            <a:r>
              <a:rPr sz="1700" spc="-20" dirty="0">
                <a:latin typeface="Times New Roman"/>
                <a:cs typeface="Times New Roman"/>
              </a:rPr>
              <a:t> </a:t>
            </a:r>
            <a:r>
              <a:rPr sz="1700" dirty="0">
                <a:latin typeface="Times New Roman"/>
                <a:cs typeface="Times New Roman"/>
              </a:rPr>
              <a:t>=</a:t>
            </a:r>
            <a:r>
              <a:rPr sz="1700" spc="-100" dirty="0">
                <a:latin typeface="Times New Roman"/>
                <a:cs typeface="Times New Roman"/>
              </a:rPr>
              <a:t> </a:t>
            </a:r>
            <a:r>
              <a:rPr sz="1700" dirty="0">
                <a:latin typeface="Times New Roman"/>
                <a:cs typeface="Times New Roman"/>
              </a:rPr>
              <a:t>A[</a:t>
            </a:r>
            <a:r>
              <a:rPr sz="1700" spc="-35" dirty="0">
                <a:latin typeface="Times New Roman"/>
                <a:cs typeface="Times New Roman"/>
              </a:rPr>
              <a:t> </a:t>
            </a:r>
            <a:r>
              <a:rPr sz="1700" dirty="0">
                <a:latin typeface="Times New Roman"/>
                <a:cs typeface="Times New Roman"/>
              </a:rPr>
              <a:t>q++]</a:t>
            </a:r>
            <a:r>
              <a:rPr sz="1700" spc="-10" dirty="0">
                <a:latin typeface="Times New Roman"/>
                <a:cs typeface="Times New Roman"/>
              </a:rPr>
              <a:t> </a:t>
            </a:r>
            <a:r>
              <a:rPr sz="1700" dirty="0">
                <a:latin typeface="Times New Roman"/>
                <a:cs typeface="Times New Roman"/>
              </a:rPr>
              <a:t>;</a:t>
            </a:r>
            <a:endParaRPr sz="1700">
              <a:latin typeface="Times New Roman"/>
              <a:cs typeface="Times New Roman"/>
            </a:endParaRPr>
          </a:p>
          <a:p>
            <a:pPr marL="173990">
              <a:lnSpc>
                <a:spcPct val="100000"/>
              </a:lnSpc>
              <a:spcBef>
                <a:spcPts val="315"/>
              </a:spcBef>
              <a:tabLst>
                <a:tab pos="1757045" algn="l"/>
              </a:tabLst>
            </a:pPr>
            <a:r>
              <a:rPr sz="1700" spc="-5" dirty="0">
                <a:latin typeface="Times New Roman"/>
                <a:cs typeface="Times New Roman"/>
              </a:rPr>
              <a:t>else</a:t>
            </a:r>
            <a:r>
              <a:rPr sz="1700" spc="-10" dirty="0">
                <a:latin typeface="Times New Roman"/>
                <a:cs typeface="Times New Roman"/>
              </a:rPr>
              <a:t> </a:t>
            </a:r>
            <a:r>
              <a:rPr sz="1700" spc="-5" dirty="0">
                <a:latin typeface="Times New Roman"/>
                <a:cs typeface="Times New Roman"/>
              </a:rPr>
              <a:t>if</a:t>
            </a:r>
            <a:r>
              <a:rPr sz="1700" spc="5" dirty="0">
                <a:latin typeface="Times New Roman"/>
                <a:cs typeface="Times New Roman"/>
              </a:rPr>
              <a:t> </a:t>
            </a:r>
            <a:r>
              <a:rPr sz="1700" dirty="0">
                <a:latin typeface="Times New Roman"/>
                <a:cs typeface="Times New Roman"/>
              </a:rPr>
              <a:t>(</a:t>
            </a:r>
            <a:r>
              <a:rPr sz="1700" spc="5" dirty="0">
                <a:latin typeface="Times New Roman"/>
                <a:cs typeface="Times New Roman"/>
              </a:rPr>
              <a:t> </a:t>
            </a:r>
            <a:r>
              <a:rPr sz="1700" dirty="0">
                <a:latin typeface="Times New Roman"/>
                <a:cs typeface="Times New Roman"/>
              </a:rPr>
              <a:t>q &gt;</a:t>
            </a:r>
            <a:r>
              <a:rPr sz="1700" spc="-5" dirty="0">
                <a:latin typeface="Times New Roman"/>
                <a:cs typeface="Times New Roman"/>
              </a:rPr>
              <a:t> end)	</a:t>
            </a:r>
            <a:r>
              <a:rPr sz="1700" dirty="0">
                <a:latin typeface="Times New Roman"/>
                <a:cs typeface="Times New Roman"/>
              </a:rPr>
              <a:t>//checks</a:t>
            </a:r>
            <a:r>
              <a:rPr sz="1700" spc="-15" dirty="0">
                <a:latin typeface="Times New Roman"/>
                <a:cs typeface="Times New Roman"/>
              </a:rPr>
              <a:t> </a:t>
            </a:r>
            <a:r>
              <a:rPr sz="1700" spc="-5" dirty="0">
                <a:latin typeface="Times New Roman"/>
                <a:cs typeface="Times New Roman"/>
              </a:rPr>
              <a:t>if </a:t>
            </a:r>
            <a:r>
              <a:rPr sz="1700" dirty="0">
                <a:latin typeface="Times New Roman"/>
                <a:cs typeface="Times New Roman"/>
              </a:rPr>
              <a:t>second</a:t>
            </a:r>
            <a:r>
              <a:rPr sz="1700" spc="-30" dirty="0">
                <a:latin typeface="Times New Roman"/>
                <a:cs typeface="Times New Roman"/>
              </a:rPr>
              <a:t> </a:t>
            </a:r>
            <a:r>
              <a:rPr sz="1700" dirty="0">
                <a:latin typeface="Times New Roman"/>
                <a:cs typeface="Times New Roman"/>
              </a:rPr>
              <a:t>part</a:t>
            </a:r>
            <a:r>
              <a:rPr sz="1700" spc="-15" dirty="0">
                <a:latin typeface="Times New Roman"/>
                <a:cs typeface="Times New Roman"/>
              </a:rPr>
              <a:t> </a:t>
            </a:r>
            <a:r>
              <a:rPr sz="1700" dirty="0">
                <a:latin typeface="Times New Roman"/>
                <a:cs typeface="Times New Roman"/>
              </a:rPr>
              <a:t>comes</a:t>
            </a:r>
            <a:r>
              <a:rPr sz="1700" spc="-20" dirty="0">
                <a:latin typeface="Times New Roman"/>
                <a:cs typeface="Times New Roman"/>
              </a:rPr>
              <a:t> </a:t>
            </a:r>
            <a:r>
              <a:rPr sz="1700" spc="-5" dirty="0">
                <a:latin typeface="Times New Roman"/>
                <a:cs typeface="Times New Roman"/>
              </a:rPr>
              <a:t>to</a:t>
            </a:r>
            <a:r>
              <a:rPr sz="1700" dirty="0">
                <a:latin typeface="Times New Roman"/>
                <a:cs typeface="Times New Roman"/>
              </a:rPr>
              <a:t> </a:t>
            </a:r>
            <a:r>
              <a:rPr sz="1700" spc="-5" dirty="0">
                <a:latin typeface="Times New Roman"/>
                <a:cs typeface="Times New Roman"/>
              </a:rPr>
              <a:t>an</a:t>
            </a:r>
            <a:r>
              <a:rPr sz="1700" spc="-20" dirty="0">
                <a:latin typeface="Times New Roman"/>
                <a:cs typeface="Times New Roman"/>
              </a:rPr>
              <a:t> </a:t>
            </a:r>
            <a:r>
              <a:rPr sz="1700" spc="-5" dirty="0">
                <a:latin typeface="Times New Roman"/>
                <a:cs typeface="Times New Roman"/>
              </a:rPr>
              <a:t>end</a:t>
            </a:r>
            <a:r>
              <a:rPr sz="1700" spc="-10" dirty="0">
                <a:latin typeface="Times New Roman"/>
                <a:cs typeface="Times New Roman"/>
              </a:rPr>
              <a:t> </a:t>
            </a:r>
            <a:r>
              <a:rPr sz="1700" dirty="0">
                <a:latin typeface="Times New Roman"/>
                <a:cs typeface="Times New Roman"/>
              </a:rPr>
              <a:t>or</a:t>
            </a:r>
            <a:r>
              <a:rPr sz="1700" spc="-15" dirty="0">
                <a:latin typeface="Times New Roman"/>
                <a:cs typeface="Times New Roman"/>
              </a:rPr>
              <a:t> </a:t>
            </a:r>
            <a:r>
              <a:rPr sz="1700" dirty="0">
                <a:latin typeface="Times New Roman"/>
                <a:cs typeface="Times New Roman"/>
              </a:rPr>
              <a:t>not</a:t>
            </a:r>
            <a:endParaRPr sz="1700">
              <a:latin typeface="Times New Roman"/>
              <a:cs typeface="Times New Roman"/>
            </a:endParaRPr>
          </a:p>
        </p:txBody>
      </p:sp>
      <p:sp>
        <p:nvSpPr>
          <p:cNvPr id="3" name="object 3"/>
          <p:cNvSpPr txBox="1"/>
          <p:nvPr/>
        </p:nvSpPr>
        <p:spPr>
          <a:xfrm>
            <a:off x="761491" y="3076803"/>
            <a:ext cx="2167890" cy="1516380"/>
          </a:xfrm>
          <a:prstGeom prst="rect">
            <a:avLst/>
          </a:prstGeom>
        </p:spPr>
        <p:txBody>
          <a:bodyPr vert="horz" wrap="square" lIns="0" tIns="52069" rIns="0" bIns="0" rtlCol="0">
            <a:spAutoFit/>
          </a:bodyPr>
          <a:lstStyle/>
          <a:p>
            <a:pPr marL="216535">
              <a:lnSpc>
                <a:spcPct val="100000"/>
              </a:lnSpc>
              <a:spcBef>
                <a:spcPts val="409"/>
              </a:spcBef>
            </a:pPr>
            <a:r>
              <a:rPr sz="1700" dirty="0">
                <a:latin typeface="Times New Roman"/>
                <a:cs typeface="Times New Roman"/>
              </a:rPr>
              <a:t>Arr[</a:t>
            </a:r>
            <a:r>
              <a:rPr sz="1700" spc="-40" dirty="0">
                <a:latin typeface="Times New Roman"/>
                <a:cs typeface="Times New Roman"/>
              </a:rPr>
              <a:t> </a:t>
            </a:r>
            <a:r>
              <a:rPr sz="1700" dirty="0">
                <a:latin typeface="Times New Roman"/>
                <a:cs typeface="Times New Roman"/>
              </a:rPr>
              <a:t>k++</a:t>
            </a:r>
            <a:r>
              <a:rPr sz="1700" spc="-5" dirty="0">
                <a:latin typeface="Times New Roman"/>
                <a:cs typeface="Times New Roman"/>
              </a:rPr>
              <a:t> </a:t>
            </a:r>
            <a:r>
              <a:rPr sz="1700" dirty="0">
                <a:latin typeface="Times New Roman"/>
                <a:cs typeface="Times New Roman"/>
              </a:rPr>
              <a:t>]</a:t>
            </a:r>
            <a:r>
              <a:rPr sz="1700" spc="-20" dirty="0">
                <a:latin typeface="Times New Roman"/>
                <a:cs typeface="Times New Roman"/>
              </a:rPr>
              <a:t> </a:t>
            </a:r>
            <a:r>
              <a:rPr sz="1700" dirty="0">
                <a:latin typeface="Times New Roman"/>
                <a:cs typeface="Times New Roman"/>
              </a:rPr>
              <a:t>=</a:t>
            </a:r>
            <a:r>
              <a:rPr sz="1700" spc="-100" dirty="0">
                <a:latin typeface="Times New Roman"/>
                <a:cs typeface="Times New Roman"/>
              </a:rPr>
              <a:t> </a:t>
            </a:r>
            <a:r>
              <a:rPr sz="1700" dirty="0">
                <a:latin typeface="Times New Roman"/>
                <a:cs typeface="Times New Roman"/>
              </a:rPr>
              <a:t>A[</a:t>
            </a:r>
            <a:r>
              <a:rPr sz="1700" spc="-35" dirty="0">
                <a:latin typeface="Times New Roman"/>
                <a:cs typeface="Times New Roman"/>
              </a:rPr>
              <a:t> </a:t>
            </a:r>
            <a:r>
              <a:rPr sz="1700" dirty="0">
                <a:latin typeface="Times New Roman"/>
                <a:cs typeface="Times New Roman"/>
              </a:rPr>
              <a:t>p++</a:t>
            </a:r>
            <a:r>
              <a:rPr sz="1700" spc="-10" dirty="0">
                <a:latin typeface="Times New Roman"/>
                <a:cs typeface="Times New Roman"/>
              </a:rPr>
              <a:t> ];</a:t>
            </a:r>
            <a:endParaRPr sz="1700">
              <a:latin typeface="Times New Roman"/>
              <a:cs typeface="Times New Roman"/>
            </a:endParaRPr>
          </a:p>
          <a:p>
            <a:pPr marL="12700">
              <a:lnSpc>
                <a:spcPct val="100000"/>
              </a:lnSpc>
              <a:spcBef>
                <a:spcPts val="310"/>
              </a:spcBef>
            </a:pPr>
            <a:r>
              <a:rPr sz="1700" dirty="0">
                <a:latin typeface="Times New Roman"/>
                <a:cs typeface="Times New Roman"/>
              </a:rPr>
              <a:t>e</a:t>
            </a:r>
            <a:r>
              <a:rPr sz="1700" spc="-10" dirty="0">
                <a:latin typeface="Times New Roman"/>
                <a:cs typeface="Times New Roman"/>
              </a:rPr>
              <a:t>l</a:t>
            </a:r>
            <a:r>
              <a:rPr sz="1700" dirty="0">
                <a:latin typeface="Times New Roman"/>
                <a:cs typeface="Times New Roman"/>
              </a:rPr>
              <a:t>se</a:t>
            </a:r>
            <a:r>
              <a:rPr sz="1700" spc="-10" dirty="0">
                <a:latin typeface="Times New Roman"/>
                <a:cs typeface="Times New Roman"/>
              </a:rPr>
              <a:t> </a:t>
            </a:r>
            <a:r>
              <a:rPr sz="1700" spc="-5" dirty="0">
                <a:latin typeface="Times New Roman"/>
                <a:cs typeface="Times New Roman"/>
              </a:rPr>
              <a:t>i</a:t>
            </a:r>
            <a:r>
              <a:rPr sz="1700" dirty="0">
                <a:latin typeface="Times New Roman"/>
                <a:cs typeface="Times New Roman"/>
              </a:rPr>
              <a:t>f(</a:t>
            </a:r>
            <a:r>
              <a:rPr sz="1700" spc="-100" dirty="0">
                <a:latin typeface="Times New Roman"/>
                <a:cs typeface="Times New Roman"/>
              </a:rPr>
              <a:t> </a:t>
            </a:r>
            <a:r>
              <a:rPr sz="1700" spc="5" dirty="0">
                <a:latin typeface="Times New Roman"/>
                <a:cs typeface="Times New Roman"/>
              </a:rPr>
              <a:t>A</a:t>
            </a:r>
            <a:r>
              <a:rPr sz="1700" dirty="0">
                <a:latin typeface="Times New Roman"/>
                <a:cs typeface="Times New Roman"/>
              </a:rPr>
              <a:t>[</a:t>
            </a:r>
            <a:r>
              <a:rPr sz="1700" spc="-10" dirty="0">
                <a:latin typeface="Times New Roman"/>
                <a:cs typeface="Times New Roman"/>
              </a:rPr>
              <a:t> </a:t>
            </a:r>
            <a:r>
              <a:rPr sz="1700" dirty="0">
                <a:latin typeface="Times New Roman"/>
                <a:cs typeface="Times New Roman"/>
              </a:rPr>
              <a:t>p</a:t>
            </a:r>
            <a:r>
              <a:rPr sz="1700" spc="-5" dirty="0">
                <a:latin typeface="Times New Roman"/>
                <a:cs typeface="Times New Roman"/>
              </a:rPr>
              <a:t> </a:t>
            </a:r>
            <a:r>
              <a:rPr sz="1700" dirty="0">
                <a:latin typeface="Times New Roman"/>
                <a:cs typeface="Times New Roman"/>
              </a:rPr>
              <a:t>]</a:t>
            </a:r>
            <a:r>
              <a:rPr sz="1700" spc="-10" dirty="0">
                <a:latin typeface="Times New Roman"/>
                <a:cs typeface="Times New Roman"/>
              </a:rPr>
              <a:t> </a:t>
            </a:r>
            <a:r>
              <a:rPr sz="1700" dirty="0">
                <a:latin typeface="Times New Roman"/>
                <a:cs typeface="Times New Roman"/>
              </a:rPr>
              <a:t>&lt;</a:t>
            </a:r>
            <a:r>
              <a:rPr sz="1700" spc="-90" dirty="0">
                <a:latin typeface="Times New Roman"/>
                <a:cs typeface="Times New Roman"/>
              </a:rPr>
              <a:t> </a:t>
            </a:r>
            <a:r>
              <a:rPr sz="1700" spc="5" dirty="0">
                <a:latin typeface="Times New Roman"/>
                <a:cs typeface="Times New Roman"/>
              </a:rPr>
              <a:t>A</a:t>
            </a:r>
            <a:r>
              <a:rPr sz="1700" dirty="0">
                <a:latin typeface="Times New Roman"/>
                <a:cs typeface="Times New Roman"/>
              </a:rPr>
              <a:t>[</a:t>
            </a:r>
            <a:r>
              <a:rPr sz="1700" spc="-20" dirty="0">
                <a:latin typeface="Times New Roman"/>
                <a:cs typeface="Times New Roman"/>
              </a:rPr>
              <a:t> </a:t>
            </a:r>
            <a:r>
              <a:rPr sz="1700" dirty="0">
                <a:latin typeface="Times New Roman"/>
                <a:cs typeface="Times New Roman"/>
              </a:rPr>
              <a:t>q</a:t>
            </a:r>
            <a:r>
              <a:rPr sz="1700" spc="5" dirty="0">
                <a:latin typeface="Times New Roman"/>
                <a:cs typeface="Times New Roman"/>
              </a:rPr>
              <a:t> </a:t>
            </a:r>
            <a:r>
              <a:rPr sz="1700" spc="-20" dirty="0">
                <a:latin typeface="Times New Roman"/>
                <a:cs typeface="Times New Roman"/>
              </a:rPr>
              <a:t>])</a:t>
            </a:r>
            <a:endParaRPr sz="1700">
              <a:latin typeface="Times New Roman"/>
              <a:cs typeface="Times New Roman"/>
            </a:endParaRPr>
          </a:p>
          <a:p>
            <a:pPr marL="163195">
              <a:lnSpc>
                <a:spcPct val="100000"/>
              </a:lnSpc>
              <a:spcBef>
                <a:spcPts val="300"/>
              </a:spcBef>
            </a:pPr>
            <a:r>
              <a:rPr sz="1700" dirty="0">
                <a:latin typeface="Times New Roman"/>
                <a:cs typeface="Times New Roman"/>
              </a:rPr>
              <a:t>Arr[</a:t>
            </a:r>
            <a:r>
              <a:rPr sz="1700" spc="-35" dirty="0">
                <a:latin typeface="Times New Roman"/>
                <a:cs typeface="Times New Roman"/>
              </a:rPr>
              <a:t> </a:t>
            </a:r>
            <a:r>
              <a:rPr sz="1700" dirty="0">
                <a:latin typeface="Times New Roman"/>
                <a:cs typeface="Times New Roman"/>
              </a:rPr>
              <a:t>k++</a:t>
            </a:r>
            <a:r>
              <a:rPr sz="1700" spc="-25" dirty="0">
                <a:latin typeface="Times New Roman"/>
                <a:cs typeface="Times New Roman"/>
              </a:rPr>
              <a:t> </a:t>
            </a:r>
            <a:r>
              <a:rPr sz="1700" dirty="0">
                <a:latin typeface="Times New Roman"/>
                <a:cs typeface="Times New Roman"/>
              </a:rPr>
              <a:t>]</a:t>
            </a:r>
            <a:r>
              <a:rPr sz="1700" spc="-5" dirty="0">
                <a:latin typeface="Times New Roman"/>
                <a:cs typeface="Times New Roman"/>
              </a:rPr>
              <a:t> </a:t>
            </a:r>
            <a:r>
              <a:rPr sz="1700" dirty="0">
                <a:latin typeface="Times New Roman"/>
                <a:cs typeface="Times New Roman"/>
              </a:rPr>
              <a:t>=</a:t>
            </a:r>
            <a:r>
              <a:rPr sz="1700" spc="-105" dirty="0">
                <a:latin typeface="Times New Roman"/>
                <a:cs typeface="Times New Roman"/>
              </a:rPr>
              <a:t> </a:t>
            </a:r>
            <a:r>
              <a:rPr sz="1700" dirty="0">
                <a:latin typeface="Times New Roman"/>
                <a:cs typeface="Times New Roman"/>
              </a:rPr>
              <a:t>A[</a:t>
            </a:r>
            <a:r>
              <a:rPr sz="1700" spc="-30" dirty="0">
                <a:latin typeface="Times New Roman"/>
                <a:cs typeface="Times New Roman"/>
              </a:rPr>
              <a:t> </a:t>
            </a:r>
            <a:r>
              <a:rPr sz="1700" dirty="0">
                <a:latin typeface="Times New Roman"/>
                <a:cs typeface="Times New Roman"/>
              </a:rPr>
              <a:t>p++</a:t>
            </a:r>
            <a:r>
              <a:rPr sz="1700" spc="-10" dirty="0">
                <a:latin typeface="Times New Roman"/>
                <a:cs typeface="Times New Roman"/>
              </a:rPr>
              <a:t> ];</a:t>
            </a:r>
            <a:endParaRPr sz="1700">
              <a:latin typeface="Times New Roman"/>
              <a:cs typeface="Times New Roman"/>
            </a:endParaRPr>
          </a:p>
          <a:p>
            <a:pPr marL="12700">
              <a:lnSpc>
                <a:spcPct val="100000"/>
              </a:lnSpc>
              <a:spcBef>
                <a:spcPts val="315"/>
              </a:spcBef>
            </a:pPr>
            <a:r>
              <a:rPr sz="1700" spc="-5" dirty="0">
                <a:latin typeface="Times New Roman"/>
                <a:cs typeface="Times New Roman"/>
              </a:rPr>
              <a:t>else</a:t>
            </a:r>
            <a:endParaRPr sz="1700">
              <a:latin typeface="Times New Roman"/>
              <a:cs typeface="Times New Roman"/>
            </a:endParaRPr>
          </a:p>
          <a:p>
            <a:pPr marL="163195">
              <a:lnSpc>
                <a:spcPct val="100000"/>
              </a:lnSpc>
              <a:spcBef>
                <a:spcPts val="300"/>
              </a:spcBef>
            </a:pPr>
            <a:r>
              <a:rPr sz="1700" dirty="0">
                <a:latin typeface="Times New Roman"/>
                <a:cs typeface="Times New Roman"/>
              </a:rPr>
              <a:t>Arr[</a:t>
            </a:r>
            <a:r>
              <a:rPr sz="1700" spc="-40" dirty="0">
                <a:latin typeface="Times New Roman"/>
                <a:cs typeface="Times New Roman"/>
              </a:rPr>
              <a:t> </a:t>
            </a:r>
            <a:r>
              <a:rPr sz="1700" dirty="0">
                <a:latin typeface="Times New Roman"/>
                <a:cs typeface="Times New Roman"/>
              </a:rPr>
              <a:t>k++</a:t>
            </a:r>
            <a:r>
              <a:rPr sz="1700" spc="-20" dirty="0">
                <a:latin typeface="Times New Roman"/>
                <a:cs typeface="Times New Roman"/>
              </a:rPr>
              <a:t> </a:t>
            </a:r>
            <a:r>
              <a:rPr sz="1700" dirty="0">
                <a:latin typeface="Times New Roman"/>
                <a:cs typeface="Times New Roman"/>
              </a:rPr>
              <a:t>]</a:t>
            </a:r>
            <a:r>
              <a:rPr sz="1700" spc="-10" dirty="0">
                <a:latin typeface="Times New Roman"/>
                <a:cs typeface="Times New Roman"/>
              </a:rPr>
              <a:t> </a:t>
            </a:r>
            <a:r>
              <a:rPr sz="1700" dirty="0">
                <a:latin typeface="Times New Roman"/>
                <a:cs typeface="Times New Roman"/>
              </a:rPr>
              <a:t>=</a:t>
            </a:r>
            <a:r>
              <a:rPr sz="1700" spc="-100" dirty="0">
                <a:latin typeface="Times New Roman"/>
                <a:cs typeface="Times New Roman"/>
              </a:rPr>
              <a:t> </a:t>
            </a:r>
            <a:r>
              <a:rPr sz="1700" dirty="0">
                <a:latin typeface="Times New Roman"/>
                <a:cs typeface="Times New Roman"/>
              </a:rPr>
              <a:t>A[</a:t>
            </a:r>
            <a:r>
              <a:rPr sz="1700" spc="-35" dirty="0">
                <a:latin typeface="Times New Roman"/>
                <a:cs typeface="Times New Roman"/>
              </a:rPr>
              <a:t> </a:t>
            </a:r>
            <a:r>
              <a:rPr sz="1700" spc="-5" dirty="0">
                <a:latin typeface="Times New Roman"/>
                <a:cs typeface="Times New Roman"/>
              </a:rPr>
              <a:t>q++];</a:t>
            </a:r>
            <a:endParaRPr sz="1700">
              <a:latin typeface="Times New Roman"/>
              <a:cs typeface="Times New Roman"/>
            </a:endParaRPr>
          </a:p>
        </p:txBody>
      </p:sp>
      <p:sp>
        <p:nvSpPr>
          <p:cNvPr id="4" name="object 4"/>
          <p:cNvSpPr txBox="1"/>
          <p:nvPr/>
        </p:nvSpPr>
        <p:spPr>
          <a:xfrm>
            <a:off x="2985261" y="3414522"/>
            <a:ext cx="3522979" cy="285115"/>
          </a:xfrm>
          <a:prstGeom prst="rect">
            <a:avLst/>
          </a:prstGeom>
        </p:spPr>
        <p:txBody>
          <a:bodyPr vert="horz" wrap="square" lIns="0" tIns="12700" rIns="0" bIns="0" rtlCol="0">
            <a:spAutoFit/>
          </a:bodyPr>
          <a:lstStyle/>
          <a:p>
            <a:pPr marL="12700">
              <a:lnSpc>
                <a:spcPct val="100000"/>
              </a:lnSpc>
              <a:spcBef>
                <a:spcPts val="100"/>
              </a:spcBef>
            </a:pPr>
            <a:r>
              <a:rPr sz="1700" dirty="0">
                <a:latin typeface="Times New Roman"/>
                <a:cs typeface="Times New Roman"/>
              </a:rPr>
              <a:t>//checks</a:t>
            </a:r>
            <a:r>
              <a:rPr sz="1700" spc="-20" dirty="0">
                <a:latin typeface="Times New Roman"/>
                <a:cs typeface="Times New Roman"/>
              </a:rPr>
              <a:t> </a:t>
            </a:r>
            <a:r>
              <a:rPr sz="1700" spc="-5" dirty="0">
                <a:latin typeface="Times New Roman"/>
                <a:cs typeface="Times New Roman"/>
              </a:rPr>
              <a:t>which</a:t>
            </a:r>
            <a:r>
              <a:rPr sz="1700" spc="-20" dirty="0">
                <a:latin typeface="Times New Roman"/>
                <a:cs typeface="Times New Roman"/>
              </a:rPr>
              <a:t> </a:t>
            </a:r>
            <a:r>
              <a:rPr sz="1700" dirty="0">
                <a:latin typeface="Times New Roman"/>
                <a:cs typeface="Times New Roman"/>
              </a:rPr>
              <a:t>part</a:t>
            </a:r>
            <a:r>
              <a:rPr sz="1700" spc="-20" dirty="0">
                <a:latin typeface="Times New Roman"/>
                <a:cs typeface="Times New Roman"/>
              </a:rPr>
              <a:t> </a:t>
            </a:r>
            <a:r>
              <a:rPr sz="1700" dirty="0">
                <a:latin typeface="Times New Roman"/>
                <a:cs typeface="Times New Roman"/>
              </a:rPr>
              <a:t>has</a:t>
            </a:r>
            <a:r>
              <a:rPr sz="1700" spc="-10" dirty="0">
                <a:latin typeface="Times New Roman"/>
                <a:cs typeface="Times New Roman"/>
              </a:rPr>
              <a:t> </a:t>
            </a:r>
            <a:r>
              <a:rPr sz="1700" spc="-5" dirty="0">
                <a:latin typeface="Times New Roman"/>
                <a:cs typeface="Times New Roman"/>
              </a:rPr>
              <a:t>smaller element.</a:t>
            </a:r>
            <a:endParaRPr sz="1700">
              <a:latin typeface="Times New Roman"/>
              <a:cs typeface="Times New Roman"/>
            </a:endParaRPr>
          </a:p>
        </p:txBody>
      </p:sp>
      <p:sp>
        <p:nvSpPr>
          <p:cNvPr id="5" name="object 5"/>
          <p:cNvSpPr txBox="1"/>
          <p:nvPr/>
        </p:nvSpPr>
        <p:spPr>
          <a:xfrm>
            <a:off x="653287" y="4606544"/>
            <a:ext cx="129539" cy="285115"/>
          </a:xfrm>
          <a:prstGeom prst="rect">
            <a:avLst/>
          </a:prstGeom>
        </p:spPr>
        <p:txBody>
          <a:bodyPr vert="horz" wrap="square" lIns="0" tIns="12700" rIns="0" bIns="0" rtlCol="0">
            <a:spAutoFit/>
          </a:bodyPr>
          <a:lstStyle/>
          <a:p>
            <a:pPr marL="12700">
              <a:lnSpc>
                <a:spcPct val="100000"/>
              </a:lnSpc>
              <a:spcBef>
                <a:spcPts val="100"/>
              </a:spcBef>
            </a:pPr>
            <a:r>
              <a:rPr sz="1700" dirty="0">
                <a:latin typeface="Times New Roman"/>
                <a:cs typeface="Times New Roman"/>
              </a:rPr>
              <a:t>}</a:t>
            </a:r>
            <a:endParaRPr sz="1700">
              <a:latin typeface="Times New Roman"/>
              <a:cs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364994" y="1421764"/>
            <a:ext cx="4414520" cy="2234565"/>
          </a:xfrm>
          <a:prstGeom prst="rect">
            <a:avLst/>
          </a:prstGeom>
        </p:spPr>
        <p:txBody>
          <a:bodyPr vert="horz" wrap="square" lIns="0" tIns="53975" rIns="0" bIns="0" rtlCol="0">
            <a:spAutoFit/>
          </a:bodyPr>
          <a:lstStyle/>
          <a:p>
            <a:pPr marL="68580">
              <a:lnSpc>
                <a:spcPct val="100000"/>
              </a:lnSpc>
              <a:spcBef>
                <a:spcPts val="425"/>
              </a:spcBef>
            </a:pPr>
            <a:r>
              <a:rPr sz="1800" dirty="0">
                <a:latin typeface="Times New Roman"/>
                <a:cs typeface="Times New Roman"/>
              </a:rPr>
              <a:t>for</a:t>
            </a:r>
            <a:r>
              <a:rPr sz="1800" spc="-10" dirty="0">
                <a:latin typeface="Times New Roman"/>
                <a:cs typeface="Times New Roman"/>
              </a:rPr>
              <a:t> </a:t>
            </a:r>
            <a:r>
              <a:rPr sz="1800" dirty="0">
                <a:latin typeface="Times New Roman"/>
                <a:cs typeface="Times New Roman"/>
              </a:rPr>
              <a:t>(int</a:t>
            </a:r>
            <a:r>
              <a:rPr sz="1800" spc="-5" dirty="0">
                <a:latin typeface="Times New Roman"/>
                <a:cs typeface="Times New Roman"/>
              </a:rPr>
              <a:t> </a:t>
            </a:r>
            <a:r>
              <a:rPr sz="1800" dirty="0">
                <a:latin typeface="Times New Roman"/>
                <a:cs typeface="Times New Roman"/>
              </a:rPr>
              <a:t>p=0</a:t>
            </a:r>
            <a:r>
              <a:rPr sz="1800" spc="-20" dirty="0">
                <a:latin typeface="Times New Roman"/>
                <a:cs typeface="Times New Roman"/>
              </a:rPr>
              <a:t> </a:t>
            </a:r>
            <a:r>
              <a:rPr sz="1800" dirty="0">
                <a:latin typeface="Times New Roman"/>
                <a:cs typeface="Times New Roman"/>
              </a:rPr>
              <a:t>;</a:t>
            </a:r>
            <a:r>
              <a:rPr sz="1800" spc="-15" dirty="0">
                <a:latin typeface="Times New Roman"/>
                <a:cs typeface="Times New Roman"/>
              </a:rPr>
              <a:t> </a:t>
            </a:r>
            <a:r>
              <a:rPr sz="1800" dirty="0">
                <a:latin typeface="Times New Roman"/>
                <a:cs typeface="Times New Roman"/>
              </a:rPr>
              <a:t>p&lt;</a:t>
            </a:r>
            <a:r>
              <a:rPr sz="1800" spc="-15" dirty="0">
                <a:latin typeface="Times New Roman"/>
                <a:cs typeface="Times New Roman"/>
              </a:rPr>
              <a:t> </a:t>
            </a:r>
            <a:r>
              <a:rPr sz="1800" dirty="0">
                <a:latin typeface="Times New Roman"/>
                <a:cs typeface="Times New Roman"/>
              </a:rPr>
              <a:t>k</a:t>
            </a:r>
            <a:r>
              <a:rPr sz="1800" spc="-20" dirty="0">
                <a:latin typeface="Times New Roman"/>
                <a:cs typeface="Times New Roman"/>
              </a:rPr>
              <a:t> </a:t>
            </a:r>
            <a:r>
              <a:rPr sz="1800" dirty="0">
                <a:latin typeface="Times New Roman"/>
                <a:cs typeface="Times New Roman"/>
              </a:rPr>
              <a:t>;p</a:t>
            </a:r>
            <a:r>
              <a:rPr sz="1800" spc="-25" dirty="0">
                <a:latin typeface="Times New Roman"/>
                <a:cs typeface="Times New Roman"/>
              </a:rPr>
              <a:t> </a:t>
            </a:r>
            <a:r>
              <a:rPr sz="1800" dirty="0">
                <a:latin typeface="Times New Roman"/>
                <a:cs typeface="Times New Roman"/>
              </a:rPr>
              <a:t>++)</a:t>
            </a:r>
            <a:r>
              <a:rPr sz="1800" spc="-20" dirty="0">
                <a:latin typeface="Times New Roman"/>
                <a:cs typeface="Times New Roman"/>
              </a:rPr>
              <a:t> </a:t>
            </a:r>
            <a:r>
              <a:rPr sz="1800" dirty="0">
                <a:latin typeface="Times New Roman"/>
                <a:cs typeface="Times New Roman"/>
              </a:rPr>
              <a:t>{</a:t>
            </a:r>
            <a:endParaRPr sz="1800">
              <a:latin typeface="Times New Roman"/>
              <a:cs typeface="Times New Roman"/>
            </a:endParaRPr>
          </a:p>
          <a:p>
            <a:pPr marL="12700" marR="5080" indent="172085">
              <a:lnSpc>
                <a:spcPct val="114999"/>
              </a:lnSpc>
            </a:pPr>
            <a:r>
              <a:rPr sz="1800" dirty="0">
                <a:latin typeface="Times New Roman"/>
                <a:cs typeface="Times New Roman"/>
              </a:rPr>
              <a:t>/*</a:t>
            </a:r>
            <a:r>
              <a:rPr sz="1800" spc="180" dirty="0">
                <a:latin typeface="Times New Roman"/>
                <a:cs typeface="Times New Roman"/>
              </a:rPr>
              <a:t> </a:t>
            </a:r>
            <a:r>
              <a:rPr sz="1800" spc="-5" dirty="0">
                <a:latin typeface="Times New Roman"/>
                <a:cs typeface="Times New Roman"/>
              </a:rPr>
              <a:t>Now</a:t>
            </a:r>
            <a:r>
              <a:rPr sz="1800" spc="190" dirty="0">
                <a:latin typeface="Times New Roman"/>
                <a:cs typeface="Times New Roman"/>
              </a:rPr>
              <a:t> </a:t>
            </a:r>
            <a:r>
              <a:rPr sz="1800" spc="-5" dirty="0">
                <a:latin typeface="Times New Roman"/>
                <a:cs typeface="Times New Roman"/>
              </a:rPr>
              <a:t>the</a:t>
            </a:r>
            <a:r>
              <a:rPr sz="1800" spc="200" dirty="0">
                <a:latin typeface="Times New Roman"/>
                <a:cs typeface="Times New Roman"/>
              </a:rPr>
              <a:t> </a:t>
            </a:r>
            <a:r>
              <a:rPr sz="1800" spc="-10" dirty="0">
                <a:latin typeface="Times New Roman"/>
                <a:cs typeface="Times New Roman"/>
              </a:rPr>
              <a:t>real</a:t>
            </a:r>
            <a:r>
              <a:rPr sz="1800" spc="185" dirty="0">
                <a:latin typeface="Times New Roman"/>
                <a:cs typeface="Times New Roman"/>
              </a:rPr>
              <a:t> </a:t>
            </a:r>
            <a:r>
              <a:rPr sz="1800" spc="-5" dirty="0">
                <a:latin typeface="Times New Roman"/>
                <a:cs typeface="Times New Roman"/>
              </a:rPr>
              <a:t>array</a:t>
            </a:r>
            <a:r>
              <a:rPr sz="1800" spc="200" dirty="0">
                <a:latin typeface="Times New Roman"/>
                <a:cs typeface="Times New Roman"/>
              </a:rPr>
              <a:t> </a:t>
            </a:r>
            <a:r>
              <a:rPr sz="1800" spc="-5" dirty="0">
                <a:latin typeface="Times New Roman"/>
                <a:cs typeface="Times New Roman"/>
              </a:rPr>
              <a:t>has</a:t>
            </a:r>
            <a:r>
              <a:rPr sz="1800" spc="185" dirty="0">
                <a:latin typeface="Times New Roman"/>
                <a:cs typeface="Times New Roman"/>
              </a:rPr>
              <a:t> </a:t>
            </a:r>
            <a:r>
              <a:rPr sz="1800" spc="-5" dirty="0">
                <a:latin typeface="Times New Roman"/>
                <a:cs typeface="Times New Roman"/>
              </a:rPr>
              <a:t>elements</a:t>
            </a:r>
            <a:r>
              <a:rPr sz="1800" spc="185" dirty="0">
                <a:latin typeface="Times New Roman"/>
                <a:cs typeface="Times New Roman"/>
              </a:rPr>
              <a:t> </a:t>
            </a:r>
            <a:r>
              <a:rPr sz="1800" dirty="0">
                <a:latin typeface="Times New Roman"/>
                <a:cs typeface="Times New Roman"/>
              </a:rPr>
              <a:t>in</a:t>
            </a:r>
            <a:r>
              <a:rPr sz="1800" spc="180" dirty="0">
                <a:latin typeface="Times New Roman"/>
                <a:cs typeface="Times New Roman"/>
              </a:rPr>
              <a:t> </a:t>
            </a:r>
            <a:r>
              <a:rPr sz="1800" dirty="0">
                <a:latin typeface="Times New Roman"/>
                <a:cs typeface="Times New Roman"/>
              </a:rPr>
              <a:t>sorted </a:t>
            </a:r>
            <a:r>
              <a:rPr sz="1800" spc="-434" dirty="0">
                <a:latin typeface="Times New Roman"/>
                <a:cs typeface="Times New Roman"/>
              </a:rPr>
              <a:t> </a:t>
            </a:r>
            <a:r>
              <a:rPr sz="1800" spc="-5" dirty="0">
                <a:latin typeface="Times New Roman"/>
                <a:cs typeface="Times New Roman"/>
              </a:rPr>
              <a:t>manner </a:t>
            </a:r>
            <a:r>
              <a:rPr sz="1800" dirty="0">
                <a:latin typeface="Times New Roman"/>
                <a:cs typeface="Times New Roman"/>
              </a:rPr>
              <a:t>including</a:t>
            </a:r>
            <a:r>
              <a:rPr sz="1800" spc="-5" dirty="0">
                <a:latin typeface="Times New Roman"/>
                <a:cs typeface="Times New Roman"/>
              </a:rPr>
              <a:t> </a:t>
            </a:r>
            <a:r>
              <a:rPr sz="1800" dirty="0">
                <a:latin typeface="Times New Roman"/>
                <a:cs typeface="Times New Roman"/>
              </a:rPr>
              <a:t>both</a:t>
            </a:r>
            <a:endParaRPr sz="1800">
              <a:latin typeface="Times New Roman"/>
              <a:cs typeface="Times New Roman"/>
            </a:endParaRPr>
          </a:p>
          <a:p>
            <a:pPr marL="469900">
              <a:lnSpc>
                <a:spcPct val="100000"/>
              </a:lnSpc>
              <a:spcBef>
                <a:spcPts val="325"/>
              </a:spcBef>
            </a:pPr>
            <a:r>
              <a:rPr sz="1800" dirty="0">
                <a:latin typeface="Times New Roman"/>
                <a:cs typeface="Times New Roman"/>
              </a:rPr>
              <a:t>parts.*/</a:t>
            </a:r>
            <a:endParaRPr sz="1800">
              <a:latin typeface="Times New Roman"/>
              <a:cs typeface="Times New Roman"/>
            </a:endParaRPr>
          </a:p>
          <a:p>
            <a:pPr marL="285115">
              <a:lnSpc>
                <a:spcPct val="100000"/>
              </a:lnSpc>
              <a:spcBef>
                <a:spcPts val="325"/>
              </a:spcBef>
            </a:pPr>
            <a:r>
              <a:rPr sz="1800" spc="-5" dirty="0">
                <a:latin typeface="Times New Roman"/>
                <a:cs typeface="Times New Roman"/>
              </a:rPr>
              <a:t>A[ </a:t>
            </a:r>
            <a:r>
              <a:rPr sz="1800" dirty="0">
                <a:latin typeface="Times New Roman"/>
                <a:cs typeface="Times New Roman"/>
              </a:rPr>
              <a:t>start++</a:t>
            </a:r>
            <a:r>
              <a:rPr sz="1800" spc="-30" dirty="0">
                <a:latin typeface="Times New Roman"/>
                <a:cs typeface="Times New Roman"/>
              </a:rPr>
              <a:t> </a:t>
            </a:r>
            <a:r>
              <a:rPr sz="1800" dirty="0">
                <a:latin typeface="Times New Roman"/>
                <a:cs typeface="Times New Roman"/>
              </a:rPr>
              <a:t>]</a:t>
            </a:r>
            <a:r>
              <a:rPr sz="1800" spc="-15" dirty="0">
                <a:latin typeface="Times New Roman"/>
                <a:cs typeface="Times New Roman"/>
              </a:rPr>
              <a:t> </a:t>
            </a:r>
            <a:r>
              <a:rPr sz="1800" dirty="0">
                <a:latin typeface="Times New Roman"/>
                <a:cs typeface="Times New Roman"/>
              </a:rPr>
              <a:t>=</a:t>
            </a:r>
            <a:r>
              <a:rPr sz="1800" spc="-110" dirty="0">
                <a:latin typeface="Times New Roman"/>
                <a:cs typeface="Times New Roman"/>
              </a:rPr>
              <a:t> </a:t>
            </a:r>
            <a:r>
              <a:rPr sz="1800" spc="-5" dirty="0">
                <a:latin typeface="Times New Roman"/>
                <a:cs typeface="Times New Roman"/>
              </a:rPr>
              <a:t>Arr[</a:t>
            </a:r>
            <a:r>
              <a:rPr sz="1800" dirty="0">
                <a:latin typeface="Times New Roman"/>
                <a:cs typeface="Times New Roman"/>
              </a:rPr>
              <a:t> p</a:t>
            </a:r>
            <a:r>
              <a:rPr sz="1800" spc="-20" dirty="0">
                <a:latin typeface="Times New Roman"/>
                <a:cs typeface="Times New Roman"/>
              </a:rPr>
              <a:t> </a:t>
            </a:r>
            <a:r>
              <a:rPr sz="1800" dirty="0">
                <a:latin typeface="Times New Roman"/>
                <a:cs typeface="Times New Roman"/>
              </a:rPr>
              <a:t>]</a:t>
            </a:r>
            <a:r>
              <a:rPr sz="1800" spc="-5" dirty="0">
                <a:latin typeface="Times New Roman"/>
                <a:cs typeface="Times New Roman"/>
              </a:rPr>
              <a:t> </a:t>
            </a:r>
            <a:r>
              <a:rPr sz="1800" dirty="0">
                <a:latin typeface="Times New Roman"/>
                <a:cs typeface="Times New Roman"/>
              </a:rPr>
              <a:t>;</a:t>
            </a:r>
            <a:endParaRPr sz="1800">
              <a:latin typeface="Times New Roman"/>
              <a:cs typeface="Times New Roman"/>
            </a:endParaRPr>
          </a:p>
          <a:p>
            <a:pPr marL="127000">
              <a:lnSpc>
                <a:spcPct val="100000"/>
              </a:lnSpc>
              <a:spcBef>
                <a:spcPts val="325"/>
              </a:spcBef>
            </a:pPr>
            <a:r>
              <a:rPr sz="1800" dirty="0">
                <a:latin typeface="Times New Roman"/>
                <a:cs typeface="Times New Roman"/>
              </a:rPr>
              <a:t>}</a:t>
            </a:r>
            <a:endParaRPr sz="1800">
              <a:latin typeface="Times New Roman"/>
              <a:cs typeface="Times New Roman"/>
            </a:endParaRPr>
          </a:p>
          <a:p>
            <a:pPr marL="12700">
              <a:lnSpc>
                <a:spcPct val="100000"/>
              </a:lnSpc>
              <a:spcBef>
                <a:spcPts val="325"/>
              </a:spcBef>
            </a:pPr>
            <a:r>
              <a:rPr sz="1800" dirty="0">
                <a:latin typeface="Times New Roman"/>
                <a:cs typeface="Times New Roman"/>
              </a:rPr>
              <a:t>}</a:t>
            </a:r>
            <a:endParaRPr sz="1800">
              <a:latin typeface="Times New Roman"/>
              <a:cs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322958" y="243945"/>
            <a:ext cx="5488305" cy="1287780"/>
          </a:xfrm>
          <a:prstGeom prst="rect">
            <a:avLst/>
          </a:prstGeom>
        </p:spPr>
        <p:txBody>
          <a:bodyPr vert="horz" wrap="square" lIns="0" tIns="53340" rIns="0" bIns="0" rtlCol="0">
            <a:spAutoFit/>
          </a:bodyPr>
          <a:lstStyle/>
          <a:p>
            <a:pPr marL="12700">
              <a:lnSpc>
                <a:spcPct val="100000"/>
              </a:lnSpc>
              <a:spcBef>
                <a:spcPts val="420"/>
              </a:spcBef>
            </a:pPr>
            <a:r>
              <a:rPr sz="1800" spc="-5" dirty="0">
                <a:latin typeface="Times New Roman"/>
                <a:cs typeface="Times New Roman"/>
              </a:rPr>
              <a:t>Now</a:t>
            </a:r>
            <a:r>
              <a:rPr sz="1800" spc="-15" dirty="0">
                <a:latin typeface="Times New Roman"/>
                <a:cs typeface="Times New Roman"/>
              </a:rPr>
              <a:t> </a:t>
            </a:r>
            <a:r>
              <a:rPr sz="1800" dirty="0">
                <a:latin typeface="Times New Roman"/>
                <a:cs typeface="Times New Roman"/>
              </a:rPr>
              <a:t>consider</a:t>
            </a:r>
            <a:r>
              <a:rPr sz="1800" spc="-10" dirty="0">
                <a:latin typeface="Times New Roman"/>
                <a:cs typeface="Times New Roman"/>
              </a:rPr>
              <a:t> </a:t>
            </a:r>
            <a:r>
              <a:rPr sz="1800" dirty="0">
                <a:latin typeface="Times New Roman"/>
                <a:cs typeface="Times New Roman"/>
              </a:rPr>
              <a:t>the</a:t>
            </a:r>
            <a:r>
              <a:rPr sz="1800" spc="-10" dirty="0">
                <a:latin typeface="Times New Roman"/>
                <a:cs typeface="Times New Roman"/>
              </a:rPr>
              <a:t> </a:t>
            </a:r>
            <a:r>
              <a:rPr sz="1800" dirty="0">
                <a:latin typeface="Times New Roman"/>
                <a:cs typeface="Times New Roman"/>
              </a:rPr>
              <a:t>following</a:t>
            </a:r>
            <a:r>
              <a:rPr sz="1800" spc="-10" dirty="0">
                <a:latin typeface="Times New Roman"/>
                <a:cs typeface="Times New Roman"/>
              </a:rPr>
              <a:t> </a:t>
            </a:r>
            <a:r>
              <a:rPr sz="1800" dirty="0">
                <a:latin typeface="Times New Roman"/>
                <a:cs typeface="Times New Roman"/>
              </a:rPr>
              <a:t>2</a:t>
            </a:r>
            <a:r>
              <a:rPr sz="1800" spc="-20" dirty="0">
                <a:latin typeface="Times New Roman"/>
                <a:cs typeface="Times New Roman"/>
              </a:rPr>
              <a:t> </a:t>
            </a:r>
            <a:r>
              <a:rPr sz="1800" dirty="0">
                <a:latin typeface="Times New Roman"/>
                <a:cs typeface="Times New Roman"/>
              </a:rPr>
              <a:t>branched</a:t>
            </a:r>
            <a:r>
              <a:rPr sz="1800" spc="-5" dirty="0">
                <a:latin typeface="Times New Roman"/>
                <a:cs typeface="Times New Roman"/>
              </a:rPr>
              <a:t> </a:t>
            </a:r>
            <a:r>
              <a:rPr sz="1800" dirty="0">
                <a:latin typeface="Times New Roman"/>
                <a:cs typeface="Times New Roman"/>
              </a:rPr>
              <a:t>recursive</a:t>
            </a:r>
            <a:r>
              <a:rPr sz="1800" spc="-25" dirty="0">
                <a:latin typeface="Times New Roman"/>
                <a:cs typeface="Times New Roman"/>
              </a:rPr>
              <a:t> </a:t>
            </a:r>
            <a:r>
              <a:rPr sz="1800" dirty="0">
                <a:latin typeface="Times New Roman"/>
                <a:cs typeface="Times New Roman"/>
              </a:rPr>
              <a:t>function</a:t>
            </a:r>
            <a:r>
              <a:rPr sz="1800" spc="-5" dirty="0">
                <a:latin typeface="Times New Roman"/>
                <a:cs typeface="Times New Roman"/>
              </a:rPr>
              <a:t> </a:t>
            </a:r>
            <a:r>
              <a:rPr sz="1800" dirty="0">
                <a:latin typeface="Times New Roman"/>
                <a:cs typeface="Times New Roman"/>
              </a:rPr>
              <a:t>:</a:t>
            </a:r>
            <a:endParaRPr sz="1800">
              <a:latin typeface="Times New Roman"/>
              <a:cs typeface="Times New Roman"/>
            </a:endParaRPr>
          </a:p>
          <a:p>
            <a:pPr marL="182880">
              <a:lnSpc>
                <a:spcPct val="100000"/>
              </a:lnSpc>
              <a:spcBef>
                <a:spcPts val="325"/>
              </a:spcBef>
            </a:pPr>
            <a:r>
              <a:rPr sz="1800" dirty="0">
                <a:latin typeface="Times New Roman"/>
                <a:cs typeface="Times New Roman"/>
              </a:rPr>
              <a:t>void </a:t>
            </a:r>
            <a:r>
              <a:rPr sz="1800" spc="-5" dirty="0">
                <a:latin typeface="Times New Roman"/>
                <a:cs typeface="Times New Roman"/>
              </a:rPr>
              <a:t>merge_sort</a:t>
            </a:r>
            <a:r>
              <a:rPr sz="1800" spc="-10" dirty="0">
                <a:latin typeface="Times New Roman"/>
                <a:cs typeface="Times New Roman"/>
              </a:rPr>
              <a:t> </a:t>
            </a:r>
            <a:r>
              <a:rPr sz="1800" dirty="0">
                <a:latin typeface="Times New Roman"/>
                <a:cs typeface="Times New Roman"/>
              </a:rPr>
              <a:t>(int</a:t>
            </a:r>
            <a:r>
              <a:rPr sz="1800" spc="-105" dirty="0">
                <a:latin typeface="Times New Roman"/>
                <a:cs typeface="Times New Roman"/>
              </a:rPr>
              <a:t> </a:t>
            </a:r>
            <a:r>
              <a:rPr sz="1800" spc="-5" dirty="0">
                <a:latin typeface="Times New Roman"/>
                <a:cs typeface="Times New Roman"/>
              </a:rPr>
              <a:t>A[</a:t>
            </a:r>
            <a:r>
              <a:rPr sz="1800" dirty="0">
                <a:latin typeface="Times New Roman"/>
                <a:cs typeface="Times New Roman"/>
              </a:rPr>
              <a:t> ]</a:t>
            </a:r>
            <a:r>
              <a:rPr sz="1800" spc="-15" dirty="0">
                <a:latin typeface="Times New Roman"/>
                <a:cs typeface="Times New Roman"/>
              </a:rPr>
              <a:t> </a:t>
            </a:r>
            <a:r>
              <a:rPr sz="1800" dirty="0">
                <a:latin typeface="Times New Roman"/>
                <a:cs typeface="Times New Roman"/>
              </a:rPr>
              <a:t>,</a:t>
            </a:r>
            <a:r>
              <a:rPr sz="1800" spc="-10" dirty="0">
                <a:latin typeface="Times New Roman"/>
                <a:cs typeface="Times New Roman"/>
              </a:rPr>
              <a:t> </a:t>
            </a:r>
            <a:r>
              <a:rPr sz="1800" dirty="0">
                <a:latin typeface="Times New Roman"/>
                <a:cs typeface="Times New Roman"/>
              </a:rPr>
              <a:t>int</a:t>
            </a:r>
            <a:r>
              <a:rPr sz="1800" spc="-10" dirty="0">
                <a:latin typeface="Times New Roman"/>
                <a:cs typeface="Times New Roman"/>
              </a:rPr>
              <a:t> </a:t>
            </a:r>
            <a:r>
              <a:rPr sz="1800" dirty="0">
                <a:latin typeface="Times New Roman"/>
                <a:cs typeface="Times New Roman"/>
              </a:rPr>
              <a:t>start</a:t>
            </a:r>
            <a:r>
              <a:rPr sz="1800" spc="-10" dirty="0">
                <a:latin typeface="Times New Roman"/>
                <a:cs typeface="Times New Roman"/>
              </a:rPr>
              <a:t> </a:t>
            </a:r>
            <a:r>
              <a:rPr sz="1800" dirty="0">
                <a:latin typeface="Times New Roman"/>
                <a:cs typeface="Times New Roman"/>
              </a:rPr>
              <a:t>,</a:t>
            </a:r>
            <a:r>
              <a:rPr sz="1800" spc="-10" dirty="0">
                <a:latin typeface="Times New Roman"/>
                <a:cs typeface="Times New Roman"/>
              </a:rPr>
              <a:t> </a:t>
            </a:r>
            <a:r>
              <a:rPr sz="1800" dirty="0">
                <a:latin typeface="Times New Roman"/>
                <a:cs typeface="Times New Roman"/>
              </a:rPr>
              <a:t>int</a:t>
            </a:r>
            <a:r>
              <a:rPr sz="1800" spc="-10" dirty="0">
                <a:latin typeface="Times New Roman"/>
                <a:cs typeface="Times New Roman"/>
              </a:rPr>
              <a:t> </a:t>
            </a:r>
            <a:r>
              <a:rPr sz="1800" dirty="0">
                <a:latin typeface="Times New Roman"/>
                <a:cs typeface="Times New Roman"/>
              </a:rPr>
              <a:t>end</a:t>
            </a:r>
            <a:r>
              <a:rPr sz="1800" spc="-10" dirty="0">
                <a:latin typeface="Times New Roman"/>
                <a:cs typeface="Times New Roman"/>
              </a:rPr>
              <a:t> </a:t>
            </a:r>
            <a:r>
              <a:rPr sz="1800" dirty="0">
                <a:latin typeface="Times New Roman"/>
                <a:cs typeface="Times New Roman"/>
              </a:rPr>
              <a:t>)</a:t>
            </a:r>
            <a:endParaRPr sz="1800">
              <a:latin typeface="Times New Roman"/>
              <a:cs typeface="Times New Roman"/>
            </a:endParaRPr>
          </a:p>
          <a:p>
            <a:pPr marL="182880">
              <a:lnSpc>
                <a:spcPct val="100000"/>
              </a:lnSpc>
              <a:spcBef>
                <a:spcPts val="325"/>
              </a:spcBef>
            </a:pPr>
            <a:r>
              <a:rPr sz="1800" dirty="0">
                <a:latin typeface="Times New Roman"/>
                <a:cs typeface="Times New Roman"/>
              </a:rPr>
              <a:t>{</a:t>
            </a:r>
            <a:endParaRPr sz="1800">
              <a:latin typeface="Times New Roman"/>
              <a:cs typeface="Times New Roman"/>
            </a:endParaRPr>
          </a:p>
          <a:p>
            <a:pPr marL="640080">
              <a:lnSpc>
                <a:spcPct val="100000"/>
              </a:lnSpc>
              <a:spcBef>
                <a:spcPts val="325"/>
              </a:spcBef>
            </a:pPr>
            <a:r>
              <a:rPr sz="1800" dirty="0">
                <a:latin typeface="Times New Roman"/>
                <a:cs typeface="Times New Roman"/>
              </a:rPr>
              <a:t>if(</a:t>
            </a:r>
            <a:r>
              <a:rPr sz="1800" spc="-10" dirty="0">
                <a:latin typeface="Times New Roman"/>
                <a:cs typeface="Times New Roman"/>
              </a:rPr>
              <a:t> </a:t>
            </a:r>
            <a:r>
              <a:rPr sz="1800" dirty="0">
                <a:latin typeface="Times New Roman"/>
                <a:cs typeface="Times New Roman"/>
              </a:rPr>
              <a:t>start</a:t>
            </a:r>
            <a:r>
              <a:rPr sz="1800" spc="-25" dirty="0">
                <a:latin typeface="Times New Roman"/>
                <a:cs typeface="Times New Roman"/>
              </a:rPr>
              <a:t> </a:t>
            </a:r>
            <a:r>
              <a:rPr sz="1800" dirty="0">
                <a:latin typeface="Times New Roman"/>
                <a:cs typeface="Times New Roman"/>
              </a:rPr>
              <a:t>&lt;</a:t>
            </a:r>
            <a:r>
              <a:rPr sz="1800" spc="-20" dirty="0">
                <a:latin typeface="Times New Roman"/>
                <a:cs typeface="Times New Roman"/>
              </a:rPr>
              <a:t> </a:t>
            </a:r>
            <a:r>
              <a:rPr sz="1800" dirty="0">
                <a:latin typeface="Times New Roman"/>
                <a:cs typeface="Times New Roman"/>
              </a:rPr>
              <a:t>end</a:t>
            </a:r>
            <a:r>
              <a:rPr sz="1800" spc="-5" dirty="0">
                <a:latin typeface="Times New Roman"/>
                <a:cs typeface="Times New Roman"/>
              </a:rPr>
              <a:t> </a:t>
            </a:r>
            <a:r>
              <a:rPr sz="1800" dirty="0">
                <a:latin typeface="Times New Roman"/>
                <a:cs typeface="Times New Roman"/>
              </a:rPr>
              <a:t>)</a:t>
            </a:r>
            <a:r>
              <a:rPr sz="1800" spc="-25" dirty="0">
                <a:latin typeface="Times New Roman"/>
                <a:cs typeface="Times New Roman"/>
              </a:rPr>
              <a:t> </a:t>
            </a:r>
            <a:r>
              <a:rPr sz="1800" dirty="0">
                <a:latin typeface="Times New Roman"/>
                <a:cs typeface="Times New Roman"/>
              </a:rPr>
              <a:t>{</a:t>
            </a:r>
            <a:endParaRPr sz="1800">
              <a:latin typeface="Times New Roman"/>
              <a:cs typeface="Times New Roman"/>
            </a:endParaRPr>
          </a:p>
        </p:txBody>
      </p:sp>
      <p:sp>
        <p:nvSpPr>
          <p:cNvPr id="3" name="object 3"/>
          <p:cNvSpPr txBox="1"/>
          <p:nvPr/>
        </p:nvSpPr>
        <p:spPr>
          <a:xfrm>
            <a:off x="1950847" y="1505584"/>
            <a:ext cx="2761615" cy="972819"/>
          </a:xfrm>
          <a:prstGeom prst="rect">
            <a:avLst/>
          </a:prstGeom>
        </p:spPr>
        <p:txBody>
          <a:bodyPr vert="horz" wrap="square" lIns="0" tIns="12700" rIns="0" bIns="0" rtlCol="0">
            <a:spAutoFit/>
          </a:bodyPr>
          <a:lstStyle/>
          <a:p>
            <a:pPr marL="12700" marR="5080">
              <a:lnSpc>
                <a:spcPct val="114999"/>
              </a:lnSpc>
              <a:spcBef>
                <a:spcPts val="100"/>
              </a:spcBef>
            </a:pPr>
            <a:r>
              <a:rPr sz="1800" dirty="0">
                <a:latin typeface="Times New Roman"/>
                <a:cs typeface="Times New Roman"/>
              </a:rPr>
              <a:t>int </a:t>
            </a:r>
            <a:r>
              <a:rPr sz="1800" spc="-5" dirty="0">
                <a:latin typeface="Times New Roman"/>
                <a:cs typeface="Times New Roman"/>
              </a:rPr>
              <a:t>mid </a:t>
            </a:r>
            <a:r>
              <a:rPr sz="1800" dirty="0">
                <a:latin typeface="Times New Roman"/>
                <a:cs typeface="Times New Roman"/>
              </a:rPr>
              <a:t>= (start + end ) / 2 ; </a:t>
            </a:r>
            <a:r>
              <a:rPr sz="1800" spc="5" dirty="0">
                <a:latin typeface="Times New Roman"/>
                <a:cs typeface="Times New Roman"/>
              </a:rPr>
              <a:t> </a:t>
            </a:r>
            <a:r>
              <a:rPr sz="1800" spc="-5" dirty="0">
                <a:latin typeface="Times New Roman"/>
                <a:cs typeface="Times New Roman"/>
              </a:rPr>
              <a:t>merge_sort (A, </a:t>
            </a:r>
            <a:r>
              <a:rPr sz="1800" dirty="0">
                <a:latin typeface="Times New Roman"/>
                <a:cs typeface="Times New Roman"/>
              </a:rPr>
              <a:t>start , </a:t>
            </a:r>
            <a:r>
              <a:rPr sz="1800" spc="-5" dirty="0">
                <a:latin typeface="Times New Roman"/>
                <a:cs typeface="Times New Roman"/>
              </a:rPr>
              <a:t>mid </a:t>
            </a:r>
            <a:r>
              <a:rPr sz="1800" dirty="0">
                <a:latin typeface="Times New Roman"/>
                <a:cs typeface="Times New Roman"/>
              </a:rPr>
              <a:t>) ; </a:t>
            </a:r>
            <a:r>
              <a:rPr sz="1800" spc="5" dirty="0">
                <a:latin typeface="Times New Roman"/>
                <a:cs typeface="Times New Roman"/>
              </a:rPr>
              <a:t> </a:t>
            </a:r>
            <a:r>
              <a:rPr sz="1800" spc="-5" dirty="0">
                <a:latin typeface="Times New Roman"/>
                <a:cs typeface="Times New Roman"/>
              </a:rPr>
              <a:t>merge_sort (A,mid+1</a:t>
            </a:r>
            <a:r>
              <a:rPr sz="1800" spc="-20" dirty="0">
                <a:latin typeface="Times New Roman"/>
                <a:cs typeface="Times New Roman"/>
              </a:rPr>
              <a:t> </a:t>
            </a:r>
            <a:r>
              <a:rPr sz="1800" dirty="0">
                <a:latin typeface="Times New Roman"/>
                <a:cs typeface="Times New Roman"/>
              </a:rPr>
              <a:t>,</a:t>
            </a:r>
            <a:r>
              <a:rPr sz="1800" spc="-15" dirty="0">
                <a:latin typeface="Times New Roman"/>
                <a:cs typeface="Times New Roman"/>
              </a:rPr>
              <a:t> </a:t>
            </a:r>
            <a:r>
              <a:rPr sz="1800" dirty="0">
                <a:latin typeface="Times New Roman"/>
                <a:cs typeface="Times New Roman"/>
              </a:rPr>
              <a:t>end )</a:t>
            </a:r>
            <a:r>
              <a:rPr sz="1800" spc="-20" dirty="0">
                <a:latin typeface="Times New Roman"/>
                <a:cs typeface="Times New Roman"/>
              </a:rPr>
              <a:t> </a:t>
            </a:r>
            <a:r>
              <a:rPr sz="1800" dirty="0">
                <a:latin typeface="Times New Roman"/>
                <a:cs typeface="Times New Roman"/>
              </a:rPr>
              <a:t>;</a:t>
            </a:r>
            <a:endParaRPr sz="1800">
              <a:latin typeface="Times New Roman"/>
              <a:cs typeface="Times New Roman"/>
            </a:endParaRPr>
          </a:p>
        </p:txBody>
      </p:sp>
      <p:sp>
        <p:nvSpPr>
          <p:cNvPr id="4" name="object 4"/>
          <p:cNvSpPr txBox="1"/>
          <p:nvPr/>
        </p:nvSpPr>
        <p:spPr>
          <a:xfrm>
            <a:off x="5066538" y="1505584"/>
            <a:ext cx="3462020" cy="972819"/>
          </a:xfrm>
          <a:prstGeom prst="rect">
            <a:avLst/>
          </a:prstGeom>
        </p:spPr>
        <p:txBody>
          <a:bodyPr vert="horz" wrap="square" lIns="0" tIns="53975" rIns="0" bIns="0" rtlCol="0">
            <a:spAutoFit/>
          </a:bodyPr>
          <a:lstStyle/>
          <a:p>
            <a:pPr algn="ctr">
              <a:lnSpc>
                <a:spcPct val="100000"/>
              </a:lnSpc>
              <a:spcBef>
                <a:spcPts val="425"/>
              </a:spcBef>
            </a:pPr>
            <a:r>
              <a:rPr sz="1800" dirty="0">
                <a:latin typeface="Times New Roman"/>
                <a:cs typeface="Times New Roman"/>
              </a:rPr>
              <a:t>//</a:t>
            </a:r>
            <a:r>
              <a:rPr sz="1800" spc="-15" dirty="0">
                <a:latin typeface="Times New Roman"/>
                <a:cs typeface="Times New Roman"/>
              </a:rPr>
              <a:t> </a:t>
            </a:r>
            <a:r>
              <a:rPr sz="1800" dirty="0">
                <a:latin typeface="Times New Roman"/>
                <a:cs typeface="Times New Roman"/>
              </a:rPr>
              <a:t>defines</a:t>
            </a:r>
            <a:r>
              <a:rPr sz="1800" spc="-15" dirty="0">
                <a:latin typeface="Times New Roman"/>
                <a:cs typeface="Times New Roman"/>
              </a:rPr>
              <a:t> </a:t>
            </a:r>
            <a:r>
              <a:rPr sz="1800" dirty="0">
                <a:latin typeface="Times New Roman"/>
                <a:cs typeface="Times New Roman"/>
              </a:rPr>
              <a:t>the</a:t>
            </a:r>
            <a:r>
              <a:rPr sz="1800" spc="-10" dirty="0">
                <a:latin typeface="Times New Roman"/>
                <a:cs typeface="Times New Roman"/>
              </a:rPr>
              <a:t> </a:t>
            </a:r>
            <a:r>
              <a:rPr sz="1800" dirty="0">
                <a:latin typeface="Times New Roman"/>
                <a:cs typeface="Times New Roman"/>
              </a:rPr>
              <a:t>current</a:t>
            </a:r>
            <a:r>
              <a:rPr sz="1800" spc="-25" dirty="0">
                <a:latin typeface="Times New Roman"/>
                <a:cs typeface="Times New Roman"/>
              </a:rPr>
              <a:t> </a:t>
            </a:r>
            <a:r>
              <a:rPr sz="1800" dirty="0">
                <a:latin typeface="Times New Roman"/>
                <a:cs typeface="Times New Roman"/>
              </a:rPr>
              <a:t>array</a:t>
            </a:r>
            <a:r>
              <a:rPr sz="1800" spc="-10" dirty="0">
                <a:latin typeface="Times New Roman"/>
                <a:cs typeface="Times New Roman"/>
              </a:rPr>
              <a:t> </a:t>
            </a:r>
            <a:r>
              <a:rPr sz="1800" dirty="0">
                <a:latin typeface="Times New Roman"/>
                <a:cs typeface="Times New Roman"/>
              </a:rPr>
              <a:t>in</a:t>
            </a:r>
            <a:r>
              <a:rPr sz="1800" spc="-15" dirty="0">
                <a:latin typeface="Times New Roman"/>
                <a:cs typeface="Times New Roman"/>
              </a:rPr>
              <a:t> </a:t>
            </a:r>
            <a:r>
              <a:rPr sz="1800" dirty="0">
                <a:latin typeface="Times New Roman"/>
                <a:cs typeface="Times New Roman"/>
              </a:rPr>
              <a:t>2 </a:t>
            </a:r>
            <a:r>
              <a:rPr sz="1800" spc="-5" dirty="0">
                <a:latin typeface="Times New Roman"/>
                <a:cs typeface="Times New Roman"/>
              </a:rPr>
              <a:t>parts</a:t>
            </a:r>
            <a:r>
              <a:rPr sz="1800" spc="-15" dirty="0">
                <a:latin typeface="Times New Roman"/>
                <a:cs typeface="Times New Roman"/>
              </a:rPr>
              <a:t> </a:t>
            </a:r>
            <a:r>
              <a:rPr sz="1800" dirty="0">
                <a:latin typeface="Times New Roman"/>
                <a:cs typeface="Times New Roman"/>
              </a:rPr>
              <a:t>.</a:t>
            </a:r>
            <a:endParaRPr sz="1800">
              <a:latin typeface="Times New Roman"/>
              <a:cs typeface="Times New Roman"/>
            </a:endParaRPr>
          </a:p>
          <a:p>
            <a:pPr algn="ctr">
              <a:lnSpc>
                <a:spcPct val="100000"/>
              </a:lnSpc>
              <a:spcBef>
                <a:spcPts val="325"/>
              </a:spcBef>
            </a:pPr>
            <a:r>
              <a:rPr sz="1800" dirty="0">
                <a:latin typeface="Times New Roman"/>
                <a:cs typeface="Times New Roman"/>
              </a:rPr>
              <a:t>//</a:t>
            </a:r>
            <a:r>
              <a:rPr sz="1800" spc="-15" dirty="0">
                <a:latin typeface="Times New Roman"/>
                <a:cs typeface="Times New Roman"/>
              </a:rPr>
              <a:t> </a:t>
            </a:r>
            <a:r>
              <a:rPr sz="1800" spc="-5" dirty="0">
                <a:latin typeface="Times New Roman"/>
                <a:cs typeface="Times New Roman"/>
              </a:rPr>
              <a:t>sort</a:t>
            </a:r>
            <a:r>
              <a:rPr sz="1800" spc="-20" dirty="0">
                <a:latin typeface="Times New Roman"/>
                <a:cs typeface="Times New Roman"/>
              </a:rPr>
              <a:t> </a:t>
            </a:r>
            <a:r>
              <a:rPr sz="1800" dirty="0">
                <a:latin typeface="Times New Roman"/>
                <a:cs typeface="Times New Roman"/>
              </a:rPr>
              <a:t>the</a:t>
            </a:r>
            <a:r>
              <a:rPr sz="1800" spc="-10" dirty="0">
                <a:latin typeface="Times New Roman"/>
                <a:cs typeface="Times New Roman"/>
              </a:rPr>
              <a:t> </a:t>
            </a:r>
            <a:r>
              <a:rPr sz="1800" spc="-5" dirty="0">
                <a:latin typeface="Times New Roman"/>
                <a:cs typeface="Times New Roman"/>
              </a:rPr>
              <a:t>1st</a:t>
            </a:r>
            <a:r>
              <a:rPr sz="1800" dirty="0">
                <a:latin typeface="Times New Roman"/>
                <a:cs typeface="Times New Roman"/>
              </a:rPr>
              <a:t> part</a:t>
            </a:r>
            <a:r>
              <a:rPr sz="1800" spc="-25" dirty="0">
                <a:latin typeface="Times New Roman"/>
                <a:cs typeface="Times New Roman"/>
              </a:rPr>
              <a:t> </a:t>
            </a:r>
            <a:r>
              <a:rPr sz="1800" dirty="0">
                <a:latin typeface="Times New Roman"/>
                <a:cs typeface="Times New Roman"/>
              </a:rPr>
              <a:t>of</a:t>
            </a:r>
            <a:r>
              <a:rPr sz="1800" spc="-5" dirty="0">
                <a:latin typeface="Times New Roman"/>
                <a:cs typeface="Times New Roman"/>
              </a:rPr>
              <a:t> </a:t>
            </a:r>
            <a:r>
              <a:rPr sz="1800" dirty="0">
                <a:latin typeface="Times New Roman"/>
                <a:cs typeface="Times New Roman"/>
              </a:rPr>
              <a:t>array</a:t>
            </a:r>
            <a:r>
              <a:rPr sz="1800" spc="-5" dirty="0">
                <a:latin typeface="Times New Roman"/>
                <a:cs typeface="Times New Roman"/>
              </a:rPr>
              <a:t> </a:t>
            </a:r>
            <a:r>
              <a:rPr sz="1800" dirty="0">
                <a:latin typeface="Times New Roman"/>
                <a:cs typeface="Times New Roman"/>
              </a:rPr>
              <a:t>.</a:t>
            </a:r>
            <a:endParaRPr sz="1800">
              <a:latin typeface="Times New Roman"/>
              <a:cs typeface="Times New Roman"/>
            </a:endParaRPr>
          </a:p>
          <a:p>
            <a:pPr marR="90170" algn="ctr">
              <a:lnSpc>
                <a:spcPct val="100000"/>
              </a:lnSpc>
              <a:spcBef>
                <a:spcPts val="325"/>
              </a:spcBef>
            </a:pPr>
            <a:r>
              <a:rPr sz="1800" dirty="0">
                <a:latin typeface="Times New Roman"/>
                <a:cs typeface="Times New Roman"/>
              </a:rPr>
              <a:t>//</a:t>
            </a:r>
            <a:r>
              <a:rPr sz="1800" spc="-20" dirty="0">
                <a:latin typeface="Times New Roman"/>
                <a:cs typeface="Times New Roman"/>
              </a:rPr>
              <a:t> </a:t>
            </a:r>
            <a:r>
              <a:rPr sz="1800" spc="-5" dirty="0">
                <a:latin typeface="Times New Roman"/>
                <a:cs typeface="Times New Roman"/>
              </a:rPr>
              <a:t>sort</a:t>
            </a:r>
            <a:r>
              <a:rPr sz="1800" spc="-20" dirty="0">
                <a:latin typeface="Times New Roman"/>
                <a:cs typeface="Times New Roman"/>
              </a:rPr>
              <a:t> </a:t>
            </a:r>
            <a:r>
              <a:rPr sz="1800" dirty="0">
                <a:latin typeface="Times New Roman"/>
                <a:cs typeface="Times New Roman"/>
              </a:rPr>
              <a:t>the</a:t>
            </a:r>
            <a:r>
              <a:rPr sz="1800" spc="-10" dirty="0">
                <a:latin typeface="Times New Roman"/>
                <a:cs typeface="Times New Roman"/>
              </a:rPr>
              <a:t> </a:t>
            </a:r>
            <a:r>
              <a:rPr sz="1800" dirty="0">
                <a:latin typeface="Times New Roman"/>
                <a:cs typeface="Times New Roman"/>
              </a:rPr>
              <a:t>2nd</a:t>
            </a:r>
            <a:r>
              <a:rPr sz="1800" spc="-20" dirty="0">
                <a:latin typeface="Times New Roman"/>
                <a:cs typeface="Times New Roman"/>
              </a:rPr>
              <a:t> </a:t>
            </a:r>
            <a:r>
              <a:rPr sz="1800" dirty="0">
                <a:latin typeface="Times New Roman"/>
                <a:cs typeface="Times New Roman"/>
              </a:rPr>
              <a:t>part</a:t>
            </a:r>
            <a:r>
              <a:rPr sz="1800" spc="-10" dirty="0">
                <a:latin typeface="Times New Roman"/>
                <a:cs typeface="Times New Roman"/>
              </a:rPr>
              <a:t> </a:t>
            </a:r>
            <a:r>
              <a:rPr sz="1800" dirty="0">
                <a:latin typeface="Times New Roman"/>
                <a:cs typeface="Times New Roman"/>
              </a:rPr>
              <a:t>of</a:t>
            </a:r>
            <a:r>
              <a:rPr sz="1800" spc="-10" dirty="0">
                <a:latin typeface="Times New Roman"/>
                <a:cs typeface="Times New Roman"/>
              </a:rPr>
              <a:t> </a:t>
            </a:r>
            <a:r>
              <a:rPr sz="1800" spc="-15" dirty="0">
                <a:latin typeface="Times New Roman"/>
                <a:cs typeface="Times New Roman"/>
              </a:rPr>
              <a:t>array.</a:t>
            </a:r>
            <a:endParaRPr sz="1800">
              <a:latin typeface="Times New Roman"/>
              <a:cs typeface="Times New Roman"/>
            </a:endParaRPr>
          </a:p>
        </p:txBody>
      </p:sp>
      <p:sp>
        <p:nvSpPr>
          <p:cNvPr id="5" name="object 5"/>
          <p:cNvSpPr txBox="1"/>
          <p:nvPr/>
        </p:nvSpPr>
        <p:spPr>
          <a:xfrm>
            <a:off x="1322958" y="2452856"/>
            <a:ext cx="6391275" cy="1287780"/>
          </a:xfrm>
          <a:prstGeom prst="rect">
            <a:avLst/>
          </a:prstGeom>
        </p:spPr>
        <p:txBody>
          <a:bodyPr vert="horz" wrap="square" lIns="0" tIns="53340" rIns="0" bIns="0" rtlCol="0">
            <a:spAutoFit/>
          </a:bodyPr>
          <a:lstStyle/>
          <a:p>
            <a:pPr marL="525780">
              <a:lnSpc>
                <a:spcPct val="100000"/>
              </a:lnSpc>
              <a:spcBef>
                <a:spcPts val="420"/>
              </a:spcBef>
            </a:pPr>
            <a:r>
              <a:rPr sz="1800" dirty="0">
                <a:latin typeface="Times New Roman"/>
                <a:cs typeface="Times New Roman"/>
              </a:rPr>
              <a:t>//</a:t>
            </a:r>
            <a:r>
              <a:rPr sz="1800" spc="-10" dirty="0">
                <a:latin typeface="Times New Roman"/>
                <a:cs typeface="Times New Roman"/>
              </a:rPr>
              <a:t> merge</a:t>
            </a:r>
            <a:r>
              <a:rPr sz="1800" spc="5" dirty="0">
                <a:latin typeface="Times New Roman"/>
                <a:cs typeface="Times New Roman"/>
              </a:rPr>
              <a:t> </a:t>
            </a:r>
            <a:r>
              <a:rPr sz="1800" dirty="0">
                <a:latin typeface="Times New Roman"/>
                <a:cs typeface="Times New Roman"/>
              </a:rPr>
              <a:t>the</a:t>
            </a:r>
            <a:r>
              <a:rPr sz="1800" spc="-5" dirty="0">
                <a:latin typeface="Times New Roman"/>
                <a:cs typeface="Times New Roman"/>
              </a:rPr>
              <a:t> </a:t>
            </a:r>
            <a:r>
              <a:rPr sz="1800" dirty="0">
                <a:latin typeface="Times New Roman"/>
                <a:cs typeface="Times New Roman"/>
              </a:rPr>
              <a:t>both</a:t>
            </a:r>
            <a:r>
              <a:rPr sz="1800" spc="-10" dirty="0">
                <a:latin typeface="Times New Roman"/>
                <a:cs typeface="Times New Roman"/>
              </a:rPr>
              <a:t> </a:t>
            </a:r>
            <a:r>
              <a:rPr sz="1800" spc="-5" dirty="0">
                <a:latin typeface="Times New Roman"/>
                <a:cs typeface="Times New Roman"/>
              </a:rPr>
              <a:t>parts</a:t>
            </a:r>
            <a:r>
              <a:rPr sz="1800" spc="-10" dirty="0">
                <a:latin typeface="Times New Roman"/>
                <a:cs typeface="Times New Roman"/>
              </a:rPr>
              <a:t> </a:t>
            </a:r>
            <a:r>
              <a:rPr sz="1800" dirty="0">
                <a:latin typeface="Times New Roman"/>
                <a:cs typeface="Times New Roman"/>
              </a:rPr>
              <a:t>by comparing</a:t>
            </a:r>
            <a:r>
              <a:rPr sz="1800" spc="-20" dirty="0">
                <a:latin typeface="Times New Roman"/>
                <a:cs typeface="Times New Roman"/>
              </a:rPr>
              <a:t> </a:t>
            </a:r>
            <a:r>
              <a:rPr sz="1800" dirty="0">
                <a:latin typeface="Times New Roman"/>
                <a:cs typeface="Times New Roman"/>
              </a:rPr>
              <a:t>elements</a:t>
            </a:r>
            <a:r>
              <a:rPr sz="1800" spc="-10" dirty="0">
                <a:latin typeface="Times New Roman"/>
                <a:cs typeface="Times New Roman"/>
              </a:rPr>
              <a:t> </a:t>
            </a:r>
            <a:r>
              <a:rPr sz="1800" dirty="0">
                <a:latin typeface="Times New Roman"/>
                <a:cs typeface="Times New Roman"/>
              </a:rPr>
              <a:t>of</a:t>
            </a:r>
            <a:r>
              <a:rPr sz="1800" spc="-10" dirty="0">
                <a:latin typeface="Times New Roman"/>
                <a:cs typeface="Times New Roman"/>
              </a:rPr>
              <a:t> </a:t>
            </a:r>
            <a:r>
              <a:rPr sz="1800" dirty="0">
                <a:latin typeface="Times New Roman"/>
                <a:cs typeface="Times New Roman"/>
              </a:rPr>
              <a:t>both</a:t>
            </a:r>
            <a:r>
              <a:rPr sz="1800" spc="-10" dirty="0">
                <a:latin typeface="Times New Roman"/>
                <a:cs typeface="Times New Roman"/>
              </a:rPr>
              <a:t> </a:t>
            </a:r>
            <a:r>
              <a:rPr sz="1800" dirty="0">
                <a:latin typeface="Times New Roman"/>
                <a:cs typeface="Times New Roman"/>
              </a:rPr>
              <a:t>the</a:t>
            </a:r>
            <a:r>
              <a:rPr sz="1800" spc="-5" dirty="0">
                <a:latin typeface="Times New Roman"/>
                <a:cs typeface="Times New Roman"/>
              </a:rPr>
              <a:t> </a:t>
            </a:r>
            <a:r>
              <a:rPr sz="1800" dirty="0">
                <a:latin typeface="Times New Roman"/>
                <a:cs typeface="Times New Roman"/>
              </a:rPr>
              <a:t>parts.</a:t>
            </a:r>
            <a:endParaRPr sz="1800">
              <a:latin typeface="Times New Roman"/>
              <a:cs typeface="Times New Roman"/>
            </a:endParaRPr>
          </a:p>
          <a:p>
            <a:pPr marL="583565">
              <a:lnSpc>
                <a:spcPct val="100000"/>
              </a:lnSpc>
              <a:spcBef>
                <a:spcPts val="325"/>
              </a:spcBef>
            </a:pPr>
            <a:r>
              <a:rPr sz="1800" spc="-5" dirty="0">
                <a:latin typeface="Times New Roman"/>
                <a:cs typeface="Times New Roman"/>
              </a:rPr>
              <a:t>merge(A,start</a:t>
            </a:r>
            <a:r>
              <a:rPr sz="1800" spc="-15" dirty="0">
                <a:latin typeface="Times New Roman"/>
                <a:cs typeface="Times New Roman"/>
              </a:rPr>
              <a:t> </a:t>
            </a:r>
            <a:r>
              <a:rPr sz="1800" dirty="0">
                <a:latin typeface="Times New Roman"/>
                <a:cs typeface="Times New Roman"/>
              </a:rPr>
              <a:t>,</a:t>
            </a:r>
            <a:r>
              <a:rPr sz="1800" spc="-15" dirty="0">
                <a:latin typeface="Times New Roman"/>
                <a:cs typeface="Times New Roman"/>
              </a:rPr>
              <a:t> </a:t>
            </a:r>
            <a:r>
              <a:rPr sz="1800" spc="-5" dirty="0">
                <a:latin typeface="Times New Roman"/>
                <a:cs typeface="Times New Roman"/>
              </a:rPr>
              <a:t>mid </a:t>
            </a:r>
            <a:r>
              <a:rPr sz="1800" dirty="0">
                <a:latin typeface="Times New Roman"/>
                <a:cs typeface="Times New Roman"/>
              </a:rPr>
              <a:t>,</a:t>
            </a:r>
            <a:r>
              <a:rPr sz="1800" spc="-15" dirty="0">
                <a:latin typeface="Times New Roman"/>
                <a:cs typeface="Times New Roman"/>
              </a:rPr>
              <a:t> </a:t>
            </a:r>
            <a:r>
              <a:rPr sz="1800" dirty="0">
                <a:latin typeface="Times New Roman"/>
                <a:cs typeface="Times New Roman"/>
              </a:rPr>
              <a:t>end</a:t>
            </a:r>
            <a:r>
              <a:rPr sz="1800" spc="-15" dirty="0">
                <a:latin typeface="Times New Roman"/>
                <a:cs typeface="Times New Roman"/>
              </a:rPr>
              <a:t> </a:t>
            </a:r>
            <a:r>
              <a:rPr sz="1800" dirty="0">
                <a:latin typeface="Times New Roman"/>
                <a:cs typeface="Times New Roman"/>
              </a:rPr>
              <a:t>);</a:t>
            </a:r>
            <a:endParaRPr sz="1800">
              <a:latin typeface="Times New Roman"/>
              <a:cs typeface="Times New Roman"/>
            </a:endParaRPr>
          </a:p>
          <a:p>
            <a:pPr marL="182880">
              <a:lnSpc>
                <a:spcPct val="100000"/>
              </a:lnSpc>
              <a:spcBef>
                <a:spcPts val="325"/>
              </a:spcBef>
            </a:pPr>
            <a:r>
              <a:rPr sz="1800" dirty="0">
                <a:latin typeface="Times New Roman"/>
                <a:cs typeface="Times New Roman"/>
              </a:rPr>
              <a:t>}</a:t>
            </a:r>
            <a:endParaRPr sz="1800">
              <a:latin typeface="Times New Roman"/>
              <a:cs typeface="Times New Roman"/>
            </a:endParaRPr>
          </a:p>
          <a:p>
            <a:pPr marL="12700">
              <a:lnSpc>
                <a:spcPct val="100000"/>
              </a:lnSpc>
              <a:spcBef>
                <a:spcPts val="325"/>
              </a:spcBef>
            </a:pPr>
            <a:r>
              <a:rPr sz="1800" dirty="0">
                <a:latin typeface="Times New Roman"/>
                <a:cs typeface="Times New Roman"/>
              </a:rPr>
              <a:t>}</a:t>
            </a:r>
            <a:endParaRPr sz="1800">
              <a:latin typeface="Times New Roman"/>
              <a:cs typeface="Times New Roman"/>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051208" y="146213"/>
            <a:ext cx="5035200" cy="485107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10616" y="446887"/>
            <a:ext cx="7840980" cy="4141470"/>
          </a:xfrm>
          <a:prstGeom prst="rect">
            <a:avLst/>
          </a:prstGeom>
        </p:spPr>
        <p:txBody>
          <a:bodyPr vert="horz" wrap="square" lIns="0" tIns="12700" rIns="0" bIns="0" rtlCol="0">
            <a:spAutoFit/>
          </a:bodyPr>
          <a:lstStyle/>
          <a:p>
            <a:pPr marL="355600" marR="5080" indent="-342900" algn="just">
              <a:lnSpc>
                <a:spcPct val="150000"/>
              </a:lnSpc>
              <a:spcBef>
                <a:spcPts val="100"/>
              </a:spcBef>
              <a:buSzPct val="58823"/>
              <a:buFont typeface="Symbol"/>
              <a:buChar char=""/>
              <a:tabLst>
                <a:tab pos="355600" algn="l"/>
              </a:tabLst>
            </a:pPr>
            <a:r>
              <a:rPr sz="1700" dirty="0">
                <a:latin typeface="Times New Roman"/>
                <a:cs typeface="Times New Roman"/>
              </a:rPr>
              <a:t>The</a:t>
            </a:r>
            <a:r>
              <a:rPr sz="1700" spc="130" dirty="0">
                <a:latin typeface="Times New Roman"/>
                <a:cs typeface="Times New Roman"/>
              </a:rPr>
              <a:t> </a:t>
            </a:r>
            <a:r>
              <a:rPr sz="1700" spc="-5" dirty="0">
                <a:latin typeface="Times New Roman"/>
                <a:cs typeface="Times New Roman"/>
              </a:rPr>
              <a:t>External</a:t>
            </a:r>
            <a:r>
              <a:rPr sz="1700" spc="140" dirty="0">
                <a:latin typeface="Times New Roman"/>
                <a:cs typeface="Times New Roman"/>
              </a:rPr>
              <a:t> </a:t>
            </a:r>
            <a:r>
              <a:rPr sz="1700" spc="-5" dirty="0">
                <a:latin typeface="Times New Roman"/>
                <a:cs typeface="Times New Roman"/>
              </a:rPr>
              <a:t>sorting</a:t>
            </a:r>
            <a:r>
              <a:rPr sz="1700" spc="145" dirty="0">
                <a:latin typeface="Times New Roman"/>
                <a:cs typeface="Times New Roman"/>
              </a:rPr>
              <a:t> </a:t>
            </a:r>
            <a:r>
              <a:rPr sz="1700" spc="-5" dirty="0">
                <a:latin typeface="Times New Roman"/>
                <a:cs typeface="Times New Roman"/>
              </a:rPr>
              <a:t>methods</a:t>
            </a:r>
            <a:r>
              <a:rPr sz="1700" spc="145" dirty="0">
                <a:latin typeface="Times New Roman"/>
                <a:cs typeface="Times New Roman"/>
              </a:rPr>
              <a:t> </a:t>
            </a:r>
            <a:r>
              <a:rPr sz="1700" dirty="0">
                <a:latin typeface="Times New Roman"/>
                <a:cs typeface="Times New Roman"/>
              </a:rPr>
              <a:t>are</a:t>
            </a:r>
            <a:r>
              <a:rPr sz="1700" spc="125" dirty="0">
                <a:latin typeface="Times New Roman"/>
                <a:cs typeface="Times New Roman"/>
              </a:rPr>
              <a:t> </a:t>
            </a:r>
            <a:r>
              <a:rPr sz="1700" spc="-5" dirty="0">
                <a:latin typeface="Times New Roman"/>
                <a:cs typeface="Times New Roman"/>
              </a:rPr>
              <a:t>applied</a:t>
            </a:r>
            <a:r>
              <a:rPr sz="1700" spc="150" dirty="0">
                <a:latin typeface="Times New Roman"/>
                <a:cs typeface="Times New Roman"/>
              </a:rPr>
              <a:t> </a:t>
            </a:r>
            <a:r>
              <a:rPr sz="1700" spc="-5" dirty="0">
                <a:latin typeface="Times New Roman"/>
                <a:cs typeface="Times New Roman"/>
              </a:rPr>
              <a:t>only</a:t>
            </a:r>
            <a:r>
              <a:rPr sz="1700" spc="140" dirty="0">
                <a:latin typeface="Times New Roman"/>
                <a:cs typeface="Times New Roman"/>
              </a:rPr>
              <a:t> </a:t>
            </a:r>
            <a:r>
              <a:rPr sz="1700" spc="-5" dirty="0">
                <a:latin typeface="Times New Roman"/>
                <a:cs typeface="Times New Roman"/>
              </a:rPr>
              <a:t>when</a:t>
            </a:r>
            <a:r>
              <a:rPr sz="1700" spc="145" dirty="0">
                <a:latin typeface="Times New Roman"/>
                <a:cs typeface="Times New Roman"/>
              </a:rPr>
              <a:t> </a:t>
            </a:r>
            <a:r>
              <a:rPr sz="1700" dirty="0">
                <a:latin typeface="Times New Roman"/>
                <a:cs typeface="Times New Roman"/>
              </a:rPr>
              <a:t>the</a:t>
            </a:r>
            <a:r>
              <a:rPr sz="1700" spc="140" dirty="0">
                <a:latin typeface="Times New Roman"/>
                <a:cs typeface="Times New Roman"/>
              </a:rPr>
              <a:t> </a:t>
            </a:r>
            <a:r>
              <a:rPr sz="1700" dirty="0">
                <a:latin typeface="Times New Roman"/>
                <a:cs typeface="Times New Roman"/>
              </a:rPr>
              <a:t>number</a:t>
            </a:r>
            <a:r>
              <a:rPr sz="1700" spc="130" dirty="0">
                <a:latin typeface="Times New Roman"/>
                <a:cs typeface="Times New Roman"/>
              </a:rPr>
              <a:t> </a:t>
            </a:r>
            <a:r>
              <a:rPr sz="1700" dirty="0">
                <a:latin typeface="Times New Roman"/>
                <a:cs typeface="Times New Roman"/>
              </a:rPr>
              <a:t>of</a:t>
            </a:r>
            <a:r>
              <a:rPr sz="1700" spc="125" dirty="0">
                <a:latin typeface="Times New Roman"/>
                <a:cs typeface="Times New Roman"/>
              </a:rPr>
              <a:t> </a:t>
            </a:r>
            <a:r>
              <a:rPr sz="1700" spc="-5" dirty="0">
                <a:latin typeface="Times New Roman"/>
                <a:cs typeface="Times New Roman"/>
              </a:rPr>
              <a:t>data</a:t>
            </a:r>
            <a:r>
              <a:rPr sz="1700" spc="145" dirty="0">
                <a:latin typeface="Times New Roman"/>
                <a:cs typeface="Times New Roman"/>
              </a:rPr>
              <a:t> </a:t>
            </a:r>
            <a:r>
              <a:rPr sz="1700" spc="-5" dirty="0">
                <a:latin typeface="Times New Roman"/>
                <a:cs typeface="Times New Roman"/>
              </a:rPr>
              <a:t>elements</a:t>
            </a:r>
            <a:r>
              <a:rPr sz="1700" spc="140" dirty="0">
                <a:latin typeface="Times New Roman"/>
                <a:cs typeface="Times New Roman"/>
              </a:rPr>
              <a:t> </a:t>
            </a:r>
            <a:r>
              <a:rPr sz="1700" spc="-10" dirty="0">
                <a:latin typeface="Times New Roman"/>
                <a:cs typeface="Times New Roman"/>
              </a:rPr>
              <a:t>to </a:t>
            </a:r>
            <a:r>
              <a:rPr sz="1700" spc="-409" dirty="0">
                <a:latin typeface="Times New Roman"/>
                <a:cs typeface="Times New Roman"/>
              </a:rPr>
              <a:t> </a:t>
            </a:r>
            <a:r>
              <a:rPr sz="1700" dirty="0">
                <a:latin typeface="Times New Roman"/>
                <a:cs typeface="Times New Roman"/>
              </a:rPr>
              <a:t>be</a:t>
            </a:r>
            <a:r>
              <a:rPr sz="1700" spc="5" dirty="0">
                <a:latin typeface="Times New Roman"/>
                <a:cs typeface="Times New Roman"/>
              </a:rPr>
              <a:t> </a:t>
            </a:r>
            <a:r>
              <a:rPr sz="1700" spc="-5" dirty="0">
                <a:latin typeface="Times New Roman"/>
                <a:cs typeface="Times New Roman"/>
              </a:rPr>
              <a:t>sorted</a:t>
            </a:r>
            <a:r>
              <a:rPr sz="1700" dirty="0">
                <a:latin typeface="Times New Roman"/>
                <a:cs typeface="Times New Roman"/>
              </a:rPr>
              <a:t> </a:t>
            </a:r>
            <a:r>
              <a:rPr sz="1700" spc="-5" dirty="0">
                <a:latin typeface="Times New Roman"/>
                <a:cs typeface="Times New Roman"/>
              </a:rPr>
              <a:t>is</a:t>
            </a:r>
            <a:r>
              <a:rPr sz="1700" dirty="0">
                <a:latin typeface="Times New Roman"/>
                <a:cs typeface="Times New Roman"/>
              </a:rPr>
              <a:t> too</a:t>
            </a:r>
            <a:r>
              <a:rPr sz="1700" spc="5" dirty="0">
                <a:latin typeface="Times New Roman"/>
                <a:cs typeface="Times New Roman"/>
              </a:rPr>
              <a:t> </a:t>
            </a:r>
            <a:r>
              <a:rPr sz="1700" spc="-10" dirty="0">
                <a:latin typeface="Times New Roman"/>
                <a:cs typeface="Times New Roman"/>
              </a:rPr>
              <a:t>large.</a:t>
            </a:r>
            <a:r>
              <a:rPr sz="1700" spc="-5" dirty="0">
                <a:latin typeface="Times New Roman"/>
                <a:cs typeface="Times New Roman"/>
              </a:rPr>
              <a:t> These</a:t>
            </a:r>
            <a:r>
              <a:rPr sz="1700" dirty="0">
                <a:latin typeface="Times New Roman"/>
                <a:cs typeface="Times New Roman"/>
              </a:rPr>
              <a:t> </a:t>
            </a:r>
            <a:r>
              <a:rPr sz="1700" spc="-5" dirty="0">
                <a:latin typeface="Times New Roman"/>
                <a:cs typeface="Times New Roman"/>
              </a:rPr>
              <a:t>methods</a:t>
            </a:r>
            <a:r>
              <a:rPr sz="1700" dirty="0">
                <a:latin typeface="Times New Roman"/>
                <a:cs typeface="Times New Roman"/>
              </a:rPr>
              <a:t> </a:t>
            </a:r>
            <a:r>
              <a:rPr sz="1700" spc="-5" dirty="0">
                <a:latin typeface="Times New Roman"/>
                <a:cs typeface="Times New Roman"/>
              </a:rPr>
              <a:t>involve</a:t>
            </a:r>
            <a:r>
              <a:rPr sz="1700" dirty="0">
                <a:latin typeface="Times New Roman"/>
                <a:cs typeface="Times New Roman"/>
              </a:rPr>
              <a:t> </a:t>
            </a:r>
            <a:r>
              <a:rPr sz="1700" spc="-10" dirty="0">
                <a:latin typeface="Times New Roman"/>
                <a:cs typeface="Times New Roman"/>
              </a:rPr>
              <a:t>as</a:t>
            </a:r>
            <a:r>
              <a:rPr sz="1700" spc="-5" dirty="0">
                <a:latin typeface="Times New Roman"/>
                <a:cs typeface="Times New Roman"/>
              </a:rPr>
              <a:t> </a:t>
            </a:r>
            <a:r>
              <a:rPr sz="1700" dirty="0">
                <a:latin typeface="Times New Roman"/>
                <a:cs typeface="Times New Roman"/>
              </a:rPr>
              <a:t>much</a:t>
            </a:r>
            <a:r>
              <a:rPr sz="1700" spc="5" dirty="0">
                <a:latin typeface="Times New Roman"/>
                <a:cs typeface="Times New Roman"/>
              </a:rPr>
              <a:t> </a:t>
            </a:r>
            <a:r>
              <a:rPr sz="1700" spc="-5" dirty="0">
                <a:latin typeface="Times New Roman"/>
                <a:cs typeface="Times New Roman"/>
              </a:rPr>
              <a:t>external</a:t>
            </a:r>
            <a:r>
              <a:rPr sz="1700" dirty="0">
                <a:latin typeface="Times New Roman"/>
                <a:cs typeface="Times New Roman"/>
              </a:rPr>
              <a:t> </a:t>
            </a:r>
            <a:r>
              <a:rPr sz="1700" spc="-5" dirty="0">
                <a:latin typeface="Times New Roman"/>
                <a:cs typeface="Times New Roman"/>
              </a:rPr>
              <a:t>processing</a:t>
            </a:r>
            <a:r>
              <a:rPr sz="1700" dirty="0">
                <a:latin typeface="Times New Roman"/>
                <a:cs typeface="Times New Roman"/>
              </a:rPr>
              <a:t> </a:t>
            </a:r>
            <a:r>
              <a:rPr sz="1700" spc="-5" dirty="0">
                <a:latin typeface="Times New Roman"/>
                <a:cs typeface="Times New Roman"/>
              </a:rPr>
              <a:t>as </a:t>
            </a:r>
            <a:r>
              <a:rPr sz="1700" dirty="0">
                <a:latin typeface="Times New Roman"/>
                <a:cs typeface="Times New Roman"/>
              </a:rPr>
              <a:t> </a:t>
            </a:r>
            <a:r>
              <a:rPr sz="1700" spc="-5" dirty="0">
                <a:latin typeface="Times New Roman"/>
                <a:cs typeface="Times New Roman"/>
              </a:rPr>
              <a:t>processing in the</a:t>
            </a:r>
            <a:r>
              <a:rPr sz="1700" spc="10" dirty="0">
                <a:latin typeface="Times New Roman"/>
                <a:cs typeface="Times New Roman"/>
              </a:rPr>
              <a:t> </a:t>
            </a:r>
            <a:r>
              <a:rPr sz="1700" dirty="0">
                <a:latin typeface="Times New Roman"/>
                <a:cs typeface="Times New Roman"/>
              </a:rPr>
              <a:t>CPU.</a:t>
            </a:r>
            <a:r>
              <a:rPr sz="1700" spc="-45" dirty="0">
                <a:latin typeface="Times New Roman"/>
                <a:cs typeface="Times New Roman"/>
              </a:rPr>
              <a:t> </a:t>
            </a:r>
            <a:r>
              <a:rPr sz="1700" dirty="0">
                <a:latin typeface="Times New Roman"/>
                <a:cs typeface="Times New Roman"/>
              </a:rPr>
              <a:t>This</a:t>
            </a:r>
            <a:r>
              <a:rPr sz="1700" spc="10" dirty="0">
                <a:latin typeface="Times New Roman"/>
                <a:cs typeface="Times New Roman"/>
              </a:rPr>
              <a:t> </a:t>
            </a:r>
            <a:r>
              <a:rPr sz="1700" spc="-5" dirty="0">
                <a:latin typeface="Times New Roman"/>
                <a:cs typeface="Times New Roman"/>
              </a:rPr>
              <a:t>sorting</a:t>
            </a:r>
            <a:r>
              <a:rPr sz="1700" spc="10" dirty="0">
                <a:latin typeface="Times New Roman"/>
                <a:cs typeface="Times New Roman"/>
              </a:rPr>
              <a:t> </a:t>
            </a:r>
            <a:r>
              <a:rPr sz="1700" spc="-5" dirty="0">
                <a:latin typeface="Times New Roman"/>
                <a:cs typeface="Times New Roman"/>
              </a:rPr>
              <a:t>requires</a:t>
            </a:r>
            <a:r>
              <a:rPr sz="1700" spc="-15" dirty="0">
                <a:latin typeface="Times New Roman"/>
                <a:cs typeface="Times New Roman"/>
              </a:rPr>
              <a:t> </a:t>
            </a:r>
            <a:r>
              <a:rPr sz="1700" spc="-5" dirty="0">
                <a:latin typeface="Times New Roman"/>
                <a:cs typeface="Times New Roman"/>
              </a:rPr>
              <a:t>auxiliary</a:t>
            </a:r>
            <a:r>
              <a:rPr sz="1700" spc="15" dirty="0">
                <a:latin typeface="Times New Roman"/>
                <a:cs typeface="Times New Roman"/>
              </a:rPr>
              <a:t> </a:t>
            </a:r>
            <a:r>
              <a:rPr sz="1700" spc="-5" dirty="0">
                <a:latin typeface="Times New Roman"/>
                <a:cs typeface="Times New Roman"/>
              </a:rPr>
              <a:t>storage,</a:t>
            </a:r>
            <a:r>
              <a:rPr sz="1700" spc="-15" dirty="0">
                <a:latin typeface="Times New Roman"/>
                <a:cs typeface="Times New Roman"/>
              </a:rPr>
              <a:t> </a:t>
            </a:r>
            <a:r>
              <a:rPr sz="1700" dirty="0">
                <a:latin typeface="Times New Roman"/>
                <a:cs typeface="Times New Roman"/>
              </a:rPr>
              <a:t>tape</a:t>
            </a:r>
            <a:r>
              <a:rPr sz="1700" spc="-5" dirty="0">
                <a:latin typeface="Times New Roman"/>
                <a:cs typeface="Times New Roman"/>
              </a:rPr>
              <a:t> </a:t>
            </a:r>
            <a:r>
              <a:rPr sz="1700" dirty="0">
                <a:latin typeface="Times New Roman"/>
                <a:cs typeface="Times New Roman"/>
              </a:rPr>
              <a:t>floppy</a:t>
            </a:r>
            <a:r>
              <a:rPr sz="1700" spc="-5" dirty="0">
                <a:latin typeface="Times New Roman"/>
                <a:cs typeface="Times New Roman"/>
              </a:rPr>
              <a:t> </a:t>
            </a:r>
            <a:r>
              <a:rPr sz="1700" dirty="0">
                <a:latin typeface="Times New Roman"/>
                <a:cs typeface="Times New Roman"/>
              </a:rPr>
              <a:t>disk</a:t>
            </a:r>
            <a:r>
              <a:rPr sz="1700" spc="10" dirty="0">
                <a:latin typeface="Times New Roman"/>
                <a:cs typeface="Times New Roman"/>
              </a:rPr>
              <a:t> </a:t>
            </a:r>
            <a:r>
              <a:rPr sz="1700" spc="-5" dirty="0">
                <a:latin typeface="Times New Roman"/>
                <a:cs typeface="Times New Roman"/>
              </a:rPr>
              <a:t>etc.</a:t>
            </a:r>
            <a:endParaRPr sz="1700">
              <a:latin typeface="Times New Roman"/>
              <a:cs typeface="Times New Roman"/>
            </a:endParaRPr>
          </a:p>
          <a:p>
            <a:pPr marL="355600" marR="5080" indent="-342900" algn="just">
              <a:lnSpc>
                <a:spcPct val="150000"/>
              </a:lnSpc>
              <a:spcBef>
                <a:spcPts val="900"/>
              </a:spcBef>
              <a:buSzPct val="58823"/>
              <a:buFont typeface="Symbol"/>
              <a:buChar char=""/>
              <a:tabLst>
                <a:tab pos="355600" algn="l"/>
              </a:tabLst>
            </a:pPr>
            <a:r>
              <a:rPr sz="1700" dirty="0">
                <a:latin typeface="Times New Roman"/>
                <a:cs typeface="Times New Roman"/>
              </a:rPr>
              <a:t>Any </a:t>
            </a:r>
            <a:r>
              <a:rPr sz="1700" spc="-5" dirty="0">
                <a:latin typeface="Times New Roman"/>
                <a:cs typeface="Times New Roman"/>
              </a:rPr>
              <a:t>sort </a:t>
            </a:r>
            <a:r>
              <a:rPr sz="1700" dirty="0">
                <a:latin typeface="Times New Roman"/>
                <a:cs typeface="Times New Roman"/>
              </a:rPr>
              <a:t>algorithm that uses </a:t>
            </a:r>
            <a:r>
              <a:rPr sz="1700" spc="-5" dirty="0">
                <a:latin typeface="Times New Roman"/>
                <a:cs typeface="Times New Roman"/>
              </a:rPr>
              <a:t>main memory exclusively </a:t>
            </a:r>
            <a:r>
              <a:rPr sz="1700" dirty="0">
                <a:latin typeface="Times New Roman"/>
                <a:cs typeface="Times New Roman"/>
              </a:rPr>
              <a:t>during the </a:t>
            </a:r>
            <a:r>
              <a:rPr sz="1700" spc="-5" dirty="0">
                <a:latin typeface="Times New Roman"/>
                <a:cs typeface="Times New Roman"/>
              </a:rPr>
              <a:t>sorting is called as </a:t>
            </a:r>
            <a:r>
              <a:rPr sz="1700" dirty="0">
                <a:latin typeface="Times New Roman"/>
                <a:cs typeface="Times New Roman"/>
              </a:rPr>
              <a:t> </a:t>
            </a:r>
            <a:r>
              <a:rPr sz="1700" spc="-5" dirty="0">
                <a:latin typeface="Times New Roman"/>
                <a:cs typeface="Times New Roman"/>
              </a:rPr>
              <a:t>internal sort algorithms. Internal sorting is faster than external sorting. Some example </a:t>
            </a:r>
            <a:r>
              <a:rPr sz="1700" dirty="0">
                <a:latin typeface="Times New Roman"/>
                <a:cs typeface="Times New Roman"/>
              </a:rPr>
              <a:t> </a:t>
            </a:r>
            <a:r>
              <a:rPr sz="1700" spc="-5" dirty="0">
                <a:latin typeface="Times New Roman"/>
                <a:cs typeface="Times New Roman"/>
              </a:rPr>
              <a:t>internal sorting algorithms </a:t>
            </a:r>
            <a:r>
              <a:rPr sz="1700" dirty="0">
                <a:latin typeface="Times New Roman"/>
                <a:cs typeface="Times New Roman"/>
              </a:rPr>
              <a:t>are </a:t>
            </a:r>
            <a:r>
              <a:rPr sz="1700" b="1" spc="-5" dirty="0">
                <a:latin typeface="Times New Roman"/>
                <a:cs typeface="Times New Roman"/>
              </a:rPr>
              <a:t>Insertion Sort, </a:t>
            </a:r>
            <a:r>
              <a:rPr sz="1700" b="1" dirty="0">
                <a:latin typeface="Times New Roman"/>
                <a:cs typeface="Times New Roman"/>
              </a:rPr>
              <a:t>Bubble </a:t>
            </a:r>
            <a:r>
              <a:rPr sz="1700" b="1" spc="-5" dirty="0">
                <a:latin typeface="Times New Roman"/>
                <a:cs typeface="Times New Roman"/>
              </a:rPr>
              <a:t>Sort, Selection Sort, </a:t>
            </a:r>
            <a:r>
              <a:rPr sz="1700" b="1" dirty="0">
                <a:latin typeface="Times New Roman"/>
                <a:cs typeface="Times New Roman"/>
              </a:rPr>
              <a:t>Heap </a:t>
            </a:r>
            <a:r>
              <a:rPr sz="1700" b="1" spc="5" dirty="0">
                <a:latin typeface="Times New Roman"/>
                <a:cs typeface="Times New Roman"/>
              </a:rPr>
              <a:t> </a:t>
            </a:r>
            <a:r>
              <a:rPr sz="1700" b="1" dirty="0">
                <a:latin typeface="Times New Roman"/>
                <a:cs typeface="Times New Roman"/>
              </a:rPr>
              <a:t>Sort,</a:t>
            </a:r>
            <a:r>
              <a:rPr sz="1700" b="1" spc="-15" dirty="0">
                <a:latin typeface="Times New Roman"/>
                <a:cs typeface="Times New Roman"/>
              </a:rPr>
              <a:t> </a:t>
            </a:r>
            <a:r>
              <a:rPr sz="1700" b="1" spc="-5" dirty="0">
                <a:latin typeface="Times New Roman"/>
                <a:cs typeface="Times New Roman"/>
              </a:rPr>
              <a:t>Shell</a:t>
            </a:r>
            <a:r>
              <a:rPr sz="1700" b="1" spc="10" dirty="0">
                <a:latin typeface="Times New Roman"/>
                <a:cs typeface="Times New Roman"/>
              </a:rPr>
              <a:t> </a:t>
            </a:r>
            <a:r>
              <a:rPr sz="1700" b="1" dirty="0">
                <a:latin typeface="Times New Roman"/>
                <a:cs typeface="Times New Roman"/>
              </a:rPr>
              <a:t>Sort,</a:t>
            </a:r>
            <a:r>
              <a:rPr sz="1700" b="1" spc="-15" dirty="0">
                <a:latin typeface="Times New Roman"/>
                <a:cs typeface="Times New Roman"/>
              </a:rPr>
              <a:t> </a:t>
            </a:r>
            <a:r>
              <a:rPr sz="1700" b="1" dirty="0">
                <a:latin typeface="Times New Roman"/>
                <a:cs typeface="Times New Roman"/>
              </a:rPr>
              <a:t>Bucket</a:t>
            </a:r>
            <a:r>
              <a:rPr sz="1700" b="1" spc="-10" dirty="0">
                <a:latin typeface="Times New Roman"/>
                <a:cs typeface="Times New Roman"/>
              </a:rPr>
              <a:t> </a:t>
            </a:r>
            <a:r>
              <a:rPr sz="1700" b="1" dirty="0">
                <a:latin typeface="Times New Roman"/>
                <a:cs typeface="Times New Roman"/>
              </a:rPr>
              <a:t>Sort,</a:t>
            </a:r>
            <a:r>
              <a:rPr sz="1700" b="1" spc="-15" dirty="0">
                <a:latin typeface="Times New Roman"/>
                <a:cs typeface="Times New Roman"/>
              </a:rPr>
              <a:t> </a:t>
            </a:r>
            <a:r>
              <a:rPr sz="1700" b="1" spc="-5" dirty="0">
                <a:latin typeface="Times New Roman"/>
                <a:cs typeface="Times New Roman"/>
              </a:rPr>
              <a:t>Quick</a:t>
            </a:r>
            <a:r>
              <a:rPr sz="1700" b="1" spc="15" dirty="0">
                <a:latin typeface="Times New Roman"/>
                <a:cs typeface="Times New Roman"/>
              </a:rPr>
              <a:t> </a:t>
            </a:r>
            <a:r>
              <a:rPr sz="1700" b="1" dirty="0">
                <a:latin typeface="Times New Roman"/>
                <a:cs typeface="Times New Roman"/>
              </a:rPr>
              <a:t>Sort,</a:t>
            </a:r>
            <a:r>
              <a:rPr sz="1700" b="1" spc="-15" dirty="0">
                <a:latin typeface="Times New Roman"/>
                <a:cs typeface="Times New Roman"/>
              </a:rPr>
              <a:t> </a:t>
            </a:r>
            <a:r>
              <a:rPr sz="1700" b="1" spc="-5" dirty="0">
                <a:latin typeface="Times New Roman"/>
                <a:cs typeface="Times New Roman"/>
              </a:rPr>
              <a:t>Radix </a:t>
            </a:r>
            <a:r>
              <a:rPr sz="1700" b="1" dirty="0">
                <a:latin typeface="Times New Roman"/>
                <a:cs typeface="Times New Roman"/>
              </a:rPr>
              <a:t>Sort</a:t>
            </a:r>
            <a:r>
              <a:rPr sz="1700" dirty="0">
                <a:latin typeface="Times New Roman"/>
                <a:cs typeface="Times New Roman"/>
              </a:rPr>
              <a:t>.</a:t>
            </a:r>
            <a:endParaRPr sz="1700">
              <a:latin typeface="Times New Roman"/>
              <a:cs typeface="Times New Roman"/>
            </a:endParaRPr>
          </a:p>
          <a:p>
            <a:pPr marL="355600" marR="5080" indent="-342900" algn="just">
              <a:lnSpc>
                <a:spcPct val="150100"/>
              </a:lnSpc>
              <a:spcBef>
                <a:spcPts val="900"/>
              </a:spcBef>
              <a:buSzPct val="58823"/>
              <a:buFont typeface="Symbol"/>
              <a:buChar char=""/>
              <a:tabLst>
                <a:tab pos="355600" algn="l"/>
              </a:tabLst>
            </a:pPr>
            <a:r>
              <a:rPr sz="1700" dirty="0">
                <a:latin typeface="Times New Roman"/>
                <a:cs typeface="Times New Roman"/>
              </a:rPr>
              <a:t>Any </a:t>
            </a:r>
            <a:r>
              <a:rPr sz="1700" spc="-5" dirty="0">
                <a:latin typeface="Times New Roman"/>
                <a:cs typeface="Times New Roman"/>
              </a:rPr>
              <a:t>sort algorithm that uses external </a:t>
            </a:r>
            <a:r>
              <a:rPr sz="1700" spc="-20" dirty="0">
                <a:latin typeface="Times New Roman"/>
                <a:cs typeface="Times New Roman"/>
              </a:rPr>
              <a:t>memory, </a:t>
            </a:r>
            <a:r>
              <a:rPr sz="1700" spc="-5" dirty="0">
                <a:latin typeface="Times New Roman"/>
                <a:cs typeface="Times New Roman"/>
              </a:rPr>
              <a:t>such </a:t>
            </a:r>
            <a:r>
              <a:rPr sz="1700" dirty="0">
                <a:latin typeface="Times New Roman"/>
                <a:cs typeface="Times New Roman"/>
              </a:rPr>
              <a:t>as </a:t>
            </a:r>
            <a:r>
              <a:rPr sz="1700" spc="-5" dirty="0">
                <a:latin typeface="Times New Roman"/>
                <a:cs typeface="Times New Roman"/>
              </a:rPr>
              <a:t>tape </a:t>
            </a:r>
            <a:r>
              <a:rPr sz="1700" dirty="0">
                <a:latin typeface="Times New Roman"/>
                <a:cs typeface="Times New Roman"/>
              </a:rPr>
              <a:t>or disk, </a:t>
            </a:r>
            <a:r>
              <a:rPr sz="1700" spc="-5" dirty="0">
                <a:latin typeface="Times New Roman"/>
                <a:cs typeface="Times New Roman"/>
              </a:rPr>
              <a:t>during the sorting </a:t>
            </a:r>
            <a:r>
              <a:rPr sz="1700" dirty="0">
                <a:latin typeface="Times New Roman"/>
                <a:cs typeface="Times New Roman"/>
              </a:rPr>
              <a:t> </a:t>
            </a:r>
            <a:r>
              <a:rPr sz="1700" spc="-5" dirty="0">
                <a:latin typeface="Times New Roman"/>
                <a:cs typeface="Times New Roman"/>
              </a:rPr>
              <a:t>is</a:t>
            </a:r>
            <a:r>
              <a:rPr sz="1700" dirty="0">
                <a:latin typeface="Times New Roman"/>
                <a:cs typeface="Times New Roman"/>
              </a:rPr>
              <a:t> </a:t>
            </a:r>
            <a:r>
              <a:rPr sz="1700" spc="-5" dirty="0">
                <a:latin typeface="Times New Roman"/>
                <a:cs typeface="Times New Roman"/>
              </a:rPr>
              <a:t>called</a:t>
            </a:r>
            <a:r>
              <a:rPr sz="1700" dirty="0">
                <a:latin typeface="Times New Roman"/>
                <a:cs typeface="Times New Roman"/>
              </a:rPr>
              <a:t> </a:t>
            </a:r>
            <a:r>
              <a:rPr sz="1700" spc="-5" dirty="0">
                <a:latin typeface="Times New Roman"/>
                <a:cs typeface="Times New Roman"/>
              </a:rPr>
              <a:t>as</a:t>
            </a:r>
            <a:r>
              <a:rPr sz="1700" dirty="0">
                <a:latin typeface="Times New Roman"/>
                <a:cs typeface="Times New Roman"/>
              </a:rPr>
              <a:t> external</a:t>
            </a:r>
            <a:r>
              <a:rPr sz="1700" spc="5" dirty="0">
                <a:latin typeface="Times New Roman"/>
                <a:cs typeface="Times New Roman"/>
              </a:rPr>
              <a:t> </a:t>
            </a:r>
            <a:r>
              <a:rPr sz="1700" spc="-5" dirty="0">
                <a:latin typeface="Times New Roman"/>
                <a:cs typeface="Times New Roman"/>
              </a:rPr>
              <a:t>sort</a:t>
            </a:r>
            <a:r>
              <a:rPr sz="1700" dirty="0">
                <a:latin typeface="Times New Roman"/>
                <a:cs typeface="Times New Roman"/>
              </a:rPr>
              <a:t> </a:t>
            </a:r>
            <a:r>
              <a:rPr sz="1700" spc="-5" dirty="0">
                <a:latin typeface="Times New Roman"/>
                <a:cs typeface="Times New Roman"/>
              </a:rPr>
              <a:t>algorithms.</a:t>
            </a:r>
            <a:r>
              <a:rPr sz="1700" dirty="0">
                <a:latin typeface="Times New Roman"/>
                <a:cs typeface="Times New Roman"/>
              </a:rPr>
              <a:t> </a:t>
            </a:r>
            <a:r>
              <a:rPr sz="1700" b="1" spc="-5" dirty="0">
                <a:latin typeface="Times New Roman"/>
                <a:cs typeface="Times New Roman"/>
              </a:rPr>
              <a:t>Merge</a:t>
            </a:r>
            <a:r>
              <a:rPr sz="1700" b="1" dirty="0">
                <a:latin typeface="Times New Roman"/>
                <a:cs typeface="Times New Roman"/>
              </a:rPr>
              <a:t> Sort</a:t>
            </a:r>
            <a:r>
              <a:rPr sz="1700" b="1" spc="5" dirty="0">
                <a:latin typeface="Times New Roman"/>
                <a:cs typeface="Times New Roman"/>
              </a:rPr>
              <a:t> </a:t>
            </a:r>
            <a:r>
              <a:rPr sz="1700" spc="-5" dirty="0">
                <a:latin typeface="Times New Roman"/>
                <a:cs typeface="Times New Roman"/>
              </a:rPr>
              <a:t>is</a:t>
            </a:r>
            <a:r>
              <a:rPr sz="1700" dirty="0">
                <a:latin typeface="Times New Roman"/>
                <a:cs typeface="Times New Roman"/>
              </a:rPr>
              <a:t> </a:t>
            </a:r>
            <a:r>
              <a:rPr sz="1700" spc="-5" dirty="0">
                <a:latin typeface="Times New Roman"/>
                <a:cs typeface="Times New Roman"/>
              </a:rPr>
              <a:t>one</a:t>
            </a:r>
            <a:r>
              <a:rPr sz="1700" dirty="0">
                <a:latin typeface="Times New Roman"/>
                <a:cs typeface="Times New Roman"/>
              </a:rPr>
              <a:t> of</a:t>
            </a:r>
            <a:r>
              <a:rPr sz="1700" spc="5" dirty="0">
                <a:latin typeface="Times New Roman"/>
                <a:cs typeface="Times New Roman"/>
              </a:rPr>
              <a:t> </a:t>
            </a:r>
            <a:r>
              <a:rPr sz="1700" spc="-5" dirty="0">
                <a:latin typeface="Times New Roman"/>
                <a:cs typeface="Times New Roman"/>
              </a:rPr>
              <a:t>the</a:t>
            </a:r>
            <a:r>
              <a:rPr sz="1700" spc="415" dirty="0">
                <a:latin typeface="Times New Roman"/>
                <a:cs typeface="Times New Roman"/>
              </a:rPr>
              <a:t> </a:t>
            </a:r>
            <a:r>
              <a:rPr sz="1700" spc="-5" dirty="0">
                <a:latin typeface="Times New Roman"/>
                <a:cs typeface="Times New Roman"/>
              </a:rPr>
              <a:t>external</a:t>
            </a:r>
            <a:r>
              <a:rPr sz="1700" spc="415" dirty="0">
                <a:latin typeface="Times New Roman"/>
                <a:cs typeface="Times New Roman"/>
              </a:rPr>
              <a:t> </a:t>
            </a:r>
            <a:r>
              <a:rPr sz="1700" spc="-5" dirty="0">
                <a:latin typeface="Times New Roman"/>
                <a:cs typeface="Times New Roman"/>
              </a:rPr>
              <a:t>sort </a:t>
            </a:r>
            <a:r>
              <a:rPr sz="1700" dirty="0">
                <a:latin typeface="Times New Roman"/>
                <a:cs typeface="Times New Roman"/>
              </a:rPr>
              <a:t> </a:t>
            </a:r>
            <a:r>
              <a:rPr sz="1700" spc="-5" dirty="0">
                <a:latin typeface="Times New Roman"/>
                <a:cs typeface="Times New Roman"/>
              </a:rPr>
              <a:t>algorithms.</a:t>
            </a:r>
            <a:endParaRPr sz="1700">
              <a:latin typeface="Times New Roman"/>
              <a:cs typeface="Times New Roman"/>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50468" y="183467"/>
            <a:ext cx="7008495" cy="2746375"/>
          </a:xfrm>
          <a:prstGeom prst="rect">
            <a:avLst/>
          </a:prstGeom>
        </p:spPr>
        <p:txBody>
          <a:bodyPr vert="horz" wrap="square" lIns="0" tIns="141605" rIns="0" bIns="0" rtlCol="0">
            <a:spAutoFit/>
          </a:bodyPr>
          <a:lstStyle/>
          <a:p>
            <a:pPr marL="76200" algn="just">
              <a:lnSpc>
                <a:spcPct val="100000"/>
              </a:lnSpc>
              <a:spcBef>
                <a:spcPts val="1115"/>
              </a:spcBef>
            </a:pPr>
            <a:r>
              <a:rPr sz="1700" b="1" spc="-10" dirty="0">
                <a:latin typeface="Times New Roman"/>
                <a:cs typeface="Times New Roman"/>
              </a:rPr>
              <a:t>Time</a:t>
            </a:r>
            <a:r>
              <a:rPr sz="1700" b="1" spc="-40" dirty="0">
                <a:latin typeface="Times New Roman"/>
                <a:cs typeface="Times New Roman"/>
              </a:rPr>
              <a:t> </a:t>
            </a:r>
            <a:r>
              <a:rPr sz="1700" b="1" dirty="0">
                <a:latin typeface="Times New Roman"/>
                <a:cs typeface="Times New Roman"/>
              </a:rPr>
              <a:t>Complexity:</a:t>
            </a:r>
            <a:endParaRPr sz="1700">
              <a:latin typeface="Times New Roman"/>
              <a:cs typeface="Times New Roman"/>
            </a:endParaRPr>
          </a:p>
          <a:p>
            <a:pPr marL="362585" marR="81280" indent="-287020" algn="just">
              <a:lnSpc>
                <a:spcPct val="150000"/>
              </a:lnSpc>
              <a:buFont typeface="Arial MT"/>
              <a:buChar char="•"/>
              <a:tabLst>
                <a:tab pos="363220" algn="l"/>
              </a:tabLst>
            </a:pPr>
            <a:r>
              <a:rPr sz="1700" dirty="0">
                <a:latin typeface="Times New Roman"/>
                <a:cs typeface="Times New Roman"/>
              </a:rPr>
              <a:t>The </a:t>
            </a:r>
            <a:r>
              <a:rPr sz="1700" spc="-5" dirty="0">
                <a:latin typeface="Times New Roman"/>
                <a:cs typeface="Times New Roman"/>
              </a:rPr>
              <a:t>list </a:t>
            </a:r>
            <a:r>
              <a:rPr sz="1700" dirty="0">
                <a:latin typeface="Times New Roman"/>
                <a:cs typeface="Times New Roman"/>
              </a:rPr>
              <a:t>of </a:t>
            </a:r>
            <a:r>
              <a:rPr sz="1700" spc="-5" dirty="0">
                <a:latin typeface="Times New Roman"/>
                <a:cs typeface="Times New Roman"/>
              </a:rPr>
              <a:t>size </a:t>
            </a:r>
            <a:r>
              <a:rPr sz="1700" dirty="0">
                <a:latin typeface="Times New Roman"/>
                <a:cs typeface="Times New Roman"/>
              </a:rPr>
              <a:t>N </a:t>
            </a:r>
            <a:r>
              <a:rPr sz="1700" spc="-5" dirty="0">
                <a:latin typeface="Times New Roman"/>
                <a:cs typeface="Times New Roman"/>
              </a:rPr>
              <a:t>is divided into </a:t>
            </a:r>
            <a:r>
              <a:rPr sz="1700" dirty="0">
                <a:latin typeface="Times New Roman"/>
                <a:cs typeface="Times New Roman"/>
              </a:rPr>
              <a:t>a max of logN </a:t>
            </a:r>
            <a:r>
              <a:rPr sz="1700" spc="-5" dirty="0">
                <a:latin typeface="Times New Roman"/>
                <a:cs typeface="Times New Roman"/>
              </a:rPr>
              <a:t>parts, and the </a:t>
            </a:r>
            <a:r>
              <a:rPr sz="1700" spc="-10" dirty="0">
                <a:latin typeface="Times New Roman"/>
                <a:cs typeface="Times New Roman"/>
              </a:rPr>
              <a:t>merging </a:t>
            </a:r>
            <a:r>
              <a:rPr sz="1700" dirty="0">
                <a:latin typeface="Times New Roman"/>
                <a:cs typeface="Times New Roman"/>
              </a:rPr>
              <a:t>of all </a:t>
            </a:r>
            <a:r>
              <a:rPr sz="1700" spc="-409" dirty="0">
                <a:latin typeface="Times New Roman"/>
                <a:cs typeface="Times New Roman"/>
              </a:rPr>
              <a:t> </a:t>
            </a:r>
            <a:r>
              <a:rPr sz="1700" spc="-5" dirty="0">
                <a:latin typeface="Times New Roman"/>
                <a:cs typeface="Times New Roman"/>
              </a:rPr>
              <a:t>sublists </a:t>
            </a:r>
            <a:r>
              <a:rPr sz="1700" dirty="0">
                <a:latin typeface="Times New Roman"/>
                <a:cs typeface="Times New Roman"/>
              </a:rPr>
              <a:t>into a </a:t>
            </a:r>
            <a:r>
              <a:rPr sz="1700" spc="-5" dirty="0">
                <a:latin typeface="Times New Roman"/>
                <a:cs typeface="Times New Roman"/>
              </a:rPr>
              <a:t>single list </a:t>
            </a:r>
            <a:r>
              <a:rPr sz="1700" dirty="0">
                <a:latin typeface="Times New Roman"/>
                <a:cs typeface="Times New Roman"/>
              </a:rPr>
              <a:t>takes </a:t>
            </a:r>
            <a:r>
              <a:rPr sz="1700" spc="-5" dirty="0">
                <a:latin typeface="Times New Roman"/>
                <a:cs typeface="Times New Roman"/>
              </a:rPr>
              <a:t>O(N) time, </a:t>
            </a:r>
            <a:r>
              <a:rPr sz="1700" dirty="0">
                <a:latin typeface="Times New Roman"/>
                <a:cs typeface="Times New Roman"/>
              </a:rPr>
              <a:t>the </a:t>
            </a:r>
            <a:r>
              <a:rPr sz="1700" spc="-5" dirty="0">
                <a:latin typeface="Times New Roman"/>
                <a:cs typeface="Times New Roman"/>
              </a:rPr>
              <a:t>worst </a:t>
            </a:r>
            <a:r>
              <a:rPr sz="1700" dirty="0">
                <a:latin typeface="Times New Roman"/>
                <a:cs typeface="Times New Roman"/>
              </a:rPr>
              <a:t>case </a:t>
            </a:r>
            <a:r>
              <a:rPr sz="1700" spc="-5" dirty="0">
                <a:latin typeface="Times New Roman"/>
                <a:cs typeface="Times New Roman"/>
              </a:rPr>
              <a:t>run </a:t>
            </a:r>
            <a:r>
              <a:rPr sz="1700" spc="-10" dirty="0">
                <a:latin typeface="Times New Roman"/>
                <a:cs typeface="Times New Roman"/>
              </a:rPr>
              <a:t>time </a:t>
            </a:r>
            <a:r>
              <a:rPr sz="1700" dirty="0">
                <a:latin typeface="Times New Roman"/>
                <a:cs typeface="Times New Roman"/>
              </a:rPr>
              <a:t>of this </a:t>
            </a:r>
            <a:r>
              <a:rPr sz="1700" spc="5" dirty="0">
                <a:latin typeface="Times New Roman"/>
                <a:cs typeface="Times New Roman"/>
              </a:rPr>
              <a:t> </a:t>
            </a:r>
            <a:r>
              <a:rPr sz="1700" spc="-5" dirty="0">
                <a:latin typeface="Times New Roman"/>
                <a:cs typeface="Times New Roman"/>
              </a:rPr>
              <a:t>algorithm is</a:t>
            </a:r>
            <a:r>
              <a:rPr sz="1700" spc="15" dirty="0">
                <a:latin typeface="Times New Roman"/>
                <a:cs typeface="Times New Roman"/>
              </a:rPr>
              <a:t> </a:t>
            </a:r>
            <a:r>
              <a:rPr sz="1700" dirty="0">
                <a:latin typeface="Times New Roman"/>
                <a:cs typeface="Times New Roman"/>
              </a:rPr>
              <a:t>O(NlogN)</a:t>
            </a:r>
            <a:endParaRPr sz="1700">
              <a:latin typeface="Times New Roman"/>
              <a:cs typeface="Times New Roman"/>
            </a:endParaRPr>
          </a:p>
          <a:p>
            <a:pPr marL="362585" indent="-287020" algn="just">
              <a:lnSpc>
                <a:spcPct val="100000"/>
              </a:lnSpc>
              <a:spcBef>
                <a:spcPts val="1019"/>
              </a:spcBef>
              <a:buFont typeface="Arial MT"/>
              <a:buChar char="•"/>
              <a:tabLst>
                <a:tab pos="363220" algn="l"/>
              </a:tabLst>
            </a:pPr>
            <a:r>
              <a:rPr sz="1700" spc="-5" dirty="0">
                <a:latin typeface="Times New Roman"/>
                <a:cs typeface="Times New Roman"/>
              </a:rPr>
              <a:t>worst-case</a:t>
            </a:r>
            <a:r>
              <a:rPr sz="1700" spc="65" dirty="0">
                <a:latin typeface="Times New Roman"/>
                <a:cs typeface="Times New Roman"/>
              </a:rPr>
              <a:t> </a:t>
            </a:r>
            <a:r>
              <a:rPr sz="1700" spc="-5" dirty="0">
                <a:latin typeface="Times New Roman"/>
                <a:cs typeface="Times New Roman"/>
              </a:rPr>
              <a:t>running</a:t>
            </a:r>
            <a:r>
              <a:rPr sz="1700" spc="80" dirty="0">
                <a:latin typeface="Times New Roman"/>
                <a:cs typeface="Times New Roman"/>
              </a:rPr>
              <a:t> </a:t>
            </a:r>
            <a:r>
              <a:rPr sz="1700" spc="-5" dirty="0">
                <a:latin typeface="Times New Roman"/>
                <a:cs typeface="Times New Roman"/>
              </a:rPr>
              <a:t>time</a:t>
            </a:r>
            <a:r>
              <a:rPr sz="1700" spc="80" dirty="0">
                <a:latin typeface="Times New Roman"/>
                <a:cs typeface="Times New Roman"/>
              </a:rPr>
              <a:t> </a:t>
            </a:r>
            <a:r>
              <a:rPr sz="1700" dirty="0">
                <a:latin typeface="Times New Roman"/>
                <a:cs typeface="Times New Roman"/>
              </a:rPr>
              <a:t>of</a:t>
            </a:r>
            <a:r>
              <a:rPr sz="1700" spc="65" dirty="0">
                <a:latin typeface="Times New Roman"/>
                <a:cs typeface="Times New Roman"/>
              </a:rPr>
              <a:t> </a:t>
            </a:r>
            <a:r>
              <a:rPr sz="1700" dirty="0">
                <a:latin typeface="Times New Roman"/>
                <a:cs typeface="Times New Roman"/>
              </a:rPr>
              <a:t>O(n</a:t>
            </a:r>
            <a:r>
              <a:rPr sz="1650" baseline="25252" dirty="0">
                <a:latin typeface="Times New Roman"/>
                <a:cs typeface="Times New Roman"/>
              </a:rPr>
              <a:t>2</a:t>
            </a:r>
            <a:r>
              <a:rPr sz="1700" dirty="0">
                <a:latin typeface="Times New Roman"/>
                <a:cs typeface="Times New Roman"/>
              </a:rPr>
              <a:t>).</a:t>
            </a:r>
            <a:r>
              <a:rPr sz="1700" spc="65" dirty="0">
                <a:latin typeface="Times New Roman"/>
                <a:cs typeface="Times New Roman"/>
              </a:rPr>
              <a:t> </a:t>
            </a:r>
            <a:r>
              <a:rPr sz="1700" dirty="0">
                <a:latin typeface="Times New Roman"/>
                <a:cs typeface="Times New Roman"/>
              </a:rPr>
              <a:t>As</a:t>
            </a:r>
            <a:r>
              <a:rPr sz="1700" spc="80" dirty="0">
                <a:latin typeface="Times New Roman"/>
                <a:cs typeface="Times New Roman"/>
              </a:rPr>
              <a:t> </a:t>
            </a:r>
            <a:r>
              <a:rPr sz="1700" spc="-5" dirty="0">
                <a:latin typeface="Times New Roman"/>
                <a:cs typeface="Times New Roman"/>
              </a:rPr>
              <a:t>the</a:t>
            </a:r>
            <a:r>
              <a:rPr sz="1700" spc="70" dirty="0">
                <a:latin typeface="Times New Roman"/>
                <a:cs typeface="Times New Roman"/>
              </a:rPr>
              <a:t> </a:t>
            </a:r>
            <a:r>
              <a:rPr sz="1700" spc="-5" dirty="0">
                <a:latin typeface="Times New Roman"/>
                <a:cs typeface="Times New Roman"/>
              </a:rPr>
              <a:t>size</a:t>
            </a:r>
            <a:r>
              <a:rPr sz="1700" spc="60" dirty="0">
                <a:latin typeface="Times New Roman"/>
                <a:cs typeface="Times New Roman"/>
              </a:rPr>
              <a:t> </a:t>
            </a:r>
            <a:r>
              <a:rPr sz="1700" dirty="0">
                <a:latin typeface="Times New Roman"/>
                <a:cs typeface="Times New Roman"/>
              </a:rPr>
              <a:t>of</a:t>
            </a:r>
            <a:r>
              <a:rPr sz="1700" spc="65" dirty="0">
                <a:latin typeface="Times New Roman"/>
                <a:cs typeface="Times New Roman"/>
              </a:rPr>
              <a:t> </a:t>
            </a:r>
            <a:r>
              <a:rPr sz="1700" dirty="0">
                <a:latin typeface="Times New Roman"/>
                <a:cs typeface="Times New Roman"/>
              </a:rPr>
              <a:t>input</a:t>
            </a:r>
            <a:r>
              <a:rPr sz="1700" spc="75" dirty="0">
                <a:latin typeface="Times New Roman"/>
                <a:cs typeface="Times New Roman"/>
              </a:rPr>
              <a:t> </a:t>
            </a:r>
            <a:r>
              <a:rPr sz="1700" spc="-5" dirty="0">
                <a:latin typeface="Times New Roman"/>
                <a:cs typeface="Times New Roman"/>
              </a:rPr>
              <a:t>grows,</a:t>
            </a:r>
            <a:r>
              <a:rPr sz="1700" spc="75" dirty="0">
                <a:latin typeface="Times New Roman"/>
                <a:cs typeface="Times New Roman"/>
              </a:rPr>
              <a:t> </a:t>
            </a:r>
            <a:r>
              <a:rPr sz="1700" spc="-5" dirty="0">
                <a:latin typeface="Times New Roman"/>
                <a:cs typeface="Times New Roman"/>
              </a:rPr>
              <a:t>insertion</a:t>
            </a:r>
            <a:r>
              <a:rPr sz="1700" spc="80" dirty="0">
                <a:latin typeface="Times New Roman"/>
                <a:cs typeface="Times New Roman"/>
              </a:rPr>
              <a:t> </a:t>
            </a:r>
            <a:r>
              <a:rPr sz="1700" spc="-5" dirty="0">
                <a:latin typeface="Times New Roman"/>
                <a:cs typeface="Times New Roman"/>
              </a:rPr>
              <a:t>and</a:t>
            </a:r>
            <a:endParaRPr sz="1700">
              <a:latin typeface="Times New Roman"/>
              <a:cs typeface="Times New Roman"/>
            </a:endParaRPr>
          </a:p>
          <a:p>
            <a:pPr marL="362585">
              <a:lnSpc>
                <a:spcPct val="100000"/>
              </a:lnSpc>
              <a:spcBef>
                <a:spcPts val="1019"/>
              </a:spcBef>
            </a:pPr>
            <a:r>
              <a:rPr sz="1700" spc="-5" dirty="0">
                <a:latin typeface="Times New Roman"/>
                <a:cs typeface="Times New Roman"/>
              </a:rPr>
              <a:t>selection</a:t>
            </a:r>
            <a:r>
              <a:rPr sz="1700" dirty="0">
                <a:latin typeface="Times New Roman"/>
                <a:cs typeface="Times New Roman"/>
              </a:rPr>
              <a:t> </a:t>
            </a:r>
            <a:r>
              <a:rPr sz="1700" spc="-5" dirty="0">
                <a:latin typeface="Times New Roman"/>
                <a:cs typeface="Times New Roman"/>
              </a:rPr>
              <a:t>sort</a:t>
            </a:r>
            <a:r>
              <a:rPr sz="1700" spc="-10" dirty="0">
                <a:latin typeface="Times New Roman"/>
                <a:cs typeface="Times New Roman"/>
              </a:rPr>
              <a:t> </a:t>
            </a:r>
            <a:r>
              <a:rPr sz="1700" spc="-5" dirty="0">
                <a:latin typeface="Times New Roman"/>
                <a:cs typeface="Times New Roman"/>
              </a:rPr>
              <a:t>can </a:t>
            </a:r>
            <a:r>
              <a:rPr sz="1700" dirty="0">
                <a:latin typeface="Times New Roman"/>
                <a:cs typeface="Times New Roman"/>
              </a:rPr>
              <a:t>take</a:t>
            </a:r>
            <a:r>
              <a:rPr sz="1700" spc="-15" dirty="0">
                <a:latin typeface="Times New Roman"/>
                <a:cs typeface="Times New Roman"/>
              </a:rPr>
              <a:t> </a:t>
            </a:r>
            <a:r>
              <a:rPr sz="1700" dirty="0">
                <a:latin typeface="Times New Roman"/>
                <a:cs typeface="Times New Roman"/>
              </a:rPr>
              <a:t>a</a:t>
            </a:r>
            <a:r>
              <a:rPr sz="1700" spc="-20" dirty="0">
                <a:latin typeface="Times New Roman"/>
                <a:cs typeface="Times New Roman"/>
              </a:rPr>
              <a:t> </a:t>
            </a:r>
            <a:r>
              <a:rPr sz="1700" dirty="0">
                <a:latin typeface="Times New Roman"/>
                <a:cs typeface="Times New Roman"/>
              </a:rPr>
              <a:t>long</a:t>
            </a:r>
            <a:r>
              <a:rPr sz="1700" spc="5" dirty="0">
                <a:latin typeface="Times New Roman"/>
                <a:cs typeface="Times New Roman"/>
              </a:rPr>
              <a:t> </a:t>
            </a:r>
            <a:r>
              <a:rPr sz="1700" spc="-10" dirty="0">
                <a:latin typeface="Times New Roman"/>
                <a:cs typeface="Times New Roman"/>
              </a:rPr>
              <a:t>time</a:t>
            </a:r>
            <a:r>
              <a:rPr sz="1700" spc="5" dirty="0">
                <a:latin typeface="Times New Roman"/>
                <a:cs typeface="Times New Roman"/>
              </a:rPr>
              <a:t> </a:t>
            </a:r>
            <a:r>
              <a:rPr sz="1700" spc="-5" dirty="0">
                <a:latin typeface="Times New Roman"/>
                <a:cs typeface="Times New Roman"/>
              </a:rPr>
              <a:t>to</a:t>
            </a:r>
            <a:r>
              <a:rPr sz="1700" dirty="0">
                <a:latin typeface="Times New Roman"/>
                <a:cs typeface="Times New Roman"/>
              </a:rPr>
              <a:t> run.</a:t>
            </a:r>
            <a:endParaRPr sz="1700">
              <a:latin typeface="Times New Roman"/>
              <a:cs typeface="Times New Roman"/>
            </a:endParaRPr>
          </a:p>
          <a:p>
            <a:pPr marL="362585" indent="-287020" algn="just">
              <a:lnSpc>
                <a:spcPct val="100000"/>
              </a:lnSpc>
              <a:spcBef>
                <a:spcPts val="1019"/>
              </a:spcBef>
              <a:buFont typeface="Arial MT"/>
              <a:buChar char="•"/>
              <a:tabLst>
                <a:tab pos="363220" algn="l"/>
              </a:tabLst>
            </a:pPr>
            <a:r>
              <a:rPr sz="1700" spc="-10" dirty="0">
                <a:latin typeface="Times New Roman"/>
                <a:cs typeface="Times New Roman"/>
              </a:rPr>
              <a:t>Merge</a:t>
            </a:r>
            <a:r>
              <a:rPr sz="1700" spc="-5" dirty="0">
                <a:latin typeface="Times New Roman"/>
                <a:cs typeface="Times New Roman"/>
              </a:rPr>
              <a:t> sort</a:t>
            </a:r>
            <a:r>
              <a:rPr sz="1700" spc="5" dirty="0">
                <a:latin typeface="Times New Roman"/>
                <a:cs typeface="Times New Roman"/>
              </a:rPr>
              <a:t> </a:t>
            </a:r>
            <a:r>
              <a:rPr sz="1700" dirty="0">
                <a:latin typeface="Times New Roman"/>
                <a:cs typeface="Times New Roman"/>
              </a:rPr>
              <a:t>,on</a:t>
            </a:r>
            <a:r>
              <a:rPr sz="1700" spc="-20" dirty="0">
                <a:latin typeface="Times New Roman"/>
                <a:cs typeface="Times New Roman"/>
              </a:rPr>
              <a:t> </a:t>
            </a:r>
            <a:r>
              <a:rPr sz="1700" dirty="0">
                <a:latin typeface="Times New Roman"/>
                <a:cs typeface="Times New Roman"/>
              </a:rPr>
              <a:t>the</a:t>
            </a:r>
            <a:r>
              <a:rPr sz="1700" spc="-5" dirty="0">
                <a:latin typeface="Times New Roman"/>
                <a:cs typeface="Times New Roman"/>
              </a:rPr>
              <a:t> other </a:t>
            </a:r>
            <a:r>
              <a:rPr sz="1700" dirty="0">
                <a:latin typeface="Times New Roman"/>
                <a:cs typeface="Times New Roman"/>
              </a:rPr>
              <a:t>hand,</a:t>
            </a:r>
            <a:r>
              <a:rPr sz="1700" spc="-20" dirty="0">
                <a:latin typeface="Times New Roman"/>
                <a:cs typeface="Times New Roman"/>
              </a:rPr>
              <a:t> </a:t>
            </a:r>
            <a:r>
              <a:rPr sz="1700" dirty="0">
                <a:latin typeface="Times New Roman"/>
                <a:cs typeface="Times New Roman"/>
              </a:rPr>
              <a:t>runs</a:t>
            </a:r>
            <a:r>
              <a:rPr sz="1700" spc="-10" dirty="0">
                <a:latin typeface="Times New Roman"/>
                <a:cs typeface="Times New Roman"/>
              </a:rPr>
              <a:t> </a:t>
            </a:r>
            <a:r>
              <a:rPr sz="1700" spc="-5" dirty="0">
                <a:latin typeface="Times New Roman"/>
                <a:cs typeface="Times New Roman"/>
              </a:rPr>
              <a:t>in</a:t>
            </a:r>
            <a:r>
              <a:rPr sz="1700" spc="5" dirty="0">
                <a:latin typeface="Times New Roman"/>
                <a:cs typeface="Times New Roman"/>
              </a:rPr>
              <a:t> </a:t>
            </a:r>
            <a:r>
              <a:rPr sz="1700" dirty="0">
                <a:latin typeface="Times New Roman"/>
                <a:cs typeface="Times New Roman"/>
              </a:rPr>
              <a:t>O(n*log n)</a:t>
            </a:r>
            <a:r>
              <a:rPr sz="1700" spc="-5" dirty="0">
                <a:latin typeface="Times New Roman"/>
                <a:cs typeface="Times New Roman"/>
              </a:rPr>
              <a:t> </a:t>
            </a:r>
            <a:r>
              <a:rPr sz="1700" spc="-10" dirty="0">
                <a:latin typeface="Times New Roman"/>
                <a:cs typeface="Times New Roman"/>
              </a:rPr>
              <a:t>time</a:t>
            </a:r>
            <a:r>
              <a:rPr sz="1700" spc="5" dirty="0">
                <a:latin typeface="Times New Roman"/>
                <a:cs typeface="Times New Roman"/>
              </a:rPr>
              <a:t> </a:t>
            </a:r>
            <a:r>
              <a:rPr sz="1700" spc="-5" dirty="0">
                <a:latin typeface="Times New Roman"/>
                <a:cs typeface="Times New Roman"/>
              </a:rPr>
              <a:t>in</a:t>
            </a:r>
            <a:r>
              <a:rPr sz="1700" spc="10" dirty="0">
                <a:latin typeface="Times New Roman"/>
                <a:cs typeface="Times New Roman"/>
              </a:rPr>
              <a:t> </a:t>
            </a:r>
            <a:r>
              <a:rPr sz="1700" spc="-5" dirty="0">
                <a:latin typeface="Times New Roman"/>
                <a:cs typeface="Times New Roman"/>
              </a:rPr>
              <a:t>all</a:t>
            </a:r>
            <a:r>
              <a:rPr sz="1700" dirty="0">
                <a:latin typeface="Times New Roman"/>
                <a:cs typeface="Times New Roman"/>
              </a:rPr>
              <a:t> the</a:t>
            </a:r>
            <a:r>
              <a:rPr sz="1700" spc="-5" dirty="0">
                <a:latin typeface="Times New Roman"/>
                <a:cs typeface="Times New Roman"/>
              </a:rPr>
              <a:t> cases.</a:t>
            </a:r>
            <a:endParaRPr sz="1700">
              <a:latin typeface="Times New Roman"/>
              <a:cs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99363" y="310133"/>
            <a:ext cx="8147050" cy="4545965"/>
          </a:xfrm>
          <a:prstGeom prst="rect">
            <a:avLst/>
          </a:prstGeom>
        </p:spPr>
        <p:txBody>
          <a:bodyPr vert="horz" wrap="square" lIns="0" tIns="13335" rIns="0" bIns="0" rtlCol="0">
            <a:spAutoFit/>
          </a:bodyPr>
          <a:lstStyle/>
          <a:p>
            <a:pPr marL="12700" algn="just">
              <a:lnSpc>
                <a:spcPct val="100000"/>
              </a:lnSpc>
              <a:spcBef>
                <a:spcPts val="105"/>
              </a:spcBef>
            </a:pPr>
            <a:r>
              <a:rPr sz="1700" b="1" dirty="0">
                <a:latin typeface="Times New Roman"/>
                <a:cs typeface="Times New Roman"/>
              </a:rPr>
              <a:t>Quick</a:t>
            </a:r>
            <a:r>
              <a:rPr sz="1700" b="1" spc="-40" dirty="0">
                <a:latin typeface="Times New Roman"/>
                <a:cs typeface="Times New Roman"/>
              </a:rPr>
              <a:t> </a:t>
            </a:r>
            <a:r>
              <a:rPr sz="1700" b="1" dirty="0">
                <a:latin typeface="Times New Roman"/>
                <a:cs typeface="Times New Roman"/>
              </a:rPr>
              <a:t>Sort</a:t>
            </a:r>
            <a:endParaRPr sz="1700">
              <a:latin typeface="Times New Roman"/>
              <a:cs typeface="Times New Roman"/>
            </a:endParaRPr>
          </a:p>
          <a:p>
            <a:pPr marL="299085" marR="5715" indent="-287020" algn="just">
              <a:lnSpc>
                <a:spcPct val="150000"/>
              </a:lnSpc>
              <a:spcBef>
                <a:spcPts val="1500"/>
              </a:spcBef>
              <a:buFont typeface="Arial MT"/>
              <a:buChar char="•"/>
              <a:tabLst>
                <a:tab pos="299720" algn="l"/>
              </a:tabLst>
            </a:pPr>
            <a:r>
              <a:rPr sz="1700" spc="-5" dirty="0">
                <a:latin typeface="Times New Roman"/>
                <a:cs typeface="Times New Roman"/>
              </a:rPr>
              <a:t>Quick</a:t>
            </a:r>
            <a:r>
              <a:rPr sz="1700" spc="95" dirty="0">
                <a:latin typeface="Times New Roman"/>
                <a:cs typeface="Times New Roman"/>
              </a:rPr>
              <a:t> </a:t>
            </a:r>
            <a:r>
              <a:rPr sz="1700" spc="-5" dirty="0">
                <a:latin typeface="Times New Roman"/>
                <a:cs typeface="Times New Roman"/>
              </a:rPr>
              <a:t>sort</a:t>
            </a:r>
            <a:r>
              <a:rPr sz="1700" spc="105" dirty="0">
                <a:latin typeface="Times New Roman"/>
                <a:cs typeface="Times New Roman"/>
              </a:rPr>
              <a:t> </a:t>
            </a:r>
            <a:r>
              <a:rPr sz="1700" spc="-5" dirty="0">
                <a:latin typeface="Times New Roman"/>
                <a:cs typeface="Times New Roman"/>
              </a:rPr>
              <a:t>is</a:t>
            </a:r>
            <a:r>
              <a:rPr sz="1700" spc="95" dirty="0">
                <a:latin typeface="Times New Roman"/>
                <a:cs typeface="Times New Roman"/>
              </a:rPr>
              <a:t> </a:t>
            </a:r>
            <a:r>
              <a:rPr sz="1700" dirty="0">
                <a:latin typeface="Times New Roman"/>
                <a:cs typeface="Times New Roman"/>
              </a:rPr>
              <a:t>a</a:t>
            </a:r>
            <a:r>
              <a:rPr sz="1700" spc="100" dirty="0">
                <a:latin typeface="Times New Roman"/>
                <a:cs typeface="Times New Roman"/>
              </a:rPr>
              <a:t> </a:t>
            </a:r>
            <a:r>
              <a:rPr sz="1700" spc="-5" dirty="0">
                <a:latin typeface="Times New Roman"/>
                <a:cs typeface="Times New Roman"/>
              </a:rPr>
              <a:t>fast</a:t>
            </a:r>
            <a:r>
              <a:rPr sz="1700" spc="100" dirty="0">
                <a:latin typeface="Times New Roman"/>
                <a:cs typeface="Times New Roman"/>
              </a:rPr>
              <a:t> </a:t>
            </a:r>
            <a:r>
              <a:rPr sz="1700" spc="-5" dirty="0">
                <a:latin typeface="Times New Roman"/>
                <a:cs typeface="Times New Roman"/>
              </a:rPr>
              <a:t>sorting</a:t>
            </a:r>
            <a:r>
              <a:rPr sz="1700" spc="105" dirty="0">
                <a:latin typeface="Times New Roman"/>
                <a:cs typeface="Times New Roman"/>
              </a:rPr>
              <a:t> </a:t>
            </a:r>
            <a:r>
              <a:rPr sz="1700" spc="-5" dirty="0">
                <a:latin typeface="Times New Roman"/>
                <a:cs typeface="Times New Roman"/>
              </a:rPr>
              <a:t>algorithm</a:t>
            </a:r>
            <a:r>
              <a:rPr sz="1700" spc="105" dirty="0">
                <a:latin typeface="Times New Roman"/>
                <a:cs typeface="Times New Roman"/>
              </a:rPr>
              <a:t> </a:t>
            </a:r>
            <a:r>
              <a:rPr sz="1700" dirty="0">
                <a:latin typeface="Times New Roman"/>
                <a:cs typeface="Times New Roman"/>
              </a:rPr>
              <a:t>used</a:t>
            </a:r>
            <a:r>
              <a:rPr sz="1700" spc="90" dirty="0">
                <a:latin typeface="Times New Roman"/>
                <a:cs typeface="Times New Roman"/>
              </a:rPr>
              <a:t> </a:t>
            </a:r>
            <a:r>
              <a:rPr sz="1700" spc="-5" dirty="0">
                <a:latin typeface="Times New Roman"/>
                <a:cs typeface="Times New Roman"/>
              </a:rPr>
              <a:t>to</a:t>
            </a:r>
            <a:r>
              <a:rPr sz="1700" spc="114" dirty="0">
                <a:latin typeface="Times New Roman"/>
                <a:cs typeface="Times New Roman"/>
              </a:rPr>
              <a:t> </a:t>
            </a:r>
            <a:r>
              <a:rPr sz="1700" spc="-5" dirty="0">
                <a:latin typeface="Times New Roman"/>
                <a:cs typeface="Times New Roman"/>
              </a:rPr>
              <a:t>sort</a:t>
            </a:r>
            <a:r>
              <a:rPr sz="1700" spc="95" dirty="0">
                <a:latin typeface="Times New Roman"/>
                <a:cs typeface="Times New Roman"/>
              </a:rPr>
              <a:t> </a:t>
            </a:r>
            <a:r>
              <a:rPr sz="1700" dirty="0">
                <a:latin typeface="Times New Roman"/>
                <a:cs typeface="Times New Roman"/>
              </a:rPr>
              <a:t>a</a:t>
            </a:r>
            <a:r>
              <a:rPr sz="1700" spc="100" dirty="0">
                <a:latin typeface="Times New Roman"/>
                <a:cs typeface="Times New Roman"/>
              </a:rPr>
              <a:t> </a:t>
            </a:r>
            <a:r>
              <a:rPr sz="1700" spc="-5" dirty="0">
                <a:latin typeface="Times New Roman"/>
                <a:cs typeface="Times New Roman"/>
              </a:rPr>
              <a:t>list</a:t>
            </a:r>
            <a:r>
              <a:rPr sz="1700" spc="100" dirty="0">
                <a:latin typeface="Times New Roman"/>
                <a:cs typeface="Times New Roman"/>
              </a:rPr>
              <a:t> </a:t>
            </a:r>
            <a:r>
              <a:rPr sz="1700" dirty="0">
                <a:latin typeface="Times New Roman"/>
                <a:cs typeface="Times New Roman"/>
              </a:rPr>
              <a:t>of</a:t>
            </a:r>
            <a:r>
              <a:rPr sz="1700" spc="105" dirty="0">
                <a:latin typeface="Times New Roman"/>
                <a:cs typeface="Times New Roman"/>
              </a:rPr>
              <a:t> </a:t>
            </a:r>
            <a:r>
              <a:rPr sz="1700" spc="-5" dirty="0">
                <a:latin typeface="Times New Roman"/>
                <a:cs typeface="Times New Roman"/>
              </a:rPr>
              <a:t>elements.</a:t>
            </a:r>
            <a:r>
              <a:rPr sz="1700" spc="95" dirty="0">
                <a:latin typeface="Times New Roman"/>
                <a:cs typeface="Times New Roman"/>
              </a:rPr>
              <a:t> </a:t>
            </a:r>
            <a:r>
              <a:rPr sz="1700" spc="-5" dirty="0">
                <a:latin typeface="Times New Roman"/>
                <a:cs typeface="Times New Roman"/>
              </a:rPr>
              <a:t>Quick</a:t>
            </a:r>
            <a:r>
              <a:rPr sz="1700" spc="110" dirty="0">
                <a:latin typeface="Times New Roman"/>
                <a:cs typeface="Times New Roman"/>
              </a:rPr>
              <a:t> </a:t>
            </a:r>
            <a:r>
              <a:rPr sz="1700" spc="-5" dirty="0">
                <a:latin typeface="Times New Roman"/>
                <a:cs typeface="Times New Roman"/>
              </a:rPr>
              <a:t>sort</a:t>
            </a:r>
            <a:r>
              <a:rPr sz="1700" spc="95" dirty="0">
                <a:latin typeface="Times New Roman"/>
                <a:cs typeface="Times New Roman"/>
              </a:rPr>
              <a:t> </a:t>
            </a:r>
            <a:r>
              <a:rPr sz="1700" spc="-5" dirty="0">
                <a:latin typeface="Times New Roman"/>
                <a:cs typeface="Times New Roman"/>
              </a:rPr>
              <a:t>algorithm </a:t>
            </a:r>
            <a:r>
              <a:rPr sz="1700" spc="-415" dirty="0">
                <a:latin typeface="Times New Roman"/>
                <a:cs typeface="Times New Roman"/>
              </a:rPr>
              <a:t> </a:t>
            </a:r>
            <a:r>
              <a:rPr sz="1700" spc="-5" dirty="0">
                <a:latin typeface="Times New Roman"/>
                <a:cs typeface="Times New Roman"/>
              </a:rPr>
              <a:t>is invented</a:t>
            </a:r>
            <a:r>
              <a:rPr sz="1700" spc="-10" dirty="0">
                <a:latin typeface="Times New Roman"/>
                <a:cs typeface="Times New Roman"/>
              </a:rPr>
              <a:t> </a:t>
            </a:r>
            <a:r>
              <a:rPr sz="1700" dirty="0">
                <a:latin typeface="Times New Roman"/>
                <a:cs typeface="Times New Roman"/>
              </a:rPr>
              <a:t>by</a:t>
            </a:r>
            <a:r>
              <a:rPr sz="1700" spc="-5" dirty="0">
                <a:latin typeface="Times New Roman"/>
                <a:cs typeface="Times New Roman"/>
              </a:rPr>
              <a:t> </a:t>
            </a:r>
            <a:r>
              <a:rPr sz="1700" b="1" dirty="0">
                <a:latin typeface="Times New Roman"/>
                <a:cs typeface="Times New Roman"/>
              </a:rPr>
              <a:t>C.</a:t>
            </a:r>
            <a:r>
              <a:rPr sz="1700" b="1" spc="-110" dirty="0">
                <a:latin typeface="Times New Roman"/>
                <a:cs typeface="Times New Roman"/>
              </a:rPr>
              <a:t> </a:t>
            </a:r>
            <a:r>
              <a:rPr sz="1700" b="1" dirty="0">
                <a:latin typeface="Times New Roman"/>
                <a:cs typeface="Times New Roman"/>
              </a:rPr>
              <a:t>A.</a:t>
            </a:r>
            <a:r>
              <a:rPr sz="1700" b="1" spc="-15" dirty="0">
                <a:latin typeface="Times New Roman"/>
                <a:cs typeface="Times New Roman"/>
              </a:rPr>
              <a:t> </a:t>
            </a:r>
            <a:r>
              <a:rPr sz="1700" b="1" dirty="0">
                <a:latin typeface="Times New Roman"/>
                <a:cs typeface="Times New Roman"/>
              </a:rPr>
              <a:t>R.</a:t>
            </a:r>
            <a:r>
              <a:rPr sz="1700" b="1" spc="-15" dirty="0">
                <a:latin typeface="Times New Roman"/>
                <a:cs typeface="Times New Roman"/>
              </a:rPr>
              <a:t> </a:t>
            </a:r>
            <a:r>
              <a:rPr sz="1700" b="1" spc="-10" dirty="0">
                <a:latin typeface="Times New Roman"/>
                <a:cs typeface="Times New Roman"/>
              </a:rPr>
              <a:t>Hoare</a:t>
            </a:r>
            <a:r>
              <a:rPr sz="1700" spc="-10" dirty="0">
                <a:latin typeface="Times New Roman"/>
                <a:cs typeface="Times New Roman"/>
              </a:rPr>
              <a:t>.</a:t>
            </a:r>
            <a:endParaRPr sz="1700">
              <a:latin typeface="Times New Roman"/>
              <a:cs typeface="Times New Roman"/>
            </a:endParaRPr>
          </a:p>
          <a:p>
            <a:pPr marL="299085" marR="5080" indent="-287020" algn="just">
              <a:lnSpc>
                <a:spcPct val="150000"/>
              </a:lnSpc>
              <a:spcBef>
                <a:spcPts val="1500"/>
              </a:spcBef>
              <a:buFont typeface="Arial MT"/>
              <a:buChar char="•"/>
              <a:tabLst>
                <a:tab pos="299720" algn="l"/>
              </a:tabLst>
            </a:pPr>
            <a:r>
              <a:rPr sz="1700" dirty="0">
                <a:latin typeface="Times New Roman"/>
                <a:cs typeface="Times New Roman"/>
              </a:rPr>
              <a:t>The </a:t>
            </a:r>
            <a:r>
              <a:rPr sz="1700" spc="-5" dirty="0">
                <a:latin typeface="Times New Roman"/>
                <a:cs typeface="Times New Roman"/>
              </a:rPr>
              <a:t>quick sort algorithm attempts to separate </a:t>
            </a:r>
            <a:r>
              <a:rPr sz="1700" dirty="0">
                <a:latin typeface="Times New Roman"/>
                <a:cs typeface="Times New Roman"/>
              </a:rPr>
              <a:t>the </a:t>
            </a:r>
            <a:r>
              <a:rPr sz="1700" spc="-5" dirty="0">
                <a:latin typeface="Times New Roman"/>
                <a:cs typeface="Times New Roman"/>
              </a:rPr>
              <a:t>list </a:t>
            </a:r>
            <a:r>
              <a:rPr sz="1700" dirty="0">
                <a:latin typeface="Times New Roman"/>
                <a:cs typeface="Times New Roman"/>
              </a:rPr>
              <a:t>of </a:t>
            </a:r>
            <a:r>
              <a:rPr sz="1700" spc="-5" dirty="0">
                <a:latin typeface="Times New Roman"/>
                <a:cs typeface="Times New Roman"/>
              </a:rPr>
              <a:t>elements into </a:t>
            </a:r>
            <a:r>
              <a:rPr sz="1700" dirty="0">
                <a:latin typeface="Times New Roman"/>
                <a:cs typeface="Times New Roman"/>
              </a:rPr>
              <a:t>two </a:t>
            </a:r>
            <a:r>
              <a:rPr sz="1700" spc="-5" dirty="0">
                <a:latin typeface="Times New Roman"/>
                <a:cs typeface="Times New Roman"/>
              </a:rPr>
              <a:t>parts and then </a:t>
            </a:r>
            <a:r>
              <a:rPr sz="1700" dirty="0">
                <a:latin typeface="Times New Roman"/>
                <a:cs typeface="Times New Roman"/>
              </a:rPr>
              <a:t> </a:t>
            </a:r>
            <a:r>
              <a:rPr sz="1700" spc="-5" dirty="0">
                <a:latin typeface="Times New Roman"/>
                <a:cs typeface="Times New Roman"/>
              </a:rPr>
              <a:t>sort each</a:t>
            </a:r>
            <a:r>
              <a:rPr sz="1700" spc="-20" dirty="0">
                <a:latin typeface="Times New Roman"/>
                <a:cs typeface="Times New Roman"/>
              </a:rPr>
              <a:t> </a:t>
            </a:r>
            <a:r>
              <a:rPr sz="1700" dirty="0">
                <a:latin typeface="Times New Roman"/>
                <a:cs typeface="Times New Roman"/>
              </a:rPr>
              <a:t>part</a:t>
            </a:r>
            <a:r>
              <a:rPr sz="1700" spc="-15" dirty="0">
                <a:latin typeface="Times New Roman"/>
                <a:cs typeface="Times New Roman"/>
              </a:rPr>
              <a:t> </a:t>
            </a:r>
            <a:r>
              <a:rPr sz="1700" spc="-10" dirty="0">
                <a:latin typeface="Times New Roman"/>
                <a:cs typeface="Times New Roman"/>
              </a:rPr>
              <a:t>recursively.</a:t>
            </a:r>
            <a:r>
              <a:rPr sz="1700" spc="-50" dirty="0">
                <a:latin typeface="Times New Roman"/>
                <a:cs typeface="Times New Roman"/>
              </a:rPr>
              <a:t> </a:t>
            </a:r>
            <a:r>
              <a:rPr sz="1700" dirty="0">
                <a:latin typeface="Times New Roman"/>
                <a:cs typeface="Times New Roman"/>
              </a:rPr>
              <a:t>That</a:t>
            </a:r>
            <a:r>
              <a:rPr sz="1700" spc="-10" dirty="0">
                <a:latin typeface="Times New Roman"/>
                <a:cs typeface="Times New Roman"/>
              </a:rPr>
              <a:t> </a:t>
            </a:r>
            <a:r>
              <a:rPr sz="1700" dirty="0">
                <a:latin typeface="Times New Roman"/>
                <a:cs typeface="Times New Roman"/>
              </a:rPr>
              <a:t>means</a:t>
            </a:r>
            <a:r>
              <a:rPr sz="1700" spc="-10" dirty="0">
                <a:latin typeface="Times New Roman"/>
                <a:cs typeface="Times New Roman"/>
              </a:rPr>
              <a:t> </a:t>
            </a:r>
            <a:r>
              <a:rPr sz="1700" spc="-5" dirty="0">
                <a:latin typeface="Times New Roman"/>
                <a:cs typeface="Times New Roman"/>
              </a:rPr>
              <a:t>it</a:t>
            </a:r>
            <a:r>
              <a:rPr sz="1700" dirty="0">
                <a:latin typeface="Times New Roman"/>
                <a:cs typeface="Times New Roman"/>
              </a:rPr>
              <a:t> use</a:t>
            </a:r>
            <a:r>
              <a:rPr sz="1700" spc="-10" dirty="0">
                <a:latin typeface="Times New Roman"/>
                <a:cs typeface="Times New Roman"/>
              </a:rPr>
              <a:t> </a:t>
            </a:r>
            <a:r>
              <a:rPr sz="1700" b="1" dirty="0">
                <a:latin typeface="Times New Roman"/>
                <a:cs typeface="Times New Roman"/>
              </a:rPr>
              <a:t>divide</a:t>
            </a:r>
            <a:r>
              <a:rPr sz="1700" b="1" spc="15" dirty="0">
                <a:latin typeface="Times New Roman"/>
                <a:cs typeface="Times New Roman"/>
              </a:rPr>
              <a:t> </a:t>
            </a:r>
            <a:r>
              <a:rPr sz="1700" b="1" dirty="0">
                <a:latin typeface="Times New Roman"/>
                <a:cs typeface="Times New Roman"/>
              </a:rPr>
              <a:t>and</a:t>
            </a:r>
            <a:r>
              <a:rPr sz="1700" b="1" spc="-5" dirty="0">
                <a:latin typeface="Times New Roman"/>
                <a:cs typeface="Times New Roman"/>
              </a:rPr>
              <a:t> </a:t>
            </a:r>
            <a:r>
              <a:rPr sz="1700" b="1" dirty="0">
                <a:latin typeface="Times New Roman"/>
                <a:cs typeface="Times New Roman"/>
              </a:rPr>
              <a:t>conquer</a:t>
            </a:r>
            <a:r>
              <a:rPr sz="1700" b="1" spc="-20" dirty="0">
                <a:latin typeface="Times New Roman"/>
                <a:cs typeface="Times New Roman"/>
              </a:rPr>
              <a:t> </a:t>
            </a:r>
            <a:r>
              <a:rPr sz="1700" spc="-15" dirty="0">
                <a:latin typeface="Times New Roman"/>
                <a:cs typeface="Times New Roman"/>
              </a:rPr>
              <a:t>strategy.</a:t>
            </a:r>
            <a:endParaRPr sz="1700">
              <a:latin typeface="Times New Roman"/>
              <a:cs typeface="Times New Roman"/>
            </a:endParaRPr>
          </a:p>
          <a:p>
            <a:pPr marL="299085" marR="5080" indent="-287020" algn="just">
              <a:lnSpc>
                <a:spcPct val="150000"/>
              </a:lnSpc>
              <a:spcBef>
                <a:spcPts val="1505"/>
              </a:spcBef>
              <a:buFont typeface="Arial MT"/>
              <a:buChar char="•"/>
              <a:tabLst>
                <a:tab pos="299720" algn="l"/>
              </a:tabLst>
            </a:pPr>
            <a:r>
              <a:rPr sz="1700" spc="-5" dirty="0">
                <a:latin typeface="Times New Roman"/>
                <a:cs typeface="Times New Roman"/>
              </a:rPr>
              <a:t>In quick sort, </a:t>
            </a:r>
            <a:r>
              <a:rPr sz="1700" dirty="0">
                <a:latin typeface="Times New Roman"/>
                <a:cs typeface="Times New Roman"/>
              </a:rPr>
              <a:t>the </a:t>
            </a:r>
            <a:r>
              <a:rPr sz="1700" spc="-5" dirty="0">
                <a:latin typeface="Times New Roman"/>
                <a:cs typeface="Times New Roman"/>
              </a:rPr>
              <a:t>partition </a:t>
            </a:r>
            <a:r>
              <a:rPr sz="1700" dirty="0">
                <a:latin typeface="Times New Roman"/>
                <a:cs typeface="Times New Roman"/>
              </a:rPr>
              <a:t>of the list </a:t>
            </a:r>
            <a:r>
              <a:rPr sz="1700" spc="-5" dirty="0">
                <a:latin typeface="Times New Roman"/>
                <a:cs typeface="Times New Roman"/>
              </a:rPr>
              <a:t>is performed based </a:t>
            </a:r>
            <a:r>
              <a:rPr sz="1700" dirty="0">
                <a:latin typeface="Times New Roman"/>
                <a:cs typeface="Times New Roman"/>
              </a:rPr>
              <a:t>on the </a:t>
            </a:r>
            <a:r>
              <a:rPr sz="1700" spc="-5" dirty="0">
                <a:latin typeface="Times New Roman"/>
                <a:cs typeface="Times New Roman"/>
              </a:rPr>
              <a:t>element called </a:t>
            </a:r>
            <a:r>
              <a:rPr sz="1700" b="1" i="1" spc="-5" dirty="0">
                <a:latin typeface="Times New Roman"/>
                <a:cs typeface="Times New Roman"/>
              </a:rPr>
              <a:t>pivot</a:t>
            </a:r>
            <a:r>
              <a:rPr sz="1700" spc="-5" dirty="0">
                <a:latin typeface="Times New Roman"/>
                <a:cs typeface="Times New Roman"/>
              </a:rPr>
              <a:t>. </a:t>
            </a:r>
            <a:r>
              <a:rPr sz="1700" spc="-10" dirty="0">
                <a:latin typeface="Times New Roman"/>
                <a:cs typeface="Times New Roman"/>
              </a:rPr>
              <a:t>Here </a:t>
            </a:r>
            <a:r>
              <a:rPr sz="1700" spc="-5" dirty="0">
                <a:latin typeface="Times New Roman"/>
                <a:cs typeface="Times New Roman"/>
              </a:rPr>
              <a:t> pivot element is </a:t>
            </a:r>
            <a:r>
              <a:rPr sz="1700" dirty="0">
                <a:latin typeface="Times New Roman"/>
                <a:cs typeface="Times New Roman"/>
              </a:rPr>
              <a:t>one </a:t>
            </a:r>
            <a:r>
              <a:rPr sz="1700" spc="-5" dirty="0">
                <a:latin typeface="Times New Roman"/>
                <a:cs typeface="Times New Roman"/>
              </a:rPr>
              <a:t>of </a:t>
            </a:r>
            <a:r>
              <a:rPr sz="1700" dirty="0">
                <a:latin typeface="Times New Roman"/>
                <a:cs typeface="Times New Roman"/>
              </a:rPr>
              <a:t>the </a:t>
            </a:r>
            <a:r>
              <a:rPr sz="1700" spc="-5" dirty="0">
                <a:latin typeface="Times New Roman"/>
                <a:cs typeface="Times New Roman"/>
              </a:rPr>
              <a:t>elements in </a:t>
            </a:r>
            <a:r>
              <a:rPr sz="1700" dirty="0">
                <a:latin typeface="Times New Roman"/>
                <a:cs typeface="Times New Roman"/>
              </a:rPr>
              <a:t>the </a:t>
            </a:r>
            <a:r>
              <a:rPr sz="1700" spc="-5" dirty="0">
                <a:latin typeface="Times New Roman"/>
                <a:cs typeface="Times New Roman"/>
              </a:rPr>
              <a:t>list. </a:t>
            </a:r>
            <a:r>
              <a:rPr sz="1700" dirty="0">
                <a:latin typeface="Times New Roman"/>
                <a:cs typeface="Times New Roman"/>
              </a:rPr>
              <a:t>The </a:t>
            </a:r>
            <a:r>
              <a:rPr sz="1700" spc="-5" dirty="0">
                <a:latin typeface="Times New Roman"/>
                <a:cs typeface="Times New Roman"/>
              </a:rPr>
              <a:t>list is </a:t>
            </a:r>
            <a:r>
              <a:rPr sz="1700" dirty="0">
                <a:latin typeface="Times New Roman"/>
                <a:cs typeface="Times New Roman"/>
              </a:rPr>
              <a:t>divided </a:t>
            </a:r>
            <a:r>
              <a:rPr sz="1700" spc="-5" dirty="0">
                <a:latin typeface="Times New Roman"/>
                <a:cs typeface="Times New Roman"/>
              </a:rPr>
              <a:t>into </a:t>
            </a:r>
            <a:r>
              <a:rPr sz="1700" dirty="0">
                <a:latin typeface="Times New Roman"/>
                <a:cs typeface="Times New Roman"/>
              </a:rPr>
              <a:t>two </a:t>
            </a:r>
            <a:r>
              <a:rPr sz="1700" spc="-5" dirty="0">
                <a:latin typeface="Times New Roman"/>
                <a:cs typeface="Times New Roman"/>
              </a:rPr>
              <a:t>partitions </a:t>
            </a:r>
            <a:r>
              <a:rPr sz="1700" dirty="0">
                <a:latin typeface="Times New Roman"/>
                <a:cs typeface="Times New Roman"/>
              </a:rPr>
              <a:t>such </a:t>
            </a:r>
            <a:r>
              <a:rPr sz="1700" spc="5" dirty="0">
                <a:latin typeface="Times New Roman"/>
                <a:cs typeface="Times New Roman"/>
              </a:rPr>
              <a:t> </a:t>
            </a:r>
            <a:r>
              <a:rPr sz="1700" spc="-5" dirty="0">
                <a:latin typeface="Times New Roman"/>
                <a:cs typeface="Times New Roman"/>
              </a:rPr>
              <a:t>that </a:t>
            </a:r>
            <a:r>
              <a:rPr sz="1700" b="1" dirty="0">
                <a:latin typeface="Times New Roman"/>
                <a:cs typeface="Times New Roman"/>
              </a:rPr>
              <a:t>"all </a:t>
            </a:r>
            <a:r>
              <a:rPr sz="1700" b="1" spc="-5" dirty="0">
                <a:latin typeface="Times New Roman"/>
                <a:cs typeface="Times New Roman"/>
              </a:rPr>
              <a:t>elements </a:t>
            </a:r>
            <a:r>
              <a:rPr sz="1700" b="1" dirty="0">
                <a:latin typeface="Times New Roman"/>
                <a:cs typeface="Times New Roman"/>
              </a:rPr>
              <a:t>to the </a:t>
            </a:r>
            <a:r>
              <a:rPr sz="1700" b="1" spc="-5" dirty="0">
                <a:latin typeface="Times New Roman"/>
                <a:cs typeface="Times New Roman"/>
              </a:rPr>
              <a:t>left of </a:t>
            </a:r>
            <a:r>
              <a:rPr sz="1700" b="1" dirty="0">
                <a:latin typeface="Times New Roman"/>
                <a:cs typeface="Times New Roman"/>
              </a:rPr>
              <a:t>pivot </a:t>
            </a:r>
            <a:r>
              <a:rPr sz="1700" b="1" spc="-20" dirty="0">
                <a:latin typeface="Times New Roman"/>
                <a:cs typeface="Times New Roman"/>
              </a:rPr>
              <a:t>are </a:t>
            </a:r>
            <a:r>
              <a:rPr sz="1700" b="1" spc="-5" dirty="0">
                <a:latin typeface="Times New Roman"/>
                <a:cs typeface="Times New Roman"/>
              </a:rPr>
              <a:t>smaller than </a:t>
            </a:r>
            <a:r>
              <a:rPr sz="1700" b="1" dirty="0">
                <a:latin typeface="Times New Roman"/>
                <a:cs typeface="Times New Roman"/>
              </a:rPr>
              <a:t>the pivot </a:t>
            </a:r>
            <a:r>
              <a:rPr sz="1700" b="1" spc="-5" dirty="0">
                <a:latin typeface="Times New Roman"/>
                <a:cs typeface="Times New Roman"/>
              </a:rPr>
              <a:t>and all elements </a:t>
            </a:r>
            <a:r>
              <a:rPr sz="1700" b="1" dirty="0">
                <a:latin typeface="Times New Roman"/>
                <a:cs typeface="Times New Roman"/>
              </a:rPr>
              <a:t>to </a:t>
            </a:r>
            <a:r>
              <a:rPr sz="1700" b="1" spc="-5" dirty="0">
                <a:latin typeface="Times New Roman"/>
                <a:cs typeface="Times New Roman"/>
              </a:rPr>
              <a:t>the </a:t>
            </a:r>
            <a:r>
              <a:rPr sz="1700" b="1" dirty="0">
                <a:latin typeface="Times New Roman"/>
                <a:cs typeface="Times New Roman"/>
              </a:rPr>
              <a:t> </a:t>
            </a:r>
            <a:r>
              <a:rPr sz="1700" b="1" spc="-5" dirty="0">
                <a:latin typeface="Times New Roman"/>
                <a:cs typeface="Times New Roman"/>
              </a:rPr>
              <a:t>right</a:t>
            </a:r>
            <a:r>
              <a:rPr sz="1700" b="1" spc="-10" dirty="0">
                <a:latin typeface="Times New Roman"/>
                <a:cs typeface="Times New Roman"/>
              </a:rPr>
              <a:t> </a:t>
            </a:r>
            <a:r>
              <a:rPr sz="1700" b="1" dirty="0">
                <a:latin typeface="Times New Roman"/>
                <a:cs typeface="Times New Roman"/>
              </a:rPr>
              <a:t>of</a:t>
            </a:r>
            <a:r>
              <a:rPr sz="1700" b="1" spc="-10" dirty="0">
                <a:latin typeface="Times New Roman"/>
                <a:cs typeface="Times New Roman"/>
              </a:rPr>
              <a:t> </a:t>
            </a:r>
            <a:r>
              <a:rPr sz="1700" b="1" spc="-5" dirty="0">
                <a:latin typeface="Times New Roman"/>
                <a:cs typeface="Times New Roman"/>
              </a:rPr>
              <a:t>pivot</a:t>
            </a:r>
            <a:r>
              <a:rPr sz="1700" b="1" dirty="0">
                <a:latin typeface="Times New Roman"/>
                <a:cs typeface="Times New Roman"/>
              </a:rPr>
              <a:t> </a:t>
            </a:r>
            <a:r>
              <a:rPr sz="1700" b="1" spc="-15" dirty="0">
                <a:latin typeface="Times New Roman"/>
                <a:cs typeface="Times New Roman"/>
              </a:rPr>
              <a:t>are</a:t>
            </a:r>
            <a:r>
              <a:rPr sz="1700" b="1" spc="-10" dirty="0">
                <a:latin typeface="Times New Roman"/>
                <a:cs typeface="Times New Roman"/>
              </a:rPr>
              <a:t> </a:t>
            </a:r>
            <a:r>
              <a:rPr sz="1700" b="1" spc="-5" dirty="0">
                <a:latin typeface="Times New Roman"/>
                <a:cs typeface="Times New Roman"/>
              </a:rPr>
              <a:t>greater</a:t>
            </a:r>
            <a:r>
              <a:rPr sz="1700" b="1" spc="-60" dirty="0">
                <a:latin typeface="Times New Roman"/>
                <a:cs typeface="Times New Roman"/>
              </a:rPr>
              <a:t> </a:t>
            </a:r>
            <a:r>
              <a:rPr sz="1700" b="1" dirty="0">
                <a:latin typeface="Times New Roman"/>
                <a:cs typeface="Times New Roman"/>
              </a:rPr>
              <a:t>than</a:t>
            </a:r>
            <a:r>
              <a:rPr sz="1700" b="1" spc="-10" dirty="0">
                <a:latin typeface="Times New Roman"/>
                <a:cs typeface="Times New Roman"/>
              </a:rPr>
              <a:t> </a:t>
            </a:r>
            <a:r>
              <a:rPr sz="1700" b="1" dirty="0">
                <a:latin typeface="Times New Roman"/>
                <a:cs typeface="Times New Roman"/>
              </a:rPr>
              <a:t>or</a:t>
            </a:r>
            <a:r>
              <a:rPr sz="1700" b="1" spc="-45" dirty="0">
                <a:latin typeface="Times New Roman"/>
                <a:cs typeface="Times New Roman"/>
              </a:rPr>
              <a:t> </a:t>
            </a:r>
            <a:r>
              <a:rPr sz="1700" b="1" dirty="0">
                <a:latin typeface="Times New Roman"/>
                <a:cs typeface="Times New Roman"/>
              </a:rPr>
              <a:t>equal </a:t>
            </a:r>
            <a:r>
              <a:rPr sz="1700" b="1" spc="-5" dirty="0">
                <a:latin typeface="Times New Roman"/>
                <a:cs typeface="Times New Roman"/>
              </a:rPr>
              <a:t>to </a:t>
            </a:r>
            <a:r>
              <a:rPr sz="1700" b="1" dirty="0">
                <a:latin typeface="Times New Roman"/>
                <a:cs typeface="Times New Roman"/>
              </a:rPr>
              <a:t>the</a:t>
            </a:r>
            <a:r>
              <a:rPr sz="1700" b="1" spc="-10" dirty="0">
                <a:latin typeface="Times New Roman"/>
                <a:cs typeface="Times New Roman"/>
              </a:rPr>
              <a:t> </a:t>
            </a:r>
            <a:r>
              <a:rPr sz="1700" b="1" spc="-5" dirty="0">
                <a:latin typeface="Times New Roman"/>
                <a:cs typeface="Times New Roman"/>
              </a:rPr>
              <a:t>pivot"</a:t>
            </a:r>
            <a:r>
              <a:rPr sz="1700" spc="-5" dirty="0">
                <a:latin typeface="Times New Roman"/>
                <a:cs typeface="Times New Roman"/>
              </a:rPr>
              <a:t>.</a:t>
            </a:r>
            <a:endParaRPr sz="1700">
              <a:latin typeface="Times New Roman"/>
              <a:cs typeface="Times New Roman"/>
            </a:endParaRPr>
          </a:p>
          <a:p>
            <a:pPr>
              <a:lnSpc>
                <a:spcPct val="100000"/>
              </a:lnSpc>
              <a:spcBef>
                <a:spcPts val="45"/>
              </a:spcBef>
              <a:buFont typeface="Arial MT"/>
              <a:buChar char="•"/>
            </a:pPr>
            <a:endParaRPr sz="2150">
              <a:latin typeface="Times New Roman"/>
              <a:cs typeface="Times New Roman"/>
            </a:endParaRPr>
          </a:p>
          <a:p>
            <a:pPr marL="299085" indent="-287020">
              <a:lnSpc>
                <a:spcPct val="100000"/>
              </a:lnSpc>
              <a:buFont typeface="Arial MT"/>
              <a:buChar char="•"/>
              <a:tabLst>
                <a:tab pos="299085" algn="l"/>
                <a:tab pos="299720" algn="l"/>
              </a:tabLst>
            </a:pPr>
            <a:r>
              <a:rPr sz="1700" spc="-5" dirty="0">
                <a:latin typeface="Times New Roman"/>
                <a:cs typeface="Times New Roman"/>
              </a:rPr>
              <a:t>Step</a:t>
            </a:r>
            <a:r>
              <a:rPr sz="1700" spc="-25" dirty="0">
                <a:latin typeface="Times New Roman"/>
                <a:cs typeface="Times New Roman"/>
              </a:rPr>
              <a:t> </a:t>
            </a:r>
            <a:r>
              <a:rPr sz="1700" dirty="0">
                <a:latin typeface="Times New Roman"/>
                <a:cs typeface="Times New Roman"/>
              </a:rPr>
              <a:t>by</a:t>
            </a:r>
            <a:r>
              <a:rPr sz="1700" spc="-10" dirty="0">
                <a:latin typeface="Times New Roman"/>
                <a:cs typeface="Times New Roman"/>
              </a:rPr>
              <a:t> </a:t>
            </a:r>
            <a:r>
              <a:rPr sz="1700" spc="-5" dirty="0">
                <a:latin typeface="Times New Roman"/>
                <a:cs typeface="Times New Roman"/>
              </a:rPr>
              <a:t>Step</a:t>
            </a:r>
            <a:r>
              <a:rPr sz="1700" spc="-25" dirty="0">
                <a:latin typeface="Times New Roman"/>
                <a:cs typeface="Times New Roman"/>
              </a:rPr>
              <a:t> </a:t>
            </a:r>
            <a:r>
              <a:rPr sz="1700" dirty="0">
                <a:latin typeface="Times New Roman"/>
                <a:cs typeface="Times New Roman"/>
              </a:rPr>
              <a:t>Process</a:t>
            </a:r>
            <a:endParaRPr sz="1700">
              <a:latin typeface="Times New Roman"/>
              <a:cs typeface="Times New Roman"/>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46608" y="531977"/>
            <a:ext cx="8205470" cy="2746375"/>
          </a:xfrm>
          <a:prstGeom prst="rect">
            <a:avLst/>
          </a:prstGeom>
        </p:spPr>
        <p:txBody>
          <a:bodyPr vert="horz" wrap="square" lIns="0" tIns="12700" rIns="0" bIns="0" rtlCol="0">
            <a:spAutoFit/>
          </a:bodyPr>
          <a:lstStyle/>
          <a:p>
            <a:pPr marL="12700" marR="5080">
              <a:lnSpc>
                <a:spcPct val="150000"/>
              </a:lnSpc>
              <a:spcBef>
                <a:spcPts val="100"/>
              </a:spcBef>
            </a:pPr>
            <a:r>
              <a:rPr sz="1700" b="1" dirty="0">
                <a:latin typeface="Times New Roman"/>
                <a:cs typeface="Times New Roman"/>
              </a:rPr>
              <a:t>Step</a:t>
            </a:r>
            <a:r>
              <a:rPr sz="1700" b="1" spc="-10" dirty="0">
                <a:latin typeface="Times New Roman"/>
                <a:cs typeface="Times New Roman"/>
              </a:rPr>
              <a:t> </a:t>
            </a:r>
            <a:r>
              <a:rPr sz="1700" b="1" dirty="0">
                <a:latin typeface="Times New Roman"/>
                <a:cs typeface="Times New Roman"/>
              </a:rPr>
              <a:t>1-</a:t>
            </a:r>
            <a:r>
              <a:rPr sz="1700" dirty="0">
                <a:latin typeface="Times New Roman"/>
                <a:cs typeface="Times New Roman"/>
              </a:rPr>
              <a:t>Consider</a:t>
            </a:r>
            <a:r>
              <a:rPr sz="1700" spc="-5" dirty="0">
                <a:latin typeface="Times New Roman"/>
                <a:cs typeface="Times New Roman"/>
              </a:rPr>
              <a:t> </a:t>
            </a:r>
            <a:r>
              <a:rPr sz="1700" dirty="0">
                <a:latin typeface="Times New Roman"/>
                <a:cs typeface="Times New Roman"/>
              </a:rPr>
              <a:t>the</a:t>
            </a:r>
            <a:r>
              <a:rPr sz="1700" spc="-5" dirty="0">
                <a:latin typeface="Times New Roman"/>
                <a:cs typeface="Times New Roman"/>
              </a:rPr>
              <a:t> first</a:t>
            </a:r>
            <a:r>
              <a:rPr sz="1700" spc="10" dirty="0">
                <a:latin typeface="Times New Roman"/>
                <a:cs typeface="Times New Roman"/>
              </a:rPr>
              <a:t> </a:t>
            </a:r>
            <a:r>
              <a:rPr sz="1700" spc="-5" dirty="0">
                <a:latin typeface="Times New Roman"/>
                <a:cs typeface="Times New Roman"/>
              </a:rPr>
              <a:t>element </a:t>
            </a:r>
            <a:r>
              <a:rPr sz="1700" dirty="0">
                <a:latin typeface="Times New Roman"/>
                <a:cs typeface="Times New Roman"/>
              </a:rPr>
              <a:t>of</a:t>
            </a:r>
            <a:r>
              <a:rPr sz="1700" spc="-5"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spc="-5" dirty="0">
                <a:latin typeface="Times New Roman"/>
                <a:cs typeface="Times New Roman"/>
              </a:rPr>
              <a:t>list</a:t>
            </a:r>
            <a:r>
              <a:rPr sz="1700" spc="25" dirty="0">
                <a:latin typeface="Times New Roman"/>
                <a:cs typeface="Times New Roman"/>
              </a:rPr>
              <a:t> </a:t>
            </a:r>
            <a:r>
              <a:rPr sz="1700" spc="-5" dirty="0">
                <a:latin typeface="Times New Roman"/>
                <a:cs typeface="Times New Roman"/>
              </a:rPr>
              <a:t>as </a:t>
            </a:r>
            <a:r>
              <a:rPr sz="1700" b="1" spc="-5" dirty="0">
                <a:latin typeface="Times New Roman"/>
                <a:cs typeface="Times New Roman"/>
              </a:rPr>
              <a:t>pivot</a:t>
            </a:r>
            <a:r>
              <a:rPr sz="1700" b="1" spc="5" dirty="0">
                <a:latin typeface="Times New Roman"/>
                <a:cs typeface="Times New Roman"/>
              </a:rPr>
              <a:t> </a:t>
            </a:r>
            <a:r>
              <a:rPr sz="1700" dirty="0">
                <a:latin typeface="Times New Roman"/>
                <a:cs typeface="Times New Roman"/>
              </a:rPr>
              <a:t>(i.e.,</a:t>
            </a:r>
            <a:r>
              <a:rPr sz="1700" spc="-25" dirty="0">
                <a:latin typeface="Times New Roman"/>
                <a:cs typeface="Times New Roman"/>
              </a:rPr>
              <a:t> </a:t>
            </a:r>
            <a:r>
              <a:rPr sz="1700" dirty="0">
                <a:latin typeface="Times New Roman"/>
                <a:cs typeface="Times New Roman"/>
              </a:rPr>
              <a:t>Element</a:t>
            </a:r>
            <a:r>
              <a:rPr sz="1700" spc="5" dirty="0">
                <a:latin typeface="Times New Roman"/>
                <a:cs typeface="Times New Roman"/>
              </a:rPr>
              <a:t> </a:t>
            </a:r>
            <a:r>
              <a:rPr sz="1700" spc="-5" dirty="0">
                <a:latin typeface="Times New Roman"/>
                <a:cs typeface="Times New Roman"/>
              </a:rPr>
              <a:t>at</a:t>
            </a:r>
            <a:r>
              <a:rPr sz="1700" spc="-10" dirty="0">
                <a:latin typeface="Times New Roman"/>
                <a:cs typeface="Times New Roman"/>
              </a:rPr>
              <a:t> </a:t>
            </a:r>
            <a:r>
              <a:rPr sz="1700" spc="-5" dirty="0">
                <a:latin typeface="Times New Roman"/>
                <a:cs typeface="Times New Roman"/>
              </a:rPr>
              <a:t>first</a:t>
            </a:r>
            <a:r>
              <a:rPr sz="1700" spc="10" dirty="0">
                <a:latin typeface="Times New Roman"/>
                <a:cs typeface="Times New Roman"/>
              </a:rPr>
              <a:t> </a:t>
            </a:r>
            <a:r>
              <a:rPr sz="1700" spc="-5" dirty="0">
                <a:latin typeface="Times New Roman"/>
                <a:cs typeface="Times New Roman"/>
              </a:rPr>
              <a:t>position</a:t>
            </a:r>
            <a:r>
              <a:rPr sz="1700" spc="10" dirty="0">
                <a:latin typeface="Times New Roman"/>
                <a:cs typeface="Times New Roman"/>
              </a:rPr>
              <a:t> </a:t>
            </a:r>
            <a:r>
              <a:rPr sz="1700" spc="-5" dirty="0">
                <a:latin typeface="Times New Roman"/>
                <a:cs typeface="Times New Roman"/>
              </a:rPr>
              <a:t>in</a:t>
            </a:r>
            <a:r>
              <a:rPr sz="1700" spc="10" dirty="0">
                <a:latin typeface="Times New Roman"/>
                <a:cs typeface="Times New Roman"/>
              </a:rPr>
              <a:t> </a:t>
            </a:r>
            <a:r>
              <a:rPr sz="1700" dirty="0">
                <a:latin typeface="Times New Roman"/>
                <a:cs typeface="Times New Roman"/>
              </a:rPr>
              <a:t>the</a:t>
            </a:r>
            <a:r>
              <a:rPr sz="1700" spc="-5" dirty="0">
                <a:latin typeface="Times New Roman"/>
                <a:cs typeface="Times New Roman"/>
              </a:rPr>
              <a:t> list). </a:t>
            </a:r>
            <a:r>
              <a:rPr sz="1700" dirty="0">
                <a:latin typeface="Times New Roman"/>
                <a:cs typeface="Times New Roman"/>
              </a:rPr>
              <a:t> </a:t>
            </a:r>
            <a:r>
              <a:rPr sz="1700" b="1" dirty="0">
                <a:latin typeface="Times New Roman"/>
                <a:cs typeface="Times New Roman"/>
              </a:rPr>
              <a:t>Step</a:t>
            </a:r>
            <a:r>
              <a:rPr sz="1700" b="1" spc="-10" dirty="0">
                <a:latin typeface="Times New Roman"/>
                <a:cs typeface="Times New Roman"/>
              </a:rPr>
              <a:t> </a:t>
            </a:r>
            <a:r>
              <a:rPr sz="1700" b="1" spc="-5" dirty="0">
                <a:latin typeface="Times New Roman"/>
                <a:cs typeface="Times New Roman"/>
              </a:rPr>
              <a:t>2-</a:t>
            </a:r>
            <a:r>
              <a:rPr sz="1700" spc="-5" dirty="0">
                <a:latin typeface="Times New Roman"/>
                <a:cs typeface="Times New Roman"/>
              </a:rPr>
              <a:t>Define</a:t>
            </a:r>
            <a:r>
              <a:rPr sz="1700" spc="-10" dirty="0">
                <a:latin typeface="Times New Roman"/>
                <a:cs typeface="Times New Roman"/>
              </a:rPr>
              <a:t> </a:t>
            </a:r>
            <a:r>
              <a:rPr sz="1700" dirty="0">
                <a:latin typeface="Times New Roman"/>
                <a:cs typeface="Times New Roman"/>
              </a:rPr>
              <a:t>two </a:t>
            </a:r>
            <a:r>
              <a:rPr sz="1700" spc="-5" dirty="0">
                <a:latin typeface="Times New Roman"/>
                <a:cs typeface="Times New Roman"/>
              </a:rPr>
              <a:t>variables</a:t>
            </a:r>
            <a:r>
              <a:rPr sz="1700" spc="-15" dirty="0">
                <a:latin typeface="Times New Roman"/>
                <a:cs typeface="Times New Roman"/>
              </a:rPr>
              <a:t> </a:t>
            </a:r>
            <a:r>
              <a:rPr sz="1700" dirty="0">
                <a:latin typeface="Times New Roman"/>
                <a:cs typeface="Times New Roman"/>
              </a:rPr>
              <a:t>i and</a:t>
            </a:r>
            <a:r>
              <a:rPr sz="1700" spc="-5" dirty="0">
                <a:latin typeface="Times New Roman"/>
                <a:cs typeface="Times New Roman"/>
              </a:rPr>
              <a:t> </a:t>
            </a:r>
            <a:r>
              <a:rPr sz="1700" dirty="0">
                <a:latin typeface="Times New Roman"/>
                <a:cs typeface="Times New Roman"/>
              </a:rPr>
              <a:t>j.</a:t>
            </a:r>
            <a:r>
              <a:rPr sz="1700" spc="-10" dirty="0">
                <a:latin typeface="Times New Roman"/>
                <a:cs typeface="Times New Roman"/>
              </a:rPr>
              <a:t> </a:t>
            </a:r>
            <a:r>
              <a:rPr sz="1700" dirty="0">
                <a:latin typeface="Times New Roman"/>
                <a:cs typeface="Times New Roman"/>
              </a:rPr>
              <a:t>Set</a:t>
            </a:r>
            <a:r>
              <a:rPr sz="1700" spc="5" dirty="0">
                <a:latin typeface="Times New Roman"/>
                <a:cs typeface="Times New Roman"/>
              </a:rPr>
              <a:t> </a:t>
            </a:r>
            <a:r>
              <a:rPr sz="1700" dirty="0">
                <a:latin typeface="Times New Roman"/>
                <a:cs typeface="Times New Roman"/>
              </a:rPr>
              <a:t>i </a:t>
            </a:r>
            <a:r>
              <a:rPr sz="1700" spc="-5" dirty="0">
                <a:latin typeface="Times New Roman"/>
                <a:cs typeface="Times New Roman"/>
              </a:rPr>
              <a:t>and</a:t>
            </a:r>
            <a:r>
              <a:rPr sz="1700" dirty="0">
                <a:latin typeface="Times New Roman"/>
                <a:cs typeface="Times New Roman"/>
              </a:rPr>
              <a:t> j</a:t>
            </a:r>
            <a:r>
              <a:rPr sz="1700" spc="5" dirty="0">
                <a:latin typeface="Times New Roman"/>
                <a:cs typeface="Times New Roman"/>
              </a:rPr>
              <a:t> </a:t>
            </a:r>
            <a:r>
              <a:rPr sz="1700" spc="-5" dirty="0">
                <a:latin typeface="Times New Roman"/>
                <a:cs typeface="Times New Roman"/>
              </a:rPr>
              <a:t>to</a:t>
            </a:r>
            <a:r>
              <a:rPr sz="1700" dirty="0">
                <a:latin typeface="Times New Roman"/>
                <a:cs typeface="Times New Roman"/>
              </a:rPr>
              <a:t> </a:t>
            </a:r>
            <a:r>
              <a:rPr sz="1700" spc="-5" dirty="0">
                <a:latin typeface="Times New Roman"/>
                <a:cs typeface="Times New Roman"/>
              </a:rPr>
              <a:t>first</a:t>
            </a:r>
            <a:r>
              <a:rPr sz="1700" spc="15" dirty="0">
                <a:latin typeface="Times New Roman"/>
                <a:cs typeface="Times New Roman"/>
              </a:rPr>
              <a:t> </a:t>
            </a:r>
            <a:r>
              <a:rPr sz="1700" dirty="0">
                <a:latin typeface="Times New Roman"/>
                <a:cs typeface="Times New Roman"/>
              </a:rPr>
              <a:t>and</a:t>
            </a:r>
            <a:r>
              <a:rPr sz="1700" spc="-10" dirty="0">
                <a:latin typeface="Times New Roman"/>
                <a:cs typeface="Times New Roman"/>
              </a:rPr>
              <a:t> </a:t>
            </a:r>
            <a:r>
              <a:rPr sz="1700" dirty="0">
                <a:latin typeface="Times New Roman"/>
                <a:cs typeface="Times New Roman"/>
              </a:rPr>
              <a:t>last </a:t>
            </a:r>
            <a:r>
              <a:rPr sz="1700" spc="-5" dirty="0">
                <a:latin typeface="Times New Roman"/>
                <a:cs typeface="Times New Roman"/>
              </a:rPr>
              <a:t>elements </a:t>
            </a:r>
            <a:r>
              <a:rPr sz="1700" dirty="0">
                <a:latin typeface="Times New Roman"/>
                <a:cs typeface="Times New Roman"/>
              </a:rPr>
              <a:t>of</a:t>
            </a:r>
            <a:r>
              <a:rPr sz="1700" spc="5"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spc="-5" dirty="0">
                <a:latin typeface="Times New Roman"/>
                <a:cs typeface="Times New Roman"/>
              </a:rPr>
              <a:t>list</a:t>
            </a:r>
            <a:r>
              <a:rPr sz="1700" spc="15" dirty="0">
                <a:latin typeface="Times New Roman"/>
                <a:cs typeface="Times New Roman"/>
              </a:rPr>
              <a:t> </a:t>
            </a:r>
            <a:r>
              <a:rPr sz="1700" spc="-10" dirty="0">
                <a:latin typeface="Times New Roman"/>
                <a:cs typeface="Times New Roman"/>
              </a:rPr>
              <a:t>respectively. </a:t>
            </a:r>
            <a:r>
              <a:rPr sz="1700" spc="-409" dirty="0">
                <a:latin typeface="Times New Roman"/>
                <a:cs typeface="Times New Roman"/>
              </a:rPr>
              <a:t> </a:t>
            </a:r>
            <a:r>
              <a:rPr sz="1700" b="1" dirty="0">
                <a:latin typeface="Times New Roman"/>
                <a:cs typeface="Times New Roman"/>
              </a:rPr>
              <a:t>Step</a:t>
            </a:r>
            <a:r>
              <a:rPr sz="1700" b="1" spc="-10" dirty="0">
                <a:latin typeface="Times New Roman"/>
                <a:cs typeface="Times New Roman"/>
              </a:rPr>
              <a:t> </a:t>
            </a:r>
            <a:r>
              <a:rPr sz="1700" b="1" spc="-5" dirty="0">
                <a:latin typeface="Times New Roman"/>
                <a:cs typeface="Times New Roman"/>
              </a:rPr>
              <a:t>3-</a:t>
            </a:r>
            <a:r>
              <a:rPr sz="1700" spc="-5" dirty="0">
                <a:latin typeface="Times New Roman"/>
                <a:cs typeface="Times New Roman"/>
              </a:rPr>
              <a:t>Increment</a:t>
            </a:r>
            <a:r>
              <a:rPr sz="1700" spc="-25" dirty="0">
                <a:latin typeface="Times New Roman"/>
                <a:cs typeface="Times New Roman"/>
              </a:rPr>
              <a:t> </a:t>
            </a:r>
            <a:r>
              <a:rPr sz="1700" dirty="0">
                <a:latin typeface="Times New Roman"/>
                <a:cs typeface="Times New Roman"/>
              </a:rPr>
              <a:t>i </a:t>
            </a:r>
            <a:r>
              <a:rPr sz="1700" spc="-5" dirty="0">
                <a:latin typeface="Times New Roman"/>
                <a:cs typeface="Times New Roman"/>
              </a:rPr>
              <a:t>until</a:t>
            </a:r>
            <a:r>
              <a:rPr sz="1700" spc="10" dirty="0">
                <a:latin typeface="Times New Roman"/>
                <a:cs typeface="Times New Roman"/>
              </a:rPr>
              <a:t> </a:t>
            </a:r>
            <a:r>
              <a:rPr sz="1700" spc="-5" dirty="0">
                <a:latin typeface="Times New Roman"/>
                <a:cs typeface="Times New Roman"/>
              </a:rPr>
              <a:t>list[i]</a:t>
            </a:r>
            <a:r>
              <a:rPr sz="1700" spc="25" dirty="0">
                <a:latin typeface="Times New Roman"/>
                <a:cs typeface="Times New Roman"/>
              </a:rPr>
              <a:t> </a:t>
            </a:r>
            <a:r>
              <a:rPr sz="1700" dirty="0">
                <a:latin typeface="Times New Roman"/>
                <a:cs typeface="Times New Roman"/>
              </a:rPr>
              <a:t>&gt;</a:t>
            </a:r>
            <a:r>
              <a:rPr sz="1700" spc="-5" dirty="0">
                <a:latin typeface="Times New Roman"/>
                <a:cs typeface="Times New Roman"/>
              </a:rPr>
              <a:t> pivot</a:t>
            </a:r>
            <a:r>
              <a:rPr sz="1700" dirty="0">
                <a:latin typeface="Times New Roman"/>
                <a:cs typeface="Times New Roman"/>
              </a:rPr>
              <a:t> then</a:t>
            </a:r>
            <a:r>
              <a:rPr sz="1700" spc="5" dirty="0">
                <a:latin typeface="Times New Roman"/>
                <a:cs typeface="Times New Roman"/>
              </a:rPr>
              <a:t> </a:t>
            </a:r>
            <a:r>
              <a:rPr sz="1700" spc="-5" dirty="0">
                <a:latin typeface="Times New Roman"/>
                <a:cs typeface="Times New Roman"/>
              </a:rPr>
              <a:t>stop.</a:t>
            </a:r>
            <a:endParaRPr sz="1700">
              <a:latin typeface="Times New Roman"/>
              <a:cs typeface="Times New Roman"/>
            </a:endParaRPr>
          </a:p>
          <a:p>
            <a:pPr marL="12700">
              <a:lnSpc>
                <a:spcPct val="100000"/>
              </a:lnSpc>
              <a:spcBef>
                <a:spcPts val="1020"/>
              </a:spcBef>
            </a:pPr>
            <a:r>
              <a:rPr sz="1700" b="1" dirty="0">
                <a:latin typeface="Times New Roman"/>
                <a:cs typeface="Times New Roman"/>
              </a:rPr>
              <a:t>Step</a:t>
            </a:r>
            <a:r>
              <a:rPr sz="1700" b="1" spc="-10" dirty="0">
                <a:latin typeface="Times New Roman"/>
                <a:cs typeface="Times New Roman"/>
              </a:rPr>
              <a:t> </a:t>
            </a:r>
            <a:r>
              <a:rPr sz="1700" b="1" dirty="0">
                <a:latin typeface="Times New Roman"/>
                <a:cs typeface="Times New Roman"/>
              </a:rPr>
              <a:t>4-</a:t>
            </a:r>
            <a:r>
              <a:rPr sz="1700" dirty="0">
                <a:latin typeface="Times New Roman"/>
                <a:cs typeface="Times New Roman"/>
              </a:rPr>
              <a:t>Decrement</a:t>
            </a:r>
            <a:r>
              <a:rPr sz="1700" spc="-35" dirty="0">
                <a:latin typeface="Times New Roman"/>
                <a:cs typeface="Times New Roman"/>
              </a:rPr>
              <a:t> </a:t>
            </a:r>
            <a:r>
              <a:rPr sz="1700" dirty="0">
                <a:latin typeface="Times New Roman"/>
                <a:cs typeface="Times New Roman"/>
              </a:rPr>
              <a:t>j </a:t>
            </a:r>
            <a:r>
              <a:rPr sz="1700" spc="-5" dirty="0">
                <a:latin typeface="Times New Roman"/>
                <a:cs typeface="Times New Roman"/>
              </a:rPr>
              <a:t>until</a:t>
            </a:r>
            <a:r>
              <a:rPr sz="1700" spc="10" dirty="0">
                <a:latin typeface="Times New Roman"/>
                <a:cs typeface="Times New Roman"/>
              </a:rPr>
              <a:t> </a:t>
            </a:r>
            <a:r>
              <a:rPr sz="1700" spc="-5" dirty="0">
                <a:latin typeface="Times New Roman"/>
                <a:cs typeface="Times New Roman"/>
              </a:rPr>
              <a:t>list[j]</a:t>
            </a:r>
            <a:r>
              <a:rPr sz="1700" spc="20" dirty="0">
                <a:latin typeface="Times New Roman"/>
                <a:cs typeface="Times New Roman"/>
              </a:rPr>
              <a:t> </a:t>
            </a:r>
            <a:r>
              <a:rPr sz="1700" dirty="0">
                <a:latin typeface="Times New Roman"/>
                <a:cs typeface="Times New Roman"/>
              </a:rPr>
              <a:t>&lt;</a:t>
            </a:r>
            <a:r>
              <a:rPr sz="1700" spc="-10" dirty="0">
                <a:latin typeface="Times New Roman"/>
                <a:cs typeface="Times New Roman"/>
              </a:rPr>
              <a:t> </a:t>
            </a:r>
            <a:r>
              <a:rPr sz="1700" spc="-5" dirty="0">
                <a:latin typeface="Times New Roman"/>
                <a:cs typeface="Times New Roman"/>
              </a:rPr>
              <a:t>pivot</a:t>
            </a:r>
            <a:r>
              <a:rPr sz="1700" dirty="0">
                <a:latin typeface="Times New Roman"/>
                <a:cs typeface="Times New Roman"/>
              </a:rPr>
              <a:t> then</a:t>
            </a:r>
            <a:r>
              <a:rPr sz="1700" spc="-10" dirty="0">
                <a:latin typeface="Times New Roman"/>
                <a:cs typeface="Times New Roman"/>
              </a:rPr>
              <a:t> </a:t>
            </a:r>
            <a:r>
              <a:rPr sz="1700" spc="-5" dirty="0">
                <a:latin typeface="Times New Roman"/>
                <a:cs typeface="Times New Roman"/>
              </a:rPr>
              <a:t>stop.</a:t>
            </a:r>
            <a:endParaRPr sz="1700">
              <a:latin typeface="Times New Roman"/>
              <a:cs typeface="Times New Roman"/>
            </a:endParaRPr>
          </a:p>
          <a:p>
            <a:pPr marL="12700">
              <a:lnSpc>
                <a:spcPct val="100000"/>
              </a:lnSpc>
              <a:spcBef>
                <a:spcPts val="1020"/>
              </a:spcBef>
            </a:pPr>
            <a:r>
              <a:rPr sz="1700" b="1" dirty="0">
                <a:latin typeface="Times New Roman"/>
                <a:cs typeface="Times New Roman"/>
              </a:rPr>
              <a:t>Step</a:t>
            </a:r>
            <a:r>
              <a:rPr sz="1700" b="1" spc="-15" dirty="0">
                <a:latin typeface="Times New Roman"/>
                <a:cs typeface="Times New Roman"/>
              </a:rPr>
              <a:t> </a:t>
            </a:r>
            <a:r>
              <a:rPr sz="1700" b="1" spc="-5" dirty="0">
                <a:latin typeface="Times New Roman"/>
                <a:cs typeface="Times New Roman"/>
              </a:rPr>
              <a:t>5-</a:t>
            </a:r>
            <a:r>
              <a:rPr sz="1700" spc="-5" dirty="0">
                <a:latin typeface="Times New Roman"/>
                <a:cs typeface="Times New Roman"/>
              </a:rPr>
              <a:t>If</a:t>
            </a:r>
            <a:r>
              <a:rPr sz="1700" spc="-10" dirty="0">
                <a:latin typeface="Times New Roman"/>
                <a:cs typeface="Times New Roman"/>
              </a:rPr>
              <a:t> </a:t>
            </a:r>
            <a:r>
              <a:rPr sz="1700" dirty="0">
                <a:latin typeface="Times New Roman"/>
                <a:cs typeface="Times New Roman"/>
              </a:rPr>
              <a:t>i &lt; j then</a:t>
            </a:r>
            <a:r>
              <a:rPr sz="1700" spc="-10" dirty="0">
                <a:latin typeface="Times New Roman"/>
                <a:cs typeface="Times New Roman"/>
              </a:rPr>
              <a:t> </a:t>
            </a:r>
            <a:r>
              <a:rPr sz="1700" spc="-5" dirty="0">
                <a:latin typeface="Times New Roman"/>
                <a:cs typeface="Times New Roman"/>
              </a:rPr>
              <a:t>exchange</a:t>
            </a:r>
            <a:r>
              <a:rPr sz="1700" spc="-35" dirty="0">
                <a:latin typeface="Times New Roman"/>
                <a:cs typeface="Times New Roman"/>
              </a:rPr>
              <a:t> </a:t>
            </a:r>
            <a:r>
              <a:rPr sz="1700" spc="-5" dirty="0">
                <a:latin typeface="Times New Roman"/>
                <a:cs typeface="Times New Roman"/>
              </a:rPr>
              <a:t>list[i]</a:t>
            </a:r>
            <a:r>
              <a:rPr sz="1700" spc="15" dirty="0">
                <a:latin typeface="Times New Roman"/>
                <a:cs typeface="Times New Roman"/>
              </a:rPr>
              <a:t> </a:t>
            </a:r>
            <a:r>
              <a:rPr sz="1700" spc="-5" dirty="0">
                <a:latin typeface="Times New Roman"/>
                <a:cs typeface="Times New Roman"/>
              </a:rPr>
              <a:t>and list[j].</a:t>
            </a:r>
            <a:endParaRPr sz="1700">
              <a:latin typeface="Times New Roman"/>
              <a:cs typeface="Times New Roman"/>
            </a:endParaRPr>
          </a:p>
          <a:p>
            <a:pPr marL="12700">
              <a:lnSpc>
                <a:spcPct val="100000"/>
              </a:lnSpc>
              <a:spcBef>
                <a:spcPts val="1019"/>
              </a:spcBef>
            </a:pPr>
            <a:r>
              <a:rPr sz="1700" b="1" dirty="0">
                <a:latin typeface="Times New Roman"/>
                <a:cs typeface="Times New Roman"/>
              </a:rPr>
              <a:t>Step</a:t>
            </a:r>
            <a:r>
              <a:rPr sz="1700" b="1" spc="-15" dirty="0">
                <a:latin typeface="Times New Roman"/>
                <a:cs typeface="Times New Roman"/>
              </a:rPr>
              <a:t> </a:t>
            </a:r>
            <a:r>
              <a:rPr sz="1700" b="1" dirty="0">
                <a:latin typeface="Times New Roman"/>
                <a:cs typeface="Times New Roman"/>
              </a:rPr>
              <a:t>6-</a:t>
            </a:r>
            <a:r>
              <a:rPr sz="1700" dirty="0">
                <a:latin typeface="Times New Roman"/>
                <a:cs typeface="Times New Roman"/>
              </a:rPr>
              <a:t>Repeat</a:t>
            </a:r>
            <a:r>
              <a:rPr sz="1700" spc="-25" dirty="0">
                <a:latin typeface="Times New Roman"/>
                <a:cs typeface="Times New Roman"/>
              </a:rPr>
              <a:t> </a:t>
            </a:r>
            <a:r>
              <a:rPr sz="1700" spc="-5" dirty="0">
                <a:latin typeface="Times New Roman"/>
                <a:cs typeface="Times New Roman"/>
              </a:rPr>
              <a:t>steps </a:t>
            </a:r>
            <a:r>
              <a:rPr sz="1700" dirty="0">
                <a:latin typeface="Times New Roman"/>
                <a:cs typeface="Times New Roman"/>
              </a:rPr>
              <a:t>3,4</a:t>
            </a:r>
            <a:r>
              <a:rPr sz="1700" spc="-20" dirty="0">
                <a:latin typeface="Times New Roman"/>
                <a:cs typeface="Times New Roman"/>
              </a:rPr>
              <a:t> </a:t>
            </a:r>
            <a:r>
              <a:rPr sz="1700" dirty="0">
                <a:latin typeface="Times New Roman"/>
                <a:cs typeface="Times New Roman"/>
              </a:rPr>
              <a:t>&amp; 5</a:t>
            </a:r>
            <a:r>
              <a:rPr sz="1700" spc="-10" dirty="0">
                <a:latin typeface="Times New Roman"/>
                <a:cs typeface="Times New Roman"/>
              </a:rPr>
              <a:t> </a:t>
            </a:r>
            <a:r>
              <a:rPr sz="1700" spc="-5" dirty="0">
                <a:latin typeface="Times New Roman"/>
                <a:cs typeface="Times New Roman"/>
              </a:rPr>
              <a:t>until</a:t>
            </a:r>
            <a:r>
              <a:rPr sz="1700" spc="15" dirty="0">
                <a:latin typeface="Times New Roman"/>
                <a:cs typeface="Times New Roman"/>
              </a:rPr>
              <a:t> </a:t>
            </a:r>
            <a:r>
              <a:rPr sz="1700" dirty="0">
                <a:latin typeface="Times New Roman"/>
                <a:cs typeface="Times New Roman"/>
              </a:rPr>
              <a:t>i &gt; j.</a:t>
            </a:r>
            <a:endParaRPr sz="1700">
              <a:latin typeface="Times New Roman"/>
              <a:cs typeface="Times New Roman"/>
            </a:endParaRPr>
          </a:p>
          <a:p>
            <a:pPr marL="12700">
              <a:lnSpc>
                <a:spcPct val="100000"/>
              </a:lnSpc>
              <a:spcBef>
                <a:spcPts val="1019"/>
              </a:spcBef>
            </a:pPr>
            <a:r>
              <a:rPr sz="1700" b="1" dirty="0">
                <a:latin typeface="Times New Roman"/>
                <a:cs typeface="Times New Roman"/>
              </a:rPr>
              <a:t>Step</a:t>
            </a:r>
            <a:r>
              <a:rPr sz="1700" b="1" spc="-10" dirty="0">
                <a:latin typeface="Times New Roman"/>
                <a:cs typeface="Times New Roman"/>
              </a:rPr>
              <a:t> </a:t>
            </a:r>
            <a:r>
              <a:rPr sz="1700" b="1" dirty="0">
                <a:latin typeface="Times New Roman"/>
                <a:cs typeface="Times New Roman"/>
              </a:rPr>
              <a:t>7-</a:t>
            </a:r>
            <a:r>
              <a:rPr sz="1700" dirty="0">
                <a:latin typeface="Times New Roman"/>
                <a:cs typeface="Times New Roman"/>
              </a:rPr>
              <a:t>Exchange</a:t>
            </a:r>
            <a:r>
              <a:rPr sz="1700" spc="-25" dirty="0">
                <a:latin typeface="Times New Roman"/>
                <a:cs typeface="Times New Roman"/>
              </a:rPr>
              <a:t> </a:t>
            </a:r>
            <a:r>
              <a:rPr sz="1700" dirty="0">
                <a:latin typeface="Times New Roman"/>
                <a:cs typeface="Times New Roman"/>
              </a:rPr>
              <a:t>the</a:t>
            </a:r>
            <a:r>
              <a:rPr sz="1700" spc="-5" dirty="0">
                <a:latin typeface="Times New Roman"/>
                <a:cs typeface="Times New Roman"/>
              </a:rPr>
              <a:t> pivot</a:t>
            </a:r>
            <a:r>
              <a:rPr sz="1700" spc="5" dirty="0">
                <a:latin typeface="Times New Roman"/>
                <a:cs typeface="Times New Roman"/>
              </a:rPr>
              <a:t> </a:t>
            </a:r>
            <a:r>
              <a:rPr sz="1700" spc="-5" dirty="0">
                <a:latin typeface="Times New Roman"/>
                <a:cs typeface="Times New Roman"/>
              </a:rPr>
              <a:t>element with</a:t>
            </a:r>
            <a:r>
              <a:rPr sz="1700" spc="10" dirty="0">
                <a:latin typeface="Times New Roman"/>
                <a:cs typeface="Times New Roman"/>
              </a:rPr>
              <a:t> </a:t>
            </a:r>
            <a:r>
              <a:rPr sz="1700" spc="-5" dirty="0">
                <a:latin typeface="Times New Roman"/>
                <a:cs typeface="Times New Roman"/>
              </a:rPr>
              <a:t>list[j]</a:t>
            </a:r>
            <a:r>
              <a:rPr sz="1700" spc="20" dirty="0">
                <a:latin typeface="Times New Roman"/>
                <a:cs typeface="Times New Roman"/>
              </a:rPr>
              <a:t> </a:t>
            </a:r>
            <a:r>
              <a:rPr sz="1700" spc="-5" dirty="0">
                <a:latin typeface="Times New Roman"/>
                <a:cs typeface="Times New Roman"/>
              </a:rPr>
              <a:t>element.</a:t>
            </a:r>
            <a:endParaRPr sz="1700">
              <a:latin typeface="Times New Roman"/>
              <a:cs typeface="Times New Roman"/>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82904" y="241909"/>
            <a:ext cx="3777615" cy="1580515"/>
          </a:xfrm>
          <a:prstGeom prst="rect">
            <a:avLst/>
          </a:prstGeom>
        </p:spPr>
        <p:txBody>
          <a:bodyPr vert="horz" wrap="square" lIns="0" tIns="12700" rIns="0" bIns="0" rtlCol="0">
            <a:spAutoFit/>
          </a:bodyPr>
          <a:lstStyle/>
          <a:p>
            <a:pPr marL="228600" marR="5080" indent="-216535">
              <a:lnSpc>
                <a:spcPct val="150100"/>
              </a:lnSpc>
              <a:spcBef>
                <a:spcPts val="100"/>
              </a:spcBef>
            </a:pPr>
            <a:r>
              <a:rPr sz="1700" spc="-5" dirty="0">
                <a:latin typeface="Times New Roman"/>
                <a:cs typeface="Times New Roman"/>
              </a:rPr>
              <a:t>void</a:t>
            </a:r>
            <a:r>
              <a:rPr sz="1700" spc="5" dirty="0">
                <a:latin typeface="Times New Roman"/>
                <a:cs typeface="Times New Roman"/>
              </a:rPr>
              <a:t> </a:t>
            </a:r>
            <a:r>
              <a:rPr sz="1700" spc="-5" dirty="0">
                <a:latin typeface="Times New Roman"/>
                <a:cs typeface="Times New Roman"/>
              </a:rPr>
              <a:t>quickSort(int</a:t>
            </a:r>
            <a:r>
              <a:rPr sz="1700" spc="30" dirty="0">
                <a:latin typeface="Times New Roman"/>
                <a:cs typeface="Times New Roman"/>
              </a:rPr>
              <a:t> </a:t>
            </a:r>
            <a:r>
              <a:rPr sz="1700" spc="-5" dirty="0">
                <a:latin typeface="Times New Roman"/>
                <a:cs typeface="Times New Roman"/>
              </a:rPr>
              <a:t>list[10],int</a:t>
            </a:r>
            <a:r>
              <a:rPr sz="1700" spc="30" dirty="0">
                <a:latin typeface="Times New Roman"/>
                <a:cs typeface="Times New Roman"/>
              </a:rPr>
              <a:t> </a:t>
            </a:r>
            <a:r>
              <a:rPr sz="1700" spc="-5" dirty="0">
                <a:latin typeface="Times New Roman"/>
                <a:cs typeface="Times New Roman"/>
              </a:rPr>
              <a:t>first,int</a:t>
            </a:r>
            <a:r>
              <a:rPr sz="1700" spc="30" dirty="0">
                <a:latin typeface="Times New Roman"/>
                <a:cs typeface="Times New Roman"/>
              </a:rPr>
              <a:t> </a:t>
            </a:r>
            <a:r>
              <a:rPr sz="1700" spc="-5" dirty="0">
                <a:latin typeface="Times New Roman"/>
                <a:cs typeface="Times New Roman"/>
              </a:rPr>
              <a:t>last){ </a:t>
            </a:r>
            <a:r>
              <a:rPr sz="1700" spc="-409" dirty="0">
                <a:latin typeface="Times New Roman"/>
                <a:cs typeface="Times New Roman"/>
              </a:rPr>
              <a:t> </a:t>
            </a:r>
            <a:r>
              <a:rPr sz="1700" spc="-5" dirty="0">
                <a:latin typeface="Times New Roman"/>
                <a:cs typeface="Times New Roman"/>
              </a:rPr>
              <a:t>int </a:t>
            </a:r>
            <a:r>
              <a:rPr sz="1700" dirty="0">
                <a:latin typeface="Times New Roman"/>
                <a:cs typeface="Times New Roman"/>
              </a:rPr>
              <a:t>pivot,i,j,temp;</a:t>
            </a:r>
            <a:endParaRPr sz="1700">
              <a:latin typeface="Times New Roman"/>
              <a:cs typeface="Times New Roman"/>
            </a:endParaRPr>
          </a:p>
          <a:p>
            <a:pPr marL="498475" marR="2190750" indent="-216535">
              <a:lnSpc>
                <a:spcPct val="150000"/>
              </a:lnSpc>
            </a:pPr>
            <a:r>
              <a:rPr sz="1700" spc="-5" dirty="0">
                <a:latin typeface="Times New Roman"/>
                <a:cs typeface="Times New Roman"/>
              </a:rPr>
              <a:t>if(first </a:t>
            </a:r>
            <a:r>
              <a:rPr sz="1700" dirty="0">
                <a:latin typeface="Times New Roman"/>
                <a:cs typeface="Times New Roman"/>
              </a:rPr>
              <a:t>&lt; </a:t>
            </a:r>
            <a:r>
              <a:rPr sz="1700" spc="-5" dirty="0">
                <a:latin typeface="Times New Roman"/>
                <a:cs typeface="Times New Roman"/>
              </a:rPr>
              <a:t>last){ </a:t>
            </a:r>
            <a:r>
              <a:rPr sz="1700" spc="-409" dirty="0">
                <a:latin typeface="Times New Roman"/>
                <a:cs typeface="Times New Roman"/>
              </a:rPr>
              <a:t> </a:t>
            </a:r>
            <a:r>
              <a:rPr sz="1700" spc="-5" dirty="0">
                <a:latin typeface="Times New Roman"/>
                <a:cs typeface="Times New Roman"/>
              </a:rPr>
              <a:t>pivot</a:t>
            </a:r>
            <a:r>
              <a:rPr sz="1700" spc="-35" dirty="0">
                <a:latin typeface="Times New Roman"/>
                <a:cs typeface="Times New Roman"/>
              </a:rPr>
              <a:t> </a:t>
            </a:r>
            <a:r>
              <a:rPr sz="1700" dirty="0">
                <a:latin typeface="Times New Roman"/>
                <a:cs typeface="Times New Roman"/>
              </a:rPr>
              <a:t>=</a:t>
            </a:r>
            <a:r>
              <a:rPr sz="1700" spc="-35" dirty="0">
                <a:latin typeface="Times New Roman"/>
                <a:cs typeface="Times New Roman"/>
              </a:rPr>
              <a:t> </a:t>
            </a:r>
            <a:r>
              <a:rPr sz="1700" spc="-5" dirty="0">
                <a:latin typeface="Times New Roman"/>
                <a:cs typeface="Times New Roman"/>
              </a:rPr>
              <a:t>first;</a:t>
            </a:r>
            <a:endParaRPr sz="1700">
              <a:latin typeface="Times New Roman"/>
              <a:cs typeface="Times New Roman"/>
            </a:endParaRPr>
          </a:p>
        </p:txBody>
      </p:sp>
      <p:sp>
        <p:nvSpPr>
          <p:cNvPr id="3" name="object 3"/>
          <p:cNvSpPr txBox="1"/>
          <p:nvPr/>
        </p:nvSpPr>
        <p:spPr>
          <a:xfrm>
            <a:off x="969060" y="1797151"/>
            <a:ext cx="3571240" cy="2357755"/>
          </a:xfrm>
          <a:prstGeom prst="rect">
            <a:avLst/>
          </a:prstGeom>
        </p:spPr>
        <p:txBody>
          <a:bodyPr vert="horz" wrap="square" lIns="0" tIns="12700" rIns="0" bIns="0" rtlCol="0">
            <a:spAutoFit/>
          </a:bodyPr>
          <a:lstStyle/>
          <a:p>
            <a:pPr marL="12700" marR="2854960">
              <a:lnSpc>
                <a:spcPct val="150000"/>
              </a:lnSpc>
              <a:spcBef>
                <a:spcPts val="100"/>
              </a:spcBef>
            </a:pPr>
            <a:r>
              <a:rPr sz="1700" dirty="0">
                <a:latin typeface="Times New Roman"/>
                <a:cs typeface="Times New Roman"/>
              </a:rPr>
              <a:t>i</a:t>
            </a:r>
            <a:r>
              <a:rPr sz="1700" spc="-45" dirty="0">
                <a:latin typeface="Times New Roman"/>
                <a:cs typeface="Times New Roman"/>
              </a:rPr>
              <a:t> </a:t>
            </a:r>
            <a:r>
              <a:rPr sz="1700" dirty="0">
                <a:latin typeface="Times New Roman"/>
                <a:cs typeface="Times New Roman"/>
              </a:rPr>
              <a:t>=</a:t>
            </a:r>
            <a:r>
              <a:rPr sz="1700" spc="-50" dirty="0">
                <a:latin typeface="Times New Roman"/>
                <a:cs typeface="Times New Roman"/>
              </a:rPr>
              <a:t> </a:t>
            </a:r>
            <a:r>
              <a:rPr sz="1700" spc="-5" dirty="0">
                <a:latin typeface="Times New Roman"/>
                <a:cs typeface="Times New Roman"/>
              </a:rPr>
              <a:t>first; </a:t>
            </a:r>
            <a:r>
              <a:rPr sz="1700" spc="-409" dirty="0">
                <a:latin typeface="Times New Roman"/>
                <a:cs typeface="Times New Roman"/>
              </a:rPr>
              <a:t> </a:t>
            </a:r>
            <a:r>
              <a:rPr sz="1700" dirty="0">
                <a:latin typeface="Times New Roman"/>
                <a:cs typeface="Times New Roman"/>
              </a:rPr>
              <a:t> j</a:t>
            </a:r>
            <a:r>
              <a:rPr sz="1700" spc="-35" dirty="0">
                <a:latin typeface="Times New Roman"/>
                <a:cs typeface="Times New Roman"/>
              </a:rPr>
              <a:t> </a:t>
            </a:r>
            <a:r>
              <a:rPr sz="1700" dirty="0">
                <a:latin typeface="Times New Roman"/>
                <a:cs typeface="Times New Roman"/>
              </a:rPr>
              <a:t>=</a:t>
            </a:r>
            <a:r>
              <a:rPr sz="1700" spc="-35" dirty="0">
                <a:latin typeface="Times New Roman"/>
                <a:cs typeface="Times New Roman"/>
              </a:rPr>
              <a:t> </a:t>
            </a:r>
            <a:r>
              <a:rPr sz="1700" spc="-5" dirty="0">
                <a:latin typeface="Times New Roman"/>
                <a:cs typeface="Times New Roman"/>
              </a:rPr>
              <a:t>last;</a:t>
            </a:r>
            <a:endParaRPr sz="1700">
              <a:latin typeface="Times New Roman"/>
              <a:cs typeface="Times New Roman"/>
            </a:endParaRPr>
          </a:p>
          <a:p>
            <a:pPr marL="12700">
              <a:lnSpc>
                <a:spcPct val="100000"/>
              </a:lnSpc>
              <a:spcBef>
                <a:spcPts val="1020"/>
              </a:spcBef>
            </a:pPr>
            <a:r>
              <a:rPr sz="1700" spc="-5" dirty="0">
                <a:latin typeface="Times New Roman"/>
                <a:cs typeface="Times New Roman"/>
              </a:rPr>
              <a:t>while(i</a:t>
            </a:r>
            <a:r>
              <a:rPr sz="1700" spc="-35" dirty="0">
                <a:latin typeface="Times New Roman"/>
                <a:cs typeface="Times New Roman"/>
              </a:rPr>
              <a:t> </a:t>
            </a:r>
            <a:r>
              <a:rPr sz="1700" dirty="0">
                <a:latin typeface="Times New Roman"/>
                <a:cs typeface="Times New Roman"/>
              </a:rPr>
              <a:t>&lt;</a:t>
            </a:r>
            <a:r>
              <a:rPr sz="1700" spc="-15" dirty="0">
                <a:latin typeface="Times New Roman"/>
                <a:cs typeface="Times New Roman"/>
              </a:rPr>
              <a:t> </a:t>
            </a:r>
            <a:r>
              <a:rPr sz="1700" dirty="0">
                <a:latin typeface="Times New Roman"/>
                <a:cs typeface="Times New Roman"/>
              </a:rPr>
              <a:t>j){</a:t>
            </a:r>
            <a:endParaRPr sz="1700">
              <a:latin typeface="Times New Roman"/>
              <a:cs typeface="Times New Roman"/>
            </a:endParaRPr>
          </a:p>
          <a:p>
            <a:pPr marL="443865" marR="5080" indent="-216535">
              <a:lnSpc>
                <a:spcPct val="150000"/>
              </a:lnSpc>
            </a:pPr>
            <a:r>
              <a:rPr sz="1700" spc="-5" dirty="0">
                <a:latin typeface="Times New Roman"/>
                <a:cs typeface="Times New Roman"/>
              </a:rPr>
              <a:t>while(list[i]</a:t>
            </a:r>
            <a:r>
              <a:rPr sz="1700" spc="20" dirty="0">
                <a:latin typeface="Times New Roman"/>
                <a:cs typeface="Times New Roman"/>
              </a:rPr>
              <a:t> </a:t>
            </a:r>
            <a:r>
              <a:rPr sz="1700" dirty="0">
                <a:latin typeface="Times New Roman"/>
                <a:cs typeface="Times New Roman"/>
              </a:rPr>
              <a:t>&lt;=</a:t>
            </a:r>
            <a:r>
              <a:rPr sz="1700" spc="-15" dirty="0">
                <a:latin typeface="Times New Roman"/>
                <a:cs typeface="Times New Roman"/>
              </a:rPr>
              <a:t> </a:t>
            </a:r>
            <a:r>
              <a:rPr sz="1700" spc="-5" dirty="0">
                <a:latin typeface="Times New Roman"/>
                <a:cs typeface="Times New Roman"/>
              </a:rPr>
              <a:t>list[pivot]</a:t>
            </a:r>
            <a:r>
              <a:rPr sz="1700" spc="25" dirty="0">
                <a:latin typeface="Times New Roman"/>
                <a:cs typeface="Times New Roman"/>
              </a:rPr>
              <a:t> </a:t>
            </a:r>
            <a:r>
              <a:rPr sz="1700" dirty="0">
                <a:latin typeface="Times New Roman"/>
                <a:cs typeface="Times New Roman"/>
              </a:rPr>
              <a:t>&amp;&amp;</a:t>
            </a:r>
            <a:r>
              <a:rPr sz="1700" spc="-5" dirty="0">
                <a:latin typeface="Times New Roman"/>
                <a:cs typeface="Times New Roman"/>
              </a:rPr>
              <a:t> </a:t>
            </a:r>
            <a:r>
              <a:rPr sz="1700" dirty="0">
                <a:latin typeface="Times New Roman"/>
                <a:cs typeface="Times New Roman"/>
              </a:rPr>
              <a:t>i &lt;</a:t>
            </a:r>
            <a:r>
              <a:rPr sz="1700" spc="-5" dirty="0">
                <a:latin typeface="Times New Roman"/>
                <a:cs typeface="Times New Roman"/>
              </a:rPr>
              <a:t> last) </a:t>
            </a:r>
            <a:r>
              <a:rPr sz="1700" spc="-409" dirty="0">
                <a:latin typeface="Times New Roman"/>
                <a:cs typeface="Times New Roman"/>
              </a:rPr>
              <a:t> </a:t>
            </a:r>
            <a:r>
              <a:rPr sz="1700" spc="-5" dirty="0">
                <a:latin typeface="Times New Roman"/>
                <a:cs typeface="Times New Roman"/>
              </a:rPr>
              <a:t>i++;</a:t>
            </a:r>
            <a:endParaRPr sz="1700">
              <a:latin typeface="Times New Roman"/>
              <a:cs typeface="Times New Roman"/>
            </a:endParaRPr>
          </a:p>
          <a:p>
            <a:pPr marL="227329">
              <a:lnSpc>
                <a:spcPct val="100000"/>
              </a:lnSpc>
              <a:spcBef>
                <a:spcPts val="1019"/>
              </a:spcBef>
            </a:pPr>
            <a:r>
              <a:rPr sz="1700" spc="-5" dirty="0">
                <a:latin typeface="Times New Roman"/>
                <a:cs typeface="Times New Roman"/>
              </a:rPr>
              <a:t>while(list[j]</a:t>
            </a:r>
            <a:r>
              <a:rPr sz="1700" spc="-10" dirty="0">
                <a:latin typeface="Times New Roman"/>
                <a:cs typeface="Times New Roman"/>
              </a:rPr>
              <a:t> </a:t>
            </a:r>
            <a:r>
              <a:rPr sz="1700" dirty="0">
                <a:latin typeface="Times New Roman"/>
                <a:cs typeface="Times New Roman"/>
              </a:rPr>
              <a:t>&amp;&amp;</a:t>
            </a:r>
            <a:r>
              <a:rPr sz="1700" spc="-25" dirty="0">
                <a:latin typeface="Times New Roman"/>
                <a:cs typeface="Times New Roman"/>
              </a:rPr>
              <a:t> </a:t>
            </a:r>
            <a:r>
              <a:rPr sz="1700" spc="-5" dirty="0">
                <a:latin typeface="Times New Roman"/>
                <a:cs typeface="Times New Roman"/>
              </a:rPr>
              <a:t>list[pivot])</a:t>
            </a:r>
            <a:endParaRPr sz="1700">
              <a:latin typeface="Times New Roman"/>
              <a:cs typeface="Times New Roman"/>
            </a:endParaRPr>
          </a:p>
        </p:txBody>
      </p:sp>
      <p:sp>
        <p:nvSpPr>
          <p:cNvPr id="4" name="object 4"/>
          <p:cNvSpPr txBox="1"/>
          <p:nvPr/>
        </p:nvSpPr>
        <p:spPr>
          <a:xfrm>
            <a:off x="1400302" y="4258462"/>
            <a:ext cx="290195" cy="285115"/>
          </a:xfrm>
          <a:prstGeom prst="rect">
            <a:avLst/>
          </a:prstGeom>
        </p:spPr>
        <p:txBody>
          <a:bodyPr vert="horz" wrap="square" lIns="0" tIns="12700" rIns="0" bIns="0" rtlCol="0">
            <a:spAutoFit/>
          </a:bodyPr>
          <a:lstStyle/>
          <a:p>
            <a:pPr marL="12700">
              <a:lnSpc>
                <a:spcPct val="100000"/>
              </a:lnSpc>
              <a:spcBef>
                <a:spcPts val="100"/>
              </a:spcBef>
            </a:pPr>
            <a:r>
              <a:rPr sz="1700" spc="5" dirty="0">
                <a:latin typeface="Times New Roman"/>
                <a:cs typeface="Times New Roman"/>
              </a:rPr>
              <a:t>j</a:t>
            </a:r>
            <a:r>
              <a:rPr sz="1700" spc="-5" dirty="0">
                <a:latin typeface="Times New Roman"/>
                <a:cs typeface="Times New Roman"/>
              </a:rPr>
              <a:t>--</a:t>
            </a:r>
            <a:r>
              <a:rPr sz="1700" dirty="0">
                <a:latin typeface="Times New Roman"/>
                <a:cs typeface="Times New Roman"/>
              </a:rPr>
              <a:t>;</a:t>
            </a:r>
            <a:endParaRPr sz="1700">
              <a:latin typeface="Times New Roman"/>
              <a:cs typeface="Times New Roman"/>
            </a:endParaRPr>
          </a:p>
        </p:txBody>
      </p:sp>
      <p:sp>
        <p:nvSpPr>
          <p:cNvPr id="5" name="object 5"/>
          <p:cNvSpPr txBox="1"/>
          <p:nvPr/>
        </p:nvSpPr>
        <p:spPr>
          <a:xfrm>
            <a:off x="5799835" y="500252"/>
            <a:ext cx="756285" cy="285115"/>
          </a:xfrm>
          <a:prstGeom prst="rect">
            <a:avLst/>
          </a:prstGeom>
        </p:spPr>
        <p:txBody>
          <a:bodyPr vert="horz" wrap="square" lIns="0" tIns="13335" rIns="0" bIns="0" rtlCol="0">
            <a:spAutoFit/>
          </a:bodyPr>
          <a:lstStyle/>
          <a:p>
            <a:pPr marL="12700">
              <a:lnSpc>
                <a:spcPct val="100000"/>
              </a:lnSpc>
              <a:spcBef>
                <a:spcPts val="105"/>
              </a:spcBef>
            </a:pPr>
            <a:r>
              <a:rPr sz="1700" spc="-5" dirty="0">
                <a:latin typeface="Times New Roman"/>
                <a:cs typeface="Times New Roman"/>
              </a:rPr>
              <a:t>if(i</a:t>
            </a:r>
            <a:r>
              <a:rPr sz="1700" spc="-35" dirty="0">
                <a:latin typeface="Times New Roman"/>
                <a:cs typeface="Times New Roman"/>
              </a:rPr>
              <a:t> </a:t>
            </a:r>
            <a:r>
              <a:rPr sz="1700" dirty="0">
                <a:latin typeface="Times New Roman"/>
                <a:cs typeface="Times New Roman"/>
              </a:rPr>
              <a:t>&lt;</a:t>
            </a:r>
            <a:r>
              <a:rPr sz="1700" spc="-30" dirty="0">
                <a:latin typeface="Times New Roman"/>
                <a:cs typeface="Times New Roman"/>
              </a:rPr>
              <a:t> </a:t>
            </a:r>
            <a:r>
              <a:rPr sz="1700" dirty="0">
                <a:latin typeface="Times New Roman"/>
                <a:cs typeface="Times New Roman"/>
              </a:rPr>
              <a:t>j){</a:t>
            </a:r>
            <a:endParaRPr sz="1700">
              <a:latin typeface="Times New Roman"/>
              <a:cs typeface="Times New Roman"/>
            </a:endParaRPr>
          </a:p>
        </p:txBody>
      </p:sp>
      <p:sp>
        <p:nvSpPr>
          <p:cNvPr id="6" name="object 6"/>
          <p:cNvSpPr txBox="1"/>
          <p:nvPr/>
        </p:nvSpPr>
        <p:spPr>
          <a:xfrm>
            <a:off x="6772402" y="759135"/>
            <a:ext cx="1248410" cy="1192530"/>
          </a:xfrm>
          <a:prstGeom prst="rect">
            <a:avLst/>
          </a:prstGeom>
        </p:spPr>
        <p:txBody>
          <a:bodyPr vert="horz" wrap="square" lIns="0" tIns="12700" rIns="0" bIns="0" rtlCol="0">
            <a:spAutoFit/>
          </a:bodyPr>
          <a:lstStyle/>
          <a:p>
            <a:pPr marL="12700" marR="5080" algn="just">
              <a:lnSpc>
                <a:spcPct val="150100"/>
              </a:lnSpc>
              <a:spcBef>
                <a:spcPts val="100"/>
              </a:spcBef>
            </a:pPr>
            <a:r>
              <a:rPr sz="1700" spc="-5" dirty="0">
                <a:latin typeface="Times New Roman"/>
                <a:cs typeface="Times New Roman"/>
              </a:rPr>
              <a:t>temp </a:t>
            </a:r>
            <a:r>
              <a:rPr sz="1700" dirty="0">
                <a:latin typeface="Times New Roman"/>
                <a:cs typeface="Times New Roman"/>
              </a:rPr>
              <a:t>= </a:t>
            </a:r>
            <a:r>
              <a:rPr sz="1700" spc="-10" dirty="0">
                <a:latin typeface="Times New Roman"/>
                <a:cs typeface="Times New Roman"/>
              </a:rPr>
              <a:t>list[i]; </a:t>
            </a:r>
            <a:r>
              <a:rPr sz="1700" spc="-409" dirty="0">
                <a:latin typeface="Times New Roman"/>
                <a:cs typeface="Times New Roman"/>
              </a:rPr>
              <a:t> </a:t>
            </a:r>
            <a:r>
              <a:rPr sz="1700" spc="-5" dirty="0">
                <a:latin typeface="Times New Roman"/>
                <a:cs typeface="Times New Roman"/>
              </a:rPr>
              <a:t>list[i]</a:t>
            </a:r>
            <a:r>
              <a:rPr sz="1700" spc="-30" dirty="0">
                <a:latin typeface="Times New Roman"/>
                <a:cs typeface="Times New Roman"/>
              </a:rPr>
              <a:t> </a:t>
            </a:r>
            <a:r>
              <a:rPr sz="1700" dirty="0">
                <a:latin typeface="Times New Roman"/>
                <a:cs typeface="Times New Roman"/>
              </a:rPr>
              <a:t>=</a:t>
            </a:r>
            <a:r>
              <a:rPr sz="1700" spc="-35" dirty="0">
                <a:latin typeface="Times New Roman"/>
                <a:cs typeface="Times New Roman"/>
              </a:rPr>
              <a:t> </a:t>
            </a:r>
            <a:r>
              <a:rPr sz="1700" spc="-5" dirty="0">
                <a:latin typeface="Times New Roman"/>
                <a:cs typeface="Times New Roman"/>
              </a:rPr>
              <a:t>list[j]; </a:t>
            </a:r>
            <a:r>
              <a:rPr sz="1700" spc="-415" dirty="0">
                <a:latin typeface="Times New Roman"/>
                <a:cs typeface="Times New Roman"/>
              </a:rPr>
              <a:t> </a:t>
            </a:r>
            <a:r>
              <a:rPr sz="1700" spc="-5" dirty="0">
                <a:latin typeface="Times New Roman"/>
                <a:cs typeface="Times New Roman"/>
              </a:rPr>
              <a:t>list[j]</a:t>
            </a:r>
            <a:r>
              <a:rPr sz="1700" spc="-15" dirty="0">
                <a:latin typeface="Times New Roman"/>
                <a:cs typeface="Times New Roman"/>
              </a:rPr>
              <a:t> </a:t>
            </a:r>
            <a:r>
              <a:rPr sz="1700" dirty="0">
                <a:latin typeface="Times New Roman"/>
                <a:cs typeface="Times New Roman"/>
              </a:rPr>
              <a:t>=</a:t>
            </a:r>
            <a:r>
              <a:rPr sz="1700" spc="-20" dirty="0">
                <a:latin typeface="Times New Roman"/>
                <a:cs typeface="Times New Roman"/>
              </a:rPr>
              <a:t> </a:t>
            </a:r>
            <a:r>
              <a:rPr sz="1700" spc="-5" dirty="0">
                <a:latin typeface="Times New Roman"/>
                <a:cs typeface="Times New Roman"/>
              </a:rPr>
              <a:t>temp;</a:t>
            </a:r>
            <a:endParaRPr sz="1700">
              <a:latin typeface="Times New Roman"/>
              <a:cs typeface="Times New Roman"/>
            </a:endParaRPr>
          </a:p>
        </p:txBody>
      </p:sp>
      <p:sp>
        <p:nvSpPr>
          <p:cNvPr id="7" name="object 7"/>
          <p:cNvSpPr txBox="1"/>
          <p:nvPr/>
        </p:nvSpPr>
        <p:spPr>
          <a:xfrm>
            <a:off x="6286246" y="1926437"/>
            <a:ext cx="2030095" cy="2357755"/>
          </a:xfrm>
          <a:prstGeom prst="rect">
            <a:avLst/>
          </a:prstGeom>
        </p:spPr>
        <p:txBody>
          <a:bodyPr vert="horz" wrap="square" lIns="0" tIns="142240" rIns="0" bIns="0" rtlCol="0">
            <a:spAutoFit/>
          </a:bodyPr>
          <a:lstStyle/>
          <a:p>
            <a:pPr marL="227329">
              <a:lnSpc>
                <a:spcPct val="100000"/>
              </a:lnSpc>
              <a:spcBef>
                <a:spcPts val="1120"/>
              </a:spcBef>
            </a:pPr>
            <a:r>
              <a:rPr sz="1700" spc="-5" dirty="0">
                <a:latin typeface="Times New Roman"/>
                <a:cs typeface="Times New Roman"/>
              </a:rPr>
              <a:t>}}</a:t>
            </a:r>
            <a:endParaRPr sz="1700">
              <a:latin typeface="Times New Roman"/>
              <a:cs typeface="Times New Roman"/>
            </a:endParaRPr>
          </a:p>
          <a:p>
            <a:pPr marL="12700" marR="5080">
              <a:lnSpc>
                <a:spcPct val="150000"/>
              </a:lnSpc>
            </a:pPr>
            <a:r>
              <a:rPr sz="1700" spc="-5" dirty="0">
                <a:latin typeface="Times New Roman"/>
                <a:cs typeface="Times New Roman"/>
              </a:rPr>
              <a:t>temp </a:t>
            </a:r>
            <a:r>
              <a:rPr sz="1700" dirty="0">
                <a:latin typeface="Times New Roman"/>
                <a:cs typeface="Times New Roman"/>
              </a:rPr>
              <a:t>= </a:t>
            </a:r>
            <a:r>
              <a:rPr sz="1700" spc="-5" dirty="0">
                <a:latin typeface="Times New Roman"/>
                <a:cs typeface="Times New Roman"/>
              </a:rPr>
              <a:t>list[pivot]; </a:t>
            </a:r>
            <a:r>
              <a:rPr sz="1700" dirty="0">
                <a:latin typeface="Times New Roman"/>
                <a:cs typeface="Times New Roman"/>
              </a:rPr>
              <a:t> </a:t>
            </a:r>
            <a:r>
              <a:rPr sz="1700" spc="-5" dirty="0">
                <a:latin typeface="Times New Roman"/>
                <a:cs typeface="Times New Roman"/>
              </a:rPr>
              <a:t>list[pivot]</a:t>
            </a:r>
            <a:r>
              <a:rPr sz="1700" spc="15" dirty="0">
                <a:latin typeface="Times New Roman"/>
                <a:cs typeface="Times New Roman"/>
              </a:rPr>
              <a:t> </a:t>
            </a:r>
            <a:r>
              <a:rPr sz="1700" dirty="0">
                <a:latin typeface="Times New Roman"/>
                <a:cs typeface="Times New Roman"/>
              </a:rPr>
              <a:t>=</a:t>
            </a:r>
            <a:r>
              <a:rPr sz="1700" spc="-15" dirty="0">
                <a:latin typeface="Times New Roman"/>
                <a:cs typeface="Times New Roman"/>
              </a:rPr>
              <a:t> </a:t>
            </a:r>
            <a:r>
              <a:rPr sz="1700" spc="-5" dirty="0">
                <a:latin typeface="Times New Roman"/>
                <a:cs typeface="Times New Roman"/>
              </a:rPr>
              <a:t>list[j]; </a:t>
            </a:r>
            <a:r>
              <a:rPr sz="1700" dirty="0">
                <a:latin typeface="Times New Roman"/>
                <a:cs typeface="Times New Roman"/>
              </a:rPr>
              <a:t> </a:t>
            </a:r>
            <a:r>
              <a:rPr sz="1700" spc="-5" dirty="0">
                <a:latin typeface="Times New Roman"/>
                <a:cs typeface="Times New Roman"/>
              </a:rPr>
              <a:t>list[j]</a:t>
            </a:r>
            <a:r>
              <a:rPr sz="1700" dirty="0">
                <a:latin typeface="Times New Roman"/>
                <a:cs typeface="Times New Roman"/>
              </a:rPr>
              <a:t> =</a:t>
            </a:r>
            <a:r>
              <a:rPr sz="1700" spc="-5" dirty="0">
                <a:latin typeface="Times New Roman"/>
                <a:cs typeface="Times New Roman"/>
              </a:rPr>
              <a:t> temp; </a:t>
            </a:r>
            <a:r>
              <a:rPr sz="1700" dirty="0">
                <a:latin typeface="Times New Roman"/>
                <a:cs typeface="Times New Roman"/>
              </a:rPr>
              <a:t> </a:t>
            </a:r>
            <a:r>
              <a:rPr sz="1700" spc="-5" dirty="0">
                <a:latin typeface="Times New Roman"/>
                <a:cs typeface="Times New Roman"/>
              </a:rPr>
              <a:t>quickSort(list,first,j-1); </a:t>
            </a:r>
            <a:r>
              <a:rPr sz="1700" spc="-409" dirty="0">
                <a:latin typeface="Times New Roman"/>
                <a:cs typeface="Times New Roman"/>
              </a:rPr>
              <a:t> </a:t>
            </a:r>
            <a:r>
              <a:rPr sz="1700" spc="-5" dirty="0">
                <a:latin typeface="Times New Roman"/>
                <a:cs typeface="Times New Roman"/>
              </a:rPr>
              <a:t>quickSort(list,j+1,last);</a:t>
            </a:r>
            <a:endParaRPr sz="1700">
              <a:latin typeface="Times New Roman"/>
              <a:cs typeface="Times New Roman"/>
            </a:endParaRPr>
          </a:p>
        </p:txBody>
      </p:sp>
      <p:sp>
        <p:nvSpPr>
          <p:cNvPr id="8" name="object 8"/>
          <p:cNvSpPr txBox="1"/>
          <p:nvPr/>
        </p:nvSpPr>
        <p:spPr>
          <a:xfrm>
            <a:off x="6016244" y="4387697"/>
            <a:ext cx="233045" cy="285115"/>
          </a:xfrm>
          <a:prstGeom prst="rect">
            <a:avLst/>
          </a:prstGeom>
        </p:spPr>
        <p:txBody>
          <a:bodyPr vert="horz" wrap="square" lIns="0" tIns="12700" rIns="0" bIns="0" rtlCol="0">
            <a:spAutoFit/>
          </a:bodyPr>
          <a:lstStyle/>
          <a:p>
            <a:pPr marL="12700">
              <a:lnSpc>
                <a:spcPct val="100000"/>
              </a:lnSpc>
              <a:spcBef>
                <a:spcPts val="100"/>
              </a:spcBef>
            </a:pPr>
            <a:r>
              <a:rPr sz="1700" spc="-5" dirty="0">
                <a:latin typeface="Times New Roman"/>
                <a:cs typeface="Times New Roman"/>
              </a:rPr>
              <a:t>}}</a:t>
            </a:r>
            <a:endParaRPr sz="1700">
              <a:latin typeface="Times New Roman"/>
              <a:cs typeface="Times New Roman"/>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347216" y="310242"/>
            <a:ext cx="5779008" cy="4734195"/>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368648" y="406156"/>
            <a:ext cx="6548296" cy="4468124"/>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82879" y="371404"/>
            <a:ext cx="7929880" cy="2747645"/>
          </a:xfrm>
          <a:prstGeom prst="rect">
            <a:avLst/>
          </a:prstGeom>
        </p:spPr>
        <p:txBody>
          <a:bodyPr vert="horz" wrap="square" lIns="0" tIns="142875" rIns="0" bIns="0" rtlCol="0">
            <a:spAutoFit/>
          </a:bodyPr>
          <a:lstStyle/>
          <a:p>
            <a:pPr marL="50800">
              <a:lnSpc>
                <a:spcPct val="100000"/>
              </a:lnSpc>
              <a:spcBef>
                <a:spcPts val="1125"/>
              </a:spcBef>
            </a:pPr>
            <a:r>
              <a:rPr sz="1700" b="1" dirty="0">
                <a:latin typeface="Times New Roman"/>
                <a:cs typeface="Times New Roman"/>
              </a:rPr>
              <a:t>Complexity:</a:t>
            </a:r>
            <a:endParaRPr sz="1700">
              <a:latin typeface="Times New Roman"/>
              <a:cs typeface="Times New Roman"/>
            </a:endParaRPr>
          </a:p>
          <a:p>
            <a:pPr marL="337185" marR="55880" indent="-287020" algn="just">
              <a:lnSpc>
                <a:spcPct val="150000"/>
              </a:lnSpc>
              <a:buFont typeface="Arial MT"/>
              <a:buChar char="•"/>
              <a:tabLst>
                <a:tab pos="337820" algn="l"/>
              </a:tabLst>
            </a:pPr>
            <a:r>
              <a:rPr sz="1700" spc="-60" dirty="0">
                <a:latin typeface="Times New Roman"/>
                <a:cs typeface="Times New Roman"/>
              </a:rPr>
              <a:t>To</a:t>
            </a:r>
            <a:r>
              <a:rPr sz="1700" spc="-55" dirty="0">
                <a:latin typeface="Times New Roman"/>
                <a:cs typeface="Times New Roman"/>
              </a:rPr>
              <a:t> </a:t>
            </a:r>
            <a:r>
              <a:rPr sz="1700" spc="-5" dirty="0">
                <a:latin typeface="Times New Roman"/>
                <a:cs typeface="Times New Roman"/>
              </a:rPr>
              <a:t>sort an unsorted list with </a:t>
            </a:r>
            <a:r>
              <a:rPr sz="1700" b="1" dirty="0">
                <a:latin typeface="Times New Roman"/>
                <a:cs typeface="Times New Roman"/>
              </a:rPr>
              <a:t>'n' </a:t>
            </a:r>
            <a:r>
              <a:rPr sz="1700" dirty="0">
                <a:latin typeface="Times New Roman"/>
                <a:cs typeface="Times New Roman"/>
              </a:rPr>
              <a:t>number </a:t>
            </a:r>
            <a:r>
              <a:rPr sz="1700" spc="-10" dirty="0">
                <a:latin typeface="Times New Roman"/>
                <a:cs typeface="Times New Roman"/>
              </a:rPr>
              <a:t>of </a:t>
            </a:r>
            <a:r>
              <a:rPr sz="1700" spc="-5" dirty="0">
                <a:latin typeface="Times New Roman"/>
                <a:cs typeface="Times New Roman"/>
              </a:rPr>
              <a:t>elements, we need to </a:t>
            </a:r>
            <a:r>
              <a:rPr sz="1700" dirty="0">
                <a:latin typeface="Times New Roman"/>
                <a:cs typeface="Times New Roman"/>
              </a:rPr>
              <a:t>make </a:t>
            </a:r>
            <a:r>
              <a:rPr sz="1700" b="1" spc="-5" dirty="0">
                <a:latin typeface="Times New Roman"/>
                <a:cs typeface="Times New Roman"/>
              </a:rPr>
              <a:t>((n-1)+(n- </a:t>
            </a:r>
            <a:r>
              <a:rPr sz="1700" b="1" dirty="0">
                <a:latin typeface="Times New Roman"/>
                <a:cs typeface="Times New Roman"/>
              </a:rPr>
              <a:t> </a:t>
            </a:r>
            <a:r>
              <a:rPr sz="1700" b="1" spc="-5" dirty="0">
                <a:latin typeface="Times New Roman"/>
                <a:cs typeface="Times New Roman"/>
              </a:rPr>
              <a:t>2)+(n-3)+......+1) </a:t>
            </a:r>
            <a:r>
              <a:rPr sz="1700" b="1" dirty="0">
                <a:latin typeface="Times New Roman"/>
                <a:cs typeface="Times New Roman"/>
              </a:rPr>
              <a:t>= </a:t>
            </a:r>
            <a:r>
              <a:rPr sz="1700" b="1" spc="-5" dirty="0">
                <a:latin typeface="Times New Roman"/>
                <a:cs typeface="Times New Roman"/>
              </a:rPr>
              <a:t>(n (n-1))/2 </a:t>
            </a:r>
            <a:r>
              <a:rPr sz="1700" spc="-5" dirty="0">
                <a:latin typeface="Times New Roman"/>
                <a:cs typeface="Times New Roman"/>
              </a:rPr>
              <a:t>number </a:t>
            </a:r>
            <a:r>
              <a:rPr sz="1700" dirty="0">
                <a:latin typeface="Times New Roman"/>
                <a:cs typeface="Times New Roman"/>
              </a:rPr>
              <a:t>of </a:t>
            </a:r>
            <a:r>
              <a:rPr sz="1700" spc="-5" dirty="0">
                <a:latin typeface="Times New Roman"/>
                <a:cs typeface="Times New Roman"/>
              </a:rPr>
              <a:t>comparisions in </a:t>
            </a:r>
            <a:r>
              <a:rPr sz="1700" dirty="0">
                <a:latin typeface="Times New Roman"/>
                <a:cs typeface="Times New Roman"/>
              </a:rPr>
              <a:t>the </a:t>
            </a:r>
            <a:r>
              <a:rPr sz="1700" spc="-5" dirty="0">
                <a:latin typeface="Times New Roman"/>
                <a:cs typeface="Times New Roman"/>
              </a:rPr>
              <a:t>worst case. If </a:t>
            </a:r>
            <a:r>
              <a:rPr sz="1700" dirty="0">
                <a:latin typeface="Times New Roman"/>
                <a:cs typeface="Times New Roman"/>
              </a:rPr>
              <a:t>the </a:t>
            </a:r>
            <a:r>
              <a:rPr sz="1700" spc="-5" dirty="0">
                <a:latin typeface="Times New Roman"/>
                <a:cs typeface="Times New Roman"/>
              </a:rPr>
              <a:t>list </a:t>
            </a:r>
            <a:r>
              <a:rPr sz="1700" spc="-10" dirty="0">
                <a:latin typeface="Times New Roman"/>
                <a:cs typeface="Times New Roman"/>
              </a:rPr>
              <a:t>is </a:t>
            </a:r>
            <a:r>
              <a:rPr sz="1700" spc="-5" dirty="0">
                <a:latin typeface="Times New Roman"/>
                <a:cs typeface="Times New Roman"/>
              </a:rPr>
              <a:t> already</a:t>
            </a:r>
            <a:r>
              <a:rPr sz="1700" spc="-25" dirty="0">
                <a:latin typeface="Times New Roman"/>
                <a:cs typeface="Times New Roman"/>
              </a:rPr>
              <a:t> </a:t>
            </a:r>
            <a:r>
              <a:rPr sz="1700" spc="-5" dirty="0">
                <a:latin typeface="Times New Roman"/>
                <a:cs typeface="Times New Roman"/>
              </a:rPr>
              <a:t>sorted, </a:t>
            </a:r>
            <a:r>
              <a:rPr sz="1700" dirty="0">
                <a:latin typeface="Times New Roman"/>
                <a:cs typeface="Times New Roman"/>
              </a:rPr>
              <a:t>then</a:t>
            </a:r>
            <a:r>
              <a:rPr sz="1700" spc="-10" dirty="0">
                <a:latin typeface="Times New Roman"/>
                <a:cs typeface="Times New Roman"/>
              </a:rPr>
              <a:t> </a:t>
            </a:r>
            <a:r>
              <a:rPr sz="1700" spc="-5" dirty="0">
                <a:latin typeface="Times New Roman"/>
                <a:cs typeface="Times New Roman"/>
              </a:rPr>
              <a:t>it</a:t>
            </a:r>
            <a:r>
              <a:rPr sz="1700" dirty="0">
                <a:latin typeface="Times New Roman"/>
                <a:cs typeface="Times New Roman"/>
              </a:rPr>
              <a:t> requires</a:t>
            </a:r>
            <a:r>
              <a:rPr sz="1700" spc="-20" dirty="0">
                <a:latin typeface="Times New Roman"/>
                <a:cs typeface="Times New Roman"/>
              </a:rPr>
              <a:t> </a:t>
            </a:r>
            <a:r>
              <a:rPr sz="1700" b="1" spc="-5" dirty="0">
                <a:latin typeface="Times New Roman"/>
                <a:cs typeface="Times New Roman"/>
              </a:rPr>
              <a:t>'n'</a:t>
            </a:r>
            <a:r>
              <a:rPr sz="1700" b="1" spc="15" dirty="0">
                <a:latin typeface="Times New Roman"/>
                <a:cs typeface="Times New Roman"/>
              </a:rPr>
              <a:t> </a:t>
            </a:r>
            <a:r>
              <a:rPr sz="1700" dirty="0">
                <a:latin typeface="Times New Roman"/>
                <a:cs typeface="Times New Roman"/>
              </a:rPr>
              <a:t>number</a:t>
            </a:r>
            <a:r>
              <a:rPr sz="1700" spc="-15" dirty="0">
                <a:latin typeface="Times New Roman"/>
                <a:cs typeface="Times New Roman"/>
              </a:rPr>
              <a:t> </a:t>
            </a:r>
            <a:r>
              <a:rPr sz="1700" dirty="0">
                <a:latin typeface="Times New Roman"/>
                <a:cs typeface="Times New Roman"/>
              </a:rPr>
              <a:t>of</a:t>
            </a:r>
            <a:r>
              <a:rPr sz="1700" spc="-10" dirty="0">
                <a:latin typeface="Times New Roman"/>
                <a:cs typeface="Times New Roman"/>
              </a:rPr>
              <a:t> </a:t>
            </a:r>
            <a:r>
              <a:rPr sz="1700" spc="-5" dirty="0">
                <a:latin typeface="Times New Roman"/>
                <a:cs typeface="Times New Roman"/>
              </a:rPr>
              <a:t>comparisions.</a:t>
            </a:r>
            <a:endParaRPr sz="1700">
              <a:latin typeface="Times New Roman"/>
              <a:cs typeface="Times New Roman"/>
            </a:endParaRPr>
          </a:p>
          <a:p>
            <a:pPr marL="279400" algn="just">
              <a:lnSpc>
                <a:spcPct val="100000"/>
              </a:lnSpc>
              <a:spcBef>
                <a:spcPts val="1025"/>
              </a:spcBef>
            </a:pPr>
            <a:r>
              <a:rPr sz="1700" b="1" spc="-20" dirty="0">
                <a:latin typeface="Times New Roman"/>
                <a:cs typeface="Times New Roman"/>
              </a:rPr>
              <a:t>Worst</a:t>
            </a:r>
            <a:r>
              <a:rPr sz="1700" b="1" spc="-30" dirty="0">
                <a:latin typeface="Times New Roman"/>
                <a:cs typeface="Times New Roman"/>
              </a:rPr>
              <a:t> </a:t>
            </a:r>
            <a:r>
              <a:rPr sz="1700" b="1" dirty="0">
                <a:latin typeface="Times New Roman"/>
                <a:cs typeface="Times New Roman"/>
              </a:rPr>
              <a:t>Case</a:t>
            </a:r>
            <a:r>
              <a:rPr sz="1700" b="1" spc="-35" dirty="0">
                <a:latin typeface="Times New Roman"/>
                <a:cs typeface="Times New Roman"/>
              </a:rPr>
              <a:t> </a:t>
            </a:r>
            <a:r>
              <a:rPr sz="1700" b="1" dirty="0">
                <a:latin typeface="Times New Roman"/>
                <a:cs typeface="Times New Roman"/>
              </a:rPr>
              <a:t>:</a:t>
            </a:r>
            <a:r>
              <a:rPr sz="1700" b="1" spc="-25" dirty="0">
                <a:latin typeface="Times New Roman"/>
                <a:cs typeface="Times New Roman"/>
              </a:rPr>
              <a:t> </a:t>
            </a:r>
            <a:r>
              <a:rPr sz="1700" dirty="0">
                <a:latin typeface="Times New Roman"/>
                <a:cs typeface="Times New Roman"/>
              </a:rPr>
              <a:t>O(n</a:t>
            </a:r>
            <a:r>
              <a:rPr sz="1650" baseline="25252" dirty="0">
                <a:latin typeface="Times New Roman"/>
                <a:cs typeface="Times New Roman"/>
              </a:rPr>
              <a:t>2</a:t>
            </a:r>
            <a:r>
              <a:rPr sz="1700" dirty="0">
                <a:latin typeface="Times New Roman"/>
                <a:cs typeface="Times New Roman"/>
              </a:rPr>
              <a:t>)</a:t>
            </a:r>
            <a:endParaRPr sz="1700">
              <a:latin typeface="Times New Roman"/>
              <a:cs typeface="Times New Roman"/>
            </a:endParaRPr>
          </a:p>
          <a:p>
            <a:pPr marL="279400" algn="just">
              <a:lnSpc>
                <a:spcPct val="100000"/>
              </a:lnSpc>
              <a:spcBef>
                <a:spcPts val="1019"/>
              </a:spcBef>
            </a:pPr>
            <a:r>
              <a:rPr sz="1700" b="1" dirty="0">
                <a:latin typeface="Times New Roman"/>
                <a:cs typeface="Times New Roman"/>
              </a:rPr>
              <a:t>Best</a:t>
            </a:r>
            <a:r>
              <a:rPr sz="1700" b="1" spc="-20" dirty="0">
                <a:latin typeface="Times New Roman"/>
                <a:cs typeface="Times New Roman"/>
              </a:rPr>
              <a:t> </a:t>
            </a:r>
            <a:r>
              <a:rPr sz="1700" b="1" dirty="0">
                <a:latin typeface="Times New Roman"/>
                <a:cs typeface="Times New Roman"/>
              </a:rPr>
              <a:t>Case</a:t>
            </a:r>
            <a:r>
              <a:rPr sz="1700" b="1" spc="-30" dirty="0">
                <a:latin typeface="Times New Roman"/>
                <a:cs typeface="Times New Roman"/>
              </a:rPr>
              <a:t> </a:t>
            </a:r>
            <a:r>
              <a:rPr sz="1700" b="1" dirty="0">
                <a:latin typeface="Times New Roman"/>
                <a:cs typeface="Times New Roman"/>
              </a:rPr>
              <a:t>:</a:t>
            </a:r>
            <a:r>
              <a:rPr sz="1700" b="1" spc="-20" dirty="0">
                <a:latin typeface="Times New Roman"/>
                <a:cs typeface="Times New Roman"/>
              </a:rPr>
              <a:t> </a:t>
            </a:r>
            <a:r>
              <a:rPr sz="1700" dirty="0">
                <a:latin typeface="Times New Roman"/>
                <a:cs typeface="Times New Roman"/>
              </a:rPr>
              <a:t>O</a:t>
            </a:r>
            <a:r>
              <a:rPr sz="1700" spc="-10" dirty="0">
                <a:latin typeface="Times New Roman"/>
                <a:cs typeface="Times New Roman"/>
              </a:rPr>
              <a:t> </a:t>
            </a:r>
            <a:r>
              <a:rPr sz="1700" spc="-5" dirty="0">
                <a:latin typeface="Times New Roman"/>
                <a:cs typeface="Times New Roman"/>
              </a:rPr>
              <a:t>(n</a:t>
            </a:r>
            <a:r>
              <a:rPr sz="1700" spc="-15" dirty="0">
                <a:latin typeface="Times New Roman"/>
                <a:cs typeface="Times New Roman"/>
              </a:rPr>
              <a:t> </a:t>
            </a:r>
            <a:r>
              <a:rPr sz="1700" dirty="0">
                <a:latin typeface="Times New Roman"/>
                <a:cs typeface="Times New Roman"/>
              </a:rPr>
              <a:t>log</a:t>
            </a:r>
            <a:r>
              <a:rPr sz="1700" spc="-20" dirty="0">
                <a:latin typeface="Times New Roman"/>
                <a:cs typeface="Times New Roman"/>
              </a:rPr>
              <a:t> </a:t>
            </a:r>
            <a:r>
              <a:rPr sz="1700" dirty="0">
                <a:latin typeface="Times New Roman"/>
                <a:cs typeface="Times New Roman"/>
              </a:rPr>
              <a:t>n)</a:t>
            </a:r>
            <a:endParaRPr sz="1700">
              <a:latin typeface="Times New Roman"/>
              <a:cs typeface="Times New Roman"/>
            </a:endParaRPr>
          </a:p>
          <a:p>
            <a:pPr marL="279400">
              <a:lnSpc>
                <a:spcPct val="100000"/>
              </a:lnSpc>
              <a:spcBef>
                <a:spcPts val="1019"/>
              </a:spcBef>
            </a:pPr>
            <a:r>
              <a:rPr sz="1700" b="1" spc="-15" dirty="0">
                <a:latin typeface="Times New Roman"/>
                <a:cs typeface="Times New Roman"/>
              </a:rPr>
              <a:t>Average</a:t>
            </a:r>
            <a:r>
              <a:rPr sz="1700" b="1" spc="-55" dirty="0">
                <a:latin typeface="Times New Roman"/>
                <a:cs typeface="Times New Roman"/>
              </a:rPr>
              <a:t> </a:t>
            </a:r>
            <a:r>
              <a:rPr sz="1700" b="1" dirty="0">
                <a:latin typeface="Times New Roman"/>
                <a:cs typeface="Times New Roman"/>
              </a:rPr>
              <a:t>Case</a:t>
            </a:r>
            <a:r>
              <a:rPr sz="1700" b="1" spc="-30" dirty="0">
                <a:latin typeface="Times New Roman"/>
                <a:cs typeface="Times New Roman"/>
              </a:rPr>
              <a:t> </a:t>
            </a:r>
            <a:r>
              <a:rPr sz="1700" b="1" dirty="0">
                <a:latin typeface="Times New Roman"/>
                <a:cs typeface="Times New Roman"/>
              </a:rPr>
              <a:t>:</a:t>
            </a:r>
            <a:r>
              <a:rPr sz="1700" b="1" spc="-20" dirty="0">
                <a:latin typeface="Times New Roman"/>
                <a:cs typeface="Times New Roman"/>
              </a:rPr>
              <a:t> </a:t>
            </a:r>
            <a:r>
              <a:rPr sz="1700" dirty="0">
                <a:latin typeface="Times New Roman"/>
                <a:cs typeface="Times New Roman"/>
              </a:rPr>
              <a:t>O</a:t>
            </a:r>
            <a:r>
              <a:rPr sz="1700" spc="-10" dirty="0">
                <a:latin typeface="Times New Roman"/>
                <a:cs typeface="Times New Roman"/>
              </a:rPr>
              <a:t> </a:t>
            </a:r>
            <a:r>
              <a:rPr sz="1700" spc="-5" dirty="0">
                <a:latin typeface="Times New Roman"/>
                <a:cs typeface="Times New Roman"/>
              </a:rPr>
              <a:t>(n</a:t>
            </a:r>
            <a:r>
              <a:rPr sz="1700" spc="-15" dirty="0">
                <a:latin typeface="Times New Roman"/>
                <a:cs typeface="Times New Roman"/>
              </a:rPr>
              <a:t> </a:t>
            </a:r>
            <a:r>
              <a:rPr sz="1700" dirty="0">
                <a:latin typeface="Times New Roman"/>
                <a:cs typeface="Times New Roman"/>
              </a:rPr>
              <a:t>log</a:t>
            </a:r>
            <a:r>
              <a:rPr sz="1700" spc="-5" dirty="0">
                <a:latin typeface="Times New Roman"/>
                <a:cs typeface="Times New Roman"/>
              </a:rPr>
              <a:t> </a:t>
            </a:r>
            <a:r>
              <a:rPr sz="1700" dirty="0">
                <a:latin typeface="Times New Roman"/>
                <a:cs typeface="Times New Roman"/>
              </a:rPr>
              <a:t>n)</a:t>
            </a:r>
            <a:endParaRPr sz="1700">
              <a:latin typeface="Times New Roman"/>
              <a:cs typeface="Times New Roman"/>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7586" y="227177"/>
            <a:ext cx="967740" cy="802640"/>
          </a:xfrm>
          <a:prstGeom prst="rect">
            <a:avLst/>
          </a:prstGeom>
        </p:spPr>
        <p:txBody>
          <a:bodyPr vert="horz" wrap="square" lIns="0" tIns="12700" rIns="0" bIns="0" rtlCol="0">
            <a:spAutoFit/>
          </a:bodyPr>
          <a:lstStyle/>
          <a:p>
            <a:pPr marL="12700" marR="5080">
              <a:lnSpc>
                <a:spcPct val="150000"/>
              </a:lnSpc>
              <a:spcBef>
                <a:spcPts val="100"/>
              </a:spcBef>
            </a:pPr>
            <a:r>
              <a:rPr dirty="0"/>
              <a:t>Heap</a:t>
            </a:r>
            <a:r>
              <a:rPr spc="-100" dirty="0"/>
              <a:t> </a:t>
            </a:r>
            <a:r>
              <a:rPr dirty="0"/>
              <a:t>Sort </a:t>
            </a:r>
            <a:r>
              <a:rPr spc="-415" dirty="0"/>
              <a:t> </a:t>
            </a:r>
            <a:r>
              <a:rPr dirty="0"/>
              <a:t>Heap:</a:t>
            </a:r>
          </a:p>
        </p:txBody>
      </p:sp>
      <p:sp>
        <p:nvSpPr>
          <p:cNvPr id="3" name="object 3"/>
          <p:cNvSpPr txBox="1"/>
          <p:nvPr/>
        </p:nvSpPr>
        <p:spPr>
          <a:xfrm>
            <a:off x="297586" y="1008024"/>
            <a:ext cx="8550275" cy="4050029"/>
          </a:xfrm>
          <a:prstGeom prst="rect">
            <a:avLst/>
          </a:prstGeom>
        </p:spPr>
        <p:txBody>
          <a:bodyPr vert="horz" wrap="square" lIns="0" tIns="12700" rIns="0" bIns="0" rtlCol="0">
            <a:spAutoFit/>
          </a:bodyPr>
          <a:lstStyle/>
          <a:p>
            <a:pPr marL="299085" marR="5080" indent="-287020" algn="just">
              <a:lnSpc>
                <a:spcPct val="150000"/>
              </a:lnSpc>
              <a:spcBef>
                <a:spcPts val="100"/>
              </a:spcBef>
              <a:buFont typeface="Arial MT"/>
              <a:buChar char="•"/>
              <a:tabLst>
                <a:tab pos="299720" algn="l"/>
              </a:tabLst>
            </a:pPr>
            <a:r>
              <a:rPr sz="1600" spc="-5" dirty="0">
                <a:latin typeface="Times New Roman"/>
                <a:cs typeface="Times New Roman"/>
              </a:rPr>
              <a:t>A </a:t>
            </a:r>
            <a:r>
              <a:rPr sz="1600" spc="-10" dirty="0">
                <a:latin typeface="Times New Roman"/>
                <a:cs typeface="Times New Roman"/>
              </a:rPr>
              <a:t>Heap </a:t>
            </a:r>
            <a:r>
              <a:rPr sz="1600" spc="-5" dirty="0">
                <a:latin typeface="Times New Roman"/>
                <a:cs typeface="Times New Roman"/>
              </a:rPr>
              <a:t>is a </a:t>
            </a:r>
            <a:r>
              <a:rPr sz="1600" dirty="0">
                <a:latin typeface="Times New Roman"/>
                <a:cs typeface="Times New Roman"/>
              </a:rPr>
              <a:t>complete </a:t>
            </a:r>
            <a:r>
              <a:rPr sz="1600" spc="-5" dirty="0">
                <a:latin typeface="Times New Roman"/>
                <a:cs typeface="Times New Roman"/>
              </a:rPr>
              <a:t>binary </a:t>
            </a:r>
            <a:r>
              <a:rPr sz="1600" dirty="0">
                <a:latin typeface="Times New Roman"/>
                <a:cs typeface="Times New Roman"/>
              </a:rPr>
              <a:t>tree </a:t>
            </a:r>
            <a:r>
              <a:rPr sz="1600" spc="-5" dirty="0">
                <a:latin typeface="Times New Roman"/>
                <a:cs typeface="Times New Roman"/>
              </a:rPr>
              <a:t>i.e. all </a:t>
            </a:r>
            <a:r>
              <a:rPr sz="1600" dirty="0">
                <a:latin typeface="Times New Roman"/>
                <a:cs typeface="Times New Roman"/>
              </a:rPr>
              <a:t>levels are completely filled except </a:t>
            </a:r>
            <a:r>
              <a:rPr sz="1600" spc="-5" dirty="0">
                <a:latin typeface="Times New Roman"/>
                <a:cs typeface="Times New Roman"/>
              </a:rPr>
              <a:t>possibly the </a:t>
            </a:r>
            <a:r>
              <a:rPr sz="1600" dirty="0">
                <a:latin typeface="Times New Roman"/>
                <a:cs typeface="Times New Roman"/>
              </a:rPr>
              <a:t>lowest </a:t>
            </a:r>
            <a:r>
              <a:rPr sz="1600" spc="-5" dirty="0">
                <a:latin typeface="Times New Roman"/>
                <a:cs typeface="Times New Roman"/>
              </a:rPr>
              <a:t>one, </a:t>
            </a:r>
            <a:r>
              <a:rPr sz="1600" dirty="0">
                <a:latin typeface="Times New Roman"/>
                <a:cs typeface="Times New Roman"/>
              </a:rPr>
              <a:t> </a:t>
            </a:r>
            <a:r>
              <a:rPr sz="1600" spc="-5" dirty="0">
                <a:latin typeface="Times New Roman"/>
                <a:cs typeface="Times New Roman"/>
              </a:rPr>
              <a:t>which is </a:t>
            </a:r>
            <a:r>
              <a:rPr sz="1600" dirty="0">
                <a:latin typeface="Times New Roman"/>
                <a:cs typeface="Times New Roman"/>
              </a:rPr>
              <a:t>filled from </a:t>
            </a:r>
            <a:r>
              <a:rPr sz="1600" spc="-5" dirty="0">
                <a:latin typeface="Times New Roman"/>
                <a:cs typeface="Times New Roman"/>
              </a:rPr>
              <a:t>the</a:t>
            </a:r>
            <a:r>
              <a:rPr sz="1600" dirty="0">
                <a:latin typeface="Times New Roman"/>
                <a:cs typeface="Times New Roman"/>
              </a:rPr>
              <a:t> left. This</a:t>
            </a:r>
            <a:r>
              <a:rPr sz="1600" spc="5" dirty="0">
                <a:latin typeface="Times New Roman"/>
                <a:cs typeface="Times New Roman"/>
              </a:rPr>
              <a:t> </a:t>
            </a:r>
            <a:r>
              <a:rPr sz="1600" spc="-5" dirty="0">
                <a:latin typeface="Times New Roman"/>
                <a:cs typeface="Times New Roman"/>
              </a:rPr>
              <a:t>means</a:t>
            </a:r>
            <a:r>
              <a:rPr sz="1600" dirty="0">
                <a:latin typeface="Times New Roman"/>
                <a:cs typeface="Times New Roman"/>
              </a:rPr>
              <a:t> </a:t>
            </a:r>
            <a:r>
              <a:rPr sz="1600" spc="-5" dirty="0">
                <a:latin typeface="Times New Roman"/>
                <a:cs typeface="Times New Roman"/>
              </a:rPr>
              <a:t>that the </a:t>
            </a:r>
            <a:r>
              <a:rPr sz="1600" dirty="0">
                <a:latin typeface="Times New Roman"/>
                <a:cs typeface="Times New Roman"/>
              </a:rPr>
              <a:t>depth of </a:t>
            </a:r>
            <a:r>
              <a:rPr sz="1600" spc="-5" dirty="0">
                <a:latin typeface="Times New Roman"/>
                <a:cs typeface="Times New Roman"/>
              </a:rPr>
              <a:t>the </a:t>
            </a:r>
            <a:r>
              <a:rPr sz="1600" dirty="0">
                <a:latin typeface="Times New Roman"/>
                <a:cs typeface="Times New Roman"/>
              </a:rPr>
              <a:t>tree </a:t>
            </a:r>
            <a:r>
              <a:rPr sz="1600" spc="-5" dirty="0">
                <a:latin typeface="Times New Roman"/>
                <a:cs typeface="Times New Roman"/>
              </a:rPr>
              <a:t>(and</a:t>
            </a:r>
            <a:r>
              <a:rPr sz="1600" dirty="0">
                <a:latin typeface="Times New Roman"/>
                <a:cs typeface="Times New Roman"/>
              </a:rPr>
              <a:t> </a:t>
            </a:r>
            <a:r>
              <a:rPr sz="1600" spc="-5" dirty="0">
                <a:latin typeface="Times New Roman"/>
                <a:cs typeface="Times New Roman"/>
              </a:rPr>
              <a:t>every path</a:t>
            </a:r>
            <a:r>
              <a:rPr sz="1600" dirty="0">
                <a:latin typeface="Times New Roman"/>
                <a:cs typeface="Times New Roman"/>
              </a:rPr>
              <a:t> </a:t>
            </a:r>
            <a:r>
              <a:rPr sz="1600" spc="-5" dirty="0">
                <a:latin typeface="Times New Roman"/>
                <a:cs typeface="Times New Roman"/>
              </a:rPr>
              <a:t>length</a:t>
            </a:r>
            <a:r>
              <a:rPr sz="1600" spc="390" dirty="0">
                <a:latin typeface="Times New Roman"/>
                <a:cs typeface="Times New Roman"/>
              </a:rPr>
              <a:t> </a:t>
            </a:r>
            <a:r>
              <a:rPr sz="1600" dirty="0">
                <a:latin typeface="Times New Roman"/>
                <a:cs typeface="Times New Roman"/>
              </a:rPr>
              <a:t>from the </a:t>
            </a:r>
            <a:r>
              <a:rPr sz="1600" spc="-385" dirty="0">
                <a:latin typeface="Times New Roman"/>
                <a:cs typeface="Times New Roman"/>
              </a:rPr>
              <a:t> </a:t>
            </a:r>
            <a:r>
              <a:rPr sz="1600" spc="-5" dirty="0">
                <a:latin typeface="Times New Roman"/>
                <a:cs typeface="Times New Roman"/>
              </a:rPr>
              <a:t>root</a:t>
            </a:r>
            <a:r>
              <a:rPr sz="1600" spc="5" dirty="0">
                <a:latin typeface="Times New Roman"/>
                <a:cs typeface="Times New Roman"/>
              </a:rPr>
              <a:t> </a:t>
            </a:r>
            <a:r>
              <a:rPr sz="1600" spc="-5" dirty="0">
                <a:latin typeface="Times New Roman"/>
                <a:cs typeface="Times New Roman"/>
              </a:rPr>
              <a:t>to</a:t>
            </a:r>
            <a:r>
              <a:rPr sz="1600" dirty="0">
                <a:latin typeface="Times New Roman"/>
                <a:cs typeface="Times New Roman"/>
              </a:rPr>
              <a:t> </a:t>
            </a:r>
            <a:r>
              <a:rPr sz="1600" spc="-5" dirty="0">
                <a:latin typeface="Times New Roman"/>
                <a:cs typeface="Times New Roman"/>
              </a:rPr>
              <a:t>a</a:t>
            </a:r>
            <a:r>
              <a:rPr sz="1600" spc="5" dirty="0">
                <a:latin typeface="Times New Roman"/>
                <a:cs typeface="Times New Roman"/>
              </a:rPr>
              <a:t> </a:t>
            </a:r>
            <a:r>
              <a:rPr sz="1600" spc="-5" dirty="0">
                <a:latin typeface="Times New Roman"/>
                <a:cs typeface="Times New Roman"/>
              </a:rPr>
              <a:t>leaf)</a:t>
            </a:r>
            <a:r>
              <a:rPr sz="1600" spc="15" dirty="0">
                <a:latin typeface="Times New Roman"/>
                <a:cs typeface="Times New Roman"/>
              </a:rPr>
              <a:t> </a:t>
            </a:r>
            <a:r>
              <a:rPr sz="1600" spc="-5" dirty="0">
                <a:latin typeface="Times New Roman"/>
                <a:cs typeface="Times New Roman"/>
              </a:rPr>
              <a:t>is</a:t>
            </a:r>
            <a:r>
              <a:rPr sz="1600" spc="10" dirty="0">
                <a:latin typeface="Times New Roman"/>
                <a:cs typeface="Times New Roman"/>
              </a:rPr>
              <a:t> </a:t>
            </a:r>
            <a:r>
              <a:rPr sz="1600" spc="-5" dirty="0">
                <a:latin typeface="Times New Roman"/>
                <a:cs typeface="Times New Roman"/>
              </a:rPr>
              <a:t>O (log</a:t>
            </a:r>
            <a:r>
              <a:rPr sz="1600" spc="10" dirty="0">
                <a:latin typeface="Times New Roman"/>
                <a:cs typeface="Times New Roman"/>
              </a:rPr>
              <a:t> </a:t>
            </a:r>
            <a:r>
              <a:rPr sz="1600" spc="-5" dirty="0">
                <a:latin typeface="Times New Roman"/>
                <a:cs typeface="Times New Roman"/>
              </a:rPr>
              <a:t>n).</a:t>
            </a:r>
            <a:endParaRPr sz="1600" dirty="0">
              <a:latin typeface="Times New Roman"/>
              <a:cs typeface="Times New Roman"/>
            </a:endParaRPr>
          </a:p>
          <a:p>
            <a:pPr marL="299085" indent="-287020" algn="just">
              <a:lnSpc>
                <a:spcPct val="100000"/>
              </a:lnSpc>
              <a:spcBef>
                <a:spcPts val="960"/>
              </a:spcBef>
              <a:buFont typeface="Arial MT"/>
              <a:buChar char="•"/>
              <a:tabLst>
                <a:tab pos="299720" algn="l"/>
              </a:tabLst>
            </a:pPr>
            <a:r>
              <a:rPr sz="1600" spc="-5" dirty="0">
                <a:latin typeface="Times New Roman"/>
                <a:cs typeface="Times New Roman"/>
              </a:rPr>
              <a:t>The</a:t>
            </a:r>
            <a:r>
              <a:rPr sz="1600" spc="15" dirty="0">
                <a:latin typeface="Times New Roman"/>
                <a:cs typeface="Times New Roman"/>
              </a:rPr>
              <a:t> </a:t>
            </a:r>
            <a:r>
              <a:rPr sz="1600" spc="-10" dirty="0">
                <a:latin typeface="Times New Roman"/>
                <a:cs typeface="Times New Roman"/>
              </a:rPr>
              <a:t>elements</a:t>
            </a:r>
            <a:r>
              <a:rPr sz="1600" spc="75" dirty="0">
                <a:latin typeface="Times New Roman"/>
                <a:cs typeface="Times New Roman"/>
              </a:rPr>
              <a:t> </a:t>
            </a:r>
            <a:r>
              <a:rPr sz="1600" spc="-5" dirty="0">
                <a:latin typeface="Times New Roman"/>
                <a:cs typeface="Times New Roman"/>
              </a:rPr>
              <a:t>are</a:t>
            </a:r>
            <a:r>
              <a:rPr sz="1600" spc="25" dirty="0">
                <a:latin typeface="Times New Roman"/>
                <a:cs typeface="Times New Roman"/>
              </a:rPr>
              <a:t> </a:t>
            </a:r>
            <a:r>
              <a:rPr sz="1600" spc="-5" dirty="0">
                <a:latin typeface="Times New Roman"/>
                <a:cs typeface="Times New Roman"/>
              </a:rPr>
              <a:t>stored</a:t>
            </a:r>
            <a:r>
              <a:rPr sz="1600" spc="20" dirty="0">
                <a:latin typeface="Times New Roman"/>
                <a:cs typeface="Times New Roman"/>
              </a:rPr>
              <a:t> </a:t>
            </a:r>
            <a:r>
              <a:rPr sz="1600" spc="-5" dirty="0">
                <a:latin typeface="Times New Roman"/>
                <a:cs typeface="Times New Roman"/>
              </a:rPr>
              <a:t>level</a:t>
            </a:r>
            <a:r>
              <a:rPr sz="1600" spc="30" dirty="0">
                <a:latin typeface="Times New Roman"/>
                <a:cs typeface="Times New Roman"/>
              </a:rPr>
              <a:t> </a:t>
            </a:r>
            <a:r>
              <a:rPr sz="1600" spc="-5" dirty="0">
                <a:latin typeface="Times New Roman"/>
                <a:cs typeface="Times New Roman"/>
              </a:rPr>
              <a:t>wise</a:t>
            </a:r>
            <a:r>
              <a:rPr sz="1600" spc="20" dirty="0">
                <a:latin typeface="Times New Roman"/>
                <a:cs typeface="Times New Roman"/>
              </a:rPr>
              <a:t> </a:t>
            </a:r>
            <a:r>
              <a:rPr sz="1600" spc="-5" dirty="0">
                <a:latin typeface="Times New Roman"/>
                <a:cs typeface="Times New Roman"/>
              </a:rPr>
              <a:t>from</a:t>
            </a:r>
            <a:r>
              <a:rPr sz="1600" spc="20" dirty="0">
                <a:latin typeface="Times New Roman"/>
                <a:cs typeface="Times New Roman"/>
              </a:rPr>
              <a:t> </a:t>
            </a:r>
            <a:r>
              <a:rPr sz="1600" spc="-5" dirty="0">
                <a:latin typeface="Times New Roman"/>
                <a:cs typeface="Times New Roman"/>
              </a:rPr>
              <a:t>left</a:t>
            </a:r>
            <a:r>
              <a:rPr sz="1600" spc="20" dirty="0">
                <a:latin typeface="Times New Roman"/>
                <a:cs typeface="Times New Roman"/>
              </a:rPr>
              <a:t> </a:t>
            </a:r>
            <a:r>
              <a:rPr sz="1600" spc="-5" dirty="0">
                <a:latin typeface="Times New Roman"/>
                <a:cs typeface="Times New Roman"/>
              </a:rPr>
              <a:t>to</a:t>
            </a:r>
            <a:r>
              <a:rPr sz="1600" spc="25" dirty="0">
                <a:latin typeface="Times New Roman"/>
                <a:cs typeface="Times New Roman"/>
              </a:rPr>
              <a:t> </a:t>
            </a:r>
            <a:r>
              <a:rPr sz="1600" spc="-5" dirty="0">
                <a:latin typeface="Times New Roman"/>
                <a:cs typeface="Times New Roman"/>
              </a:rPr>
              <a:t>right</a:t>
            </a:r>
            <a:r>
              <a:rPr sz="1600" spc="15" dirty="0">
                <a:latin typeface="Times New Roman"/>
                <a:cs typeface="Times New Roman"/>
              </a:rPr>
              <a:t> </a:t>
            </a:r>
            <a:r>
              <a:rPr sz="1600" spc="-5" dirty="0">
                <a:latin typeface="Times New Roman"/>
                <a:cs typeface="Times New Roman"/>
              </a:rPr>
              <a:t>in</a:t>
            </a:r>
            <a:r>
              <a:rPr sz="1600" spc="20" dirty="0">
                <a:latin typeface="Times New Roman"/>
                <a:cs typeface="Times New Roman"/>
              </a:rPr>
              <a:t> </a:t>
            </a:r>
            <a:r>
              <a:rPr sz="1600" spc="-5" dirty="0">
                <a:latin typeface="Times New Roman"/>
                <a:cs typeface="Times New Roman"/>
              </a:rPr>
              <a:t>ascending</a:t>
            </a:r>
            <a:r>
              <a:rPr sz="1600" spc="25" dirty="0">
                <a:latin typeface="Times New Roman"/>
                <a:cs typeface="Times New Roman"/>
              </a:rPr>
              <a:t> </a:t>
            </a:r>
            <a:r>
              <a:rPr sz="1600" spc="-10" dirty="0">
                <a:latin typeface="Times New Roman"/>
                <a:cs typeface="Times New Roman"/>
              </a:rPr>
              <a:t>cells</a:t>
            </a:r>
            <a:r>
              <a:rPr sz="1600" spc="35" dirty="0">
                <a:latin typeface="Times New Roman"/>
                <a:cs typeface="Times New Roman"/>
              </a:rPr>
              <a:t> </a:t>
            </a:r>
            <a:r>
              <a:rPr sz="1600" dirty="0">
                <a:latin typeface="Times New Roman"/>
                <a:cs typeface="Times New Roman"/>
              </a:rPr>
              <a:t>of</a:t>
            </a:r>
            <a:r>
              <a:rPr sz="1600" spc="10" dirty="0">
                <a:latin typeface="Times New Roman"/>
                <a:cs typeface="Times New Roman"/>
              </a:rPr>
              <a:t> </a:t>
            </a:r>
            <a:r>
              <a:rPr sz="1600" spc="-5" dirty="0">
                <a:latin typeface="Times New Roman"/>
                <a:cs typeface="Times New Roman"/>
              </a:rPr>
              <a:t>the</a:t>
            </a:r>
            <a:r>
              <a:rPr sz="1600" spc="5" dirty="0">
                <a:latin typeface="Times New Roman"/>
                <a:cs typeface="Times New Roman"/>
              </a:rPr>
              <a:t> </a:t>
            </a:r>
            <a:r>
              <a:rPr sz="1600" spc="-25" dirty="0">
                <a:latin typeface="Times New Roman"/>
                <a:cs typeface="Times New Roman"/>
              </a:rPr>
              <a:t>array.</a:t>
            </a:r>
            <a:endParaRPr sz="1600" dirty="0">
              <a:latin typeface="Times New Roman"/>
              <a:cs typeface="Times New Roman"/>
            </a:endParaRPr>
          </a:p>
          <a:p>
            <a:pPr marL="12700">
              <a:lnSpc>
                <a:spcPct val="100000"/>
              </a:lnSpc>
              <a:spcBef>
                <a:spcPts val="960"/>
              </a:spcBef>
            </a:pPr>
            <a:r>
              <a:rPr sz="1600" b="1" spc="-5" dirty="0">
                <a:latin typeface="Times New Roman"/>
                <a:cs typeface="Times New Roman"/>
              </a:rPr>
              <a:t>Heap</a:t>
            </a:r>
            <a:r>
              <a:rPr sz="1600" b="1" spc="15" dirty="0">
                <a:latin typeface="Times New Roman"/>
                <a:cs typeface="Times New Roman"/>
              </a:rPr>
              <a:t> </a:t>
            </a:r>
            <a:r>
              <a:rPr sz="1600" b="1" spc="-5" dirty="0">
                <a:latin typeface="Times New Roman"/>
                <a:cs typeface="Times New Roman"/>
              </a:rPr>
              <a:t>implementation</a:t>
            </a:r>
            <a:r>
              <a:rPr sz="1600" b="1" spc="65" dirty="0">
                <a:latin typeface="Times New Roman"/>
                <a:cs typeface="Times New Roman"/>
              </a:rPr>
              <a:t> </a:t>
            </a:r>
            <a:r>
              <a:rPr sz="1600" b="1" spc="-5" dirty="0">
                <a:latin typeface="Times New Roman"/>
                <a:cs typeface="Times New Roman"/>
              </a:rPr>
              <a:t>using</a:t>
            </a:r>
            <a:r>
              <a:rPr sz="1600" b="1" spc="10" dirty="0">
                <a:latin typeface="Times New Roman"/>
                <a:cs typeface="Times New Roman"/>
              </a:rPr>
              <a:t> </a:t>
            </a:r>
            <a:r>
              <a:rPr sz="1600" b="1" spc="-5" dirty="0">
                <a:latin typeface="Times New Roman"/>
                <a:cs typeface="Times New Roman"/>
              </a:rPr>
              <a:t>array</a:t>
            </a:r>
            <a:r>
              <a:rPr sz="1600" b="1" spc="10" dirty="0">
                <a:latin typeface="Times New Roman"/>
                <a:cs typeface="Times New Roman"/>
              </a:rPr>
              <a:t> </a:t>
            </a:r>
            <a:r>
              <a:rPr sz="1600" b="1" spc="-10" dirty="0">
                <a:latin typeface="Times New Roman"/>
                <a:cs typeface="Times New Roman"/>
              </a:rPr>
              <a:t>representation</a:t>
            </a:r>
            <a:endParaRPr sz="1600" dirty="0">
              <a:latin typeface="Times New Roman"/>
              <a:cs typeface="Times New Roman"/>
            </a:endParaRPr>
          </a:p>
          <a:p>
            <a:pPr marL="12700">
              <a:lnSpc>
                <a:spcPct val="100000"/>
              </a:lnSpc>
              <a:spcBef>
                <a:spcPts val="960"/>
              </a:spcBef>
            </a:pPr>
            <a:r>
              <a:rPr sz="1600" spc="-5" dirty="0">
                <a:latin typeface="Times New Roman"/>
                <a:cs typeface="Times New Roman"/>
              </a:rPr>
              <a:t>Case1:</a:t>
            </a:r>
            <a:r>
              <a:rPr sz="1600" dirty="0">
                <a:latin typeface="Times New Roman"/>
                <a:cs typeface="Times New Roman"/>
              </a:rPr>
              <a:t> </a:t>
            </a:r>
            <a:r>
              <a:rPr sz="1600" spc="-5" dirty="0">
                <a:latin typeface="Times New Roman"/>
                <a:cs typeface="Times New Roman"/>
              </a:rPr>
              <a:t>if</a:t>
            </a:r>
            <a:r>
              <a:rPr sz="1600" dirty="0">
                <a:latin typeface="Times New Roman"/>
                <a:cs typeface="Times New Roman"/>
              </a:rPr>
              <a:t> </a:t>
            </a:r>
            <a:r>
              <a:rPr sz="1600" spc="-5" dirty="0">
                <a:latin typeface="Times New Roman"/>
                <a:cs typeface="Times New Roman"/>
              </a:rPr>
              <a:t>array</a:t>
            </a:r>
            <a:r>
              <a:rPr sz="1600" spc="35" dirty="0">
                <a:latin typeface="Times New Roman"/>
                <a:cs typeface="Times New Roman"/>
              </a:rPr>
              <a:t> </a:t>
            </a:r>
            <a:r>
              <a:rPr sz="1600" spc="-5" dirty="0">
                <a:latin typeface="Times New Roman"/>
                <a:cs typeface="Times New Roman"/>
              </a:rPr>
              <a:t>start</a:t>
            </a:r>
            <a:r>
              <a:rPr sz="1600" spc="20" dirty="0">
                <a:latin typeface="Times New Roman"/>
                <a:cs typeface="Times New Roman"/>
              </a:rPr>
              <a:t> </a:t>
            </a:r>
            <a:r>
              <a:rPr sz="1600" spc="-5" dirty="0">
                <a:latin typeface="Times New Roman"/>
                <a:cs typeface="Times New Roman"/>
              </a:rPr>
              <a:t>from</a:t>
            </a:r>
            <a:r>
              <a:rPr sz="1600" spc="15" dirty="0">
                <a:latin typeface="Times New Roman"/>
                <a:cs typeface="Times New Roman"/>
              </a:rPr>
              <a:t> </a:t>
            </a:r>
            <a:r>
              <a:rPr sz="1600" spc="-5" dirty="0">
                <a:latin typeface="Times New Roman"/>
                <a:cs typeface="Times New Roman"/>
              </a:rPr>
              <a:t>1</a:t>
            </a:r>
            <a:r>
              <a:rPr sz="1600" dirty="0">
                <a:latin typeface="Times New Roman"/>
                <a:cs typeface="Times New Roman"/>
              </a:rPr>
              <a:t> </a:t>
            </a:r>
            <a:r>
              <a:rPr sz="1600" spc="-5" dirty="0">
                <a:latin typeface="Times New Roman"/>
                <a:cs typeface="Times New Roman"/>
              </a:rPr>
              <a:t>index</a:t>
            </a:r>
            <a:endParaRPr sz="1600" dirty="0">
              <a:latin typeface="Times New Roman"/>
              <a:cs typeface="Times New Roman"/>
            </a:endParaRPr>
          </a:p>
          <a:p>
            <a:pPr marL="299085" marR="5715" indent="-287020">
              <a:lnSpc>
                <a:spcPct val="150000"/>
              </a:lnSpc>
              <a:spcBef>
                <a:spcPts val="5"/>
              </a:spcBef>
              <a:buFont typeface="Arial MT"/>
              <a:buChar char="•"/>
              <a:tabLst>
                <a:tab pos="299085" algn="l"/>
                <a:tab pos="299720" algn="l"/>
              </a:tabLst>
            </a:pPr>
            <a:r>
              <a:rPr sz="1600" spc="-5" dirty="0">
                <a:latin typeface="Times New Roman"/>
                <a:cs typeface="Times New Roman"/>
              </a:rPr>
              <a:t>A[1]</a:t>
            </a:r>
            <a:r>
              <a:rPr sz="1600" spc="125" dirty="0">
                <a:latin typeface="Times New Roman"/>
                <a:cs typeface="Times New Roman"/>
              </a:rPr>
              <a:t> </a:t>
            </a:r>
            <a:r>
              <a:rPr sz="1600" spc="-5" dirty="0">
                <a:latin typeface="Times New Roman"/>
                <a:cs typeface="Times New Roman"/>
              </a:rPr>
              <a:t>is</a:t>
            </a:r>
            <a:r>
              <a:rPr sz="1600" spc="165" dirty="0">
                <a:latin typeface="Times New Roman"/>
                <a:cs typeface="Times New Roman"/>
              </a:rPr>
              <a:t> </a:t>
            </a:r>
            <a:r>
              <a:rPr sz="1600" spc="-5" dirty="0">
                <a:latin typeface="Times New Roman"/>
                <a:cs typeface="Times New Roman"/>
              </a:rPr>
              <a:t>the</a:t>
            </a:r>
            <a:r>
              <a:rPr sz="1600" spc="150" dirty="0">
                <a:latin typeface="Times New Roman"/>
                <a:cs typeface="Times New Roman"/>
              </a:rPr>
              <a:t> </a:t>
            </a:r>
            <a:r>
              <a:rPr sz="1600" dirty="0">
                <a:latin typeface="Times New Roman"/>
                <a:cs typeface="Times New Roman"/>
              </a:rPr>
              <a:t>root;</a:t>
            </a:r>
            <a:r>
              <a:rPr sz="1600" spc="150" dirty="0">
                <a:latin typeface="Times New Roman"/>
                <a:cs typeface="Times New Roman"/>
              </a:rPr>
              <a:t> </a:t>
            </a:r>
            <a:r>
              <a:rPr sz="1600" dirty="0">
                <a:latin typeface="Times New Roman"/>
                <a:cs typeface="Times New Roman"/>
              </a:rPr>
              <a:t>the</a:t>
            </a:r>
            <a:r>
              <a:rPr sz="1600" spc="140" dirty="0">
                <a:latin typeface="Times New Roman"/>
                <a:cs typeface="Times New Roman"/>
              </a:rPr>
              <a:t> </a:t>
            </a:r>
            <a:r>
              <a:rPr sz="1600" dirty="0">
                <a:latin typeface="Times New Roman"/>
                <a:cs typeface="Times New Roman"/>
              </a:rPr>
              <a:t>left</a:t>
            </a:r>
            <a:r>
              <a:rPr sz="1600" spc="150" dirty="0">
                <a:latin typeface="Times New Roman"/>
                <a:cs typeface="Times New Roman"/>
              </a:rPr>
              <a:t> </a:t>
            </a:r>
            <a:r>
              <a:rPr sz="1600" spc="-5" dirty="0">
                <a:latin typeface="Times New Roman"/>
                <a:cs typeface="Times New Roman"/>
              </a:rPr>
              <a:t>and</a:t>
            </a:r>
            <a:r>
              <a:rPr sz="1600" spc="155" dirty="0">
                <a:latin typeface="Times New Roman"/>
                <a:cs typeface="Times New Roman"/>
              </a:rPr>
              <a:t> </a:t>
            </a:r>
            <a:r>
              <a:rPr sz="1600" spc="-5" dirty="0">
                <a:latin typeface="Times New Roman"/>
                <a:cs typeface="Times New Roman"/>
              </a:rPr>
              <a:t>right</a:t>
            </a:r>
            <a:r>
              <a:rPr sz="1600" spc="155" dirty="0">
                <a:latin typeface="Times New Roman"/>
                <a:cs typeface="Times New Roman"/>
              </a:rPr>
              <a:t> </a:t>
            </a:r>
            <a:r>
              <a:rPr sz="1600" spc="-5" dirty="0">
                <a:latin typeface="Times New Roman"/>
                <a:cs typeface="Times New Roman"/>
              </a:rPr>
              <a:t>child</a:t>
            </a:r>
            <a:r>
              <a:rPr sz="1600" spc="145" dirty="0">
                <a:latin typeface="Times New Roman"/>
                <a:cs typeface="Times New Roman"/>
              </a:rPr>
              <a:t> </a:t>
            </a:r>
            <a:r>
              <a:rPr sz="1600" dirty="0">
                <a:latin typeface="Times New Roman"/>
                <a:cs typeface="Times New Roman"/>
              </a:rPr>
              <a:t>of</a:t>
            </a:r>
            <a:r>
              <a:rPr sz="1600" spc="145" dirty="0">
                <a:latin typeface="Times New Roman"/>
                <a:cs typeface="Times New Roman"/>
              </a:rPr>
              <a:t> </a:t>
            </a:r>
            <a:r>
              <a:rPr sz="1600" dirty="0">
                <a:latin typeface="Times New Roman"/>
                <a:cs typeface="Times New Roman"/>
              </a:rPr>
              <a:t>A[i]</a:t>
            </a:r>
            <a:r>
              <a:rPr sz="1600" spc="155" dirty="0">
                <a:latin typeface="Times New Roman"/>
                <a:cs typeface="Times New Roman"/>
              </a:rPr>
              <a:t> </a:t>
            </a:r>
            <a:r>
              <a:rPr sz="1600" dirty="0">
                <a:latin typeface="Times New Roman"/>
                <a:cs typeface="Times New Roman"/>
              </a:rPr>
              <a:t>are</a:t>
            </a:r>
            <a:r>
              <a:rPr sz="1600" spc="145" dirty="0">
                <a:latin typeface="Times New Roman"/>
                <a:cs typeface="Times New Roman"/>
              </a:rPr>
              <a:t> </a:t>
            </a:r>
            <a:r>
              <a:rPr sz="1600" spc="-5" dirty="0">
                <a:latin typeface="Times New Roman"/>
                <a:cs typeface="Times New Roman"/>
              </a:rPr>
              <a:t>A[2i]</a:t>
            </a:r>
            <a:r>
              <a:rPr sz="1600" spc="145" dirty="0">
                <a:latin typeface="Times New Roman"/>
                <a:cs typeface="Times New Roman"/>
              </a:rPr>
              <a:t> </a:t>
            </a:r>
            <a:r>
              <a:rPr sz="1600" spc="-5" dirty="0">
                <a:latin typeface="Times New Roman"/>
                <a:cs typeface="Times New Roman"/>
              </a:rPr>
              <a:t>and</a:t>
            </a:r>
            <a:r>
              <a:rPr sz="1600" spc="155" dirty="0">
                <a:latin typeface="Times New Roman"/>
                <a:cs typeface="Times New Roman"/>
              </a:rPr>
              <a:t> </a:t>
            </a:r>
            <a:r>
              <a:rPr sz="1600" spc="-5" dirty="0">
                <a:latin typeface="Times New Roman"/>
                <a:cs typeface="Times New Roman"/>
              </a:rPr>
              <a:t>A[2i+1],</a:t>
            </a:r>
            <a:r>
              <a:rPr sz="1600" spc="155" dirty="0">
                <a:latin typeface="Times New Roman"/>
                <a:cs typeface="Times New Roman"/>
              </a:rPr>
              <a:t> </a:t>
            </a:r>
            <a:r>
              <a:rPr sz="1600" spc="-5" dirty="0">
                <a:latin typeface="Times New Roman"/>
                <a:cs typeface="Times New Roman"/>
              </a:rPr>
              <a:t>respectively;</a:t>
            </a:r>
            <a:r>
              <a:rPr sz="1600" spc="160" dirty="0">
                <a:latin typeface="Times New Roman"/>
                <a:cs typeface="Times New Roman"/>
              </a:rPr>
              <a:t> </a:t>
            </a:r>
            <a:r>
              <a:rPr sz="1600" spc="-5" dirty="0">
                <a:latin typeface="Times New Roman"/>
                <a:cs typeface="Times New Roman"/>
              </a:rPr>
              <a:t>and</a:t>
            </a:r>
            <a:r>
              <a:rPr sz="1600" spc="155" dirty="0">
                <a:latin typeface="Times New Roman"/>
                <a:cs typeface="Times New Roman"/>
              </a:rPr>
              <a:t> </a:t>
            </a:r>
            <a:r>
              <a:rPr sz="1600" spc="-5" dirty="0">
                <a:latin typeface="Times New Roman"/>
                <a:cs typeface="Times New Roman"/>
              </a:rPr>
              <a:t>its</a:t>
            </a:r>
            <a:r>
              <a:rPr sz="1600" spc="150" dirty="0">
                <a:latin typeface="Times New Roman"/>
                <a:cs typeface="Times New Roman"/>
              </a:rPr>
              <a:t> </a:t>
            </a:r>
            <a:r>
              <a:rPr sz="1600" dirty="0">
                <a:latin typeface="Times New Roman"/>
                <a:cs typeface="Times New Roman"/>
              </a:rPr>
              <a:t>parent </a:t>
            </a:r>
            <a:r>
              <a:rPr sz="1600" spc="-385" dirty="0">
                <a:latin typeface="Times New Roman"/>
                <a:cs typeface="Times New Roman"/>
              </a:rPr>
              <a:t> </a:t>
            </a:r>
            <a:r>
              <a:rPr sz="1600" spc="-5" dirty="0">
                <a:latin typeface="Times New Roman"/>
                <a:cs typeface="Times New Roman"/>
              </a:rPr>
              <a:t>is</a:t>
            </a:r>
            <a:r>
              <a:rPr sz="1600" spc="-80" dirty="0">
                <a:latin typeface="Times New Roman"/>
                <a:cs typeface="Times New Roman"/>
              </a:rPr>
              <a:t> </a:t>
            </a:r>
            <a:r>
              <a:rPr sz="1600" spc="-5" dirty="0">
                <a:latin typeface="Times New Roman"/>
                <a:cs typeface="Times New Roman"/>
              </a:rPr>
              <a:t>A[</a:t>
            </a:r>
            <a:r>
              <a:rPr sz="1600" spc="-5" dirty="0">
                <a:latin typeface="Cambria Math"/>
                <a:cs typeface="Cambria Math"/>
              </a:rPr>
              <a:t>⌊</a:t>
            </a:r>
            <a:r>
              <a:rPr sz="1600" spc="-5" dirty="0">
                <a:latin typeface="Times New Roman"/>
                <a:cs typeface="Times New Roman"/>
              </a:rPr>
              <a:t>i/2</a:t>
            </a:r>
            <a:r>
              <a:rPr sz="1600" spc="-5" dirty="0">
                <a:latin typeface="Cambria Math"/>
                <a:cs typeface="Cambria Math"/>
              </a:rPr>
              <a:t>⌋</a:t>
            </a:r>
            <a:r>
              <a:rPr sz="1600" spc="-5" dirty="0">
                <a:latin typeface="Times New Roman"/>
                <a:cs typeface="Times New Roman"/>
              </a:rPr>
              <a:t>].</a:t>
            </a:r>
            <a:endParaRPr sz="1600" dirty="0">
              <a:latin typeface="Times New Roman"/>
              <a:cs typeface="Times New Roman"/>
            </a:endParaRPr>
          </a:p>
          <a:p>
            <a:pPr marL="12700">
              <a:lnSpc>
                <a:spcPct val="100000"/>
              </a:lnSpc>
              <a:spcBef>
                <a:spcPts val="960"/>
              </a:spcBef>
            </a:pPr>
            <a:r>
              <a:rPr sz="1600" spc="-5" dirty="0">
                <a:latin typeface="Times New Roman"/>
                <a:cs typeface="Times New Roman"/>
              </a:rPr>
              <a:t>Case</a:t>
            </a:r>
            <a:r>
              <a:rPr sz="1600" dirty="0">
                <a:latin typeface="Times New Roman"/>
                <a:cs typeface="Times New Roman"/>
              </a:rPr>
              <a:t> 2:</a:t>
            </a:r>
            <a:r>
              <a:rPr sz="1600" spc="-5" dirty="0">
                <a:latin typeface="Times New Roman"/>
                <a:cs typeface="Times New Roman"/>
              </a:rPr>
              <a:t> if</a:t>
            </a:r>
            <a:r>
              <a:rPr sz="1600" spc="10" dirty="0">
                <a:latin typeface="Times New Roman"/>
                <a:cs typeface="Times New Roman"/>
              </a:rPr>
              <a:t> </a:t>
            </a:r>
            <a:r>
              <a:rPr sz="1600" spc="-5" dirty="0">
                <a:latin typeface="Times New Roman"/>
                <a:cs typeface="Times New Roman"/>
              </a:rPr>
              <a:t>array</a:t>
            </a:r>
            <a:r>
              <a:rPr sz="1600" spc="25" dirty="0">
                <a:latin typeface="Times New Roman"/>
                <a:cs typeface="Times New Roman"/>
              </a:rPr>
              <a:t> </a:t>
            </a:r>
            <a:r>
              <a:rPr sz="1600" spc="-5" dirty="0">
                <a:latin typeface="Times New Roman"/>
                <a:cs typeface="Times New Roman"/>
              </a:rPr>
              <a:t>start</a:t>
            </a:r>
            <a:r>
              <a:rPr sz="1600" spc="25" dirty="0">
                <a:latin typeface="Times New Roman"/>
                <a:cs typeface="Times New Roman"/>
              </a:rPr>
              <a:t> </a:t>
            </a:r>
            <a:r>
              <a:rPr sz="1600" spc="-5" dirty="0">
                <a:latin typeface="Times New Roman"/>
                <a:cs typeface="Times New Roman"/>
              </a:rPr>
              <a:t>from</a:t>
            </a:r>
            <a:r>
              <a:rPr sz="1600" spc="20" dirty="0">
                <a:latin typeface="Times New Roman"/>
                <a:cs typeface="Times New Roman"/>
              </a:rPr>
              <a:t> </a:t>
            </a:r>
            <a:r>
              <a:rPr sz="1600" spc="-5" dirty="0">
                <a:latin typeface="Times New Roman"/>
                <a:cs typeface="Times New Roman"/>
              </a:rPr>
              <a:t>0</a:t>
            </a:r>
            <a:r>
              <a:rPr sz="1600" dirty="0">
                <a:latin typeface="Times New Roman"/>
                <a:cs typeface="Times New Roman"/>
              </a:rPr>
              <a:t> </a:t>
            </a:r>
            <a:r>
              <a:rPr sz="1600" spc="-5" dirty="0">
                <a:latin typeface="Times New Roman"/>
                <a:cs typeface="Times New Roman"/>
              </a:rPr>
              <a:t>index</a:t>
            </a:r>
            <a:endParaRPr sz="1600" dirty="0">
              <a:latin typeface="Times New Roman"/>
              <a:cs typeface="Times New Roman"/>
            </a:endParaRPr>
          </a:p>
          <a:p>
            <a:pPr marL="299085" marR="5715" indent="-287020">
              <a:lnSpc>
                <a:spcPct val="150000"/>
              </a:lnSpc>
              <a:buFont typeface="Arial MT"/>
              <a:buChar char="•"/>
              <a:tabLst>
                <a:tab pos="299085" algn="l"/>
                <a:tab pos="299720" algn="l"/>
              </a:tabLst>
            </a:pPr>
            <a:r>
              <a:rPr sz="1600" spc="-5" dirty="0">
                <a:latin typeface="Times New Roman"/>
                <a:cs typeface="Times New Roman"/>
              </a:rPr>
              <a:t>A[0]</a:t>
            </a:r>
            <a:r>
              <a:rPr sz="1600" dirty="0">
                <a:latin typeface="Times New Roman"/>
                <a:cs typeface="Times New Roman"/>
              </a:rPr>
              <a:t> </a:t>
            </a:r>
            <a:r>
              <a:rPr sz="1600" spc="-5" dirty="0">
                <a:latin typeface="Times New Roman"/>
                <a:cs typeface="Times New Roman"/>
              </a:rPr>
              <a:t>is</a:t>
            </a:r>
            <a:r>
              <a:rPr sz="1600" spc="25" dirty="0">
                <a:latin typeface="Times New Roman"/>
                <a:cs typeface="Times New Roman"/>
              </a:rPr>
              <a:t> </a:t>
            </a:r>
            <a:r>
              <a:rPr sz="1600" spc="-5" dirty="0">
                <a:latin typeface="Times New Roman"/>
                <a:cs typeface="Times New Roman"/>
              </a:rPr>
              <a:t>the</a:t>
            </a:r>
            <a:r>
              <a:rPr sz="1600" spc="25" dirty="0">
                <a:latin typeface="Times New Roman"/>
                <a:cs typeface="Times New Roman"/>
              </a:rPr>
              <a:t> </a:t>
            </a:r>
            <a:r>
              <a:rPr sz="1600" dirty="0">
                <a:latin typeface="Times New Roman"/>
                <a:cs typeface="Times New Roman"/>
              </a:rPr>
              <a:t>root;</a:t>
            </a:r>
            <a:r>
              <a:rPr sz="1600" spc="25" dirty="0">
                <a:latin typeface="Times New Roman"/>
                <a:cs typeface="Times New Roman"/>
              </a:rPr>
              <a:t> </a:t>
            </a:r>
            <a:r>
              <a:rPr sz="1600" spc="-5" dirty="0">
                <a:latin typeface="Times New Roman"/>
                <a:cs typeface="Times New Roman"/>
              </a:rPr>
              <a:t>the</a:t>
            </a:r>
            <a:r>
              <a:rPr sz="1600" spc="15" dirty="0">
                <a:latin typeface="Times New Roman"/>
                <a:cs typeface="Times New Roman"/>
              </a:rPr>
              <a:t> </a:t>
            </a:r>
            <a:r>
              <a:rPr sz="1600" dirty="0">
                <a:latin typeface="Times New Roman"/>
                <a:cs typeface="Times New Roman"/>
              </a:rPr>
              <a:t>left</a:t>
            </a:r>
            <a:r>
              <a:rPr sz="1600" spc="25" dirty="0">
                <a:latin typeface="Times New Roman"/>
                <a:cs typeface="Times New Roman"/>
              </a:rPr>
              <a:t> </a:t>
            </a:r>
            <a:r>
              <a:rPr sz="1600" spc="-5" dirty="0">
                <a:latin typeface="Times New Roman"/>
                <a:cs typeface="Times New Roman"/>
              </a:rPr>
              <a:t>and</a:t>
            </a:r>
            <a:r>
              <a:rPr sz="1600" spc="30" dirty="0">
                <a:latin typeface="Times New Roman"/>
                <a:cs typeface="Times New Roman"/>
              </a:rPr>
              <a:t> </a:t>
            </a:r>
            <a:r>
              <a:rPr sz="1600" spc="-5" dirty="0">
                <a:latin typeface="Times New Roman"/>
                <a:cs typeface="Times New Roman"/>
              </a:rPr>
              <a:t>right</a:t>
            </a:r>
            <a:r>
              <a:rPr sz="1600" spc="20" dirty="0">
                <a:latin typeface="Times New Roman"/>
                <a:cs typeface="Times New Roman"/>
              </a:rPr>
              <a:t> </a:t>
            </a:r>
            <a:r>
              <a:rPr sz="1600" dirty="0">
                <a:latin typeface="Times New Roman"/>
                <a:cs typeface="Times New Roman"/>
              </a:rPr>
              <a:t>child</a:t>
            </a:r>
            <a:r>
              <a:rPr sz="1600" spc="20" dirty="0">
                <a:latin typeface="Times New Roman"/>
                <a:cs typeface="Times New Roman"/>
              </a:rPr>
              <a:t> </a:t>
            </a:r>
            <a:r>
              <a:rPr sz="1600" dirty="0">
                <a:latin typeface="Times New Roman"/>
                <a:cs typeface="Times New Roman"/>
              </a:rPr>
              <a:t>of</a:t>
            </a:r>
            <a:r>
              <a:rPr sz="1600" spc="20" dirty="0">
                <a:latin typeface="Times New Roman"/>
                <a:cs typeface="Times New Roman"/>
              </a:rPr>
              <a:t> </a:t>
            </a:r>
            <a:r>
              <a:rPr sz="1600" spc="-5" dirty="0">
                <a:latin typeface="Times New Roman"/>
                <a:cs typeface="Times New Roman"/>
              </a:rPr>
              <a:t>A[i]</a:t>
            </a:r>
            <a:r>
              <a:rPr sz="1600" spc="20" dirty="0">
                <a:latin typeface="Times New Roman"/>
                <a:cs typeface="Times New Roman"/>
              </a:rPr>
              <a:t> </a:t>
            </a:r>
            <a:r>
              <a:rPr sz="1600" dirty="0">
                <a:latin typeface="Times New Roman"/>
                <a:cs typeface="Times New Roman"/>
              </a:rPr>
              <a:t>are</a:t>
            </a:r>
            <a:r>
              <a:rPr sz="1600" spc="20" dirty="0">
                <a:latin typeface="Times New Roman"/>
                <a:cs typeface="Times New Roman"/>
              </a:rPr>
              <a:t> </a:t>
            </a:r>
            <a:r>
              <a:rPr sz="1600" dirty="0">
                <a:latin typeface="Times New Roman"/>
                <a:cs typeface="Times New Roman"/>
              </a:rPr>
              <a:t>A[(2i+1]</a:t>
            </a:r>
            <a:r>
              <a:rPr sz="1600" spc="5" dirty="0">
                <a:latin typeface="Times New Roman"/>
                <a:cs typeface="Times New Roman"/>
              </a:rPr>
              <a:t> </a:t>
            </a:r>
            <a:r>
              <a:rPr sz="1600" spc="-5" dirty="0">
                <a:latin typeface="Times New Roman"/>
                <a:cs typeface="Times New Roman"/>
              </a:rPr>
              <a:t>and</a:t>
            </a:r>
            <a:r>
              <a:rPr sz="1600" spc="20" dirty="0">
                <a:latin typeface="Times New Roman"/>
                <a:cs typeface="Times New Roman"/>
              </a:rPr>
              <a:t> </a:t>
            </a:r>
            <a:r>
              <a:rPr sz="1600" dirty="0">
                <a:latin typeface="Times New Roman"/>
                <a:cs typeface="Times New Roman"/>
              </a:rPr>
              <a:t>A[2i+2],</a:t>
            </a:r>
            <a:r>
              <a:rPr sz="1600" spc="20" dirty="0">
                <a:latin typeface="Times New Roman"/>
                <a:cs typeface="Times New Roman"/>
              </a:rPr>
              <a:t> </a:t>
            </a:r>
            <a:r>
              <a:rPr sz="1600" dirty="0">
                <a:latin typeface="Times New Roman"/>
                <a:cs typeface="Times New Roman"/>
              </a:rPr>
              <a:t>respectively;</a:t>
            </a:r>
            <a:r>
              <a:rPr sz="1600" spc="5" dirty="0">
                <a:latin typeface="Times New Roman"/>
                <a:cs typeface="Times New Roman"/>
              </a:rPr>
              <a:t> </a:t>
            </a:r>
            <a:r>
              <a:rPr sz="1600" spc="-5" dirty="0">
                <a:latin typeface="Times New Roman"/>
                <a:cs typeface="Times New Roman"/>
              </a:rPr>
              <a:t>and</a:t>
            </a:r>
            <a:r>
              <a:rPr sz="1600" spc="30" dirty="0">
                <a:latin typeface="Times New Roman"/>
                <a:cs typeface="Times New Roman"/>
              </a:rPr>
              <a:t> </a:t>
            </a:r>
            <a:r>
              <a:rPr sz="1600" dirty="0">
                <a:latin typeface="Times New Roman"/>
                <a:cs typeface="Times New Roman"/>
              </a:rPr>
              <a:t>its</a:t>
            </a:r>
            <a:r>
              <a:rPr sz="1600" spc="15" dirty="0">
                <a:latin typeface="Times New Roman"/>
                <a:cs typeface="Times New Roman"/>
              </a:rPr>
              <a:t> </a:t>
            </a:r>
            <a:r>
              <a:rPr sz="1600" dirty="0">
                <a:latin typeface="Times New Roman"/>
                <a:cs typeface="Times New Roman"/>
              </a:rPr>
              <a:t>parent </a:t>
            </a:r>
            <a:r>
              <a:rPr sz="1600" spc="-385" dirty="0">
                <a:latin typeface="Times New Roman"/>
                <a:cs typeface="Times New Roman"/>
              </a:rPr>
              <a:t> </a:t>
            </a:r>
            <a:r>
              <a:rPr sz="1600" spc="-5" dirty="0">
                <a:latin typeface="Times New Roman"/>
                <a:cs typeface="Times New Roman"/>
              </a:rPr>
              <a:t>is</a:t>
            </a:r>
            <a:r>
              <a:rPr sz="1600" spc="-80" dirty="0">
                <a:latin typeface="Times New Roman"/>
                <a:cs typeface="Times New Roman"/>
              </a:rPr>
              <a:t> </a:t>
            </a:r>
            <a:r>
              <a:rPr sz="1600" spc="-5" dirty="0">
                <a:latin typeface="Times New Roman"/>
                <a:cs typeface="Times New Roman"/>
              </a:rPr>
              <a:t>A[</a:t>
            </a:r>
            <a:r>
              <a:rPr sz="1600" spc="-5" dirty="0">
                <a:latin typeface="Cambria Math"/>
                <a:cs typeface="Cambria Math"/>
              </a:rPr>
              <a:t>⌊</a:t>
            </a:r>
            <a:r>
              <a:rPr sz="1600" spc="-5" dirty="0">
                <a:latin typeface="Times New Roman"/>
                <a:cs typeface="Times New Roman"/>
              </a:rPr>
              <a:t>i-1/2</a:t>
            </a:r>
            <a:r>
              <a:rPr sz="1600" spc="-5" dirty="0">
                <a:latin typeface="Cambria Math"/>
                <a:cs typeface="Cambria Math"/>
              </a:rPr>
              <a:t>⌋</a:t>
            </a:r>
            <a:r>
              <a:rPr sz="1600" spc="-5" dirty="0">
                <a:latin typeface="Times New Roman"/>
                <a:cs typeface="Times New Roman"/>
              </a:rPr>
              <a:t>].</a:t>
            </a:r>
            <a:endParaRPr sz="1600" dirty="0">
              <a:latin typeface="Times New Roman"/>
              <a:cs typeface="Times New Roman"/>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79CB51DA-EBCB-DCEC-EB00-AEB956790019}"/>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24C8B815-ACBF-8C55-6BD5-3ECBB528E6FC}"/>
              </a:ext>
            </a:extLst>
          </p:cNvPr>
          <p:cNvSpPr txBox="1">
            <a:spLocks noGrp="1"/>
          </p:cNvSpPr>
          <p:nvPr>
            <p:ph type="title"/>
          </p:nvPr>
        </p:nvSpPr>
        <p:spPr>
          <a:xfrm>
            <a:off x="297586" y="227177"/>
            <a:ext cx="967740" cy="802640"/>
          </a:xfrm>
          <a:prstGeom prst="rect">
            <a:avLst/>
          </a:prstGeom>
        </p:spPr>
        <p:txBody>
          <a:bodyPr vert="horz" wrap="square" lIns="0" tIns="12700" rIns="0" bIns="0" rtlCol="0">
            <a:spAutoFit/>
          </a:bodyPr>
          <a:lstStyle/>
          <a:p>
            <a:pPr marL="12700" marR="5080">
              <a:lnSpc>
                <a:spcPct val="150000"/>
              </a:lnSpc>
              <a:spcBef>
                <a:spcPts val="100"/>
              </a:spcBef>
            </a:pPr>
            <a:r>
              <a:rPr dirty="0"/>
              <a:t>Heap</a:t>
            </a:r>
            <a:r>
              <a:rPr spc="-100" dirty="0"/>
              <a:t> </a:t>
            </a:r>
            <a:r>
              <a:rPr dirty="0"/>
              <a:t>Sort </a:t>
            </a:r>
            <a:r>
              <a:rPr spc="-415" dirty="0"/>
              <a:t> </a:t>
            </a:r>
            <a:r>
              <a:rPr dirty="0"/>
              <a:t>Heap:</a:t>
            </a:r>
          </a:p>
        </p:txBody>
      </p:sp>
      <p:sp>
        <p:nvSpPr>
          <p:cNvPr id="3" name="object 3">
            <a:extLst>
              <a:ext uri="{FF2B5EF4-FFF2-40B4-BE49-F238E27FC236}">
                <a16:creationId xmlns:a16="http://schemas.microsoft.com/office/drawing/2014/main" id="{D7085E3E-EC43-7EF0-8853-1940FCAC7E8F}"/>
              </a:ext>
            </a:extLst>
          </p:cNvPr>
          <p:cNvSpPr txBox="1"/>
          <p:nvPr/>
        </p:nvSpPr>
        <p:spPr>
          <a:xfrm>
            <a:off x="297586" y="1008024"/>
            <a:ext cx="8550275" cy="3395160"/>
          </a:xfrm>
          <a:prstGeom prst="rect">
            <a:avLst/>
          </a:prstGeom>
        </p:spPr>
        <p:txBody>
          <a:bodyPr vert="horz" wrap="square" lIns="0" tIns="12700" rIns="0" bIns="0" rtlCol="0">
            <a:spAutoFit/>
          </a:bodyPr>
          <a:lstStyle/>
          <a:p>
            <a:pPr marL="12065" marR="5080" algn="just">
              <a:lnSpc>
                <a:spcPct val="150000"/>
              </a:lnSpc>
              <a:spcBef>
                <a:spcPts val="100"/>
              </a:spcBef>
              <a:tabLst>
                <a:tab pos="299720" algn="l"/>
              </a:tabLst>
            </a:pPr>
            <a:r>
              <a:rPr lang="en-US" sz="1600" spc="-5" dirty="0">
                <a:latin typeface="Times New Roman"/>
                <a:cs typeface="Times New Roman"/>
              </a:rPr>
              <a:t> </a:t>
            </a:r>
            <a:r>
              <a:rPr lang="en-US" sz="1600" b="1" spc="-5" dirty="0">
                <a:latin typeface="Times New Roman"/>
                <a:cs typeface="Times New Roman"/>
              </a:rPr>
              <a:t>Heap</a:t>
            </a:r>
            <a:r>
              <a:rPr lang="en-US" sz="1600" b="1" spc="15" dirty="0">
                <a:latin typeface="Times New Roman"/>
                <a:cs typeface="Times New Roman"/>
              </a:rPr>
              <a:t> </a:t>
            </a:r>
            <a:r>
              <a:rPr lang="en-US" sz="1600" b="1" spc="-5" dirty="0">
                <a:latin typeface="Times New Roman"/>
                <a:cs typeface="Times New Roman"/>
              </a:rPr>
              <a:t>implementation</a:t>
            </a:r>
            <a:r>
              <a:rPr lang="en-US" sz="1600" b="1" spc="65" dirty="0">
                <a:latin typeface="Times New Roman"/>
                <a:cs typeface="Times New Roman"/>
              </a:rPr>
              <a:t> </a:t>
            </a:r>
            <a:r>
              <a:rPr lang="en-US" sz="1600" b="1" spc="-5" dirty="0">
                <a:latin typeface="Times New Roman"/>
                <a:cs typeface="Times New Roman"/>
              </a:rPr>
              <a:t>using</a:t>
            </a:r>
            <a:r>
              <a:rPr lang="en-US" sz="1600" b="1" spc="10" dirty="0">
                <a:latin typeface="Times New Roman"/>
                <a:cs typeface="Times New Roman"/>
              </a:rPr>
              <a:t> </a:t>
            </a:r>
            <a:r>
              <a:rPr lang="en-US" sz="1600" b="1" spc="-5" dirty="0">
                <a:latin typeface="Times New Roman"/>
                <a:cs typeface="Times New Roman"/>
              </a:rPr>
              <a:t>array</a:t>
            </a:r>
            <a:r>
              <a:rPr lang="en-US" sz="1600" b="1" spc="10" dirty="0">
                <a:latin typeface="Times New Roman"/>
                <a:cs typeface="Times New Roman"/>
              </a:rPr>
              <a:t> </a:t>
            </a:r>
            <a:r>
              <a:rPr lang="en-US" sz="1600" b="1" spc="-10" dirty="0">
                <a:latin typeface="Times New Roman"/>
                <a:cs typeface="Times New Roman"/>
              </a:rPr>
              <a:t>representation</a:t>
            </a:r>
          </a:p>
          <a:p>
            <a:pPr marL="297815" marR="5080" indent="-285750" algn="just">
              <a:lnSpc>
                <a:spcPct val="150000"/>
              </a:lnSpc>
              <a:spcBef>
                <a:spcPts val="100"/>
              </a:spcBef>
              <a:buFont typeface="Wingdings" panose="05000000000000000000" pitchFamily="2" charset="2"/>
              <a:buChar char="ü"/>
              <a:tabLst>
                <a:tab pos="299720" algn="l"/>
              </a:tabLst>
            </a:pPr>
            <a:r>
              <a:rPr lang="en-US" sz="1600" spc="-10" dirty="0">
                <a:latin typeface="Times New Roman"/>
                <a:cs typeface="Times New Roman"/>
              </a:rPr>
              <a:t>	A heap of tree is A[1]</a:t>
            </a:r>
          </a:p>
          <a:p>
            <a:pPr marL="297815" marR="5080" indent="-285750" algn="just">
              <a:lnSpc>
                <a:spcPct val="150000"/>
              </a:lnSpc>
              <a:spcBef>
                <a:spcPts val="100"/>
              </a:spcBef>
              <a:buFont typeface="Wingdings" panose="05000000000000000000" pitchFamily="2" charset="2"/>
              <a:buChar char="ü"/>
              <a:tabLst>
                <a:tab pos="299720" algn="l"/>
              </a:tabLst>
            </a:pPr>
            <a:r>
              <a:rPr lang="en-US" sz="1600" spc="-10" dirty="0">
                <a:latin typeface="Times New Roman"/>
                <a:cs typeface="Times New Roman"/>
              </a:rPr>
              <a:t>Left child of A[</a:t>
            </a:r>
            <a:r>
              <a:rPr lang="en-US" sz="1600" spc="-10" dirty="0" err="1">
                <a:latin typeface="Times New Roman"/>
                <a:cs typeface="Times New Roman"/>
              </a:rPr>
              <a:t>i</a:t>
            </a:r>
            <a:r>
              <a:rPr lang="en-US" sz="1600" spc="-10" dirty="0">
                <a:latin typeface="Times New Roman"/>
                <a:cs typeface="Times New Roman"/>
              </a:rPr>
              <a:t>]= A[2i]</a:t>
            </a:r>
          </a:p>
          <a:p>
            <a:pPr marL="297815" marR="5080" indent="-285750" algn="just">
              <a:lnSpc>
                <a:spcPct val="150000"/>
              </a:lnSpc>
              <a:spcBef>
                <a:spcPts val="100"/>
              </a:spcBef>
              <a:buFont typeface="Wingdings" panose="05000000000000000000" pitchFamily="2" charset="2"/>
              <a:buChar char="ü"/>
              <a:tabLst>
                <a:tab pos="299720" algn="l"/>
              </a:tabLst>
            </a:pPr>
            <a:r>
              <a:rPr lang="en-US" sz="1600" spc="-10" dirty="0">
                <a:latin typeface="Times New Roman"/>
                <a:cs typeface="Times New Roman"/>
              </a:rPr>
              <a:t>Right child of A[</a:t>
            </a:r>
            <a:r>
              <a:rPr lang="en-US" sz="1600" spc="-10" dirty="0" err="1">
                <a:latin typeface="Times New Roman"/>
                <a:cs typeface="Times New Roman"/>
              </a:rPr>
              <a:t>i</a:t>
            </a:r>
            <a:r>
              <a:rPr lang="en-US" sz="1600" spc="-10" dirty="0">
                <a:latin typeface="Times New Roman"/>
                <a:cs typeface="Times New Roman"/>
              </a:rPr>
              <a:t>] =A[2i+1]</a:t>
            </a:r>
          </a:p>
          <a:p>
            <a:pPr marL="297815" marR="5080" indent="-285750" algn="just">
              <a:lnSpc>
                <a:spcPct val="150000"/>
              </a:lnSpc>
              <a:spcBef>
                <a:spcPts val="100"/>
              </a:spcBef>
              <a:buFont typeface="Wingdings" panose="05000000000000000000" pitchFamily="2" charset="2"/>
              <a:buChar char="ü"/>
              <a:tabLst>
                <a:tab pos="299720" algn="l"/>
              </a:tabLst>
            </a:pPr>
            <a:r>
              <a:rPr lang="en-US" sz="1600" spc="-10" dirty="0">
                <a:latin typeface="Times New Roman"/>
                <a:cs typeface="Times New Roman"/>
              </a:rPr>
              <a:t>Parent of A[</a:t>
            </a:r>
            <a:r>
              <a:rPr lang="en-US" sz="1600" spc="-10" dirty="0" err="1">
                <a:latin typeface="Times New Roman"/>
                <a:cs typeface="Times New Roman"/>
              </a:rPr>
              <a:t>i</a:t>
            </a:r>
            <a:r>
              <a:rPr lang="en-US" sz="1600" spc="-10" dirty="0">
                <a:latin typeface="Times New Roman"/>
                <a:cs typeface="Times New Roman"/>
              </a:rPr>
              <a:t>] = A[</a:t>
            </a:r>
            <a:r>
              <a:rPr lang="en-US" sz="1600" spc="-5" dirty="0">
                <a:latin typeface="Cambria Math"/>
                <a:cs typeface="Cambria Math"/>
              </a:rPr>
              <a:t>⌊</a:t>
            </a:r>
            <a:r>
              <a:rPr lang="en-US" sz="1600" spc="-5" dirty="0" err="1">
                <a:latin typeface="Times New Roman"/>
                <a:cs typeface="Times New Roman"/>
              </a:rPr>
              <a:t>i</a:t>
            </a:r>
            <a:r>
              <a:rPr lang="en-US" sz="1600" spc="-5" dirty="0">
                <a:latin typeface="Times New Roman"/>
                <a:cs typeface="Times New Roman"/>
              </a:rPr>
              <a:t>/2</a:t>
            </a:r>
            <a:r>
              <a:rPr lang="en-US" sz="1600" spc="-5" dirty="0">
                <a:latin typeface="Cambria Math"/>
                <a:cs typeface="Cambria Math"/>
              </a:rPr>
              <a:t>⌋</a:t>
            </a:r>
            <a:r>
              <a:rPr lang="en-US" sz="1600" spc="-10" dirty="0">
                <a:latin typeface="Times New Roman"/>
                <a:cs typeface="Times New Roman"/>
              </a:rPr>
              <a:t>]</a:t>
            </a:r>
          </a:p>
          <a:p>
            <a:pPr marL="297815" marR="5080" indent="-285750" algn="just">
              <a:lnSpc>
                <a:spcPct val="150000"/>
              </a:lnSpc>
              <a:spcBef>
                <a:spcPts val="100"/>
              </a:spcBef>
              <a:buFont typeface="Wingdings" panose="05000000000000000000" pitchFamily="2" charset="2"/>
              <a:buChar char="ü"/>
              <a:tabLst>
                <a:tab pos="299720" algn="l"/>
              </a:tabLst>
            </a:pPr>
            <a:r>
              <a:rPr lang="en-US" sz="1600" spc="-10" dirty="0">
                <a:latin typeface="Times New Roman"/>
                <a:cs typeface="Times New Roman"/>
              </a:rPr>
              <a:t>Number of elements in the array =</a:t>
            </a:r>
            <a:r>
              <a:rPr lang="en-US" sz="1600" spc="-10" dirty="0" err="1">
                <a:latin typeface="Times New Roman"/>
                <a:cs typeface="Times New Roman"/>
              </a:rPr>
              <a:t>A.length</a:t>
            </a:r>
            <a:endParaRPr lang="en-US" sz="1600" spc="-10" dirty="0">
              <a:latin typeface="Times New Roman"/>
              <a:cs typeface="Times New Roman"/>
            </a:endParaRPr>
          </a:p>
          <a:p>
            <a:pPr marL="297815" marR="5080" indent="-285750" algn="just">
              <a:lnSpc>
                <a:spcPct val="150000"/>
              </a:lnSpc>
              <a:spcBef>
                <a:spcPts val="100"/>
              </a:spcBef>
              <a:buFont typeface="Wingdings" panose="05000000000000000000" pitchFamily="2" charset="2"/>
              <a:buChar char="ü"/>
              <a:tabLst>
                <a:tab pos="299720" algn="l"/>
              </a:tabLst>
            </a:pPr>
            <a:r>
              <a:rPr lang="en-US" sz="1600" spc="-10" dirty="0">
                <a:latin typeface="Times New Roman"/>
                <a:cs typeface="Times New Roman"/>
              </a:rPr>
              <a:t>The elements in the subarray A[(</a:t>
            </a:r>
            <a:r>
              <a:rPr lang="en-US" sz="1600" spc="-5" dirty="0">
                <a:latin typeface="Cambria Math"/>
                <a:cs typeface="Cambria Math"/>
              </a:rPr>
              <a:t>⌊n</a:t>
            </a:r>
            <a:r>
              <a:rPr lang="en-US" sz="1600" spc="-5" dirty="0">
                <a:latin typeface="Times New Roman"/>
                <a:cs typeface="Times New Roman"/>
              </a:rPr>
              <a:t>/2</a:t>
            </a:r>
            <a:r>
              <a:rPr lang="en-US" sz="1600" spc="-5" dirty="0">
                <a:latin typeface="Cambria Math"/>
                <a:cs typeface="Cambria Math"/>
              </a:rPr>
              <a:t>⌋</a:t>
            </a:r>
            <a:r>
              <a:rPr lang="en-US" sz="1600" spc="-10" dirty="0">
                <a:latin typeface="Times New Roman"/>
                <a:cs typeface="Times New Roman"/>
              </a:rPr>
              <a:t>]+1)…….n] are leaves (if index </a:t>
            </a:r>
            <a:r>
              <a:rPr lang="en-US" sz="1600" spc="-10" dirty="0" err="1">
                <a:latin typeface="Times New Roman"/>
                <a:cs typeface="Times New Roman"/>
              </a:rPr>
              <a:t>i</a:t>
            </a:r>
            <a:r>
              <a:rPr lang="en-US" sz="1600" spc="-10" dirty="0">
                <a:latin typeface="Times New Roman"/>
                <a:cs typeface="Times New Roman"/>
              </a:rPr>
              <a:t> </a:t>
            </a:r>
            <a:r>
              <a:rPr lang="en-US" sz="1600" spc="-10">
                <a:latin typeface="Times New Roman"/>
                <a:cs typeface="Times New Roman"/>
              </a:rPr>
              <a:t>start from </a:t>
            </a:r>
            <a:r>
              <a:rPr lang="en-US" sz="1600" spc="-10" dirty="0">
                <a:latin typeface="Times New Roman"/>
                <a:cs typeface="Times New Roman"/>
              </a:rPr>
              <a:t>1)</a:t>
            </a:r>
          </a:p>
          <a:p>
            <a:pPr marL="297815" marR="5080" indent="-285750" algn="just">
              <a:lnSpc>
                <a:spcPct val="150000"/>
              </a:lnSpc>
              <a:spcBef>
                <a:spcPts val="100"/>
              </a:spcBef>
              <a:buFont typeface="Wingdings" panose="05000000000000000000" pitchFamily="2" charset="2"/>
              <a:buChar char="ü"/>
              <a:tabLst>
                <a:tab pos="299720" algn="l"/>
              </a:tabLst>
            </a:pPr>
            <a:endParaRPr lang="en-US" sz="1600" spc="-10" dirty="0">
              <a:latin typeface="Times New Roman"/>
              <a:cs typeface="Times New Roman"/>
            </a:endParaRPr>
          </a:p>
          <a:p>
            <a:pPr marL="12065" marR="5080" algn="just">
              <a:lnSpc>
                <a:spcPct val="150000"/>
              </a:lnSpc>
              <a:spcBef>
                <a:spcPts val="100"/>
              </a:spcBef>
              <a:tabLst>
                <a:tab pos="299720" algn="l"/>
              </a:tabLst>
            </a:pPr>
            <a:endParaRPr lang="en-US" sz="1600" dirty="0">
              <a:latin typeface="Times New Roman"/>
              <a:cs typeface="Times New Roman"/>
            </a:endParaRPr>
          </a:p>
        </p:txBody>
      </p:sp>
    </p:spTree>
    <p:extLst>
      <p:ext uri="{BB962C8B-B14F-4D97-AF65-F5344CB8AC3E}">
        <p14:creationId xmlns:p14="http://schemas.microsoft.com/office/powerpoint/2010/main" val="20812879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61692" y="776188"/>
            <a:ext cx="5496726" cy="396527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8015" y="534670"/>
            <a:ext cx="7891780" cy="4126865"/>
          </a:xfrm>
          <a:prstGeom prst="rect">
            <a:avLst/>
          </a:prstGeom>
        </p:spPr>
        <p:txBody>
          <a:bodyPr vert="horz" wrap="square" lIns="0" tIns="13335" rIns="0" bIns="0" rtlCol="0">
            <a:spAutoFit/>
          </a:bodyPr>
          <a:lstStyle/>
          <a:p>
            <a:pPr marL="12700" algn="just">
              <a:lnSpc>
                <a:spcPct val="100000"/>
              </a:lnSpc>
              <a:spcBef>
                <a:spcPts val="105"/>
              </a:spcBef>
            </a:pPr>
            <a:r>
              <a:rPr sz="1700" b="1" spc="-40" dirty="0">
                <a:latin typeface="Times New Roman"/>
                <a:cs typeface="Times New Roman"/>
              </a:rPr>
              <a:t>Insert</a:t>
            </a:r>
            <a:r>
              <a:rPr sz="1700" b="1" spc="-45" dirty="0">
                <a:latin typeface="Times New Roman"/>
                <a:cs typeface="Times New Roman"/>
              </a:rPr>
              <a:t>i</a:t>
            </a:r>
            <a:r>
              <a:rPr sz="1700" b="1" spc="-40" dirty="0">
                <a:latin typeface="Times New Roman"/>
                <a:cs typeface="Times New Roman"/>
              </a:rPr>
              <a:t>o</a:t>
            </a:r>
            <a:r>
              <a:rPr sz="1700" b="1" dirty="0">
                <a:latin typeface="Times New Roman"/>
                <a:cs typeface="Times New Roman"/>
              </a:rPr>
              <a:t>n</a:t>
            </a:r>
            <a:r>
              <a:rPr sz="1700" b="1" spc="-114" dirty="0">
                <a:latin typeface="Times New Roman"/>
                <a:cs typeface="Times New Roman"/>
              </a:rPr>
              <a:t> </a:t>
            </a:r>
            <a:r>
              <a:rPr sz="1700" b="1" spc="-40" dirty="0">
                <a:latin typeface="Times New Roman"/>
                <a:cs typeface="Times New Roman"/>
              </a:rPr>
              <a:t>Sor</a:t>
            </a:r>
            <a:r>
              <a:rPr sz="1700" b="1" dirty="0">
                <a:latin typeface="Times New Roman"/>
                <a:cs typeface="Times New Roman"/>
              </a:rPr>
              <a:t>t</a:t>
            </a:r>
            <a:endParaRPr sz="1700">
              <a:latin typeface="Times New Roman"/>
              <a:cs typeface="Times New Roman"/>
            </a:endParaRPr>
          </a:p>
          <a:p>
            <a:pPr marL="299085" marR="5715" indent="-287020" algn="just">
              <a:lnSpc>
                <a:spcPct val="150100"/>
              </a:lnSpc>
              <a:spcBef>
                <a:spcPts val="894"/>
              </a:spcBef>
              <a:buFont typeface="Arial MT"/>
              <a:buChar char="•"/>
              <a:tabLst>
                <a:tab pos="299720" algn="l"/>
              </a:tabLst>
            </a:pPr>
            <a:r>
              <a:rPr sz="1700" spc="-5" dirty="0">
                <a:latin typeface="Times New Roman"/>
                <a:cs typeface="Times New Roman"/>
              </a:rPr>
              <a:t>Insertion</a:t>
            </a:r>
            <a:r>
              <a:rPr sz="1700" dirty="0">
                <a:latin typeface="Times New Roman"/>
                <a:cs typeface="Times New Roman"/>
              </a:rPr>
              <a:t> </a:t>
            </a:r>
            <a:r>
              <a:rPr sz="1700" spc="-5" dirty="0">
                <a:latin typeface="Times New Roman"/>
                <a:cs typeface="Times New Roman"/>
              </a:rPr>
              <a:t>sort</a:t>
            </a:r>
            <a:r>
              <a:rPr sz="1700" dirty="0">
                <a:latin typeface="Times New Roman"/>
                <a:cs typeface="Times New Roman"/>
              </a:rPr>
              <a:t> </a:t>
            </a:r>
            <a:r>
              <a:rPr sz="1700" spc="-5" dirty="0">
                <a:latin typeface="Times New Roman"/>
                <a:cs typeface="Times New Roman"/>
              </a:rPr>
              <a:t>is</a:t>
            </a:r>
            <a:r>
              <a:rPr sz="1700" dirty="0">
                <a:latin typeface="Times New Roman"/>
                <a:cs typeface="Times New Roman"/>
              </a:rPr>
              <a:t> based</a:t>
            </a:r>
            <a:r>
              <a:rPr sz="1700" spc="5" dirty="0">
                <a:latin typeface="Times New Roman"/>
                <a:cs typeface="Times New Roman"/>
              </a:rPr>
              <a:t> </a:t>
            </a:r>
            <a:r>
              <a:rPr sz="1700" dirty="0">
                <a:latin typeface="Times New Roman"/>
                <a:cs typeface="Times New Roman"/>
              </a:rPr>
              <a:t>on</a:t>
            </a:r>
            <a:r>
              <a:rPr sz="1700" spc="5" dirty="0">
                <a:latin typeface="Times New Roman"/>
                <a:cs typeface="Times New Roman"/>
              </a:rPr>
              <a:t> </a:t>
            </a:r>
            <a:r>
              <a:rPr sz="1700" dirty="0">
                <a:latin typeface="Times New Roman"/>
                <a:cs typeface="Times New Roman"/>
              </a:rPr>
              <a:t>the</a:t>
            </a:r>
            <a:r>
              <a:rPr sz="1700" spc="5" dirty="0">
                <a:latin typeface="Times New Roman"/>
                <a:cs typeface="Times New Roman"/>
              </a:rPr>
              <a:t> </a:t>
            </a:r>
            <a:r>
              <a:rPr sz="1700" dirty="0">
                <a:latin typeface="Times New Roman"/>
                <a:cs typeface="Times New Roman"/>
              </a:rPr>
              <a:t>idea</a:t>
            </a:r>
            <a:r>
              <a:rPr sz="1700" spc="5" dirty="0">
                <a:latin typeface="Times New Roman"/>
                <a:cs typeface="Times New Roman"/>
              </a:rPr>
              <a:t> </a:t>
            </a:r>
            <a:r>
              <a:rPr sz="1700" dirty="0">
                <a:latin typeface="Times New Roman"/>
                <a:cs typeface="Times New Roman"/>
              </a:rPr>
              <a:t>that</a:t>
            </a:r>
            <a:r>
              <a:rPr sz="1700" spc="5" dirty="0">
                <a:latin typeface="Times New Roman"/>
                <a:cs typeface="Times New Roman"/>
              </a:rPr>
              <a:t> </a:t>
            </a:r>
            <a:r>
              <a:rPr sz="1700" dirty="0">
                <a:latin typeface="Times New Roman"/>
                <a:cs typeface="Times New Roman"/>
              </a:rPr>
              <a:t>one</a:t>
            </a:r>
            <a:r>
              <a:rPr sz="1700" spc="5" dirty="0">
                <a:latin typeface="Times New Roman"/>
                <a:cs typeface="Times New Roman"/>
              </a:rPr>
              <a:t> </a:t>
            </a:r>
            <a:r>
              <a:rPr sz="1700" spc="-5" dirty="0">
                <a:latin typeface="Times New Roman"/>
                <a:cs typeface="Times New Roman"/>
              </a:rPr>
              <a:t>element</a:t>
            </a:r>
            <a:r>
              <a:rPr sz="1700" dirty="0">
                <a:latin typeface="Times New Roman"/>
                <a:cs typeface="Times New Roman"/>
              </a:rPr>
              <a:t> </a:t>
            </a:r>
            <a:r>
              <a:rPr sz="1700" spc="-5" dirty="0">
                <a:latin typeface="Times New Roman"/>
                <a:cs typeface="Times New Roman"/>
              </a:rPr>
              <a:t>from</a:t>
            </a:r>
            <a:r>
              <a:rPr sz="1700" dirty="0">
                <a:latin typeface="Times New Roman"/>
                <a:cs typeface="Times New Roman"/>
              </a:rPr>
              <a:t> the</a:t>
            </a:r>
            <a:r>
              <a:rPr sz="1700" spc="5" dirty="0">
                <a:latin typeface="Times New Roman"/>
                <a:cs typeface="Times New Roman"/>
              </a:rPr>
              <a:t> </a:t>
            </a:r>
            <a:r>
              <a:rPr sz="1700" dirty="0">
                <a:latin typeface="Times New Roman"/>
                <a:cs typeface="Times New Roman"/>
              </a:rPr>
              <a:t>input</a:t>
            </a:r>
            <a:r>
              <a:rPr sz="1700" spc="5" dirty="0">
                <a:latin typeface="Times New Roman"/>
                <a:cs typeface="Times New Roman"/>
              </a:rPr>
              <a:t> </a:t>
            </a:r>
            <a:r>
              <a:rPr sz="1700" dirty="0">
                <a:latin typeface="Times New Roman"/>
                <a:cs typeface="Times New Roman"/>
              </a:rPr>
              <a:t>elements</a:t>
            </a:r>
            <a:r>
              <a:rPr sz="1700" spc="425" dirty="0">
                <a:latin typeface="Times New Roman"/>
                <a:cs typeface="Times New Roman"/>
              </a:rPr>
              <a:t> </a:t>
            </a:r>
            <a:r>
              <a:rPr sz="1700" spc="-10" dirty="0">
                <a:latin typeface="Times New Roman"/>
                <a:cs typeface="Times New Roman"/>
              </a:rPr>
              <a:t>is </a:t>
            </a:r>
            <a:r>
              <a:rPr sz="1700" spc="-5" dirty="0">
                <a:latin typeface="Times New Roman"/>
                <a:cs typeface="Times New Roman"/>
              </a:rPr>
              <a:t> </a:t>
            </a:r>
            <a:r>
              <a:rPr sz="1700" dirty="0">
                <a:latin typeface="Times New Roman"/>
                <a:cs typeface="Times New Roman"/>
              </a:rPr>
              <a:t>consumed </a:t>
            </a:r>
            <a:r>
              <a:rPr sz="1700" spc="-5" dirty="0">
                <a:latin typeface="Times New Roman"/>
                <a:cs typeface="Times New Roman"/>
              </a:rPr>
              <a:t>in </a:t>
            </a:r>
            <a:r>
              <a:rPr sz="1700" spc="-10" dirty="0">
                <a:latin typeface="Times New Roman"/>
                <a:cs typeface="Times New Roman"/>
              </a:rPr>
              <a:t>each </a:t>
            </a:r>
            <a:r>
              <a:rPr sz="1700" spc="-5" dirty="0">
                <a:latin typeface="Times New Roman"/>
                <a:cs typeface="Times New Roman"/>
              </a:rPr>
              <a:t>iteration to find </a:t>
            </a:r>
            <a:r>
              <a:rPr sz="1700" spc="-10" dirty="0">
                <a:latin typeface="Times New Roman"/>
                <a:cs typeface="Times New Roman"/>
              </a:rPr>
              <a:t>its </a:t>
            </a:r>
            <a:r>
              <a:rPr sz="1700" spc="-5" dirty="0">
                <a:latin typeface="Times New Roman"/>
                <a:cs typeface="Times New Roman"/>
              </a:rPr>
              <a:t>correct position i.e, </a:t>
            </a:r>
            <a:r>
              <a:rPr sz="1700" dirty="0">
                <a:latin typeface="Times New Roman"/>
                <a:cs typeface="Times New Roman"/>
              </a:rPr>
              <a:t>the </a:t>
            </a:r>
            <a:r>
              <a:rPr sz="1700" spc="-5" dirty="0">
                <a:latin typeface="Times New Roman"/>
                <a:cs typeface="Times New Roman"/>
              </a:rPr>
              <a:t>position to which </a:t>
            </a:r>
            <a:r>
              <a:rPr sz="1700" spc="-10" dirty="0">
                <a:latin typeface="Times New Roman"/>
                <a:cs typeface="Times New Roman"/>
              </a:rPr>
              <a:t>it </a:t>
            </a:r>
            <a:r>
              <a:rPr sz="1700" spc="-5" dirty="0">
                <a:latin typeface="Times New Roman"/>
                <a:cs typeface="Times New Roman"/>
              </a:rPr>
              <a:t> </a:t>
            </a:r>
            <a:r>
              <a:rPr sz="1700" dirty="0">
                <a:latin typeface="Times New Roman"/>
                <a:cs typeface="Times New Roman"/>
              </a:rPr>
              <a:t>belongs</a:t>
            </a:r>
            <a:r>
              <a:rPr sz="1700" spc="-10" dirty="0">
                <a:latin typeface="Times New Roman"/>
                <a:cs typeface="Times New Roman"/>
              </a:rPr>
              <a:t> </a:t>
            </a:r>
            <a:r>
              <a:rPr sz="1700" spc="-5" dirty="0">
                <a:latin typeface="Times New Roman"/>
                <a:cs typeface="Times New Roman"/>
              </a:rPr>
              <a:t>in</a:t>
            </a:r>
            <a:r>
              <a:rPr sz="1700" spc="5" dirty="0">
                <a:latin typeface="Times New Roman"/>
                <a:cs typeface="Times New Roman"/>
              </a:rPr>
              <a:t> </a:t>
            </a:r>
            <a:r>
              <a:rPr sz="1700" dirty="0">
                <a:latin typeface="Times New Roman"/>
                <a:cs typeface="Times New Roman"/>
              </a:rPr>
              <a:t>a</a:t>
            </a:r>
            <a:r>
              <a:rPr sz="1700" spc="-10" dirty="0">
                <a:latin typeface="Times New Roman"/>
                <a:cs typeface="Times New Roman"/>
              </a:rPr>
              <a:t> </a:t>
            </a:r>
            <a:r>
              <a:rPr sz="1700" spc="-5" dirty="0">
                <a:latin typeface="Times New Roman"/>
                <a:cs typeface="Times New Roman"/>
              </a:rPr>
              <a:t>sorted</a:t>
            </a:r>
            <a:r>
              <a:rPr sz="1700" spc="-10" dirty="0">
                <a:latin typeface="Times New Roman"/>
                <a:cs typeface="Times New Roman"/>
              </a:rPr>
              <a:t> </a:t>
            </a:r>
            <a:r>
              <a:rPr sz="1700" spc="-20" dirty="0">
                <a:latin typeface="Times New Roman"/>
                <a:cs typeface="Times New Roman"/>
              </a:rPr>
              <a:t>array.</a:t>
            </a:r>
            <a:endParaRPr sz="1700">
              <a:latin typeface="Times New Roman"/>
              <a:cs typeface="Times New Roman"/>
            </a:endParaRPr>
          </a:p>
          <a:p>
            <a:pPr marL="299085" marR="5080" indent="-287020" algn="just">
              <a:lnSpc>
                <a:spcPct val="150100"/>
              </a:lnSpc>
              <a:spcBef>
                <a:spcPts val="900"/>
              </a:spcBef>
              <a:buFont typeface="Arial MT"/>
              <a:buChar char="•"/>
              <a:tabLst>
                <a:tab pos="299720" algn="l"/>
              </a:tabLst>
            </a:pPr>
            <a:r>
              <a:rPr sz="1700" spc="-5" dirty="0">
                <a:latin typeface="Times New Roman"/>
                <a:cs typeface="Times New Roman"/>
              </a:rPr>
              <a:t>Insertion sort </a:t>
            </a:r>
            <a:r>
              <a:rPr sz="1700" dirty="0">
                <a:latin typeface="Times New Roman"/>
                <a:cs typeface="Times New Roman"/>
              </a:rPr>
              <a:t>works </a:t>
            </a:r>
            <a:r>
              <a:rPr sz="1700" spc="-5" dirty="0">
                <a:latin typeface="Times New Roman"/>
                <a:cs typeface="Times New Roman"/>
              </a:rPr>
              <a:t>similar to the sorting </a:t>
            </a:r>
            <a:r>
              <a:rPr sz="1700" dirty="0">
                <a:latin typeface="Times New Roman"/>
                <a:cs typeface="Times New Roman"/>
              </a:rPr>
              <a:t>of </a:t>
            </a:r>
            <a:r>
              <a:rPr sz="1700" spc="-5" dirty="0">
                <a:latin typeface="Times New Roman"/>
                <a:cs typeface="Times New Roman"/>
              </a:rPr>
              <a:t>playing cards in hands. </a:t>
            </a:r>
            <a:r>
              <a:rPr sz="1700" spc="-10" dirty="0">
                <a:latin typeface="Times New Roman"/>
                <a:cs typeface="Times New Roman"/>
              </a:rPr>
              <a:t>It </a:t>
            </a:r>
            <a:r>
              <a:rPr sz="1700" spc="-5" dirty="0">
                <a:latin typeface="Times New Roman"/>
                <a:cs typeface="Times New Roman"/>
              </a:rPr>
              <a:t>is </a:t>
            </a:r>
            <a:r>
              <a:rPr sz="1700" dirty="0">
                <a:latin typeface="Times New Roman"/>
                <a:cs typeface="Times New Roman"/>
              </a:rPr>
              <a:t>assumed </a:t>
            </a:r>
            <a:r>
              <a:rPr sz="1700" spc="-5" dirty="0">
                <a:latin typeface="Times New Roman"/>
                <a:cs typeface="Times New Roman"/>
              </a:rPr>
              <a:t>that </a:t>
            </a:r>
            <a:r>
              <a:rPr sz="1700" dirty="0">
                <a:latin typeface="Times New Roman"/>
                <a:cs typeface="Times New Roman"/>
              </a:rPr>
              <a:t> the </a:t>
            </a:r>
            <a:r>
              <a:rPr sz="1700" spc="-5" dirty="0">
                <a:latin typeface="Times New Roman"/>
                <a:cs typeface="Times New Roman"/>
              </a:rPr>
              <a:t>first </a:t>
            </a:r>
            <a:r>
              <a:rPr sz="1700" dirty="0">
                <a:latin typeface="Times New Roman"/>
                <a:cs typeface="Times New Roman"/>
              </a:rPr>
              <a:t>card </a:t>
            </a:r>
            <a:r>
              <a:rPr sz="1700" spc="-5" dirty="0">
                <a:latin typeface="Times New Roman"/>
                <a:cs typeface="Times New Roman"/>
              </a:rPr>
              <a:t>is </a:t>
            </a:r>
            <a:r>
              <a:rPr sz="1700" dirty="0">
                <a:latin typeface="Times New Roman"/>
                <a:cs typeface="Times New Roman"/>
              </a:rPr>
              <a:t>already </a:t>
            </a:r>
            <a:r>
              <a:rPr sz="1700" spc="-5" dirty="0">
                <a:latin typeface="Times New Roman"/>
                <a:cs typeface="Times New Roman"/>
              </a:rPr>
              <a:t>sorted in </a:t>
            </a:r>
            <a:r>
              <a:rPr sz="1700" dirty="0">
                <a:latin typeface="Times New Roman"/>
                <a:cs typeface="Times New Roman"/>
              </a:rPr>
              <a:t>the </a:t>
            </a:r>
            <a:r>
              <a:rPr sz="1700" spc="-5" dirty="0">
                <a:latin typeface="Times New Roman"/>
                <a:cs typeface="Times New Roman"/>
              </a:rPr>
              <a:t>card game, and </a:t>
            </a:r>
            <a:r>
              <a:rPr sz="1700" dirty="0">
                <a:latin typeface="Times New Roman"/>
                <a:cs typeface="Times New Roman"/>
              </a:rPr>
              <a:t>then </a:t>
            </a:r>
            <a:r>
              <a:rPr sz="1700" spc="-5" dirty="0">
                <a:latin typeface="Times New Roman"/>
                <a:cs typeface="Times New Roman"/>
              </a:rPr>
              <a:t>we select an unsorted </a:t>
            </a:r>
            <a:r>
              <a:rPr sz="1700" spc="-10" dirty="0">
                <a:latin typeface="Times New Roman"/>
                <a:cs typeface="Times New Roman"/>
              </a:rPr>
              <a:t>card. </a:t>
            </a:r>
            <a:r>
              <a:rPr sz="1700" spc="-20" dirty="0">
                <a:latin typeface="Times New Roman"/>
                <a:cs typeface="Times New Roman"/>
              </a:rPr>
              <a:t>If </a:t>
            </a:r>
            <a:r>
              <a:rPr sz="1700" spc="-15" dirty="0">
                <a:latin typeface="Times New Roman"/>
                <a:cs typeface="Times New Roman"/>
              </a:rPr>
              <a:t> </a:t>
            </a:r>
            <a:r>
              <a:rPr sz="1700" spc="-5" dirty="0">
                <a:latin typeface="Times New Roman"/>
                <a:cs typeface="Times New Roman"/>
              </a:rPr>
              <a:t>the</a:t>
            </a:r>
            <a:r>
              <a:rPr sz="1700" spc="220" dirty="0">
                <a:latin typeface="Times New Roman"/>
                <a:cs typeface="Times New Roman"/>
              </a:rPr>
              <a:t> </a:t>
            </a:r>
            <a:r>
              <a:rPr sz="1700" dirty="0">
                <a:latin typeface="Times New Roman"/>
                <a:cs typeface="Times New Roman"/>
              </a:rPr>
              <a:t>selected</a:t>
            </a:r>
            <a:r>
              <a:rPr sz="1700" spc="210" dirty="0">
                <a:latin typeface="Times New Roman"/>
                <a:cs typeface="Times New Roman"/>
              </a:rPr>
              <a:t> </a:t>
            </a:r>
            <a:r>
              <a:rPr sz="1700" spc="-5" dirty="0">
                <a:latin typeface="Times New Roman"/>
                <a:cs typeface="Times New Roman"/>
              </a:rPr>
              <a:t>unsorted</a:t>
            </a:r>
            <a:r>
              <a:rPr sz="1700" spc="225" dirty="0">
                <a:latin typeface="Times New Roman"/>
                <a:cs typeface="Times New Roman"/>
              </a:rPr>
              <a:t> </a:t>
            </a:r>
            <a:r>
              <a:rPr sz="1700" spc="-5" dirty="0">
                <a:latin typeface="Times New Roman"/>
                <a:cs typeface="Times New Roman"/>
              </a:rPr>
              <a:t>card</a:t>
            </a:r>
            <a:r>
              <a:rPr sz="1700" spc="220" dirty="0">
                <a:latin typeface="Times New Roman"/>
                <a:cs typeface="Times New Roman"/>
              </a:rPr>
              <a:t> </a:t>
            </a:r>
            <a:r>
              <a:rPr sz="1700" spc="-5" dirty="0">
                <a:latin typeface="Times New Roman"/>
                <a:cs typeface="Times New Roman"/>
              </a:rPr>
              <a:t>is</a:t>
            </a:r>
            <a:r>
              <a:rPr sz="1700" spc="225" dirty="0">
                <a:latin typeface="Times New Roman"/>
                <a:cs typeface="Times New Roman"/>
              </a:rPr>
              <a:t> </a:t>
            </a:r>
            <a:r>
              <a:rPr sz="1700" spc="-5" dirty="0">
                <a:latin typeface="Times New Roman"/>
                <a:cs typeface="Times New Roman"/>
              </a:rPr>
              <a:t>greater</a:t>
            </a:r>
            <a:r>
              <a:rPr sz="1700" spc="220" dirty="0">
                <a:latin typeface="Times New Roman"/>
                <a:cs typeface="Times New Roman"/>
              </a:rPr>
              <a:t> </a:t>
            </a:r>
            <a:r>
              <a:rPr sz="1700" dirty="0">
                <a:latin typeface="Times New Roman"/>
                <a:cs typeface="Times New Roman"/>
              </a:rPr>
              <a:t>than</a:t>
            </a:r>
            <a:r>
              <a:rPr sz="1700" spc="225" dirty="0">
                <a:latin typeface="Times New Roman"/>
                <a:cs typeface="Times New Roman"/>
              </a:rPr>
              <a:t> </a:t>
            </a:r>
            <a:r>
              <a:rPr sz="1700" spc="-5" dirty="0">
                <a:latin typeface="Times New Roman"/>
                <a:cs typeface="Times New Roman"/>
              </a:rPr>
              <a:t>the</a:t>
            </a:r>
            <a:r>
              <a:rPr sz="1700" spc="225" dirty="0">
                <a:latin typeface="Times New Roman"/>
                <a:cs typeface="Times New Roman"/>
              </a:rPr>
              <a:t> </a:t>
            </a:r>
            <a:r>
              <a:rPr sz="1700" spc="-5" dirty="0">
                <a:latin typeface="Times New Roman"/>
                <a:cs typeface="Times New Roman"/>
              </a:rPr>
              <a:t>first</a:t>
            </a:r>
            <a:r>
              <a:rPr sz="1700" spc="220" dirty="0">
                <a:latin typeface="Times New Roman"/>
                <a:cs typeface="Times New Roman"/>
              </a:rPr>
              <a:t> </a:t>
            </a:r>
            <a:r>
              <a:rPr sz="1700" spc="-5" dirty="0">
                <a:latin typeface="Times New Roman"/>
                <a:cs typeface="Times New Roman"/>
              </a:rPr>
              <a:t>card,</a:t>
            </a:r>
            <a:r>
              <a:rPr sz="1700" spc="225" dirty="0">
                <a:latin typeface="Times New Roman"/>
                <a:cs typeface="Times New Roman"/>
              </a:rPr>
              <a:t> </a:t>
            </a:r>
            <a:r>
              <a:rPr sz="1700" spc="-5" dirty="0">
                <a:latin typeface="Times New Roman"/>
                <a:cs typeface="Times New Roman"/>
              </a:rPr>
              <a:t>it</a:t>
            </a:r>
            <a:r>
              <a:rPr sz="1700" spc="220" dirty="0">
                <a:latin typeface="Times New Roman"/>
                <a:cs typeface="Times New Roman"/>
              </a:rPr>
              <a:t> </a:t>
            </a:r>
            <a:r>
              <a:rPr sz="1700" spc="-5" dirty="0">
                <a:latin typeface="Times New Roman"/>
                <a:cs typeface="Times New Roman"/>
              </a:rPr>
              <a:t>will</a:t>
            </a:r>
            <a:r>
              <a:rPr sz="1700" spc="220" dirty="0">
                <a:latin typeface="Times New Roman"/>
                <a:cs typeface="Times New Roman"/>
              </a:rPr>
              <a:t> </a:t>
            </a:r>
            <a:r>
              <a:rPr sz="1700" dirty="0">
                <a:latin typeface="Times New Roman"/>
                <a:cs typeface="Times New Roman"/>
              </a:rPr>
              <a:t>be</a:t>
            </a:r>
            <a:r>
              <a:rPr sz="1700" spc="220" dirty="0">
                <a:latin typeface="Times New Roman"/>
                <a:cs typeface="Times New Roman"/>
              </a:rPr>
              <a:t> </a:t>
            </a:r>
            <a:r>
              <a:rPr sz="1700" spc="-5" dirty="0">
                <a:latin typeface="Times New Roman"/>
                <a:cs typeface="Times New Roman"/>
              </a:rPr>
              <a:t>placed</a:t>
            </a:r>
            <a:r>
              <a:rPr sz="1700" spc="210" dirty="0">
                <a:latin typeface="Times New Roman"/>
                <a:cs typeface="Times New Roman"/>
              </a:rPr>
              <a:t> </a:t>
            </a:r>
            <a:r>
              <a:rPr sz="1700" dirty="0">
                <a:latin typeface="Times New Roman"/>
                <a:cs typeface="Times New Roman"/>
              </a:rPr>
              <a:t>at</a:t>
            </a:r>
            <a:r>
              <a:rPr sz="1700" spc="220" dirty="0">
                <a:latin typeface="Times New Roman"/>
                <a:cs typeface="Times New Roman"/>
              </a:rPr>
              <a:t> </a:t>
            </a:r>
            <a:r>
              <a:rPr sz="1700" dirty="0">
                <a:latin typeface="Times New Roman"/>
                <a:cs typeface="Times New Roman"/>
              </a:rPr>
              <a:t>the</a:t>
            </a:r>
            <a:r>
              <a:rPr sz="1700" spc="225" dirty="0">
                <a:latin typeface="Times New Roman"/>
                <a:cs typeface="Times New Roman"/>
              </a:rPr>
              <a:t> </a:t>
            </a:r>
            <a:r>
              <a:rPr sz="1700" spc="-5" dirty="0">
                <a:latin typeface="Times New Roman"/>
                <a:cs typeface="Times New Roman"/>
              </a:rPr>
              <a:t>right </a:t>
            </a:r>
            <a:r>
              <a:rPr sz="1700" spc="-409" dirty="0">
                <a:latin typeface="Times New Roman"/>
                <a:cs typeface="Times New Roman"/>
              </a:rPr>
              <a:t> </a:t>
            </a:r>
            <a:r>
              <a:rPr sz="1700" spc="-5" dirty="0">
                <a:latin typeface="Times New Roman"/>
                <a:cs typeface="Times New Roman"/>
              </a:rPr>
              <a:t>side; otherwise, it will </a:t>
            </a:r>
            <a:r>
              <a:rPr sz="1700" dirty="0">
                <a:latin typeface="Times New Roman"/>
                <a:cs typeface="Times New Roman"/>
              </a:rPr>
              <a:t>be </a:t>
            </a:r>
            <a:r>
              <a:rPr sz="1700" spc="-5" dirty="0">
                <a:latin typeface="Times New Roman"/>
                <a:cs typeface="Times New Roman"/>
              </a:rPr>
              <a:t>placed at the left side. </a:t>
            </a:r>
            <a:r>
              <a:rPr sz="1700" spc="-15" dirty="0">
                <a:latin typeface="Times New Roman"/>
                <a:cs typeface="Times New Roman"/>
              </a:rPr>
              <a:t>Similarly, </a:t>
            </a:r>
            <a:r>
              <a:rPr sz="1700" spc="-5" dirty="0">
                <a:latin typeface="Times New Roman"/>
                <a:cs typeface="Times New Roman"/>
              </a:rPr>
              <a:t>all unsorted </a:t>
            </a:r>
            <a:r>
              <a:rPr sz="1700" dirty="0">
                <a:latin typeface="Times New Roman"/>
                <a:cs typeface="Times New Roman"/>
              </a:rPr>
              <a:t>cards are </a:t>
            </a:r>
            <a:r>
              <a:rPr sz="1700" spc="-5" dirty="0">
                <a:latin typeface="Times New Roman"/>
                <a:cs typeface="Times New Roman"/>
              </a:rPr>
              <a:t>taken </a:t>
            </a:r>
            <a:r>
              <a:rPr sz="1700" dirty="0">
                <a:latin typeface="Times New Roman"/>
                <a:cs typeface="Times New Roman"/>
              </a:rPr>
              <a:t> </a:t>
            </a:r>
            <a:r>
              <a:rPr sz="1700" spc="-5" dirty="0">
                <a:latin typeface="Times New Roman"/>
                <a:cs typeface="Times New Roman"/>
              </a:rPr>
              <a:t>and</a:t>
            </a:r>
            <a:r>
              <a:rPr sz="1700" spc="-10" dirty="0">
                <a:latin typeface="Times New Roman"/>
                <a:cs typeface="Times New Roman"/>
              </a:rPr>
              <a:t> </a:t>
            </a:r>
            <a:r>
              <a:rPr sz="1700" dirty="0">
                <a:latin typeface="Times New Roman"/>
                <a:cs typeface="Times New Roman"/>
              </a:rPr>
              <a:t>put</a:t>
            </a:r>
            <a:r>
              <a:rPr sz="1700" spc="-15" dirty="0">
                <a:latin typeface="Times New Roman"/>
                <a:cs typeface="Times New Roman"/>
              </a:rPr>
              <a:t> </a:t>
            </a:r>
            <a:r>
              <a:rPr sz="1700" spc="-5" dirty="0">
                <a:latin typeface="Times New Roman"/>
                <a:cs typeface="Times New Roman"/>
              </a:rPr>
              <a:t>in</a:t>
            </a:r>
            <a:r>
              <a:rPr sz="1700" spc="5" dirty="0">
                <a:latin typeface="Times New Roman"/>
                <a:cs typeface="Times New Roman"/>
              </a:rPr>
              <a:t> </a:t>
            </a:r>
            <a:r>
              <a:rPr sz="1700" spc="-5" dirty="0">
                <a:latin typeface="Times New Roman"/>
                <a:cs typeface="Times New Roman"/>
              </a:rPr>
              <a:t>their</a:t>
            </a:r>
            <a:r>
              <a:rPr sz="1700" dirty="0">
                <a:latin typeface="Times New Roman"/>
                <a:cs typeface="Times New Roman"/>
              </a:rPr>
              <a:t> </a:t>
            </a:r>
            <a:r>
              <a:rPr sz="1700" spc="-5" dirty="0">
                <a:latin typeface="Times New Roman"/>
                <a:cs typeface="Times New Roman"/>
              </a:rPr>
              <a:t>exact</a:t>
            </a:r>
            <a:r>
              <a:rPr sz="1700" spc="-25" dirty="0">
                <a:latin typeface="Times New Roman"/>
                <a:cs typeface="Times New Roman"/>
              </a:rPr>
              <a:t> </a:t>
            </a:r>
            <a:r>
              <a:rPr sz="1700" spc="-5" dirty="0">
                <a:latin typeface="Times New Roman"/>
                <a:cs typeface="Times New Roman"/>
              </a:rPr>
              <a:t>place.</a:t>
            </a:r>
            <a:endParaRPr sz="1700">
              <a:latin typeface="Times New Roman"/>
              <a:cs typeface="Times New Roman"/>
            </a:endParaRPr>
          </a:p>
          <a:p>
            <a:pPr>
              <a:lnSpc>
                <a:spcPct val="100000"/>
              </a:lnSpc>
              <a:spcBef>
                <a:spcPts val="20"/>
              </a:spcBef>
              <a:buFont typeface="Arial MT"/>
              <a:buChar char="•"/>
            </a:pPr>
            <a:endParaRPr sz="1650">
              <a:latin typeface="Times New Roman"/>
              <a:cs typeface="Times New Roman"/>
            </a:endParaRPr>
          </a:p>
          <a:p>
            <a:pPr marL="299085" indent="-287020">
              <a:lnSpc>
                <a:spcPct val="100000"/>
              </a:lnSpc>
              <a:buFont typeface="Arial MT"/>
              <a:buChar char="•"/>
              <a:tabLst>
                <a:tab pos="299085" algn="l"/>
                <a:tab pos="299720" algn="l"/>
              </a:tabLst>
            </a:pPr>
            <a:r>
              <a:rPr sz="1700" dirty="0">
                <a:latin typeface="Times New Roman"/>
                <a:cs typeface="Times New Roman"/>
              </a:rPr>
              <a:t>The</a:t>
            </a:r>
            <a:r>
              <a:rPr sz="1700" spc="-25" dirty="0">
                <a:latin typeface="Times New Roman"/>
                <a:cs typeface="Times New Roman"/>
              </a:rPr>
              <a:t> </a:t>
            </a:r>
            <a:r>
              <a:rPr sz="1700" dirty="0">
                <a:latin typeface="Times New Roman"/>
                <a:cs typeface="Times New Roman"/>
              </a:rPr>
              <a:t>pseudo</a:t>
            </a:r>
            <a:r>
              <a:rPr sz="1700" spc="-20" dirty="0">
                <a:latin typeface="Times New Roman"/>
                <a:cs typeface="Times New Roman"/>
              </a:rPr>
              <a:t> </a:t>
            </a:r>
            <a:r>
              <a:rPr sz="1700" spc="-5" dirty="0">
                <a:latin typeface="Times New Roman"/>
                <a:cs typeface="Times New Roman"/>
              </a:rPr>
              <a:t>code</a:t>
            </a:r>
            <a:r>
              <a:rPr sz="1700" spc="-20" dirty="0">
                <a:latin typeface="Times New Roman"/>
                <a:cs typeface="Times New Roman"/>
              </a:rPr>
              <a:t> </a:t>
            </a:r>
            <a:r>
              <a:rPr sz="1700" spc="-5" dirty="0">
                <a:latin typeface="Times New Roman"/>
                <a:cs typeface="Times New Roman"/>
              </a:rPr>
              <a:t>is </a:t>
            </a:r>
            <a:r>
              <a:rPr sz="1700" dirty="0">
                <a:latin typeface="Times New Roman"/>
                <a:cs typeface="Times New Roman"/>
              </a:rPr>
              <a:t>as</a:t>
            </a:r>
            <a:r>
              <a:rPr sz="1700" spc="-15" dirty="0">
                <a:latin typeface="Times New Roman"/>
                <a:cs typeface="Times New Roman"/>
              </a:rPr>
              <a:t> </a:t>
            </a:r>
            <a:r>
              <a:rPr sz="1700" spc="-5" dirty="0">
                <a:latin typeface="Times New Roman"/>
                <a:cs typeface="Times New Roman"/>
              </a:rPr>
              <a:t>follows:</a:t>
            </a:r>
            <a:endParaRPr sz="1700">
              <a:latin typeface="Times New Roman"/>
              <a:cs typeface="Times New Roman"/>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012474" y="541300"/>
            <a:ext cx="4032099" cy="2717011"/>
          </a:xfrm>
          <a:prstGeom prst="rect">
            <a:avLst/>
          </a:prstGeom>
        </p:spPr>
      </p:pic>
      <p:pic>
        <p:nvPicPr>
          <p:cNvPr id="3" name="object 3"/>
          <p:cNvPicPr/>
          <p:nvPr/>
        </p:nvPicPr>
        <p:blipFill>
          <a:blip r:embed="rId3" cstate="print"/>
          <a:stretch>
            <a:fillRect/>
          </a:stretch>
        </p:blipFill>
        <p:spPr>
          <a:xfrm>
            <a:off x="2135123" y="3568946"/>
            <a:ext cx="4229358" cy="1181404"/>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15492" y="524947"/>
            <a:ext cx="8010525" cy="2600960"/>
          </a:xfrm>
          <a:prstGeom prst="rect">
            <a:avLst/>
          </a:prstGeom>
        </p:spPr>
        <p:txBody>
          <a:bodyPr vert="horz" wrap="square" lIns="0" tIns="142875" rIns="0" bIns="0" rtlCol="0">
            <a:spAutoFit/>
          </a:bodyPr>
          <a:lstStyle/>
          <a:p>
            <a:pPr marL="12700">
              <a:lnSpc>
                <a:spcPct val="100000"/>
              </a:lnSpc>
              <a:spcBef>
                <a:spcPts val="1125"/>
              </a:spcBef>
            </a:pPr>
            <a:r>
              <a:rPr sz="1700" b="1" spc="-20" dirty="0">
                <a:latin typeface="Times New Roman"/>
                <a:cs typeface="Times New Roman"/>
              </a:rPr>
              <a:t>Types</a:t>
            </a:r>
            <a:r>
              <a:rPr sz="1700" b="1" spc="-65" dirty="0">
                <a:latin typeface="Times New Roman"/>
                <a:cs typeface="Times New Roman"/>
              </a:rPr>
              <a:t> </a:t>
            </a:r>
            <a:r>
              <a:rPr sz="1700" b="1" dirty="0">
                <a:latin typeface="Times New Roman"/>
                <a:cs typeface="Times New Roman"/>
              </a:rPr>
              <a:t>of</a:t>
            </a:r>
            <a:r>
              <a:rPr sz="1700" b="1" spc="-20" dirty="0">
                <a:latin typeface="Times New Roman"/>
                <a:cs typeface="Times New Roman"/>
              </a:rPr>
              <a:t> </a:t>
            </a:r>
            <a:r>
              <a:rPr sz="1700" b="1" dirty="0">
                <a:latin typeface="Times New Roman"/>
                <a:cs typeface="Times New Roman"/>
              </a:rPr>
              <a:t>Binary</a:t>
            </a:r>
            <a:r>
              <a:rPr sz="1700" b="1" spc="-30" dirty="0">
                <a:latin typeface="Times New Roman"/>
                <a:cs typeface="Times New Roman"/>
              </a:rPr>
              <a:t> </a:t>
            </a:r>
            <a:r>
              <a:rPr sz="1700" b="1" dirty="0">
                <a:latin typeface="Times New Roman"/>
                <a:cs typeface="Times New Roman"/>
              </a:rPr>
              <a:t>Heap</a:t>
            </a:r>
            <a:endParaRPr sz="1700">
              <a:latin typeface="Times New Roman"/>
              <a:cs typeface="Times New Roman"/>
            </a:endParaRPr>
          </a:p>
          <a:p>
            <a:pPr marL="355600" indent="-342900">
              <a:lnSpc>
                <a:spcPct val="100000"/>
              </a:lnSpc>
              <a:spcBef>
                <a:spcPts val="1019"/>
              </a:spcBef>
              <a:buAutoNum type="arabicPeriod"/>
              <a:tabLst>
                <a:tab pos="354965" algn="l"/>
                <a:tab pos="355600" algn="l"/>
              </a:tabLst>
            </a:pPr>
            <a:r>
              <a:rPr sz="1700" dirty="0">
                <a:latin typeface="Times New Roman"/>
                <a:cs typeface="Times New Roman"/>
              </a:rPr>
              <a:t>Max</a:t>
            </a:r>
            <a:r>
              <a:rPr sz="1700" spc="-50" dirty="0">
                <a:latin typeface="Times New Roman"/>
                <a:cs typeface="Times New Roman"/>
              </a:rPr>
              <a:t> </a:t>
            </a:r>
            <a:r>
              <a:rPr sz="1700" dirty="0">
                <a:latin typeface="Times New Roman"/>
                <a:cs typeface="Times New Roman"/>
              </a:rPr>
              <a:t>Heap</a:t>
            </a:r>
            <a:endParaRPr sz="1700">
              <a:latin typeface="Times New Roman"/>
              <a:cs typeface="Times New Roman"/>
            </a:endParaRPr>
          </a:p>
          <a:p>
            <a:pPr marL="355600" indent="-342900">
              <a:lnSpc>
                <a:spcPct val="100000"/>
              </a:lnSpc>
              <a:spcBef>
                <a:spcPts val="1019"/>
              </a:spcBef>
              <a:buAutoNum type="arabicPeriod"/>
              <a:tabLst>
                <a:tab pos="354965" algn="l"/>
                <a:tab pos="355600" algn="l"/>
              </a:tabLst>
            </a:pPr>
            <a:r>
              <a:rPr sz="1700" spc="-5" dirty="0">
                <a:latin typeface="Times New Roman"/>
                <a:cs typeface="Times New Roman"/>
              </a:rPr>
              <a:t>Min</a:t>
            </a:r>
            <a:r>
              <a:rPr sz="1700" spc="-30" dirty="0">
                <a:latin typeface="Times New Roman"/>
                <a:cs typeface="Times New Roman"/>
              </a:rPr>
              <a:t> </a:t>
            </a:r>
            <a:r>
              <a:rPr sz="1700" dirty="0">
                <a:latin typeface="Times New Roman"/>
                <a:cs typeface="Times New Roman"/>
              </a:rPr>
              <a:t>Heap</a:t>
            </a:r>
            <a:endParaRPr sz="1700">
              <a:latin typeface="Times New Roman"/>
              <a:cs typeface="Times New Roman"/>
            </a:endParaRPr>
          </a:p>
          <a:p>
            <a:pPr marL="42545">
              <a:lnSpc>
                <a:spcPct val="100000"/>
              </a:lnSpc>
              <a:spcBef>
                <a:spcPts val="1620"/>
              </a:spcBef>
            </a:pPr>
            <a:r>
              <a:rPr sz="1700" b="1" spc="-5" dirty="0">
                <a:latin typeface="Times New Roman"/>
                <a:cs typeface="Times New Roman"/>
              </a:rPr>
              <a:t>Max-Heap</a:t>
            </a:r>
            <a:r>
              <a:rPr sz="1700" b="1" spc="315" dirty="0">
                <a:latin typeface="Times New Roman"/>
                <a:cs typeface="Times New Roman"/>
              </a:rPr>
              <a:t> </a:t>
            </a:r>
            <a:r>
              <a:rPr sz="1700" b="1" dirty="0">
                <a:latin typeface="Times New Roman"/>
                <a:cs typeface="Times New Roman"/>
              </a:rPr>
              <a:t>:</a:t>
            </a:r>
            <a:r>
              <a:rPr sz="1700" b="1" spc="295" dirty="0">
                <a:latin typeface="Times New Roman"/>
                <a:cs typeface="Times New Roman"/>
              </a:rPr>
              <a:t> </a:t>
            </a:r>
            <a:r>
              <a:rPr sz="1700" spc="-5" dirty="0">
                <a:latin typeface="Times New Roman"/>
                <a:cs typeface="Times New Roman"/>
              </a:rPr>
              <a:t>Where</a:t>
            </a:r>
            <a:r>
              <a:rPr sz="1700" spc="305" dirty="0">
                <a:latin typeface="Times New Roman"/>
                <a:cs typeface="Times New Roman"/>
              </a:rPr>
              <a:t> </a:t>
            </a:r>
            <a:r>
              <a:rPr sz="1700" spc="-5" dirty="0">
                <a:latin typeface="Times New Roman"/>
                <a:cs typeface="Times New Roman"/>
              </a:rPr>
              <a:t>the</a:t>
            </a:r>
            <a:r>
              <a:rPr sz="1700" spc="310" dirty="0">
                <a:latin typeface="Times New Roman"/>
                <a:cs typeface="Times New Roman"/>
              </a:rPr>
              <a:t> </a:t>
            </a:r>
            <a:r>
              <a:rPr sz="1700" dirty="0">
                <a:latin typeface="Times New Roman"/>
                <a:cs typeface="Times New Roman"/>
              </a:rPr>
              <a:t>value</a:t>
            </a:r>
            <a:r>
              <a:rPr sz="1700" spc="310" dirty="0">
                <a:latin typeface="Times New Roman"/>
                <a:cs typeface="Times New Roman"/>
              </a:rPr>
              <a:t> </a:t>
            </a:r>
            <a:r>
              <a:rPr sz="1700" spc="-5" dirty="0">
                <a:latin typeface="Times New Roman"/>
                <a:cs typeface="Times New Roman"/>
              </a:rPr>
              <a:t>of</a:t>
            </a:r>
            <a:r>
              <a:rPr sz="1700" spc="305" dirty="0">
                <a:latin typeface="Times New Roman"/>
                <a:cs typeface="Times New Roman"/>
              </a:rPr>
              <a:t> </a:t>
            </a:r>
            <a:r>
              <a:rPr sz="1700" spc="-5" dirty="0">
                <a:latin typeface="Times New Roman"/>
                <a:cs typeface="Times New Roman"/>
              </a:rPr>
              <a:t>the</a:t>
            </a:r>
            <a:r>
              <a:rPr sz="1700" spc="320" dirty="0">
                <a:latin typeface="Times New Roman"/>
                <a:cs typeface="Times New Roman"/>
              </a:rPr>
              <a:t> </a:t>
            </a:r>
            <a:r>
              <a:rPr sz="1700" dirty="0">
                <a:latin typeface="Times New Roman"/>
                <a:cs typeface="Times New Roman"/>
              </a:rPr>
              <a:t>root</a:t>
            </a:r>
            <a:r>
              <a:rPr sz="1700" spc="300" dirty="0">
                <a:latin typeface="Times New Roman"/>
                <a:cs typeface="Times New Roman"/>
              </a:rPr>
              <a:t> </a:t>
            </a:r>
            <a:r>
              <a:rPr sz="1700" spc="-5" dirty="0">
                <a:latin typeface="Times New Roman"/>
                <a:cs typeface="Times New Roman"/>
              </a:rPr>
              <a:t>node</a:t>
            </a:r>
            <a:r>
              <a:rPr sz="1700" spc="310" dirty="0">
                <a:latin typeface="Times New Roman"/>
                <a:cs typeface="Times New Roman"/>
              </a:rPr>
              <a:t> </a:t>
            </a:r>
            <a:r>
              <a:rPr sz="1700" spc="-5" dirty="0">
                <a:latin typeface="Times New Roman"/>
                <a:cs typeface="Times New Roman"/>
              </a:rPr>
              <a:t>is</a:t>
            </a:r>
            <a:r>
              <a:rPr sz="1700" spc="305" dirty="0">
                <a:latin typeface="Times New Roman"/>
                <a:cs typeface="Times New Roman"/>
              </a:rPr>
              <a:t> </a:t>
            </a:r>
            <a:r>
              <a:rPr sz="1700" dirty="0">
                <a:latin typeface="Times New Roman"/>
                <a:cs typeface="Times New Roman"/>
              </a:rPr>
              <a:t>greater</a:t>
            </a:r>
            <a:r>
              <a:rPr sz="1700" spc="295" dirty="0">
                <a:latin typeface="Times New Roman"/>
                <a:cs typeface="Times New Roman"/>
              </a:rPr>
              <a:t> </a:t>
            </a:r>
            <a:r>
              <a:rPr sz="1700" dirty="0">
                <a:latin typeface="Times New Roman"/>
                <a:cs typeface="Times New Roman"/>
              </a:rPr>
              <a:t>than</a:t>
            </a:r>
            <a:r>
              <a:rPr sz="1700" spc="305" dirty="0">
                <a:latin typeface="Times New Roman"/>
                <a:cs typeface="Times New Roman"/>
              </a:rPr>
              <a:t> </a:t>
            </a:r>
            <a:r>
              <a:rPr sz="1700" dirty="0">
                <a:latin typeface="Times New Roman"/>
                <a:cs typeface="Times New Roman"/>
              </a:rPr>
              <a:t>or</a:t>
            </a:r>
            <a:r>
              <a:rPr sz="1700" spc="295" dirty="0">
                <a:latin typeface="Times New Roman"/>
                <a:cs typeface="Times New Roman"/>
              </a:rPr>
              <a:t> </a:t>
            </a:r>
            <a:r>
              <a:rPr sz="1700" spc="-5" dirty="0">
                <a:latin typeface="Times New Roman"/>
                <a:cs typeface="Times New Roman"/>
              </a:rPr>
              <a:t>equal</a:t>
            </a:r>
            <a:r>
              <a:rPr sz="1700" spc="310" dirty="0">
                <a:latin typeface="Times New Roman"/>
                <a:cs typeface="Times New Roman"/>
              </a:rPr>
              <a:t> </a:t>
            </a:r>
            <a:r>
              <a:rPr sz="1700" spc="-5" dirty="0">
                <a:latin typeface="Times New Roman"/>
                <a:cs typeface="Times New Roman"/>
              </a:rPr>
              <a:t>to</a:t>
            </a:r>
            <a:r>
              <a:rPr sz="1700" spc="310" dirty="0">
                <a:latin typeface="Times New Roman"/>
                <a:cs typeface="Times New Roman"/>
              </a:rPr>
              <a:t> </a:t>
            </a:r>
            <a:r>
              <a:rPr sz="1700" spc="-5" dirty="0">
                <a:latin typeface="Times New Roman"/>
                <a:cs typeface="Times New Roman"/>
              </a:rPr>
              <a:t>either</a:t>
            </a:r>
            <a:r>
              <a:rPr sz="1700" spc="315" dirty="0">
                <a:latin typeface="Times New Roman"/>
                <a:cs typeface="Times New Roman"/>
              </a:rPr>
              <a:t> </a:t>
            </a:r>
            <a:r>
              <a:rPr sz="1700" spc="-5" dirty="0">
                <a:latin typeface="Times New Roman"/>
                <a:cs typeface="Times New Roman"/>
              </a:rPr>
              <a:t>of</a:t>
            </a:r>
            <a:r>
              <a:rPr sz="1700" spc="305" dirty="0">
                <a:latin typeface="Times New Roman"/>
                <a:cs typeface="Times New Roman"/>
              </a:rPr>
              <a:t> </a:t>
            </a:r>
            <a:r>
              <a:rPr sz="1700" spc="-10" dirty="0">
                <a:latin typeface="Times New Roman"/>
                <a:cs typeface="Times New Roman"/>
              </a:rPr>
              <a:t>its</a:t>
            </a:r>
            <a:endParaRPr sz="1700">
              <a:latin typeface="Times New Roman"/>
              <a:cs typeface="Times New Roman"/>
            </a:endParaRPr>
          </a:p>
          <a:p>
            <a:pPr marL="42545">
              <a:lnSpc>
                <a:spcPct val="100000"/>
              </a:lnSpc>
              <a:spcBef>
                <a:spcPts val="1019"/>
              </a:spcBef>
            </a:pPr>
            <a:r>
              <a:rPr sz="1700" spc="-5" dirty="0">
                <a:latin typeface="Times New Roman"/>
                <a:cs typeface="Times New Roman"/>
              </a:rPr>
              <a:t>children.</a:t>
            </a:r>
            <a:endParaRPr sz="1700">
              <a:latin typeface="Times New Roman"/>
              <a:cs typeface="Times New Roman"/>
            </a:endParaRPr>
          </a:p>
          <a:p>
            <a:pPr>
              <a:lnSpc>
                <a:spcPct val="100000"/>
              </a:lnSpc>
              <a:spcBef>
                <a:spcPts val="30"/>
              </a:spcBef>
            </a:pPr>
            <a:endParaRPr sz="2000">
              <a:latin typeface="Times New Roman"/>
              <a:cs typeface="Times New Roman"/>
            </a:endParaRPr>
          </a:p>
          <a:p>
            <a:pPr marL="42545">
              <a:lnSpc>
                <a:spcPct val="100000"/>
              </a:lnSpc>
            </a:pPr>
            <a:r>
              <a:rPr sz="1700" spc="-5" dirty="0">
                <a:latin typeface="Times New Roman"/>
                <a:cs typeface="Times New Roman"/>
              </a:rPr>
              <a:t>A[parent[i])&gt;=A[i]</a:t>
            </a:r>
            <a:endParaRPr sz="1700">
              <a:latin typeface="Times New Roman"/>
              <a:cs typeface="Times New Roman"/>
            </a:endParaRPr>
          </a:p>
        </p:txBody>
      </p:sp>
      <p:pic>
        <p:nvPicPr>
          <p:cNvPr id="3" name="object 3"/>
          <p:cNvPicPr/>
          <p:nvPr/>
        </p:nvPicPr>
        <p:blipFill>
          <a:blip r:embed="rId2" cstate="print"/>
          <a:stretch>
            <a:fillRect/>
          </a:stretch>
        </p:blipFill>
        <p:spPr>
          <a:xfrm>
            <a:off x="3583240" y="2490216"/>
            <a:ext cx="3431511" cy="1883664"/>
          </a:xfrm>
          <a:prstGeom prst="rect">
            <a:avLst/>
          </a:prstGeom>
        </p:spPr>
      </p:pic>
      <p:graphicFrame>
        <p:nvGraphicFramePr>
          <p:cNvPr id="4" name="object 4"/>
          <p:cNvGraphicFramePr>
            <a:graphicFrameLocks noGrp="1"/>
          </p:cNvGraphicFramePr>
          <p:nvPr/>
        </p:nvGraphicFramePr>
        <p:xfrm>
          <a:off x="3336925" y="4590491"/>
          <a:ext cx="4832346" cy="316864"/>
        </p:xfrm>
        <a:graphic>
          <a:graphicData uri="http://schemas.openxmlformats.org/drawingml/2006/table">
            <a:tbl>
              <a:tblPr firstRow="1" bandRow="1">
                <a:tableStyleId>{2D5ABB26-0587-4C30-8999-92F81FD0307C}</a:tableStyleId>
              </a:tblPr>
              <a:tblGrid>
                <a:gridCol w="483234">
                  <a:extLst>
                    <a:ext uri="{9D8B030D-6E8A-4147-A177-3AD203B41FA5}">
                      <a16:colId xmlns:a16="http://schemas.microsoft.com/office/drawing/2014/main" val="20000"/>
                    </a:ext>
                  </a:extLst>
                </a:gridCol>
                <a:gridCol w="483234">
                  <a:extLst>
                    <a:ext uri="{9D8B030D-6E8A-4147-A177-3AD203B41FA5}">
                      <a16:colId xmlns:a16="http://schemas.microsoft.com/office/drawing/2014/main" val="20001"/>
                    </a:ext>
                  </a:extLst>
                </a:gridCol>
                <a:gridCol w="483234">
                  <a:extLst>
                    <a:ext uri="{9D8B030D-6E8A-4147-A177-3AD203B41FA5}">
                      <a16:colId xmlns:a16="http://schemas.microsoft.com/office/drawing/2014/main" val="20002"/>
                    </a:ext>
                  </a:extLst>
                </a:gridCol>
                <a:gridCol w="483234">
                  <a:extLst>
                    <a:ext uri="{9D8B030D-6E8A-4147-A177-3AD203B41FA5}">
                      <a16:colId xmlns:a16="http://schemas.microsoft.com/office/drawing/2014/main" val="20003"/>
                    </a:ext>
                  </a:extLst>
                </a:gridCol>
                <a:gridCol w="483235">
                  <a:extLst>
                    <a:ext uri="{9D8B030D-6E8A-4147-A177-3AD203B41FA5}">
                      <a16:colId xmlns:a16="http://schemas.microsoft.com/office/drawing/2014/main" val="20004"/>
                    </a:ext>
                  </a:extLst>
                </a:gridCol>
                <a:gridCol w="483235">
                  <a:extLst>
                    <a:ext uri="{9D8B030D-6E8A-4147-A177-3AD203B41FA5}">
                      <a16:colId xmlns:a16="http://schemas.microsoft.com/office/drawing/2014/main" val="20005"/>
                    </a:ext>
                  </a:extLst>
                </a:gridCol>
                <a:gridCol w="483235">
                  <a:extLst>
                    <a:ext uri="{9D8B030D-6E8A-4147-A177-3AD203B41FA5}">
                      <a16:colId xmlns:a16="http://schemas.microsoft.com/office/drawing/2014/main" val="20006"/>
                    </a:ext>
                  </a:extLst>
                </a:gridCol>
                <a:gridCol w="483235">
                  <a:extLst>
                    <a:ext uri="{9D8B030D-6E8A-4147-A177-3AD203B41FA5}">
                      <a16:colId xmlns:a16="http://schemas.microsoft.com/office/drawing/2014/main" val="20007"/>
                    </a:ext>
                  </a:extLst>
                </a:gridCol>
                <a:gridCol w="483235">
                  <a:extLst>
                    <a:ext uri="{9D8B030D-6E8A-4147-A177-3AD203B41FA5}">
                      <a16:colId xmlns:a16="http://schemas.microsoft.com/office/drawing/2014/main" val="20008"/>
                    </a:ext>
                  </a:extLst>
                </a:gridCol>
                <a:gridCol w="483235">
                  <a:extLst>
                    <a:ext uri="{9D8B030D-6E8A-4147-A177-3AD203B41FA5}">
                      <a16:colId xmlns:a16="http://schemas.microsoft.com/office/drawing/2014/main" val="20009"/>
                    </a:ext>
                  </a:extLst>
                </a:gridCol>
              </a:tblGrid>
              <a:tr h="316864">
                <a:tc>
                  <a:txBody>
                    <a:bodyPr/>
                    <a:lstStyle/>
                    <a:p>
                      <a:pPr marL="68580">
                        <a:lnSpc>
                          <a:spcPct val="100000"/>
                        </a:lnSpc>
                        <a:spcBef>
                          <a:spcPts val="55"/>
                        </a:spcBef>
                      </a:pPr>
                      <a:r>
                        <a:rPr sz="1200" b="1" spc="5" dirty="0">
                          <a:solidFill>
                            <a:srgbClr val="FFFFFF"/>
                          </a:solidFill>
                          <a:latin typeface="Calibri"/>
                          <a:cs typeface="Calibri"/>
                        </a:rPr>
                        <a:t>44</a:t>
                      </a:r>
                      <a:endParaRPr sz="1200">
                        <a:latin typeface="Calibri"/>
                        <a:cs typeface="Calibri"/>
                      </a:endParaRPr>
                    </a:p>
                  </a:txBody>
                  <a:tcPr marL="0" marR="0" marT="698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68580">
                        <a:lnSpc>
                          <a:spcPct val="100000"/>
                        </a:lnSpc>
                        <a:spcBef>
                          <a:spcPts val="55"/>
                        </a:spcBef>
                      </a:pPr>
                      <a:r>
                        <a:rPr sz="1200" b="1" dirty="0">
                          <a:solidFill>
                            <a:srgbClr val="FFFFFF"/>
                          </a:solidFill>
                          <a:latin typeface="Calibri"/>
                          <a:cs typeface="Calibri"/>
                        </a:rPr>
                        <a:t>42</a:t>
                      </a:r>
                      <a:endParaRPr sz="1200">
                        <a:latin typeface="Calibri"/>
                        <a:cs typeface="Calibri"/>
                      </a:endParaRPr>
                    </a:p>
                  </a:txBody>
                  <a:tcPr marL="0" marR="0" marT="698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69215">
                        <a:lnSpc>
                          <a:spcPct val="100000"/>
                        </a:lnSpc>
                        <a:spcBef>
                          <a:spcPts val="55"/>
                        </a:spcBef>
                      </a:pPr>
                      <a:r>
                        <a:rPr sz="1200" b="1" dirty="0">
                          <a:solidFill>
                            <a:srgbClr val="FFFFFF"/>
                          </a:solidFill>
                          <a:latin typeface="Calibri"/>
                          <a:cs typeface="Calibri"/>
                        </a:rPr>
                        <a:t>35</a:t>
                      </a:r>
                      <a:endParaRPr sz="1200">
                        <a:latin typeface="Calibri"/>
                        <a:cs typeface="Calibri"/>
                      </a:endParaRPr>
                    </a:p>
                  </a:txBody>
                  <a:tcPr marL="0" marR="0" marT="698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69215">
                        <a:lnSpc>
                          <a:spcPct val="100000"/>
                        </a:lnSpc>
                        <a:spcBef>
                          <a:spcPts val="55"/>
                        </a:spcBef>
                      </a:pPr>
                      <a:r>
                        <a:rPr sz="1200" b="1" dirty="0">
                          <a:solidFill>
                            <a:srgbClr val="FFFFFF"/>
                          </a:solidFill>
                          <a:latin typeface="Calibri"/>
                          <a:cs typeface="Calibri"/>
                        </a:rPr>
                        <a:t>33</a:t>
                      </a:r>
                      <a:endParaRPr sz="1200">
                        <a:latin typeface="Calibri"/>
                        <a:cs typeface="Calibri"/>
                      </a:endParaRPr>
                    </a:p>
                  </a:txBody>
                  <a:tcPr marL="0" marR="0" marT="698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69215">
                        <a:lnSpc>
                          <a:spcPct val="100000"/>
                        </a:lnSpc>
                        <a:spcBef>
                          <a:spcPts val="55"/>
                        </a:spcBef>
                      </a:pPr>
                      <a:r>
                        <a:rPr sz="1200" b="1" dirty="0">
                          <a:solidFill>
                            <a:srgbClr val="FFFFFF"/>
                          </a:solidFill>
                          <a:latin typeface="Calibri"/>
                          <a:cs typeface="Calibri"/>
                        </a:rPr>
                        <a:t>31</a:t>
                      </a:r>
                      <a:endParaRPr sz="1200">
                        <a:latin typeface="Calibri"/>
                        <a:cs typeface="Calibri"/>
                      </a:endParaRPr>
                    </a:p>
                  </a:txBody>
                  <a:tcPr marL="0" marR="0" marT="698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69215">
                        <a:lnSpc>
                          <a:spcPct val="100000"/>
                        </a:lnSpc>
                        <a:spcBef>
                          <a:spcPts val="55"/>
                        </a:spcBef>
                      </a:pPr>
                      <a:r>
                        <a:rPr sz="1200" b="1" dirty="0">
                          <a:solidFill>
                            <a:srgbClr val="FFFFFF"/>
                          </a:solidFill>
                          <a:latin typeface="Calibri"/>
                          <a:cs typeface="Calibri"/>
                        </a:rPr>
                        <a:t>19</a:t>
                      </a:r>
                      <a:endParaRPr sz="1200">
                        <a:latin typeface="Calibri"/>
                        <a:cs typeface="Calibri"/>
                      </a:endParaRPr>
                    </a:p>
                  </a:txBody>
                  <a:tcPr marL="0" marR="0" marT="698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69215">
                        <a:lnSpc>
                          <a:spcPct val="100000"/>
                        </a:lnSpc>
                        <a:spcBef>
                          <a:spcPts val="55"/>
                        </a:spcBef>
                      </a:pPr>
                      <a:r>
                        <a:rPr sz="1200" b="1" dirty="0">
                          <a:solidFill>
                            <a:srgbClr val="FFFFFF"/>
                          </a:solidFill>
                          <a:latin typeface="Calibri"/>
                          <a:cs typeface="Calibri"/>
                        </a:rPr>
                        <a:t>27</a:t>
                      </a:r>
                      <a:endParaRPr sz="1200">
                        <a:latin typeface="Calibri"/>
                        <a:cs typeface="Calibri"/>
                      </a:endParaRPr>
                    </a:p>
                  </a:txBody>
                  <a:tcPr marL="0" marR="0" marT="698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69215">
                        <a:lnSpc>
                          <a:spcPct val="100000"/>
                        </a:lnSpc>
                        <a:spcBef>
                          <a:spcPts val="55"/>
                        </a:spcBef>
                      </a:pPr>
                      <a:r>
                        <a:rPr sz="1200" b="1" dirty="0">
                          <a:solidFill>
                            <a:srgbClr val="FFFFFF"/>
                          </a:solidFill>
                          <a:latin typeface="Calibri"/>
                          <a:cs typeface="Calibri"/>
                        </a:rPr>
                        <a:t>10</a:t>
                      </a:r>
                      <a:endParaRPr sz="1200">
                        <a:latin typeface="Calibri"/>
                        <a:cs typeface="Calibri"/>
                      </a:endParaRPr>
                    </a:p>
                  </a:txBody>
                  <a:tcPr marL="0" marR="0" marT="698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69215">
                        <a:lnSpc>
                          <a:spcPct val="100000"/>
                        </a:lnSpc>
                        <a:spcBef>
                          <a:spcPts val="55"/>
                        </a:spcBef>
                      </a:pPr>
                      <a:r>
                        <a:rPr sz="1200" b="1" dirty="0">
                          <a:solidFill>
                            <a:srgbClr val="FFFFFF"/>
                          </a:solidFill>
                          <a:latin typeface="Calibri"/>
                          <a:cs typeface="Calibri"/>
                        </a:rPr>
                        <a:t>26</a:t>
                      </a:r>
                      <a:endParaRPr sz="1200">
                        <a:latin typeface="Calibri"/>
                        <a:cs typeface="Calibri"/>
                      </a:endParaRPr>
                    </a:p>
                  </a:txBody>
                  <a:tcPr marL="0" marR="0" marT="698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69215">
                        <a:lnSpc>
                          <a:spcPct val="100000"/>
                        </a:lnSpc>
                        <a:spcBef>
                          <a:spcPts val="55"/>
                        </a:spcBef>
                      </a:pPr>
                      <a:r>
                        <a:rPr sz="1200" b="1" dirty="0">
                          <a:solidFill>
                            <a:srgbClr val="FFFFFF"/>
                          </a:solidFill>
                          <a:latin typeface="Calibri"/>
                          <a:cs typeface="Calibri"/>
                        </a:rPr>
                        <a:t>14</a:t>
                      </a:r>
                      <a:endParaRPr sz="1200">
                        <a:latin typeface="Calibri"/>
                        <a:cs typeface="Calibri"/>
                      </a:endParaRPr>
                    </a:p>
                  </a:txBody>
                  <a:tcPr marL="0" marR="0" marT="698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01802" y="578612"/>
            <a:ext cx="7755890" cy="747395"/>
          </a:xfrm>
          <a:prstGeom prst="rect">
            <a:avLst/>
          </a:prstGeom>
        </p:spPr>
        <p:txBody>
          <a:bodyPr vert="horz" wrap="square" lIns="0" tIns="13335" rIns="0" bIns="0" rtlCol="0">
            <a:spAutoFit/>
          </a:bodyPr>
          <a:lstStyle/>
          <a:p>
            <a:pPr marL="12700">
              <a:lnSpc>
                <a:spcPct val="100000"/>
              </a:lnSpc>
              <a:spcBef>
                <a:spcPts val="105"/>
              </a:spcBef>
            </a:pPr>
            <a:r>
              <a:rPr sz="1700" b="1" spc="-5" dirty="0">
                <a:latin typeface="Times New Roman"/>
                <a:cs typeface="Times New Roman"/>
              </a:rPr>
              <a:t>Min-Heap</a:t>
            </a:r>
            <a:r>
              <a:rPr sz="1700" b="1" spc="-10" dirty="0">
                <a:latin typeface="Times New Roman"/>
                <a:cs typeface="Times New Roman"/>
              </a:rPr>
              <a:t> </a:t>
            </a:r>
            <a:r>
              <a:rPr sz="1700" dirty="0">
                <a:latin typeface="Times New Roman"/>
                <a:cs typeface="Times New Roman"/>
              </a:rPr>
              <a:t>:Where</a:t>
            </a:r>
            <a:r>
              <a:rPr sz="1700" spc="-20"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spc="-5" dirty="0">
                <a:latin typeface="Times New Roman"/>
                <a:cs typeface="Times New Roman"/>
              </a:rPr>
              <a:t>value</a:t>
            </a:r>
            <a:r>
              <a:rPr sz="1700" spc="-10" dirty="0">
                <a:latin typeface="Times New Roman"/>
                <a:cs typeface="Times New Roman"/>
              </a:rPr>
              <a:t> </a:t>
            </a:r>
            <a:r>
              <a:rPr sz="1700" dirty="0">
                <a:latin typeface="Times New Roman"/>
                <a:cs typeface="Times New Roman"/>
              </a:rPr>
              <a:t>of</a:t>
            </a:r>
            <a:r>
              <a:rPr sz="1700" spc="-5"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dirty="0">
                <a:latin typeface="Times New Roman"/>
                <a:cs typeface="Times New Roman"/>
              </a:rPr>
              <a:t>root</a:t>
            </a:r>
            <a:r>
              <a:rPr sz="1700" spc="-10" dirty="0">
                <a:latin typeface="Times New Roman"/>
                <a:cs typeface="Times New Roman"/>
              </a:rPr>
              <a:t> </a:t>
            </a:r>
            <a:r>
              <a:rPr sz="1700" dirty="0">
                <a:latin typeface="Times New Roman"/>
                <a:cs typeface="Times New Roman"/>
              </a:rPr>
              <a:t>node</a:t>
            </a:r>
            <a:r>
              <a:rPr sz="1700" spc="-5" dirty="0">
                <a:latin typeface="Times New Roman"/>
                <a:cs typeface="Times New Roman"/>
              </a:rPr>
              <a:t> is</a:t>
            </a:r>
            <a:r>
              <a:rPr sz="1700" spc="5" dirty="0">
                <a:latin typeface="Times New Roman"/>
                <a:cs typeface="Times New Roman"/>
              </a:rPr>
              <a:t> </a:t>
            </a:r>
            <a:r>
              <a:rPr sz="1700" dirty="0">
                <a:latin typeface="Times New Roman"/>
                <a:cs typeface="Times New Roman"/>
              </a:rPr>
              <a:t>less</a:t>
            </a:r>
            <a:r>
              <a:rPr sz="1700" spc="5" dirty="0">
                <a:latin typeface="Times New Roman"/>
                <a:cs typeface="Times New Roman"/>
              </a:rPr>
              <a:t> </a:t>
            </a:r>
            <a:r>
              <a:rPr sz="1700" dirty="0">
                <a:latin typeface="Times New Roman"/>
                <a:cs typeface="Times New Roman"/>
              </a:rPr>
              <a:t>than</a:t>
            </a:r>
            <a:r>
              <a:rPr sz="1700" spc="-5" dirty="0">
                <a:latin typeface="Times New Roman"/>
                <a:cs typeface="Times New Roman"/>
              </a:rPr>
              <a:t> </a:t>
            </a:r>
            <a:r>
              <a:rPr sz="1700" dirty="0">
                <a:latin typeface="Times New Roman"/>
                <a:cs typeface="Times New Roman"/>
              </a:rPr>
              <a:t>or</a:t>
            </a:r>
            <a:r>
              <a:rPr sz="1700" spc="-5" dirty="0">
                <a:latin typeface="Times New Roman"/>
                <a:cs typeface="Times New Roman"/>
              </a:rPr>
              <a:t> equal to</a:t>
            </a:r>
            <a:r>
              <a:rPr sz="1700" spc="10" dirty="0">
                <a:latin typeface="Times New Roman"/>
                <a:cs typeface="Times New Roman"/>
              </a:rPr>
              <a:t> </a:t>
            </a:r>
            <a:r>
              <a:rPr sz="1700" spc="-5" dirty="0">
                <a:latin typeface="Times New Roman"/>
                <a:cs typeface="Times New Roman"/>
              </a:rPr>
              <a:t>either </a:t>
            </a:r>
            <a:r>
              <a:rPr sz="1700" dirty="0">
                <a:latin typeface="Times New Roman"/>
                <a:cs typeface="Times New Roman"/>
              </a:rPr>
              <a:t>of</a:t>
            </a:r>
            <a:r>
              <a:rPr sz="1700" spc="-5" dirty="0">
                <a:latin typeface="Times New Roman"/>
                <a:cs typeface="Times New Roman"/>
              </a:rPr>
              <a:t> </a:t>
            </a:r>
            <a:r>
              <a:rPr sz="1700" spc="-10" dirty="0">
                <a:latin typeface="Times New Roman"/>
                <a:cs typeface="Times New Roman"/>
              </a:rPr>
              <a:t>its</a:t>
            </a:r>
            <a:r>
              <a:rPr sz="1700" spc="20" dirty="0">
                <a:latin typeface="Times New Roman"/>
                <a:cs typeface="Times New Roman"/>
              </a:rPr>
              <a:t> </a:t>
            </a:r>
            <a:r>
              <a:rPr sz="1700" spc="-5" dirty="0">
                <a:latin typeface="Times New Roman"/>
                <a:cs typeface="Times New Roman"/>
              </a:rPr>
              <a:t>children.</a:t>
            </a:r>
            <a:endParaRPr sz="1700">
              <a:latin typeface="Times New Roman"/>
              <a:cs typeface="Times New Roman"/>
            </a:endParaRPr>
          </a:p>
          <a:p>
            <a:pPr marL="12700">
              <a:lnSpc>
                <a:spcPct val="100000"/>
              </a:lnSpc>
              <a:spcBef>
                <a:spcPts val="1595"/>
              </a:spcBef>
            </a:pPr>
            <a:r>
              <a:rPr sz="1700" b="1" spc="-5" dirty="0">
                <a:latin typeface="Times New Roman"/>
                <a:cs typeface="Times New Roman"/>
              </a:rPr>
              <a:t>i</a:t>
            </a:r>
            <a:r>
              <a:rPr sz="1700" b="1" spc="5" dirty="0">
                <a:latin typeface="Times New Roman"/>
                <a:cs typeface="Times New Roman"/>
              </a:rPr>
              <a:t>,</a:t>
            </a:r>
            <a:r>
              <a:rPr sz="1700" b="1" dirty="0">
                <a:latin typeface="Times New Roman"/>
                <a:cs typeface="Times New Roman"/>
              </a:rPr>
              <a:t>e</a:t>
            </a:r>
            <a:r>
              <a:rPr sz="1700" dirty="0">
                <a:latin typeface="Times New Roman"/>
                <a:cs typeface="Times New Roman"/>
              </a:rPr>
              <a:t>.</a:t>
            </a:r>
            <a:r>
              <a:rPr sz="1700" spc="-110" dirty="0">
                <a:latin typeface="Times New Roman"/>
                <a:cs typeface="Times New Roman"/>
              </a:rPr>
              <a:t> </a:t>
            </a:r>
            <a:r>
              <a:rPr sz="1700" spc="5" dirty="0">
                <a:latin typeface="Times New Roman"/>
                <a:cs typeface="Times New Roman"/>
              </a:rPr>
              <a:t>A</a:t>
            </a:r>
            <a:r>
              <a:rPr sz="1700" dirty="0">
                <a:latin typeface="Times New Roman"/>
                <a:cs typeface="Times New Roman"/>
              </a:rPr>
              <a:t>[pare</a:t>
            </a:r>
            <a:r>
              <a:rPr sz="1700" spc="5" dirty="0">
                <a:latin typeface="Times New Roman"/>
                <a:cs typeface="Times New Roman"/>
              </a:rPr>
              <a:t>n</a:t>
            </a:r>
            <a:r>
              <a:rPr sz="1700" spc="-5" dirty="0">
                <a:latin typeface="Times New Roman"/>
                <a:cs typeface="Times New Roman"/>
              </a:rPr>
              <a:t>t</a:t>
            </a:r>
            <a:r>
              <a:rPr sz="1700" spc="-15" dirty="0">
                <a:latin typeface="Times New Roman"/>
                <a:cs typeface="Times New Roman"/>
              </a:rPr>
              <a:t>[</a:t>
            </a:r>
            <a:r>
              <a:rPr sz="1700" spc="-10" dirty="0">
                <a:latin typeface="Times New Roman"/>
                <a:cs typeface="Times New Roman"/>
              </a:rPr>
              <a:t>i</a:t>
            </a:r>
            <a:r>
              <a:rPr sz="1700" spc="-20" dirty="0">
                <a:latin typeface="Times New Roman"/>
                <a:cs typeface="Times New Roman"/>
              </a:rPr>
              <a:t>]</a:t>
            </a:r>
            <a:r>
              <a:rPr sz="1700" dirty="0">
                <a:latin typeface="Times New Roman"/>
                <a:cs typeface="Times New Roman"/>
              </a:rPr>
              <a:t>)&lt;</a:t>
            </a:r>
            <a:r>
              <a:rPr sz="1700" spc="-10" dirty="0">
                <a:latin typeface="Times New Roman"/>
                <a:cs typeface="Times New Roman"/>
              </a:rPr>
              <a:t>=</a:t>
            </a:r>
            <a:r>
              <a:rPr sz="1700" dirty="0">
                <a:latin typeface="Times New Roman"/>
                <a:cs typeface="Times New Roman"/>
              </a:rPr>
              <a:t>A</a:t>
            </a:r>
            <a:r>
              <a:rPr sz="1700" spc="-5" dirty="0">
                <a:latin typeface="Times New Roman"/>
                <a:cs typeface="Times New Roman"/>
              </a:rPr>
              <a:t>[</a:t>
            </a:r>
            <a:r>
              <a:rPr sz="1700" spc="-10" dirty="0">
                <a:latin typeface="Times New Roman"/>
                <a:cs typeface="Times New Roman"/>
              </a:rPr>
              <a:t>i</a:t>
            </a:r>
            <a:r>
              <a:rPr sz="1700" dirty="0">
                <a:latin typeface="Times New Roman"/>
                <a:cs typeface="Times New Roman"/>
              </a:rPr>
              <a:t>]</a:t>
            </a:r>
            <a:endParaRPr sz="1700">
              <a:latin typeface="Times New Roman"/>
              <a:cs typeface="Times New Roman"/>
            </a:endParaRPr>
          </a:p>
        </p:txBody>
      </p:sp>
      <p:pic>
        <p:nvPicPr>
          <p:cNvPr id="3" name="object 3"/>
          <p:cNvPicPr/>
          <p:nvPr/>
        </p:nvPicPr>
        <p:blipFill>
          <a:blip r:embed="rId2" cstate="print"/>
          <a:stretch>
            <a:fillRect/>
          </a:stretch>
        </p:blipFill>
        <p:spPr>
          <a:xfrm>
            <a:off x="2738627" y="1670304"/>
            <a:ext cx="3344070" cy="1802892"/>
          </a:xfrm>
          <a:prstGeom prst="rect">
            <a:avLst/>
          </a:prstGeom>
        </p:spPr>
      </p:pic>
      <p:graphicFrame>
        <p:nvGraphicFramePr>
          <p:cNvPr id="4" name="object 4"/>
          <p:cNvGraphicFramePr>
            <a:graphicFrameLocks noGrp="1"/>
          </p:cNvGraphicFramePr>
          <p:nvPr/>
        </p:nvGraphicFramePr>
        <p:xfrm>
          <a:off x="2413000" y="3873195"/>
          <a:ext cx="4305296" cy="307975"/>
        </p:xfrm>
        <a:graphic>
          <a:graphicData uri="http://schemas.openxmlformats.org/drawingml/2006/table">
            <a:tbl>
              <a:tblPr firstRow="1" bandRow="1">
                <a:tableStyleId>{2D5ABB26-0587-4C30-8999-92F81FD0307C}</a:tableStyleId>
              </a:tblPr>
              <a:tblGrid>
                <a:gridCol w="430530">
                  <a:extLst>
                    <a:ext uri="{9D8B030D-6E8A-4147-A177-3AD203B41FA5}">
                      <a16:colId xmlns:a16="http://schemas.microsoft.com/office/drawing/2014/main" val="20000"/>
                    </a:ext>
                  </a:extLst>
                </a:gridCol>
                <a:gridCol w="430530">
                  <a:extLst>
                    <a:ext uri="{9D8B030D-6E8A-4147-A177-3AD203B41FA5}">
                      <a16:colId xmlns:a16="http://schemas.microsoft.com/office/drawing/2014/main" val="20001"/>
                    </a:ext>
                  </a:extLst>
                </a:gridCol>
                <a:gridCol w="430529">
                  <a:extLst>
                    <a:ext uri="{9D8B030D-6E8A-4147-A177-3AD203B41FA5}">
                      <a16:colId xmlns:a16="http://schemas.microsoft.com/office/drawing/2014/main" val="20002"/>
                    </a:ext>
                  </a:extLst>
                </a:gridCol>
                <a:gridCol w="430530">
                  <a:extLst>
                    <a:ext uri="{9D8B030D-6E8A-4147-A177-3AD203B41FA5}">
                      <a16:colId xmlns:a16="http://schemas.microsoft.com/office/drawing/2014/main" val="20003"/>
                    </a:ext>
                  </a:extLst>
                </a:gridCol>
                <a:gridCol w="430530">
                  <a:extLst>
                    <a:ext uri="{9D8B030D-6E8A-4147-A177-3AD203B41FA5}">
                      <a16:colId xmlns:a16="http://schemas.microsoft.com/office/drawing/2014/main" val="20004"/>
                    </a:ext>
                  </a:extLst>
                </a:gridCol>
                <a:gridCol w="430530">
                  <a:extLst>
                    <a:ext uri="{9D8B030D-6E8A-4147-A177-3AD203B41FA5}">
                      <a16:colId xmlns:a16="http://schemas.microsoft.com/office/drawing/2014/main" val="20005"/>
                    </a:ext>
                  </a:extLst>
                </a:gridCol>
                <a:gridCol w="430530">
                  <a:extLst>
                    <a:ext uri="{9D8B030D-6E8A-4147-A177-3AD203B41FA5}">
                      <a16:colId xmlns:a16="http://schemas.microsoft.com/office/drawing/2014/main" val="20006"/>
                    </a:ext>
                  </a:extLst>
                </a:gridCol>
                <a:gridCol w="430529">
                  <a:extLst>
                    <a:ext uri="{9D8B030D-6E8A-4147-A177-3AD203B41FA5}">
                      <a16:colId xmlns:a16="http://schemas.microsoft.com/office/drawing/2014/main" val="20007"/>
                    </a:ext>
                  </a:extLst>
                </a:gridCol>
                <a:gridCol w="430529">
                  <a:extLst>
                    <a:ext uri="{9D8B030D-6E8A-4147-A177-3AD203B41FA5}">
                      <a16:colId xmlns:a16="http://schemas.microsoft.com/office/drawing/2014/main" val="20008"/>
                    </a:ext>
                  </a:extLst>
                </a:gridCol>
                <a:gridCol w="430529">
                  <a:extLst>
                    <a:ext uri="{9D8B030D-6E8A-4147-A177-3AD203B41FA5}">
                      <a16:colId xmlns:a16="http://schemas.microsoft.com/office/drawing/2014/main" val="20009"/>
                    </a:ext>
                  </a:extLst>
                </a:gridCol>
              </a:tblGrid>
              <a:tr h="307975">
                <a:tc>
                  <a:txBody>
                    <a:bodyPr/>
                    <a:lstStyle/>
                    <a:p>
                      <a:pPr marL="68580">
                        <a:lnSpc>
                          <a:spcPct val="100000"/>
                        </a:lnSpc>
                        <a:spcBef>
                          <a:spcPts val="55"/>
                        </a:spcBef>
                      </a:pPr>
                      <a:r>
                        <a:rPr sz="1200" b="1" dirty="0">
                          <a:solidFill>
                            <a:srgbClr val="FFFFFF"/>
                          </a:solidFill>
                          <a:latin typeface="Calibri"/>
                          <a:cs typeface="Calibri"/>
                        </a:rPr>
                        <a:t>10</a:t>
                      </a:r>
                      <a:endParaRPr sz="1200">
                        <a:latin typeface="Calibri"/>
                        <a:cs typeface="Calibri"/>
                      </a:endParaRPr>
                    </a:p>
                  </a:txBody>
                  <a:tcPr marL="0" marR="0" marT="698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68580">
                        <a:lnSpc>
                          <a:spcPct val="100000"/>
                        </a:lnSpc>
                        <a:spcBef>
                          <a:spcPts val="55"/>
                        </a:spcBef>
                      </a:pPr>
                      <a:r>
                        <a:rPr sz="1200" b="1" spc="5" dirty="0">
                          <a:solidFill>
                            <a:srgbClr val="FFFFFF"/>
                          </a:solidFill>
                          <a:latin typeface="Calibri"/>
                          <a:cs typeface="Calibri"/>
                        </a:rPr>
                        <a:t>14</a:t>
                      </a:r>
                      <a:endParaRPr sz="1200">
                        <a:latin typeface="Calibri"/>
                        <a:cs typeface="Calibri"/>
                      </a:endParaRPr>
                    </a:p>
                  </a:txBody>
                  <a:tcPr marL="0" marR="0" marT="698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68580">
                        <a:lnSpc>
                          <a:spcPct val="100000"/>
                        </a:lnSpc>
                        <a:spcBef>
                          <a:spcPts val="55"/>
                        </a:spcBef>
                      </a:pPr>
                      <a:r>
                        <a:rPr sz="1200" b="1" dirty="0">
                          <a:solidFill>
                            <a:srgbClr val="FFFFFF"/>
                          </a:solidFill>
                          <a:latin typeface="Calibri"/>
                          <a:cs typeface="Calibri"/>
                        </a:rPr>
                        <a:t>19</a:t>
                      </a:r>
                      <a:endParaRPr sz="1200">
                        <a:latin typeface="Calibri"/>
                        <a:cs typeface="Calibri"/>
                      </a:endParaRPr>
                    </a:p>
                  </a:txBody>
                  <a:tcPr marL="0" marR="0" marT="698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68580">
                        <a:lnSpc>
                          <a:spcPct val="100000"/>
                        </a:lnSpc>
                        <a:spcBef>
                          <a:spcPts val="55"/>
                        </a:spcBef>
                      </a:pPr>
                      <a:r>
                        <a:rPr sz="1200" b="1" dirty="0">
                          <a:solidFill>
                            <a:srgbClr val="FFFFFF"/>
                          </a:solidFill>
                          <a:latin typeface="Calibri"/>
                          <a:cs typeface="Calibri"/>
                        </a:rPr>
                        <a:t>26</a:t>
                      </a:r>
                      <a:endParaRPr sz="1200">
                        <a:latin typeface="Calibri"/>
                        <a:cs typeface="Calibri"/>
                      </a:endParaRPr>
                    </a:p>
                  </a:txBody>
                  <a:tcPr marL="0" marR="0" marT="698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69215">
                        <a:lnSpc>
                          <a:spcPct val="100000"/>
                        </a:lnSpc>
                        <a:spcBef>
                          <a:spcPts val="55"/>
                        </a:spcBef>
                      </a:pPr>
                      <a:r>
                        <a:rPr sz="1200" b="1" dirty="0">
                          <a:solidFill>
                            <a:srgbClr val="FFFFFF"/>
                          </a:solidFill>
                          <a:latin typeface="Calibri"/>
                          <a:cs typeface="Calibri"/>
                        </a:rPr>
                        <a:t>31</a:t>
                      </a:r>
                      <a:endParaRPr sz="1200">
                        <a:latin typeface="Calibri"/>
                        <a:cs typeface="Calibri"/>
                      </a:endParaRPr>
                    </a:p>
                  </a:txBody>
                  <a:tcPr marL="0" marR="0" marT="698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68580">
                        <a:lnSpc>
                          <a:spcPct val="100000"/>
                        </a:lnSpc>
                        <a:spcBef>
                          <a:spcPts val="55"/>
                        </a:spcBef>
                      </a:pPr>
                      <a:r>
                        <a:rPr sz="1200" b="1" dirty="0">
                          <a:solidFill>
                            <a:srgbClr val="FFFFFF"/>
                          </a:solidFill>
                          <a:latin typeface="Calibri"/>
                          <a:cs typeface="Calibri"/>
                        </a:rPr>
                        <a:t>42</a:t>
                      </a:r>
                      <a:endParaRPr sz="1200">
                        <a:latin typeface="Calibri"/>
                        <a:cs typeface="Calibri"/>
                      </a:endParaRPr>
                    </a:p>
                  </a:txBody>
                  <a:tcPr marL="0" marR="0" marT="698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69215">
                        <a:lnSpc>
                          <a:spcPct val="100000"/>
                        </a:lnSpc>
                        <a:spcBef>
                          <a:spcPts val="55"/>
                        </a:spcBef>
                      </a:pPr>
                      <a:r>
                        <a:rPr sz="1200" b="1" dirty="0">
                          <a:solidFill>
                            <a:srgbClr val="FFFFFF"/>
                          </a:solidFill>
                          <a:latin typeface="Calibri"/>
                          <a:cs typeface="Calibri"/>
                        </a:rPr>
                        <a:t>27</a:t>
                      </a:r>
                      <a:endParaRPr sz="1200">
                        <a:latin typeface="Calibri"/>
                        <a:cs typeface="Calibri"/>
                      </a:endParaRPr>
                    </a:p>
                  </a:txBody>
                  <a:tcPr marL="0" marR="0" marT="698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69215">
                        <a:lnSpc>
                          <a:spcPct val="100000"/>
                        </a:lnSpc>
                        <a:spcBef>
                          <a:spcPts val="55"/>
                        </a:spcBef>
                      </a:pPr>
                      <a:r>
                        <a:rPr sz="1200" b="1" dirty="0">
                          <a:solidFill>
                            <a:srgbClr val="FFFFFF"/>
                          </a:solidFill>
                          <a:latin typeface="Calibri"/>
                          <a:cs typeface="Calibri"/>
                        </a:rPr>
                        <a:t>44</a:t>
                      </a:r>
                      <a:endParaRPr sz="1200">
                        <a:latin typeface="Calibri"/>
                        <a:cs typeface="Calibri"/>
                      </a:endParaRPr>
                    </a:p>
                  </a:txBody>
                  <a:tcPr marL="0" marR="0" marT="698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69215">
                        <a:lnSpc>
                          <a:spcPct val="100000"/>
                        </a:lnSpc>
                        <a:spcBef>
                          <a:spcPts val="55"/>
                        </a:spcBef>
                      </a:pPr>
                      <a:r>
                        <a:rPr sz="1200" b="1" dirty="0">
                          <a:solidFill>
                            <a:srgbClr val="FFFFFF"/>
                          </a:solidFill>
                          <a:latin typeface="Calibri"/>
                          <a:cs typeface="Calibri"/>
                        </a:rPr>
                        <a:t>35</a:t>
                      </a:r>
                      <a:endParaRPr sz="1200">
                        <a:latin typeface="Calibri"/>
                        <a:cs typeface="Calibri"/>
                      </a:endParaRPr>
                    </a:p>
                  </a:txBody>
                  <a:tcPr marL="0" marR="0" marT="698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69215">
                        <a:lnSpc>
                          <a:spcPct val="100000"/>
                        </a:lnSpc>
                        <a:spcBef>
                          <a:spcPts val="55"/>
                        </a:spcBef>
                      </a:pPr>
                      <a:r>
                        <a:rPr sz="1200" b="1" dirty="0">
                          <a:solidFill>
                            <a:srgbClr val="FFFFFF"/>
                          </a:solidFill>
                          <a:latin typeface="Calibri"/>
                          <a:cs typeface="Calibri"/>
                        </a:rPr>
                        <a:t>33</a:t>
                      </a:r>
                      <a:endParaRPr sz="1200">
                        <a:latin typeface="Calibri"/>
                        <a:cs typeface="Calibri"/>
                      </a:endParaRPr>
                    </a:p>
                  </a:txBody>
                  <a:tcPr marL="0" marR="0" marT="698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96316" y="425805"/>
            <a:ext cx="8045450" cy="3524885"/>
          </a:xfrm>
          <a:prstGeom prst="rect">
            <a:avLst/>
          </a:prstGeom>
        </p:spPr>
        <p:txBody>
          <a:bodyPr vert="horz" wrap="square" lIns="0" tIns="142240" rIns="0" bIns="0" rtlCol="0">
            <a:spAutoFit/>
          </a:bodyPr>
          <a:lstStyle/>
          <a:p>
            <a:pPr marL="12700">
              <a:lnSpc>
                <a:spcPct val="100000"/>
              </a:lnSpc>
              <a:spcBef>
                <a:spcPts val="1120"/>
              </a:spcBef>
            </a:pPr>
            <a:r>
              <a:rPr sz="1700" b="1" spc="-5" dirty="0">
                <a:latin typeface="Times New Roman"/>
                <a:cs typeface="Times New Roman"/>
              </a:rPr>
              <a:t>Operations</a:t>
            </a:r>
            <a:r>
              <a:rPr sz="1700" b="1" spc="-25" dirty="0">
                <a:latin typeface="Times New Roman"/>
                <a:cs typeface="Times New Roman"/>
              </a:rPr>
              <a:t> </a:t>
            </a:r>
            <a:r>
              <a:rPr sz="1700" b="1" dirty="0">
                <a:latin typeface="Times New Roman"/>
                <a:cs typeface="Times New Roman"/>
              </a:rPr>
              <a:t>on</a:t>
            </a:r>
            <a:r>
              <a:rPr sz="1700" b="1" spc="-10" dirty="0">
                <a:latin typeface="Times New Roman"/>
                <a:cs typeface="Times New Roman"/>
              </a:rPr>
              <a:t> </a:t>
            </a:r>
            <a:r>
              <a:rPr sz="1700" b="1" dirty="0">
                <a:latin typeface="Times New Roman"/>
                <a:cs typeface="Times New Roman"/>
              </a:rPr>
              <a:t>Heaps</a:t>
            </a:r>
            <a:endParaRPr sz="1700">
              <a:latin typeface="Times New Roman"/>
              <a:cs typeface="Times New Roman"/>
            </a:endParaRPr>
          </a:p>
          <a:p>
            <a:pPr marL="12700">
              <a:lnSpc>
                <a:spcPct val="100000"/>
              </a:lnSpc>
              <a:spcBef>
                <a:spcPts val="1025"/>
              </a:spcBef>
            </a:pPr>
            <a:r>
              <a:rPr sz="1700" dirty="0">
                <a:latin typeface="Times New Roman"/>
                <a:cs typeface="Times New Roman"/>
              </a:rPr>
              <a:t>The</a:t>
            </a:r>
            <a:r>
              <a:rPr sz="1700" spc="-10" dirty="0">
                <a:latin typeface="Times New Roman"/>
                <a:cs typeface="Times New Roman"/>
              </a:rPr>
              <a:t> </a:t>
            </a:r>
            <a:r>
              <a:rPr sz="1700" spc="-5" dirty="0">
                <a:latin typeface="Times New Roman"/>
                <a:cs typeface="Times New Roman"/>
              </a:rPr>
              <a:t>common</a:t>
            </a:r>
            <a:r>
              <a:rPr sz="1700" dirty="0">
                <a:latin typeface="Times New Roman"/>
                <a:cs typeface="Times New Roman"/>
              </a:rPr>
              <a:t> </a:t>
            </a:r>
            <a:r>
              <a:rPr sz="1700" spc="-5" dirty="0">
                <a:latin typeface="Times New Roman"/>
                <a:cs typeface="Times New Roman"/>
              </a:rPr>
              <a:t>operation</a:t>
            </a:r>
            <a:r>
              <a:rPr sz="1700" dirty="0">
                <a:latin typeface="Times New Roman"/>
                <a:cs typeface="Times New Roman"/>
              </a:rPr>
              <a:t> </a:t>
            </a:r>
            <a:r>
              <a:rPr sz="1700" spc="-5" dirty="0">
                <a:latin typeface="Times New Roman"/>
                <a:cs typeface="Times New Roman"/>
              </a:rPr>
              <a:t>involved</a:t>
            </a:r>
            <a:r>
              <a:rPr sz="1700" spc="15" dirty="0">
                <a:latin typeface="Times New Roman"/>
                <a:cs typeface="Times New Roman"/>
              </a:rPr>
              <a:t> </a:t>
            </a:r>
            <a:r>
              <a:rPr sz="1700" spc="-5" dirty="0">
                <a:latin typeface="Times New Roman"/>
                <a:cs typeface="Times New Roman"/>
              </a:rPr>
              <a:t>using</a:t>
            </a:r>
            <a:r>
              <a:rPr sz="1700" dirty="0">
                <a:latin typeface="Times New Roman"/>
                <a:cs typeface="Times New Roman"/>
              </a:rPr>
              <a:t> heaps</a:t>
            </a:r>
            <a:r>
              <a:rPr sz="1700" spc="-15" dirty="0">
                <a:latin typeface="Times New Roman"/>
                <a:cs typeface="Times New Roman"/>
              </a:rPr>
              <a:t> </a:t>
            </a:r>
            <a:r>
              <a:rPr sz="1700" dirty="0">
                <a:latin typeface="Times New Roman"/>
                <a:cs typeface="Times New Roman"/>
              </a:rPr>
              <a:t>are:</a:t>
            </a:r>
            <a:endParaRPr sz="1700">
              <a:latin typeface="Times New Roman"/>
              <a:cs typeface="Times New Roman"/>
            </a:endParaRPr>
          </a:p>
          <a:p>
            <a:pPr marL="299085" indent="-287020">
              <a:lnSpc>
                <a:spcPct val="100000"/>
              </a:lnSpc>
              <a:spcBef>
                <a:spcPts val="1019"/>
              </a:spcBef>
              <a:buFont typeface="Arial MT"/>
              <a:buChar char="•"/>
              <a:tabLst>
                <a:tab pos="299085" algn="l"/>
                <a:tab pos="299720" algn="l"/>
              </a:tabLst>
            </a:pPr>
            <a:r>
              <a:rPr sz="1700" b="1" dirty="0">
                <a:latin typeface="Times New Roman"/>
                <a:cs typeface="Times New Roman"/>
              </a:rPr>
              <a:t>Heapify:</a:t>
            </a:r>
            <a:r>
              <a:rPr sz="1700" b="1" spc="-45" dirty="0">
                <a:latin typeface="Times New Roman"/>
                <a:cs typeface="Times New Roman"/>
              </a:rPr>
              <a:t> </a:t>
            </a:r>
            <a:r>
              <a:rPr sz="1700" dirty="0">
                <a:latin typeface="Times New Roman"/>
                <a:cs typeface="Times New Roman"/>
              </a:rPr>
              <a:t>Process</a:t>
            </a:r>
            <a:r>
              <a:rPr sz="1700" spc="-10" dirty="0">
                <a:latin typeface="Times New Roman"/>
                <a:cs typeface="Times New Roman"/>
              </a:rPr>
              <a:t> </a:t>
            </a:r>
            <a:r>
              <a:rPr sz="1700" spc="-5" dirty="0">
                <a:latin typeface="Times New Roman"/>
                <a:cs typeface="Times New Roman"/>
              </a:rPr>
              <a:t>to</a:t>
            </a:r>
            <a:r>
              <a:rPr sz="1700" spc="5" dirty="0">
                <a:latin typeface="Times New Roman"/>
                <a:cs typeface="Times New Roman"/>
              </a:rPr>
              <a:t> </a:t>
            </a:r>
            <a:r>
              <a:rPr sz="1700" dirty="0">
                <a:latin typeface="Times New Roman"/>
                <a:cs typeface="Times New Roman"/>
              </a:rPr>
              <a:t>rearrange</a:t>
            </a:r>
            <a:r>
              <a:rPr sz="1700" spc="-35"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dirty="0">
                <a:latin typeface="Times New Roman"/>
                <a:cs typeface="Times New Roman"/>
              </a:rPr>
              <a:t>heap</a:t>
            </a:r>
            <a:r>
              <a:rPr sz="1700" spc="-15" dirty="0">
                <a:latin typeface="Times New Roman"/>
                <a:cs typeface="Times New Roman"/>
              </a:rPr>
              <a:t> </a:t>
            </a:r>
            <a:r>
              <a:rPr sz="1700" spc="-5" dirty="0">
                <a:latin typeface="Times New Roman"/>
                <a:cs typeface="Times New Roman"/>
              </a:rPr>
              <a:t>in</a:t>
            </a:r>
            <a:r>
              <a:rPr sz="1700" spc="10" dirty="0">
                <a:latin typeface="Times New Roman"/>
                <a:cs typeface="Times New Roman"/>
              </a:rPr>
              <a:t> </a:t>
            </a:r>
            <a:r>
              <a:rPr sz="1700" dirty="0">
                <a:latin typeface="Times New Roman"/>
                <a:cs typeface="Times New Roman"/>
              </a:rPr>
              <a:t>order</a:t>
            </a:r>
            <a:r>
              <a:rPr sz="1700" spc="-25" dirty="0">
                <a:latin typeface="Times New Roman"/>
                <a:cs typeface="Times New Roman"/>
              </a:rPr>
              <a:t> </a:t>
            </a:r>
            <a:r>
              <a:rPr sz="1700" spc="-5" dirty="0">
                <a:latin typeface="Times New Roman"/>
                <a:cs typeface="Times New Roman"/>
              </a:rPr>
              <a:t>to</a:t>
            </a:r>
            <a:r>
              <a:rPr sz="1700" spc="5" dirty="0">
                <a:latin typeface="Times New Roman"/>
                <a:cs typeface="Times New Roman"/>
              </a:rPr>
              <a:t> </a:t>
            </a:r>
            <a:r>
              <a:rPr sz="1700" spc="-5" dirty="0">
                <a:latin typeface="Times New Roman"/>
                <a:cs typeface="Times New Roman"/>
              </a:rPr>
              <a:t>maintain</a:t>
            </a:r>
            <a:r>
              <a:rPr sz="1700" spc="5" dirty="0">
                <a:latin typeface="Times New Roman"/>
                <a:cs typeface="Times New Roman"/>
              </a:rPr>
              <a:t> </a:t>
            </a:r>
            <a:r>
              <a:rPr sz="1700" spc="-10" dirty="0">
                <a:latin typeface="Times New Roman"/>
                <a:cs typeface="Times New Roman"/>
              </a:rPr>
              <a:t>heap-property.</a:t>
            </a:r>
            <a:endParaRPr sz="1700">
              <a:latin typeface="Times New Roman"/>
              <a:cs typeface="Times New Roman"/>
            </a:endParaRPr>
          </a:p>
          <a:p>
            <a:pPr marL="299085" marR="5080" indent="-287020">
              <a:lnSpc>
                <a:spcPts val="3060"/>
              </a:lnSpc>
              <a:spcBef>
                <a:spcPts val="270"/>
              </a:spcBef>
              <a:buFont typeface="Arial MT"/>
              <a:buChar char="•"/>
              <a:tabLst>
                <a:tab pos="299085" algn="l"/>
                <a:tab pos="299720" algn="l"/>
              </a:tabLst>
            </a:pPr>
            <a:r>
              <a:rPr sz="1700" b="1" dirty="0">
                <a:latin typeface="Times New Roman"/>
                <a:cs typeface="Times New Roman"/>
              </a:rPr>
              <a:t>Find-max</a:t>
            </a:r>
            <a:r>
              <a:rPr sz="1700" b="1" spc="15" dirty="0">
                <a:latin typeface="Times New Roman"/>
                <a:cs typeface="Times New Roman"/>
              </a:rPr>
              <a:t> </a:t>
            </a:r>
            <a:r>
              <a:rPr sz="1700" b="1" dirty="0">
                <a:latin typeface="Times New Roman"/>
                <a:cs typeface="Times New Roman"/>
              </a:rPr>
              <a:t>(or</a:t>
            </a:r>
            <a:r>
              <a:rPr sz="1700" b="1" spc="-15" dirty="0">
                <a:latin typeface="Times New Roman"/>
                <a:cs typeface="Times New Roman"/>
              </a:rPr>
              <a:t> </a:t>
            </a:r>
            <a:r>
              <a:rPr sz="1700" b="1" spc="-5" dirty="0">
                <a:latin typeface="Times New Roman"/>
                <a:cs typeface="Times New Roman"/>
              </a:rPr>
              <a:t>Find-min):</a:t>
            </a:r>
            <a:r>
              <a:rPr sz="1700" b="1" spc="25" dirty="0">
                <a:latin typeface="Times New Roman"/>
                <a:cs typeface="Times New Roman"/>
              </a:rPr>
              <a:t> </a:t>
            </a:r>
            <a:r>
              <a:rPr sz="1700" dirty="0">
                <a:latin typeface="Times New Roman"/>
                <a:cs typeface="Times New Roman"/>
              </a:rPr>
              <a:t>Find</a:t>
            </a:r>
            <a:r>
              <a:rPr sz="1700" spc="20" dirty="0">
                <a:latin typeface="Times New Roman"/>
                <a:cs typeface="Times New Roman"/>
              </a:rPr>
              <a:t> </a:t>
            </a:r>
            <a:r>
              <a:rPr sz="1700" dirty="0">
                <a:latin typeface="Times New Roman"/>
                <a:cs typeface="Times New Roman"/>
              </a:rPr>
              <a:t>a</a:t>
            </a:r>
            <a:r>
              <a:rPr sz="1700" spc="5" dirty="0">
                <a:latin typeface="Times New Roman"/>
                <a:cs typeface="Times New Roman"/>
              </a:rPr>
              <a:t> </a:t>
            </a:r>
            <a:r>
              <a:rPr sz="1700" spc="-5" dirty="0">
                <a:latin typeface="Times New Roman"/>
                <a:cs typeface="Times New Roman"/>
              </a:rPr>
              <a:t>maximum</a:t>
            </a:r>
            <a:r>
              <a:rPr sz="1700" spc="30" dirty="0">
                <a:latin typeface="Times New Roman"/>
                <a:cs typeface="Times New Roman"/>
              </a:rPr>
              <a:t> </a:t>
            </a:r>
            <a:r>
              <a:rPr sz="1700" spc="-5" dirty="0">
                <a:latin typeface="Times New Roman"/>
                <a:cs typeface="Times New Roman"/>
              </a:rPr>
              <a:t>item</a:t>
            </a:r>
            <a:r>
              <a:rPr sz="1700" spc="20" dirty="0">
                <a:latin typeface="Times New Roman"/>
                <a:cs typeface="Times New Roman"/>
              </a:rPr>
              <a:t> </a:t>
            </a:r>
            <a:r>
              <a:rPr sz="1700" dirty="0">
                <a:latin typeface="Times New Roman"/>
                <a:cs typeface="Times New Roman"/>
              </a:rPr>
              <a:t>of</a:t>
            </a:r>
            <a:r>
              <a:rPr sz="1700" spc="30" dirty="0">
                <a:latin typeface="Times New Roman"/>
                <a:cs typeface="Times New Roman"/>
              </a:rPr>
              <a:t> </a:t>
            </a:r>
            <a:r>
              <a:rPr sz="1700" dirty="0">
                <a:latin typeface="Times New Roman"/>
                <a:cs typeface="Times New Roman"/>
              </a:rPr>
              <a:t>a</a:t>
            </a:r>
            <a:r>
              <a:rPr sz="1700" spc="15" dirty="0">
                <a:latin typeface="Times New Roman"/>
                <a:cs typeface="Times New Roman"/>
              </a:rPr>
              <a:t> </a:t>
            </a:r>
            <a:r>
              <a:rPr sz="1700" spc="-5" dirty="0">
                <a:latin typeface="Times New Roman"/>
                <a:cs typeface="Times New Roman"/>
              </a:rPr>
              <a:t>max-heap,</a:t>
            </a:r>
            <a:r>
              <a:rPr sz="1700" spc="20" dirty="0">
                <a:latin typeface="Times New Roman"/>
                <a:cs typeface="Times New Roman"/>
              </a:rPr>
              <a:t> </a:t>
            </a:r>
            <a:r>
              <a:rPr sz="1700" dirty="0">
                <a:latin typeface="Times New Roman"/>
                <a:cs typeface="Times New Roman"/>
              </a:rPr>
              <a:t>or</a:t>
            </a:r>
            <a:r>
              <a:rPr sz="1700" spc="15" dirty="0">
                <a:latin typeface="Times New Roman"/>
                <a:cs typeface="Times New Roman"/>
              </a:rPr>
              <a:t> </a:t>
            </a:r>
            <a:r>
              <a:rPr sz="1700" dirty="0">
                <a:latin typeface="Times New Roman"/>
                <a:cs typeface="Times New Roman"/>
              </a:rPr>
              <a:t>a</a:t>
            </a:r>
            <a:r>
              <a:rPr sz="1700" spc="10" dirty="0">
                <a:latin typeface="Times New Roman"/>
                <a:cs typeface="Times New Roman"/>
              </a:rPr>
              <a:t> </a:t>
            </a:r>
            <a:r>
              <a:rPr sz="1700" dirty="0">
                <a:latin typeface="Times New Roman"/>
                <a:cs typeface="Times New Roman"/>
              </a:rPr>
              <a:t>minimum</a:t>
            </a:r>
            <a:r>
              <a:rPr sz="1700" spc="25" dirty="0">
                <a:latin typeface="Times New Roman"/>
                <a:cs typeface="Times New Roman"/>
              </a:rPr>
              <a:t> </a:t>
            </a:r>
            <a:r>
              <a:rPr sz="1700" spc="-5" dirty="0">
                <a:latin typeface="Times New Roman"/>
                <a:cs typeface="Times New Roman"/>
              </a:rPr>
              <a:t>item</a:t>
            </a:r>
            <a:r>
              <a:rPr sz="1700" spc="30" dirty="0">
                <a:latin typeface="Times New Roman"/>
                <a:cs typeface="Times New Roman"/>
              </a:rPr>
              <a:t> </a:t>
            </a:r>
            <a:r>
              <a:rPr sz="1700" dirty="0">
                <a:latin typeface="Times New Roman"/>
                <a:cs typeface="Times New Roman"/>
              </a:rPr>
              <a:t>of</a:t>
            </a:r>
            <a:r>
              <a:rPr sz="1700" spc="20" dirty="0">
                <a:latin typeface="Times New Roman"/>
                <a:cs typeface="Times New Roman"/>
              </a:rPr>
              <a:t> </a:t>
            </a:r>
            <a:r>
              <a:rPr sz="1700" dirty="0">
                <a:latin typeface="Times New Roman"/>
                <a:cs typeface="Times New Roman"/>
              </a:rPr>
              <a:t>a </a:t>
            </a:r>
            <a:r>
              <a:rPr sz="1700" spc="-409" dirty="0">
                <a:latin typeface="Times New Roman"/>
                <a:cs typeface="Times New Roman"/>
              </a:rPr>
              <a:t> </a:t>
            </a:r>
            <a:r>
              <a:rPr sz="1700" spc="-5" dirty="0">
                <a:latin typeface="Times New Roman"/>
                <a:cs typeface="Times New Roman"/>
              </a:rPr>
              <a:t>min-heap,</a:t>
            </a:r>
            <a:r>
              <a:rPr sz="1700" spc="-20" dirty="0">
                <a:latin typeface="Times New Roman"/>
                <a:cs typeface="Times New Roman"/>
              </a:rPr>
              <a:t> </a:t>
            </a:r>
            <a:r>
              <a:rPr sz="1700" spc="-10" dirty="0">
                <a:latin typeface="Times New Roman"/>
                <a:cs typeface="Times New Roman"/>
              </a:rPr>
              <a:t>respectively.</a:t>
            </a:r>
            <a:endParaRPr sz="1700">
              <a:latin typeface="Times New Roman"/>
              <a:cs typeface="Times New Roman"/>
            </a:endParaRPr>
          </a:p>
          <a:p>
            <a:pPr marL="299085" indent="-287020">
              <a:lnSpc>
                <a:spcPct val="100000"/>
              </a:lnSpc>
              <a:spcBef>
                <a:spcPts val="750"/>
              </a:spcBef>
              <a:buFont typeface="Arial MT"/>
              <a:buChar char="•"/>
              <a:tabLst>
                <a:tab pos="299085" algn="l"/>
                <a:tab pos="299720" algn="l"/>
              </a:tabLst>
            </a:pPr>
            <a:r>
              <a:rPr sz="1700" b="1" spc="-5" dirty="0">
                <a:latin typeface="Times New Roman"/>
                <a:cs typeface="Times New Roman"/>
              </a:rPr>
              <a:t>Insertion</a:t>
            </a:r>
            <a:r>
              <a:rPr sz="1700" b="1" spc="-10" dirty="0">
                <a:latin typeface="Times New Roman"/>
                <a:cs typeface="Times New Roman"/>
              </a:rPr>
              <a:t> </a:t>
            </a:r>
            <a:r>
              <a:rPr sz="1700" b="1" dirty="0">
                <a:latin typeface="Times New Roman"/>
                <a:cs typeface="Times New Roman"/>
              </a:rPr>
              <a:t>: </a:t>
            </a:r>
            <a:r>
              <a:rPr sz="1700" dirty="0">
                <a:latin typeface="Times New Roman"/>
                <a:cs typeface="Times New Roman"/>
              </a:rPr>
              <a:t>Add</a:t>
            </a:r>
            <a:r>
              <a:rPr sz="1700" spc="-25" dirty="0">
                <a:latin typeface="Times New Roman"/>
                <a:cs typeface="Times New Roman"/>
              </a:rPr>
              <a:t> </a:t>
            </a:r>
            <a:r>
              <a:rPr sz="1700" dirty="0">
                <a:latin typeface="Times New Roman"/>
                <a:cs typeface="Times New Roman"/>
              </a:rPr>
              <a:t>a</a:t>
            </a:r>
            <a:r>
              <a:rPr sz="1700" spc="-10" dirty="0">
                <a:latin typeface="Times New Roman"/>
                <a:cs typeface="Times New Roman"/>
              </a:rPr>
              <a:t> </a:t>
            </a:r>
            <a:r>
              <a:rPr sz="1700" dirty="0">
                <a:latin typeface="Times New Roman"/>
                <a:cs typeface="Times New Roman"/>
              </a:rPr>
              <a:t>new</a:t>
            </a:r>
            <a:r>
              <a:rPr sz="1700" spc="-15" dirty="0">
                <a:latin typeface="Times New Roman"/>
                <a:cs typeface="Times New Roman"/>
              </a:rPr>
              <a:t> </a:t>
            </a:r>
            <a:r>
              <a:rPr sz="1700" spc="-5" dirty="0">
                <a:latin typeface="Times New Roman"/>
                <a:cs typeface="Times New Roman"/>
              </a:rPr>
              <a:t>item in</a:t>
            </a:r>
            <a:r>
              <a:rPr sz="1700" spc="5"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dirty="0">
                <a:latin typeface="Times New Roman"/>
                <a:cs typeface="Times New Roman"/>
              </a:rPr>
              <a:t>heap.</a:t>
            </a:r>
            <a:endParaRPr sz="1700">
              <a:latin typeface="Times New Roman"/>
              <a:cs typeface="Times New Roman"/>
            </a:endParaRPr>
          </a:p>
          <a:p>
            <a:pPr marL="299085" indent="-287020">
              <a:lnSpc>
                <a:spcPct val="100000"/>
              </a:lnSpc>
              <a:spcBef>
                <a:spcPts val="1019"/>
              </a:spcBef>
              <a:buFont typeface="Arial MT"/>
              <a:buChar char="•"/>
              <a:tabLst>
                <a:tab pos="299085" algn="l"/>
                <a:tab pos="299720" algn="l"/>
              </a:tabLst>
            </a:pPr>
            <a:r>
              <a:rPr sz="1700" b="1" spc="-5" dirty="0">
                <a:latin typeface="Times New Roman"/>
                <a:cs typeface="Times New Roman"/>
              </a:rPr>
              <a:t>Deletion</a:t>
            </a:r>
            <a:r>
              <a:rPr sz="1700" b="1" spc="-15" dirty="0">
                <a:latin typeface="Times New Roman"/>
                <a:cs typeface="Times New Roman"/>
              </a:rPr>
              <a:t> </a:t>
            </a:r>
            <a:r>
              <a:rPr sz="1700" b="1" dirty="0">
                <a:latin typeface="Times New Roman"/>
                <a:cs typeface="Times New Roman"/>
              </a:rPr>
              <a:t>:</a:t>
            </a:r>
            <a:r>
              <a:rPr sz="1700" b="1" spc="-10" dirty="0">
                <a:latin typeface="Times New Roman"/>
                <a:cs typeface="Times New Roman"/>
              </a:rPr>
              <a:t> </a:t>
            </a:r>
            <a:r>
              <a:rPr sz="1700" dirty="0">
                <a:latin typeface="Times New Roman"/>
                <a:cs typeface="Times New Roman"/>
              </a:rPr>
              <a:t>Delete</a:t>
            </a:r>
            <a:r>
              <a:rPr sz="1700" spc="-30" dirty="0">
                <a:latin typeface="Times New Roman"/>
                <a:cs typeface="Times New Roman"/>
              </a:rPr>
              <a:t> </a:t>
            </a:r>
            <a:r>
              <a:rPr sz="1700" dirty="0">
                <a:latin typeface="Times New Roman"/>
                <a:cs typeface="Times New Roman"/>
              </a:rPr>
              <a:t>an</a:t>
            </a:r>
            <a:r>
              <a:rPr sz="1700" spc="-10" dirty="0">
                <a:latin typeface="Times New Roman"/>
                <a:cs typeface="Times New Roman"/>
              </a:rPr>
              <a:t> </a:t>
            </a:r>
            <a:r>
              <a:rPr sz="1700" spc="-5" dirty="0">
                <a:latin typeface="Times New Roman"/>
                <a:cs typeface="Times New Roman"/>
              </a:rPr>
              <a:t>item</a:t>
            </a:r>
            <a:r>
              <a:rPr sz="1700" spc="-10" dirty="0">
                <a:latin typeface="Times New Roman"/>
                <a:cs typeface="Times New Roman"/>
              </a:rPr>
              <a:t> </a:t>
            </a:r>
            <a:r>
              <a:rPr sz="1700" dirty="0">
                <a:latin typeface="Times New Roman"/>
                <a:cs typeface="Times New Roman"/>
              </a:rPr>
              <a:t>from</a:t>
            </a:r>
            <a:r>
              <a:rPr sz="1700" spc="-5" dirty="0">
                <a:latin typeface="Times New Roman"/>
                <a:cs typeface="Times New Roman"/>
              </a:rPr>
              <a:t> the</a:t>
            </a:r>
            <a:r>
              <a:rPr sz="1700" spc="-15" dirty="0">
                <a:latin typeface="Times New Roman"/>
                <a:cs typeface="Times New Roman"/>
              </a:rPr>
              <a:t> </a:t>
            </a:r>
            <a:r>
              <a:rPr sz="1700" dirty="0">
                <a:latin typeface="Times New Roman"/>
                <a:cs typeface="Times New Roman"/>
              </a:rPr>
              <a:t>heap.</a:t>
            </a:r>
            <a:endParaRPr sz="1700">
              <a:latin typeface="Times New Roman"/>
              <a:cs typeface="Times New Roman"/>
            </a:endParaRPr>
          </a:p>
          <a:p>
            <a:pPr marL="299085" marR="5080" indent="-287020">
              <a:lnSpc>
                <a:spcPct val="150000"/>
              </a:lnSpc>
              <a:spcBef>
                <a:spcPts val="5"/>
              </a:spcBef>
              <a:buFont typeface="Arial MT"/>
              <a:buChar char="•"/>
              <a:tabLst>
                <a:tab pos="299085" algn="l"/>
                <a:tab pos="299720" algn="l"/>
              </a:tabLst>
            </a:pPr>
            <a:r>
              <a:rPr sz="1700" b="1" dirty="0">
                <a:latin typeface="Times New Roman"/>
                <a:cs typeface="Times New Roman"/>
              </a:rPr>
              <a:t>Extract</a:t>
            </a:r>
            <a:r>
              <a:rPr sz="1700" b="1" spc="110" dirty="0">
                <a:latin typeface="Times New Roman"/>
                <a:cs typeface="Times New Roman"/>
              </a:rPr>
              <a:t> </a:t>
            </a:r>
            <a:r>
              <a:rPr sz="1700" b="1" spc="-5" dirty="0">
                <a:latin typeface="Times New Roman"/>
                <a:cs typeface="Times New Roman"/>
              </a:rPr>
              <a:t>Min-Max:</a:t>
            </a:r>
            <a:r>
              <a:rPr sz="1700" b="1" spc="130" dirty="0">
                <a:latin typeface="Times New Roman"/>
                <a:cs typeface="Times New Roman"/>
              </a:rPr>
              <a:t> </a:t>
            </a:r>
            <a:r>
              <a:rPr sz="1700" spc="-5" dirty="0">
                <a:latin typeface="Times New Roman"/>
                <a:cs typeface="Times New Roman"/>
              </a:rPr>
              <a:t>Returning</a:t>
            </a:r>
            <a:r>
              <a:rPr sz="1700" spc="135" dirty="0">
                <a:latin typeface="Times New Roman"/>
                <a:cs typeface="Times New Roman"/>
              </a:rPr>
              <a:t> </a:t>
            </a:r>
            <a:r>
              <a:rPr sz="1700" spc="-5" dirty="0">
                <a:latin typeface="Times New Roman"/>
                <a:cs typeface="Times New Roman"/>
              </a:rPr>
              <a:t>and</a:t>
            </a:r>
            <a:r>
              <a:rPr sz="1700" spc="120" dirty="0">
                <a:latin typeface="Times New Roman"/>
                <a:cs typeface="Times New Roman"/>
              </a:rPr>
              <a:t> </a:t>
            </a:r>
            <a:r>
              <a:rPr sz="1700" spc="-5" dirty="0">
                <a:latin typeface="Times New Roman"/>
                <a:cs typeface="Times New Roman"/>
              </a:rPr>
              <a:t>deleting</a:t>
            </a:r>
            <a:r>
              <a:rPr sz="1700" spc="130" dirty="0">
                <a:latin typeface="Times New Roman"/>
                <a:cs typeface="Times New Roman"/>
              </a:rPr>
              <a:t> </a:t>
            </a:r>
            <a:r>
              <a:rPr sz="1700" dirty="0">
                <a:latin typeface="Times New Roman"/>
                <a:cs typeface="Times New Roman"/>
              </a:rPr>
              <a:t>the</a:t>
            </a:r>
            <a:r>
              <a:rPr sz="1700" spc="135" dirty="0">
                <a:latin typeface="Times New Roman"/>
                <a:cs typeface="Times New Roman"/>
              </a:rPr>
              <a:t> </a:t>
            </a:r>
            <a:r>
              <a:rPr sz="1700" spc="-5" dirty="0">
                <a:latin typeface="Times New Roman"/>
                <a:cs typeface="Times New Roman"/>
              </a:rPr>
              <a:t>maximum</a:t>
            </a:r>
            <a:r>
              <a:rPr sz="1700" spc="120" dirty="0">
                <a:latin typeface="Times New Roman"/>
                <a:cs typeface="Times New Roman"/>
              </a:rPr>
              <a:t> </a:t>
            </a:r>
            <a:r>
              <a:rPr sz="1700" dirty="0">
                <a:latin typeface="Times New Roman"/>
                <a:cs typeface="Times New Roman"/>
              </a:rPr>
              <a:t>or</a:t>
            </a:r>
            <a:r>
              <a:rPr sz="1700" spc="130" dirty="0">
                <a:latin typeface="Times New Roman"/>
                <a:cs typeface="Times New Roman"/>
              </a:rPr>
              <a:t> </a:t>
            </a:r>
            <a:r>
              <a:rPr sz="1700" dirty="0">
                <a:latin typeface="Times New Roman"/>
                <a:cs typeface="Times New Roman"/>
              </a:rPr>
              <a:t>minimum</a:t>
            </a:r>
            <a:r>
              <a:rPr sz="1700" spc="130" dirty="0">
                <a:latin typeface="Times New Roman"/>
                <a:cs typeface="Times New Roman"/>
              </a:rPr>
              <a:t> </a:t>
            </a:r>
            <a:r>
              <a:rPr sz="1700" spc="-5" dirty="0">
                <a:latin typeface="Times New Roman"/>
                <a:cs typeface="Times New Roman"/>
              </a:rPr>
              <a:t>element</a:t>
            </a:r>
            <a:r>
              <a:rPr sz="1700" spc="125" dirty="0">
                <a:latin typeface="Times New Roman"/>
                <a:cs typeface="Times New Roman"/>
              </a:rPr>
              <a:t> </a:t>
            </a:r>
            <a:r>
              <a:rPr sz="1700" spc="-5" dirty="0">
                <a:latin typeface="Times New Roman"/>
                <a:cs typeface="Times New Roman"/>
              </a:rPr>
              <a:t>in</a:t>
            </a:r>
            <a:r>
              <a:rPr sz="1700" spc="140" dirty="0">
                <a:latin typeface="Times New Roman"/>
                <a:cs typeface="Times New Roman"/>
              </a:rPr>
              <a:t> </a:t>
            </a:r>
            <a:r>
              <a:rPr sz="1700" spc="-5" dirty="0">
                <a:latin typeface="Times New Roman"/>
                <a:cs typeface="Times New Roman"/>
              </a:rPr>
              <a:t>max- </a:t>
            </a:r>
            <a:r>
              <a:rPr sz="1700" spc="-409" dirty="0">
                <a:latin typeface="Times New Roman"/>
                <a:cs typeface="Times New Roman"/>
              </a:rPr>
              <a:t> </a:t>
            </a:r>
            <a:r>
              <a:rPr sz="1700" dirty="0">
                <a:latin typeface="Times New Roman"/>
                <a:cs typeface="Times New Roman"/>
              </a:rPr>
              <a:t>heap</a:t>
            </a:r>
            <a:r>
              <a:rPr sz="1700" spc="-25" dirty="0">
                <a:latin typeface="Times New Roman"/>
                <a:cs typeface="Times New Roman"/>
              </a:rPr>
              <a:t> </a:t>
            </a:r>
            <a:r>
              <a:rPr sz="1700" spc="-5" dirty="0">
                <a:latin typeface="Times New Roman"/>
                <a:cs typeface="Times New Roman"/>
              </a:rPr>
              <a:t>and min-heap</a:t>
            </a:r>
            <a:r>
              <a:rPr sz="1700" spc="-20" dirty="0">
                <a:latin typeface="Times New Roman"/>
                <a:cs typeface="Times New Roman"/>
              </a:rPr>
              <a:t> </a:t>
            </a:r>
            <a:r>
              <a:rPr sz="1700" spc="-10" dirty="0">
                <a:latin typeface="Times New Roman"/>
                <a:cs typeface="Times New Roman"/>
              </a:rPr>
              <a:t>respectively.</a:t>
            </a:r>
            <a:endParaRPr sz="1700">
              <a:latin typeface="Times New Roman"/>
              <a:cs typeface="Times New Roman"/>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6186" y="365816"/>
            <a:ext cx="8205470" cy="4225290"/>
          </a:xfrm>
          <a:prstGeom prst="rect">
            <a:avLst/>
          </a:prstGeom>
        </p:spPr>
        <p:txBody>
          <a:bodyPr vert="horz" wrap="square" lIns="0" tIns="142875" rIns="0" bIns="0" rtlCol="0">
            <a:spAutoFit/>
          </a:bodyPr>
          <a:lstStyle/>
          <a:p>
            <a:pPr marL="12700">
              <a:lnSpc>
                <a:spcPct val="100000"/>
              </a:lnSpc>
              <a:spcBef>
                <a:spcPts val="1125"/>
              </a:spcBef>
            </a:pPr>
            <a:r>
              <a:rPr sz="1700" b="1" dirty="0">
                <a:latin typeface="Times New Roman"/>
                <a:cs typeface="Times New Roman"/>
              </a:rPr>
              <a:t>Heapify:</a:t>
            </a:r>
            <a:endParaRPr sz="1700">
              <a:latin typeface="Times New Roman"/>
              <a:cs typeface="Times New Roman"/>
            </a:endParaRPr>
          </a:p>
          <a:p>
            <a:pPr marL="299085" marR="5080" indent="-287020" algn="just">
              <a:lnSpc>
                <a:spcPct val="150100"/>
              </a:lnSpc>
              <a:buFont typeface="Arial MT"/>
              <a:buChar char="•"/>
              <a:tabLst>
                <a:tab pos="299720" algn="l"/>
              </a:tabLst>
            </a:pPr>
            <a:r>
              <a:rPr sz="1700" spc="-5" dirty="0">
                <a:latin typeface="Times New Roman"/>
                <a:cs typeface="Times New Roman"/>
              </a:rPr>
              <a:t>It</a:t>
            </a:r>
            <a:r>
              <a:rPr sz="1700" spc="45" dirty="0">
                <a:latin typeface="Times New Roman"/>
                <a:cs typeface="Times New Roman"/>
              </a:rPr>
              <a:t> </a:t>
            </a:r>
            <a:r>
              <a:rPr sz="1700" spc="-5" dirty="0">
                <a:latin typeface="Times New Roman"/>
                <a:cs typeface="Times New Roman"/>
              </a:rPr>
              <a:t>is</a:t>
            </a:r>
            <a:r>
              <a:rPr sz="1700" spc="55" dirty="0">
                <a:latin typeface="Times New Roman"/>
                <a:cs typeface="Times New Roman"/>
              </a:rPr>
              <a:t> </a:t>
            </a:r>
            <a:r>
              <a:rPr sz="1700" dirty="0">
                <a:latin typeface="Times New Roman"/>
                <a:cs typeface="Times New Roman"/>
              </a:rPr>
              <a:t>a</a:t>
            </a:r>
            <a:r>
              <a:rPr sz="1700" spc="55" dirty="0">
                <a:latin typeface="Times New Roman"/>
                <a:cs typeface="Times New Roman"/>
              </a:rPr>
              <a:t> </a:t>
            </a:r>
            <a:r>
              <a:rPr sz="1700" spc="-5" dirty="0">
                <a:latin typeface="Times New Roman"/>
                <a:cs typeface="Times New Roman"/>
              </a:rPr>
              <a:t>process</a:t>
            </a:r>
            <a:r>
              <a:rPr sz="1700" spc="50" dirty="0">
                <a:latin typeface="Times New Roman"/>
                <a:cs typeface="Times New Roman"/>
              </a:rPr>
              <a:t> </a:t>
            </a:r>
            <a:r>
              <a:rPr sz="1700" spc="-5" dirty="0">
                <a:latin typeface="Times New Roman"/>
                <a:cs typeface="Times New Roman"/>
              </a:rPr>
              <a:t>to</a:t>
            </a:r>
            <a:r>
              <a:rPr sz="1700" spc="60" dirty="0">
                <a:latin typeface="Times New Roman"/>
                <a:cs typeface="Times New Roman"/>
              </a:rPr>
              <a:t> </a:t>
            </a:r>
            <a:r>
              <a:rPr sz="1700" spc="-5" dirty="0">
                <a:latin typeface="Times New Roman"/>
                <a:cs typeface="Times New Roman"/>
              </a:rPr>
              <a:t>rearrange</a:t>
            </a:r>
            <a:r>
              <a:rPr sz="1700" spc="50" dirty="0">
                <a:latin typeface="Times New Roman"/>
                <a:cs typeface="Times New Roman"/>
              </a:rPr>
              <a:t> </a:t>
            </a:r>
            <a:r>
              <a:rPr sz="1700" dirty="0">
                <a:latin typeface="Times New Roman"/>
                <a:cs typeface="Times New Roman"/>
              </a:rPr>
              <a:t>the</a:t>
            </a:r>
            <a:r>
              <a:rPr sz="1700" spc="45" dirty="0">
                <a:latin typeface="Times New Roman"/>
                <a:cs typeface="Times New Roman"/>
              </a:rPr>
              <a:t> </a:t>
            </a:r>
            <a:r>
              <a:rPr sz="1700" spc="-5" dirty="0">
                <a:latin typeface="Times New Roman"/>
                <a:cs typeface="Times New Roman"/>
              </a:rPr>
              <a:t>elements</a:t>
            </a:r>
            <a:r>
              <a:rPr sz="1700" spc="60" dirty="0">
                <a:latin typeface="Times New Roman"/>
                <a:cs typeface="Times New Roman"/>
              </a:rPr>
              <a:t> </a:t>
            </a:r>
            <a:r>
              <a:rPr sz="1700" dirty="0">
                <a:latin typeface="Times New Roman"/>
                <a:cs typeface="Times New Roman"/>
              </a:rPr>
              <a:t>of</a:t>
            </a:r>
            <a:r>
              <a:rPr sz="1700" spc="55" dirty="0">
                <a:latin typeface="Times New Roman"/>
                <a:cs typeface="Times New Roman"/>
              </a:rPr>
              <a:t> </a:t>
            </a:r>
            <a:r>
              <a:rPr sz="1700" dirty="0">
                <a:latin typeface="Times New Roman"/>
                <a:cs typeface="Times New Roman"/>
              </a:rPr>
              <a:t>the</a:t>
            </a:r>
            <a:r>
              <a:rPr sz="1700" spc="45" dirty="0">
                <a:latin typeface="Times New Roman"/>
                <a:cs typeface="Times New Roman"/>
              </a:rPr>
              <a:t> </a:t>
            </a:r>
            <a:r>
              <a:rPr sz="1700" spc="-5" dirty="0">
                <a:latin typeface="Times New Roman"/>
                <a:cs typeface="Times New Roman"/>
              </a:rPr>
              <a:t>heap</a:t>
            </a:r>
            <a:r>
              <a:rPr sz="1700" spc="55" dirty="0">
                <a:latin typeface="Times New Roman"/>
                <a:cs typeface="Times New Roman"/>
              </a:rPr>
              <a:t> </a:t>
            </a:r>
            <a:r>
              <a:rPr sz="1700" spc="-10" dirty="0">
                <a:latin typeface="Times New Roman"/>
                <a:cs typeface="Times New Roman"/>
              </a:rPr>
              <a:t>in</a:t>
            </a:r>
            <a:r>
              <a:rPr sz="1700" spc="55" dirty="0">
                <a:latin typeface="Times New Roman"/>
                <a:cs typeface="Times New Roman"/>
              </a:rPr>
              <a:t> </a:t>
            </a:r>
            <a:r>
              <a:rPr sz="1700" spc="-5" dirty="0">
                <a:latin typeface="Times New Roman"/>
                <a:cs typeface="Times New Roman"/>
              </a:rPr>
              <a:t>order</a:t>
            </a:r>
            <a:r>
              <a:rPr sz="1700" spc="55" dirty="0">
                <a:latin typeface="Times New Roman"/>
                <a:cs typeface="Times New Roman"/>
              </a:rPr>
              <a:t> </a:t>
            </a:r>
            <a:r>
              <a:rPr sz="1700" spc="-5" dirty="0">
                <a:latin typeface="Times New Roman"/>
                <a:cs typeface="Times New Roman"/>
              </a:rPr>
              <a:t>to</a:t>
            </a:r>
            <a:r>
              <a:rPr sz="1700" spc="60" dirty="0">
                <a:latin typeface="Times New Roman"/>
                <a:cs typeface="Times New Roman"/>
              </a:rPr>
              <a:t> </a:t>
            </a:r>
            <a:r>
              <a:rPr sz="1700" spc="-5" dirty="0">
                <a:latin typeface="Times New Roman"/>
                <a:cs typeface="Times New Roman"/>
              </a:rPr>
              <a:t>maintain</a:t>
            </a:r>
            <a:r>
              <a:rPr sz="1700" spc="60" dirty="0">
                <a:latin typeface="Times New Roman"/>
                <a:cs typeface="Times New Roman"/>
              </a:rPr>
              <a:t> </a:t>
            </a:r>
            <a:r>
              <a:rPr sz="1700" dirty="0">
                <a:latin typeface="Times New Roman"/>
                <a:cs typeface="Times New Roman"/>
              </a:rPr>
              <a:t>the</a:t>
            </a:r>
            <a:r>
              <a:rPr sz="1700" spc="55" dirty="0">
                <a:latin typeface="Times New Roman"/>
                <a:cs typeface="Times New Roman"/>
              </a:rPr>
              <a:t> </a:t>
            </a:r>
            <a:r>
              <a:rPr sz="1700" spc="-5" dirty="0">
                <a:latin typeface="Times New Roman"/>
                <a:cs typeface="Times New Roman"/>
              </a:rPr>
              <a:t>heap</a:t>
            </a:r>
            <a:r>
              <a:rPr sz="1700" spc="40" dirty="0">
                <a:latin typeface="Times New Roman"/>
                <a:cs typeface="Times New Roman"/>
              </a:rPr>
              <a:t> </a:t>
            </a:r>
            <a:r>
              <a:rPr sz="1700" spc="-20" dirty="0">
                <a:latin typeface="Times New Roman"/>
                <a:cs typeface="Times New Roman"/>
              </a:rPr>
              <a:t>property. </a:t>
            </a:r>
            <a:r>
              <a:rPr sz="1700" spc="-409" dirty="0">
                <a:latin typeface="Times New Roman"/>
                <a:cs typeface="Times New Roman"/>
              </a:rPr>
              <a:t> </a:t>
            </a:r>
            <a:r>
              <a:rPr sz="1700" spc="-5" dirty="0">
                <a:latin typeface="Times New Roman"/>
                <a:cs typeface="Times New Roman"/>
              </a:rPr>
              <a:t>It is </a:t>
            </a:r>
            <a:r>
              <a:rPr sz="1700" dirty="0">
                <a:latin typeface="Times New Roman"/>
                <a:cs typeface="Times New Roman"/>
              </a:rPr>
              <a:t>done </a:t>
            </a:r>
            <a:r>
              <a:rPr sz="1700" spc="-5" dirty="0">
                <a:latin typeface="Times New Roman"/>
                <a:cs typeface="Times New Roman"/>
              </a:rPr>
              <a:t>when </a:t>
            </a:r>
            <a:r>
              <a:rPr sz="1700" dirty="0">
                <a:latin typeface="Times New Roman"/>
                <a:cs typeface="Times New Roman"/>
              </a:rPr>
              <a:t>a </a:t>
            </a:r>
            <a:r>
              <a:rPr sz="1700" spc="-5" dirty="0">
                <a:latin typeface="Times New Roman"/>
                <a:cs typeface="Times New Roman"/>
              </a:rPr>
              <a:t>certain node causes </a:t>
            </a:r>
            <a:r>
              <a:rPr sz="1700" dirty="0">
                <a:latin typeface="Times New Roman"/>
                <a:cs typeface="Times New Roman"/>
              </a:rPr>
              <a:t>an </a:t>
            </a:r>
            <a:r>
              <a:rPr sz="1700" spc="-5" dirty="0">
                <a:latin typeface="Times New Roman"/>
                <a:cs typeface="Times New Roman"/>
              </a:rPr>
              <a:t>imbalance in </a:t>
            </a:r>
            <a:r>
              <a:rPr sz="1700" dirty="0">
                <a:latin typeface="Times New Roman"/>
                <a:cs typeface="Times New Roman"/>
              </a:rPr>
              <a:t>the </a:t>
            </a:r>
            <a:r>
              <a:rPr sz="1700" spc="-5" dirty="0">
                <a:latin typeface="Times New Roman"/>
                <a:cs typeface="Times New Roman"/>
              </a:rPr>
              <a:t>heap due to some operation </a:t>
            </a:r>
            <a:r>
              <a:rPr sz="1700" dirty="0">
                <a:latin typeface="Times New Roman"/>
                <a:cs typeface="Times New Roman"/>
              </a:rPr>
              <a:t>on </a:t>
            </a:r>
            <a:r>
              <a:rPr sz="1700" spc="5" dirty="0">
                <a:latin typeface="Times New Roman"/>
                <a:cs typeface="Times New Roman"/>
              </a:rPr>
              <a:t> </a:t>
            </a:r>
            <a:r>
              <a:rPr sz="1700" dirty="0">
                <a:latin typeface="Times New Roman"/>
                <a:cs typeface="Times New Roman"/>
              </a:rPr>
              <a:t>that</a:t>
            </a:r>
            <a:r>
              <a:rPr sz="1700" spc="-5" dirty="0">
                <a:latin typeface="Times New Roman"/>
                <a:cs typeface="Times New Roman"/>
              </a:rPr>
              <a:t> </a:t>
            </a:r>
            <a:r>
              <a:rPr sz="1700" dirty="0">
                <a:latin typeface="Times New Roman"/>
                <a:cs typeface="Times New Roman"/>
              </a:rPr>
              <a:t>node.</a:t>
            </a:r>
            <a:endParaRPr sz="1700">
              <a:latin typeface="Times New Roman"/>
              <a:cs typeface="Times New Roman"/>
            </a:endParaRPr>
          </a:p>
          <a:p>
            <a:pPr marL="12700" algn="just">
              <a:lnSpc>
                <a:spcPct val="100000"/>
              </a:lnSpc>
              <a:spcBef>
                <a:spcPts val="1010"/>
              </a:spcBef>
            </a:pPr>
            <a:r>
              <a:rPr sz="1650" dirty="0">
                <a:latin typeface="Times New Roman"/>
                <a:cs typeface="Times New Roman"/>
              </a:rPr>
              <a:t>The</a:t>
            </a:r>
            <a:r>
              <a:rPr sz="1650" spc="5" dirty="0">
                <a:latin typeface="Times New Roman"/>
                <a:cs typeface="Times New Roman"/>
              </a:rPr>
              <a:t> </a:t>
            </a:r>
            <a:r>
              <a:rPr sz="1650" spc="-5" dirty="0">
                <a:latin typeface="Times New Roman"/>
                <a:cs typeface="Times New Roman"/>
              </a:rPr>
              <a:t>heapify</a:t>
            </a:r>
            <a:r>
              <a:rPr sz="1650" spc="25" dirty="0">
                <a:latin typeface="Times New Roman"/>
                <a:cs typeface="Times New Roman"/>
              </a:rPr>
              <a:t> </a:t>
            </a:r>
            <a:r>
              <a:rPr sz="1650" spc="-5" dirty="0">
                <a:latin typeface="Times New Roman"/>
                <a:cs typeface="Times New Roman"/>
              </a:rPr>
              <a:t>can</a:t>
            </a:r>
            <a:r>
              <a:rPr sz="1650" spc="10" dirty="0">
                <a:latin typeface="Times New Roman"/>
                <a:cs typeface="Times New Roman"/>
              </a:rPr>
              <a:t> </a:t>
            </a:r>
            <a:r>
              <a:rPr sz="1650" dirty="0">
                <a:latin typeface="Times New Roman"/>
                <a:cs typeface="Times New Roman"/>
              </a:rPr>
              <a:t>be</a:t>
            </a:r>
            <a:r>
              <a:rPr sz="1650" spc="5" dirty="0">
                <a:latin typeface="Times New Roman"/>
                <a:cs typeface="Times New Roman"/>
              </a:rPr>
              <a:t> </a:t>
            </a:r>
            <a:r>
              <a:rPr sz="1650" dirty="0">
                <a:latin typeface="Times New Roman"/>
                <a:cs typeface="Times New Roman"/>
              </a:rPr>
              <a:t>done</a:t>
            </a:r>
            <a:r>
              <a:rPr sz="1650" spc="-10" dirty="0">
                <a:latin typeface="Times New Roman"/>
                <a:cs typeface="Times New Roman"/>
              </a:rPr>
              <a:t> </a:t>
            </a:r>
            <a:r>
              <a:rPr sz="1650" spc="-5" dirty="0">
                <a:latin typeface="Times New Roman"/>
                <a:cs typeface="Times New Roman"/>
              </a:rPr>
              <a:t>in</a:t>
            </a:r>
            <a:r>
              <a:rPr sz="1650" dirty="0">
                <a:latin typeface="Times New Roman"/>
                <a:cs typeface="Times New Roman"/>
              </a:rPr>
              <a:t> two</a:t>
            </a:r>
            <a:r>
              <a:rPr sz="1650" spc="5" dirty="0">
                <a:latin typeface="Times New Roman"/>
                <a:cs typeface="Times New Roman"/>
              </a:rPr>
              <a:t> </a:t>
            </a:r>
            <a:r>
              <a:rPr sz="1650" spc="-5" dirty="0">
                <a:latin typeface="Times New Roman"/>
                <a:cs typeface="Times New Roman"/>
              </a:rPr>
              <a:t>methodologies:</a:t>
            </a:r>
            <a:endParaRPr sz="1650">
              <a:latin typeface="Times New Roman"/>
              <a:cs typeface="Times New Roman"/>
            </a:endParaRPr>
          </a:p>
          <a:p>
            <a:pPr marL="299085" indent="-287020" algn="just">
              <a:lnSpc>
                <a:spcPct val="100000"/>
              </a:lnSpc>
              <a:spcBef>
                <a:spcPts val="980"/>
              </a:spcBef>
              <a:buFont typeface="Arial MT"/>
              <a:buChar char="•"/>
              <a:tabLst>
                <a:tab pos="299720" algn="l"/>
              </a:tabLst>
            </a:pPr>
            <a:r>
              <a:rPr sz="1650" b="1" spc="-5" dirty="0">
                <a:latin typeface="Times New Roman"/>
                <a:cs typeface="Times New Roman"/>
              </a:rPr>
              <a:t>up_heapify():</a:t>
            </a:r>
            <a:r>
              <a:rPr sz="1650" spc="-5" dirty="0">
                <a:latin typeface="Times New Roman"/>
                <a:cs typeface="Times New Roman"/>
              </a:rPr>
              <a:t>It</a:t>
            </a:r>
            <a:r>
              <a:rPr sz="1650" spc="50" dirty="0">
                <a:latin typeface="Times New Roman"/>
                <a:cs typeface="Times New Roman"/>
              </a:rPr>
              <a:t> </a:t>
            </a:r>
            <a:r>
              <a:rPr sz="1650" spc="-5" dirty="0">
                <a:latin typeface="Times New Roman"/>
                <a:cs typeface="Times New Roman"/>
              </a:rPr>
              <a:t>follows</a:t>
            </a:r>
            <a:r>
              <a:rPr sz="1650" spc="60" dirty="0">
                <a:latin typeface="Times New Roman"/>
                <a:cs typeface="Times New Roman"/>
              </a:rPr>
              <a:t> </a:t>
            </a:r>
            <a:r>
              <a:rPr sz="1650" dirty="0">
                <a:latin typeface="Times New Roman"/>
                <a:cs typeface="Times New Roman"/>
              </a:rPr>
              <a:t>the</a:t>
            </a:r>
            <a:r>
              <a:rPr sz="1650" spc="45" dirty="0">
                <a:latin typeface="Times New Roman"/>
                <a:cs typeface="Times New Roman"/>
              </a:rPr>
              <a:t> </a:t>
            </a:r>
            <a:r>
              <a:rPr sz="1650" dirty="0">
                <a:latin typeface="Times New Roman"/>
                <a:cs typeface="Times New Roman"/>
              </a:rPr>
              <a:t>bottom-up</a:t>
            </a:r>
            <a:r>
              <a:rPr sz="1650" spc="50" dirty="0">
                <a:latin typeface="Times New Roman"/>
                <a:cs typeface="Times New Roman"/>
              </a:rPr>
              <a:t> </a:t>
            </a:r>
            <a:r>
              <a:rPr sz="1650" dirty="0">
                <a:latin typeface="Times New Roman"/>
                <a:cs typeface="Times New Roman"/>
              </a:rPr>
              <a:t>approach.</a:t>
            </a:r>
            <a:r>
              <a:rPr sz="1650" spc="60" dirty="0">
                <a:latin typeface="Times New Roman"/>
                <a:cs typeface="Times New Roman"/>
              </a:rPr>
              <a:t> </a:t>
            </a:r>
            <a:r>
              <a:rPr sz="1650" dirty="0">
                <a:latin typeface="Times New Roman"/>
                <a:cs typeface="Times New Roman"/>
              </a:rPr>
              <a:t>In</a:t>
            </a:r>
            <a:r>
              <a:rPr sz="1650" spc="50" dirty="0">
                <a:latin typeface="Times New Roman"/>
                <a:cs typeface="Times New Roman"/>
              </a:rPr>
              <a:t> </a:t>
            </a:r>
            <a:r>
              <a:rPr sz="1650" spc="-5" dirty="0">
                <a:latin typeface="Times New Roman"/>
                <a:cs typeface="Times New Roman"/>
              </a:rPr>
              <a:t>this,</a:t>
            </a:r>
            <a:r>
              <a:rPr sz="1650" spc="45" dirty="0">
                <a:latin typeface="Times New Roman"/>
                <a:cs typeface="Times New Roman"/>
              </a:rPr>
              <a:t> </a:t>
            </a:r>
            <a:r>
              <a:rPr sz="1650" dirty="0">
                <a:latin typeface="Times New Roman"/>
                <a:cs typeface="Times New Roman"/>
              </a:rPr>
              <a:t>we</a:t>
            </a:r>
            <a:r>
              <a:rPr sz="1650" spc="50" dirty="0">
                <a:latin typeface="Times New Roman"/>
                <a:cs typeface="Times New Roman"/>
              </a:rPr>
              <a:t> </a:t>
            </a:r>
            <a:r>
              <a:rPr sz="1650" dirty="0">
                <a:latin typeface="Times New Roman"/>
                <a:cs typeface="Times New Roman"/>
              </a:rPr>
              <a:t>check</a:t>
            </a:r>
            <a:r>
              <a:rPr sz="1650" spc="65" dirty="0">
                <a:latin typeface="Times New Roman"/>
                <a:cs typeface="Times New Roman"/>
              </a:rPr>
              <a:t> </a:t>
            </a:r>
            <a:r>
              <a:rPr sz="1650" spc="-5" dirty="0">
                <a:latin typeface="Times New Roman"/>
                <a:cs typeface="Times New Roman"/>
              </a:rPr>
              <a:t>if</a:t>
            </a:r>
            <a:r>
              <a:rPr sz="1650" spc="50" dirty="0">
                <a:latin typeface="Times New Roman"/>
                <a:cs typeface="Times New Roman"/>
              </a:rPr>
              <a:t> </a:t>
            </a:r>
            <a:r>
              <a:rPr sz="1650" dirty="0">
                <a:latin typeface="Times New Roman"/>
                <a:cs typeface="Times New Roman"/>
              </a:rPr>
              <a:t>the</a:t>
            </a:r>
            <a:r>
              <a:rPr sz="1650" spc="55" dirty="0">
                <a:latin typeface="Times New Roman"/>
                <a:cs typeface="Times New Roman"/>
              </a:rPr>
              <a:t> </a:t>
            </a:r>
            <a:r>
              <a:rPr sz="1650" spc="-5" dirty="0">
                <a:latin typeface="Times New Roman"/>
                <a:cs typeface="Times New Roman"/>
              </a:rPr>
              <a:t>nodes</a:t>
            </a:r>
            <a:r>
              <a:rPr sz="1650" spc="65" dirty="0">
                <a:latin typeface="Times New Roman"/>
                <a:cs typeface="Times New Roman"/>
              </a:rPr>
              <a:t> </a:t>
            </a:r>
            <a:r>
              <a:rPr sz="1650" dirty="0">
                <a:latin typeface="Times New Roman"/>
                <a:cs typeface="Times New Roman"/>
              </a:rPr>
              <a:t>are</a:t>
            </a:r>
            <a:r>
              <a:rPr sz="1650" spc="60" dirty="0">
                <a:latin typeface="Times New Roman"/>
                <a:cs typeface="Times New Roman"/>
              </a:rPr>
              <a:t> </a:t>
            </a:r>
            <a:r>
              <a:rPr sz="1650" spc="-5" dirty="0">
                <a:latin typeface="Times New Roman"/>
                <a:cs typeface="Times New Roman"/>
              </a:rPr>
              <a:t>following</a:t>
            </a:r>
            <a:endParaRPr sz="1650">
              <a:latin typeface="Times New Roman"/>
              <a:cs typeface="Times New Roman"/>
            </a:endParaRPr>
          </a:p>
          <a:p>
            <a:pPr marL="299085" marR="6350" algn="just">
              <a:lnSpc>
                <a:spcPct val="149700"/>
              </a:lnSpc>
              <a:spcBef>
                <a:spcPts val="15"/>
              </a:spcBef>
            </a:pPr>
            <a:r>
              <a:rPr sz="1650" dirty="0">
                <a:latin typeface="Times New Roman"/>
                <a:cs typeface="Times New Roman"/>
              </a:rPr>
              <a:t>heap property </a:t>
            </a:r>
            <a:r>
              <a:rPr sz="1650" spc="5" dirty="0">
                <a:latin typeface="Times New Roman"/>
                <a:cs typeface="Times New Roman"/>
              </a:rPr>
              <a:t>by </a:t>
            </a:r>
            <a:r>
              <a:rPr sz="1650" dirty="0">
                <a:latin typeface="Times New Roman"/>
                <a:cs typeface="Times New Roman"/>
              </a:rPr>
              <a:t>going </a:t>
            </a:r>
            <a:r>
              <a:rPr sz="1650" spc="-5" dirty="0">
                <a:latin typeface="Times New Roman"/>
                <a:cs typeface="Times New Roman"/>
              </a:rPr>
              <a:t>in </a:t>
            </a:r>
            <a:r>
              <a:rPr sz="1650" dirty="0">
                <a:latin typeface="Times New Roman"/>
                <a:cs typeface="Times New Roman"/>
              </a:rPr>
              <a:t>the direction of rootNode and </a:t>
            </a:r>
            <a:r>
              <a:rPr sz="1650" spc="-5" dirty="0">
                <a:latin typeface="Times New Roman"/>
                <a:cs typeface="Times New Roman"/>
              </a:rPr>
              <a:t>if </a:t>
            </a:r>
            <a:r>
              <a:rPr sz="1650" dirty="0">
                <a:latin typeface="Times New Roman"/>
                <a:cs typeface="Times New Roman"/>
              </a:rPr>
              <a:t>nodes are not following the heap </a:t>
            </a:r>
            <a:r>
              <a:rPr sz="1650" spc="5" dirty="0">
                <a:latin typeface="Times New Roman"/>
                <a:cs typeface="Times New Roman"/>
              </a:rPr>
              <a:t> </a:t>
            </a:r>
            <a:r>
              <a:rPr sz="1650" dirty="0">
                <a:latin typeface="Times New Roman"/>
                <a:cs typeface="Times New Roman"/>
              </a:rPr>
              <a:t>property</a:t>
            </a:r>
            <a:r>
              <a:rPr sz="1650" spc="-5" dirty="0">
                <a:latin typeface="Times New Roman"/>
                <a:cs typeface="Times New Roman"/>
              </a:rPr>
              <a:t> </a:t>
            </a:r>
            <a:r>
              <a:rPr sz="1650" dirty="0">
                <a:latin typeface="Times New Roman"/>
                <a:cs typeface="Times New Roman"/>
              </a:rPr>
              <a:t>we</a:t>
            </a:r>
            <a:r>
              <a:rPr sz="1650" spc="-10" dirty="0">
                <a:latin typeface="Times New Roman"/>
                <a:cs typeface="Times New Roman"/>
              </a:rPr>
              <a:t> </a:t>
            </a:r>
            <a:r>
              <a:rPr sz="1650" dirty="0">
                <a:latin typeface="Times New Roman"/>
                <a:cs typeface="Times New Roman"/>
              </a:rPr>
              <a:t>do</a:t>
            </a:r>
            <a:r>
              <a:rPr sz="1650" spc="-5" dirty="0">
                <a:latin typeface="Times New Roman"/>
                <a:cs typeface="Times New Roman"/>
              </a:rPr>
              <a:t> </a:t>
            </a:r>
            <a:r>
              <a:rPr sz="1650" dirty="0">
                <a:latin typeface="Times New Roman"/>
                <a:cs typeface="Times New Roman"/>
              </a:rPr>
              <a:t>certain</a:t>
            </a:r>
            <a:r>
              <a:rPr sz="1650" spc="10" dirty="0">
                <a:latin typeface="Times New Roman"/>
                <a:cs typeface="Times New Roman"/>
              </a:rPr>
              <a:t> </a:t>
            </a:r>
            <a:r>
              <a:rPr sz="1650" dirty="0">
                <a:latin typeface="Times New Roman"/>
                <a:cs typeface="Times New Roman"/>
              </a:rPr>
              <a:t>operations </a:t>
            </a:r>
            <a:r>
              <a:rPr sz="1650" spc="-5" dirty="0">
                <a:latin typeface="Times New Roman"/>
                <a:cs typeface="Times New Roman"/>
              </a:rPr>
              <a:t>to</a:t>
            </a:r>
            <a:r>
              <a:rPr sz="1650" spc="5" dirty="0">
                <a:latin typeface="Times New Roman"/>
                <a:cs typeface="Times New Roman"/>
              </a:rPr>
              <a:t> </a:t>
            </a:r>
            <a:r>
              <a:rPr sz="1650" spc="-5" dirty="0">
                <a:latin typeface="Times New Roman"/>
                <a:cs typeface="Times New Roman"/>
              </a:rPr>
              <a:t>let</a:t>
            </a:r>
            <a:r>
              <a:rPr sz="1650" spc="20" dirty="0">
                <a:latin typeface="Times New Roman"/>
                <a:cs typeface="Times New Roman"/>
              </a:rPr>
              <a:t> </a:t>
            </a:r>
            <a:r>
              <a:rPr sz="1650" dirty="0">
                <a:latin typeface="Times New Roman"/>
                <a:cs typeface="Times New Roman"/>
              </a:rPr>
              <a:t>the </a:t>
            </a:r>
            <a:r>
              <a:rPr sz="1650" spc="-5" dirty="0">
                <a:latin typeface="Times New Roman"/>
                <a:cs typeface="Times New Roman"/>
              </a:rPr>
              <a:t>tree</a:t>
            </a:r>
            <a:r>
              <a:rPr sz="1650" spc="15" dirty="0">
                <a:latin typeface="Times New Roman"/>
                <a:cs typeface="Times New Roman"/>
              </a:rPr>
              <a:t> </a:t>
            </a:r>
            <a:r>
              <a:rPr sz="1650" spc="-5" dirty="0">
                <a:latin typeface="Times New Roman"/>
                <a:cs typeface="Times New Roman"/>
              </a:rPr>
              <a:t>follows</a:t>
            </a:r>
            <a:r>
              <a:rPr sz="1650" dirty="0">
                <a:latin typeface="Times New Roman"/>
                <a:cs typeface="Times New Roman"/>
              </a:rPr>
              <a:t> the heap</a:t>
            </a:r>
            <a:r>
              <a:rPr sz="1650" spc="5" dirty="0">
                <a:latin typeface="Times New Roman"/>
                <a:cs typeface="Times New Roman"/>
              </a:rPr>
              <a:t> </a:t>
            </a:r>
            <a:r>
              <a:rPr sz="1650" spc="-15" dirty="0">
                <a:latin typeface="Times New Roman"/>
                <a:cs typeface="Times New Roman"/>
              </a:rPr>
              <a:t>property.</a:t>
            </a:r>
            <a:endParaRPr sz="1650">
              <a:latin typeface="Times New Roman"/>
              <a:cs typeface="Times New Roman"/>
            </a:endParaRPr>
          </a:p>
          <a:p>
            <a:pPr marL="299085" marR="5080" indent="-287020" algn="just">
              <a:lnSpc>
                <a:spcPct val="150100"/>
              </a:lnSpc>
              <a:spcBef>
                <a:spcPts val="5"/>
              </a:spcBef>
              <a:buFont typeface="Arial MT"/>
              <a:buChar char="•"/>
              <a:tabLst>
                <a:tab pos="299720" algn="l"/>
              </a:tabLst>
            </a:pPr>
            <a:r>
              <a:rPr sz="1650" b="1" spc="-5" dirty="0">
                <a:latin typeface="Times New Roman"/>
                <a:cs typeface="Times New Roman"/>
              </a:rPr>
              <a:t>down_heapify():</a:t>
            </a:r>
            <a:r>
              <a:rPr sz="1650" b="1" dirty="0">
                <a:latin typeface="Times New Roman"/>
                <a:cs typeface="Times New Roman"/>
              </a:rPr>
              <a:t> </a:t>
            </a:r>
            <a:r>
              <a:rPr sz="1650" dirty="0">
                <a:latin typeface="Times New Roman"/>
                <a:cs typeface="Times New Roman"/>
              </a:rPr>
              <a:t>It</a:t>
            </a:r>
            <a:r>
              <a:rPr sz="1650" spc="5" dirty="0">
                <a:latin typeface="Times New Roman"/>
                <a:cs typeface="Times New Roman"/>
              </a:rPr>
              <a:t> </a:t>
            </a:r>
            <a:r>
              <a:rPr sz="1650" spc="-5" dirty="0">
                <a:latin typeface="Times New Roman"/>
                <a:cs typeface="Times New Roman"/>
              </a:rPr>
              <a:t>follows</a:t>
            </a:r>
            <a:r>
              <a:rPr sz="1650" dirty="0">
                <a:latin typeface="Times New Roman"/>
                <a:cs typeface="Times New Roman"/>
              </a:rPr>
              <a:t> the</a:t>
            </a:r>
            <a:r>
              <a:rPr sz="1650" spc="5" dirty="0">
                <a:latin typeface="Times New Roman"/>
                <a:cs typeface="Times New Roman"/>
              </a:rPr>
              <a:t> </a:t>
            </a:r>
            <a:r>
              <a:rPr sz="1650" spc="-5" dirty="0">
                <a:latin typeface="Times New Roman"/>
                <a:cs typeface="Times New Roman"/>
              </a:rPr>
              <a:t>top-down</a:t>
            </a:r>
            <a:r>
              <a:rPr sz="1650" dirty="0">
                <a:latin typeface="Times New Roman"/>
                <a:cs typeface="Times New Roman"/>
              </a:rPr>
              <a:t> </a:t>
            </a:r>
            <a:r>
              <a:rPr sz="1650" spc="-5" dirty="0">
                <a:latin typeface="Times New Roman"/>
                <a:cs typeface="Times New Roman"/>
              </a:rPr>
              <a:t>approach.</a:t>
            </a:r>
            <a:r>
              <a:rPr sz="1650" dirty="0">
                <a:latin typeface="Times New Roman"/>
                <a:cs typeface="Times New Roman"/>
              </a:rPr>
              <a:t> In</a:t>
            </a:r>
            <a:r>
              <a:rPr sz="1650" spc="5" dirty="0">
                <a:latin typeface="Times New Roman"/>
                <a:cs typeface="Times New Roman"/>
              </a:rPr>
              <a:t> </a:t>
            </a:r>
            <a:r>
              <a:rPr sz="1650" spc="-5" dirty="0">
                <a:latin typeface="Times New Roman"/>
                <a:cs typeface="Times New Roman"/>
              </a:rPr>
              <a:t>this,</a:t>
            </a:r>
            <a:r>
              <a:rPr sz="1650" dirty="0">
                <a:latin typeface="Times New Roman"/>
                <a:cs typeface="Times New Roman"/>
              </a:rPr>
              <a:t> </a:t>
            </a:r>
            <a:r>
              <a:rPr sz="1650" spc="5" dirty="0">
                <a:latin typeface="Times New Roman"/>
                <a:cs typeface="Times New Roman"/>
              </a:rPr>
              <a:t>we</a:t>
            </a:r>
            <a:r>
              <a:rPr sz="1650" spc="10" dirty="0">
                <a:latin typeface="Times New Roman"/>
                <a:cs typeface="Times New Roman"/>
              </a:rPr>
              <a:t> </a:t>
            </a:r>
            <a:r>
              <a:rPr sz="1650" spc="-5" dirty="0">
                <a:latin typeface="Times New Roman"/>
                <a:cs typeface="Times New Roman"/>
              </a:rPr>
              <a:t>check</a:t>
            </a:r>
            <a:r>
              <a:rPr sz="1650" dirty="0">
                <a:latin typeface="Times New Roman"/>
                <a:cs typeface="Times New Roman"/>
              </a:rPr>
              <a:t> </a:t>
            </a:r>
            <a:r>
              <a:rPr sz="1650" spc="-5" dirty="0">
                <a:latin typeface="Times New Roman"/>
                <a:cs typeface="Times New Roman"/>
              </a:rPr>
              <a:t>if</a:t>
            </a:r>
            <a:r>
              <a:rPr sz="1650" dirty="0">
                <a:latin typeface="Times New Roman"/>
                <a:cs typeface="Times New Roman"/>
              </a:rPr>
              <a:t> the</a:t>
            </a:r>
            <a:r>
              <a:rPr sz="1650" spc="5" dirty="0">
                <a:latin typeface="Times New Roman"/>
                <a:cs typeface="Times New Roman"/>
              </a:rPr>
              <a:t> </a:t>
            </a:r>
            <a:r>
              <a:rPr sz="1650" dirty="0">
                <a:latin typeface="Times New Roman"/>
                <a:cs typeface="Times New Roman"/>
              </a:rPr>
              <a:t>nodes</a:t>
            </a:r>
            <a:r>
              <a:rPr sz="1650" spc="5" dirty="0">
                <a:latin typeface="Times New Roman"/>
                <a:cs typeface="Times New Roman"/>
              </a:rPr>
              <a:t> </a:t>
            </a:r>
            <a:r>
              <a:rPr sz="1650" dirty="0">
                <a:latin typeface="Times New Roman"/>
                <a:cs typeface="Times New Roman"/>
              </a:rPr>
              <a:t>are </a:t>
            </a:r>
            <a:r>
              <a:rPr sz="1650" spc="5" dirty="0">
                <a:latin typeface="Times New Roman"/>
                <a:cs typeface="Times New Roman"/>
              </a:rPr>
              <a:t> </a:t>
            </a:r>
            <a:r>
              <a:rPr sz="1650" dirty="0">
                <a:latin typeface="Times New Roman"/>
                <a:cs typeface="Times New Roman"/>
              </a:rPr>
              <a:t>following heap property </a:t>
            </a:r>
            <a:r>
              <a:rPr sz="1650" spc="5" dirty="0">
                <a:latin typeface="Times New Roman"/>
                <a:cs typeface="Times New Roman"/>
              </a:rPr>
              <a:t>by </a:t>
            </a:r>
            <a:r>
              <a:rPr sz="1650" dirty="0">
                <a:latin typeface="Times New Roman"/>
                <a:cs typeface="Times New Roman"/>
              </a:rPr>
              <a:t>going </a:t>
            </a:r>
            <a:r>
              <a:rPr sz="1650" spc="-5" dirty="0">
                <a:latin typeface="Times New Roman"/>
                <a:cs typeface="Times New Roman"/>
              </a:rPr>
              <a:t>in </a:t>
            </a:r>
            <a:r>
              <a:rPr sz="1650" dirty="0">
                <a:latin typeface="Times New Roman"/>
                <a:cs typeface="Times New Roman"/>
              </a:rPr>
              <a:t>the direction of the leaf nodes and </a:t>
            </a:r>
            <a:r>
              <a:rPr sz="1650" spc="-5" dirty="0">
                <a:latin typeface="Times New Roman"/>
                <a:cs typeface="Times New Roman"/>
              </a:rPr>
              <a:t>if </a:t>
            </a:r>
            <a:r>
              <a:rPr sz="1650" dirty="0">
                <a:latin typeface="Times New Roman"/>
                <a:cs typeface="Times New Roman"/>
              </a:rPr>
              <a:t>nodes are not </a:t>
            </a:r>
            <a:r>
              <a:rPr sz="1650" spc="5" dirty="0">
                <a:latin typeface="Times New Roman"/>
                <a:cs typeface="Times New Roman"/>
              </a:rPr>
              <a:t> </a:t>
            </a:r>
            <a:r>
              <a:rPr sz="1650" spc="-5" dirty="0">
                <a:latin typeface="Times New Roman"/>
                <a:cs typeface="Times New Roman"/>
              </a:rPr>
              <a:t>following</a:t>
            </a:r>
            <a:r>
              <a:rPr sz="1650" spc="10" dirty="0">
                <a:latin typeface="Times New Roman"/>
                <a:cs typeface="Times New Roman"/>
              </a:rPr>
              <a:t> </a:t>
            </a:r>
            <a:r>
              <a:rPr sz="1650" dirty="0">
                <a:latin typeface="Times New Roman"/>
                <a:cs typeface="Times New Roman"/>
              </a:rPr>
              <a:t>the</a:t>
            </a:r>
            <a:r>
              <a:rPr sz="1650" spc="5" dirty="0">
                <a:latin typeface="Times New Roman"/>
                <a:cs typeface="Times New Roman"/>
              </a:rPr>
              <a:t> </a:t>
            </a:r>
            <a:r>
              <a:rPr sz="1650" dirty="0">
                <a:latin typeface="Times New Roman"/>
                <a:cs typeface="Times New Roman"/>
              </a:rPr>
              <a:t>heap</a:t>
            </a:r>
            <a:r>
              <a:rPr sz="1650" spc="20" dirty="0">
                <a:latin typeface="Times New Roman"/>
                <a:cs typeface="Times New Roman"/>
              </a:rPr>
              <a:t> </a:t>
            </a:r>
            <a:r>
              <a:rPr sz="1650" dirty="0">
                <a:latin typeface="Times New Roman"/>
                <a:cs typeface="Times New Roman"/>
              </a:rPr>
              <a:t>property we</a:t>
            </a:r>
            <a:r>
              <a:rPr sz="1650" spc="-5" dirty="0">
                <a:latin typeface="Times New Roman"/>
                <a:cs typeface="Times New Roman"/>
              </a:rPr>
              <a:t> </a:t>
            </a:r>
            <a:r>
              <a:rPr sz="1650" dirty="0">
                <a:latin typeface="Times New Roman"/>
                <a:cs typeface="Times New Roman"/>
              </a:rPr>
              <a:t>do</a:t>
            </a:r>
            <a:r>
              <a:rPr sz="1650" spc="-10" dirty="0">
                <a:latin typeface="Times New Roman"/>
                <a:cs typeface="Times New Roman"/>
              </a:rPr>
              <a:t> </a:t>
            </a:r>
            <a:r>
              <a:rPr sz="1650" spc="-5" dirty="0">
                <a:latin typeface="Times New Roman"/>
                <a:cs typeface="Times New Roman"/>
              </a:rPr>
              <a:t>certain</a:t>
            </a:r>
            <a:r>
              <a:rPr sz="1650" spc="30" dirty="0">
                <a:latin typeface="Times New Roman"/>
                <a:cs typeface="Times New Roman"/>
              </a:rPr>
              <a:t> </a:t>
            </a:r>
            <a:r>
              <a:rPr sz="1650" dirty="0">
                <a:latin typeface="Times New Roman"/>
                <a:cs typeface="Times New Roman"/>
              </a:rPr>
              <a:t>operations</a:t>
            </a:r>
            <a:r>
              <a:rPr sz="1650" spc="5" dirty="0">
                <a:latin typeface="Times New Roman"/>
                <a:cs typeface="Times New Roman"/>
              </a:rPr>
              <a:t> </a:t>
            </a:r>
            <a:r>
              <a:rPr sz="1650" spc="-5" dirty="0">
                <a:latin typeface="Times New Roman"/>
                <a:cs typeface="Times New Roman"/>
              </a:rPr>
              <a:t>to</a:t>
            </a:r>
            <a:r>
              <a:rPr sz="1650" spc="15" dirty="0">
                <a:latin typeface="Times New Roman"/>
                <a:cs typeface="Times New Roman"/>
              </a:rPr>
              <a:t> </a:t>
            </a:r>
            <a:r>
              <a:rPr sz="1650" spc="-5" dirty="0">
                <a:latin typeface="Times New Roman"/>
                <a:cs typeface="Times New Roman"/>
              </a:rPr>
              <a:t>let</a:t>
            </a:r>
            <a:r>
              <a:rPr sz="1650" spc="20" dirty="0">
                <a:latin typeface="Times New Roman"/>
                <a:cs typeface="Times New Roman"/>
              </a:rPr>
              <a:t> </a:t>
            </a:r>
            <a:r>
              <a:rPr sz="1650" dirty="0">
                <a:latin typeface="Times New Roman"/>
                <a:cs typeface="Times New Roman"/>
              </a:rPr>
              <a:t>the</a:t>
            </a:r>
            <a:r>
              <a:rPr sz="1650" spc="10" dirty="0">
                <a:latin typeface="Times New Roman"/>
                <a:cs typeface="Times New Roman"/>
              </a:rPr>
              <a:t> </a:t>
            </a:r>
            <a:r>
              <a:rPr sz="1650" spc="-5" dirty="0">
                <a:latin typeface="Times New Roman"/>
                <a:cs typeface="Times New Roman"/>
              </a:rPr>
              <a:t>tree</a:t>
            </a:r>
            <a:r>
              <a:rPr sz="1650" spc="20" dirty="0">
                <a:latin typeface="Times New Roman"/>
                <a:cs typeface="Times New Roman"/>
              </a:rPr>
              <a:t> </a:t>
            </a:r>
            <a:r>
              <a:rPr sz="1650" spc="-5" dirty="0">
                <a:latin typeface="Times New Roman"/>
                <a:cs typeface="Times New Roman"/>
              </a:rPr>
              <a:t>follows </a:t>
            </a:r>
            <a:r>
              <a:rPr sz="1650" dirty="0">
                <a:latin typeface="Times New Roman"/>
                <a:cs typeface="Times New Roman"/>
              </a:rPr>
              <a:t>the</a:t>
            </a:r>
            <a:r>
              <a:rPr sz="1650" spc="20" dirty="0">
                <a:latin typeface="Times New Roman"/>
                <a:cs typeface="Times New Roman"/>
              </a:rPr>
              <a:t> </a:t>
            </a:r>
            <a:r>
              <a:rPr sz="1650" dirty="0">
                <a:latin typeface="Times New Roman"/>
                <a:cs typeface="Times New Roman"/>
              </a:rPr>
              <a:t>heap </a:t>
            </a:r>
            <a:r>
              <a:rPr sz="1650" spc="-15" dirty="0">
                <a:latin typeface="Times New Roman"/>
                <a:cs typeface="Times New Roman"/>
              </a:rPr>
              <a:t>property.</a:t>
            </a:r>
            <a:endParaRPr sz="1650">
              <a:latin typeface="Times New Roman"/>
              <a:cs typeface="Times New Roman"/>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76504" y="368274"/>
            <a:ext cx="5903595" cy="4690110"/>
          </a:xfrm>
          <a:prstGeom prst="rect">
            <a:avLst/>
          </a:prstGeom>
        </p:spPr>
        <p:txBody>
          <a:bodyPr vert="horz" wrap="square" lIns="0" tIns="142240" rIns="0" bIns="0" rtlCol="0">
            <a:spAutoFit/>
          </a:bodyPr>
          <a:lstStyle/>
          <a:p>
            <a:pPr marL="12700">
              <a:lnSpc>
                <a:spcPct val="100000"/>
              </a:lnSpc>
              <a:spcBef>
                <a:spcPts val="1120"/>
              </a:spcBef>
            </a:pPr>
            <a:r>
              <a:rPr sz="1700" b="1" dirty="0">
                <a:latin typeface="Times New Roman"/>
                <a:cs typeface="Times New Roman"/>
              </a:rPr>
              <a:t>Pseudo</a:t>
            </a:r>
            <a:r>
              <a:rPr sz="1700" b="1" spc="-40" dirty="0">
                <a:latin typeface="Times New Roman"/>
                <a:cs typeface="Times New Roman"/>
              </a:rPr>
              <a:t> </a:t>
            </a:r>
            <a:r>
              <a:rPr sz="1700" b="1" dirty="0">
                <a:latin typeface="Times New Roman"/>
                <a:cs typeface="Times New Roman"/>
              </a:rPr>
              <a:t>Code</a:t>
            </a:r>
            <a:endParaRPr sz="1700" dirty="0">
              <a:latin typeface="Times New Roman"/>
              <a:cs typeface="Times New Roman"/>
            </a:endParaRPr>
          </a:p>
          <a:p>
            <a:pPr marL="12700">
              <a:lnSpc>
                <a:spcPct val="100000"/>
              </a:lnSpc>
              <a:spcBef>
                <a:spcPts val="1020"/>
              </a:spcBef>
            </a:pPr>
            <a:r>
              <a:rPr sz="1700" spc="-5" dirty="0">
                <a:latin typeface="Times New Roman"/>
                <a:cs typeface="Times New Roman"/>
              </a:rPr>
              <a:t>void</a:t>
            </a:r>
            <a:r>
              <a:rPr sz="1700" spc="-10" dirty="0">
                <a:latin typeface="Times New Roman"/>
                <a:cs typeface="Times New Roman"/>
              </a:rPr>
              <a:t> </a:t>
            </a:r>
            <a:r>
              <a:rPr sz="1700" dirty="0">
                <a:latin typeface="Times New Roman"/>
                <a:cs typeface="Times New Roman"/>
              </a:rPr>
              <a:t>down_heapify(int</a:t>
            </a:r>
            <a:r>
              <a:rPr sz="1700" spc="-20" dirty="0">
                <a:latin typeface="Times New Roman"/>
                <a:cs typeface="Times New Roman"/>
              </a:rPr>
              <a:t> </a:t>
            </a:r>
            <a:r>
              <a:rPr sz="1700" spc="-5" dirty="0">
                <a:latin typeface="Times New Roman"/>
                <a:cs typeface="Times New Roman"/>
              </a:rPr>
              <a:t>heap[],</a:t>
            </a:r>
            <a:r>
              <a:rPr sz="1700" spc="-10" dirty="0">
                <a:latin typeface="Times New Roman"/>
                <a:cs typeface="Times New Roman"/>
              </a:rPr>
              <a:t> </a:t>
            </a:r>
            <a:r>
              <a:rPr sz="1700" spc="-5" dirty="0">
                <a:latin typeface="Times New Roman"/>
                <a:cs typeface="Times New Roman"/>
              </a:rPr>
              <a:t>int</a:t>
            </a:r>
            <a:r>
              <a:rPr sz="1700" spc="15" dirty="0">
                <a:latin typeface="Times New Roman"/>
                <a:cs typeface="Times New Roman"/>
              </a:rPr>
              <a:t> </a:t>
            </a:r>
            <a:r>
              <a:rPr sz="1700" spc="-5" dirty="0">
                <a:latin typeface="Times New Roman"/>
                <a:cs typeface="Times New Roman"/>
              </a:rPr>
              <a:t>parent,</a:t>
            </a:r>
            <a:r>
              <a:rPr sz="1700" spc="-15" dirty="0">
                <a:latin typeface="Times New Roman"/>
                <a:cs typeface="Times New Roman"/>
              </a:rPr>
              <a:t> </a:t>
            </a:r>
            <a:r>
              <a:rPr sz="1700" spc="-5" dirty="0">
                <a:latin typeface="Times New Roman"/>
                <a:cs typeface="Times New Roman"/>
              </a:rPr>
              <a:t>int</a:t>
            </a:r>
            <a:r>
              <a:rPr sz="1700" spc="5" dirty="0">
                <a:latin typeface="Times New Roman"/>
                <a:cs typeface="Times New Roman"/>
              </a:rPr>
              <a:t> </a:t>
            </a:r>
            <a:r>
              <a:rPr sz="1700" spc="-5" dirty="0">
                <a:latin typeface="Times New Roman"/>
                <a:cs typeface="Times New Roman"/>
              </a:rPr>
              <a:t>size){</a:t>
            </a:r>
            <a:endParaRPr sz="1700" dirty="0">
              <a:latin typeface="Times New Roman"/>
              <a:cs typeface="Times New Roman"/>
            </a:endParaRPr>
          </a:p>
          <a:p>
            <a:pPr marL="228600">
              <a:lnSpc>
                <a:spcPct val="100000"/>
              </a:lnSpc>
              <a:spcBef>
                <a:spcPts val="1020"/>
              </a:spcBef>
            </a:pPr>
            <a:r>
              <a:rPr sz="1700" spc="-10" dirty="0">
                <a:latin typeface="Times New Roman"/>
                <a:cs typeface="Times New Roman"/>
              </a:rPr>
              <a:t>largest</a:t>
            </a:r>
            <a:r>
              <a:rPr sz="1700" spc="-30" dirty="0">
                <a:latin typeface="Times New Roman"/>
                <a:cs typeface="Times New Roman"/>
              </a:rPr>
              <a:t> </a:t>
            </a:r>
            <a:r>
              <a:rPr sz="1700" dirty="0">
                <a:latin typeface="Times New Roman"/>
                <a:cs typeface="Times New Roman"/>
              </a:rPr>
              <a:t>=</a:t>
            </a:r>
            <a:r>
              <a:rPr sz="1700" spc="-30" dirty="0">
                <a:latin typeface="Times New Roman"/>
                <a:cs typeface="Times New Roman"/>
              </a:rPr>
              <a:t> </a:t>
            </a:r>
            <a:r>
              <a:rPr sz="1700" dirty="0">
                <a:latin typeface="Times New Roman"/>
                <a:cs typeface="Times New Roman"/>
              </a:rPr>
              <a:t>parent</a:t>
            </a:r>
          </a:p>
          <a:p>
            <a:pPr marL="228600" marR="3455670">
              <a:lnSpc>
                <a:spcPct val="150000"/>
              </a:lnSpc>
            </a:pPr>
            <a:r>
              <a:rPr sz="1700" spc="-5" dirty="0">
                <a:latin typeface="Times New Roman"/>
                <a:cs typeface="Times New Roman"/>
              </a:rPr>
              <a:t>leftChild </a:t>
            </a:r>
            <a:r>
              <a:rPr sz="1700" dirty="0">
                <a:latin typeface="Times New Roman"/>
                <a:cs typeface="Times New Roman"/>
              </a:rPr>
              <a:t>= 2*parent + 1 </a:t>
            </a:r>
            <a:r>
              <a:rPr sz="1700" spc="5" dirty="0">
                <a:latin typeface="Times New Roman"/>
                <a:cs typeface="Times New Roman"/>
              </a:rPr>
              <a:t> </a:t>
            </a:r>
            <a:r>
              <a:rPr sz="1700" spc="-5" dirty="0">
                <a:latin typeface="Times New Roman"/>
                <a:cs typeface="Times New Roman"/>
              </a:rPr>
              <a:t>rightChild</a:t>
            </a:r>
            <a:r>
              <a:rPr sz="1700" spc="-10" dirty="0">
                <a:latin typeface="Times New Roman"/>
                <a:cs typeface="Times New Roman"/>
              </a:rPr>
              <a:t> </a:t>
            </a:r>
            <a:r>
              <a:rPr sz="1700" dirty="0">
                <a:latin typeface="Times New Roman"/>
                <a:cs typeface="Times New Roman"/>
              </a:rPr>
              <a:t>=</a:t>
            </a:r>
            <a:r>
              <a:rPr sz="1700" spc="-10" dirty="0">
                <a:latin typeface="Times New Roman"/>
                <a:cs typeface="Times New Roman"/>
              </a:rPr>
              <a:t> </a:t>
            </a:r>
            <a:r>
              <a:rPr sz="1700" dirty="0">
                <a:latin typeface="Times New Roman"/>
                <a:cs typeface="Times New Roman"/>
              </a:rPr>
              <a:t>2*parent</a:t>
            </a:r>
            <a:r>
              <a:rPr sz="1700" spc="-35" dirty="0">
                <a:latin typeface="Times New Roman"/>
                <a:cs typeface="Times New Roman"/>
              </a:rPr>
              <a:t> </a:t>
            </a:r>
            <a:r>
              <a:rPr sz="1700" dirty="0">
                <a:latin typeface="Times New Roman"/>
                <a:cs typeface="Times New Roman"/>
              </a:rPr>
              <a:t>+</a:t>
            </a:r>
            <a:r>
              <a:rPr sz="1700" spc="-10" dirty="0">
                <a:latin typeface="Times New Roman"/>
                <a:cs typeface="Times New Roman"/>
              </a:rPr>
              <a:t> </a:t>
            </a:r>
            <a:r>
              <a:rPr sz="1700" dirty="0">
                <a:latin typeface="Times New Roman"/>
                <a:cs typeface="Times New Roman"/>
              </a:rPr>
              <a:t>2</a:t>
            </a:r>
          </a:p>
          <a:p>
            <a:pPr marL="927100" marR="245745">
              <a:lnSpc>
                <a:spcPct val="150000"/>
              </a:lnSpc>
              <a:spcBef>
                <a:spcPts val="5"/>
              </a:spcBef>
            </a:pPr>
            <a:r>
              <a:rPr sz="1700" spc="-5" dirty="0">
                <a:latin typeface="Times New Roman"/>
                <a:cs typeface="Times New Roman"/>
              </a:rPr>
              <a:t>if(leftChild</a:t>
            </a:r>
            <a:r>
              <a:rPr sz="1700" spc="20" dirty="0">
                <a:latin typeface="Times New Roman"/>
                <a:cs typeface="Times New Roman"/>
              </a:rPr>
              <a:t> </a:t>
            </a:r>
            <a:r>
              <a:rPr sz="1700" dirty="0">
                <a:latin typeface="Times New Roman"/>
                <a:cs typeface="Times New Roman"/>
              </a:rPr>
              <a:t>&lt;</a:t>
            </a:r>
            <a:r>
              <a:rPr sz="1700" spc="5" dirty="0">
                <a:latin typeface="Times New Roman"/>
                <a:cs typeface="Times New Roman"/>
              </a:rPr>
              <a:t> </a:t>
            </a:r>
            <a:r>
              <a:rPr sz="1700" dirty="0">
                <a:latin typeface="Times New Roman"/>
                <a:cs typeface="Times New Roman"/>
              </a:rPr>
              <a:t>size</a:t>
            </a:r>
            <a:r>
              <a:rPr sz="1700" spc="-5" dirty="0">
                <a:latin typeface="Times New Roman"/>
                <a:cs typeface="Times New Roman"/>
              </a:rPr>
              <a:t> </a:t>
            </a:r>
            <a:r>
              <a:rPr sz="1700" dirty="0">
                <a:latin typeface="Times New Roman"/>
                <a:cs typeface="Times New Roman"/>
              </a:rPr>
              <a:t>&amp;&amp; </a:t>
            </a:r>
            <a:r>
              <a:rPr sz="1700" spc="-5" dirty="0">
                <a:latin typeface="Times New Roman"/>
                <a:cs typeface="Times New Roman"/>
              </a:rPr>
              <a:t>heap[leftChild] </a:t>
            </a:r>
            <a:r>
              <a:rPr sz="1700" dirty="0">
                <a:latin typeface="Times New Roman"/>
                <a:cs typeface="Times New Roman"/>
              </a:rPr>
              <a:t>&gt;</a:t>
            </a:r>
            <a:r>
              <a:rPr sz="1700" spc="5" dirty="0">
                <a:latin typeface="Times New Roman"/>
                <a:cs typeface="Times New Roman"/>
              </a:rPr>
              <a:t> </a:t>
            </a:r>
            <a:r>
              <a:rPr sz="1700" spc="-5" dirty="0">
                <a:latin typeface="Times New Roman"/>
                <a:cs typeface="Times New Roman"/>
              </a:rPr>
              <a:t>heap[largest]) </a:t>
            </a:r>
            <a:r>
              <a:rPr sz="1700" spc="-409" dirty="0">
                <a:latin typeface="Times New Roman"/>
                <a:cs typeface="Times New Roman"/>
              </a:rPr>
              <a:t> </a:t>
            </a:r>
            <a:r>
              <a:rPr sz="1700" spc="-5" dirty="0">
                <a:latin typeface="Times New Roman"/>
                <a:cs typeface="Times New Roman"/>
              </a:rPr>
              <a:t>largest</a:t>
            </a:r>
            <a:r>
              <a:rPr sz="1700" spc="-10" dirty="0">
                <a:latin typeface="Times New Roman"/>
                <a:cs typeface="Times New Roman"/>
              </a:rPr>
              <a:t> </a:t>
            </a:r>
            <a:r>
              <a:rPr sz="1700" dirty="0">
                <a:latin typeface="Times New Roman"/>
                <a:cs typeface="Times New Roman"/>
              </a:rPr>
              <a:t>=</a:t>
            </a:r>
            <a:r>
              <a:rPr sz="1700" spc="5" dirty="0">
                <a:latin typeface="Times New Roman"/>
                <a:cs typeface="Times New Roman"/>
              </a:rPr>
              <a:t> </a:t>
            </a:r>
            <a:r>
              <a:rPr sz="1700" spc="-5" dirty="0">
                <a:latin typeface="Times New Roman"/>
                <a:cs typeface="Times New Roman"/>
              </a:rPr>
              <a:t>leftChild</a:t>
            </a:r>
            <a:endParaRPr sz="1700" dirty="0">
              <a:latin typeface="Times New Roman"/>
              <a:cs typeface="Times New Roman"/>
            </a:endParaRPr>
          </a:p>
          <a:p>
            <a:pPr marL="927100" marR="5080">
              <a:lnSpc>
                <a:spcPts val="3060"/>
              </a:lnSpc>
              <a:spcBef>
                <a:spcPts val="270"/>
              </a:spcBef>
            </a:pPr>
            <a:r>
              <a:rPr sz="1700" spc="-5" dirty="0">
                <a:latin typeface="Times New Roman"/>
                <a:cs typeface="Times New Roman"/>
              </a:rPr>
              <a:t>if(rightChild</a:t>
            </a:r>
            <a:r>
              <a:rPr sz="1700" spc="25" dirty="0">
                <a:latin typeface="Times New Roman"/>
                <a:cs typeface="Times New Roman"/>
              </a:rPr>
              <a:t> </a:t>
            </a:r>
            <a:r>
              <a:rPr sz="1700" dirty="0">
                <a:latin typeface="Times New Roman"/>
                <a:cs typeface="Times New Roman"/>
              </a:rPr>
              <a:t>&lt;</a:t>
            </a:r>
            <a:r>
              <a:rPr sz="1700" spc="5" dirty="0">
                <a:latin typeface="Times New Roman"/>
                <a:cs typeface="Times New Roman"/>
              </a:rPr>
              <a:t> </a:t>
            </a:r>
            <a:r>
              <a:rPr sz="1700" dirty="0">
                <a:latin typeface="Times New Roman"/>
                <a:cs typeface="Times New Roman"/>
              </a:rPr>
              <a:t>size</a:t>
            </a:r>
            <a:r>
              <a:rPr sz="1700" spc="-5" dirty="0">
                <a:latin typeface="Times New Roman"/>
                <a:cs typeface="Times New Roman"/>
              </a:rPr>
              <a:t> </a:t>
            </a:r>
            <a:r>
              <a:rPr sz="1700" dirty="0">
                <a:latin typeface="Times New Roman"/>
                <a:cs typeface="Times New Roman"/>
              </a:rPr>
              <a:t>&amp;&amp;</a:t>
            </a:r>
            <a:r>
              <a:rPr sz="1700" spc="5" dirty="0">
                <a:latin typeface="Times New Roman"/>
                <a:cs typeface="Times New Roman"/>
              </a:rPr>
              <a:t> </a:t>
            </a:r>
            <a:r>
              <a:rPr sz="1700" spc="-5" dirty="0">
                <a:latin typeface="Times New Roman"/>
                <a:cs typeface="Times New Roman"/>
              </a:rPr>
              <a:t>heap[rightChild] </a:t>
            </a:r>
            <a:r>
              <a:rPr sz="1700" dirty="0">
                <a:latin typeface="Times New Roman"/>
                <a:cs typeface="Times New Roman"/>
              </a:rPr>
              <a:t>&gt;</a:t>
            </a:r>
            <a:r>
              <a:rPr sz="1700" spc="5" dirty="0">
                <a:latin typeface="Times New Roman"/>
                <a:cs typeface="Times New Roman"/>
              </a:rPr>
              <a:t> </a:t>
            </a:r>
            <a:r>
              <a:rPr sz="1700" spc="-5" dirty="0">
                <a:latin typeface="Times New Roman"/>
                <a:cs typeface="Times New Roman"/>
              </a:rPr>
              <a:t>heap[largest]) </a:t>
            </a:r>
            <a:r>
              <a:rPr sz="1700" spc="-409" dirty="0">
                <a:latin typeface="Times New Roman"/>
                <a:cs typeface="Times New Roman"/>
              </a:rPr>
              <a:t> </a:t>
            </a:r>
            <a:r>
              <a:rPr sz="1700" spc="-5" dirty="0">
                <a:latin typeface="Times New Roman"/>
                <a:cs typeface="Times New Roman"/>
              </a:rPr>
              <a:t>largest</a:t>
            </a:r>
            <a:r>
              <a:rPr sz="1700" spc="-10" dirty="0">
                <a:latin typeface="Times New Roman"/>
                <a:cs typeface="Times New Roman"/>
              </a:rPr>
              <a:t> </a:t>
            </a:r>
            <a:r>
              <a:rPr sz="1700" dirty="0">
                <a:latin typeface="Times New Roman"/>
                <a:cs typeface="Times New Roman"/>
              </a:rPr>
              <a:t>=</a:t>
            </a:r>
            <a:r>
              <a:rPr sz="1700" spc="5" dirty="0">
                <a:latin typeface="Times New Roman"/>
                <a:cs typeface="Times New Roman"/>
              </a:rPr>
              <a:t> </a:t>
            </a:r>
            <a:r>
              <a:rPr sz="1700" dirty="0">
                <a:latin typeface="Times New Roman"/>
                <a:cs typeface="Times New Roman"/>
              </a:rPr>
              <a:t>rightChild</a:t>
            </a:r>
          </a:p>
          <a:p>
            <a:pPr marL="228600">
              <a:lnSpc>
                <a:spcPct val="100000"/>
              </a:lnSpc>
              <a:spcBef>
                <a:spcPts val="750"/>
              </a:spcBef>
            </a:pPr>
            <a:r>
              <a:rPr sz="1700" spc="-5" dirty="0">
                <a:latin typeface="Times New Roman"/>
                <a:cs typeface="Times New Roman"/>
              </a:rPr>
              <a:t>if(parent</a:t>
            </a:r>
            <a:r>
              <a:rPr sz="1700" spc="-35" dirty="0">
                <a:latin typeface="Times New Roman"/>
                <a:cs typeface="Times New Roman"/>
              </a:rPr>
              <a:t> </a:t>
            </a:r>
            <a:r>
              <a:rPr sz="1700" dirty="0">
                <a:latin typeface="Times New Roman"/>
                <a:cs typeface="Times New Roman"/>
              </a:rPr>
              <a:t>!=</a:t>
            </a:r>
            <a:r>
              <a:rPr sz="1700" spc="-25" dirty="0">
                <a:latin typeface="Times New Roman"/>
                <a:cs typeface="Times New Roman"/>
              </a:rPr>
              <a:t> </a:t>
            </a:r>
            <a:r>
              <a:rPr sz="1700" spc="-5" dirty="0">
                <a:latin typeface="Times New Roman"/>
                <a:cs typeface="Times New Roman"/>
              </a:rPr>
              <a:t>largest){</a:t>
            </a:r>
            <a:endParaRPr sz="1700" dirty="0">
              <a:latin typeface="Times New Roman"/>
              <a:cs typeface="Times New Roman"/>
            </a:endParaRPr>
          </a:p>
          <a:p>
            <a:pPr marL="445134">
              <a:lnSpc>
                <a:spcPct val="100000"/>
              </a:lnSpc>
              <a:spcBef>
                <a:spcPts val="1019"/>
              </a:spcBef>
            </a:pPr>
            <a:r>
              <a:rPr sz="1700" spc="-5" dirty="0">
                <a:latin typeface="Times New Roman"/>
                <a:cs typeface="Times New Roman"/>
              </a:rPr>
              <a:t>swap(heap[parent],</a:t>
            </a:r>
            <a:r>
              <a:rPr sz="1700" spc="-25" dirty="0">
                <a:latin typeface="Times New Roman"/>
                <a:cs typeface="Times New Roman"/>
              </a:rPr>
              <a:t> </a:t>
            </a:r>
            <a:r>
              <a:rPr sz="1700" spc="-10" dirty="0">
                <a:latin typeface="Times New Roman"/>
                <a:cs typeface="Times New Roman"/>
              </a:rPr>
              <a:t>heap[largest])</a:t>
            </a:r>
            <a:endParaRPr sz="1700" dirty="0">
              <a:latin typeface="Times New Roman"/>
              <a:cs typeface="Times New Roman"/>
            </a:endParaRPr>
          </a:p>
          <a:p>
            <a:pPr marL="445134">
              <a:lnSpc>
                <a:spcPct val="100000"/>
              </a:lnSpc>
              <a:spcBef>
                <a:spcPts val="1025"/>
              </a:spcBef>
              <a:tabLst>
                <a:tab pos="3402965" algn="l"/>
              </a:tabLst>
            </a:pPr>
            <a:r>
              <a:rPr sz="1700" spc="-5" dirty="0">
                <a:latin typeface="Times New Roman"/>
                <a:cs typeface="Times New Roman"/>
              </a:rPr>
              <a:t>down_heapify(heap,largest,size)	</a:t>
            </a:r>
            <a:r>
              <a:rPr sz="1700" dirty="0">
                <a:latin typeface="Times New Roman"/>
                <a:cs typeface="Times New Roman"/>
              </a:rPr>
              <a: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24916" y="494848"/>
            <a:ext cx="3230880" cy="3136265"/>
          </a:xfrm>
          <a:prstGeom prst="rect">
            <a:avLst/>
          </a:prstGeom>
        </p:spPr>
        <p:txBody>
          <a:bodyPr vert="horz" wrap="square" lIns="0" tIns="142875" rIns="0" bIns="0" rtlCol="0">
            <a:spAutoFit/>
          </a:bodyPr>
          <a:lstStyle/>
          <a:p>
            <a:pPr marL="12700">
              <a:lnSpc>
                <a:spcPct val="100000"/>
              </a:lnSpc>
              <a:spcBef>
                <a:spcPts val="1125"/>
              </a:spcBef>
            </a:pPr>
            <a:r>
              <a:rPr sz="1700" dirty="0">
                <a:latin typeface="Times New Roman"/>
                <a:cs typeface="Times New Roman"/>
              </a:rPr>
              <a:t>void</a:t>
            </a:r>
            <a:r>
              <a:rPr sz="1700" spc="-15" dirty="0">
                <a:latin typeface="Times New Roman"/>
                <a:cs typeface="Times New Roman"/>
              </a:rPr>
              <a:t> </a:t>
            </a:r>
            <a:r>
              <a:rPr sz="1700" spc="-5" dirty="0">
                <a:latin typeface="Times New Roman"/>
                <a:cs typeface="Times New Roman"/>
              </a:rPr>
              <a:t>up_heapify(int</a:t>
            </a:r>
            <a:r>
              <a:rPr sz="1700" spc="-15" dirty="0">
                <a:latin typeface="Times New Roman"/>
                <a:cs typeface="Times New Roman"/>
              </a:rPr>
              <a:t> </a:t>
            </a:r>
            <a:r>
              <a:rPr sz="1700" spc="-5" dirty="0">
                <a:latin typeface="Times New Roman"/>
                <a:cs typeface="Times New Roman"/>
              </a:rPr>
              <a:t>heap[], int</a:t>
            </a:r>
            <a:r>
              <a:rPr sz="1700" spc="-10" dirty="0">
                <a:latin typeface="Times New Roman"/>
                <a:cs typeface="Times New Roman"/>
              </a:rPr>
              <a:t> </a:t>
            </a:r>
            <a:r>
              <a:rPr sz="1700" spc="-5" dirty="0">
                <a:latin typeface="Times New Roman"/>
                <a:cs typeface="Times New Roman"/>
              </a:rPr>
              <a:t>child)</a:t>
            </a:r>
            <a:endParaRPr sz="1700">
              <a:latin typeface="Times New Roman"/>
              <a:cs typeface="Times New Roman"/>
            </a:endParaRPr>
          </a:p>
          <a:p>
            <a:pPr marL="12700">
              <a:lnSpc>
                <a:spcPct val="100000"/>
              </a:lnSpc>
              <a:spcBef>
                <a:spcPts val="1019"/>
              </a:spcBef>
            </a:pPr>
            <a:r>
              <a:rPr sz="1700" dirty="0">
                <a:latin typeface="Times New Roman"/>
                <a:cs typeface="Times New Roman"/>
              </a:rPr>
              <a:t>{</a:t>
            </a:r>
            <a:endParaRPr sz="1700">
              <a:latin typeface="Times New Roman"/>
              <a:cs typeface="Times New Roman"/>
            </a:endParaRPr>
          </a:p>
          <a:p>
            <a:pPr marL="228600" marR="262890">
              <a:lnSpc>
                <a:spcPts val="3060"/>
              </a:lnSpc>
              <a:spcBef>
                <a:spcPts val="275"/>
              </a:spcBef>
            </a:pPr>
            <a:r>
              <a:rPr sz="1700" dirty="0">
                <a:latin typeface="Times New Roman"/>
                <a:cs typeface="Times New Roman"/>
              </a:rPr>
              <a:t>parent = </a:t>
            </a:r>
            <a:r>
              <a:rPr sz="1700" spc="-5" dirty="0">
                <a:latin typeface="Times New Roman"/>
                <a:cs typeface="Times New Roman"/>
              </a:rPr>
              <a:t>(child-1)/2; </a:t>
            </a:r>
            <a:r>
              <a:rPr sz="1700" dirty="0">
                <a:latin typeface="Times New Roman"/>
                <a:cs typeface="Times New Roman"/>
              </a:rPr>
              <a:t> </a:t>
            </a:r>
            <a:r>
              <a:rPr sz="1700" spc="-5" dirty="0">
                <a:latin typeface="Times New Roman"/>
                <a:cs typeface="Times New Roman"/>
              </a:rPr>
              <a:t>if(heap[parent]</a:t>
            </a:r>
            <a:r>
              <a:rPr sz="1700" spc="-35" dirty="0">
                <a:latin typeface="Times New Roman"/>
                <a:cs typeface="Times New Roman"/>
              </a:rPr>
              <a:t> </a:t>
            </a:r>
            <a:r>
              <a:rPr sz="1700" dirty="0">
                <a:latin typeface="Times New Roman"/>
                <a:cs typeface="Times New Roman"/>
              </a:rPr>
              <a:t>&lt; </a:t>
            </a:r>
            <a:r>
              <a:rPr sz="1700" spc="-5" dirty="0">
                <a:latin typeface="Times New Roman"/>
                <a:cs typeface="Times New Roman"/>
              </a:rPr>
              <a:t>heap[child]) </a:t>
            </a:r>
            <a:r>
              <a:rPr sz="1700" dirty="0">
                <a:latin typeface="Times New Roman"/>
                <a:cs typeface="Times New Roman"/>
              </a:rPr>
              <a:t>{</a:t>
            </a:r>
            <a:endParaRPr sz="1700">
              <a:latin typeface="Times New Roman"/>
              <a:cs typeface="Times New Roman"/>
            </a:endParaRPr>
          </a:p>
          <a:p>
            <a:pPr marL="445134" marR="15240">
              <a:lnSpc>
                <a:spcPts val="3060"/>
              </a:lnSpc>
            </a:pPr>
            <a:r>
              <a:rPr sz="1700" spc="-5" dirty="0">
                <a:latin typeface="Times New Roman"/>
                <a:cs typeface="Times New Roman"/>
              </a:rPr>
              <a:t>swap(heap[parent], heap[child]) </a:t>
            </a:r>
            <a:r>
              <a:rPr sz="1700" spc="-415" dirty="0">
                <a:latin typeface="Times New Roman"/>
                <a:cs typeface="Times New Roman"/>
              </a:rPr>
              <a:t> </a:t>
            </a:r>
            <a:r>
              <a:rPr sz="1700" spc="-5" dirty="0">
                <a:latin typeface="Times New Roman"/>
                <a:cs typeface="Times New Roman"/>
              </a:rPr>
              <a:t>up_heapify(heap,parent)</a:t>
            </a:r>
            <a:endParaRPr sz="1700">
              <a:latin typeface="Times New Roman"/>
              <a:cs typeface="Times New Roman"/>
            </a:endParaRPr>
          </a:p>
          <a:p>
            <a:pPr marL="228600">
              <a:lnSpc>
                <a:spcPct val="100000"/>
              </a:lnSpc>
              <a:spcBef>
                <a:spcPts val="750"/>
              </a:spcBef>
            </a:pPr>
            <a:r>
              <a:rPr sz="1700" dirty="0">
                <a:latin typeface="Times New Roman"/>
                <a:cs typeface="Times New Roman"/>
              </a:rPr>
              <a:t>}</a:t>
            </a:r>
            <a:endParaRPr sz="1700">
              <a:latin typeface="Times New Roman"/>
              <a:cs typeface="Times New Roman"/>
            </a:endParaRPr>
          </a:p>
          <a:p>
            <a:pPr marL="12700">
              <a:lnSpc>
                <a:spcPct val="100000"/>
              </a:lnSpc>
              <a:spcBef>
                <a:spcPts val="1019"/>
              </a:spcBef>
            </a:pPr>
            <a:r>
              <a:rPr sz="1700" dirty="0">
                <a:latin typeface="Times New Roman"/>
                <a:cs typeface="Times New Roman"/>
              </a:rPr>
              <a:t>}</a:t>
            </a:r>
            <a:endParaRPr sz="1700">
              <a:latin typeface="Times New Roman"/>
              <a:cs typeface="Times New Roman"/>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14857" y="466191"/>
            <a:ext cx="7826375" cy="4301490"/>
          </a:xfrm>
          <a:prstGeom prst="rect">
            <a:avLst/>
          </a:prstGeom>
        </p:spPr>
        <p:txBody>
          <a:bodyPr vert="horz" wrap="square" lIns="0" tIns="142240" rIns="0" bIns="0" rtlCol="0">
            <a:spAutoFit/>
          </a:bodyPr>
          <a:lstStyle/>
          <a:p>
            <a:pPr marL="12700">
              <a:lnSpc>
                <a:spcPct val="100000"/>
              </a:lnSpc>
              <a:spcBef>
                <a:spcPts val="1120"/>
              </a:spcBef>
            </a:pPr>
            <a:r>
              <a:rPr sz="1700" b="1" dirty="0">
                <a:latin typeface="Times New Roman"/>
                <a:cs typeface="Times New Roman"/>
              </a:rPr>
              <a:t>Find-max</a:t>
            </a:r>
            <a:r>
              <a:rPr sz="1700" b="1" spc="-25" dirty="0">
                <a:latin typeface="Times New Roman"/>
                <a:cs typeface="Times New Roman"/>
              </a:rPr>
              <a:t> </a:t>
            </a:r>
            <a:r>
              <a:rPr sz="1700" b="1" dirty="0">
                <a:latin typeface="Times New Roman"/>
                <a:cs typeface="Times New Roman"/>
              </a:rPr>
              <a:t>(or</a:t>
            </a:r>
            <a:r>
              <a:rPr sz="1700" b="1" spc="-55" dirty="0">
                <a:latin typeface="Times New Roman"/>
                <a:cs typeface="Times New Roman"/>
              </a:rPr>
              <a:t> </a:t>
            </a:r>
            <a:r>
              <a:rPr sz="1700" b="1" spc="-5" dirty="0">
                <a:latin typeface="Times New Roman"/>
                <a:cs typeface="Times New Roman"/>
              </a:rPr>
              <a:t>Find-min):</a:t>
            </a:r>
            <a:endParaRPr sz="1700">
              <a:latin typeface="Times New Roman"/>
              <a:cs typeface="Times New Roman"/>
            </a:endParaRPr>
          </a:p>
          <a:p>
            <a:pPr marL="299085" indent="-287020">
              <a:lnSpc>
                <a:spcPct val="100000"/>
              </a:lnSpc>
              <a:spcBef>
                <a:spcPts val="1020"/>
              </a:spcBef>
              <a:buFont typeface="Arial MT"/>
              <a:buChar char="•"/>
              <a:tabLst>
                <a:tab pos="299085" algn="l"/>
                <a:tab pos="299720" algn="l"/>
              </a:tabLst>
            </a:pPr>
            <a:r>
              <a:rPr sz="1700" dirty="0">
                <a:latin typeface="Times New Roman"/>
                <a:cs typeface="Times New Roman"/>
              </a:rPr>
              <a:t>The</a:t>
            </a:r>
            <a:r>
              <a:rPr sz="1700" spc="210" dirty="0">
                <a:latin typeface="Times New Roman"/>
                <a:cs typeface="Times New Roman"/>
              </a:rPr>
              <a:t> </a:t>
            </a:r>
            <a:r>
              <a:rPr sz="1700" spc="-5" dirty="0">
                <a:latin typeface="Times New Roman"/>
                <a:cs typeface="Times New Roman"/>
              </a:rPr>
              <a:t>maximum</a:t>
            </a:r>
            <a:r>
              <a:rPr sz="1700" spc="204" dirty="0">
                <a:latin typeface="Times New Roman"/>
                <a:cs typeface="Times New Roman"/>
              </a:rPr>
              <a:t> </a:t>
            </a:r>
            <a:r>
              <a:rPr sz="1700" dirty="0">
                <a:latin typeface="Times New Roman"/>
                <a:cs typeface="Times New Roman"/>
              </a:rPr>
              <a:t>element</a:t>
            </a:r>
            <a:r>
              <a:rPr sz="1700" spc="210" dirty="0">
                <a:latin typeface="Times New Roman"/>
                <a:cs typeface="Times New Roman"/>
              </a:rPr>
              <a:t> </a:t>
            </a:r>
            <a:r>
              <a:rPr sz="1700" spc="-5" dirty="0">
                <a:latin typeface="Times New Roman"/>
                <a:cs typeface="Times New Roman"/>
              </a:rPr>
              <a:t>and</a:t>
            </a:r>
            <a:r>
              <a:rPr sz="1700" spc="215" dirty="0">
                <a:latin typeface="Times New Roman"/>
                <a:cs typeface="Times New Roman"/>
              </a:rPr>
              <a:t> </a:t>
            </a:r>
            <a:r>
              <a:rPr sz="1700" dirty="0">
                <a:latin typeface="Times New Roman"/>
                <a:cs typeface="Times New Roman"/>
              </a:rPr>
              <a:t>the</a:t>
            </a:r>
            <a:r>
              <a:rPr sz="1700" spc="215" dirty="0">
                <a:latin typeface="Times New Roman"/>
                <a:cs typeface="Times New Roman"/>
              </a:rPr>
              <a:t> </a:t>
            </a:r>
            <a:r>
              <a:rPr sz="1700" spc="-5" dirty="0">
                <a:latin typeface="Times New Roman"/>
                <a:cs typeface="Times New Roman"/>
              </a:rPr>
              <a:t>minimum</a:t>
            </a:r>
            <a:r>
              <a:rPr sz="1700" spc="215" dirty="0">
                <a:latin typeface="Times New Roman"/>
                <a:cs typeface="Times New Roman"/>
              </a:rPr>
              <a:t> </a:t>
            </a:r>
            <a:r>
              <a:rPr sz="1700" spc="-5" dirty="0">
                <a:latin typeface="Times New Roman"/>
                <a:cs typeface="Times New Roman"/>
              </a:rPr>
              <a:t>element</a:t>
            </a:r>
            <a:r>
              <a:rPr sz="1700" spc="200" dirty="0">
                <a:latin typeface="Times New Roman"/>
                <a:cs typeface="Times New Roman"/>
              </a:rPr>
              <a:t> </a:t>
            </a:r>
            <a:r>
              <a:rPr sz="1700" spc="-5" dirty="0">
                <a:latin typeface="Times New Roman"/>
                <a:cs typeface="Times New Roman"/>
              </a:rPr>
              <a:t>in</a:t>
            </a:r>
            <a:r>
              <a:rPr sz="1700" spc="225" dirty="0">
                <a:latin typeface="Times New Roman"/>
                <a:cs typeface="Times New Roman"/>
              </a:rPr>
              <a:t> </a:t>
            </a:r>
            <a:r>
              <a:rPr sz="1700" dirty="0">
                <a:latin typeface="Times New Roman"/>
                <a:cs typeface="Times New Roman"/>
              </a:rPr>
              <a:t>the</a:t>
            </a:r>
            <a:r>
              <a:rPr sz="1700" spc="210" dirty="0">
                <a:latin typeface="Times New Roman"/>
                <a:cs typeface="Times New Roman"/>
              </a:rPr>
              <a:t> </a:t>
            </a:r>
            <a:r>
              <a:rPr sz="1700" spc="-5" dirty="0">
                <a:latin typeface="Times New Roman"/>
                <a:cs typeface="Times New Roman"/>
              </a:rPr>
              <a:t>max-heap</a:t>
            </a:r>
            <a:r>
              <a:rPr sz="1700" spc="190" dirty="0">
                <a:latin typeface="Times New Roman"/>
                <a:cs typeface="Times New Roman"/>
              </a:rPr>
              <a:t> </a:t>
            </a:r>
            <a:r>
              <a:rPr sz="1700" spc="-5" dirty="0">
                <a:latin typeface="Times New Roman"/>
                <a:cs typeface="Times New Roman"/>
              </a:rPr>
              <a:t>and</a:t>
            </a:r>
            <a:r>
              <a:rPr sz="1700" spc="215" dirty="0">
                <a:latin typeface="Times New Roman"/>
                <a:cs typeface="Times New Roman"/>
              </a:rPr>
              <a:t> </a:t>
            </a:r>
            <a:r>
              <a:rPr sz="1700" spc="-5" dirty="0">
                <a:latin typeface="Times New Roman"/>
                <a:cs typeface="Times New Roman"/>
              </a:rPr>
              <a:t>min-heap</a:t>
            </a:r>
            <a:r>
              <a:rPr sz="1700" spc="210" dirty="0">
                <a:latin typeface="Times New Roman"/>
                <a:cs typeface="Times New Roman"/>
              </a:rPr>
              <a:t> </a:t>
            </a:r>
            <a:r>
              <a:rPr sz="1700" spc="-10" dirty="0">
                <a:latin typeface="Times New Roman"/>
                <a:cs typeface="Times New Roman"/>
              </a:rPr>
              <a:t>is</a:t>
            </a:r>
            <a:endParaRPr sz="1700">
              <a:latin typeface="Times New Roman"/>
              <a:cs typeface="Times New Roman"/>
            </a:endParaRPr>
          </a:p>
          <a:p>
            <a:pPr marL="299085" algn="just">
              <a:lnSpc>
                <a:spcPct val="100000"/>
              </a:lnSpc>
              <a:spcBef>
                <a:spcPts val="1020"/>
              </a:spcBef>
            </a:pPr>
            <a:r>
              <a:rPr sz="1700" dirty="0">
                <a:latin typeface="Times New Roman"/>
                <a:cs typeface="Times New Roman"/>
              </a:rPr>
              <a:t>found</a:t>
            </a:r>
            <a:r>
              <a:rPr sz="1700" spc="-20" dirty="0">
                <a:latin typeface="Times New Roman"/>
                <a:cs typeface="Times New Roman"/>
              </a:rPr>
              <a:t> </a:t>
            </a:r>
            <a:r>
              <a:rPr sz="1700" spc="-5" dirty="0">
                <a:latin typeface="Times New Roman"/>
                <a:cs typeface="Times New Roman"/>
              </a:rPr>
              <a:t>at</a:t>
            </a:r>
            <a:r>
              <a:rPr sz="1700" spc="-15" dirty="0">
                <a:latin typeface="Times New Roman"/>
                <a:cs typeface="Times New Roman"/>
              </a:rPr>
              <a:t> </a:t>
            </a:r>
            <a:r>
              <a:rPr sz="1700" spc="-5" dirty="0">
                <a:latin typeface="Times New Roman"/>
                <a:cs typeface="Times New Roman"/>
              </a:rPr>
              <a:t>the</a:t>
            </a:r>
            <a:r>
              <a:rPr sz="1700" spc="-10" dirty="0">
                <a:latin typeface="Times New Roman"/>
                <a:cs typeface="Times New Roman"/>
              </a:rPr>
              <a:t> </a:t>
            </a:r>
            <a:r>
              <a:rPr sz="1700" dirty="0">
                <a:latin typeface="Times New Roman"/>
                <a:cs typeface="Times New Roman"/>
              </a:rPr>
              <a:t>root</a:t>
            </a:r>
            <a:r>
              <a:rPr sz="1700" spc="-10" dirty="0">
                <a:latin typeface="Times New Roman"/>
                <a:cs typeface="Times New Roman"/>
              </a:rPr>
              <a:t> </a:t>
            </a:r>
            <a:r>
              <a:rPr sz="1700" spc="-5" dirty="0">
                <a:latin typeface="Times New Roman"/>
                <a:cs typeface="Times New Roman"/>
              </a:rPr>
              <a:t>node</a:t>
            </a:r>
            <a:r>
              <a:rPr sz="1700" spc="-20" dirty="0">
                <a:latin typeface="Times New Roman"/>
                <a:cs typeface="Times New Roman"/>
              </a:rPr>
              <a:t> </a:t>
            </a:r>
            <a:r>
              <a:rPr sz="1700" dirty="0">
                <a:latin typeface="Times New Roman"/>
                <a:cs typeface="Times New Roman"/>
              </a:rPr>
              <a:t>of</a:t>
            </a:r>
            <a:r>
              <a:rPr sz="1700" spc="5" dirty="0">
                <a:latin typeface="Times New Roman"/>
                <a:cs typeface="Times New Roman"/>
              </a:rPr>
              <a:t> </a:t>
            </a:r>
            <a:r>
              <a:rPr sz="1700" spc="-5" dirty="0">
                <a:latin typeface="Times New Roman"/>
                <a:cs typeface="Times New Roman"/>
              </a:rPr>
              <a:t>the</a:t>
            </a:r>
            <a:r>
              <a:rPr sz="1700" spc="-15" dirty="0">
                <a:latin typeface="Times New Roman"/>
                <a:cs typeface="Times New Roman"/>
              </a:rPr>
              <a:t> </a:t>
            </a:r>
            <a:r>
              <a:rPr sz="1700" spc="-5" dirty="0">
                <a:latin typeface="Times New Roman"/>
                <a:cs typeface="Times New Roman"/>
              </a:rPr>
              <a:t>heap.</a:t>
            </a:r>
            <a:endParaRPr sz="1700">
              <a:latin typeface="Times New Roman"/>
              <a:cs typeface="Times New Roman"/>
            </a:endParaRPr>
          </a:p>
          <a:p>
            <a:pPr marL="299085" marR="5080" indent="-287020" algn="just">
              <a:lnSpc>
                <a:spcPct val="150000"/>
              </a:lnSpc>
              <a:buFont typeface="Arial MT"/>
              <a:buChar char="•"/>
              <a:tabLst>
                <a:tab pos="299720" algn="l"/>
              </a:tabLst>
            </a:pPr>
            <a:r>
              <a:rPr sz="1700" dirty="0">
                <a:latin typeface="Times New Roman"/>
                <a:cs typeface="Times New Roman"/>
              </a:rPr>
              <a:t>Finding</a:t>
            </a:r>
            <a:r>
              <a:rPr sz="1700" spc="5" dirty="0">
                <a:latin typeface="Times New Roman"/>
                <a:cs typeface="Times New Roman"/>
              </a:rPr>
              <a:t> </a:t>
            </a:r>
            <a:r>
              <a:rPr sz="1700" dirty="0">
                <a:latin typeface="Times New Roman"/>
                <a:cs typeface="Times New Roman"/>
              </a:rPr>
              <a:t>Maximum</a:t>
            </a:r>
            <a:r>
              <a:rPr sz="1700" spc="5" dirty="0">
                <a:latin typeface="Times New Roman"/>
                <a:cs typeface="Times New Roman"/>
              </a:rPr>
              <a:t> </a:t>
            </a:r>
            <a:r>
              <a:rPr sz="1700" spc="-40" dirty="0">
                <a:latin typeface="Times New Roman"/>
                <a:cs typeface="Times New Roman"/>
              </a:rPr>
              <a:t>Value</a:t>
            </a:r>
            <a:r>
              <a:rPr sz="1700" spc="-35" dirty="0">
                <a:latin typeface="Times New Roman"/>
                <a:cs typeface="Times New Roman"/>
              </a:rPr>
              <a:t> </a:t>
            </a:r>
            <a:r>
              <a:rPr sz="1700" spc="-5" dirty="0">
                <a:latin typeface="Times New Roman"/>
                <a:cs typeface="Times New Roman"/>
              </a:rPr>
              <a:t>Operation</a:t>
            </a:r>
            <a:r>
              <a:rPr sz="1700" dirty="0">
                <a:latin typeface="Times New Roman"/>
                <a:cs typeface="Times New Roman"/>
              </a:rPr>
              <a:t> </a:t>
            </a:r>
            <a:r>
              <a:rPr sz="1700" spc="-5" dirty="0">
                <a:latin typeface="Times New Roman"/>
                <a:cs typeface="Times New Roman"/>
              </a:rPr>
              <a:t>in</a:t>
            </a:r>
            <a:r>
              <a:rPr sz="1700" dirty="0">
                <a:latin typeface="Times New Roman"/>
                <a:cs typeface="Times New Roman"/>
              </a:rPr>
              <a:t> </a:t>
            </a:r>
            <a:r>
              <a:rPr sz="1700" spc="-5" dirty="0">
                <a:latin typeface="Times New Roman"/>
                <a:cs typeface="Times New Roman"/>
              </a:rPr>
              <a:t>Max</a:t>
            </a:r>
            <a:r>
              <a:rPr sz="1700" dirty="0">
                <a:latin typeface="Times New Roman"/>
                <a:cs typeface="Times New Roman"/>
              </a:rPr>
              <a:t> </a:t>
            </a:r>
            <a:r>
              <a:rPr sz="1700" spc="-5" dirty="0">
                <a:latin typeface="Times New Roman"/>
                <a:cs typeface="Times New Roman"/>
              </a:rPr>
              <a:t>Heap</a:t>
            </a:r>
            <a:r>
              <a:rPr sz="1700" dirty="0">
                <a:latin typeface="Times New Roman"/>
                <a:cs typeface="Times New Roman"/>
              </a:rPr>
              <a:t> </a:t>
            </a:r>
            <a:r>
              <a:rPr sz="1700" spc="-5" dirty="0">
                <a:latin typeface="Times New Roman"/>
                <a:cs typeface="Times New Roman"/>
              </a:rPr>
              <a:t>Finding</a:t>
            </a:r>
            <a:r>
              <a:rPr sz="1700" dirty="0">
                <a:latin typeface="Times New Roman"/>
                <a:cs typeface="Times New Roman"/>
              </a:rPr>
              <a:t> the</a:t>
            </a:r>
            <a:r>
              <a:rPr sz="1700" spc="5" dirty="0">
                <a:latin typeface="Times New Roman"/>
                <a:cs typeface="Times New Roman"/>
              </a:rPr>
              <a:t> </a:t>
            </a:r>
            <a:r>
              <a:rPr sz="1700" spc="-5" dirty="0">
                <a:latin typeface="Times New Roman"/>
                <a:cs typeface="Times New Roman"/>
              </a:rPr>
              <a:t>node</a:t>
            </a:r>
            <a:r>
              <a:rPr sz="1700" dirty="0">
                <a:latin typeface="Times New Roman"/>
                <a:cs typeface="Times New Roman"/>
              </a:rPr>
              <a:t> </a:t>
            </a:r>
            <a:r>
              <a:rPr sz="1700" spc="-5" dirty="0">
                <a:latin typeface="Times New Roman"/>
                <a:cs typeface="Times New Roman"/>
              </a:rPr>
              <a:t>which</a:t>
            </a:r>
            <a:r>
              <a:rPr sz="1700" dirty="0">
                <a:latin typeface="Times New Roman"/>
                <a:cs typeface="Times New Roman"/>
              </a:rPr>
              <a:t> </a:t>
            </a:r>
            <a:r>
              <a:rPr sz="1700" spc="-5" dirty="0">
                <a:latin typeface="Times New Roman"/>
                <a:cs typeface="Times New Roman"/>
              </a:rPr>
              <a:t>has </a:t>
            </a:r>
            <a:r>
              <a:rPr sz="1700" dirty="0">
                <a:latin typeface="Times New Roman"/>
                <a:cs typeface="Times New Roman"/>
              </a:rPr>
              <a:t> maximum </a:t>
            </a:r>
            <a:r>
              <a:rPr sz="1700" spc="-5" dirty="0">
                <a:latin typeface="Times New Roman"/>
                <a:cs typeface="Times New Roman"/>
              </a:rPr>
              <a:t>value in </a:t>
            </a:r>
            <a:r>
              <a:rPr sz="1700" dirty="0">
                <a:latin typeface="Times New Roman"/>
                <a:cs typeface="Times New Roman"/>
              </a:rPr>
              <a:t>a max </a:t>
            </a:r>
            <a:r>
              <a:rPr sz="1700" spc="-5" dirty="0">
                <a:latin typeface="Times New Roman"/>
                <a:cs typeface="Times New Roman"/>
              </a:rPr>
              <a:t>heap is </a:t>
            </a:r>
            <a:r>
              <a:rPr sz="1700" dirty="0">
                <a:latin typeface="Times New Roman"/>
                <a:cs typeface="Times New Roman"/>
              </a:rPr>
              <a:t>very </a:t>
            </a:r>
            <a:r>
              <a:rPr sz="1700" spc="-5" dirty="0">
                <a:latin typeface="Times New Roman"/>
                <a:cs typeface="Times New Roman"/>
              </a:rPr>
              <a:t>simple. In </a:t>
            </a:r>
            <a:r>
              <a:rPr sz="1700" dirty="0">
                <a:latin typeface="Times New Roman"/>
                <a:cs typeface="Times New Roman"/>
              </a:rPr>
              <a:t>max </a:t>
            </a:r>
            <a:r>
              <a:rPr sz="1700" spc="-5" dirty="0">
                <a:latin typeface="Times New Roman"/>
                <a:cs typeface="Times New Roman"/>
              </a:rPr>
              <a:t>heap, </a:t>
            </a:r>
            <a:r>
              <a:rPr sz="1700" dirty="0">
                <a:latin typeface="Times New Roman"/>
                <a:cs typeface="Times New Roman"/>
              </a:rPr>
              <a:t>the </a:t>
            </a:r>
            <a:r>
              <a:rPr sz="1700" spc="-5" dirty="0">
                <a:latin typeface="Times New Roman"/>
                <a:cs typeface="Times New Roman"/>
              </a:rPr>
              <a:t>root </a:t>
            </a:r>
            <a:r>
              <a:rPr sz="1700" dirty="0">
                <a:latin typeface="Times New Roman"/>
                <a:cs typeface="Times New Roman"/>
              </a:rPr>
              <a:t>node has </a:t>
            </a:r>
            <a:r>
              <a:rPr sz="1700" spc="-5" dirty="0">
                <a:latin typeface="Times New Roman"/>
                <a:cs typeface="Times New Roman"/>
              </a:rPr>
              <a:t>the </a:t>
            </a:r>
            <a:r>
              <a:rPr sz="1700" dirty="0">
                <a:latin typeface="Times New Roman"/>
                <a:cs typeface="Times New Roman"/>
              </a:rPr>
              <a:t> maximum value than </a:t>
            </a:r>
            <a:r>
              <a:rPr sz="1700" spc="-5" dirty="0">
                <a:latin typeface="Times New Roman"/>
                <a:cs typeface="Times New Roman"/>
              </a:rPr>
              <a:t>all </a:t>
            </a:r>
            <a:r>
              <a:rPr sz="1700" dirty="0">
                <a:latin typeface="Times New Roman"/>
                <a:cs typeface="Times New Roman"/>
              </a:rPr>
              <a:t>other </a:t>
            </a:r>
            <a:r>
              <a:rPr sz="1700" spc="-5" dirty="0">
                <a:latin typeface="Times New Roman"/>
                <a:cs typeface="Times New Roman"/>
              </a:rPr>
              <a:t>nodes in the </a:t>
            </a:r>
            <a:r>
              <a:rPr sz="1700" dirty="0">
                <a:latin typeface="Times New Roman"/>
                <a:cs typeface="Times New Roman"/>
              </a:rPr>
              <a:t>max </a:t>
            </a:r>
            <a:r>
              <a:rPr sz="1700" spc="-10" dirty="0">
                <a:latin typeface="Times New Roman"/>
                <a:cs typeface="Times New Roman"/>
              </a:rPr>
              <a:t>heap. </a:t>
            </a:r>
            <a:r>
              <a:rPr sz="1700" spc="-5" dirty="0">
                <a:latin typeface="Times New Roman"/>
                <a:cs typeface="Times New Roman"/>
              </a:rPr>
              <a:t>So, directly </a:t>
            </a:r>
            <a:r>
              <a:rPr sz="1700" dirty="0">
                <a:latin typeface="Times New Roman"/>
                <a:cs typeface="Times New Roman"/>
              </a:rPr>
              <a:t>we can </a:t>
            </a:r>
            <a:r>
              <a:rPr sz="1700" spc="-5" dirty="0">
                <a:latin typeface="Times New Roman"/>
                <a:cs typeface="Times New Roman"/>
              </a:rPr>
              <a:t>display </a:t>
            </a:r>
            <a:r>
              <a:rPr sz="1700" dirty="0">
                <a:latin typeface="Times New Roman"/>
                <a:cs typeface="Times New Roman"/>
              </a:rPr>
              <a:t>root </a:t>
            </a:r>
            <a:r>
              <a:rPr sz="1700" spc="5" dirty="0">
                <a:latin typeface="Times New Roman"/>
                <a:cs typeface="Times New Roman"/>
              </a:rPr>
              <a:t> </a:t>
            </a:r>
            <a:r>
              <a:rPr sz="1700" dirty="0">
                <a:latin typeface="Times New Roman"/>
                <a:cs typeface="Times New Roman"/>
              </a:rPr>
              <a:t>node</a:t>
            </a:r>
            <a:r>
              <a:rPr sz="1700" spc="-25" dirty="0">
                <a:latin typeface="Times New Roman"/>
                <a:cs typeface="Times New Roman"/>
              </a:rPr>
              <a:t> </a:t>
            </a:r>
            <a:r>
              <a:rPr sz="1700" spc="-5" dirty="0">
                <a:latin typeface="Times New Roman"/>
                <a:cs typeface="Times New Roman"/>
              </a:rPr>
              <a:t>value as</a:t>
            </a:r>
            <a:r>
              <a:rPr sz="1700" spc="-10" dirty="0">
                <a:latin typeface="Times New Roman"/>
                <a:cs typeface="Times New Roman"/>
              </a:rPr>
              <a:t> </a:t>
            </a:r>
            <a:r>
              <a:rPr sz="1700" spc="-5" dirty="0">
                <a:latin typeface="Times New Roman"/>
                <a:cs typeface="Times New Roman"/>
              </a:rPr>
              <a:t>maximum</a:t>
            </a:r>
            <a:r>
              <a:rPr sz="1700" spc="15" dirty="0">
                <a:latin typeface="Times New Roman"/>
                <a:cs typeface="Times New Roman"/>
              </a:rPr>
              <a:t> </a:t>
            </a:r>
            <a:r>
              <a:rPr sz="1700" spc="-5" dirty="0">
                <a:latin typeface="Times New Roman"/>
                <a:cs typeface="Times New Roman"/>
              </a:rPr>
              <a:t>value</a:t>
            </a:r>
            <a:r>
              <a:rPr sz="1700" spc="-20" dirty="0">
                <a:latin typeface="Times New Roman"/>
                <a:cs typeface="Times New Roman"/>
              </a:rPr>
              <a:t> </a:t>
            </a:r>
            <a:r>
              <a:rPr sz="1700" spc="-5" dirty="0">
                <a:latin typeface="Times New Roman"/>
                <a:cs typeface="Times New Roman"/>
              </a:rPr>
              <a:t>in</a:t>
            </a:r>
            <a:r>
              <a:rPr sz="1700" spc="5" dirty="0">
                <a:latin typeface="Times New Roman"/>
                <a:cs typeface="Times New Roman"/>
              </a:rPr>
              <a:t> </a:t>
            </a:r>
            <a:r>
              <a:rPr sz="1700" dirty="0">
                <a:latin typeface="Times New Roman"/>
                <a:cs typeface="Times New Roman"/>
              </a:rPr>
              <a:t>max</a:t>
            </a:r>
            <a:r>
              <a:rPr sz="1700" spc="-10" dirty="0">
                <a:latin typeface="Times New Roman"/>
                <a:cs typeface="Times New Roman"/>
              </a:rPr>
              <a:t> </a:t>
            </a:r>
            <a:r>
              <a:rPr sz="1700" dirty="0">
                <a:latin typeface="Times New Roman"/>
                <a:cs typeface="Times New Roman"/>
              </a:rPr>
              <a:t>heap.</a:t>
            </a:r>
            <a:endParaRPr sz="1700">
              <a:latin typeface="Times New Roman"/>
              <a:cs typeface="Times New Roman"/>
            </a:endParaRPr>
          </a:p>
          <a:p>
            <a:pPr marL="469900" algn="just">
              <a:lnSpc>
                <a:spcPct val="100000"/>
              </a:lnSpc>
              <a:spcBef>
                <a:spcPts val="1019"/>
              </a:spcBef>
            </a:pPr>
            <a:r>
              <a:rPr sz="1700" b="1" spc="-5" dirty="0">
                <a:latin typeface="Times New Roman"/>
                <a:cs typeface="Times New Roman"/>
              </a:rPr>
              <a:t>int</a:t>
            </a:r>
            <a:r>
              <a:rPr sz="1700" b="1" spc="-20" dirty="0">
                <a:latin typeface="Times New Roman"/>
                <a:cs typeface="Times New Roman"/>
              </a:rPr>
              <a:t> </a:t>
            </a:r>
            <a:r>
              <a:rPr sz="1700" b="1" dirty="0">
                <a:latin typeface="Times New Roman"/>
                <a:cs typeface="Times New Roman"/>
              </a:rPr>
              <a:t>findMax</a:t>
            </a:r>
            <a:r>
              <a:rPr sz="1700" dirty="0">
                <a:latin typeface="Times New Roman"/>
                <a:cs typeface="Times New Roman"/>
              </a:rPr>
              <a:t>(</a:t>
            </a:r>
            <a:r>
              <a:rPr sz="1700" b="1" dirty="0">
                <a:latin typeface="Times New Roman"/>
                <a:cs typeface="Times New Roman"/>
              </a:rPr>
              <a:t>int</a:t>
            </a:r>
            <a:r>
              <a:rPr sz="1700" b="1" spc="-20" dirty="0">
                <a:latin typeface="Times New Roman"/>
                <a:cs typeface="Times New Roman"/>
              </a:rPr>
              <a:t> </a:t>
            </a:r>
            <a:r>
              <a:rPr sz="1700" spc="-5" dirty="0">
                <a:latin typeface="Times New Roman"/>
                <a:cs typeface="Times New Roman"/>
              </a:rPr>
              <a:t>heap[])</a:t>
            </a:r>
            <a:endParaRPr sz="1700">
              <a:latin typeface="Times New Roman"/>
              <a:cs typeface="Times New Roman"/>
            </a:endParaRPr>
          </a:p>
          <a:p>
            <a:pPr marL="469900">
              <a:lnSpc>
                <a:spcPct val="100000"/>
              </a:lnSpc>
              <a:spcBef>
                <a:spcPts val="1025"/>
              </a:spcBef>
            </a:pPr>
            <a:r>
              <a:rPr sz="1700" dirty="0">
                <a:latin typeface="Times New Roman"/>
                <a:cs typeface="Times New Roman"/>
              </a:rPr>
              <a:t>{</a:t>
            </a:r>
            <a:endParaRPr sz="1700">
              <a:latin typeface="Times New Roman"/>
              <a:cs typeface="Times New Roman"/>
            </a:endParaRPr>
          </a:p>
          <a:p>
            <a:pPr marL="469900">
              <a:lnSpc>
                <a:spcPct val="100000"/>
              </a:lnSpc>
              <a:spcBef>
                <a:spcPts val="1020"/>
              </a:spcBef>
            </a:pPr>
            <a:r>
              <a:rPr sz="1700" b="1" spc="-5" dirty="0">
                <a:latin typeface="Times New Roman"/>
                <a:cs typeface="Times New Roman"/>
              </a:rPr>
              <a:t>return</a:t>
            </a:r>
            <a:r>
              <a:rPr sz="1700" b="1" spc="-50" dirty="0">
                <a:latin typeface="Times New Roman"/>
                <a:cs typeface="Times New Roman"/>
              </a:rPr>
              <a:t> </a:t>
            </a:r>
            <a:r>
              <a:rPr sz="1700" dirty="0">
                <a:latin typeface="Times New Roman"/>
                <a:cs typeface="Times New Roman"/>
              </a:rPr>
              <a:t>heap[0]</a:t>
            </a:r>
            <a:endParaRPr sz="1700">
              <a:latin typeface="Times New Roman"/>
              <a:cs typeface="Times New Roman"/>
            </a:endParaRPr>
          </a:p>
          <a:p>
            <a:pPr marL="469900">
              <a:lnSpc>
                <a:spcPct val="100000"/>
              </a:lnSpc>
              <a:spcBef>
                <a:spcPts val="1020"/>
              </a:spcBef>
            </a:pPr>
            <a:r>
              <a:rPr sz="1700" dirty="0">
                <a:latin typeface="Times New Roman"/>
                <a:cs typeface="Times New Roman"/>
              </a:rPr>
              <a:t>}</a:t>
            </a:r>
            <a:endParaRPr sz="1700">
              <a:latin typeface="Times New Roman"/>
              <a:cs typeface="Times New Roman"/>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85622" y="406374"/>
            <a:ext cx="8114030" cy="2746375"/>
          </a:xfrm>
          <a:prstGeom prst="rect">
            <a:avLst/>
          </a:prstGeom>
        </p:spPr>
        <p:txBody>
          <a:bodyPr vert="horz" wrap="square" lIns="0" tIns="142240" rIns="0" bIns="0" rtlCol="0">
            <a:spAutoFit/>
          </a:bodyPr>
          <a:lstStyle/>
          <a:p>
            <a:pPr marL="12700">
              <a:lnSpc>
                <a:spcPct val="100000"/>
              </a:lnSpc>
              <a:spcBef>
                <a:spcPts val="1120"/>
              </a:spcBef>
            </a:pPr>
            <a:r>
              <a:rPr sz="1700" b="1" spc="-5" dirty="0">
                <a:latin typeface="Times New Roman"/>
                <a:cs typeface="Times New Roman"/>
              </a:rPr>
              <a:t>Insertion</a:t>
            </a:r>
            <a:r>
              <a:rPr sz="1700" b="1" spc="-15" dirty="0">
                <a:latin typeface="Times New Roman"/>
                <a:cs typeface="Times New Roman"/>
              </a:rPr>
              <a:t> </a:t>
            </a:r>
            <a:r>
              <a:rPr sz="1700" b="1" spc="-5" dirty="0">
                <a:latin typeface="Times New Roman"/>
                <a:cs typeface="Times New Roman"/>
              </a:rPr>
              <a:t>Operation:</a:t>
            </a:r>
            <a:endParaRPr sz="1700">
              <a:latin typeface="Times New Roman"/>
              <a:cs typeface="Times New Roman"/>
            </a:endParaRPr>
          </a:p>
          <a:p>
            <a:pPr marL="12700">
              <a:lnSpc>
                <a:spcPct val="100000"/>
              </a:lnSpc>
              <a:spcBef>
                <a:spcPts val="1020"/>
              </a:spcBef>
            </a:pPr>
            <a:r>
              <a:rPr sz="1700" b="1" spc="-5" dirty="0">
                <a:latin typeface="Times New Roman"/>
                <a:cs typeface="Times New Roman"/>
              </a:rPr>
              <a:t>Max</a:t>
            </a:r>
            <a:r>
              <a:rPr sz="1700" b="1" spc="-50" dirty="0">
                <a:latin typeface="Times New Roman"/>
                <a:cs typeface="Times New Roman"/>
              </a:rPr>
              <a:t> </a:t>
            </a:r>
            <a:r>
              <a:rPr sz="1700" b="1" dirty="0">
                <a:latin typeface="Times New Roman"/>
                <a:cs typeface="Times New Roman"/>
              </a:rPr>
              <a:t>Heap</a:t>
            </a:r>
            <a:endParaRPr sz="1700">
              <a:latin typeface="Times New Roman"/>
              <a:cs typeface="Times New Roman"/>
            </a:endParaRPr>
          </a:p>
          <a:p>
            <a:pPr marL="12700">
              <a:lnSpc>
                <a:spcPct val="100000"/>
              </a:lnSpc>
              <a:spcBef>
                <a:spcPts val="1019"/>
              </a:spcBef>
            </a:pPr>
            <a:r>
              <a:rPr sz="1700" b="1" dirty="0">
                <a:latin typeface="Times New Roman"/>
                <a:cs typeface="Times New Roman"/>
              </a:rPr>
              <a:t>Step</a:t>
            </a:r>
            <a:r>
              <a:rPr sz="1700" b="1" spc="-10" dirty="0">
                <a:latin typeface="Times New Roman"/>
                <a:cs typeface="Times New Roman"/>
              </a:rPr>
              <a:t> </a:t>
            </a:r>
            <a:r>
              <a:rPr sz="1700" b="1" dirty="0">
                <a:latin typeface="Times New Roman"/>
                <a:cs typeface="Times New Roman"/>
              </a:rPr>
              <a:t>1</a:t>
            </a:r>
            <a:r>
              <a:rPr sz="1700" b="1" spc="-5" dirty="0">
                <a:latin typeface="Times New Roman"/>
                <a:cs typeface="Times New Roman"/>
              </a:rPr>
              <a:t> </a:t>
            </a:r>
            <a:r>
              <a:rPr sz="1700" b="1" dirty="0">
                <a:latin typeface="Times New Roman"/>
                <a:cs typeface="Times New Roman"/>
              </a:rPr>
              <a:t>- </a:t>
            </a:r>
            <a:r>
              <a:rPr sz="1700" spc="-5" dirty="0">
                <a:latin typeface="Times New Roman"/>
                <a:cs typeface="Times New Roman"/>
              </a:rPr>
              <a:t>Insert</a:t>
            </a:r>
            <a:r>
              <a:rPr sz="1700" spc="-15"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dirty="0">
                <a:latin typeface="Times New Roman"/>
                <a:cs typeface="Times New Roman"/>
              </a:rPr>
              <a:t>newNode</a:t>
            </a:r>
            <a:r>
              <a:rPr sz="1700" spc="-35" dirty="0">
                <a:latin typeface="Times New Roman"/>
                <a:cs typeface="Times New Roman"/>
              </a:rPr>
              <a:t> </a:t>
            </a:r>
            <a:r>
              <a:rPr sz="1700" spc="-5" dirty="0">
                <a:latin typeface="Times New Roman"/>
                <a:cs typeface="Times New Roman"/>
              </a:rPr>
              <a:t>as</a:t>
            </a:r>
            <a:r>
              <a:rPr sz="1700" dirty="0">
                <a:latin typeface="Times New Roman"/>
                <a:cs typeface="Times New Roman"/>
              </a:rPr>
              <a:t> last</a:t>
            </a:r>
            <a:r>
              <a:rPr sz="1700" spc="-5" dirty="0">
                <a:latin typeface="Times New Roman"/>
                <a:cs typeface="Times New Roman"/>
              </a:rPr>
              <a:t> </a:t>
            </a:r>
            <a:r>
              <a:rPr sz="1700" dirty="0">
                <a:latin typeface="Times New Roman"/>
                <a:cs typeface="Times New Roman"/>
              </a:rPr>
              <a:t>leaf</a:t>
            </a:r>
            <a:r>
              <a:rPr sz="1700" spc="-10" dirty="0">
                <a:latin typeface="Times New Roman"/>
                <a:cs typeface="Times New Roman"/>
              </a:rPr>
              <a:t> </a:t>
            </a:r>
            <a:r>
              <a:rPr sz="1700" spc="-5" dirty="0">
                <a:latin typeface="Times New Roman"/>
                <a:cs typeface="Times New Roman"/>
              </a:rPr>
              <a:t>from</a:t>
            </a:r>
            <a:r>
              <a:rPr sz="1700" spc="-15" dirty="0">
                <a:latin typeface="Times New Roman"/>
                <a:cs typeface="Times New Roman"/>
              </a:rPr>
              <a:t> </a:t>
            </a:r>
            <a:r>
              <a:rPr sz="1700" dirty="0">
                <a:latin typeface="Times New Roman"/>
                <a:cs typeface="Times New Roman"/>
              </a:rPr>
              <a:t>left</a:t>
            </a:r>
            <a:r>
              <a:rPr sz="1700" spc="-5" dirty="0">
                <a:latin typeface="Times New Roman"/>
                <a:cs typeface="Times New Roman"/>
              </a:rPr>
              <a:t> to</a:t>
            </a:r>
            <a:r>
              <a:rPr sz="1700" spc="5" dirty="0">
                <a:latin typeface="Times New Roman"/>
                <a:cs typeface="Times New Roman"/>
              </a:rPr>
              <a:t> </a:t>
            </a:r>
            <a:r>
              <a:rPr sz="1700" spc="-5" dirty="0">
                <a:latin typeface="Times New Roman"/>
                <a:cs typeface="Times New Roman"/>
              </a:rPr>
              <a:t>right.</a:t>
            </a:r>
            <a:endParaRPr sz="1700">
              <a:latin typeface="Times New Roman"/>
              <a:cs typeface="Times New Roman"/>
            </a:endParaRPr>
          </a:p>
          <a:p>
            <a:pPr marL="12700">
              <a:lnSpc>
                <a:spcPct val="100000"/>
              </a:lnSpc>
              <a:spcBef>
                <a:spcPts val="1019"/>
              </a:spcBef>
            </a:pPr>
            <a:r>
              <a:rPr sz="1700" b="1" dirty="0">
                <a:latin typeface="Times New Roman"/>
                <a:cs typeface="Times New Roman"/>
              </a:rPr>
              <a:t>Step</a:t>
            </a:r>
            <a:r>
              <a:rPr sz="1700" b="1" spc="-10" dirty="0">
                <a:latin typeface="Times New Roman"/>
                <a:cs typeface="Times New Roman"/>
              </a:rPr>
              <a:t> </a:t>
            </a:r>
            <a:r>
              <a:rPr sz="1700" b="1" dirty="0">
                <a:latin typeface="Times New Roman"/>
                <a:cs typeface="Times New Roman"/>
              </a:rPr>
              <a:t>2</a:t>
            </a:r>
            <a:r>
              <a:rPr sz="1700" b="1" spc="-5" dirty="0">
                <a:latin typeface="Times New Roman"/>
                <a:cs typeface="Times New Roman"/>
              </a:rPr>
              <a:t> </a:t>
            </a:r>
            <a:r>
              <a:rPr sz="1700" b="1" dirty="0">
                <a:latin typeface="Times New Roman"/>
                <a:cs typeface="Times New Roman"/>
              </a:rPr>
              <a:t>-</a:t>
            </a:r>
            <a:r>
              <a:rPr sz="1700" b="1" spc="5" dirty="0">
                <a:latin typeface="Times New Roman"/>
                <a:cs typeface="Times New Roman"/>
              </a:rPr>
              <a:t> </a:t>
            </a:r>
            <a:r>
              <a:rPr sz="1700" dirty="0">
                <a:latin typeface="Times New Roman"/>
                <a:cs typeface="Times New Roman"/>
              </a:rPr>
              <a:t>Compare</a:t>
            </a:r>
            <a:r>
              <a:rPr sz="1700" spc="-20" dirty="0">
                <a:latin typeface="Times New Roman"/>
                <a:cs typeface="Times New Roman"/>
              </a:rPr>
              <a:t> </a:t>
            </a:r>
            <a:r>
              <a:rPr sz="1700" dirty="0">
                <a:latin typeface="Times New Roman"/>
                <a:cs typeface="Times New Roman"/>
              </a:rPr>
              <a:t>newNode</a:t>
            </a:r>
            <a:r>
              <a:rPr sz="1700" spc="-35" dirty="0">
                <a:latin typeface="Times New Roman"/>
                <a:cs typeface="Times New Roman"/>
              </a:rPr>
              <a:t> </a:t>
            </a:r>
            <a:r>
              <a:rPr sz="1700" spc="-5" dirty="0">
                <a:latin typeface="Times New Roman"/>
                <a:cs typeface="Times New Roman"/>
              </a:rPr>
              <a:t>value</a:t>
            </a:r>
            <a:r>
              <a:rPr sz="1700" dirty="0">
                <a:latin typeface="Times New Roman"/>
                <a:cs typeface="Times New Roman"/>
              </a:rPr>
              <a:t> </a:t>
            </a:r>
            <a:r>
              <a:rPr sz="1700" spc="-5" dirty="0">
                <a:latin typeface="Times New Roman"/>
                <a:cs typeface="Times New Roman"/>
              </a:rPr>
              <a:t>with </a:t>
            </a:r>
            <a:r>
              <a:rPr sz="1700" spc="-10" dirty="0">
                <a:latin typeface="Times New Roman"/>
                <a:cs typeface="Times New Roman"/>
              </a:rPr>
              <a:t>its</a:t>
            </a:r>
            <a:r>
              <a:rPr sz="1700" spc="15" dirty="0">
                <a:latin typeface="Times New Roman"/>
                <a:cs typeface="Times New Roman"/>
              </a:rPr>
              <a:t> </a:t>
            </a:r>
            <a:r>
              <a:rPr sz="1700" dirty="0">
                <a:latin typeface="Times New Roman"/>
                <a:cs typeface="Times New Roman"/>
              </a:rPr>
              <a:t>Parent</a:t>
            </a:r>
            <a:r>
              <a:rPr sz="1700" spc="-10" dirty="0">
                <a:latin typeface="Times New Roman"/>
                <a:cs typeface="Times New Roman"/>
              </a:rPr>
              <a:t> </a:t>
            </a:r>
            <a:r>
              <a:rPr sz="1700" spc="-5" dirty="0">
                <a:latin typeface="Times New Roman"/>
                <a:cs typeface="Times New Roman"/>
              </a:rPr>
              <a:t>node.</a:t>
            </a:r>
            <a:endParaRPr sz="1700">
              <a:latin typeface="Times New Roman"/>
              <a:cs typeface="Times New Roman"/>
            </a:endParaRPr>
          </a:p>
          <a:p>
            <a:pPr marL="12700">
              <a:lnSpc>
                <a:spcPct val="100000"/>
              </a:lnSpc>
              <a:spcBef>
                <a:spcPts val="1019"/>
              </a:spcBef>
            </a:pPr>
            <a:r>
              <a:rPr sz="1700" b="1" dirty="0">
                <a:latin typeface="Times New Roman"/>
                <a:cs typeface="Times New Roman"/>
              </a:rPr>
              <a:t>Step</a:t>
            </a:r>
            <a:r>
              <a:rPr sz="1700" b="1" spc="-5" dirty="0">
                <a:latin typeface="Times New Roman"/>
                <a:cs typeface="Times New Roman"/>
              </a:rPr>
              <a:t> </a:t>
            </a:r>
            <a:r>
              <a:rPr sz="1700" b="1" dirty="0">
                <a:latin typeface="Times New Roman"/>
                <a:cs typeface="Times New Roman"/>
              </a:rPr>
              <a:t>3</a:t>
            </a:r>
            <a:r>
              <a:rPr sz="1700" b="1" spc="-5" dirty="0">
                <a:latin typeface="Times New Roman"/>
                <a:cs typeface="Times New Roman"/>
              </a:rPr>
              <a:t> </a:t>
            </a:r>
            <a:r>
              <a:rPr sz="1700" b="1" dirty="0">
                <a:latin typeface="Times New Roman"/>
                <a:cs typeface="Times New Roman"/>
              </a:rPr>
              <a:t>- </a:t>
            </a:r>
            <a:r>
              <a:rPr sz="1700" spc="-5" dirty="0">
                <a:latin typeface="Times New Roman"/>
                <a:cs typeface="Times New Roman"/>
              </a:rPr>
              <a:t>If </a:t>
            </a:r>
            <a:r>
              <a:rPr sz="1700" dirty="0">
                <a:latin typeface="Times New Roman"/>
                <a:cs typeface="Times New Roman"/>
              </a:rPr>
              <a:t>newNode</a:t>
            </a:r>
            <a:r>
              <a:rPr sz="1700" spc="-40" dirty="0">
                <a:latin typeface="Times New Roman"/>
                <a:cs typeface="Times New Roman"/>
              </a:rPr>
              <a:t> </a:t>
            </a:r>
            <a:r>
              <a:rPr sz="1700" dirty="0">
                <a:latin typeface="Times New Roman"/>
                <a:cs typeface="Times New Roman"/>
              </a:rPr>
              <a:t>value</a:t>
            </a:r>
            <a:r>
              <a:rPr sz="1700" spc="-5" dirty="0">
                <a:latin typeface="Times New Roman"/>
                <a:cs typeface="Times New Roman"/>
              </a:rPr>
              <a:t> is</a:t>
            </a:r>
            <a:r>
              <a:rPr sz="1700" dirty="0">
                <a:latin typeface="Times New Roman"/>
                <a:cs typeface="Times New Roman"/>
              </a:rPr>
              <a:t> </a:t>
            </a:r>
            <a:r>
              <a:rPr sz="1700" spc="-5" dirty="0">
                <a:latin typeface="Times New Roman"/>
                <a:cs typeface="Times New Roman"/>
              </a:rPr>
              <a:t>greater</a:t>
            </a:r>
            <a:r>
              <a:rPr sz="1700" spc="-20" dirty="0">
                <a:latin typeface="Times New Roman"/>
                <a:cs typeface="Times New Roman"/>
              </a:rPr>
              <a:t> </a:t>
            </a:r>
            <a:r>
              <a:rPr sz="1700" dirty="0">
                <a:latin typeface="Times New Roman"/>
                <a:cs typeface="Times New Roman"/>
              </a:rPr>
              <a:t>than</a:t>
            </a:r>
            <a:r>
              <a:rPr sz="1700" spc="-10" dirty="0">
                <a:latin typeface="Times New Roman"/>
                <a:cs typeface="Times New Roman"/>
              </a:rPr>
              <a:t> </a:t>
            </a:r>
            <a:r>
              <a:rPr sz="1700" spc="-5" dirty="0">
                <a:latin typeface="Times New Roman"/>
                <a:cs typeface="Times New Roman"/>
              </a:rPr>
              <a:t>its</a:t>
            </a:r>
            <a:r>
              <a:rPr sz="1700" spc="20" dirty="0">
                <a:latin typeface="Times New Roman"/>
                <a:cs typeface="Times New Roman"/>
              </a:rPr>
              <a:t> </a:t>
            </a:r>
            <a:r>
              <a:rPr sz="1700" spc="-5" dirty="0">
                <a:latin typeface="Times New Roman"/>
                <a:cs typeface="Times New Roman"/>
              </a:rPr>
              <a:t>parent,</a:t>
            </a:r>
            <a:r>
              <a:rPr sz="1700" spc="-10" dirty="0">
                <a:latin typeface="Times New Roman"/>
                <a:cs typeface="Times New Roman"/>
              </a:rPr>
              <a:t> </a:t>
            </a:r>
            <a:r>
              <a:rPr sz="1700" dirty="0">
                <a:latin typeface="Times New Roman"/>
                <a:cs typeface="Times New Roman"/>
              </a:rPr>
              <a:t>then</a:t>
            </a:r>
            <a:r>
              <a:rPr sz="1700" spc="-10" dirty="0">
                <a:latin typeface="Times New Roman"/>
                <a:cs typeface="Times New Roman"/>
              </a:rPr>
              <a:t> </a:t>
            </a:r>
            <a:r>
              <a:rPr sz="1700" dirty="0">
                <a:latin typeface="Times New Roman"/>
                <a:cs typeface="Times New Roman"/>
              </a:rPr>
              <a:t>swap</a:t>
            </a:r>
            <a:r>
              <a:rPr sz="1700" spc="-15" dirty="0">
                <a:latin typeface="Times New Roman"/>
                <a:cs typeface="Times New Roman"/>
              </a:rPr>
              <a:t> </a:t>
            </a:r>
            <a:r>
              <a:rPr sz="1700" dirty="0">
                <a:latin typeface="Times New Roman"/>
                <a:cs typeface="Times New Roman"/>
              </a:rPr>
              <a:t>both</a:t>
            </a:r>
            <a:r>
              <a:rPr sz="1700" spc="5" dirty="0">
                <a:latin typeface="Times New Roman"/>
                <a:cs typeface="Times New Roman"/>
              </a:rPr>
              <a:t> </a:t>
            </a:r>
            <a:r>
              <a:rPr sz="1700" dirty="0">
                <a:latin typeface="Times New Roman"/>
                <a:cs typeface="Times New Roman"/>
              </a:rPr>
              <a:t>of</a:t>
            </a:r>
            <a:r>
              <a:rPr sz="1700" spc="-5" dirty="0">
                <a:latin typeface="Times New Roman"/>
                <a:cs typeface="Times New Roman"/>
              </a:rPr>
              <a:t> them.</a:t>
            </a:r>
            <a:endParaRPr sz="1700">
              <a:latin typeface="Times New Roman"/>
              <a:cs typeface="Times New Roman"/>
            </a:endParaRPr>
          </a:p>
          <a:p>
            <a:pPr marL="12700" marR="5080">
              <a:lnSpc>
                <a:spcPct val="150000"/>
              </a:lnSpc>
              <a:spcBef>
                <a:spcPts val="5"/>
              </a:spcBef>
            </a:pPr>
            <a:r>
              <a:rPr sz="1700" b="1" dirty="0">
                <a:latin typeface="Times New Roman"/>
                <a:cs typeface="Times New Roman"/>
              </a:rPr>
              <a:t>Step</a:t>
            </a:r>
            <a:r>
              <a:rPr sz="1700" b="1" spc="305" dirty="0">
                <a:latin typeface="Times New Roman"/>
                <a:cs typeface="Times New Roman"/>
              </a:rPr>
              <a:t> </a:t>
            </a:r>
            <a:r>
              <a:rPr sz="1700" b="1" dirty="0">
                <a:latin typeface="Times New Roman"/>
                <a:cs typeface="Times New Roman"/>
              </a:rPr>
              <a:t>4</a:t>
            </a:r>
            <a:r>
              <a:rPr sz="1700" b="1" spc="310" dirty="0">
                <a:latin typeface="Times New Roman"/>
                <a:cs typeface="Times New Roman"/>
              </a:rPr>
              <a:t> </a:t>
            </a:r>
            <a:r>
              <a:rPr sz="1700" b="1" dirty="0">
                <a:latin typeface="Times New Roman"/>
                <a:cs typeface="Times New Roman"/>
              </a:rPr>
              <a:t>-</a:t>
            </a:r>
            <a:r>
              <a:rPr sz="1700" b="1" spc="295" dirty="0">
                <a:latin typeface="Times New Roman"/>
                <a:cs typeface="Times New Roman"/>
              </a:rPr>
              <a:t> </a:t>
            </a:r>
            <a:r>
              <a:rPr sz="1700" spc="-5" dirty="0">
                <a:latin typeface="Times New Roman"/>
                <a:cs typeface="Times New Roman"/>
              </a:rPr>
              <a:t>Repeat</a:t>
            </a:r>
            <a:r>
              <a:rPr sz="1700" spc="305" dirty="0">
                <a:latin typeface="Times New Roman"/>
                <a:cs typeface="Times New Roman"/>
              </a:rPr>
              <a:t> </a:t>
            </a:r>
            <a:r>
              <a:rPr sz="1700" spc="-5" dirty="0">
                <a:latin typeface="Times New Roman"/>
                <a:cs typeface="Times New Roman"/>
              </a:rPr>
              <a:t>step</a:t>
            </a:r>
            <a:r>
              <a:rPr sz="1700" spc="310" dirty="0">
                <a:latin typeface="Times New Roman"/>
                <a:cs typeface="Times New Roman"/>
              </a:rPr>
              <a:t> </a:t>
            </a:r>
            <a:r>
              <a:rPr sz="1700" dirty="0">
                <a:latin typeface="Times New Roman"/>
                <a:cs typeface="Times New Roman"/>
              </a:rPr>
              <a:t>2</a:t>
            </a:r>
            <a:r>
              <a:rPr sz="1700" spc="310" dirty="0">
                <a:latin typeface="Times New Roman"/>
                <a:cs typeface="Times New Roman"/>
              </a:rPr>
              <a:t> </a:t>
            </a:r>
            <a:r>
              <a:rPr sz="1700" spc="-5" dirty="0">
                <a:latin typeface="Times New Roman"/>
                <a:cs typeface="Times New Roman"/>
              </a:rPr>
              <a:t>and</a:t>
            </a:r>
            <a:r>
              <a:rPr sz="1700" spc="310" dirty="0">
                <a:latin typeface="Times New Roman"/>
                <a:cs typeface="Times New Roman"/>
              </a:rPr>
              <a:t> </a:t>
            </a:r>
            <a:r>
              <a:rPr sz="1700" spc="-5" dirty="0">
                <a:latin typeface="Times New Roman"/>
                <a:cs typeface="Times New Roman"/>
              </a:rPr>
              <a:t>step</a:t>
            </a:r>
            <a:r>
              <a:rPr sz="1700" spc="295" dirty="0">
                <a:latin typeface="Times New Roman"/>
                <a:cs typeface="Times New Roman"/>
              </a:rPr>
              <a:t> </a:t>
            </a:r>
            <a:r>
              <a:rPr sz="1700" dirty="0">
                <a:latin typeface="Times New Roman"/>
                <a:cs typeface="Times New Roman"/>
              </a:rPr>
              <a:t>3</a:t>
            </a:r>
            <a:r>
              <a:rPr sz="1700" spc="310" dirty="0">
                <a:latin typeface="Times New Roman"/>
                <a:cs typeface="Times New Roman"/>
              </a:rPr>
              <a:t> </a:t>
            </a:r>
            <a:r>
              <a:rPr sz="1700" spc="-5" dirty="0">
                <a:latin typeface="Times New Roman"/>
                <a:cs typeface="Times New Roman"/>
              </a:rPr>
              <a:t>until</a:t>
            </a:r>
            <a:r>
              <a:rPr sz="1700" spc="305" dirty="0">
                <a:latin typeface="Times New Roman"/>
                <a:cs typeface="Times New Roman"/>
              </a:rPr>
              <a:t> </a:t>
            </a:r>
            <a:r>
              <a:rPr sz="1700" spc="-5" dirty="0">
                <a:latin typeface="Times New Roman"/>
                <a:cs typeface="Times New Roman"/>
              </a:rPr>
              <a:t>newNode</a:t>
            </a:r>
            <a:r>
              <a:rPr sz="1700" spc="300" dirty="0">
                <a:latin typeface="Times New Roman"/>
                <a:cs typeface="Times New Roman"/>
              </a:rPr>
              <a:t> </a:t>
            </a:r>
            <a:r>
              <a:rPr sz="1700" spc="-5" dirty="0">
                <a:latin typeface="Times New Roman"/>
                <a:cs typeface="Times New Roman"/>
              </a:rPr>
              <a:t>value</a:t>
            </a:r>
            <a:r>
              <a:rPr sz="1700" spc="310" dirty="0">
                <a:latin typeface="Times New Roman"/>
                <a:cs typeface="Times New Roman"/>
              </a:rPr>
              <a:t> </a:t>
            </a:r>
            <a:r>
              <a:rPr sz="1700" spc="-5" dirty="0">
                <a:latin typeface="Times New Roman"/>
                <a:cs typeface="Times New Roman"/>
              </a:rPr>
              <a:t>is</a:t>
            </a:r>
            <a:r>
              <a:rPr sz="1700" spc="305" dirty="0">
                <a:latin typeface="Times New Roman"/>
                <a:cs typeface="Times New Roman"/>
              </a:rPr>
              <a:t> </a:t>
            </a:r>
            <a:r>
              <a:rPr sz="1700" dirty="0">
                <a:latin typeface="Times New Roman"/>
                <a:cs typeface="Times New Roman"/>
              </a:rPr>
              <a:t>less</a:t>
            </a:r>
            <a:r>
              <a:rPr sz="1700" spc="305" dirty="0">
                <a:latin typeface="Times New Roman"/>
                <a:cs typeface="Times New Roman"/>
              </a:rPr>
              <a:t> </a:t>
            </a:r>
            <a:r>
              <a:rPr sz="1700" dirty="0">
                <a:latin typeface="Times New Roman"/>
                <a:cs typeface="Times New Roman"/>
              </a:rPr>
              <a:t>than</a:t>
            </a:r>
            <a:r>
              <a:rPr sz="1700" spc="310" dirty="0">
                <a:latin typeface="Times New Roman"/>
                <a:cs typeface="Times New Roman"/>
              </a:rPr>
              <a:t> </a:t>
            </a:r>
            <a:r>
              <a:rPr sz="1700" spc="-10" dirty="0">
                <a:latin typeface="Times New Roman"/>
                <a:cs typeface="Times New Roman"/>
              </a:rPr>
              <a:t>its</a:t>
            </a:r>
            <a:r>
              <a:rPr sz="1700" spc="310" dirty="0">
                <a:latin typeface="Times New Roman"/>
                <a:cs typeface="Times New Roman"/>
              </a:rPr>
              <a:t> </a:t>
            </a:r>
            <a:r>
              <a:rPr sz="1700" dirty="0">
                <a:latin typeface="Times New Roman"/>
                <a:cs typeface="Times New Roman"/>
              </a:rPr>
              <a:t>parent</a:t>
            </a:r>
            <a:r>
              <a:rPr sz="1700" spc="300" dirty="0">
                <a:latin typeface="Times New Roman"/>
                <a:cs typeface="Times New Roman"/>
              </a:rPr>
              <a:t> </a:t>
            </a:r>
            <a:r>
              <a:rPr sz="1700" spc="-10" dirty="0">
                <a:latin typeface="Times New Roman"/>
                <a:cs typeface="Times New Roman"/>
              </a:rPr>
              <a:t>node</a:t>
            </a:r>
            <a:r>
              <a:rPr sz="1700" spc="310" dirty="0">
                <a:latin typeface="Times New Roman"/>
                <a:cs typeface="Times New Roman"/>
              </a:rPr>
              <a:t> </a:t>
            </a:r>
            <a:r>
              <a:rPr sz="1700" spc="-5" dirty="0">
                <a:latin typeface="Times New Roman"/>
                <a:cs typeface="Times New Roman"/>
              </a:rPr>
              <a:t>(or) </a:t>
            </a:r>
            <a:r>
              <a:rPr sz="1700" spc="-409" dirty="0">
                <a:latin typeface="Times New Roman"/>
                <a:cs typeface="Times New Roman"/>
              </a:rPr>
              <a:t> </a:t>
            </a:r>
            <a:r>
              <a:rPr sz="1700" dirty="0">
                <a:latin typeface="Times New Roman"/>
                <a:cs typeface="Times New Roman"/>
              </a:rPr>
              <a:t>newNode</a:t>
            </a:r>
            <a:r>
              <a:rPr sz="1700" spc="-40" dirty="0">
                <a:latin typeface="Times New Roman"/>
                <a:cs typeface="Times New Roman"/>
              </a:rPr>
              <a:t> </a:t>
            </a:r>
            <a:r>
              <a:rPr sz="1700" dirty="0">
                <a:latin typeface="Times New Roman"/>
                <a:cs typeface="Times New Roman"/>
              </a:rPr>
              <a:t>reaches</a:t>
            </a:r>
            <a:r>
              <a:rPr sz="1700" spc="-35" dirty="0">
                <a:latin typeface="Times New Roman"/>
                <a:cs typeface="Times New Roman"/>
              </a:rPr>
              <a:t> </a:t>
            </a:r>
            <a:r>
              <a:rPr sz="1700" spc="-5" dirty="0">
                <a:latin typeface="Times New Roman"/>
                <a:cs typeface="Times New Roman"/>
              </a:rPr>
              <a:t>to</a:t>
            </a:r>
            <a:r>
              <a:rPr sz="1700" spc="5" dirty="0">
                <a:latin typeface="Times New Roman"/>
                <a:cs typeface="Times New Roman"/>
              </a:rPr>
              <a:t> </a:t>
            </a:r>
            <a:r>
              <a:rPr sz="1700" spc="-5" dirty="0">
                <a:latin typeface="Times New Roman"/>
                <a:cs typeface="Times New Roman"/>
              </a:rPr>
              <a:t>root.</a:t>
            </a:r>
            <a:endParaRPr sz="1700">
              <a:latin typeface="Times New Roman"/>
              <a:cs typeface="Times New Roman"/>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77874" y="1679448"/>
            <a:ext cx="4238625" cy="2286000"/>
          </a:xfrm>
          <a:prstGeom prst="rect">
            <a:avLst/>
          </a:prstGeom>
        </p:spPr>
      </p:pic>
      <p:sp>
        <p:nvSpPr>
          <p:cNvPr id="3" name="object 3"/>
          <p:cNvSpPr txBox="1"/>
          <p:nvPr/>
        </p:nvSpPr>
        <p:spPr>
          <a:xfrm>
            <a:off x="1420749" y="731265"/>
            <a:ext cx="3240405" cy="285115"/>
          </a:xfrm>
          <a:prstGeom prst="rect">
            <a:avLst/>
          </a:prstGeom>
        </p:spPr>
        <p:txBody>
          <a:bodyPr vert="horz" wrap="square" lIns="0" tIns="13335" rIns="0" bIns="0" rtlCol="0">
            <a:spAutoFit/>
          </a:bodyPr>
          <a:lstStyle/>
          <a:p>
            <a:pPr marL="12700">
              <a:lnSpc>
                <a:spcPct val="100000"/>
              </a:lnSpc>
              <a:spcBef>
                <a:spcPts val="105"/>
              </a:spcBef>
            </a:pPr>
            <a:r>
              <a:rPr sz="1700" spc="-5" dirty="0">
                <a:latin typeface="Times New Roman"/>
                <a:cs typeface="Times New Roman"/>
              </a:rPr>
              <a:t>Input: </a:t>
            </a:r>
            <a:r>
              <a:rPr sz="1700" dirty="0">
                <a:latin typeface="Times New Roman"/>
                <a:cs typeface="Times New Roman"/>
              </a:rPr>
              <a:t>35</a:t>
            </a:r>
            <a:r>
              <a:rPr sz="1700" spc="-15" dirty="0">
                <a:latin typeface="Times New Roman"/>
                <a:cs typeface="Times New Roman"/>
              </a:rPr>
              <a:t> </a:t>
            </a:r>
            <a:r>
              <a:rPr sz="1700" dirty="0">
                <a:latin typeface="Times New Roman"/>
                <a:cs typeface="Times New Roman"/>
              </a:rPr>
              <a:t>33</a:t>
            </a:r>
            <a:r>
              <a:rPr sz="1700" spc="-10" dirty="0">
                <a:latin typeface="Times New Roman"/>
                <a:cs typeface="Times New Roman"/>
              </a:rPr>
              <a:t> </a:t>
            </a:r>
            <a:r>
              <a:rPr sz="1700" dirty="0">
                <a:latin typeface="Times New Roman"/>
                <a:cs typeface="Times New Roman"/>
              </a:rPr>
              <a:t>42</a:t>
            </a:r>
            <a:r>
              <a:rPr sz="1700" spc="-15" dirty="0">
                <a:latin typeface="Times New Roman"/>
                <a:cs typeface="Times New Roman"/>
              </a:rPr>
              <a:t> </a:t>
            </a:r>
            <a:r>
              <a:rPr sz="1700" dirty="0">
                <a:latin typeface="Times New Roman"/>
                <a:cs typeface="Times New Roman"/>
              </a:rPr>
              <a:t>10</a:t>
            </a:r>
            <a:r>
              <a:rPr sz="1700" spc="-10" dirty="0">
                <a:latin typeface="Times New Roman"/>
                <a:cs typeface="Times New Roman"/>
              </a:rPr>
              <a:t> </a:t>
            </a:r>
            <a:r>
              <a:rPr sz="1700" dirty="0">
                <a:latin typeface="Times New Roman"/>
                <a:cs typeface="Times New Roman"/>
              </a:rPr>
              <a:t>14</a:t>
            </a:r>
            <a:r>
              <a:rPr sz="1700" spc="-15" dirty="0">
                <a:latin typeface="Times New Roman"/>
                <a:cs typeface="Times New Roman"/>
              </a:rPr>
              <a:t> </a:t>
            </a:r>
            <a:r>
              <a:rPr sz="1700" dirty="0">
                <a:latin typeface="Times New Roman"/>
                <a:cs typeface="Times New Roman"/>
              </a:rPr>
              <a:t>19</a:t>
            </a:r>
            <a:r>
              <a:rPr sz="1700" spc="-15" dirty="0">
                <a:latin typeface="Times New Roman"/>
                <a:cs typeface="Times New Roman"/>
              </a:rPr>
              <a:t> </a:t>
            </a:r>
            <a:r>
              <a:rPr sz="1700" dirty="0">
                <a:latin typeface="Times New Roman"/>
                <a:cs typeface="Times New Roman"/>
              </a:rPr>
              <a:t>27</a:t>
            </a:r>
            <a:r>
              <a:rPr sz="1700" spc="5" dirty="0">
                <a:latin typeface="Times New Roman"/>
                <a:cs typeface="Times New Roman"/>
              </a:rPr>
              <a:t> </a:t>
            </a:r>
            <a:r>
              <a:rPr sz="1700" dirty="0">
                <a:latin typeface="Times New Roman"/>
                <a:cs typeface="Times New Roman"/>
              </a:rPr>
              <a:t>44</a:t>
            </a:r>
            <a:r>
              <a:rPr sz="1700" spc="-15" dirty="0">
                <a:latin typeface="Times New Roman"/>
                <a:cs typeface="Times New Roman"/>
              </a:rPr>
              <a:t> </a:t>
            </a:r>
            <a:r>
              <a:rPr sz="1700" dirty="0">
                <a:latin typeface="Times New Roman"/>
                <a:cs typeface="Times New Roman"/>
              </a:rPr>
              <a:t>26</a:t>
            </a:r>
            <a:r>
              <a:rPr sz="1700" spc="-10" dirty="0">
                <a:latin typeface="Times New Roman"/>
                <a:cs typeface="Times New Roman"/>
              </a:rPr>
              <a:t> </a:t>
            </a:r>
            <a:r>
              <a:rPr sz="1700" dirty="0">
                <a:latin typeface="Times New Roman"/>
                <a:cs typeface="Times New Roman"/>
              </a:rPr>
              <a:t>31</a:t>
            </a:r>
            <a:endParaRPr sz="170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12797C39-AE57-8920-7DED-C786124F30C5}"/>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4FF3448-6C71-F0EA-B351-990F49DB50A7}"/>
              </a:ext>
            </a:extLst>
          </p:cNvPr>
          <p:cNvSpPr txBox="1"/>
          <p:nvPr/>
        </p:nvSpPr>
        <p:spPr>
          <a:xfrm>
            <a:off x="528015" y="534670"/>
            <a:ext cx="7891780" cy="3504164"/>
          </a:xfrm>
          <a:prstGeom prst="rect">
            <a:avLst/>
          </a:prstGeom>
        </p:spPr>
        <p:txBody>
          <a:bodyPr vert="horz" wrap="square" lIns="0" tIns="13335" rIns="0" bIns="0" rtlCol="0">
            <a:spAutoFit/>
          </a:bodyPr>
          <a:lstStyle/>
          <a:p>
            <a:pPr marL="12700" algn="just">
              <a:lnSpc>
                <a:spcPct val="100000"/>
              </a:lnSpc>
              <a:spcBef>
                <a:spcPts val="105"/>
              </a:spcBef>
            </a:pPr>
            <a:r>
              <a:rPr sz="1700" b="1" spc="-40" dirty="0">
                <a:latin typeface="Times New Roman"/>
                <a:cs typeface="Times New Roman"/>
              </a:rPr>
              <a:t>Insert</a:t>
            </a:r>
            <a:r>
              <a:rPr sz="1700" b="1" spc="-45" dirty="0">
                <a:latin typeface="Times New Roman"/>
                <a:cs typeface="Times New Roman"/>
              </a:rPr>
              <a:t>i</a:t>
            </a:r>
            <a:r>
              <a:rPr sz="1700" b="1" spc="-40" dirty="0">
                <a:latin typeface="Times New Roman"/>
                <a:cs typeface="Times New Roman"/>
              </a:rPr>
              <a:t>o</a:t>
            </a:r>
            <a:r>
              <a:rPr sz="1700" b="1" dirty="0">
                <a:latin typeface="Times New Roman"/>
                <a:cs typeface="Times New Roman"/>
              </a:rPr>
              <a:t>n</a:t>
            </a:r>
            <a:r>
              <a:rPr sz="1700" b="1" spc="-114" dirty="0">
                <a:latin typeface="Times New Roman"/>
                <a:cs typeface="Times New Roman"/>
              </a:rPr>
              <a:t> </a:t>
            </a:r>
            <a:r>
              <a:rPr sz="1700" b="1" spc="-40" dirty="0">
                <a:latin typeface="Times New Roman"/>
                <a:cs typeface="Times New Roman"/>
              </a:rPr>
              <a:t>Sor</a:t>
            </a:r>
            <a:r>
              <a:rPr sz="1700" b="1" dirty="0">
                <a:latin typeface="Times New Roman"/>
                <a:cs typeface="Times New Roman"/>
              </a:rPr>
              <a:t>t</a:t>
            </a:r>
            <a:r>
              <a:rPr lang="en-US" sz="1700" b="1" dirty="0">
                <a:latin typeface="Times New Roman"/>
                <a:cs typeface="Times New Roman"/>
              </a:rPr>
              <a:t> Algorithm</a:t>
            </a:r>
          </a:p>
          <a:p>
            <a:pPr algn="just">
              <a:lnSpc>
                <a:spcPct val="150000"/>
              </a:lnSpc>
            </a:pPr>
            <a:r>
              <a:rPr lang="en-US" sz="1600" b="0" i="0" dirty="0">
                <a:solidFill>
                  <a:srgbClr val="333333"/>
                </a:solidFill>
                <a:effectLst/>
                <a:latin typeface="inter-regular"/>
              </a:rPr>
              <a:t>The simple steps of achieving the insertion sort are listed as follows -</a:t>
            </a:r>
          </a:p>
          <a:p>
            <a:pPr algn="just">
              <a:lnSpc>
                <a:spcPct val="150000"/>
              </a:lnSpc>
            </a:pPr>
            <a:r>
              <a:rPr lang="en-US" sz="1600" b="1" i="0" dirty="0">
                <a:solidFill>
                  <a:srgbClr val="333333"/>
                </a:solidFill>
                <a:effectLst/>
                <a:latin typeface="inter-bold"/>
              </a:rPr>
              <a:t>Step 1 -</a:t>
            </a:r>
            <a:r>
              <a:rPr lang="en-US" sz="1600" b="0" i="0" dirty="0">
                <a:solidFill>
                  <a:srgbClr val="333333"/>
                </a:solidFill>
                <a:effectLst/>
                <a:latin typeface="inter-regular"/>
              </a:rPr>
              <a:t> If the element is the first element, assume that it is already sorted. Return 1.</a:t>
            </a:r>
          </a:p>
          <a:p>
            <a:pPr algn="just">
              <a:lnSpc>
                <a:spcPct val="150000"/>
              </a:lnSpc>
            </a:pPr>
            <a:r>
              <a:rPr lang="en-US" sz="1600" b="1" i="0" dirty="0">
                <a:solidFill>
                  <a:srgbClr val="333333"/>
                </a:solidFill>
                <a:effectLst/>
                <a:latin typeface="inter-bold"/>
              </a:rPr>
              <a:t>Step2 -</a:t>
            </a:r>
            <a:r>
              <a:rPr lang="en-US" sz="1600" b="0" i="0" dirty="0">
                <a:solidFill>
                  <a:srgbClr val="333333"/>
                </a:solidFill>
                <a:effectLst/>
                <a:latin typeface="inter-regular"/>
              </a:rPr>
              <a:t> Pick the next element, and store it separately in a </a:t>
            </a:r>
            <a:r>
              <a:rPr lang="en-US" sz="1600" b="1" i="0" dirty="0">
                <a:solidFill>
                  <a:srgbClr val="333333"/>
                </a:solidFill>
                <a:effectLst/>
                <a:latin typeface="inter-bold"/>
              </a:rPr>
              <a:t>key.</a:t>
            </a:r>
            <a:endParaRPr lang="en-US" sz="1600" b="0" i="0" dirty="0">
              <a:solidFill>
                <a:srgbClr val="333333"/>
              </a:solidFill>
              <a:effectLst/>
              <a:latin typeface="inter-regular"/>
            </a:endParaRPr>
          </a:p>
          <a:p>
            <a:pPr algn="just">
              <a:lnSpc>
                <a:spcPct val="150000"/>
              </a:lnSpc>
            </a:pPr>
            <a:r>
              <a:rPr lang="en-US" sz="1600" b="1" i="0" dirty="0">
                <a:solidFill>
                  <a:srgbClr val="333333"/>
                </a:solidFill>
                <a:effectLst/>
                <a:latin typeface="inter-bold"/>
              </a:rPr>
              <a:t>Step3 -</a:t>
            </a:r>
            <a:r>
              <a:rPr lang="en-US" sz="1600" b="0" i="0" dirty="0">
                <a:solidFill>
                  <a:srgbClr val="333333"/>
                </a:solidFill>
                <a:effectLst/>
                <a:latin typeface="inter-regular"/>
              </a:rPr>
              <a:t> Now, compare the </a:t>
            </a:r>
            <a:r>
              <a:rPr lang="en-US" sz="1600" b="1" i="0" dirty="0">
                <a:solidFill>
                  <a:srgbClr val="333333"/>
                </a:solidFill>
                <a:effectLst/>
                <a:latin typeface="inter-bold"/>
              </a:rPr>
              <a:t>key</a:t>
            </a:r>
            <a:r>
              <a:rPr lang="en-US" sz="1600" b="0" i="0" dirty="0">
                <a:solidFill>
                  <a:srgbClr val="333333"/>
                </a:solidFill>
                <a:effectLst/>
                <a:latin typeface="inter-regular"/>
              </a:rPr>
              <a:t> with all elements in the sorted array.</a:t>
            </a:r>
          </a:p>
          <a:p>
            <a:pPr algn="just">
              <a:lnSpc>
                <a:spcPct val="150000"/>
              </a:lnSpc>
            </a:pPr>
            <a:r>
              <a:rPr lang="en-US" sz="1600" b="1" i="0" dirty="0">
                <a:solidFill>
                  <a:srgbClr val="333333"/>
                </a:solidFill>
                <a:effectLst/>
                <a:latin typeface="inter-bold"/>
              </a:rPr>
              <a:t>Step 4 -</a:t>
            </a:r>
            <a:r>
              <a:rPr lang="en-US" sz="1600" b="0" i="0" dirty="0">
                <a:solidFill>
                  <a:srgbClr val="333333"/>
                </a:solidFill>
                <a:effectLst/>
                <a:latin typeface="inter-regular"/>
              </a:rPr>
              <a:t> If the element in the sorted array is smaller than the current element, move to the next element. Else, shift greater elements in the array towards the right.</a:t>
            </a:r>
          </a:p>
          <a:p>
            <a:pPr algn="just">
              <a:lnSpc>
                <a:spcPct val="150000"/>
              </a:lnSpc>
            </a:pPr>
            <a:r>
              <a:rPr lang="en-US" sz="1600" b="1" i="0" dirty="0">
                <a:solidFill>
                  <a:srgbClr val="333333"/>
                </a:solidFill>
                <a:effectLst/>
                <a:latin typeface="inter-bold"/>
              </a:rPr>
              <a:t>Step 5 -</a:t>
            </a:r>
            <a:r>
              <a:rPr lang="en-US" sz="1600" b="0" i="0" dirty="0">
                <a:solidFill>
                  <a:srgbClr val="333333"/>
                </a:solidFill>
                <a:effectLst/>
                <a:latin typeface="inter-regular"/>
              </a:rPr>
              <a:t> Insert the value.</a:t>
            </a:r>
          </a:p>
          <a:p>
            <a:pPr algn="just">
              <a:lnSpc>
                <a:spcPct val="150000"/>
              </a:lnSpc>
            </a:pPr>
            <a:r>
              <a:rPr lang="en-US" sz="1600" b="1" i="0" dirty="0">
                <a:solidFill>
                  <a:srgbClr val="333333"/>
                </a:solidFill>
                <a:effectLst/>
                <a:latin typeface="inter-bold"/>
              </a:rPr>
              <a:t>Step 6 -</a:t>
            </a:r>
            <a:r>
              <a:rPr lang="en-US" sz="1600" b="0" i="0" dirty="0">
                <a:solidFill>
                  <a:srgbClr val="333333"/>
                </a:solidFill>
                <a:effectLst/>
                <a:latin typeface="inter-regular"/>
              </a:rPr>
              <a:t> Repeat until the array is sorted.</a:t>
            </a:r>
          </a:p>
          <a:p>
            <a:pPr marL="12700" algn="just">
              <a:lnSpc>
                <a:spcPct val="100000"/>
              </a:lnSpc>
              <a:spcBef>
                <a:spcPts val="105"/>
              </a:spcBef>
            </a:pPr>
            <a:endParaRPr sz="1700" dirty="0">
              <a:latin typeface="Times New Roman"/>
              <a:cs typeface="Times New Roman"/>
            </a:endParaRPr>
          </a:p>
        </p:txBody>
      </p:sp>
    </p:spTree>
    <p:extLst>
      <p:ext uri="{BB962C8B-B14F-4D97-AF65-F5344CB8AC3E}">
        <p14:creationId xmlns:p14="http://schemas.microsoft.com/office/powerpoint/2010/main" val="172358571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35304" y="333197"/>
            <a:ext cx="3550285" cy="545465"/>
          </a:xfrm>
          <a:prstGeom prst="rect">
            <a:avLst/>
          </a:prstGeom>
        </p:spPr>
        <p:txBody>
          <a:bodyPr vert="horz" wrap="square" lIns="0" tIns="13335" rIns="0" bIns="0" rtlCol="0">
            <a:spAutoFit/>
          </a:bodyPr>
          <a:lstStyle/>
          <a:p>
            <a:pPr marL="12700">
              <a:lnSpc>
                <a:spcPct val="100000"/>
              </a:lnSpc>
              <a:spcBef>
                <a:spcPts val="105"/>
              </a:spcBef>
            </a:pPr>
            <a:r>
              <a:rPr sz="1700" dirty="0">
                <a:latin typeface="Times New Roman"/>
                <a:cs typeface="Times New Roman"/>
              </a:rPr>
              <a:t>void</a:t>
            </a:r>
            <a:r>
              <a:rPr sz="1700" spc="-10" dirty="0">
                <a:latin typeface="Times New Roman"/>
                <a:cs typeface="Times New Roman"/>
              </a:rPr>
              <a:t> </a:t>
            </a:r>
            <a:r>
              <a:rPr sz="1700" dirty="0">
                <a:latin typeface="Times New Roman"/>
                <a:cs typeface="Times New Roman"/>
              </a:rPr>
              <a:t>max_heapify</a:t>
            </a:r>
            <a:r>
              <a:rPr sz="1700" spc="-30" dirty="0">
                <a:latin typeface="Times New Roman"/>
                <a:cs typeface="Times New Roman"/>
              </a:rPr>
              <a:t> </a:t>
            </a:r>
            <a:r>
              <a:rPr sz="1700" spc="-5" dirty="0">
                <a:latin typeface="Times New Roman"/>
                <a:cs typeface="Times New Roman"/>
              </a:rPr>
              <a:t>(int</a:t>
            </a:r>
            <a:r>
              <a:rPr sz="1700" spc="-90" dirty="0">
                <a:latin typeface="Times New Roman"/>
                <a:cs typeface="Times New Roman"/>
              </a:rPr>
              <a:t> </a:t>
            </a:r>
            <a:r>
              <a:rPr sz="1700" dirty="0">
                <a:latin typeface="Times New Roman"/>
                <a:cs typeface="Times New Roman"/>
              </a:rPr>
              <a:t>Arr[</a:t>
            </a:r>
            <a:r>
              <a:rPr sz="1700" spc="-30" dirty="0">
                <a:latin typeface="Times New Roman"/>
                <a:cs typeface="Times New Roman"/>
              </a:rPr>
              <a:t> </a:t>
            </a:r>
            <a:r>
              <a:rPr sz="1700" spc="-10" dirty="0">
                <a:latin typeface="Times New Roman"/>
                <a:cs typeface="Times New Roman"/>
              </a:rPr>
              <a:t>],</a:t>
            </a:r>
            <a:r>
              <a:rPr sz="1700" dirty="0">
                <a:latin typeface="Times New Roman"/>
                <a:cs typeface="Times New Roman"/>
              </a:rPr>
              <a:t> </a:t>
            </a:r>
            <a:r>
              <a:rPr sz="1700" spc="-5" dirty="0">
                <a:latin typeface="Times New Roman"/>
                <a:cs typeface="Times New Roman"/>
              </a:rPr>
              <a:t>int i,</a:t>
            </a:r>
            <a:r>
              <a:rPr sz="1700" dirty="0">
                <a:latin typeface="Times New Roman"/>
                <a:cs typeface="Times New Roman"/>
              </a:rPr>
              <a:t> </a:t>
            </a:r>
            <a:r>
              <a:rPr sz="1700" spc="-5" dirty="0">
                <a:latin typeface="Times New Roman"/>
                <a:cs typeface="Times New Roman"/>
              </a:rPr>
              <a:t>int</a:t>
            </a:r>
            <a:r>
              <a:rPr sz="1700" spc="-10" dirty="0">
                <a:latin typeface="Times New Roman"/>
                <a:cs typeface="Times New Roman"/>
              </a:rPr>
              <a:t> </a:t>
            </a:r>
            <a:r>
              <a:rPr sz="1700" dirty="0">
                <a:latin typeface="Times New Roman"/>
                <a:cs typeface="Times New Roman"/>
              </a:rPr>
              <a:t>N)</a:t>
            </a:r>
            <a:endParaRPr sz="1700">
              <a:latin typeface="Times New Roman"/>
              <a:cs typeface="Times New Roman"/>
            </a:endParaRPr>
          </a:p>
          <a:p>
            <a:pPr marL="229235">
              <a:lnSpc>
                <a:spcPct val="100000"/>
              </a:lnSpc>
              <a:spcBef>
                <a:spcPts val="5"/>
              </a:spcBef>
            </a:pPr>
            <a:r>
              <a:rPr sz="1700" dirty="0">
                <a:latin typeface="Times New Roman"/>
                <a:cs typeface="Times New Roman"/>
              </a:rPr>
              <a:t>{</a:t>
            </a:r>
            <a:endParaRPr sz="1700">
              <a:latin typeface="Times New Roman"/>
              <a:cs typeface="Times New Roman"/>
            </a:endParaRPr>
          </a:p>
        </p:txBody>
      </p:sp>
      <p:sp>
        <p:nvSpPr>
          <p:cNvPr id="3" name="object 3"/>
          <p:cNvSpPr txBox="1"/>
          <p:nvPr/>
        </p:nvSpPr>
        <p:spPr>
          <a:xfrm>
            <a:off x="1068425" y="852043"/>
            <a:ext cx="1505585" cy="544195"/>
          </a:xfrm>
          <a:prstGeom prst="rect">
            <a:avLst/>
          </a:prstGeom>
        </p:spPr>
        <p:txBody>
          <a:bodyPr vert="horz" wrap="square" lIns="0" tIns="13335" rIns="0" bIns="0" rtlCol="0">
            <a:spAutoFit/>
          </a:bodyPr>
          <a:lstStyle/>
          <a:p>
            <a:pPr marL="12700">
              <a:lnSpc>
                <a:spcPct val="100000"/>
              </a:lnSpc>
              <a:spcBef>
                <a:spcPts val="105"/>
              </a:spcBef>
            </a:pPr>
            <a:r>
              <a:rPr sz="1700" spc="-5" dirty="0">
                <a:latin typeface="Times New Roman"/>
                <a:cs typeface="Times New Roman"/>
              </a:rPr>
              <a:t>int</a:t>
            </a:r>
            <a:r>
              <a:rPr sz="1700" spc="-20" dirty="0">
                <a:latin typeface="Times New Roman"/>
                <a:cs typeface="Times New Roman"/>
              </a:rPr>
              <a:t> </a:t>
            </a:r>
            <a:r>
              <a:rPr sz="1700" dirty="0">
                <a:latin typeface="Times New Roman"/>
                <a:cs typeface="Times New Roman"/>
              </a:rPr>
              <a:t>left</a:t>
            </a:r>
            <a:r>
              <a:rPr sz="1700" spc="-25" dirty="0">
                <a:latin typeface="Times New Roman"/>
                <a:cs typeface="Times New Roman"/>
              </a:rPr>
              <a:t> </a:t>
            </a:r>
            <a:r>
              <a:rPr sz="1700" dirty="0">
                <a:latin typeface="Times New Roman"/>
                <a:cs typeface="Times New Roman"/>
              </a:rPr>
              <a:t>=</a:t>
            </a:r>
            <a:r>
              <a:rPr sz="1700" spc="-25" dirty="0">
                <a:latin typeface="Times New Roman"/>
                <a:cs typeface="Times New Roman"/>
              </a:rPr>
              <a:t> </a:t>
            </a:r>
            <a:r>
              <a:rPr sz="1700" dirty="0">
                <a:latin typeface="Times New Roman"/>
                <a:cs typeface="Times New Roman"/>
              </a:rPr>
              <a:t>2*i</a:t>
            </a:r>
            <a:endParaRPr sz="1700">
              <a:latin typeface="Times New Roman"/>
              <a:cs typeface="Times New Roman"/>
            </a:endParaRPr>
          </a:p>
          <a:p>
            <a:pPr marL="12700">
              <a:lnSpc>
                <a:spcPct val="100000"/>
              </a:lnSpc>
            </a:pPr>
            <a:r>
              <a:rPr sz="1700" spc="-5" dirty="0">
                <a:latin typeface="Times New Roman"/>
                <a:cs typeface="Times New Roman"/>
              </a:rPr>
              <a:t>int</a:t>
            </a:r>
            <a:r>
              <a:rPr sz="1700" spc="-15" dirty="0">
                <a:latin typeface="Times New Roman"/>
                <a:cs typeface="Times New Roman"/>
              </a:rPr>
              <a:t> </a:t>
            </a:r>
            <a:r>
              <a:rPr sz="1700" spc="-5" dirty="0">
                <a:latin typeface="Times New Roman"/>
                <a:cs typeface="Times New Roman"/>
              </a:rPr>
              <a:t>right</a:t>
            </a:r>
            <a:r>
              <a:rPr sz="1700" spc="-10" dirty="0">
                <a:latin typeface="Times New Roman"/>
                <a:cs typeface="Times New Roman"/>
              </a:rPr>
              <a:t> </a:t>
            </a:r>
            <a:r>
              <a:rPr sz="1700" dirty="0">
                <a:latin typeface="Times New Roman"/>
                <a:cs typeface="Times New Roman"/>
              </a:rPr>
              <a:t>=</a:t>
            </a:r>
            <a:r>
              <a:rPr sz="1700" spc="-25" dirty="0">
                <a:latin typeface="Times New Roman"/>
                <a:cs typeface="Times New Roman"/>
              </a:rPr>
              <a:t> </a:t>
            </a:r>
            <a:r>
              <a:rPr sz="1700" dirty="0">
                <a:latin typeface="Times New Roman"/>
                <a:cs typeface="Times New Roman"/>
              </a:rPr>
              <a:t>2*i</a:t>
            </a:r>
            <a:r>
              <a:rPr sz="1700" spc="-10" dirty="0">
                <a:latin typeface="Times New Roman"/>
                <a:cs typeface="Times New Roman"/>
              </a:rPr>
              <a:t> </a:t>
            </a:r>
            <a:r>
              <a:rPr sz="1700" dirty="0">
                <a:latin typeface="Times New Roman"/>
                <a:cs typeface="Times New Roman"/>
              </a:rPr>
              <a:t>+1</a:t>
            </a:r>
            <a:endParaRPr sz="1700">
              <a:latin typeface="Times New Roman"/>
              <a:cs typeface="Times New Roman"/>
            </a:endParaRPr>
          </a:p>
        </p:txBody>
      </p:sp>
      <p:sp>
        <p:nvSpPr>
          <p:cNvPr id="4" name="object 4"/>
          <p:cNvSpPr txBox="1"/>
          <p:nvPr/>
        </p:nvSpPr>
        <p:spPr>
          <a:xfrm>
            <a:off x="3142436" y="852043"/>
            <a:ext cx="1039494" cy="544195"/>
          </a:xfrm>
          <a:prstGeom prst="rect">
            <a:avLst/>
          </a:prstGeom>
        </p:spPr>
        <p:txBody>
          <a:bodyPr vert="horz" wrap="square" lIns="0" tIns="13335" rIns="0" bIns="0" rtlCol="0">
            <a:spAutoFit/>
          </a:bodyPr>
          <a:lstStyle/>
          <a:p>
            <a:pPr marL="40005">
              <a:lnSpc>
                <a:spcPct val="100000"/>
              </a:lnSpc>
              <a:spcBef>
                <a:spcPts val="105"/>
              </a:spcBef>
            </a:pPr>
            <a:r>
              <a:rPr sz="1700" spc="-5" dirty="0">
                <a:latin typeface="Times New Roman"/>
                <a:cs typeface="Times New Roman"/>
              </a:rPr>
              <a:t>//left</a:t>
            </a:r>
            <a:r>
              <a:rPr sz="1700" spc="-25" dirty="0">
                <a:latin typeface="Times New Roman"/>
                <a:cs typeface="Times New Roman"/>
              </a:rPr>
              <a:t> </a:t>
            </a:r>
            <a:r>
              <a:rPr sz="1700" spc="-5" dirty="0">
                <a:latin typeface="Times New Roman"/>
                <a:cs typeface="Times New Roman"/>
              </a:rPr>
              <a:t>child</a:t>
            </a:r>
            <a:endParaRPr sz="1700">
              <a:latin typeface="Times New Roman"/>
              <a:cs typeface="Times New Roman"/>
            </a:endParaRPr>
          </a:p>
          <a:p>
            <a:pPr marL="12700">
              <a:lnSpc>
                <a:spcPct val="100000"/>
              </a:lnSpc>
            </a:pPr>
            <a:r>
              <a:rPr sz="1700" spc="-5" dirty="0">
                <a:latin typeface="Times New Roman"/>
                <a:cs typeface="Times New Roman"/>
              </a:rPr>
              <a:t>//right</a:t>
            </a:r>
            <a:r>
              <a:rPr sz="1700" spc="-40" dirty="0">
                <a:latin typeface="Times New Roman"/>
                <a:cs typeface="Times New Roman"/>
              </a:rPr>
              <a:t> </a:t>
            </a:r>
            <a:r>
              <a:rPr sz="1700" spc="-5" dirty="0">
                <a:latin typeface="Times New Roman"/>
                <a:cs typeface="Times New Roman"/>
              </a:rPr>
              <a:t>child</a:t>
            </a:r>
            <a:endParaRPr sz="1700">
              <a:latin typeface="Times New Roman"/>
              <a:cs typeface="Times New Roman"/>
            </a:endParaRPr>
          </a:p>
        </p:txBody>
      </p:sp>
      <p:sp>
        <p:nvSpPr>
          <p:cNvPr id="5" name="object 5"/>
          <p:cNvSpPr txBox="1"/>
          <p:nvPr/>
        </p:nvSpPr>
        <p:spPr>
          <a:xfrm>
            <a:off x="905357" y="1369898"/>
            <a:ext cx="3919854" cy="3136265"/>
          </a:xfrm>
          <a:prstGeom prst="rect">
            <a:avLst/>
          </a:prstGeom>
        </p:spPr>
        <p:txBody>
          <a:bodyPr vert="horz" wrap="square" lIns="0" tIns="13335" rIns="0" bIns="0" rtlCol="0">
            <a:spAutoFit/>
          </a:bodyPr>
          <a:lstStyle/>
          <a:p>
            <a:pPr marL="175260">
              <a:lnSpc>
                <a:spcPct val="100000"/>
              </a:lnSpc>
              <a:spcBef>
                <a:spcPts val="105"/>
              </a:spcBef>
            </a:pPr>
            <a:r>
              <a:rPr sz="1700" spc="-5" dirty="0">
                <a:latin typeface="Times New Roman"/>
                <a:cs typeface="Times New Roman"/>
              </a:rPr>
              <a:t>if(left&lt;=</a:t>
            </a:r>
            <a:r>
              <a:rPr sz="1700" dirty="0">
                <a:latin typeface="Times New Roman"/>
                <a:cs typeface="Times New Roman"/>
              </a:rPr>
              <a:t> N and</a:t>
            </a:r>
            <a:r>
              <a:rPr sz="1700" spc="-120" dirty="0">
                <a:latin typeface="Times New Roman"/>
                <a:cs typeface="Times New Roman"/>
              </a:rPr>
              <a:t> </a:t>
            </a:r>
            <a:r>
              <a:rPr sz="1700" spc="-5" dirty="0">
                <a:latin typeface="Times New Roman"/>
                <a:cs typeface="Times New Roman"/>
              </a:rPr>
              <a:t>Arr[left]</a:t>
            </a:r>
            <a:r>
              <a:rPr sz="1700" spc="-10" dirty="0">
                <a:latin typeface="Times New Roman"/>
                <a:cs typeface="Times New Roman"/>
              </a:rPr>
              <a:t> </a:t>
            </a:r>
            <a:r>
              <a:rPr sz="1700" dirty="0">
                <a:latin typeface="Times New Roman"/>
                <a:cs typeface="Times New Roman"/>
              </a:rPr>
              <a:t>&gt;</a:t>
            </a:r>
            <a:r>
              <a:rPr sz="1700" spc="-100" dirty="0">
                <a:latin typeface="Times New Roman"/>
                <a:cs typeface="Times New Roman"/>
              </a:rPr>
              <a:t> </a:t>
            </a:r>
            <a:r>
              <a:rPr sz="1700" spc="-5" dirty="0">
                <a:latin typeface="Times New Roman"/>
                <a:cs typeface="Times New Roman"/>
              </a:rPr>
              <a:t>Arr[i]</a:t>
            </a:r>
            <a:r>
              <a:rPr sz="1700" spc="-20" dirty="0">
                <a:latin typeface="Times New Roman"/>
                <a:cs typeface="Times New Roman"/>
              </a:rPr>
              <a:t> </a:t>
            </a:r>
            <a:r>
              <a:rPr sz="1700" dirty="0">
                <a:latin typeface="Times New Roman"/>
                <a:cs typeface="Times New Roman"/>
              </a:rPr>
              <a:t>)</a:t>
            </a:r>
            <a:endParaRPr sz="1700">
              <a:latin typeface="Times New Roman"/>
              <a:cs typeface="Times New Roman"/>
            </a:endParaRPr>
          </a:p>
          <a:p>
            <a:pPr marL="175260" marR="2265680" indent="322580">
              <a:lnSpc>
                <a:spcPct val="100000"/>
              </a:lnSpc>
            </a:pPr>
            <a:r>
              <a:rPr sz="1700" spc="-5" dirty="0">
                <a:latin typeface="Times New Roman"/>
                <a:cs typeface="Times New Roman"/>
              </a:rPr>
              <a:t>largest</a:t>
            </a:r>
            <a:r>
              <a:rPr sz="1700" spc="-50" dirty="0">
                <a:latin typeface="Times New Roman"/>
                <a:cs typeface="Times New Roman"/>
              </a:rPr>
              <a:t> </a:t>
            </a:r>
            <a:r>
              <a:rPr sz="1700" dirty="0">
                <a:latin typeface="Times New Roman"/>
                <a:cs typeface="Times New Roman"/>
              </a:rPr>
              <a:t>=</a:t>
            </a:r>
            <a:r>
              <a:rPr sz="1700" spc="-50" dirty="0">
                <a:latin typeface="Times New Roman"/>
                <a:cs typeface="Times New Roman"/>
              </a:rPr>
              <a:t> </a:t>
            </a:r>
            <a:r>
              <a:rPr sz="1700" spc="-5" dirty="0">
                <a:latin typeface="Times New Roman"/>
                <a:cs typeface="Times New Roman"/>
              </a:rPr>
              <a:t>left; </a:t>
            </a:r>
            <a:r>
              <a:rPr sz="1700" spc="-409" dirty="0">
                <a:latin typeface="Times New Roman"/>
                <a:cs typeface="Times New Roman"/>
              </a:rPr>
              <a:t> </a:t>
            </a:r>
            <a:r>
              <a:rPr sz="1700" spc="-5" dirty="0">
                <a:latin typeface="Times New Roman"/>
                <a:cs typeface="Times New Roman"/>
              </a:rPr>
              <a:t>else</a:t>
            </a:r>
            <a:endParaRPr sz="1700">
              <a:latin typeface="Times New Roman"/>
              <a:cs typeface="Times New Roman"/>
            </a:endParaRPr>
          </a:p>
          <a:p>
            <a:pPr marL="443865">
              <a:lnSpc>
                <a:spcPct val="100000"/>
              </a:lnSpc>
            </a:pPr>
            <a:r>
              <a:rPr sz="1700" spc="-5" dirty="0">
                <a:latin typeface="Times New Roman"/>
                <a:cs typeface="Times New Roman"/>
              </a:rPr>
              <a:t>largest</a:t>
            </a:r>
            <a:r>
              <a:rPr sz="1700" spc="-35" dirty="0">
                <a:latin typeface="Times New Roman"/>
                <a:cs typeface="Times New Roman"/>
              </a:rPr>
              <a:t> </a:t>
            </a:r>
            <a:r>
              <a:rPr sz="1700" dirty="0">
                <a:latin typeface="Times New Roman"/>
                <a:cs typeface="Times New Roman"/>
              </a:rPr>
              <a:t>=</a:t>
            </a:r>
            <a:r>
              <a:rPr sz="1700" spc="-25" dirty="0">
                <a:latin typeface="Times New Roman"/>
                <a:cs typeface="Times New Roman"/>
              </a:rPr>
              <a:t> </a:t>
            </a:r>
            <a:r>
              <a:rPr sz="1700" spc="-5" dirty="0">
                <a:latin typeface="Times New Roman"/>
                <a:cs typeface="Times New Roman"/>
              </a:rPr>
              <a:t>i;</a:t>
            </a:r>
            <a:endParaRPr sz="1700">
              <a:latin typeface="Times New Roman"/>
              <a:cs typeface="Times New Roman"/>
            </a:endParaRPr>
          </a:p>
          <a:p>
            <a:pPr marL="175260">
              <a:lnSpc>
                <a:spcPct val="100000"/>
              </a:lnSpc>
            </a:pPr>
            <a:r>
              <a:rPr sz="1700" spc="-5" dirty="0">
                <a:latin typeface="Times New Roman"/>
                <a:cs typeface="Times New Roman"/>
              </a:rPr>
              <a:t>if(right</a:t>
            </a:r>
            <a:r>
              <a:rPr sz="1700" spc="-10" dirty="0">
                <a:latin typeface="Times New Roman"/>
                <a:cs typeface="Times New Roman"/>
              </a:rPr>
              <a:t> </a:t>
            </a:r>
            <a:r>
              <a:rPr sz="1700" dirty="0">
                <a:latin typeface="Times New Roman"/>
                <a:cs typeface="Times New Roman"/>
              </a:rPr>
              <a:t>&lt;= N</a:t>
            </a:r>
            <a:r>
              <a:rPr sz="1700" spc="-15" dirty="0">
                <a:latin typeface="Times New Roman"/>
                <a:cs typeface="Times New Roman"/>
              </a:rPr>
              <a:t> </a:t>
            </a:r>
            <a:r>
              <a:rPr sz="1700" dirty="0">
                <a:latin typeface="Times New Roman"/>
                <a:cs typeface="Times New Roman"/>
              </a:rPr>
              <a:t>and</a:t>
            </a:r>
            <a:r>
              <a:rPr sz="1700" spc="-105" dirty="0">
                <a:latin typeface="Times New Roman"/>
                <a:cs typeface="Times New Roman"/>
              </a:rPr>
              <a:t> </a:t>
            </a:r>
            <a:r>
              <a:rPr sz="1700" spc="-5" dirty="0">
                <a:latin typeface="Times New Roman"/>
                <a:cs typeface="Times New Roman"/>
              </a:rPr>
              <a:t>Arr[right]</a:t>
            </a:r>
            <a:r>
              <a:rPr sz="1700" spc="-15" dirty="0">
                <a:latin typeface="Times New Roman"/>
                <a:cs typeface="Times New Roman"/>
              </a:rPr>
              <a:t> </a:t>
            </a:r>
            <a:r>
              <a:rPr sz="1700" dirty="0">
                <a:latin typeface="Times New Roman"/>
                <a:cs typeface="Times New Roman"/>
              </a:rPr>
              <a:t>&gt;</a:t>
            </a:r>
            <a:r>
              <a:rPr sz="1700" spc="-100" dirty="0">
                <a:latin typeface="Times New Roman"/>
                <a:cs typeface="Times New Roman"/>
              </a:rPr>
              <a:t> </a:t>
            </a:r>
            <a:r>
              <a:rPr sz="1700" spc="-5" dirty="0">
                <a:latin typeface="Times New Roman"/>
                <a:cs typeface="Times New Roman"/>
              </a:rPr>
              <a:t>Arr[largest]</a:t>
            </a:r>
            <a:r>
              <a:rPr sz="1700" spc="-20" dirty="0">
                <a:latin typeface="Times New Roman"/>
                <a:cs typeface="Times New Roman"/>
              </a:rPr>
              <a:t> </a:t>
            </a:r>
            <a:r>
              <a:rPr sz="1700" dirty="0">
                <a:latin typeface="Times New Roman"/>
                <a:cs typeface="Times New Roman"/>
              </a:rPr>
              <a:t>)</a:t>
            </a:r>
            <a:endParaRPr sz="1700">
              <a:latin typeface="Times New Roman"/>
              <a:cs typeface="Times New Roman"/>
            </a:endParaRPr>
          </a:p>
          <a:p>
            <a:pPr marL="175260" marR="2252345" indent="215900">
              <a:lnSpc>
                <a:spcPct val="100000"/>
              </a:lnSpc>
              <a:spcBef>
                <a:spcPts val="5"/>
              </a:spcBef>
            </a:pPr>
            <a:r>
              <a:rPr sz="1700" spc="-5" dirty="0">
                <a:latin typeface="Times New Roman"/>
                <a:cs typeface="Times New Roman"/>
              </a:rPr>
              <a:t>largest</a:t>
            </a:r>
            <a:r>
              <a:rPr sz="1700" spc="-50" dirty="0">
                <a:latin typeface="Times New Roman"/>
                <a:cs typeface="Times New Roman"/>
              </a:rPr>
              <a:t> </a:t>
            </a:r>
            <a:r>
              <a:rPr sz="1700" dirty="0">
                <a:latin typeface="Times New Roman"/>
                <a:cs typeface="Times New Roman"/>
              </a:rPr>
              <a:t>=</a:t>
            </a:r>
            <a:r>
              <a:rPr sz="1700" spc="-40" dirty="0">
                <a:latin typeface="Times New Roman"/>
                <a:cs typeface="Times New Roman"/>
              </a:rPr>
              <a:t> </a:t>
            </a:r>
            <a:r>
              <a:rPr sz="1700" spc="-5" dirty="0">
                <a:latin typeface="Times New Roman"/>
                <a:cs typeface="Times New Roman"/>
              </a:rPr>
              <a:t>right; </a:t>
            </a:r>
            <a:r>
              <a:rPr sz="1700" spc="-409" dirty="0">
                <a:latin typeface="Times New Roman"/>
                <a:cs typeface="Times New Roman"/>
              </a:rPr>
              <a:t> </a:t>
            </a:r>
            <a:r>
              <a:rPr sz="1700" spc="-5" dirty="0">
                <a:latin typeface="Times New Roman"/>
                <a:cs typeface="Times New Roman"/>
              </a:rPr>
              <a:t>if(largest</a:t>
            </a:r>
            <a:r>
              <a:rPr sz="1700" spc="-20" dirty="0">
                <a:latin typeface="Times New Roman"/>
                <a:cs typeface="Times New Roman"/>
              </a:rPr>
              <a:t> </a:t>
            </a:r>
            <a:r>
              <a:rPr sz="1700" dirty="0">
                <a:latin typeface="Times New Roman"/>
                <a:cs typeface="Times New Roman"/>
              </a:rPr>
              <a:t>!=</a:t>
            </a:r>
            <a:r>
              <a:rPr sz="1700" spc="-25" dirty="0">
                <a:latin typeface="Times New Roman"/>
                <a:cs typeface="Times New Roman"/>
              </a:rPr>
              <a:t> </a:t>
            </a:r>
            <a:r>
              <a:rPr sz="1700" dirty="0">
                <a:latin typeface="Times New Roman"/>
                <a:cs typeface="Times New Roman"/>
              </a:rPr>
              <a:t>i</a:t>
            </a:r>
            <a:r>
              <a:rPr sz="1700" spc="-15" dirty="0">
                <a:latin typeface="Times New Roman"/>
                <a:cs typeface="Times New Roman"/>
              </a:rPr>
              <a:t> </a:t>
            </a:r>
            <a:r>
              <a:rPr sz="1700" dirty="0">
                <a:latin typeface="Times New Roman"/>
                <a:cs typeface="Times New Roman"/>
              </a:rPr>
              <a:t>)</a:t>
            </a:r>
            <a:endParaRPr sz="1700">
              <a:latin typeface="Times New Roman"/>
              <a:cs typeface="Times New Roman"/>
            </a:endParaRPr>
          </a:p>
          <a:p>
            <a:pPr marL="175260">
              <a:lnSpc>
                <a:spcPct val="100000"/>
              </a:lnSpc>
            </a:pPr>
            <a:r>
              <a:rPr sz="1700" dirty="0">
                <a:latin typeface="Times New Roman"/>
                <a:cs typeface="Times New Roman"/>
              </a:rPr>
              <a:t>{</a:t>
            </a:r>
            <a:endParaRPr sz="1700">
              <a:latin typeface="Times New Roman"/>
              <a:cs typeface="Times New Roman"/>
            </a:endParaRPr>
          </a:p>
          <a:p>
            <a:pPr marL="391795">
              <a:lnSpc>
                <a:spcPct val="100000"/>
              </a:lnSpc>
            </a:pPr>
            <a:r>
              <a:rPr sz="1700" dirty="0">
                <a:latin typeface="Times New Roman"/>
                <a:cs typeface="Times New Roman"/>
              </a:rPr>
              <a:t>swap</a:t>
            </a:r>
            <a:r>
              <a:rPr sz="1700" spc="-45" dirty="0">
                <a:latin typeface="Times New Roman"/>
                <a:cs typeface="Times New Roman"/>
              </a:rPr>
              <a:t> </a:t>
            </a:r>
            <a:r>
              <a:rPr sz="1700" spc="-5" dirty="0">
                <a:latin typeface="Times New Roman"/>
                <a:cs typeface="Times New Roman"/>
              </a:rPr>
              <a:t>(Arr[i]</a:t>
            </a:r>
            <a:r>
              <a:rPr sz="1700" spc="-25" dirty="0">
                <a:latin typeface="Times New Roman"/>
                <a:cs typeface="Times New Roman"/>
              </a:rPr>
              <a:t> </a:t>
            </a:r>
            <a:r>
              <a:rPr sz="1700" dirty="0">
                <a:latin typeface="Times New Roman"/>
                <a:cs typeface="Times New Roman"/>
              </a:rPr>
              <a:t>,</a:t>
            </a:r>
            <a:r>
              <a:rPr sz="1700" spc="-100" dirty="0">
                <a:latin typeface="Times New Roman"/>
                <a:cs typeface="Times New Roman"/>
              </a:rPr>
              <a:t> </a:t>
            </a:r>
            <a:r>
              <a:rPr sz="1700" spc="-5" dirty="0">
                <a:latin typeface="Times New Roman"/>
                <a:cs typeface="Times New Roman"/>
              </a:rPr>
              <a:t>Arr[largest]);</a:t>
            </a:r>
            <a:endParaRPr sz="1700">
              <a:latin typeface="Times New Roman"/>
              <a:cs typeface="Times New Roman"/>
            </a:endParaRPr>
          </a:p>
          <a:p>
            <a:pPr marL="391795">
              <a:lnSpc>
                <a:spcPct val="100000"/>
              </a:lnSpc>
            </a:pPr>
            <a:r>
              <a:rPr sz="1700" dirty="0">
                <a:latin typeface="Times New Roman"/>
                <a:cs typeface="Times New Roman"/>
              </a:rPr>
              <a:t>max_heapify</a:t>
            </a:r>
            <a:r>
              <a:rPr sz="1700" spc="-50" dirty="0">
                <a:latin typeface="Times New Roman"/>
                <a:cs typeface="Times New Roman"/>
              </a:rPr>
              <a:t> </a:t>
            </a:r>
            <a:r>
              <a:rPr sz="1700" spc="-20" dirty="0">
                <a:latin typeface="Times New Roman"/>
                <a:cs typeface="Times New Roman"/>
              </a:rPr>
              <a:t>(Arr,</a:t>
            </a:r>
            <a:r>
              <a:rPr sz="1700" spc="-25" dirty="0">
                <a:latin typeface="Times New Roman"/>
                <a:cs typeface="Times New Roman"/>
              </a:rPr>
              <a:t> </a:t>
            </a:r>
            <a:r>
              <a:rPr sz="1700" spc="-5" dirty="0">
                <a:latin typeface="Times New Roman"/>
                <a:cs typeface="Times New Roman"/>
              </a:rPr>
              <a:t>largest,</a:t>
            </a:r>
            <a:r>
              <a:rPr sz="1700" spc="-15" dirty="0">
                <a:latin typeface="Times New Roman"/>
                <a:cs typeface="Times New Roman"/>
              </a:rPr>
              <a:t> </a:t>
            </a:r>
            <a:r>
              <a:rPr sz="1700" dirty="0">
                <a:latin typeface="Times New Roman"/>
                <a:cs typeface="Times New Roman"/>
              </a:rPr>
              <a:t>N);</a:t>
            </a:r>
            <a:endParaRPr sz="1700">
              <a:latin typeface="Times New Roman"/>
              <a:cs typeface="Times New Roman"/>
            </a:endParaRPr>
          </a:p>
          <a:p>
            <a:pPr marL="175260">
              <a:lnSpc>
                <a:spcPct val="100000"/>
              </a:lnSpc>
            </a:pPr>
            <a:r>
              <a:rPr sz="1700" dirty="0">
                <a:latin typeface="Times New Roman"/>
                <a:cs typeface="Times New Roman"/>
              </a:rPr>
              <a:t>}</a:t>
            </a:r>
            <a:endParaRPr sz="1700">
              <a:latin typeface="Times New Roman"/>
              <a:cs typeface="Times New Roman"/>
            </a:endParaRPr>
          </a:p>
          <a:p>
            <a:pPr marL="12700">
              <a:lnSpc>
                <a:spcPct val="100000"/>
              </a:lnSpc>
            </a:pPr>
            <a:r>
              <a:rPr sz="1700" dirty="0">
                <a:latin typeface="Times New Roman"/>
                <a:cs typeface="Times New Roman"/>
              </a:rPr>
              <a:t>}</a:t>
            </a:r>
            <a:endParaRPr sz="1700">
              <a:latin typeface="Times New Roman"/>
              <a:cs typeface="Times New Roman"/>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45998" y="475614"/>
            <a:ext cx="8154034" cy="1656080"/>
          </a:xfrm>
          <a:prstGeom prst="rect">
            <a:avLst/>
          </a:prstGeom>
        </p:spPr>
        <p:txBody>
          <a:bodyPr vert="horz" wrap="square" lIns="0" tIns="13335" rIns="0" bIns="0" rtlCol="0">
            <a:spAutoFit/>
          </a:bodyPr>
          <a:lstStyle/>
          <a:p>
            <a:pPr marL="12700">
              <a:lnSpc>
                <a:spcPct val="100000"/>
              </a:lnSpc>
              <a:spcBef>
                <a:spcPts val="105"/>
              </a:spcBef>
            </a:pPr>
            <a:r>
              <a:rPr sz="1700" dirty="0">
                <a:latin typeface="Times New Roman"/>
                <a:cs typeface="Times New Roman"/>
              </a:rPr>
              <a:t>Example:</a:t>
            </a:r>
            <a:r>
              <a:rPr sz="1700" spc="-25" dirty="0">
                <a:latin typeface="Times New Roman"/>
                <a:cs typeface="Times New Roman"/>
              </a:rPr>
              <a:t> </a:t>
            </a:r>
            <a:r>
              <a:rPr sz="1700" dirty="0">
                <a:latin typeface="Times New Roman"/>
                <a:cs typeface="Times New Roman"/>
              </a:rPr>
              <a:t>90</a:t>
            </a:r>
            <a:r>
              <a:rPr sz="1700" spc="-10" dirty="0">
                <a:latin typeface="Times New Roman"/>
                <a:cs typeface="Times New Roman"/>
              </a:rPr>
              <a:t> </a:t>
            </a:r>
            <a:r>
              <a:rPr sz="1700" dirty="0">
                <a:latin typeface="Times New Roman"/>
                <a:cs typeface="Times New Roman"/>
              </a:rPr>
              <a:t>89</a:t>
            </a:r>
            <a:r>
              <a:rPr sz="1700" spc="-10" dirty="0">
                <a:latin typeface="Times New Roman"/>
                <a:cs typeface="Times New Roman"/>
              </a:rPr>
              <a:t> </a:t>
            </a:r>
            <a:r>
              <a:rPr sz="1700" dirty="0">
                <a:latin typeface="Times New Roman"/>
                <a:cs typeface="Times New Roman"/>
              </a:rPr>
              <a:t>70</a:t>
            </a:r>
            <a:r>
              <a:rPr sz="1700" spc="-10" dirty="0">
                <a:latin typeface="Times New Roman"/>
                <a:cs typeface="Times New Roman"/>
              </a:rPr>
              <a:t> </a:t>
            </a:r>
            <a:r>
              <a:rPr sz="1700" dirty="0">
                <a:latin typeface="Times New Roman"/>
                <a:cs typeface="Times New Roman"/>
              </a:rPr>
              <a:t>36</a:t>
            </a:r>
            <a:r>
              <a:rPr sz="1700" spc="-10" dirty="0">
                <a:latin typeface="Times New Roman"/>
                <a:cs typeface="Times New Roman"/>
              </a:rPr>
              <a:t> </a:t>
            </a:r>
            <a:r>
              <a:rPr sz="1700" dirty="0">
                <a:latin typeface="Times New Roman"/>
                <a:cs typeface="Times New Roman"/>
              </a:rPr>
              <a:t>75 63</a:t>
            </a:r>
            <a:r>
              <a:rPr sz="1700" spc="-10" dirty="0">
                <a:latin typeface="Times New Roman"/>
                <a:cs typeface="Times New Roman"/>
              </a:rPr>
              <a:t> </a:t>
            </a:r>
            <a:r>
              <a:rPr sz="1700" dirty="0">
                <a:latin typeface="Times New Roman"/>
                <a:cs typeface="Times New Roman"/>
              </a:rPr>
              <a:t>65</a:t>
            </a:r>
            <a:r>
              <a:rPr sz="1700" spc="-10" dirty="0">
                <a:latin typeface="Times New Roman"/>
                <a:cs typeface="Times New Roman"/>
              </a:rPr>
              <a:t> </a:t>
            </a:r>
            <a:r>
              <a:rPr sz="1700" dirty="0">
                <a:latin typeface="Times New Roman"/>
                <a:cs typeface="Times New Roman"/>
              </a:rPr>
              <a:t>21</a:t>
            </a:r>
            <a:r>
              <a:rPr sz="1700" spc="-10" dirty="0">
                <a:latin typeface="Times New Roman"/>
                <a:cs typeface="Times New Roman"/>
              </a:rPr>
              <a:t> </a:t>
            </a:r>
            <a:r>
              <a:rPr sz="1700" dirty="0">
                <a:latin typeface="Times New Roman"/>
                <a:cs typeface="Times New Roman"/>
              </a:rPr>
              <a:t>18</a:t>
            </a:r>
            <a:r>
              <a:rPr sz="1700" spc="-10" dirty="0">
                <a:latin typeface="Times New Roman"/>
                <a:cs typeface="Times New Roman"/>
              </a:rPr>
              <a:t> </a:t>
            </a:r>
            <a:r>
              <a:rPr sz="1700" dirty="0">
                <a:latin typeface="Times New Roman"/>
                <a:cs typeface="Times New Roman"/>
              </a:rPr>
              <a:t>15</a:t>
            </a:r>
            <a:endParaRPr sz="1700">
              <a:latin typeface="Times New Roman"/>
              <a:cs typeface="Times New Roman"/>
            </a:endParaRPr>
          </a:p>
          <a:p>
            <a:pPr>
              <a:lnSpc>
                <a:spcPct val="100000"/>
              </a:lnSpc>
              <a:spcBef>
                <a:spcPts val="40"/>
              </a:spcBef>
            </a:pPr>
            <a:endParaRPr sz="1550">
              <a:latin typeface="Times New Roman"/>
              <a:cs typeface="Times New Roman"/>
            </a:endParaRPr>
          </a:p>
          <a:p>
            <a:pPr marL="12700">
              <a:lnSpc>
                <a:spcPct val="100000"/>
              </a:lnSpc>
            </a:pPr>
            <a:r>
              <a:rPr sz="1700" dirty="0">
                <a:latin typeface="Times New Roman"/>
                <a:cs typeface="Times New Roman"/>
              </a:rPr>
              <a:t>Consider</a:t>
            </a:r>
            <a:r>
              <a:rPr sz="1700" spc="-10"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dirty="0">
                <a:latin typeface="Times New Roman"/>
                <a:cs typeface="Times New Roman"/>
              </a:rPr>
              <a:t>above</a:t>
            </a:r>
            <a:r>
              <a:rPr sz="1700" spc="-25" dirty="0">
                <a:latin typeface="Times New Roman"/>
                <a:cs typeface="Times New Roman"/>
              </a:rPr>
              <a:t> </a:t>
            </a:r>
            <a:r>
              <a:rPr sz="1700" dirty="0">
                <a:latin typeface="Times New Roman"/>
                <a:cs typeface="Times New Roman"/>
              </a:rPr>
              <a:t>max</a:t>
            </a:r>
            <a:r>
              <a:rPr sz="1700" spc="-10" dirty="0">
                <a:latin typeface="Times New Roman"/>
                <a:cs typeface="Times New Roman"/>
              </a:rPr>
              <a:t> </a:t>
            </a:r>
            <a:r>
              <a:rPr sz="1700" dirty="0">
                <a:latin typeface="Times New Roman"/>
                <a:cs typeface="Times New Roman"/>
              </a:rPr>
              <a:t>heap.</a:t>
            </a:r>
            <a:r>
              <a:rPr sz="1700" spc="-15" dirty="0">
                <a:latin typeface="Times New Roman"/>
                <a:cs typeface="Times New Roman"/>
              </a:rPr>
              <a:t> </a:t>
            </a:r>
            <a:r>
              <a:rPr sz="1700" b="1" spc="-5" dirty="0">
                <a:latin typeface="Times New Roman"/>
                <a:cs typeface="Times New Roman"/>
              </a:rPr>
              <a:t>Insert</a:t>
            </a:r>
            <a:r>
              <a:rPr sz="1700" b="1" spc="-10" dirty="0">
                <a:latin typeface="Times New Roman"/>
                <a:cs typeface="Times New Roman"/>
              </a:rPr>
              <a:t> </a:t>
            </a:r>
            <a:r>
              <a:rPr sz="1700" b="1" dirty="0">
                <a:latin typeface="Times New Roman"/>
                <a:cs typeface="Times New Roman"/>
              </a:rPr>
              <a:t>a</a:t>
            </a:r>
            <a:r>
              <a:rPr sz="1700" b="1" spc="-5" dirty="0">
                <a:latin typeface="Times New Roman"/>
                <a:cs typeface="Times New Roman"/>
              </a:rPr>
              <a:t> </a:t>
            </a:r>
            <a:r>
              <a:rPr sz="1700" b="1" dirty="0">
                <a:latin typeface="Times New Roman"/>
                <a:cs typeface="Times New Roman"/>
              </a:rPr>
              <a:t>new</a:t>
            </a:r>
            <a:r>
              <a:rPr sz="1700" b="1" spc="-15" dirty="0">
                <a:latin typeface="Times New Roman"/>
                <a:cs typeface="Times New Roman"/>
              </a:rPr>
              <a:t> </a:t>
            </a:r>
            <a:r>
              <a:rPr sz="1700" b="1" dirty="0">
                <a:latin typeface="Times New Roman"/>
                <a:cs typeface="Times New Roman"/>
              </a:rPr>
              <a:t>node</a:t>
            </a:r>
            <a:r>
              <a:rPr sz="1700" b="1" spc="-10" dirty="0">
                <a:latin typeface="Times New Roman"/>
                <a:cs typeface="Times New Roman"/>
              </a:rPr>
              <a:t> </a:t>
            </a:r>
            <a:r>
              <a:rPr sz="1700" b="1" spc="5" dirty="0">
                <a:latin typeface="Times New Roman"/>
                <a:cs typeface="Times New Roman"/>
              </a:rPr>
              <a:t>with</a:t>
            </a:r>
            <a:r>
              <a:rPr sz="1700" b="1" spc="-30" dirty="0">
                <a:latin typeface="Times New Roman"/>
                <a:cs typeface="Times New Roman"/>
              </a:rPr>
              <a:t> </a:t>
            </a:r>
            <a:r>
              <a:rPr sz="1700" b="1" spc="-5" dirty="0">
                <a:latin typeface="Times New Roman"/>
                <a:cs typeface="Times New Roman"/>
              </a:rPr>
              <a:t>value</a:t>
            </a:r>
            <a:r>
              <a:rPr sz="1700" b="1" spc="5" dirty="0">
                <a:latin typeface="Times New Roman"/>
                <a:cs typeface="Times New Roman"/>
              </a:rPr>
              <a:t> </a:t>
            </a:r>
            <a:r>
              <a:rPr sz="1700" b="1" dirty="0">
                <a:latin typeface="Times New Roman"/>
                <a:cs typeface="Times New Roman"/>
              </a:rPr>
              <a:t>85.</a:t>
            </a:r>
            <a:endParaRPr sz="1700">
              <a:latin typeface="Times New Roman"/>
              <a:cs typeface="Times New Roman"/>
            </a:endParaRPr>
          </a:p>
          <a:p>
            <a:pPr>
              <a:lnSpc>
                <a:spcPct val="100000"/>
              </a:lnSpc>
              <a:spcBef>
                <a:spcPts val="40"/>
              </a:spcBef>
            </a:pPr>
            <a:endParaRPr sz="1550">
              <a:latin typeface="Times New Roman"/>
              <a:cs typeface="Times New Roman"/>
            </a:endParaRPr>
          </a:p>
          <a:p>
            <a:pPr marL="12700">
              <a:lnSpc>
                <a:spcPct val="100000"/>
              </a:lnSpc>
              <a:spcBef>
                <a:spcPts val="5"/>
              </a:spcBef>
            </a:pPr>
            <a:r>
              <a:rPr sz="1700" b="1" dirty="0">
                <a:latin typeface="Times New Roman"/>
                <a:cs typeface="Times New Roman"/>
              </a:rPr>
              <a:t>Step</a:t>
            </a:r>
            <a:r>
              <a:rPr sz="1700" b="1" spc="5" dirty="0">
                <a:latin typeface="Times New Roman"/>
                <a:cs typeface="Times New Roman"/>
              </a:rPr>
              <a:t> </a:t>
            </a:r>
            <a:r>
              <a:rPr sz="1700" b="1" dirty="0">
                <a:latin typeface="Times New Roman"/>
                <a:cs typeface="Times New Roman"/>
              </a:rPr>
              <a:t>1:</a:t>
            </a:r>
            <a:r>
              <a:rPr sz="1700" b="1" spc="-5" dirty="0">
                <a:latin typeface="Times New Roman"/>
                <a:cs typeface="Times New Roman"/>
              </a:rPr>
              <a:t> </a:t>
            </a:r>
            <a:r>
              <a:rPr sz="1700" spc="-5" dirty="0">
                <a:latin typeface="Times New Roman"/>
                <a:cs typeface="Times New Roman"/>
              </a:rPr>
              <a:t>Insert</a:t>
            </a:r>
            <a:r>
              <a:rPr sz="1700" spc="5" dirty="0">
                <a:latin typeface="Times New Roman"/>
                <a:cs typeface="Times New Roman"/>
              </a:rPr>
              <a:t> </a:t>
            </a:r>
            <a:r>
              <a:rPr sz="1700" dirty="0">
                <a:latin typeface="Times New Roman"/>
                <a:cs typeface="Times New Roman"/>
              </a:rPr>
              <a:t>the</a:t>
            </a:r>
            <a:r>
              <a:rPr sz="1700" spc="-15" dirty="0">
                <a:latin typeface="Times New Roman"/>
                <a:cs typeface="Times New Roman"/>
              </a:rPr>
              <a:t> </a:t>
            </a:r>
            <a:r>
              <a:rPr sz="1700" b="1" spc="-5" dirty="0">
                <a:latin typeface="Times New Roman"/>
                <a:cs typeface="Times New Roman"/>
              </a:rPr>
              <a:t>newNode</a:t>
            </a:r>
            <a:r>
              <a:rPr sz="1700" b="1" dirty="0">
                <a:latin typeface="Times New Roman"/>
                <a:cs typeface="Times New Roman"/>
              </a:rPr>
              <a:t> </a:t>
            </a:r>
            <a:r>
              <a:rPr sz="1700" spc="-5" dirty="0">
                <a:latin typeface="Times New Roman"/>
                <a:cs typeface="Times New Roman"/>
              </a:rPr>
              <a:t>with</a:t>
            </a:r>
            <a:r>
              <a:rPr sz="1700" spc="15" dirty="0">
                <a:latin typeface="Times New Roman"/>
                <a:cs typeface="Times New Roman"/>
              </a:rPr>
              <a:t> </a:t>
            </a:r>
            <a:r>
              <a:rPr sz="1700" spc="-5" dirty="0">
                <a:latin typeface="Times New Roman"/>
                <a:cs typeface="Times New Roman"/>
              </a:rPr>
              <a:t>value</a:t>
            </a:r>
            <a:r>
              <a:rPr sz="1700" spc="10" dirty="0">
                <a:latin typeface="Times New Roman"/>
                <a:cs typeface="Times New Roman"/>
              </a:rPr>
              <a:t> </a:t>
            </a:r>
            <a:r>
              <a:rPr sz="1700" dirty="0">
                <a:latin typeface="Times New Roman"/>
                <a:cs typeface="Times New Roman"/>
              </a:rPr>
              <a:t>85 </a:t>
            </a:r>
            <a:r>
              <a:rPr sz="1700" spc="-5" dirty="0">
                <a:latin typeface="Times New Roman"/>
                <a:cs typeface="Times New Roman"/>
              </a:rPr>
              <a:t>as</a:t>
            </a:r>
            <a:r>
              <a:rPr sz="1700" spc="5" dirty="0">
                <a:latin typeface="Times New Roman"/>
                <a:cs typeface="Times New Roman"/>
              </a:rPr>
              <a:t> </a:t>
            </a:r>
            <a:r>
              <a:rPr sz="1700" b="1" dirty="0">
                <a:latin typeface="Times New Roman"/>
                <a:cs typeface="Times New Roman"/>
              </a:rPr>
              <a:t>last</a:t>
            </a:r>
            <a:r>
              <a:rPr sz="1700" b="1" spc="10" dirty="0">
                <a:latin typeface="Times New Roman"/>
                <a:cs typeface="Times New Roman"/>
              </a:rPr>
              <a:t> </a:t>
            </a:r>
            <a:r>
              <a:rPr sz="1700" b="1" spc="-5" dirty="0">
                <a:latin typeface="Times New Roman"/>
                <a:cs typeface="Times New Roman"/>
              </a:rPr>
              <a:t>leaf </a:t>
            </a:r>
            <a:r>
              <a:rPr sz="1700" spc="-5" dirty="0">
                <a:latin typeface="Times New Roman"/>
                <a:cs typeface="Times New Roman"/>
              </a:rPr>
              <a:t>from</a:t>
            </a:r>
            <a:r>
              <a:rPr sz="1700" spc="5" dirty="0">
                <a:latin typeface="Times New Roman"/>
                <a:cs typeface="Times New Roman"/>
              </a:rPr>
              <a:t> </a:t>
            </a:r>
            <a:r>
              <a:rPr sz="1700" dirty="0">
                <a:latin typeface="Times New Roman"/>
                <a:cs typeface="Times New Roman"/>
              </a:rPr>
              <a:t>left </a:t>
            </a:r>
            <a:r>
              <a:rPr sz="1700" spc="-5" dirty="0">
                <a:latin typeface="Times New Roman"/>
                <a:cs typeface="Times New Roman"/>
              </a:rPr>
              <a:t>to</a:t>
            </a:r>
            <a:r>
              <a:rPr sz="1700" spc="10" dirty="0">
                <a:latin typeface="Times New Roman"/>
                <a:cs typeface="Times New Roman"/>
              </a:rPr>
              <a:t> </a:t>
            </a:r>
            <a:r>
              <a:rPr sz="1700" spc="-5" dirty="0">
                <a:latin typeface="Times New Roman"/>
                <a:cs typeface="Times New Roman"/>
              </a:rPr>
              <a:t>right.</a:t>
            </a:r>
            <a:r>
              <a:rPr sz="1700" spc="10" dirty="0">
                <a:latin typeface="Times New Roman"/>
                <a:cs typeface="Times New Roman"/>
              </a:rPr>
              <a:t> </a:t>
            </a:r>
            <a:r>
              <a:rPr sz="1700" spc="-5" dirty="0">
                <a:latin typeface="Times New Roman"/>
                <a:cs typeface="Times New Roman"/>
              </a:rPr>
              <a:t>That</a:t>
            </a:r>
            <a:r>
              <a:rPr sz="1700" spc="5" dirty="0">
                <a:latin typeface="Times New Roman"/>
                <a:cs typeface="Times New Roman"/>
              </a:rPr>
              <a:t> </a:t>
            </a:r>
            <a:r>
              <a:rPr sz="1700" dirty="0">
                <a:latin typeface="Times New Roman"/>
                <a:cs typeface="Times New Roman"/>
              </a:rPr>
              <a:t>means</a:t>
            </a:r>
            <a:r>
              <a:rPr sz="1700" spc="-5" dirty="0">
                <a:latin typeface="Times New Roman"/>
                <a:cs typeface="Times New Roman"/>
              </a:rPr>
              <a:t> newNode</a:t>
            </a:r>
            <a:endParaRPr sz="1700">
              <a:latin typeface="Times New Roman"/>
              <a:cs typeface="Times New Roman"/>
            </a:endParaRPr>
          </a:p>
          <a:p>
            <a:pPr marL="12700">
              <a:lnSpc>
                <a:spcPct val="100000"/>
              </a:lnSpc>
              <a:spcBef>
                <a:spcPts val="1020"/>
              </a:spcBef>
            </a:pPr>
            <a:r>
              <a:rPr sz="1700" spc="-5" dirty="0">
                <a:latin typeface="Times New Roman"/>
                <a:cs typeface="Times New Roman"/>
              </a:rPr>
              <a:t>is</a:t>
            </a:r>
            <a:r>
              <a:rPr sz="1700" dirty="0">
                <a:latin typeface="Times New Roman"/>
                <a:cs typeface="Times New Roman"/>
              </a:rPr>
              <a:t> </a:t>
            </a:r>
            <a:r>
              <a:rPr sz="1700" spc="-5" dirty="0">
                <a:latin typeface="Times New Roman"/>
                <a:cs typeface="Times New Roman"/>
              </a:rPr>
              <a:t>added</a:t>
            </a:r>
            <a:r>
              <a:rPr sz="1700" spc="-15" dirty="0">
                <a:latin typeface="Times New Roman"/>
                <a:cs typeface="Times New Roman"/>
              </a:rPr>
              <a:t> </a:t>
            </a:r>
            <a:r>
              <a:rPr sz="1700" dirty="0">
                <a:latin typeface="Times New Roman"/>
                <a:cs typeface="Times New Roman"/>
              </a:rPr>
              <a:t>as</a:t>
            </a:r>
            <a:r>
              <a:rPr sz="1700" spc="-10" dirty="0">
                <a:latin typeface="Times New Roman"/>
                <a:cs typeface="Times New Roman"/>
              </a:rPr>
              <a:t> </a:t>
            </a:r>
            <a:r>
              <a:rPr sz="1700" dirty="0">
                <a:latin typeface="Times New Roman"/>
                <a:cs typeface="Times New Roman"/>
              </a:rPr>
              <a:t>a</a:t>
            </a:r>
            <a:r>
              <a:rPr sz="1700" spc="-5" dirty="0">
                <a:latin typeface="Times New Roman"/>
                <a:cs typeface="Times New Roman"/>
              </a:rPr>
              <a:t> </a:t>
            </a:r>
            <a:r>
              <a:rPr sz="1700" dirty="0">
                <a:latin typeface="Times New Roman"/>
                <a:cs typeface="Times New Roman"/>
              </a:rPr>
              <a:t>right</a:t>
            </a:r>
            <a:r>
              <a:rPr sz="1700" spc="-5" dirty="0">
                <a:latin typeface="Times New Roman"/>
                <a:cs typeface="Times New Roman"/>
              </a:rPr>
              <a:t> child</a:t>
            </a:r>
            <a:r>
              <a:rPr sz="1700" spc="10" dirty="0">
                <a:latin typeface="Times New Roman"/>
                <a:cs typeface="Times New Roman"/>
              </a:rPr>
              <a:t> </a:t>
            </a:r>
            <a:r>
              <a:rPr sz="1700" dirty="0">
                <a:latin typeface="Times New Roman"/>
                <a:cs typeface="Times New Roman"/>
              </a:rPr>
              <a:t>of</a:t>
            </a:r>
            <a:r>
              <a:rPr sz="1700" spc="-10" dirty="0">
                <a:latin typeface="Times New Roman"/>
                <a:cs typeface="Times New Roman"/>
              </a:rPr>
              <a:t> </a:t>
            </a:r>
            <a:r>
              <a:rPr sz="1700" spc="-5" dirty="0">
                <a:latin typeface="Times New Roman"/>
                <a:cs typeface="Times New Roman"/>
              </a:rPr>
              <a:t>node </a:t>
            </a:r>
            <a:r>
              <a:rPr sz="1700" dirty="0">
                <a:latin typeface="Times New Roman"/>
                <a:cs typeface="Times New Roman"/>
              </a:rPr>
              <a:t>with</a:t>
            </a:r>
            <a:r>
              <a:rPr sz="1700" spc="-10" dirty="0">
                <a:latin typeface="Times New Roman"/>
                <a:cs typeface="Times New Roman"/>
              </a:rPr>
              <a:t> </a:t>
            </a:r>
            <a:r>
              <a:rPr sz="1700" dirty="0">
                <a:latin typeface="Times New Roman"/>
                <a:cs typeface="Times New Roman"/>
              </a:rPr>
              <a:t>value</a:t>
            </a:r>
            <a:r>
              <a:rPr sz="1700" spc="-10" dirty="0">
                <a:latin typeface="Times New Roman"/>
                <a:cs typeface="Times New Roman"/>
              </a:rPr>
              <a:t> </a:t>
            </a:r>
            <a:r>
              <a:rPr sz="1700" spc="-5" dirty="0">
                <a:latin typeface="Times New Roman"/>
                <a:cs typeface="Times New Roman"/>
              </a:rPr>
              <a:t>75.</a:t>
            </a:r>
            <a:r>
              <a:rPr sz="1700" spc="-110" dirty="0">
                <a:latin typeface="Times New Roman"/>
                <a:cs typeface="Times New Roman"/>
              </a:rPr>
              <a:t> </a:t>
            </a:r>
            <a:r>
              <a:rPr sz="1700" dirty="0">
                <a:latin typeface="Times New Roman"/>
                <a:cs typeface="Times New Roman"/>
              </a:rPr>
              <a:t>After</a:t>
            </a:r>
            <a:r>
              <a:rPr sz="1700" spc="-10" dirty="0">
                <a:latin typeface="Times New Roman"/>
                <a:cs typeface="Times New Roman"/>
              </a:rPr>
              <a:t> </a:t>
            </a:r>
            <a:r>
              <a:rPr sz="1700" dirty="0">
                <a:latin typeface="Times New Roman"/>
                <a:cs typeface="Times New Roman"/>
              </a:rPr>
              <a:t>adding</a:t>
            </a:r>
            <a:r>
              <a:rPr sz="1700" spc="-10" dirty="0">
                <a:latin typeface="Times New Roman"/>
                <a:cs typeface="Times New Roman"/>
              </a:rPr>
              <a:t> </a:t>
            </a:r>
            <a:r>
              <a:rPr sz="1700" dirty="0">
                <a:latin typeface="Times New Roman"/>
                <a:cs typeface="Times New Roman"/>
              </a:rPr>
              <a:t>max</a:t>
            </a:r>
            <a:r>
              <a:rPr sz="1700" spc="-5" dirty="0">
                <a:latin typeface="Times New Roman"/>
                <a:cs typeface="Times New Roman"/>
              </a:rPr>
              <a:t> heap</a:t>
            </a:r>
            <a:r>
              <a:rPr sz="1700" spc="-20" dirty="0">
                <a:latin typeface="Times New Roman"/>
                <a:cs typeface="Times New Roman"/>
              </a:rPr>
              <a:t> </a:t>
            </a:r>
            <a:r>
              <a:rPr sz="1700" spc="-5" dirty="0">
                <a:latin typeface="Times New Roman"/>
                <a:cs typeface="Times New Roman"/>
              </a:rPr>
              <a:t>is</a:t>
            </a:r>
            <a:r>
              <a:rPr sz="1700" spc="5" dirty="0">
                <a:latin typeface="Times New Roman"/>
                <a:cs typeface="Times New Roman"/>
              </a:rPr>
              <a:t> </a:t>
            </a:r>
            <a:r>
              <a:rPr sz="1700" dirty="0">
                <a:latin typeface="Times New Roman"/>
                <a:cs typeface="Times New Roman"/>
              </a:rPr>
              <a:t>as</a:t>
            </a:r>
            <a:r>
              <a:rPr sz="1700" spc="-5" dirty="0">
                <a:latin typeface="Times New Roman"/>
                <a:cs typeface="Times New Roman"/>
              </a:rPr>
              <a:t> follows</a:t>
            </a:r>
            <a:endParaRPr sz="1700">
              <a:latin typeface="Times New Roman"/>
              <a:cs typeface="Times New Roman"/>
            </a:endParaRPr>
          </a:p>
        </p:txBody>
      </p:sp>
      <p:pic>
        <p:nvPicPr>
          <p:cNvPr id="3" name="object 3"/>
          <p:cNvPicPr/>
          <p:nvPr/>
        </p:nvPicPr>
        <p:blipFill>
          <a:blip r:embed="rId2" cstate="print"/>
          <a:stretch>
            <a:fillRect/>
          </a:stretch>
        </p:blipFill>
        <p:spPr>
          <a:xfrm>
            <a:off x="2492137" y="2362366"/>
            <a:ext cx="3337849" cy="1889428"/>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56056" y="408558"/>
            <a:ext cx="7853680" cy="285115"/>
          </a:xfrm>
          <a:prstGeom prst="rect">
            <a:avLst/>
          </a:prstGeom>
        </p:spPr>
        <p:txBody>
          <a:bodyPr vert="horz" wrap="square" lIns="0" tIns="13335" rIns="0" bIns="0" rtlCol="0">
            <a:spAutoFit/>
          </a:bodyPr>
          <a:lstStyle/>
          <a:p>
            <a:pPr marL="12700">
              <a:lnSpc>
                <a:spcPct val="100000"/>
              </a:lnSpc>
              <a:spcBef>
                <a:spcPts val="105"/>
              </a:spcBef>
            </a:pPr>
            <a:r>
              <a:rPr sz="1700" b="1" dirty="0">
                <a:latin typeface="Times New Roman"/>
                <a:cs typeface="Times New Roman"/>
              </a:rPr>
              <a:t>Step</a:t>
            </a:r>
            <a:r>
              <a:rPr sz="1700" b="1" spc="-10" dirty="0">
                <a:latin typeface="Times New Roman"/>
                <a:cs typeface="Times New Roman"/>
              </a:rPr>
              <a:t> </a:t>
            </a:r>
            <a:r>
              <a:rPr sz="1700" b="1" dirty="0">
                <a:latin typeface="Times New Roman"/>
                <a:cs typeface="Times New Roman"/>
              </a:rPr>
              <a:t>2:</a:t>
            </a:r>
            <a:r>
              <a:rPr sz="1700" b="1" spc="-5" dirty="0">
                <a:latin typeface="Times New Roman"/>
                <a:cs typeface="Times New Roman"/>
              </a:rPr>
              <a:t> </a:t>
            </a:r>
            <a:r>
              <a:rPr sz="1700" dirty="0">
                <a:latin typeface="Times New Roman"/>
                <a:cs typeface="Times New Roman"/>
              </a:rPr>
              <a:t>Compare</a:t>
            </a:r>
            <a:r>
              <a:rPr sz="1700" spc="-15" dirty="0">
                <a:latin typeface="Times New Roman"/>
                <a:cs typeface="Times New Roman"/>
              </a:rPr>
              <a:t> </a:t>
            </a:r>
            <a:r>
              <a:rPr sz="1700" dirty="0">
                <a:latin typeface="Times New Roman"/>
                <a:cs typeface="Times New Roman"/>
              </a:rPr>
              <a:t>newNode</a:t>
            </a:r>
            <a:r>
              <a:rPr sz="1700" spc="-20" dirty="0">
                <a:latin typeface="Times New Roman"/>
                <a:cs typeface="Times New Roman"/>
              </a:rPr>
              <a:t> </a:t>
            </a:r>
            <a:r>
              <a:rPr sz="1700" spc="-5" dirty="0">
                <a:latin typeface="Times New Roman"/>
                <a:cs typeface="Times New Roman"/>
              </a:rPr>
              <a:t>value</a:t>
            </a:r>
            <a:r>
              <a:rPr sz="1700" spc="-15" dirty="0">
                <a:latin typeface="Times New Roman"/>
                <a:cs typeface="Times New Roman"/>
              </a:rPr>
              <a:t> </a:t>
            </a:r>
            <a:r>
              <a:rPr sz="1700" dirty="0">
                <a:latin typeface="Times New Roman"/>
                <a:cs typeface="Times New Roman"/>
              </a:rPr>
              <a:t>(85)</a:t>
            </a:r>
            <a:r>
              <a:rPr sz="1700" spc="-5" dirty="0">
                <a:latin typeface="Times New Roman"/>
                <a:cs typeface="Times New Roman"/>
              </a:rPr>
              <a:t> with</a:t>
            </a:r>
            <a:r>
              <a:rPr sz="1700" spc="10" dirty="0">
                <a:latin typeface="Times New Roman"/>
                <a:cs typeface="Times New Roman"/>
              </a:rPr>
              <a:t> </a:t>
            </a:r>
            <a:r>
              <a:rPr sz="1700" spc="-10" dirty="0">
                <a:latin typeface="Times New Roman"/>
                <a:cs typeface="Times New Roman"/>
              </a:rPr>
              <a:t>its</a:t>
            </a:r>
            <a:r>
              <a:rPr sz="1700" spc="5" dirty="0">
                <a:latin typeface="Times New Roman"/>
                <a:cs typeface="Times New Roman"/>
              </a:rPr>
              <a:t> </a:t>
            </a:r>
            <a:r>
              <a:rPr sz="1700" dirty="0">
                <a:latin typeface="Times New Roman"/>
                <a:cs typeface="Times New Roman"/>
              </a:rPr>
              <a:t>Parent</a:t>
            </a:r>
            <a:r>
              <a:rPr sz="1700" spc="-20" dirty="0">
                <a:latin typeface="Times New Roman"/>
                <a:cs typeface="Times New Roman"/>
              </a:rPr>
              <a:t> </a:t>
            </a:r>
            <a:r>
              <a:rPr sz="1700" dirty="0">
                <a:latin typeface="Times New Roman"/>
                <a:cs typeface="Times New Roman"/>
              </a:rPr>
              <a:t>node</a:t>
            </a:r>
            <a:r>
              <a:rPr sz="1700" spc="-5" dirty="0">
                <a:latin typeface="Times New Roman"/>
                <a:cs typeface="Times New Roman"/>
              </a:rPr>
              <a:t> value</a:t>
            </a:r>
            <a:r>
              <a:rPr sz="1700" spc="-15" dirty="0">
                <a:latin typeface="Times New Roman"/>
                <a:cs typeface="Times New Roman"/>
              </a:rPr>
              <a:t> </a:t>
            </a:r>
            <a:r>
              <a:rPr sz="1700" spc="-5" dirty="0">
                <a:latin typeface="Times New Roman"/>
                <a:cs typeface="Times New Roman"/>
              </a:rPr>
              <a:t>(75).</a:t>
            </a:r>
            <a:r>
              <a:rPr sz="1700" spc="-30" dirty="0">
                <a:latin typeface="Times New Roman"/>
                <a:cs typeface="Times New Roman"/>
              </a:rPr>
              <a:t> </a:t>
            </a:r>
            <a:r>
              <a:rPr sz="1700" dirty="0">
                <a:latin typeface="Times New Roman"/>
                <a:cs typeface="Times New Roman"/>
              </a:rPr>
              <a:t>That</a:t>
            </a:r>
            <a:r>
              <a:rPr sz="1700" spc="-5" dirty="0">
                <a:latin typeface="Times New Roman"/>
                <a:cs typeface="Times New Roman"/>
              </a:rPr>
              <a:t> </a:t>
            </a:r>
            <a:r>
              <a:rPr sz="1700" dirty="0">
                <a:latin typeface="Times New Roman"/>
                <a:cs typeface="Times New Roman"/>
              </a:rPr>
              <a:t>means</a:t>
            </a:r>
            <a:r>
              <a:rPr sz="1700" spc="-5" dirty="0">
                <a:latin typeface="Times New Roman"/>
                <a:cs typeface="Times New Roman"/>
              </a:rPr>
              <a:t> </a:t>
            </a:r>
            <a:r>
              <a:rPr sz="1700" dirty="0">
                <a:latin typeface="Times New Roman"/>
                <a:cs typeface="Times New Roman"/>
              </a:rPr>
              <a:t>85 &gt;</a:t>
            </a:r>
            <a:r>
              <a:rPr sz="1700" spc="-5" dirty="0">
                <a:latin typeface="Times New Roman"/>
                <a:cs typeface="Times New Roman"/>
              </a:rPr>
              <a:t> </a:t>
            </a:r>
            <a:r>
              <a:rPr sz="1700" dirty="0">
                <a:latin typeface="Times New Roman"/>
                <a:cs typeface="Times New Roman"/>
              </a:rPr>
              <a:t>75</a:t>
            </a:r>
            <a:endParaRPr sz="1700">
              <a:latin typeface="Times New Roman"/>
              <a:cs typeface="Times New Roman"/>
            </a:endParaRPr>
          </a:p>
        </p:txBody>
      </p:sp>
      <p:sp>
        <p:nvSpPr>
          <p:cNvPr id="3" name="object 3"/>
          <p:cNvSpPr txBox="1"/>
          <p:nvPr/>
        </p:nvSpPr>
        <p:spPr>
          <a:xfrm>
            <a:off x="556056" y="2366009"/>
            <a:ext cx="8352790" cy="656590"/>
          </a:xfrm>
          <a:prstGeom prst="rect">
            <a:avLst/>
          </a:prstGeom>
        </p:spPr>
        <p:txBody>
          <a:bodyPr vert="horz" wrap="square" lIns="0" tIns="12700" rIns="0" bIns="0" rtlCol="0">
            <a:spAutoFit/>
          </a:bodyPr>
          <a:lstStyle/>
          <a:p>
            <a:pPr marL="12700" marR="5080">
              <a:lnSpc>
                <a:spcPct val="114999"/>
              </a:lnSpc>
              <a:spcBef>
                <a:spcPts val="100"/>
              </a:spcBef>
            </a:pPr>
            <a:r>
              <a:rPr sz="1800" b="1" spc="-5" dirty="0">
                <a:latin typeface="Times New Roman"/>
                <a:cs typeface="Times New Roman"/>
              </a:rPr>
              <a:t>Step</a:t>
            </a:r>
            <a:r>
              <a:rPr sz="1800" b="1" spc="110" dirty="0">
                <a:latin typeface="Times New Roman"/>
                <a:cs typeface="Times New Roman"/>
              </a:rPr>
              <a:t> </a:t>
            </a:r>
            <a:r>
              <a:rPr sz="1800" b="1" dirty="0">
                <a:latin typeface="Times New Roman"/>
                <a:cs typeface="Times New Roman"/>
              </a:rPr>
              <a:t>3:</a:t>
            </a:r>
            <a:r>
              <a:rPr sz="1800" b="1" spc="110" dirty="0">
                <a:latin typeface="Times New Roman"/>
                <a:cs typeface="Times New Roman"/>
              </a:rPr>
              <a:t> </a:t>
            </a:r>
            <a:r>
              <a:rPr sz="1800" dirty="0">
                <a:latin typeface="Times New Roman"/>
                <a:cs typeface="Times New Roman"/>
              </a:rPr>
              <a:t>Here</a:t>
            </a:r>
            <a:r>
              <a:rPr sz="1800" spc="125" dirty="0">
                <a:latin typeface="Times New Roman"/>
                <a:cs typeface="Times New Roman"/>
              </a:rPr>
              <a:t> </a:t>
            </a:r>
            <a:r>
              <a:rPr sz="1800" spc="-5" dirty="0">
                <a:latin typeface="Times New Roman"/>
                <a:cs typeface="Times New Roman"/>
              </a:rPr>
              <a:t>newNode</a:t>
            </a:r>
            <a:r>
              <a:rPr sz="1800" spc="120" dirty="0">
                <a:latin typeface="Times New Roman"/>
                <a:cs typeface="Times New Roman"/>
              </a:rPr>
              <a:t> </a:t>
            </a:r>
            <a:r>
              <a:rPr sz="1800" dirty="0">
                <a:latin typeface="Times New Roman"/>
                <a:cs typeface="Times New Roman"/>
              </a:rPr>
              <a:t>value</a:t>
            </a:r>
            <a:r>
              <a:rPr sz="1800" spc="125" dirty="0">
                <a:latin typeface="Times New Roman"/>
                <a:cs typeface="Times New Roman"/>
              </a:rPr>
              <a:t> </a:t>
            </a:r>
            <a:r>
              <a:rPr sz="1800" spc="-5" dirty="0">
                <a:latin typeface="Times New Roman"/>
                <a:cs typeface="Times New Roman"/>
              </a:rPr>
              <a:t>(85)</a:t>
            </a:r>
            <a:r>
              <a:rPr sz="1800" spc="110" dirty="0">
                <a:latin typeface="Times New Roman"/>
                <a:cs typeface="Times New Roman"/>
              </a:rPr>
              <a:t> </a:t>
            </a:r>
            <a:r>
              <a:rPr sz="1800" spc="-5" dirty="0">
                <a:latin typeface="Times New Roman"/>
                <a:cs typeface="Times New Roman"/>
              </a:rPr>
              <a:t>is</a:t>
            </a:r>
            <a:r>
              <a:rPr sz="1800" spc="110" dirty="0">
                <a:latin typeface="Times New Roman"/>
                <a:cs typeface="Times New Roman"/>
              </a:rPr>
              <a:t> </a:t>
            </a:r>
            <a:r>
              <a:rPr sz="1800" dirty="0">
                <a:latin typeface="Times New Roman"/>
                <a:cs typeface="Times New Roman"/>
              </a:rPr>
              <a:t>greater</a:t>
            </a:r>
            <a:r>
              <a:rPr sz="1800" spc="125" dirty="0">
                <a:latin typeface="Times New Roman"/>
                <a:cs typeface="Times New Roman"/>
              </a:rPr>
              <a:t> </a:t>
            </a:r>
            <a:r>
              <a:rPr sz="1800" dirty="0">
                <a:latin typeface="Times New Roman"/>
                <a:cs typeface="Times New Roman"/>
              </a:rPr>
              <a:t>than</a:t>
            </a:r>
            <a:r>
              <a:rPr sz="1800" spc="110" dirty="0">
                <a:latin typeface="Times New Roman"/>
                <a:cs typeface="Times New Roman"/>
              </a:rPr>
              <a:t> </a:t>
            </a:r>
            <a:r>
              <a:rPr sz="1800" spc="-5" dirty="0">
                <a:latin typeface="Times New Roman"/>
                <a:cs typeface="Times New Roman"/>
              </a:rPr>
              <a:t>its</a:t>
            </a:r>
            <a:r>
              <a:rPr sz="1800" spc="114" dirty="0">
                <a:latin typeface="Times New Roman"/>
                <a:cs typeface="Times New Roman"/>
              </a:rPr>
              <a:t> </a:t>
            </a:r>
            <a:r>
              <a:rPr sz="1800" spc="-5" dirty="0">
                <a:latin typeface="Times New Roman"/>
                <a:cs typeface="Times New Roman"/>
              </a:rPr>
              <a:t>parent</a:t>
            </a:r>
            <a:r>
              <a:rPr sz="1800" spc="120" dirty="0">
                <a:latin typeface="Times New Roman"/>
                <a:cs typeface="Times New Roman"/>
              </a:rPr>
              <a:t> </a:t>
            </a:r>
            <a:r>
              <a:rPr sz="1800" spc="-5" dirty="0">
                <a:latin typeface="Times New Roman"/>
                <a:cs typeface="Times New Roman"/>
              </a:rPr>
              <a:t>value</a:t>
            </a:r>
            <a:r>
              <a:rPr sz="1800" spc="120" dirty="0">
                <a:latin typeface="Times New Roman"/>
                <a:cs typeface="Times New Roman"/>
              </a:rPr>
              <a:t> </a:t>
            </a:r>
            <a:r>
              <a:rPr sz="1800" dirty="0">
                <a:latin typeface="Times New Roman"/>
                <a:cs typeface="Times New Roman"/>
              </a:rPr>
              <a:t>(75),</a:t>
            </a:r>
            <a:r>
              <a:rPr sz="1800" spc="125" dirty="0">
                <a:latin typeface="Times New Roman"/>
                <a:cs typeface="Times New Roman"/>
              </a:rPr>
              <a:t> </a:t>
            </a:r>
            <a:r>
              <a:rPr sz="1800" spc="-5" dirty="0">
                <a:latin typeface="Times New Roman"/>
                <a:cs typeface="Times New Roman"/>
              </a:rPr>
              <a:t>then</a:t>
            </a:r>
            <a:r>
              <a:rPr sz="1800" spc="114" dirty="0">
                <a:latin typeface="Times New Roman"/>
                <a:cs typeface="Times New Roman"/>
              </a:rPr>
              <a:t> </a:t>
            </a:r>
            <a:r>
              <a:rPr sz="1800" spc="-10" dirty="0">
                <a:latin typeface="Times New Roman"/>
                <a:cs typeface="Times New Roman"/>
              </a:rPr>
              <a:t>swap</a:t>
            </a:r>
            <a:r>
              <a:rPr sz="1800" spc="114" dirty="0">
                <a:latin typeface="Times New Roman"/>
                <a:cs typeface="Times New Roman"/>
              </a:rPr>
              <a:t> </a:t>
            </a:r>
            <a:r>
              <a:rPr sz="1800" dirty="0">
                <a:latin typeface="Times New Roman"/>
                <a:cs typeface="Times New Roman"/>
              </a:rPr>
              <a:t>both</a:t>
            </a:r>
            <a:r>
              <a:rPr sz="1800" spc="114" dirty="0">
                <a:latin typeface="Times New Roman"/>
                <a:cs typeface="Times New Roman"/>
              </a:rPr>
              <a:t> </a:t>
            </a:r>
            <a:r>
              <a:rPr sz="1800" dirty="0">
                <a:latin typeface="Times New Roman"/>
                <a:cs typeface="Times New Roman"/>
              </a:rPr>
              <a:t>of </a:t>
            </a:r>
            <a:r>
              <a:rPr sz="1800" spc="-434" dirty="0">
                <a:latin typeface="Times New Roman"/>
                <a:cs typeface="Times New Roman"/>
              </a:rPr>
              <a:t> </a:t>
            </a:r>
            <a:r>
              <a:rPr sz="1800" spc="-5" dirty="0">
                <a:latin typeface="Times New Roman"/>
                <a:cs typeface="Times New Roman"/>
              </a:rPr>
              <a:t>them.</a:t>
            </a:r>
            <a:r>
              <a:rPr sz="1800" spc="-105" dirty="0">
                <a:latin typeface="Times New Roman"/>
                <a:cs typeface="Times New Roman"/>
              </a:rPr>
              <a:t> </a:t>
            </a:r>
            <a:r>
              <a:rPr sz="1800" dirty="0">
                <a:latin typeface="Times New Roman"/>
                <a:cs typeface="Times New Roman"/>
              </a:rPr>
              <a:t>After </a:t>
            </a:r>
            <a:r>
              <a:rPr sz="1800" spc="-5" dirty="0">
                <a:latin typeface="Times New Roman"/>
                <a:cs typeface="Times New Roman"/>
              </a:rPr>
              <a:t>swapping,</a:t>
            </a:r>
            <a:r>
              <a:rPr sz="1800" dirty="0">
                <a:latin typeface="Times New Roman"/>
                <a:cs typeface="Times New Roman"/>
              </a:rPr>
              <a:t> </a:t>
            </a:r>
            <a:r>
              <a:rPr sz="1800" spc="-5" dirty="0">
                <a:latin typeface="Times New Roman"/>
                <a:cs typeface="Times New Roman"/>
              </a:rPr>
              <a:t>max</a:t>
            </a:r>
            <a:r>
              <a:rPr sz="1800" spc="10" dirty="0">
                <a:latin typeface="Times New Roman"/>
                <a:cs typeface="Times New Roman"/>
              </a:rPr>
              <a:t> </a:t>
            </a:r>
            <a:r>
              <a:rPr sz="1800" dirty="0">
                <a:latin typeface="Times New Roman"/>
                <a:cs typeface="Times New Roman"/>
              </a:rPr>
              <a:t>heap</a:t>
            </a:r>
            <a:r>
              <a:rPr sz="1800" spc="-5" dirty="0">
                <a:latin typeface="Times New Roman"/>
                <a:cs typeface="Times New Roman"/>
              </a:rPr>
              <a:t> is</a:t>
            </a:r>
            <a:r>
              <a:rPr sz="1800" spc="-10" dirty="0">
                <a:latin typeface="Times New Roman"/>
                <a:cs typeface="Times New Roman"/>
              </a:rPr>
              <a:t> </a:t>
            </a:r>
            <a:r>
              <a:rPr sz="1800" spc="-5" dirty="0">
                <a:latin typeface="Times New Roman"/>
                <a:cs typeface="Times New Roman"/>
              </a:rPr>
              <a:t>as</a:t>
            </a:r>
            <a:r>
              <a:rPr sz="1800" dirty="0">
                <a:latin typeface="Times New Roman"/>
                <a:cs typeface="Times New Roman"/>
              </a:rPr>
              <a:t> follows</a:t>
            </a:r>
            <a:endParaRPr sz="1800">
              <a:latin typeface="Times New Roman"/>
              <a:cs typeface="Times New Roman"/>
            </a:endParaRPr>
          </a:p>
        </p:txBody>
      </p:sp>
      <p:pic>
        <p:nvPicPr>
          <p:cNvPr id="4" name="object 4"/>
          <p:cNvPicPr/>
          <p:nvPr/>
        </p:nvPicPr>
        <p:blipFill>
          <a:blip r:embed="rId2" cstate="print"/>
          <a:stretch>
            <a:fillRect/>
          </a:stretch>
        </p:blipFill>
        <p:spPr>
          <a:xfrm>
            <a:off x="2982467" y="787908"/>
            <a:ext cx="3343655" cy="1697736"/>
          </a:xfrm>
          <a:prstGeom prst="rect">
            <a:avLst/>
          </a:prstGeom>
        </p:spPr>
      </p:pic>
      <p:pic>
        <p:nvPicPr>
          <p:cNvPr id="5" name="object 5"/>
          <p:cNvPicPr/>
          <p:nvPr/>
        </p:nvPicPr>
        <p:blipFill>
          <a:blip r:embed="rId3" cstate="print"/>
          <a:stretch>
            <a:fillRect/>
          </a:stretch>
        </p:blipFill>
        <p:spPr>
          <a:xfrm>
            <a:off x="3767328" y="2891027"/>
            <a:ext cx="3470148" cy="1618488"/>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76504" y="488061"/>
            <a:ext cx="7060565" cy="285115"/>
          </a:xfrm>
          <a:prstGeom prst="rect">
            <a:avLst/>
          </a:prstGeom>
        </p:spPr>
        <p:txBody>
          <a:bodyPr vert="horz" wrap="square" lIns="0" tIns="13335" rIns="0" bIns="0" rtlCol="0">
            <a:spAutoFit/>
          </a:bodyPr>
          <a:lstStyle/>
          <a:p>
            <a:pPr marL="12700">
              <a:lnSpc>
                <a:spcPct val="100000"/>
              </a:lnSpc>
              <a:spcBef>
                <a:spcPts val="105"/>
              </a:spcBef>
            </a:pPr>
            <a:r>
              <a:rPr sz="1700" b="1" dirty="0">
                <a:latin typeface="Times New Roman"/>
                <a:cs typeface="Times New Roman"/>
              </a:rPr>
              <a:t>Step</a:t>
            </a:r>
            <a:r>
              <a:rPr sz="1700" b="1" spc="-5" dirty="0">
                <a:latin typeface="Times New Roman"/>
                <a:cs typeface="Times New Roman"/>
              </a:rPr>
              <a:t> </a:t>
            </a:r>
            <a:r>
              <a:rPr sz="1700" b="1" dirty="0">
                <a:latin typeface="Times New Roman"/>
                <a:cs typeface="Times New Roman"/>
              </a:rPr>
              <a:t>4:</a:t>
            </a:r>
            <a:r>
              <a:rPr sz="1700" b="1" spc="-5" dirty="0">
                <a:latin typeface="Times New Roman"/>
                <a:cs typeface="Times New Roman"/>
              </a:rPr>
              <a:t> </a:t>
            </a:r>
            <a:r>
              <a:rPr sz="1700" spc="-25" dirty="0">
                <a:latin typeface="Times New Roman"/>
                <a:cs typeface="Times New Roman"/>
              </a:rPr>
              <a:t>Now,</a:t>
            </a:r>
            <a:r>
              <a:rPr sz="1700" spc="-20" dirty="0">
                <a:latin typeface="Times New Roman"/>
                <a:cs typeface="Times New Roman"/>
              </a:rPr>
              <a:t> </a:t>
            </a:r>
            <a:r>
              <a:rPr sz="1700" spc="-5" dirty="0">
                <a:latin typeface="Times New Roman"/>
                <a:cs typeface="Times New Roman"/>
              </a:rPr>
              <a:t>again</a:t>
            </a:r>
            <a:r>
              <a:rPr sz="1700" spc="5" dirty="0">
                <a:latin typeface="Times New Roman"/>
                <a:cs typeface="Times New Roman"/>
              </a:rPr>
              <a:t> </a:t>
            </a:r>
            <a:r>
              <a:rPr sz="1700" dirty="0">
                <a:latin typeface="Times New Roman"/>
                <a:cs typeface="Times New Roman"/>
              </a:rPr>
              <a:t>compare</a:t>
            </a:r>
            <a:r>
              <a:rPr sz="1700" spc="-40" dirty="0">
                <a:latin typeface="Times New Roman"/>
                <a:cs typeface="Times New Roman"/>
              </a:rPr>
              <a:t> </a:t>
            </a:r>
            <a:r>
              <a:rPr sz="1700" dirty="0">
                <a:latin typeface="Times New Roman"/>
                <a:cs typeface="Times New Roman"/>
              </a:rPr>
              <a:t>newNode</a:t>
            </a:r>
            <a:r>
              <a:rPr sz="1700" spc="-20" dirty="0">
                <a:latin typeface="Times New Roman"/>
                <a:cs typeface="Times New Roman"/>
              </a:rPr>
              <a:t> </a:t>
            </a:r>
            <a:r>
              <a:rPr sz="1700" spc="-5" dirty="0">
                <a:latin typeface="Times New Roman"/>
                <a:cs typeface="Times New Roman"/>
              </a:rPr>
              <a:t>value</a:t>
            </a:r>
            <a:r>
              <a:rPr sz="1700" spc="-10" dirty="0">
                <a:latin typeface="Times New Roman"/>
                <a:cs typeface="Times New Roman"/>
              </a:rPr>
              <a:t> </a:t>
            </a:r>
            <a:r>
              <a:rPr sz="1700" dirty="0">
                <a:latin typeface="Times New Roman"/>
                <a:cs typeface="Times New Roman"/>
              </a:rPr>
              <a:t>(85) </a:t>
            </a:r>
            <a:r>
              <a:rPr sz="1700" spc="-5" dirty="0">
                <a:latin typeface="Times New Roman"/>
                <a:cs typeface="Times New Roman"/>
              </a:rPr>
              <a:t>with</a:t>
            </a:r>
            <a:r>
              <a:rPr sz="1700" spc="10" dirty="0">
                <a:latin typeface="Times New Roman"/>
                <a:cs typeface="Times New Roman"/>
              </a:rPr>
              <a:t> </a:t>
            </a:r>
            <a:r>
              <a:rPr sz="1700" spc="-10" dirty="0">
                <a:latin typeface="Times New Roman"/>
                <a:cs typeface="Times New Roman"/>
              </a:rPr>
              <a:t>its</a:t>
            </a:r>
            <a:r>
              <a:rPr sz="1700" spc="5" dirty="0">
                <a:latin typeface="Times New Roman"/>
                <a:cs typeface="Times New Roman"/>
              </a:rPr>
              <a:t> </a:t>
            </a:r>
            <a:r>
              <a:rPr sz="1700" dirty="0">
                <a:latin typeface="Times New Roman"/>
                <a:cs typeface="Times New Roman"/>
              </a:rPr>
              <a:t>parent</a:t>
            </a:r>
            <a:r>
              <a:rPr sz="1700" spc="-10" dirty="0">
                <a:latin typeface="Times New Roman"/>
                <a:cs typeface="Times New Roman"/>
              </a:rPr>
              <a:t> </a:t>
            </a:r>
            <a:r>
              <a:rPr sz="1700" dirty="0">
                <a:latin typeface="Times New Roman"/>
                <a:cs typeface="Times New Roman"/>
              </a:rPr>
              <a:t>node</a:t>
            </a:r>
            <a:r>
              <a:rPr sz="1700" spc="-10" dirty="0">
                <a:latin typeface="Times New Roman"/>
                <a:cs typeface="Times New Roman"/>
              </a:rPr>
              <a:t> </a:t>
            </a:r>
            <a:r>
              <a:rPr sz="1700" spc="-5" dirty="0">
                <a:latin typeface="Times New Roman"/>
                <a:cs typeface="Times New Roman"/>
              </a:rPr>
              <a:t>value</a:t>
            </a:r>
            <a:r>
              <a:rPr sz="1700" dirty="0">
                <a:latin typeface="Times New Roman"/>
                <a:cs typeface="Times New Roman"/>
              </a:rPr>
              <a:t> </a:t>
            </a:r>
            <a:r>
              <a:rPr sz="1700" spc="-5" dirty="0">
                <a:latin typeface="Times New Roman"/>
                <a:cs typeface="Times New Roman"/>
              </a:rPr>
              <a:t>(89).</a:t>
            </a:r>
            <a:endParaRPr sz="1700">
              <a:latin typeface="Times New Roman"/>
              <a:cs typeface="Times New Roman"/>
            </a:endParaRPr>
          </a:p>
        </p:txBody>
      </p:sp>
      <p:sp>
        <p:nvSpPr>
          <p:cNvPr id="3" name="object 3"/>
          <p:cNvSpPr txBox="1"/>
          <p:nvPr/>
        </p:nvSpPr>
        <p:spPr>
          <a:xfrm>
            <a:off x="476504" y="2344516"/>
            <a:ext cx="8181340" cy="1123950"/>
          </a:xfrm>
          <a:prstGeom prst="rect">
            <a:avLst/>
          </a:prstGeom>
        </p:spPr>
        <p:txBody>
          <a:bodyPr vert="horz" wrap="square" lIns="0" tIns="153670" rIns="0" bIns="0" rtlCol="0">
            <a:spAutoFit/>
          </a:bodyPr>
          <a:lstStyle/>
          <a:p>
            <a:pPr marL="12700">
              <a:lnSpc>
                <a:spcPct val="100000"/>
              </a:lnSpc>
              <a:spcBef>
                <a:spcPts val="1210"/>
              </a:spcBef>
            </a:pPr>
            <a:r>
              <a:rPr sz="1700" dirty="0">
                <a:latin typeface="Times New Roman"/>
                <a:cs typeface="Times New Roman"/>
              </a:rPr>
              <a:t>Here,</a:t>
            </a:r>
            <a:r>
              <a:rPr sz="1700" spc="-30" dirty="0">
                <a:latin typeface="Times New Roman"/>
                <a:cs typeface="Times New Roman"/>
              </a:rPr>
              <a:t> </a:t>
            </a:r>
            <a:r>
              <a:rPr sz="1700" dirty="0">
                <a:latin typeface="Times New Roman"/>
                <a:cs typeface="Times New Roman"/>
              </a:rPr>
              <a:t>newNode</a:t>
            </a:r>
            <a:r>
              <a:rPr sz="1700" spc="-35" dirty="0">
                <a:latin typeface="Times New Roman"/>
                <a:cs typeface="Times New Roman"/>
              </a:rPr>
              <a:t> </a:t>
            </a:r>
            <a:r>
              <a:rPr sz="1700" spc="-5" dirty="0">
                <a:latin typeface="Times New Roman"/>
                <a:cs typeface="Times New Roman"/>
              </a:rPr>
              <a:t>value</a:t>
            </a:r>
            <a:r>
              <a:rPr sz="1700" dirty="0">
                <a:latin typeface="Times New Roman"/>
                <a:cs typeface="Times New Roman"/>
              </a:rPr>
              <a:t> (85)</a:t>
            </a:r>
            <a:r>
              <a:rPr sz="1700" spc="-20" dirty="0">
                <a:latin typeface="Times New Roman"/>
                <a:cs typeface="Times New Roman"/>
              </a:rPr>
              <a:t> </a:t>
            </a:r>
            <a:r>
              <a:rPr sz="1700" spc="-5" dirty="0">
                <a:latin typeface="Times New Roman"/>
                <a:cs typeface="Times New Roman"/>
              </a:rPr>
              <a:t>is</a:t>
            </a:r>
            <a:r>
              <a:rPr sz="1700" spc="20" dirty="0">
                <a:latin typeface="Times New Roman"/>
                <a:cs typeface="Times New Roman"/>
              </a:rPr>
              <a:t> </a:t>
            </a:r>
            <a:r>
              <a:rPr sz="1700" spc="-5" dirty="0">
                <a:latin typeface="Times New Roman"/>
                <a:cs typeface="Times New Roman"/>
              </a:rPr>
              <a:t>smaller</a:t>
            </a:r>
            <a:r>
              <a:rPr sz="1700" spc="5" dirty="0">
                <a:latin typeface="Times New Roman"/>
                <a:cs typeface="Times New Roman"/>
              </a:rPr>
              <a:t> </a:t>
            </a:r>
            <a:r>
              <a:rPr sz="1700" dirty="0">
                <a:latin typeface="Times New Roman"/>
                <a:cs typeface="Times New Roman"/>
              </a:rPr>
              <a:t>than</a:t>
            </a:r>
            <a:r>
              <a:rPr sz="1700" spc="-10" dirty="0">
                <a:latin typeface="Times New Roman"/>
                <a:cs typeface="Times New Roman"/>
              </a:rPr>
              <a:t> its</a:t>
            </a:r>
            <a:r>
              <a:rPr sz="1700" spc="20" dirty="0">
                <a:latin typeface="Times New Roman"/>
                <a:cs typeface="Times New Roman"/>
              </a:rPr>
              <a:t> </a:t>
            </a:r>
            <a:r>
              <a:rPr sz="1700" dirty="0">
                <a:latin typeface="Times New Roman"/>
                <a:cs typeface="Times New Roman"/>
              </a:rPr>
              <a:t>parent</a:t>
            </a:r>
            <a:r>
              <a:rPr sz="1700" spc="-25" dirty="0">
                <a:latin typeface="Times New Roman"/>
                <a:cs typeface="Times New Roman"/>
              </a:rPr>
              <a:t> </a:t>
            </a:r>
            <a:r>
              <a:rPr sz="1700" dirty="0">
                <a:latin typeface="Times New Roman"/>
                <a:cs typeface="Times New Roman"/>
              </a:rPr>
              <a:t>node</a:t>
            </a:r>
            <a:r>
              <a:rPr sz="1700" spc="-5" dirty="0">
                <a:latin typeface="Times New Roman"/>
                <a:cs typeface="Times New Roman"/>
              </a:rPr>
              <a:t> value</a:t>
            </a:r>
            <a:r>
              <a:rPr sz="1700" spc="-15" dirty="0">
                <a:latin typeface="Times New Roman"/>
                <a:cs typeface="Times New Roman"/>
              </a:rPr>
              <a:t> </a:t>
            </a:r>
            <a:r>
              <a:rPr sz="1700" spc="-5" dirty="0">
                <a:latin typeface="Times New Roman"/>
                <a:cs typeface="Times New Roman"/>
              </a:rPr>
              <a:t>(89).</a:t>
            </a:r>
            <a:endParaRPr sz="1700">
              <a:latin typeface="Times New Roman"/>
              <a:cs typeface="Times New Roman"/>
            </a:endParaRPr>
          </a:p>
          <a:p>
            <a:pPr marL="12700">
              <a:lnSpc>
                <a:spcPct val="100000"/>
              </a:lnSpc>
              <a:spcBef>
                <a:spcPts val="1115"/>
              </a:spcBef>
            </a:pPr>
            <a:r>
              <a:rPr sz="1700" spc="-5" dirty="0">
                <a:latin typeface="Times New Roman"/>
                <a:cs typeface="Times New Roman"/>
              </a:rPr>
              <a:t>So,</a:t>
            </a:r>
            <a:r>
              <a:rPr sz="1700" spc="25" dirty="0">
                <a:latin typeface="Times New Roman"/>
                <a:cs typeface="Times New Roman"/>
              </a:rPr>
              <a:t> </a:t>
            </a:r>
            <a:r>
              <a:rPr sz="1700" spc="-5" dirty="0">
                <a:latin typeface="Times New Roman"/>
                <a:cs typeface="Times New Roman"/>
              </a:rPr>
              <a:t>we</a:t>
            </a:r>
            <a:r>
              <a:rPr sz="1700" spc="20" dirty="0">
                <a:latin typeface="Times New Roman"/>
                <a:cs typeface="Times New Roman"/>
              </a:rPr>
              <a:t> </a:t>
            </a:r>
            <a:r>
              <a:rPr sz="1700" spc="-5" dirty="0">
                <a:latin typeface="Times New Roman"/>
                <a:cs typeface="Times New Roman"/>
              </a:rPr>
              <a:t>stop</a:t>
            </a:r>
            <a:r>
              <a:rPr sz="1700" spc="30" dirty="0">
                <a:latin typeface="Times New Roman"/>
                <a:cs typeface="Times New Roman"/>
              </a:rPr>
              <a:t> </a:t>
            </a:r>
            <a:r>
              <a:rPr sz="1700" spc="-5" dirty="0">
                <a:latin typeface="Times New Roman"/>
                <a:cs typeface="Times New Roman"/>
              </a:rPr>
              <a:t>insertion</a:t>
            </a:r>
            <a:r>
              <a:rPr sz="1700" spc="40" dirty="0">
                <a:latin typeface="Times New Roman"/>
                <a:cs typeface="Times New Roman"/>
              </a:rPr>
              <a:t> </a:t>
            </a:r>
            <a:r>
              <a:rPr sz="1700" spc="-5" dirty="0">
                <a:latin typeface="Times New Roman"/>
                <a:cs typeface="Times New Roman"/>
              </a:rPr>
              <a:t>process.</a:t>
            </a:r>
            <a:r>
              <a:rPr sz="1700" spc="25" dirty="0">
                <a:latin typeface="Times New Roman"/>
                <a:cs typeface="Times New Roman"/>
              </a:rPr>
              <a:t> </a:t>
            </a:r>
            <a:r>
              <a:rPr sz="1700" spc="-20" dirty="0">
                <a:latin typeface="Times New Roman"/>
                <a:cs typeface="Times New Roman"/>
              </a:rPr>
              <a:t>Finally,</a:t>
            </a:r>
            <a:r>
              <a:rPr sz="1700" spc="45" dirty="0">
                <a:latin typeface="Times New Roman"/>
                <a:cs typeface="Times New Roman"/>
              </a:rPr>
              <a:t> </a:t>
            </a:r>
            <a:r>
              <a:rPr sz="1700" spc="-5" dirty="0">
                <a:latin typeface="Times New Roman"/>
                <a:cs typeface="Times New Roman"/>
              </a:rPr>
              <a:t>max</a:t>
            </a:r>
            <a:r>
              <a:rPr sz="1700" spc="20" dirty="0">
                <a:latin typeface="Times New Roman"/>
                <a:cs typeface="Times New Roman"/>
              </a:rPr>
              <a:t> </a:t>
            </a:r>
            <a:r>
              <a:rPr sz="1700" spc="-5" dirty="0">
                <a:latin typeface="Times New Roman"/>
                <a:cs typeface="Times New Roman"/>
              </a:rPr>
              <a:t>heap</a:t>
            </a:r>
            <a:r>
              <a:rPr sz="1700" spc="15" dirty="0">
                <a:latin typeface="Times New Roman"/>
                <a:cs typeface="Times New Roman"/>
              </a:rPr>
              <a:t> </a:t>
            </a:r>
            <a:r>
              <a:rPr sz="1700" spc="-5" dirty="0">
                <a:latin typeface="Times New Roman"/>
                <a:cs typeface="Times New Roman"/>
              </a:rPr>
              <a:t>after</a:t>
            </a:r>
            <a:r>
              <a:rPr sz="1700" spc="15" dirty="0">
                <a:latin typeface="Times New Roman"/>
                <a:cs typeface="Times New Roman"/>
              </a:rPr>
              <a:t> </a:t>
            </a:r>
            <a:r>
              <a:rPr sz="1700" spc="-5" dirty="0">
                <a:latin typeface="Times New Roman"/>
                <a:cs typeface="Times New Roman"/>
              </a:rPr>
              <a:t>insertion</a:t>
            </a:r>
            <a:r>
              <a:rPr sz="1700" spc="40" dirty="0">
                <a:latin typeface="Times New Roman"/>
                <a:cs typeface="Times New Roman"/>
              </a:rPr>
              <a:t> </a:t>
            </a:r>
            <a:r>
              <a:rPr sz="1700" dirty="0">
                <a:latin typeface="Times New Roman"/>
                <a:cs typeface="Times New Roman"/>
              </a:rPr>
              <a:t>of</a:t>
            </a:r>
            <a:r>
              <a:rPr sz="1700" spc="5" dirty="0">
                <a:latin typeface="Times New Roman"/>
                <a:cs typeface="Times New Roman"/>
              </a:rPr>
              <a:t> </a:t>
            </a:r>
            <a:r>
              <a:rPr sz="1700" dirty="0">
                <a:latin typeface="Times New Roman"/>
                <a:cs typeface="Times New Roman"/>
              </a:rPr>
              <a:t>a</a:t>
            </a:r>
            <a:r>
              <a:rPr sz="1700" spc="20" dirty="0">
                <a:latin typeface="Times New Roman"/>
                <a:cs typeface="Times New Roman"/>
              </a:rPr>
              <a:t> </a:t>
            </a:r>
            <a:r>
              <a:rPr sz="1700" spc="-5" dirty="0">
                <a:latin typeface="Times New Roman"/>
                <a:cs typeface="Times New Roman"/>
              </a:rPr>
              <a:t>new</a:t>
            </a:r>
            <a:r>
              <a:rPr sz="1700" spc="30" dirty="0">
                <a:latin typeface="Times New Roman"/>
                <a:cs typeface="Times New Roman"/>
              </a:rPr>
              <a:t> </a:t>
            </a:r>
            <a:r>
              <a:rPr sz="1700" spc="-5" dirty="0">
                <a:latin typeface="Times New Roman"/>
                <a:cs typeface="Times New Roman"/>
              </a:rPr>
              <a:t>node</a:t>
            </a:r>
            <a:r>
              <a:rPr sz="1700" spc="10" dirty="0">
                <a:latin typeface="Times New Roman"/>
                <a:cs typeface="Times New Roman"/>
              </a:rPr>
              <a:t> </a:t>
            </a:r>
            <a:r>
              <a:rPr sz="1700" dirty="0">
                <a:latin typeface="Times New Roman"/>
                <a:cs typeface="Times New Roman"/>
              </a:rPr>
              <a:t>with</a:t>
            </a:r>
            <a:r>
              <a:rPr sz="1700" spc="35" dirty="0">
                <a:latin typeface="Times New Roman"/>
                <a:cs typeface="Times New Roman"/>
              </a:rPr>
              <a:t> </a:t>
            </a:r>
            <a:r>
              <a:rPr sz="1700" spc="-5" dirty="0">
                <a:latin typeface="Times New Roman"/>
                <a:cs typeface="Times New Roman"/>
              </a:rPr>
              <a:t>value</a:t>
            </a:r>
            <a:r>
              <a:rPr sz="1700" spc="25" dirty="0">
                <a:latin typeface="Times New Roman"/>
                <a:cs typeface="Times New Roman"/>
              </a:rPr>
              <a:t> </a:t>
            </a:r>
            <a:r>
              <a:rPr sz="1700" dirty="0">
                <a:latin typeface="Times New Roman"/>
                <a:cs typeface="Times New Roman"/>
              </a:rPr>
              <a:t>85</a:t>
            </a:r>
            <a:r>
              <a:rPr sz="1700" spc="25" dirty="0">
                <a:latin typeface="Times New Roman"/>
                <a:cs typeface="Times New Roman"/>
              </a:rPr>
              <a:t> </a:t>
            </a:r>
            <a:r>
              <a:rPr sz="1700" spc="-10" dirty="0">
                <a:latin typeface="Times New Roman"/>
                <a:cs typeface="Times New Roman"/>
              </a:rPr>
              <a:t>is</a:t>
            </a:r>
            <a:endParaRPr sz="1700">
              <a:latin typeface="Times New Roman"/>
              <a:cs typeface="Times New Roman"/>
            </a:endParaRPr>
          </a:p>
          <a:p>
            <a:pPr marL="12700">
              <a:lnSpc>
                <a:spcPct val="100000"/>
              </a:lnSpc>
              <a:spcBef>
                <a:spcPts val="305"/>
              </a:spcBef>
            </a:pPr>
            <a:r>
              <a:rPr sz="1700" spc="-5" dirty="0">
                <a:latin typeface="Times New Roman"/>
                <a:cs typeface="Times New Roman"/>
              </a:rPr>
              <a:t>as</a:t>
            </a:r>
            <a:r>
              <a:rPr sz="1700" spc="-40" dirty="0">
                <a:latin typeface="Times New Roman"/>
                <a:cs typeface="Times New Roman"/>
              </a:rPr>
              <a:t> </a:t>
            </a:r>
            <a:r>
              <a:rPr sz="1700" spc="-5" dirty="0">
                <a:latin typeface="Times New Roman"/>
                <a:cs typeface="Times New Roman"/>
              </a:rPr>
              <a:t>follows</a:t>
            </a:r>
            <a:endParaRPr sz="1700">
              <a:latin typeface="Times New Roman"/>
              <a:cs typeface="Times New Roman"/>
            </a:endParaRPr>
          </a:p>
        </p:txBody>
      </p:sp>
      <p:pic>
        <p:nvPicPr>
          <p:cNvPr id="4" name="object 4"/>
          <p:cNvPicPr/>
          <p:nvPr/>
        </p:nvPicPr>
        <p:blipFill>
          <a:blip r:embed="rId2" cstate="print"/>
          <a:stretch>
            <a:fillRect/>
          </a:stretch>
        </p:blipFill>
        <p:spPr>
          <a:xfrm>
            <a:off x="3130425" y="893205"/>
            <a:ext cx="2520448" cy="1520661"/>
          </a:xfrm>
          <a:prstGeom prst="rect">
            <a:avLst/>
          </a:prstGeom>
        </p:spPr>
      </p:pic>
      <p:pic>
        <p:nvPicPr>
          <p:cNvPr id="5" name="object 5"/>
          <p:cNvPicPr/>
          <p:nvPr/>
        </p:nvPicPr>
        <p:blipFill>
          <a:blip r:embed="rId3" cstate="print"/>
          <a:stretch>
            <a:fillRect/>
          </a:stretch>
        </p:blipFill>
        <p:spPr>
          <a:xfrm>
            <a:off x="3377784" y="3334459"/>
            <a:ext cx="2579271" cy="1439872"/>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96951" y="377015"/>
            <a:ext cx="8312784" cy="3432175"/>
          </a:xfrm>
          <a:prstGeom prst="rect">
            <a:avLst/>
          </a:prstGeom>
        </p:spPr>
        <p:txBody>
          <a:bodyPr vert="horz" wrap="square" lIns="0" tIns="141605" rIns="0" bIns="0" rtlCol="0">
            <a:spAutoFit/>
          </a:bodyPr>
          <a:lstStyle/>
          <a:p>
            <a:pPr marL="12700">
              <a:lnSpc>
                <a:spcPct val="100000"/>
              </a:lnSpc>
              <a:spcBef>
                <a:spcPts val="1115"/>
              </a:spcBef>
            </a:pPr>
            <a:r>
              <a:rPr sz="1700" b="1" spc="-5" dirty="0">
                <a:latin typeface="Times New Roman"/>
                <a:cs typeface="Times New Roman"/>
              </a:rPr>
              <a:t>Note:</a:t>
            </a:r>
            <a:r>
              <a:rPr sz="1700" b="1" spc="150" dirty="0">
                <a:latin typeface="Times New Roman"/>
                <a:cs typeface="Times New Roman"/>
              </a:rPr>
              <a:t> </a:t>
            </a:r>
            <a:r>
              <a:rPr sz="1700" dirty="0">
                <a:latin typeface="Times New Roman"/>
                <a:cs typeface="Times New Roman"/>
              </a:rPr>
              <a:t>for</a:t>
            </a:r>
            <a:r>
              <a:rPr sz="1700" spc="150" dirty="0">
                <a:latin typeface="Times New Roman"/>
                <a:cs typeface="Times New Roman"/>
              </a:rPr>
              <a:t> </a:t>
            </a:r>
            <a:r>
              <a:rPr sz="1700" spc="-5" dirty="0">
                <a:latin typeface="Times New Roman"/>
                <a:cs typeface="Times New Roman"/>
              </a:rPr>
              <a:t>insertion</a:t>
            </a:r>
            <a:r>
              <a:rPr sz="1700" spc="165" dirty="0">
                <a:latin typeface="Times New Roman"/>
                <a:cs typeface="Times New Roman"/>
              </a:rPr>
              <a:t> </a:t>
            </a:r>
            <a:r>
              <a:rPr sz="1700" spc="-10" dirty="0">
                <a:latin typeface="Times New Roman"/>
                <a:cs typeface="Times New Roman"/>
              </a:rPr>
              <a:t>of</a:t>
            </a:r>
            <a:r>
              <a:rPr sz="1700" spc="155" dirty="0">
                <a:latin typeface="Times New Roman"/>
                <a:cs typeface="Times New Roman"/>
              </a:rPr>
              <a:t> </a:t>
            </a:r>
            <a:r>
              <a:rPr sz="1700" spc="-5" dirty="0">
                <a:latin typeface="Times New Roman"/>
                <a:cs typeface="Times New Roman"/>
              </a:rPr>
              <a:t>Min</a:t>
            </a:r>
            <a:r>
              <a:rPr sz="1700" spc="165" dirty="0">
                <a:latin typeface="Times New Roman"/>
                <a:cs typeface="Times New Roman"/>
              </a:rPr>
              <a:t> </a:t>
            </a:r>
            <a:r>
              <a:rPr sz="1700" spc="-5" dirty="0">
                <a:latin typeface="Times New Roman"/>
                <a:cs typeface="Times New Roman"/>
              </a:rPr>
              <a:t>heap</a:t>
            </a:r>
            <a:r>
              <a:rPr sz="1700" spc="160" dirty="0">
                <a:latin typeface="Times New Roman"/>
                <a:cs typeface="Times New Roman"/>
              </a:rPr>
              <a:t> </a:t>
            </a:r>
            <a:r>
              <a:rPr sz="1700" spc="-5" dirty="0">
                <a:latin typeface="Times New Roman"/>
                <a:cs typeface="Times New Roman"/>
              </a:rPr>
              <a:t>is</a:t>
            </a:r>
            <a:r>
              <a:rPr sz="1700" spc="140" dirty="0">
                <a:latin typeface="Times New Roman"/>
                <a:cs typeface="Times New Roman"/>
              </a:rPr>
              <a:t> </a:t>
            </a:r>
            <a:r>
              <a:rPr sz="1700" spc="-5" dirty="0">
                <a:latin typeface="Times New Roman"/>
                <a:cs typeface="Times New Roman"/>
              </a:rPr>
              <a:t>also</a:t>
            </a:r>
            <a:r>
              <a:rPr sz="1700" spc="170" dirty="0">
                <a:latin typeface="Times New Roman"/>
                <a:cs typeface="Times New Roman"/>
              </a:rPr>
              <a:t> </a:t>
            </a:r>
            <a:r>
              <a:rPr sz="1700" spc="-5" dirty="0">
                <a:latin typeface="Times New Roman"/>
                <a:cs typeface="Times New Roman"/>
              </a:rPr>
              <a:t>has</a:t>
            </a:r>
            <a:r>
              <a:rPr sz="1700" spc="170" dirty="0">
                <a:latin typeface="Times New Roman"/>
                <a:cs typeface="Times New Roman"/>
              </a:rPr>
              <a:t> </a:t>
            </a:r>
            <a:r>
              <a:rPr sz="1700" spc="-10" dirty="0">
                <a:latin typeface="Times New Roman"/>
                <a:cs typeface="Times New Roman"/>
              </a:rPr>
              <a:t>same</a:t>
            </a:r>
            <a:r>
              <a:rPr sz="1700" spc="155" dirty="0">
                <a:latin typeface="Times New Roman"/>
                <a:cs typeface="Times New Roman"/>
              </a:rPr>
              <a:t> </a:t>
            </a:r>
            <a:r>
              <a:rPr sz="1700" spc="-5" dirty="0">
                <a:latin typeface="Times New Roman"/>
                <a:cs typeface="Times New Roman"/>
              </a:rPr>
              <a:t>representations</a:t>
            </a:r>
            <a:r>
              <a:rPr sz="1700" spc="160" dirty="0">
                <a:latin typeface="Times New Roman"/>
                <a:cs typeface="Times New Roman"/>
              </a:rPr>
              <a:t> </a:t>
            </a:r>
            <a:r>
              <a:rPr sz="1700" spc="-5" dirty="0">
                <a:latin typeface="Times New Roman"/>
                <a:cs typeface="Times New Roman"/>
              </a:rPr>
              <a:t>as</a:t>
            </a:r>
            <a:r>
              <a:rPr sz="1700" spc="150" dirty="0">
                <a:latin typeface="Times New Roman"/>
                <a:cs typeface="Times New Roman"/>
              </a:rPr>
              <a:t> </a:t>
            </a:r>
            <a:r>
              <a:rPr sz="1700" dirty="0">
                <a:latin typeface="Times New Roman"/>
                <a:cs typeface="Times New Roman"/>
              </a:rPr>
              <a:t>Max</a:t>
            </a:r>
            <a:r>
              <a:rPr sz="1700" spc="155" dirty="0">
                <a:latin typeface="Times New Roman"/>
                <a:cs typeface="Times New Roman"/>
              </a:rPr>
              <a:t> </a:t>
            </a:r>
            <a:r>
              <a:rPr sz="1700" spc="-5" dirty="0">
                <a:latin typeface="Times New Roman"/>
                <a:cs typeface="Times New Roman"/>
              </a:rPr>
              <a:t>heap</a:t>
            </a:r>
            <a:r>
              <a:rPr sz="1700" spc="140" dirty="0">
                <a:latin typeface="Times New Roman"/>
                <a:cs typeface="Times New Roman"/>
              </a:rPr>
              <a:t> </a:t>
            </a:r>
            <a:r>
              <a:rPr sz="1700" spc="-5" dirty="0">
                <a:latin typeface="Times New Roman"/>
                <a:cs typeface="Times New Roman"/>
              </a:rPr>
              <a:t>with</a:t>
            </a:r>
            <a:r>
              <a:rPr sz="1700" spc="160" dirty="0">
                <a:latin typeface="Times New Roman"/>
                <a:cs typeface="Times New Roman"/>
              </a:rPr>
              <a:t> </a:t>
            </a:r>
            <a:r>
              <a:rPr sz="1700" dirty="0">
                <a:latin typeface="Times New Roman"/>
                <a:cs typeface="Times New Roman"/>
              </a:rPr>
              <a:t>minimum</a:t>
            </a:r>
            <a:endParaRPr sz="1700">
              <a:latin typeface="Times New Roman"/>
              <a:cs typeface="Times New Roman"/>
            </a:endParaRPr>
          </a:p>
          <a:p>
            <a:pPr marL="12700">
              <a:lnSpc>
                <a:spcPct val="100000"/>
              </a:lnSpc>
              <a:spcBef>
                <a:spcPts val="1019"/>
              </a:spcBef>
            </a:pPr>
            <a:r>
              <a:rPr sz="1700" dirty="0">
                <a:latin typeface="Times New Roman"/>
                <a:cs typeface="Times New Roman"/>
              </a:rPr>
              <a:t>value</a:t>
            </a:r>
            <a:r>
              <a:rPr sz="1700" spc="-30" dirty="0">
                <a:latin typeface="Times New Roman"/>
                <a:cs typeface="Times New Roman"/>
              </a:rPr>
              <a:t> </a:t>
            </a:r>
            <a:r>
              <a:rPr sz="1700" spc="-5" dirty="0">
                <a:latin typeface="Times New Roman"/>
                <a:cs typeface="Times New Roman"/>
              </a:rPr>
              <a:t>at</a:t>
            </a:r>
            <a:r>
              <a:rPr sz="1700" spc="-30" dirty="0">
                <a:latin typeface="Times New Roman"/>
                <a:cs typeface="Times New Roman"/>
              </a:rPr>
              <a:t> </a:t>
            </a:r>
            <a:r>
              <a:rPr sz="1700" dirty="0">
                <a:latin typeface="Times New Roman"/>
                <a:cs typeface="Times New Roman"/>
              </a:rPr>
              <a:t>root</a:t>
            </a:r>
            <a:r>
              <a:rPr sz="1700" spc="-20" dirty="0">
                <a:latin typeface="Times New Roman"/>
                <a:cs typeface="Times New Roman"/>
              </a:rPr>
              <a:t> </a:t>
            </a:r>
            <a:r>
              <a:rPr sz="1700" spc="-5" dirty="0">
                <a:latin typeface="Times New Roman"/>
                <a:cs typeface="Times New Roman"/>
              </a:rPr>
              <a:t>node.</a:t>
            </a:r>
            <a:endParaRPr sz="1700">
              <a:latin typeface="Times New Roman"/>
              <a:cs typeface="Times New Roman"/>
            </a:endParaRPr>
          </a:p>
          <a:p>
            <a:pPr>
              <a:lnSpc>
                <a:spcPct val="100000"/>
              </a:lnSpc>
            </a:pPr>
            <a:endParaRPr sz="1900">
              <a:latin typeface="Times New Roman"/>
              <a:cs typeface="Times New Roman"/>
            </a:endParaRPr>
          </a:p>
          <a:p>
            <a:pPr marL="12700">
              <a:lnSpc>
                <a:spcPct val="100000"/>
              </a:lnSpc>
              <a:spcBef>
                <a:spcPts val="1140"/>
              </a:spcBef>
            </a:pPr>
            <a:r>
              <a:rPr sz="1700" b="1" spc="-5" dirty="0">
                <a:latin typeface="Times New Roman"/>
                <a:cs typeface="Times New Roman"/>
              </a:rPr>
              <a:t>Deletion</a:t>
            </a:r>
            <a:r>
              <a:rPr sz="1700" b="1" spc="-15" dirty="0">
                <a:latin typeface="Times New Roman"/>
                <a:cs typeface="Times New Roman"/>
              </a:rPr>
              <a:t> </a:t>
            </a:r>
            <a:r>
              <a:rPr sz="1700" b="1" spc="-5" dirty="0">
                <a:latin typeface="Times New Roman"/>
                <a:cs typeface="Times New Roman"/>
              </a:rPr>
              <a:t>Operation:</a:t>
            </a:r>
            <a:endParaRPr sz="1700">
              <a:latin typeface="Times New Roman"/>
              <a:cs typeface="Times New Roman"/>
            </a:endParaRPr>
          </a:p>
          <a:p>
            <a:pPr>
              <a:lnSpc>
                <a:spcPct val="100000"/>
              </a:lnSpc>
            </a:pPr>
            <a:endParaRPr sz="1900">
              <a:latin typeface="Times New Roman"/>
              <a:cs typeface="Times New Roman"/>
            </a:endParaRPr>
          </a:p>
          <a:p>
            <a:pPr marL="12700">
              <a:lnSpc>
                <a:spcPct val="100000"/>
              </a:lnSpc>
              <a:spcBef>
                <a:spcPts val="1140"/>
              </a:spcBef>
            </a:pPr>
            <a:r>
              <a:rPr sz="1700" b="1" spc="-5" dirty="0">
                <a:latin typeface="Times New Roman"/>
                <a:cs typeface="Times New Roman"/>
              </a:rPr>
              <a:t>Max</a:t>
            </a:r>
            <a:r>
              <a:rPr sz="1700" b="1" spc="-55" dirty="0">
                <a:latin typeface="Times New Roman"/>
                <a:cs typeface="Times New Roman"/>
              </a:rPr>
              <a:t> </a:t>
            </a:r>
            <a:r>
              <a:rPr sz="1700" b="1" dirty="0">
                <a:latin typeface="Times New Roman"/>
                <a:cs typeface="Times New Roman"/>
              </a:rPr>
              <a:t>Heap</a:t>
            </a:r>
            <a:endParaRPr sz="1700">
              <a:latin typeface="Times New Roman"/>
              <a:cs typeface="Times New Roman"/>
            </a:endParaRPr>
          </a:p>
          <a:p>
            <a:pPr marL="299085" marR="5080" indent="-287020">
              <a:lnSpc>
                <a:spcPct val="150100"/>
              </a:lnSpc>
              <a:spcBef>
                <a:spcPts val="790"/>
              </a:spcBef>
              <a:buFont typeface="Arial MT"/>
              <a:buChar char="•"/>
              <a:tabLst>
                <a:tab pos="299085" algn="l"/>
                <a:tab pos="299720" algn="l"/>
              </a:tabLst>
            </a:pPr>
            <a:r>
              <a:rPr sz="1700" spc="-5" dirty="0">
                <a:latin typeface="Times New Roman"/>
                <a:cs typeface="Times New Roman"/>
              </a:rPr>
              <a:t>In</a:t>
            </a:r>
            <a:r>
              <a:rPr sz="1700" spc="390" dirty="0">
                <a:latin typeface="Times New Roman"/>
                <a:cs typeface="Times New Roman"/>
              </a:rPr>
              <a:t> </a:t>
            </a:r>
            <a:r>
              <a:rPr sz="1700" dirty="0">
                <a:latin typeface="Times New Roman"/>
                <a:cs typeface="Times New Roman"/>
              </a:rPr>
              <a:t>a</a:t>
            </a:r>
            <a:r>
              <a:rPr sz="1700" spc="395" dirty="0">
                <a:latin typeface="Times New Roman"/>
                <a:cs typeface="Times New Roman"/>
              </a:rPr>
              <a:t> </a:t>
            </a:r>
            <a:r>
              <a:rPr sz="1700" dirty="0">
                <a:latin typeface="Times New Roman"/>
                <a:cs typeface="Times New Roman"/>
              </a:rPr>
              <a:t>max</a:t>
            </a:r>
            <a:r>
              <a:rPr sz="1700" spc="395" dirty="0">
                <a:latin typeface="Times New Roman"/>
                <a:cs typeface="Times New Roman"/>
              </a:rPr>
              <a:t> </a:t>
            </a:r>
            <a:r>
              <a:rPr sz="1700" spc="-5" dirty="0">
                <a:latin typeface="Times New Roman"/>
                <a:cs typeface="Times New Roman"/>
              </a:rPr>
              <a:t>heap,</a:t>
            </a:r>
            <a:r>
              <a:rPr sz="1700" spc="385" dirty="0">
                <a:latin typeface="Times New Roman"/>
                <a:cs typeface="Times New Roman"/>
              </a:rPr>
              <a:t> </a:t>
            </a:r>
            <a:r>
              <a:rPr sz="1700" spc="-5" dirty="0">
                <a:latin typeface="Times New Roman"/>
                <a:cs typeface="Times New Roman"/>
              </a:rPr>
              <a:t>deleting</a:t>
            </a:r>
            <a:r>
              <a:rPr sz="1700" spc="405" dirty="0">
                <a:latin typeface="Times New Roman"/>
                <a:cs typeface="Times New Roman"/>
              </a:rPr>
              <a:t> </a:t>
            </a:r>
            <a:r>
              <a:rPr sz="1700" dirty="0">
                <a:latin typeface="Times New Roman"/>
                <a:cs typeface="Times New Roman"/>
              </a:rPr>
              <a:t>the</a:t>
            </a:r>
            <a:r>
              <a:rPr sz="1700" spc="395" dirty="0">
                <a:latin typeface="Times New Roman"/>
                <a:cs typeface="Times New Roman"/>
              </a:rPr>
              <a:t> </a:t>
            </a:r>
            <a:r>
              <a:rPr sz="1700" dirty="0">
                <a:latin typeface="Times New Roman"/>
                <a:cs typeface="Times New Roman"/>
              </a:rPr>
              <a:t>last</a:t>
            </a:r>
            <a:r>
              <a:rPr sz="1700" spc="390" dirty="0">
                <a:latin typeface="Times New Roman"/>
                <a:cs typeface="Times New Roman"/>
              </a:rPr>
              <a:t> </a:t>
            </a:r>
            <a:r>
              <a:rPr sz="1700" spc="-5" dirty="0">
                <a:latin typeface="Times New Roman"/>
                <a:cs typeface="Times New Roman"/>
              </a:rPr>
              <a:t>node</a:t>
            </a:r>
            <a:r>
              <a:rPr sz="1700" spc="395" dirty="0">
                <a:latin typeface="Times New Roman"/>
                <a:cs typeface="Times New Roman"/>
              </a:rPr>
              <a:t> </a:t>
            </a:r>
            <a:r>
              <a:rPr sz="1700" spc="-5" dirty="0">
                <a:latin typeface="Times New Roman"/>
                <a:cs typeface="Times New Roman"/>
              </a:rPr>
              <a:t>is</a:t>
            </a:r>
            <a:r>
              <a:rPr sz="1700" spc="405" dirty="0">
                <a:latin typeface="Times New Roman"/>
                <a:cs typeface="Times New Roman"/>
              </a:rPr>
              <a:t> </a:t>
            </a:r>
            <a:r>
              <a:rPr sz="1700" spc="-5" dirty="0">
                <a:latin typeface="Times New Roman"/>
                <a:cs typeface="Times New Roman"/>
              </a:rPr>
              <a:t>very</a:t>
            </a:r>
            <a:r>
              <a:rPr sz="1700" spc="385" dirty="0">
                <a:latin typeface="Times New Roman"/>
                <a:cs typeface="Times New Roman"/>
              </a:rPr>
              <a:t> </a:t>
            </a:r>
            <a:r>
              <a:rPr sz="1700" spc="-5" dirty="0">
                <a:latin typeface="Times New Roman"/>
                <a:cs typeface="Times New Roman"/>
              </a:rPr>
              <a:t>simple</a:t>
            </a:r>
            <a:r>
              <a:rPr sz="1700" spc="405" dirty="0">
                <a:latin typeface="Times New Roman"/>
                <a:cs typeface="Times New Roman"/>
              </a:rPr>
              <a:t> </a:t>
            </a:r>
            <a:r>
              <a:rPr sz="1700" spc="-5" dirty="0">
                <a:latin typeface="Times New Roman"/>
                <a:cs typeface="Times New Roman"/>
              </a:rPr>
              <a:t>as</a:t>
            </a:r>
            <a:r>
              <a:rPr sz="1700" spc="390" dirty="0">
                <a:latin typeface="Times New Roman"/>
                <a:cs typeface="Times New Roman"/>
              </a:rPr>
              <a:t> </a:t>
            </a:r>
            <a:r>
              <a:rPr sz="1700" spc="-5" dirty="0">
                <a:latin typeface="Times New Roman"/>
                <a:cs typeface="Times New Roman"/>
              </a:rPr>
              <a:t>it</a:t>
            </a:r>
            <a:r>
              <a:rPr sz="1700" spc="400" dirty="0">
                <a:latin typeface="Times New Roman"/>
                <a:cs typeface="Times New Roman"/>
              </a:rPr>
              <a:t> </a:t>
            </a:r>
            <a:r>
              <a:rPr sz="1700" spc="-5" dirty="0">
                <a:latin typeface="Times New Roman"/>
                <a:cs typeface="Times New Roman"/>
              </a:rPr>
              <a:t>does</a:t>
            </a:r>
            <a:r>
              <a:rPr sz="1700" spc="390" dirty="0">
                <a:latin typeface="Times New Roman"/>
                <a:cs typeface="Times New Roman"/>
              </a:rPr>
              <a:t> </a:t>
            </a:r>
            <a:r>
              <a:rPr sz="1700" dirty="0">
                <a:latin typeface="Times New Roman"/>
                <a:cs typeface="Times New Roman"/>
              </a:rPr>
              <a:t>not</a:t>
            </a:r>
            <a:r>
              <a:rPr sz="1700" spc="400" dirty="0">
                <a:latin typeface="Times New Roman"/>
                <a:cs typeface="Times New Roman"/>
              </a:rPr>
              <a:t> </a:t>
            </a:r>
            <a:r>
              <a:rPr sz="1700" spc="-5" dirty="0">
                <a:latin typeface="Times New Roman"/>
                <a:cs typeface="Times New Roman"/>
              </a:rPr>
              <a:t>disturb</a:t>
            </a:r>
            <a:r>
              <a:rPr sz="1700" spc="400" dirty="0">
                <a:latin typeface="Times New Roman"/>
                <a:cs typeface="Times New Roman"/>
              </a:rPr>
              <a:t> </a:t>
            </a:r>
            <a:r>
              <a:rPr sz="1700" dirty="0">
                <a:latin typeface="Times New Roman"/>
                <a:cs typeface="Times New Roman"/>
              </a:rPr>
              <a:t>max</a:t>
            </a:r>
            <a:r>
              <a:rPr sz="1700" spc="380" dirty="0">
                <a:latin typeface="Times New Roman"/>
                <a:cs typeface="Times New Roman"/>
              </a:rPr>
              <a:t> </a:t>
            </a:r>
            <a:r>
              <a:rPr sz="1700" spc="-10" dirty="0">
                <a:latin typeface="Times New Roman"/>
                <a:cs typeface="Times New Roman"/>
              </a:rPr>
              <a:t>heap </a:t>
            </a:r>
            <a:r>
              <a:rPr sz="1700" spc="-409" dirty="0">
                <a:latin typeface="Times New Roman"/>
                <a:cs typeface="Times New Roman"/>
              </a:rPr>
              <a:t> </a:t>
            </a:r>
            <a:r>
              <a:rPr sz="1700" spc="-5" dirty="0">
                <a:latin typeface="Times New Roman"/>
                <a:cs typeface="Times New Roman"/>
              </a:rPr>
              <a:t>properties.</a:t>
            </a:r>
            <a:endParaRPr sz="1700">
              <a:latin typeface="Times New Roman"/>
              <a:cs typeface="Times New Roman"/>
            </a:endParaRPr>
          </a:p>
          <a:p>
            <a:pPr marL="299085" indent="-287020">
              <a:lnSpc>
                <a:spcPct val="100000"/>
              </a:lnSpc>
              <a:spcBef>
                <a:spcPts val="1019"/>
              </a:spcBef>
              <a:buFont typeface="Arial MT"/>
              <a:buChar char="•"/>
              <a:tabLst>
                <a:tab pos="299085" algn="l"/>
                <a:tab pos="299720" algn="l"/>
              </a:tabLst>
            </a:pPr>
            <a:r>
              <a:rPr sz="1700" spc="-5" dirty="0">
                <a:latin typeface="Times New Roman"/>
                <a:cs typeface="Times New Roman"/>
              </a:rPr>
              <a:t>Deleting</a:t>
            </a:r>
            <a:r>
              <a:rPr sz="1700" dirty="0">
                <a:latin typeface="Times New Roman"/>
                <a:cs typeface="Times New Roman"/>
              </a:rPr>
              <a:t> root</a:t>
            </a:r>
            <a:r>
              <a:rPr sz="1700" spc="-10" dirty="0">
                <a:latin typeface="Times New Roman"/>
                <a:cs typeface="Times New Roman"/>
              </a:rPr>
              <a:t> </a:t>
            </a:r>
            <a:r>
              <a:rPr sz="1700" dirty="0">
                <a:latin typeface="Times New Roman"/>
                <a:cs typeface="Times New Roman"/>
              </a:rPr>
              <a:t>node</a:t>
            </a:r>
            <a:r>
              <a:rPr sz="1700" spc="5" dirty="0">
                <a:latin typeface="Times New Roman"/>
                <a:cs typeface="Times New Roman"/>
              </a:rPr>
              <a:t> </a:t>
            </a:r>
            <a:r>
              <a:rPr sz="1700" spc="-5" dirty="0">
                <a:latin typeface="Times New Roman"/>
                <a:cs typeface="Times New Roman"/>
              </a:rPr>
              <a:t>from</a:t>
            </a:r>
            <a:r>
              <a:rPr sz="1700" spc="-10" dirty="0">
                <a:latin typeface="Times New Roman"/>
                <a:cs typeface="Times New Roman"/>
              </a:rPr>
              <a:t> </a:t>
            </a:r>
            <a:r>
              <a:rPr sz="1700" dirty="0">
                <a:latin typeface="Times New Roman"/>
                <a:cs typeface="Times New Roman"/>
              </a:rPr>
              <a:t>a</a:t>
            </a:r>
            <a:r>
              <a:rPr sz="1700" spc="-5" dirty="0">
                <a:latin typeface="Times New Roman"/>
                <a:cs typeface="Times New Roman"/>
              </a:rPr>
              <a:t> </a:t>
            </a:r>
            <a:r>
              <a:rPr sz="1700" dirty="0">
                <a:latin typeface="Times New Roman"/>
                <a:cs typeface="Times New Roman"/>
              </a:rPr>
              <a:t>max heap</a:t>
            </a:r>
            <a:r>
              <a:rPr sz="1700" spc="-15" dirty="0">
                <a:latin typeface="Times New Roman"/>
                <a:cs typeface="Times New Roman"/>
              </a:rPr>
              <a:t> </a:t>
            </a:r>
            <a:r>
              <a:rPr sz="1700" spc="-5" dirty="0">
                <a:latin typeface="Times New Roman"/>
                <a:cs typeface="Times New Roman"/>
              </a:rPr>
              <a:t>is</a:t>
            </a:r>
            <a:r>
              <a:rPr sz="1700" spc="25" dirty="0">
                <a:latin typeface="Times New Roman"/>
                <a:cs typeface="Times New Roman"/>
              </a:rPr>
              <a:t> </a:t>
            </a:r>
            <a:r>
              <a:rPr sz="1700" spc="-10" dirty="0">
                <a:latin typeface="Times New Roman"/>
                <a:cs typeface="Times New Roman"/>
              </a:rPr>
              <a:t>little</a:t>
            </a:r>
            <a:r>
              <a:rPr sz="1700" spc="35" dirty="0">
                <a:latin typeface="Times New Roman"/>
                <a:cs typeface="Times New Roman"/>
              </a:rPr>
              <a:t> </a:t>
            </a:r>
            <a:r>
              <a:rPr sz="1700" spc="-10" dirty="0">
                <a:latin typeface="Times New Roman"/>
                <a:cs typeface="Times New Roman"/>
              </a:rPr>
              <a:t>difficult</a:t>
            </a:r>
            <a:r>
              <a:rPr sz="1700" spc="20" dirty="0">
                <a:latin typeface="Times New Roman"/>
                <a:cs typeface="Times New Roman"/>
              </a:rPr>
              <a:t> </a:t>
            </a:r>
            <a:r>
              <a:rPr sz="1700" spc="-5" dirty="0">
                <a:latin typeface="Times New Roman"/>
                <a:cs typeface="Times New Roman"/>
              </a:rPr>
              <a:t>as it</a:t>
            </a:r>
            <a:r>
              <a:rPr sz="1700" spc="10" dirty="0">
                <a:latin typeface="Times New Roman"/>
                <a:cs typeface="Times New Roman"/>
              </a:rPr>
              <a:t> </a:t>
            </a:r>
            <a:r>
              <a:rPr sz="1700" spc="-5" dirty="0">
                <a:latin typeface="Times New Roman"/>
                <a:cs typeface="Times New Roman"/>
              </a:rPr>
              <a:t>disturbs</a:t>
            </a:r>
            <a:r>
              <a:rPr sz="1700" spc="20" dirty="0">
                <a:latin typeface="Times New Roman"/>
                <a:cs typeface="Times New Roman"/>
              </a:rPr>
              <a:t> </a:t>
            </a:r>
            <a:r>
              <a:rPr sz="1700" dirty="0">
                <a:latin typeface="Times New Roman"/>
                <a:cs typeface="Times New Roman"/>
              </a:rPr>
              <a:t>the</a:t>
            </a:r>
            <a:r>
              <a:rPr sz="1700" spc="-5" dirty="0">
                <a:latin typeface="Times New Roman"/>
                <a:cs typeface="Times New Roman"/>
              </a:rPr>
              <a:t> </a:t>
            </a:r>
            <a:r>
              <a:rPr sz="1700" dirty="0">
                <a:latin typeface="Times New Roman"/>
                <a:cs typeface="Times New Roman"/>
              </a:rPr>
              <a:t>max heap</a:t>
            </a:r>
            <a:r>
              <a:rPr sz="1700" spc="-15" dirty="0">
                <a:latin typeface="Times New Roman"/>
                <a:cs typeface="Times New Roman"/>
              </a:rPr>
              <a:t> </a:t>
            </a:r>
            <a:r>
              <a:rPr sz="1700" spc="-5" dirty="0">
                <a:latin typeface="Times New Roman"/>
                <a:cs typeface="Times New Roman"/>
              </a:rPr>
              <a:t>properties.</a:t>
            </a:r>
            <a:endParaRPr sz="1700">
              <a:latin typeface="Times New Roman"/>
              <a:cs typeface="Times New Roman"/>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63574" y="566115"/>
            <a:ext cx="3241675" cy="285750"/>
          </a:xfrm>
          <a:prstGeom prst="rect">
            <a:avLst/>
          </a:prstGeom>
        </p:spPr>
        <p:txBody>
          <a:bodyPr vert="horz" wrap="square" lIns="0" tIns="13335" rIns="0" bIns="0" rtlCol="0">
            <a:spAutoFit/>
          </a:bodyPr>
          <a:lstStyle/>
          <a:p>
            <a:pPr marL="12700">
              <a:lnSpc>
                <a:spcPct val="100000"/>
              </a:lnSpc>
              <a:spcBef>
                <a:spcPts val="105"/>
              </a:spcBef>
            </a:pPr>
            <a:r>
              <a:rPr sz="1700" spc="-5" dirty="0">
                <a:latin typeface="Times New Roman"/>
                <a:cs typeface="Times New Roman"/>
              </a:rPr>
              <a:t>Input:</a:t>
            </a:r>
            <a:r>
              <a:rPr sz="1700" spc="-10" dirty="0">
                <a:latin typeface="Times New Roman"/>
                <a:cs typeface="Times New Roman"/>
              </a:rPr>
              <a:t> </a:t>
            </a:r>
            <a:r>
              <a:rPr sz="1700" dirty="0">
                <a:latin typeface="Times New Roman"/>
                <a:cs typeface="Times New Roman"/>
              </a:rPr>
              <a:t>35</a:t>
            </a:r>
            <a:r>
              <a:rPr sz="1700" spc="-10" dirty="0">
                <a:latin typeface="Times New Roman"/>
                <a:cs typeface="Times New Roman"/>
              </a:rPr>
              <a:t> </a:t>
            </a:r>
            <a:r>
              <a:rPr sz="1700" dirty="0">
                <a:latin typeface="Times New Roman"/>
                <a:cs typeface="Times New Roman"/>
              </a:rPr>
              <a:t>33</a:t>
            </a:r>
            <a:r>
              <a:rPr sz="1700" spc="-10" dirty="0">
                <a:latin typeface="Times New Roman"/>
                <a:cs typeface="Times New Roman"/>
              </a:rPr>
              <a:t> </a:t>
            </a:r>
            <a:r>
              <a:rPr sz="1700" dirty="0">
                <a:latin typeface="Times New Roman"/>
                <a:cs typeface="Times New Roman"/>
              </a:rPr>
              <a:t>42</a:t>
            </a:r>
            <a:r>
              <a:rPr sz="1700" spc="-10" dirty="0">
                <a:latin typeface="Times New Roman"/>
                <a:cs typeface="Times New Roman"/>
              </a:rPr>
              <a:t> </a:t>
            </a:r>
            <a:r>
              <a:rPr sz="1700" dirty="0">
                <a:latin typeface="Times New Roman"/>
                <a:cs typeface="Times New Roman"/>
              </a:rPr>
              <a:t>10</a:t>
            </a:r>
            <a:r>
              <a:rPr sz="1700" spc="-15" dirty="0">
                <a:latin typeface="Times New Roman"/>
                <a:cs typeface="Times New Roman"/>
              </a:rPr>
              <a:t> </a:t>
            </a:r>
            <a:r>
              <a:rPr sz="1700" dirty="0">
                <a:latin typeface="Times New Roman"/>
                <a:cs typeface="Times New Roman"/>
              </a:rPr>
              <a:t>14</a:t>
            </a:r>
            <a:r>
              <a:rPr sz="1700" spc="-10" dirty="0">
                <a:latin typeface="Times New Roman"/>
                <a:cs typeface="Times New Roman"/>
              </a:rPr>
              <a:t> </a:t>
            </a:r>
            <a:r>
              <a:rPr sz="1700" dirty="0">
                <a:latin typeface="Times New Roman"/>
                <a:cs typeface="Times New Roman"/>
              </a:rPr>
              <a:t>19</a:t>
            </a:r>
            <a:r>
              <a:rPr sz="1700" spc="-10" dirty="0">
                <a:latin typeface="Times New Roman"/>
                <a:cs typeface="Times New Roman"/>
              </a:rPr>
              <a:t> </a:t>
            </a:r>
            <a:r>
              <a:rPr sz="1700" dirty="0">
                <a:latin typeface="Times New Roman"/>
                <a:cs typeface="Times New Roman"/>
              </a:rPr>
              <a:t>27 44</a:t>
            </a:r>
            <a:r>
              <a:rPr sz="1700" spc="-10" dirty="0">
                <a:latin typeface="Times New Roman"/>
                <a:cs typeface="Times New Roman"/>
              </a:rPr>
              <a:t> </a:t>
            </a:r>
            <a:r>
              <a:rPr sz="1700" dirty="0">
                <a:latin typeface="Times New Roman"/>
                <a:cs typeface="Times New Roman"/>
              </a:rPr>
              <a:t>26</a:t>
            </a:r>
            <a:r>
              <a:rPr sz="1700" spc="-15" dirty="0">
                <a:latin typeface="Times New Roman"/>
                <a:cs typeface="Times New Roman"/>
              </a:rPr>
              <a:t> </a:t>
            </a:r>
            <a:r>
              <a:rPr sz="1700" dirty="0">
                <a:latin typeface="Times New Roman"/>
                <a:cs typeface="Times New Roman"/>
              </a:rPr>
              <a:t>31</a:t>
            </a:r>
            <a:endParaRPr sz="1700">
              <a:latin typeface="Times New Roman"/>
              <a:cs typeface="Times New Roman"/>
            </a:endParaRPr>
          </a:p>
        </p:txBody>
      </p:sp>
      <p:pic>
        <p:nvPicPr>
          <p:cNvPr id="3" name="object 3"/>
          <p:cNvPicPr/>
          <p:nvPr/>
        </p:nvPicPr>
        <p:blipFill>
          <a:blip r:embed="rId2" cstate="print"/>
          <a:stretch>
            <a:fillRect/>
          </a:stretch>
        </p:blipFill>
        <p:spPr>
          <a:xfrm>
            <a:off x="1084325" y="1726692"/>
            <a:ext cx="4238625" cy="2286000"/>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59663" y="87985"/>
            <a:ext cx="8084184" cy="3524250"/>
          </a:xfrm>
          <a:prstGeom prst="rect">
            <a:avLst/>
          </a:prstGeom>
        </p:spPr>
        <p:txBody>
          <a:bodyPr vert="horz" wrap="square" lIns="0" tIns="12700" rIns="0" bIns="0" rtlCol="0">
            <a:spAutoFit/>
          </a:bodyPr>
          <a:lstStyle/>
          <a:p>
            <a:pPr marL="12700" marR="3343910">
              <a:lnSpc>
                <a:spcPct val="150100"/>
              </a:lnSpc>
              <a:spcBef>
                <a:spcPts val="100"/>
              </a:spcBef>
            </a:pPr>
            <a:r>
              <a:rPr sz="1700" spc="-5" dirty="0">
                <a:latin typeface="Times New Roman"/>
                <a:cs typeface="Times New Roman"/>
              </a:rPr>
              <a:t>Step</a:t>
            </a:r>
            <a:r>
              <a:rPr sz="1700" spc="-15" dirty="0">
                <a:latin typeface="Times New Roman"/>
                <a:cs typeface="Times New Roman"/>
              </a:rPr>
              <a:t> </a:t>
            </a:r>
            <a:r>
              <a:rPr sz="1700" dirty="0">
                <a:latin typeface="Times New Roman"/>
                <a:cs typeface="Times New Roman"/>
              </a:rPr>
              <a:t>1</a:t>
            </a:r>
            <a:r>
              <a:rPr sz="1700" spc="5" dirty="0">
                <a:latin typeface="Times New Roman"/>
                <a:cs typeface="Times New Roman"/>
              </a:rPr>
              <a:t> </a:t>
            </a:r>
            <a:r>
              <a:rPr sz="1700" dirty="0">
                <a:latin typeface="Times New Roman"/>
                <a:cs typeface="Times New Roman"/>
              </a:rPr>
              <a:t>-Swap</a:t>
            </a:r>
            <a:r>
              <a:rPr sz="1700" spc="-20"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dirty="0">
                <a:latin typeface="Times New Roman"/>
                <a:cs typeface="Times New Roman"/>
              </a:rPr>
              <a:t>root</a:t>
            </a:r>
            <a:r>
              <a:rPr sz="1700" spc="-5" dirty="0">
                <a:latin typeface="Times New Roman"/>
                <a:cs typeface="Times New Roman"/>
              </a:rPr>
              <a:t> </a:t>
            </a:r>
            <a:r>
              <a:rPr sz="1700" dirty="0">
                <a:latin typeface="Times New Roman"/>
                <a:cs typeface="Times New Roman"/>
              </a:rPr>
              <a:t>node</a:t>
            </a:r>
            <a:r>
              <a:rPr sz="1700" spc="-25" dirty="0">
                <a:latin typeface="Times New Roman"/>
                <a:cs typeface="Times New Roman"/>
              </a:rPr>
              <a:t> </a:t>
            </a:r>
            <a:r>
              <a:rPr sz="1700" spc="-5" dirty="0">
                <a:latin typeface="Times New Roman"/>
                <a:cs typeface="Times New Roman"/>
              </a:rPr>
              <a:t>with </a:t>
            </a:r>
            <a:r>
              <a:rPr sz="1700" dirty="0">
                <a:latin typeface="Times New Roman"/>
                <a:cs typeface="Times New Roman"/>
              </a:rPr>
              <a:t>last</a:t>
            </a:r>
            <a:r>
              <a:rPr sz="1700" spc="10" dirty="0">
                <a:latin typeface="Times New Roman"/>
                <a:cs typeface="Times New Roman"/>
              </a:rPr>
              <a:t> </a:t>
            </a:r>
            <a:r>
              <a:rPr sz="1700" dirty="0">
                <a:latin typeface="Times New Roman"/>
                <a:cs typeface="Times New Roman"/>
              </a:rPr>
              <a:t>node</a:t>
            </a:r>
            <a:r>
              <a:rPr sz="1700" spc="-25" dirty="0">
                <a:latin typeface="Times New Roman"/>
                <a:cs typeface="Times New Roman"/>
              </a:rPr>
              <a:t> </a:t>
            </a:r>
            <a:r>
              <a:rPr sz="1700" spc="-5" dirty="0">
                <a:latin typeface="Times New Roman"/>
                <a:cs typeface="Times New Roman"/>
              </a:rPr>
              <a:t>in</a:t>
            </a:r>
            <a:r>
              <a:rPr sz="1700" spc="5" dirty="0">
                <a:latin typeface="Times New Roman"/>
                <a:cs typeface="Times New Roman"/>
              </a:rPr>
              <a:t> </a:t>
            </a:r>
            <a:r>
              <a:rPr sz="1700" dirty="0">
                <a:latin typeface="Times New Roman"/>
                <a:cs typeface="Times New Roman"/>
              </a:rPr>
              <a:t>max</a:t>
            </a:r>
            <a:r>
              <a:rPr sz="1700" spc="-10" dirty="0">
                <a:latin typeface="Times New Roman"/>
                <a:cs typeface="Times New Roman"/>
              </a:rPr>
              <a:t> </a:t>
            </a:r>
            <a:r>
              <a:rPr sz="1700" dirty="0">
                <a:latin typeface="Times New Roman"/>
                <a:cs typeface="Times New Roman"/>
              </a:rPr>
              <a:t>heap </a:t>
            </a:r>
            <a:r>
              <a:rPr sz="1700" spc="-409" dirty="0">
                <a:latin typeface="Times New Roman"/>
                <a:cs typeface="Times New Roman"/>
              </a:rPr>
              <a:t> </a:t>
            </a:r>
            <a:r>
              <a:rPr sz="1700" spc="-5" dirty="0">
                <a:latin typeface="Times New Roman"/>
                <a:cs typeface="Times New Roman"/>
              </a:rPr>
              <a:t>Step</a:t>
            </a:r>
            <a:r>
              <a:rPr sz="1700" spc="-15" dirty="0">
                <a:latin typeface="Times New Roman"/>
                <a:cs typeface="Times New Roman"/>
              </a:rPr>
              <a:t> </a:t>
            </a:r>
            <a:r>
              <a:rPr sz="1700" dirty="0">
                <a:latin typeface="Times New Roman"/>
                <a:cs typeface="Times New Roman"/>
              </a:rPr>
              <a:t>2</a:t>
            </a:r>
            <a:r>
              <a:rPr sz="1700" spc="5" dirty="0">
                <a:latin typeface="Times New Roman"/>
                <a:cs typeface="Times New Roman"/>
              </a:rPr>
              <a:t> </a:t>
            </a:r>
            <a:r>
              <a:rPr sz="1700" spc="-5" dirty="0">
                <a:latin typeface="Times New Roman"/>
                <a:cs typeface="Times New Roman"/>
              </a:rPr>
              <a:t>-Delete</a:t>
            </a:r>
            <a:r>
              <a:rPr sz="1700" spc="-15" dirty="0">
                <a:latin typeface="Times New Roman"/>
                <a:cs typeface="Times New Roman"/>
              </a:rPr>
              <a:t> </a:t>
            </a:r>
            <a:r>
              <a:rPr sz="1700" dirty="0">
                <a:latin typeface="Times New Roman"/>
                <a:cs typeface="Times New Roman"/>
              </a:rPr>
              <a:t>last</a:t>
            </a:r>
            <a:r>
              <a:rPr sz="1700" spc="-5" dirty="0">
                <a:latin typeface="Times New Roman"/>
                <a:cs typeface="Times New Roman"/>
              </a:rPr>
              <a:t> </a:t>
            </a:r>
            <a:r>
              <a:rPr sz="1700" dirty="0">
                <a:latin typeface="Times New Roman"/>
                <a:cs typeface="Times New Roman"/>
              </a:rPr>
              <a:t>node.</a:t>
            </a:r>
            <a:endParaRPr sz="1700">
              <a:latin typeface="Times New Roman"/>
              <a:cs typeface="Times New Roman"/>
            </a:endParaRPr>
          </a:p>
          <a:p>
            <a:pPr marL="12700">
              <a:lnSpc>
                <a:spcPct val="100000"/>
              </a:lnSpc>
              <a:spcBef>
                <a:spcPts val="1020"/>
              </a:spcBef>
            </a:pPr>
            <a:r>
              <a:rPr sz="1700" spc="-5" dirty="0">
                <a:latin typeface="Times New Roman"/>
                <a:cs typeface="Times New Roman"/>
              </a:rPr>
              <a:t>Step</a:t>
            </a:r>
            <a:r>
              <a:rPr sz="1700" spc="-10" dirty="0">
                <a:latin typeface="Times New Roman"/>
                <a:cs typeface="Times New Roman"/>
              </a:rPr>
              <a:t> </a:t>
            </a:r>
            <a:r>
              <a:rPr sz="1700" dirty="0">
                <a:latin typeface="Times New Roman"/>
                <a:cs typeface="Times New Roman"/>
              </a:rPr>
              <a:t>3</a:t>
            </a:r>
            <a:r>
              <a:rPr sz="1700" spc="10" dirty="0">
                <a:latin typeface="Times New Roman"/>
                <a:cs typeface="Times New Roman"/>
              </a:rPr>
              <a:t> </a:t>
            </a:r>
            <a:r>
              <a:rPr sz="1700" spc="-25" dirty="0">
                <a:latin typeface="Times New Roman"/>
                <a:cs typeface="Times New Roman"/>
              </a:rPr>
              <a:t>-Now,</a:t>
            </a:r>
            <a:r>
              <a:rPr sz="1700" spc="-30" dirty="0">
                <a:latin typeface="Times New Roman"/>
                <a:cs typeface="Times New Roman"/>
              </a:rPr>
              <a:t> </a:t>
            </a:r>
            <a:r>
              <a:rPr sz="1700" dirty="0">
                <a:latin typeface="Times New Roman"/>
                <a:cs typeface="Times New Roman"/>
              </a:rPr>
              <a:t>compare</a:t>
            </a:r>
            <a:r>
              <a:rPr sz="1700" spc="-20" dirty="0">
                <a:latin typeface="Times New Roman"/>
                <a:cs typeface="Times New Roman"/>
              </a:rPr>
              <a:t> </a:t>
            </a:r>
            <a:r>
              <a:rPr sz="1700" dirty="0">
                <a:latin typeface="Times New Roman"/>
                <a:cs typeface="Times New Roman"/>
              </a:rPr>
              <a:t>root </a:t>
            </a:r>
            <a:r>
              <a:rPr sz="1700" spc="-5" dirty="0">
                <a:latin typeface="Times New Roman"/>
                <a:cs typeface="Times New Roman"/>
              </a:rPr>
              <a:t>value</a:t>
            </a:r>
            <a:r>
              <a:rPr sz="1700" spc="-10" dirty="0">
                <a:latin typeface="Times New Roman"/>
                <a:cs typeface="Times New Roman"/>
              </a:rPr>
              <a:t> </a:t>
            </a:r>
            <a:r>
              <a:rPr sz="1700" spc="-5" dirty="0">
                <a:latin typeface="Times New Roman"/>
                <a:cs typeface="Times New Roman"/>
              </a:rPr>
              <a:t>with</a:t>
            </a:r>
            <a:r>
              <a:rPr sz="1700" spc="10" dirty="0">
                <a:latin typeface="Times New Roman"/>
                <a:cs typeface="Times New Roman"/>
              </a:rPr>
              <a:t> </a:t>
            </a:r>
            <a:r>
              <a:rPr sz="1700" spc="-10" dirty="0">
                <a:latin typeface="Times New Roman"/>
                <a:cs typeface="Times New Roman"/>
              </a:rPr>
              <a:t>its</a:t>
            </a:r>
            <a:r>
              <a:rPr sz="1700" spc="20" dirty="0">
                <a:latin typeface="Times New Roman"/>
                <a:cs typeface="Times New Roman"/>
              </a:rPr>
              <a:t> </a:t>
            </a:r>
            <a:r>
              <a:rPr sz="1700" dirty="0">
                <a:latin typeface="Times New Roman"/>
                <a:cs typeface="Times New Roman"/>
              </a:rPr>
              <a:t>left </a:t>
            </a:r>
            <a:r>
              <a:rPr sz="1700" spc="-5" dirty="0">
                <a:latin typeface="Times New Roman"/>
                <a:cs typeface="Times New Roman"/>
              </a:rPr>
              <a:t>child</a:t>
            </a:r>
            <a:r>
              <a:rPr sz="1700" dirty="0">
                <a:latin typeface="Times New Roman"/>
                <a:cs typeface="Times New Roman"/>
              </a:rPr>
              <a:t> </a:t>
            </a:r>
            <a:r>
              <a:rPr sz="1700" spc="-5" dirty="0">
                <a:latin typeface="Times New Roman"/>
                <a:cs typeface="Times New Roman"/>
              </a:rPr>
              <a:t>value.</a:t>
            </a:r>
            <a:endParaRPr sz="1700">
              <a:latin typeface="Times New Roman"/>
              <a:cs typeface="Times New Roman"/>
            </a:endParaRPr>
          </a:p>
          <a:p>
            <a:pPr marL="12700" marR="5080">
              <a:lnSpc>
                <a:spcPts val="3060"/>
              </a:lnSpc>
              <a:spcBef>
                <a:spcPts val="270"/>
              </a:spcBef>
            </a:pPr>
            <a:r>
              <a:rPr sz="1700" spc="-5" dirty="0">
                <a:latin typeface="Times New Roman"/>
                <a:cs typeface="Times New Roman"/>
              </a:rPr>
              <a:t>Step</a:t>
            </a:r>
            <a:r>
              <a:rPr sz="1700" spc="20" dirty="0">
                <a:latin typeface="Times New Roman"/>
                <a:cs typeface="Times New Roman"/>
              </a:rPr>
              <a:t> </a:t>
            </a:r>
            <a:r>
              <a:rPr sz="1700" spc="-5" dirty="0">
                <a:latin typeface="Times New Roman"/>
                <a:cs typeface="Times New Roman"/>
              </a:rPr>
              <a:t>4-If</a:t>
            </a:r>
            <a:r>
              <a:rPr sz="1700" spc="10" dirty="0">
                <a:latin typeface="Times New Roman"/>
                <a:cs typeface="Times New Roman"/>
              </a:rPr>
              <a:t> </a:t>
            </a:r>
            <a:r>
              <a:rPr sz="1700" spc="-5" dirty="0">
                <a:latin typeface="Times New Roman"/>
                <a:cs typeface="Times New Roman"/>
              </a:rPr>
              <a:t>root</a:t>
            </a:r>
            <a:r>
              <a:rPr sz="1700" spc="15" dirty="0">
                <a:latin typeface="Times New Roman"/>
                <a:cs typeface="Times New Roman"/>
              </a:rPr>
              <a:t> </a:t>
            </a:r>
            <a:r>
              <a:rPr sz="1700" spc="-5" dirty="0">
                <a:latin typeface="Times New Roman"/>
                <a:cs typeface="Times New Roman"/>
              </a:rPr>
              <a:t>value</a:t>
            </a:r>
            <a:r>
              <a:rPr sz="1700" spc="10" dirty="0">
                <a:latin typeface="Times New Roman"/>
                <a:cs typeface="Times New Roman"/>
              </a:rPr>
              <a:t> </a:t>
            </a:r>
            <a:r>
              <a:rPr sz="1700" spc="-5" dirty="0">
                <a:latin typeface="Times New Roman"/>
                <a:cs typeface="Times New Roman"/>
              </a:rPr>
              <a:t>is</a:t>
            </a:r>
            <a:r>
              <a:rPr sz="1700" spc="20" dirty="0">
                <a:latin typeface="Times New Roman"/>
                <a:cs typeface="Times New Roman"/>
              </a:rPr>
              <a:t> </a:t>
            </a:r>
            <a:r>
              <a:rPr sz="1700" spc="-5" dirty="0">
                <a:latin typeface="Times New Roman"/>
                <a:cs typeface="Times New Roman"/>
              </a:rPr>
              <a:t>smaller</a:t>
            </a:r>
            <a:r>
              <a:rPr sz="1700" spc="20" dirty="0">
                <a:latin typeface="Times New Roman"/>
                <a:cs typeface="Times New Roman"/>
              </a:rPr>
              <a:t> </a:t>
            </a:r>
            <a:r>
              <a:rPr sz="1700" dirty="0">
                <a:latin typeface="Times New Roman"/>
                <a:cs typeface="Times New Roman"/>
              </a:rPr>
              <a:t>than</a:t>
            </a:r>
            <a:r>
              <a:rPr sz="1700" spc="10" dirty="0">
                <a:latin typeface="Times New Roman"/>
                <a:cs typeface="Times New Roman"/>
              </a:rPr>
              <a:t> </a:t>
            </a:r>
            <a:r>
              <a:rPr sz="1700" spc="-10" dirty="0">
                <a:latin typeface="Times New Roman"/>
                <a:cs typeface="Times New Roman"/>
              </a:rPr>
              <a:t>its</a:t>
            </a:r>
            <a:r>
              <a:rPr sz="1700" spc="20" dirty="0">
                <a:latin typeface="Times New Roman"/>
                <a:cs typeface="Times New Roman"/>
              </a:rPr>
              <a:t> </a:t>
            </a:r>
            <a:r>
              <a:rPr sz="1700" dirty="0">
                <a:latin typeface="Times New Roman"/>
                <a:cs typeface="Times New Roman"/>
              </a:rPr>
              <a:t>left</a:t>
            </a:r>
            <a:r>
              <a:rPr sz="1700" spc="10" dirty="0">
                <a:latin typeface="Times New Roman"/>
                <a:cs typeface="Times New Roman"/>
              </a:rPr>
              <a:t> </a:t>
            </a:r>
            <a:r>
              <a:rPr sz="1700" spc="-5" dirty="0">
                <a:latin typeface="Times New Roman"/>
                <a:cs typeface="Times New Roman"/>
              </a:rPr>
              <a:t>child,</a:t>
            </a:r>
            <a:r>
              <a:rPr sz="1700" spc="25" dirty="0">
                <a:latin typeface="Times New Roman"/>
                <a:cs typeface="Times New Roman"/>
              </a:rPr>
              <a:t> </a:t>
            </a:r>
            <a:r>
              <a:rPr sz="1700" spc="-5" dirty="0">
                <a:latin typeface="Times New Roman"/>
                <a:cs typeface="Times New Roman"/>
              </a:rPr>
              <a:t>then</a:t>
            </a:r>
            <a:r>
              <a:rPr sz="1700" spc="15" dirty="0">
                <a:latin typeface="Times New Roman"/>
                <a:cs typeface="Times New Roman"/>
              </a:rPr>
              <a:t> </a:t>
            </a:r>
            <a:r>
              <a:rPr sz="1700" spc="-5" dirty="0">
                <a:latin typeface="Times New Roman"/>
                <a:cs typeface="Times New Roman"/>
              </a:rPr>
              <a:t>compare</a:t>
            </a:r>
            <a:r>
              <a:rPr sz="1700" spc="15" dirty="0">
                <a:latin typeface="Times New Roman"/>
                <a:cs typeface="Times New Roman"/>
              </a:rPr>
              <a:t> </a:t>
            </a:r>
            <a:r>
              <a:rPr sz="1700" dirty="0">
                <a:latin typeface="Times New Roman"/>
                <a:cs typeface="Times New Roman"/>
              </a:rPr>
              <a:t>left</a:t>
            </a:r>
            <a:r>
              <a:rPr sz="1700" spc="10" dirty="0">
                <a:latin typeface="Times New Roman"/>
                <a:cs typeface="Times New Roman"/>
              </a:rPr>
              <a:t> </a:t>
            </a:r>
            <a:r>
              <a:rPr sz="1700" spc="-10" dirty="0">
                <a:latin typeface="Times New Roman"/>
                <a:cs typeface="Times New Roman"/>
              </a:rPr>
              <a:t>child</a:t>
            </a:r>
            <a:r>
              <a:rPr sz="1700" spc="20" dirty="0">
                <a:latin typeface="Times New Roman"/>
                <a:cs typeface="Times New Roman"/>
              </a:rPr>
              <a:t> </a:t>
            </a:r>
            <a:r>
              <a:rPr sz="1700" spc="-5" dirty="0">
                <a:latin typeface="Times New Roman"/>
                <a:cs typeface="Times New Roman"/>
              </a:rPr>
              <a:t>with</a:t>
            </a:r>
            <a:r>
              <a:rPr sz="1700" spc="25" dirty="0">
                <a:latin typeface="Times New Roman"/>
                <a:cs typeface="Times New Roman"/>
              </a:rPr>
              <a:t> </a:t>
            </a:r>
            <a:r>
              <a:rPr sz="1700" spc="-10" dirty="0">
                <a:latin typeface="Times New Roman"/>
                <a:cs typeface="Times New Roman"/>
              </a:rPr>
              <a:t>its</a:t>
            </a:r>
            <a:r>
              <a:rPr sz="1700" spc="20" dirty="0">
                <a:latin typeface="Times New Roman"/>
                <a:cs typeface="Times New Roman"/>
              </a:rPr>
              <a:t> </a:t>
            </a:r>
            <a:r>
              <a:rPr sz="1700" spc="-5" dirty="0">
                <a:latin typeface="Times New Roman"/>
                <a:cs typeface="Times New Roman"/>
              </a:rPr>
              <a:t>right</a:t>
            </a:r>
            <a:r>
              <a:rPr sz="1700" spc="15" dirty="0">
                <a:latin typeface="Times New Roman"/>
                <a:cs typeface="Times New Roman"/>
              </a:rPr>
              <a:t> </a:t>
            </a:r>
            <a:r>
              <a:rPr sz="1700" dirty="0">
                <a:latin typeface="Times New Roman"/>
                <a:cs typeface="Times New Roman"/>
              </a:rPr>
              <a:t>sibling. </a:t>
            </a:r>
            <a:r>
              <a:rPr sz="1700" spc="-409" dirty="0">
                <a:latin typeface="Times New Roman"/>
                <a:cs typeface="Times New Roman"/>
              </a:rPr>
              <a:t> </a:t>
            </a:r>
            <a:r>
              <a:rPr sz="1700" dirty="0">
                <a:latin typeface="Times New Roman"/>
                <a:cs typeface="Times New Roman"/>
              </a:rPr>
              <a:t>Else</a:t>
            </a:r>
            <a:r>
              <a:rPr sz="1700" spc="-15" dirty="0">
                <a:latin typeface="Times New Roman"/>
                <a:cs typeface="Times New Roman"/>
              </a:rPr>
              <a:t> </a:t>
            </a:r>
            <a:r>
              <a:rPr sz="1700" spc="-5" dirty="0">
                <a:latin typeface="Times New Roman"/>
                <a:cs typeface="Times New Roman"/>
              </a:rPr>
              <a:t>goto</a:t>
            </a:r>
            <a:r>
              <a:rPr sz="1700" spc="5" dirty="0">
                <a:latin typeface="Times New Roman"/>
                <a:cs typeface="Times New Roman"/>
              </a:rPr>
              <a:t> </a:t>
            </a:r>
            <a:r>
              <a:rPr sz="1700" spc="-5" dirty="0">
                <a:latin typeface="Times New Roman"/>
                <a:cs typeface="Times New Roman"/>
              </a:rPr>
              <a:t>Step</a:t>
            </a:r>
            <a:r>
              <a:rPr sz="1700" spc="-10" dirty="0">
                <a:latin typeface="Times New Roman"/>
                <a:cs typeface="Times New Roman"/>
              </a:rPr>
              <a:t> </a:t>
            </a:r>
            <a:r>
              <a:rPr sz="1700" dirty="0">
                <a:latin typeface="Times New Roman"/>
                <a:cs typeface="Times New Roman"/>
              </a:rPr>
              <a:t>6</a:t>
            </a:r>
            <a:endParaRPr sz="1700">
              <a:latin typeface="Times New Roman"/>
              <a:cs typeface="Times New Roman"/>
            </a:endParaRPr>
          </a:p>
          <a:p>
            <a:pPr marL="12700" marR="5080">
              <a:lnSpc>
                <a:spcPts val="3060"/>
              </a:lnSpc>
              <a:tabLst>
                <a:tab pos="535305" algn="l"/>
                <a:tab pos="995680" algn="l"/>
                <a:tab pos="1419225" algn="l"/>
                <a:tab pos="1987550" algn="l"/>
                <a:tab pos="2592705" algn="l"/>
                <a:tab pos="2874645" algn="l"/>
                <a:tab pos="3510279" algn="l"/>
                <a:tab pos="4019550" algn="l"/>
                <a:tab pos="4360545" algn="l"/>
                <a:tab pos="4906645" algn="l"/>
                <a:tab pos="5687060" algn="l"/>
                <a:tab pos="6196330" algn="l"/>
                <a:tab pos="6776720" algn="l"/>
                <a:tab pos="7259955" algn="l"/>
                <a:tab pos="7782559" algn="l"/>
              </a:tabLst>
            </a:pPr>
            <a:r>
              <a:rPr sz="1700" dirty="0">
                <a:latin typeface="Times New Roman"/>
                <a:cs typeface="Times New Roman"/>
              </a:rPr>
              <a:t>S</a:t>
            </a:r>
            <a:r>
              <a:rPr sz="1700" spc="-10" dirty="0">
                <a:latin typeface="Times New Roman"/>
                <a:cs typeface="Times New Roman"/>
              </a:rPr>
              <a:t>t</a:t>
            </a:r>
            <a:r>
              <a:rPr sz="1700" dirty="0">
                <a:latin typeface="Times New Roman"/>
                <a:cs typeface="Times New Roman"/>
              </a:rPr>
              <a:t>ep	5</a:t>
            </a:r>
            <a:r>
              <a:rPr sz="1700" spc="-5" dirty="0">
                <a:latin typeface="Times New Roman"/>
                <a:cs typeface="Times New Roman"/>
              </a:rPr>
              <a:t>-I</a:t>
            </a:r>
            <a:r>
              <a:rPr sz="1700" dirty="0">
                <a:latin typeface="Times New Roman"/>
                <a:cs typeface="Times New Roman"/>
              </a:rPr>
              <a:t>f	</a:t>
            </a:r>
            <a:r>
              <a:rPr sz="1700" spc="-5" dirty="0">
                <a:latin typeface="Times New Roman"/>
                <a:cs typeface="Times New Roman"/>
              </a:rPr>
              <a:t>l</a:t>
            </a:r>
            <a:r>
              <a:rPr sz="1700" dirty="0">
                <a:latin typeface="Times New Roman"/>
                <a:cs typeface="Times New Roman"/>
              </a:rPr>
              <a:t>eft	</a:t>
            </a:r>
            <a:r>
              <a:rPr sz="1700" spc="-15" dirty="0">
                <a:latin typeface="Times New Roman"/>
                <a:cs typeface="Times New Roman"/>
              </a:rPr>
              <a:t>c</a:t>
            </a:r>
            <a:r>
              <a:rPr sz="1700" dirty="0">
                <a:latin typeface="Times New Roman"/>
                <a:cs typeface="Times New Roman"/>
              </a:rPr>
              <a:t>h</a:t>
            </a:r>
            <a:r>
              <a:rPr sz="1700" spc="-10" dirty="0">
                <a:latin typeface="Times New Roman"/>
                <a:cs typeface="Times New Roman"/>
              </a:rPr>
              <a:t>i</a:t>
            </a:r>
            <a:r>
              <a:rPr sz="1700" spc="-5" dirty="0">
                <a:latin typeface="Times New Roman"/>
                <a:cs typeface="Times New Roman"/>
              </a:rPr>
              <a:t>l</a:t>
            </a:r>
            <a:r>
              <a:rPr sz="1700" dirty="0">
                <a:latin typeface="Times New Roman"/>
                <a:cs typeface="Times New Roman"/>
              </a:rPr>
              <a:t>d	va</a:t>
            </a:r>
            <a:r>
              <a:rPr sz="1700" spc="-10" dirty="0">
                <a:latin typeface="Times New Roman"/>
                <a:cs typeface="Times New Roman"/>
              </a:rPr>
              <a:t>l</a:t>
            </a:r>
            <a:r>
              <a:rPr sz="1700" dirty="0">
                <a:latin typeface="Times New Roman"/>
                <a:cs typeface="Times New Roman"/>
              </a:rPr>
              <a:t>ue	</a:t>
            </a:r>
            <a:r>
              <a:rPr sz="1700" spc="-10" dirty="0">
                <a:latin typeface="Times New Roman"/>
                <a:cs typeface="Times New Roman"/>
              </a:rPr>
              <a:t>i</a:t>
            </a:r>
            <a:r>
              <a:rPr sz="1700" dirty="0">
                <a:latin typeface="Times New Roman"/>
                <a:cs typeface="Times New Roman"/>
              </a:rPr>
              <a:t>s	</a:t>
            </a:r>
            <a:r>
              <a:rPr sz="1700" spc="-5" dirty="0">
                <a:latin typeface="Times New Roman"/>
                <a:cs typeface="Times New Roman"/>
              </a:rPr>
              <a:t>l</a:t>
            </a:r>
            <a:r>
              <a:rPr sz="1700" spc="-15" dirty="0">
                <a:latin typeface="Times New Roman"/>
                <a:cs typeface="Times New Roman"/>
              </a:rPr>
              <a:t>a</a:t>
            </a:r>
            <a:r>
              <a:rPr sz="1700" spc="-40" dirty="0">
                <a:latin typeface="Times New Roman"/>
                <a:cs typeface="Times New Roman"/>
              </a:rPr>
              <a:t>r</a:t>
            </a:r>
            <a:r>
              <a:rPr sz="1700" dirty="0">
                <a:latin typeface="Times New Roman"/>
                <a:cs typeface="Times New Roman"/>
              </a:rPr>
              <a:t>ger	</a:t>
            </a:r>
            <a:r>
              <a:rPr sz="1700" spc="-5" dirty="0">
                <a:latin typeface="Times New Roman"/>
                <a:cs typeface="Times New Roman"/>
              </a:rPr>
              <a:t>t</a:t>
            </a:r>
            <a:r>
              <a:rPr sz="1700" dirty="0">
                <a:latin typeface="Times New Roman"/>
                <a:cs typeface="Times New Roman"/>
              </a:rPr>
              <a:t>h</a:t>
            </a:r>
            <a:r>
              <a:rPr sz="1700" spc="-15" dirty="0">
                <a:latin typeface="Times New Roman"/>
                <a:cs typeface="Times New Roman"/>
              </a:rPr>
              <a:t>a</a:t>
            </a:r>
            <a:r>
              <a:rPr sz="1700" dirty="0">
                <a:latin typeface="Times New Roman"/>
                <a:cs typeface="Times New Roman"/>
              </a:rPr>
              <a:t>n	</a:t>
            </a:r>
            <a:r>
              <a:rPr sz="1700" spc="-10" dirty="0">
                <a:latin typeface="Times New Roman"/>
                <a:cs typeface="Times New Roman"/>
              </a:rPr>
              <a:t>it</a:t>
            </a:r>
            <a:r>
              <a:rPr sz="1700" dirty="0">
                <a:latin typeface="Times New Roman"/>
                <a:cs typeface="Times New Roman"/>
              </a:rPr>
              <a:t>s	r</a:t>
            </a:r>
            <a:r>
              <a:rPr sz="1700" spc="-10" dirty="0">
                <a:latin typeface="Times New Roman"/>
                <a:cs typeface="Times New Roman"/>
              </a:rPr>
              <a:t>i</a:t>
            </a:r>
            <a:r>
              <a:rPr sz="1700" dirty="0">
                <a:latin typeface="Times New Roman"/>
                <a:cs typeface="Times New Roman"/>
              </a:rPr>
              <a:t>ght	s</a:t>
            </a:r>
            <a:r>
              <a:rPr sz="1700" spc="-10" dirty="0">
                <a:latin typeface="Times New Roman"/>
                <a:cs typeface="Times New Roman"/>
              </a:rPr>
              <a:t>i</a:t>
            </a:r>
            <a:r>
              <a:rPr sz="1700" dirty="0">
                <a:latin typeface="Times New Roman"/>
                <a:cs typeface="Times New Roman"/>
              </a:rPr>
              <a:t>bl</a:t>
            </a:r>
            <a:r>
              <a:rPr sz="1700" spc="-10" dirty="0">
                <a:latin typeface="Times New Roman"/>
                <a:cs typeface="Times New Roman"/>
              </a:rPr>
              <a:t>i</a:t>
            </a:r>
            <a:r>
              <a:rPr sz="1700" dirty="0">
                <a:latin typeface="Times New Roman"/>
                <a:cs typeface="Times New Roman"/>
              </a:rPr>
              <a:t>ng,	</a:t>
            </a:r>
            <a:r>
              <a:rPr sz="1700" spc="-5" dirty="0">
                <a:latin typeface="Times New Roman"/>
                <a:cs typeface="Times New Roman"/>
              </a:rPr>
              <a:t>t</a:t>
            </a:r>
            <a:r>
              <a:rPr sz="1700" dirty="0">
                <a:latin typeface="Times New Roman"/>
                <a:cs typeface="Times New Roman"/>
              </a:rPr>
              <a:t>h</a:t>
            </a:r>
            <a:r>
              <a:rPr sz="1700" spc="-15" dirty="0">
                <a:latin typeface="Times New Roman"/>
                <a:cs typeface="Times New Roman"/>
              </a:rPr>
              <a:t>e</a:t>
            </a:r>
            <a:r>
              <a:rPr sz="1700" dirty="0">
                <a:latin typeface="Times New Roman"/>
                <a:cs typeface="Times New Roman"/>
              </a:rPr>
              <a:t>n	</a:t>
            </a:r>
            <a:r>
              <a:rPr sz="1700" spc="-20" dirty="0">
                <a:latin typeface="Times New Roman"/>
                <a:cs typeface="Times New Roman"/>
              </a:rPr>
              <a:t>s</a:t>
            </a:r>
            <a:r>
              <a:rPr sz="1700" dirty="0">
                <a:latin typeface="Times New Roman"/>
                <a:cs typeface="Times New Roman"/>
              </a:rPr>
              <a:t>wap	</a:t>
            </a:r>
            <a:r>
              <a:rPr sz="1700" spc="-20" dirty="0">
                <a:latin typeface="Times New Roman"/>
                <a:cs typeface="Times New Roman"/>
              </a:rPr>
              <a:t>r</a:t>
            </a:r>
            <a:r>
              <a:rPr sz="1700" dirty="0">
                <a:latin typeface="Times New Roman"/>
                <a:cs typeface="Times New Roman"/>
              </a:rPr>
              <a:t>oot	w</a:t>
            </a:r>
            <a:r>
              <a:rPr sz="1700" spc="-5" dirty="0">
                <a:latin typeface="Times New Roman"/>
                <a:cs typeface="Times New Roman"/>
              </a:rPr>
              <a:t>it</a:t>
            </a:r>
            <a:r>
              <a:rPr sz="1700" dirty="0">
                <a:latin typeface="Times New Roman"/>
                <a:cs typeface="Times New Roman"/>
              </a:rPr>
              <a:t>h	</a:t>
            </a:r>
            <a:r>
              <a:rPr sz="1700" spc="-5" dirty="0">
                <a:latin typeface="Times New Roman"/>
                <a:cs typeface="Times New Roman"/>
              </a:rPr>
              <a:t>l</a:t>
            </a:r>
            <a:r>
              <a:rPr sz="1700" dirty="0">
                <a:latin typeface="Times New Roman"/>
                <a:cs typeface="Times New Roman"/>
              </a:rPr>
              <a:t>eft  </a:t>
            </a:r>
            <a:r>
              <a:rPr sz="1700" spc="-5" dirty="0">
                <a:latin typeface="Times New Roman"/>
                <a:cs typeface="Times New Roman"/>
              </a:rPr>
              <a:t>child</a:t>
            </a:r>
            <a:r>
              <a:rPr sz="1700" spc="5" dirty="0">
                <a:latin typeface="Times New Roman"/>
                <a:cs typeface="Times New Roman"/>
              </a:rPr>
              <a:t> </a:t>
            </a:r>
            <a:r>
              <a:rPr sz="1700" spc="-5" dirty="0">
                <a:latin typeface="Times New Roman"/>
                <a:cs typeface="Times New Roman"/>
              </a:rPr>
              <a:t>otherwise</a:t>
            </a:r>
            <a:r>
              <a:rPr sz="1700" spc="-15" dirty="0">
                <a:latin typeface="Times New Roman"/>
                <a:cs typeface="Times New Roman"/>
              </a:rPr>
              <a:t> </a:t>
            </a:r>
            <a:r>
              <a:rPr sz="1700" dirty="0">
                <a:latin typeface="Times New Roman"/>
                <a:cs typeface="Times New Roman"/>
              </a:rPr>
              <a:t>swap</a:t>
            </a:r>
            <a:r>
              <a:rPr sz="1700" spc="-15" dirty="0">
                <a:latin typeface="Times New Roman"/>
                <a:cs typeface="Times New Roman"/>
              </a:rPr>
              <a:t> </a:t>
            </a:r>
            <a:r>
              <a:rPr sz="1700" dirty="0">
                <a:latin typeface="Times New Roman"/>
                <a:cs typeface="Times New Roman"/>
              </a:rPr>
              <a:t>root</a:t>
            </a:r>
            <a:r>
              <a:rPr sz="1700" spc="-5" dirty="0">
                <a:latin typeface="Times New Roman"/>
                <a:cs typeface="Times New Roman"/>
              </a:rPr>
              <a:t> with </a:t>
            </a:r>
            <a:r>
              <a:rPr sz="1700" spc="-10" dirty="0">
                <a:latin typeface="Times New Roman"/>
                <a:cs typeface="Times New Roman"/>
              </a:rPr>
              <a:t>its</a:t>
            </a:r>
            <a:r>
              <a:rPr sz="1700" spc="15" dirty="0">
                <a:latin typeface="Times New Roman"/>
                <a:cs typeface="Times New Roman"/>
              </a:rPr>
              <a:t> </a:t>
            </a:r>
            <a:r>
              <a:rPr sz="1700" spc="-5" dirty="0">
                <a:latin typeface="Times New Roman"/>
                <a:cs typeface="Times New Roman"/>
              </a:rPr>
              <a:t>right</a:t>
            </a:r>
            <a:r>
              <a:rPr sz="1700" dirty="0">
                <a:latin typeface="Times New Roman"/>
                <a:cs typeface="Times New Roman"/>
              </a:rPr>
              <a:t> </a:t>
            </a:r>
            <a:r>
              <a:rPr sz="1700" spc="-5" dirty="0">
                <a:latin typeface="Times New Roman"/>
                <a:cs typeface="Times New Roman"/>
              </a:rPr>
              <a:t>child.</a:t>
            </a:r>
            <a:endParaRPr sz="1700">
              <a:latin typeface="Times New Roman"/>
              <a:cs typeface="Times New Roman"/>
            </a:endParaRPr>
          </a:p>
          <a:p>
            <a:pPr marL="12700" marR="6985">
              <a:lnSpc>
                <a:spcPts val="3060"/>
              </a:lnSpc>
            </a:pPr>
            <a:r>
              <a:rPr sz="1700" spc="-5" dirty="0">
                <a:latin typeface="Times New Roman"/>
                <a:cs typeface="Times New Roman"/>
              </a:rPr>
              <a:t>Step</a:t>
            </a:r>
            <a:r>
              <a:rPr sz="1700" spc="380" dirty="0">
                <a:latin typeface="Times New Roman"/>
                <a:cs typeface="Times New Roman"/>
              </a:rPr>
              <a:t> </a:t>
            </a:r>
            <a:r>
              <a:rPr sz="1700" spc="-5" dirty="0">
                <a:latin typeface="Times New Roman"/>
                <a:cs typeface="Times New Roman"/>
              </a:rPr>
              <a:t>6-If</a:t>
            </a:r>
            <a:r>
              <a:rPr sz="1700" spc="370" dirty="0">
                <a:latin typeface="Times New Roman"/>
                <a:cs typeface="Times New Roman"/>
              </a:rPr>
              <a:t> </a:t>
            </a:r>
            <a:r>
              <a:rPr sz="1700" dirty="0">
                <a:latin typeface="Times New Roman"/>
                <a:cs typeface="Times New Roman"/>
              </a:rPr>
              <a:t>root</a:t>
            </a:r>
            <a:r>
              <a:rPr sz="1700" spc="380" dirty="0">
                <a:latin typeface="Times New Roman"/>
                <a:cs typeface="Times New Roman"/>
              </a:rPr>
              <a:t> </a:t>
            </a:r>
            <a:r>
              <a:rPr sz="1700" spc="-5" dirty="0">
                <a:latin typeface="Times New Roman"/>
                <a:cs typeface="Times New Roman"/>
              </a:rPr>
              <a:t>value</a:t>
            </a:r>
            <a:r>
              <a:rPr sz="1700" spc="380" dirty="0">
                <a:latin typeface="Times New Roman"/>
                <a:cs typeface="Times New Roman"/>
              </a:rPr>
              <a:t> </a:t>
            </a:r>
            <a:r>
              <a:rPr sz="1700" spc="-5" dirty="0">
                <a:latin typeface="Times New Roman"/>
                <a:cs typeface="Times New Roman"/>
              </a:rPr>
              <a:t>is</a:t>
            </a:r>
            <a:r>
              <a:rPr sz="1700" spc="385" dirty="0">
                <a:latin typeface="Times New Roman"/>
                <a:cs typeface="Times New Roman"/>
              </a:rPr>
              <a:t> </a:t>
            </a:r>
            <a:r>
              <a:rPr sz="1700" spc="-10" dirty="0">
                <a:latin typeface="Times New Roman"/>
                <a:cs typeface="Times New Roman"/>
              </a:rPr>
              <a:t>larger</a:t>
            </a:r>
            <a:r>
              <a:rPr sz="1700" spc="365" dirty="0">
                <a:latin typeface="Times New Roman"/>
                <a:cs typeface="Times New Roman"/>
              </a:rPr>
              <a:t> </a:t>
            </a:r>
            <a:r>
              <a:rPr sz="1700" spc="-5" dirty="0">
                <a:latin typeface="Times New Roman"/>
                <a:cs typeface="Times New Roman"/>
              </a:rPr>
              <a:t>than</a:t>
            </a:r>
            <a:r>
              <a:rPr sz="1700" spc="380" dirty="0">
                <a:latin typeface="Times New Roman"/>
                <a:cs typeface="Times New Roman"/>
              </a:rPr>
              <a:t> </a:t>
            </a:r>
            <a:r>
              <a:rPr sz="1700" spc="-10" dirty="0">
                <a:latin typeface="Times New Roman"/>
                <a:cs typeface="Times New Roman"/>
              </a:rPr>
              <a:t>its</a:t>
            </a:r>
            <a:r>
              <a:rPr sz="1700" spc="385" dirty="0">
                <a:latin typeface="Times New Roman"/>
                <a:cs typeface="Times New Roman"/>
              </a:rPr>
              <a:t> </a:t>
            </a:r>
            <a:r>
              <a:rPr sz="1700" dirty="0">
                <a:latin typeface="Times New Roman"/>
                <a:cs typeface="Times New Roman"/>
              </a:rPr>
              <a:t>left</a:t>
            </a:r>
            <a:r>
              <a:rPr sz="1700" spc="370" dirty="0">
                <a:latin typeface="Times New Roman"/>
                <a:cs typeface="Times New Roman"/>
              </a:rPr>
              <a:t> </a:t>
            </a:r>
            <a:r>
              <a:rPr sz="1700" spc="-5" dirty="0">
                <a:latin typeface="Times New Roman"/>
                <a:cs typeface="Times New Roman"/>
              </a:rPr>
              <a:t>child,</a:t>
            </a:r>
            <a:r>
              <a:rPr sz="1700" spc="380" dirty="0">
                <a:latin typeface="Times New Roman"/>
                <a:cs typeface="Times New Roman"/>
              </a:rPr>
              <a:t> </a:t>
            </a:r>
            <a:r>
              <a:rPr sz="1700" dirty="0">
                <a:latin typeface="Times New Roman"/>
                <a:cs typeface="Times New Roman"/>
              </a:rPr>
              <a:t>then</a:t>
            </a:r>
            <a:r>
              <a:rPr sz="1700" spc="370" dirty="0">
                <a:latin typeface="Times New Roman"/>
                <a:cs typeface="Times New Roman"/>
              </a:rPr>
              <a:t> </a:t>
            </a:r>
            <a:r>
              <a:rPr sz="1700" spc="-5" dirty="0">
                <a:latin typeface="Times New Roman"/>
                <a:cs typeface="Times New Roman"/>
              </a:rPr>
              <a:t>compare</a:t>
            </a:r>
            <a:r>
              <a:rPr sz="1700" spc="370" dirty="0">
                <a:latin typeface="Times New Roman"/>
                <a:cs typeface="Times New Roman"/>
              </a:rPr>
              <a:t> </a:t>
            </a:r>
            <a:r>
              <a:rPr sz="1700" spc="-5" dirty="0">
                <a:latin typeface="Times New Roman"/>
                <a:cs typeface="Times New Roman"/>
              </a:rPr>
              <a:t>root</a:t>
            </a:r>
            <a:r>
              <a:rPr sz="1700" spc="380" dirty="0">
                <a:latin typeface="Times New Roman"/>
                <a:cs typeface="Times New Roman"/>
              </a:rPr>
              <a:t> </a:t>
            </a:r>
            <a:r>
              <a:rPr sz="1700" spc="-5" dirty="0">
                <a:latin typeface="Times New Roman"/>
                <a:cs typeface="Times New Roman"/>
              </a:rPr>
              <a:t>value</a:t>
            </a:r>
            <a:r>
              <a:rPr sz="1700" spc="360" dirty="0">
                <a:latin typeface="Times New Roman"/>
                <a:cs typeface="Times New Roman"/>
              </a:rPr>
              <a:t> </a:t>
            </a:r>
            <a:r>
              <a:rPr sz="1700" spc="-5" dirty="0">
                <a:latin typeface="Times New Roman"/>
                <a:cs typeface="Times New Roman"/>
              </a:rPr>
              <a:t>with</a:t>
            </a:r>
            <a:r>
              <a:rPr sz="1700" spc="385" dirty="0">
                <a:latin typeface="Times New Roman"/>
                <a:cs typeface="Times New Roman"/>
              </a:rPr>
              <a:t> </a:t>
            </a:r>
            <a:r>
              <a:rPr sz="1700" dirty="0">
                <a:latin typeface="Times New Roman"/>
                <a:cs typeface="Times New Roman"/>
              </a:rPr>
              <a:t>its</a:t>
            </a:r>
            <a:r>
              <a:rPr sz="1700" spc="385" dirty="0">
                <a:latin typeface="Times New Roman"/>
                <a:cs typeface="Times New Roman"/>
              </a:rPr>
              <a:t> </a:t>
            </a:r>
            <a:r>
              <a:rPr sz="1700" spc="-5" dirty="0">
                <a:latin typeface="Times New Roman"/>
                <a:cs typeface="Times New Roman"/>
              </a:rPr>
              <a:t>right </a:t>
            </a:r>
            <a:r>
              <a:rPr sz="1700" spc="-409" dirty="0">
                <a:latin typeface="Times New Roman"/>
                <a:cs typeface="Times New Roman"/>
              </a:rPr>
              <a:t> </a:t>
            </a:r>
            <a:r>
              <a:rPr sz="1700" spc="-5" dirty="0">
                <a:latin typeface="Times New Roman"/>
                <a:cs typeface="Times New Roman"/>
              </a:rPr>
              <a:t>child</a:t>
            </a:r>
            <a:r>
              <a:rPr sz="1700" dirty="0">
                <a:latin typeface="Times New Roman"/>
                <a:cs typeface="Times New Roman"/>
              </a:rPr>
              <a:t> </a:t>
            </a:r>
            <a:r>
              <a:rPr sz="1700" spc="-5" dirty="0">
                <a:latin typeface="Times New Roman"/>
                <a:cs typeface="Times New Roman"/>
              </a:rPr>
              <a:t>value.</a:t>
            </a:r>
            <a:endParaRPr sz="1700">
              <a:latin typeface="Times New Roman"/>
              <a:cs typeface="Times New Roman"/>
            </a:endParaRPr>
          </a:p>
        </p:txBody>
      </p:sp>
      <p:sp>
        <p:nvSpPr>
          <p:cNvPr id="3" name="object 3"/>
          <p:cNvSpPr txBox="1"/>
          <p:nvPr/>
        </p:nvSpPr>
        <p:spPr>
          <a:xfrm>
            <a:off x="759663" y="3585952"/>
            <a:ext cx="5836285" cy="1192530"/>
          </a:xfrm>
          <a:prstGeom prst="rect">
            <a:avLst/>
          </a:prstGeom>
        </p:spPr>
        <p:txBody>
          <a:bodyPr vert="horz" wrap="square" lIns="0" tIns="142875" rIns="0" bIns="0" rtlCol="0">
            <a:spAutoFit/>
          </a:bodyPr>
          <a:lstStyle/>
          <a:p>
            <a:pPr marL="12700">
              <a:lnSpc>
                <a:spcPct val="100000"/>
              </a:lnSpc>
              <a:spcBef>
                <a:spcPts val="1125"/>
              </a:spcBef>
              <a:tabLst>
                <a:tab pos="563880" algn="l"/>
                <a:tab pos="1053465" algn="l"/>
                <a:tab pos="1567180" algn="l"/>
                <a:tab pos="2202815" algn="l"/>
                <a:tab pos="2513330" algn="l"/>
                <a:tab pos="3314065" algn="l"/>
                <a:tab pos="3851910" algn="l"/>
                <a:tab pos="4222115" algn="l"/>
                <a:tab pos="4798060" algn="l"/>
                <a:tab pos="5450840" algn="l"/>
              </a:tabLst>
            </a:pPr>
            <a:r>
              <a:rPr sz="1700" dirty="0">
                <a:latin typeface="Times New Roman"/>
                <a:cs typeface="Times New Roman"/>
              </a:rPr>
              <a:t>S</a:t>
            </a:r>
            <a:r>
              <a:rPr sz="1700" spc="-10" dirty="0">
                <a:latin typeface="Times New Roman"/>
                <a:cs typeface="Times New Roman"/>
              </a:rPr>
              <a:t>t</a:t>
            </a:r>
            <a:r>
              <a:rPr sz="1700" dirty="0">
                <a:latin typeface="Times New Roman"/>
                <a:cs typeface="Times New Roman"/>
              </a:rPr>
              <a:t>ep	</a:t>
            </a:r>
            <a:r>
              <a:rPr sz="1700" spc="-5" dirty="0">
                <a:latin typeface="Times New Roman"/>
                <a:cs typeface="Times New Roman"/>
              </a:rPr>
              <a:t>7-I</a:t>
            </a:r>
            <a:r>
              <a:rPr sz="1700" dirty="0">
                <a:latin typeface="Times New Roman"/>
                <a:cs typeface="Times New Roman"/>
              </a:rPr>
              <a:t>f	r</a:t>
            </a:r>
            <a:r>
              <a:rPr sz="1700" spc="-10" dirty="0">
                <a:latin typeface="Times New Roman"/>
                <a:cs typeface="Times New Roman"/>
              </a:rPr>
              <a:t>o</a:t>
            </a:r>
            <a:r>
              <a:rPr sz="1700" dirty="0">
                <a:latin typeface="Times New Roman"/>
                <a:cs typeface="Times New Roman"/>
              </a:rPr>
              <a:t>ot	va</a:t>
            </a:r>
            <a:r>
              <a:rPr sz="1700" spc="-10" dirty="0">
                <a:latin typeface="Times New Roman"/>
                <a:cs typeface="Times New Roman"/>
              </a:rPr>
              <a:t>l</a:t>
            </a:r>
            <a:r>
              <a:rPr sz="1700" dirty="0">
                <a:latin typeface="Times New Roman"/>
                <a:cs typeface="Times New Roman"/>
              </a:rPr>
              <a:t>ue	</a:t>
            </a:r>
            <a:r>
              <a:rPr sz="1700" spc="-10" dirty="0">
                <a:latin typeface="Times New Roman"/>
                <a:cs typeface="Times New Roman"/>
              </a:rPr>
              <a:t>i</a:t>
            </a:r>
            <a:r>
              <a:rPr sz="1700" dirty="0">
                <a:latin typeface="Times New Roman"/>
                <a:cs typeface="Times New Roman"/>
              </a:rPr>
              <a:t>s	s</a:t>
            </a:r>
            <a:r>
              <a:rPr sz="1700" spc="-15" dirty="0">
                <a:latin typeface="Times New Roman"/>
                <a:cs typeface="Times New Roman"/>
              </a:rPr>
              <a:t>m</a:t>
            </a:r>
            <a:r>
              <a:rPr sz="1700" dirty="0">
                <a:latin typeface="Times New Roman"/>
                <a:cs typeface="Times New Roman"/>
              </a:rPr>
              <a:t>a</a:t>
            </a:r>
            <a:r>
              <a:rPr sz="1700" spc="-10" dirty="0">
                <a:latin typeface="Times New Roman"/>
                <a:cs typeface="Times New Roman"/>
              </a:rPr>
              <a:t>ll</a:t>
            </a:r>
            <a:r>
              <a:rPr sz="1700" spc="-15" dirty="0">
                <a:latin typeface="Times New Roman"/>
                <a:cs typeface="Times New Roman"/>
              </a:rPr>
              <a:t>e</a:t>
            </a:r>
            <a:r>
              <a:rPr sz="1700" dirty="0">
                <a:latin typeface="Times New Roman"/>
                <a:cs typeface="Times New Roman"/>
              </a:rPr>
              <a:t>r	</a:t>
            </a:r>
            <a:r>
              <a:rPr sz="1700" spc="-10" dirty="0">
                <a:latin typeface="Times New Roman"/>
                <a:cs typeface="Times New Roman"/>
              </a:rPr>
              <a:t>t</a:t>
            </a:r>
            <a:r>
              <a:rPr sz="1700" dirty="0">
                <a:latin typeface="Times New Roman"/>
                <a:cs typeface="Times New Roman"/>
              </a:rPr>
              <a:t>han	</a:t>
            </a:r>
            <a:r>
              <a:rPr sz="1700" spc="-10" dirty="0">
                <a:latin typeface="Times New Roman"/>
                <a:cs typeface="Times New Roman"/>
              </a:rPr>
              <a:t>it</a:t>
            </a:r>
            <a:r>
              <a:rPr sz="1700" dirty="0">
                <a:latin typeface="Times New Roman"/>
                <a:cs typeface="Times New Roman"/>
              </a:rPr>
              <a:t>s	r</a:t>
            </a:r>
            <a:r>
              <a:rPr sz="1700" spc="-15" dirty="0">
                <a:latin typeface="Times New Roman"/>
                <a:cs typeface="Times New Roman"/>
              </a:rPr>
              <a:t>i</a:t>
            </a:r>
            <a:r>
              <a:rPr sz="1700" dirty="0">
                <a:latin typeface="Times New Roman"/>
                <a:cs typeface="Times New Roman"/>
              </a:rPr>
              <a:t>ght	ch</a:t>
            </a:r>
            <a:r>
              <a:rPr sz="1700" spc="-10" dirty="0">
                <a:latin typeface="Times New Roman"/>
                <a:cs typeface="Times New Roman"/>
              </a:rPr>
              <a:t>il</a:t>
            </a:r>
            <a:r>
              <a:rPr sz="1700" dirty="0">
                <a:latin typeface="Times New Roman"/>
                <a:cs typeface="Times New Roman"/>
              </a:rPr>
              <a:t>d,	</a:t>
            </a:r>
            <a:r>
              <a:rPr sz="1700" spc="-10" dirty="0">
                <a:latin typeface="Times New Roman"/>
                <a:cs typeface="Times New Roman"/>
              </a:rPr>
              <a:t>t</a:t>
            </a:r>
            <a:r>
              <a:rPr sz="1700" dirty="0">
                <a:latin typeface="Times New Roman"/>
                <a:cs typeface="Times New Roman"/>
              </a:rPr>
              <a:t>hen</a:t>
            </a:r>
            <a:endParaRPr sz="1700">
              <a:latin typeface="Times New Roman"/>
              <a:cs typeface="Times New Roman"/>
            </a:endParaRPr>
          </a:p>
          <a:p>
            <a:pPr marL="12700">
              <a:lnSpc>
                <a:spcPct val="100000"/>
              </a:lnSpc>
              <a:spcBef>
                <a:spcPts val="1019"/>
              </a:spcBef>
            </a:pPr>
            <a:r>
              <a:rPr sz="1700" spc="-5" dirty="0">
                <a:latin typeface="Times New Roman"/>
                <a:cs typeface="Times New Roman"/>
              </a:rPr>
              <a:t>child</a:t>
            </a:r>
            <a:r>
              <a:rPr sz="1700" spc="5" dirty="0">
                <a:latin typeface="Times New Roman"/>
                <a:cs typeface="Times New Roman"/>
              </a:rPr>
              <a:t> </a:t>
            </a:r>
            <a:r>
              <a:rPr sz="1700" spc="-5" dirty="0">
                <a:latin typeface="Times New Roman"/>
                <a:cs typeface="Times New Roman"/>
              </a:rPr>
              <a:t>otherwise</a:t>
            </a:r>
            <a:r>
              <a:rPr sz="1700" spc="-15" dirty="0">
                <a:latin typeface="Times New Roman"/>
                <a:cs typeface="Times New Roman"/>
              </a:rPr>
              <a:t> </a:t>
            </a:r>
            <a:r>
              <a:rPr sz="1700" spc="-5" dirty="0">
                <a:latin typeface="Times New Roman"/>
                <a:cs typeface="Times New Roman"/>
              </a:rPr>
              <a:t>stop</a:t>
            </a:r>
            <a:r>
              <a:rPr sz="1700" spc="10"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spc="-5" dirty="0">
                <a:latin typeface="Times New Roman"/>
                <a:cs typeface="Times New Roman"/>
              </a:rPr>
              <a:t>process.</a:t>
            </a:r>
            <a:endParaRPr sz="1700">
              <a:latin typeface="Times New Roman"/>
              <a:cs typeface="Times New Roman"/>
            </a:endParaRPr>
          </a:p>
          <a:p>
            <a:pPr marL="12700">
              <a:lnSpc>
                <a:spcPct val="100000"/>
              </a:lnSpc>
              <a:spcBef>
                <a:spcPts val="1019"/>
              </a:spcBef>
            </a:pPr>
            <a:r>
              <a:rPr sz="1700" spc="-5" dirty="0">
                <a:latin typeface="Times New Roman"/>
                <a:cs typeface="Times New Roman"/>
              </a:rPr>
              <a:t>Step </a:t>
            </a:r>
            <a:r>
              <a:rPr sz="1700" dirty="0">
                <a:latin typeface="Times New Roman"/>
                <a:cs typeface="Times New Roman"/>
              </a:rPr>
              <a:t>8-Repeat</a:t>
            </a:r>
            <a:r>
              <a:rPr sz="1700" spc="-15"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spc="-5" dirty="0">
                <a:latin typeface="Times New Roman"/>
                <a:cs typeface="Times New Roman"/>
              </a:rPr>
              <a:t>same until</a:t>
            </a:r>
            <a:r>
              <a:rPr sz="1700" spc="15" dirty="0">
                <a:latin typeface="Times New Roman"/>
                <a:cs typeface="Times New Roman"/>
              </a:rPr>
              <a:t> </a:t>
            </a:r>
            <a:r>
              <a:rPr sz="1700" dirty="0">
                <a:latin typeface="Times New Roman"/>
                <a:cs typeface="Times New Roman"/>
              </a:rPr>
              <a:t>root</a:t>
            </a:r>
            <a:r>
              <a:rPr sz="1700" spc="-10" dirty="0">
                <a:latin typeface="Times New Roman"/>
                <a:cs typeface="Times New Roman"/>
              </a:rPr>
              <a:t> </a:t>
            </a:r>
            <a:r>
              <a:rPr sz="1700" dirty="0">
                <a:latin typeface="Times New Roman"/>
                <a:cs typeface="Times New Roman"/>
              </a:rPr>
              <a:t>node </a:t>
            </a:r>
            <a:r>
              <a:rPr sz="1700" spc="-5" dirty="0">
                <a:latin typeface="Times New Roman"/>
                <a:cs typeface="Times New Roman"/>
              </a:rPr>
              <a:t>fixes at</a:t>
            </a:r>
            <a:r>
              <a:rPr sz="1700" spc="-10" dirty="0">
                <a:latin typeface="Times New Roman"/>
                <a:cs typeface="Times New Roman"/>
              </a:rPr>
              <a:t> its</a:t>
            </a:r>
            <a:r>
              <a:rPr sz="1700" spc="20" dirty="0">
                <a:latin typeface="Times New Roman"/>
                <a:cs typeface="Times New Roman"/>
              </a:rPr>
              <a:t> </a:t>
            </a:r>
            <a:r>
              <a:rPr sz="1700" spc="-5" dirty="0">
                <a:latin typeface="Times New Roman"/>
                <a:cs typeface="Times New Roman"/>
              </a:rPr>
              <a:t>exact position.</a:t>
            </a:r>
            <a:endParaRPr sz="1700">
              <a:latin typeface="Times New Roman"/>
              <a:cs typeface="Times New Roman"/>
            </a:endParaRPr>
          </a:p>
        </p:txBody>
      </p:sp>
      <p:sp>
        <p:nvSpPr>
          <p:cNvPr id="4" name="object 4"/>
          <p:cNvSpPr txBox="1"/>
          <p:nvPr/>
        </p:nvSpPr>
        <p:spPr>
          <a:xfrm>
            <a:off x="6736206" y="3715308"/>
            <a:ext cx="2108835" cy="285750"/>
          </a:xfrm>
          <a:prstGeom prst="rect">
            <a:avLst/>
          </a:prstGeom>
        </p:spPr>
        <p:txBody>
          <a:bodyPr vert="horz" wrap="square" lIns="0" tIns="13335" rIns="0" bIns="0" rtlCol="0">
            <a:spAutoFit/>
          </a:bodyPr>
          <a:lstStyle/>
          <a:p>
            <a:pPr marL="12700">
              <a:lnSpc>
                <a:spcPct val="100000"/>
              </a:lnSpc>
              <a:spcBef>
                <a:spcPts val="105"/>
              </a:spcBef>
              <a:tabLst>
                <a:tab pos="623570" algn="l"/>
                <a:tab pos="1136015" algn="l"/>
                <a:tab pos="1687195" algn="l"/>
              </a:tabLst>
            </a:pPr>
            <a:r>
              <a:rPr sz="1700" dirty="0">
                <a:latin typeface="Times New Roman"/>
                <a:cs typeface="Times New Roman"/>
              </a:rPr>
              <a:t>sw</a:t>
            </a:r>
            <a:r>
              <a:rPr sz="1700" spc="-15" dirty="0">
                <a:latin typeface="Times New Roman"/>
                <a:cs typeface="Times New Roman"/>
              </a:rPr>
              <a:t>a</a:t>
            </a:r>
            <a:r>
              <a:rPr sz="1700" dirty="0">
                <a:latin typeface="Times New Roman"/>
                <a:cs typeface="Times New Roman"/>
              </a:rPr>
              <a:t>p	</a:t>
            </a:r>
            <a:r>
              <a:rPr sz="1700" spc="-20" dirty="0">
                <a:latin typeface="Times New Roman"/>
                <a:cs typeface="Times New Roman"/>
              </a:rPr>
              <a:t>r</a:t>
            </a:r>
            <a:r>
              <a:rPr sz="1700" dirty="0">
                <a:latin typeface="Times New Roman"/>
                <a:cs typeface="Times New Roman"/>
              </a:rPr>
              <a:t>oot	wi</a:t>
            </a:r>
            <a:r>
              <a:rPr sz="1700" spc="-10" dirty="0">
                <a:latin typeface="Times New Roman"/>
                <a:cs typeface="Times New Roman"/>
              </a:rPr>
              <a:t>t</a:t>
            </a:r>
            <a:r>
              <a:rPr sz="1700" dirty="0">
                <a:latin typeface="Times New Roman"/>
                <a:cs typeface="Times New Roman"/>
              </a:rPr>
              <a:t>h	r</a:t>
            </a:r>
            <a:r>
              <a:rPr sz="1700" spc="-15" dirty="0">
                <a:latin typeface="Times New Roman"/>
                <a:cs typeface="Times New Roman"/>
              </a:rPr>
              <a:t>i</a:t>
            </a:r>
            <a:r>
              <a:rPr sz="1700" dirty="0">
                <a:latin typeface="Times New Roman"/>
                <a:cs typeface="Times New Roman"/>
              </a:rPr>
              <a:t>ght</a:t>
            </a:r>
            <a:endParaRPr sz="1700">
              <a:latin typeface="Times New Roman"/>
              <a:cs typeface="Times New Roman"/>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16763" y="406145"/>
            <a:ext cx="8242934" cy="1655445"/>
          </a:xfrm>
          <a:prstGeom prst="rect">
            <a:avLst/>
          </a:prstGeom>
        </p:spPr>
        <p:txBody>
          <a:bodyPr vert="horz" wrap="square" lIns="0" tIns="13335" rIns="0" bIns="0" rtlCol="0">
            <a:spAutoFit/>
          </a:bodyPr>
          <a:lstStyle/>
          <a:p>
            <a:pPr marL="12700">
              <a:lnSpc>
                <a:spcPct val="100000"/>
              </a:lnSpc>
              <a:spcBef>
                <a:spcPts val="105"/>
              </a:spcBef>
            </a:pPr>
            <a:r>
              <a:rPr sz="1700" b="1" spc="-5" dirty="0">
                <a:latin typeface="Times New Roman"/>
                <a:cs typeface="Times New Roman"/>
              </a:rPr>
              <a:t>Example:</a:t>
            </a:r>
            <a:endParaRPr sz="1700">
              <a:latin typeface="Times New Roman"/>
              <a:cs typeface="Times New Roman"/>
            </a:endParaRPr>
          </a:p>
          <a:p>
            <a:pPr>
              <a:lnSpc>
                <a:spcPct val="100000"/>
              </a:lnSpc>
              <a:spcBef>
                <a:spcPts val="40"/>
              </a:spcBef>
            </a:pPr>
            <a:endParaRPr sz="1550">
              <a:latin typeface="Times New Roman"/>
              <a:cs typeface="Times New Roman"/>
            </a:endParaRPr>
          </a:p>
          <a:p>
            <a:pPr marL="12700">
              <a:lnSpc>
                <a:spcPct val="100000"/>
              </a:lnSpc>
            </a:pPr>
            <a:r>
              <a:rPr sz="1700" dirty="0">
                <a:latin typeface="Times New Roman"/>
                <a:cs typeface="Times New Roman"/>
              </a:rPr>
              <a:t>Consider</a:t>
            </a:r>
            <a:r>
              <a:rPr sz="1700" spc="-15" dirty="0">
                <a:latin typeface="Times New Roman"/>
                <a:cs typeface="Times New Roman"/>
              </a:rPr>
              <a:t> </a:t>
            </a:r>
            <a:r>
              <a:rPr sz="1700" spc="-5" dirty="0">
                <a:latin typeface="Times New Roman"/>
                <a:cs typeface="Times New Roman"/>
              </a:rPr>
              <a:t>the </a:t>
            </a:r>
            <a:r>
              <a:rPr sz="1700" dirty="0">
                <a:latin typeface="Times New Roman"/>
                <a:cs typeface="Times New Roman"/>
              </a:rPr>
              <a:t>above</a:t>
            </a:r>
            <a:r>
              <a:rPr sz="1700" spc="-20" dirty="0">
                <a:latin typeface="Times New Roman"/>
                <a:cs typeface="Times New Roman"/>
              </a:rPr>
              <a:t> </a:t>
            </a:r>
            <a:r>
              <a:rPr sz="1700" dirty="0">
                <a:latin typeface="Times New Roman"/>
                <a:cs typeface="Times New Roman"/>
              </a:rPr>
              <a:t>max</a:t>
            </a:r>
            <a:r>
              <a:rPr sz="1700" spc="-10" dirty="0">
                <a:latin typeface="Times New Roman"/>
                <a:cs typeface="Times New Roman"/>
              </a:rPr>
              <a:t> </a:t>
            </a:r>
            <a:r>
              <a:rPr sz="1700" spc="-5" dirty="0">
                <a:latin typeface="Times New Roman"/>
                <a:cs typeface="Times New Roman"/>
              </a:rPr>
              <a:t>heap.</a:t>
            </a:r>
            <a:r>
              <a:rPr sz="1700" spc="-10" dirty="0">
                <a:latin typeface="Times New Roman"/>
                <a:cs typeface="Times New Roman"/>
              </a:rPr>
              <a:t> </a:t>
            </a:r>
            <a:r>
              <a:rPr sz="1700" spc="-5" dirty="0">
                <a:latin typeface="Times New Roman"/>
                <a:cs typeface="Times New Roman"/>
              </a:rPr>
              <a:t>Delete</a:t>
            </a:r>
            <a:r>
              <a:rPr sz="1700" spc="-15" dirty="0">
                <a:latin typeface="Times New Roman"/>
                <a:cs typeface="Times New Roman"/>
              </a:rPr>
              <a:t> </a:t>
            </a:r>
            <a:r>
              <a:rPr sz="1700" dirty="0">
                <a:latin typeface="Times New Roman"/>
                <a:cs typeface="Times New Roman"/>
              </a:rPr>
              <a:t>root </a:t>
            </a:r>
            <a:r>
              <a:rPr sz="1700" spc="-5" dirty="0">
                <a:latin typeface="Times New Roman"/>
                <a:cs typeface="Times New Roman"/>
              </a:rPr>
              <a:t>node</a:t>
            </a:r>
            <a:r>
              <a:rPr sz="1700" spc="-20" dirty="0">
                <a:latin typeface="Times New Roman"/>
                <a:cs typeface="Times New Roman"/>
              </a:rPr>
              <a:t> </a:t>
            </a:r>
            <a:r>
              <a:rPr sz="1700" spc="-5" dirty="0">
                <a:latin typeface="Times New Roman"/>
                <a:cs typeface="Times New Roman"/>
              </a:rPr>
              <a:t>(90) </a:t>
            </a:r>
            <a:r>
              <a:rPr sz="1700" dirty="0">
                <a:latin typeface="Times New Roman"/>
                <a:cs typeface="Times New Roman"/>
              </a:rPr>
              <a:t>from</a:t>
            </a:r>
            <a:r>
              <a:rPr sz="1700" spc="-10" dirty="0">
                <a:latin typeface="Times New Roman"/>
                <a:cs typeface="Times New Roman"/>
              </a:rPr>
              <a:t> </a:t>
            </a:r>
            <a:r>
              <a:rPr sz="1700" spc="-5" dirty="0">
                <a:latin typeface="Times New Roman"/>
                <a:cs typeface="Times New Roman"/>
              </a:rPr>
              <a:t>the</a:t>
            </a:r>
            <a:r>
              <a:rPr sz="1700" spc="10" dirty="0">
                <a:latin typeface="Times New Roman"/>
                <a:cs typeface="Times New Roman"/>
              </a:rPr>
              <a:t> </a:t>
            </a:r>
            <a:r>
              <a:rPr sz="1700" dirty="0">
                <a:latin typeface="Times New Roman"/>
                <a:cs typeface="Times New Roman"/>
              </a:rPr>
              <a:t>max</a:t>
            </a:r>
            <a:r>
              <a:rPr sz="1700" spc="-10" dirty="0">
                <a:latin typeface="Times New Roman"/>
                <a:cs typeface="Times New Roman"/>
              </a:rPr>
              <a:t> </a:t>
            </a:r>
            <a:r>
              <a:rPr sz="1700" spc="-5" dirty="0">
                <a:latin typeface="Times New Roman"/>
                <a:cs typeface="Times New Roman"/>
              </a:rPr>
              <a:t>heap</a:t>
            </a:r>
            <a:r>
              <a:rPr sz="1700" b="1" spc="-5" dirty="0">
                <a:latin typeface="Times New Roman"/>
                <a:cs typeface="Times New Roman"/>
              </a:rPr>
              <a:t>.</a:t>
            </a:r>
            <a:endParaRPr sz="1700">
              <a:latin typeface="Times New Roman"/>
              <a:cs typeface="Times New Roman"/>
            </a:endParaRPr>
          </a:p>
          <a:p>
            <a:pPr marL="12700" marR="5080">
              <a:lnSpc>
                <a:spcPct val="150000"/>
              </a:lnSpc>
              <a:spcBef>
                <a:spcPts val="805"/>
              </a:spcBef>
            </a:pPr>
            <a:r>
              <a:rPr sz="1700" b="1" dirty="0">
                <a:latin typeface="Times New Roman"/>
                <a:cs typeface="Times New Roman"/>
              </a:rPr>
              <a:t>Step</a:t>
            </a:r>
            <a:r>
              <a:rPr sz="1700" b="1" spc="40" dirty="0">
                <a:latin typeface="Times New Roman"/>
                <a:cs typeface="Times New Roman"/>
              </a:rPr>
              <a:t> </a:t>
            </a:r>
            <a:r>
              <a:rPr sz="1700" b="1" spc="-5" dirty="0">
                <a:latin typeface="Times New Roman"/>
                <a:cs typeface="Times New Roman"/>
              </a:rPr>
              <a:t>1-</a:t>
            </a:r>
            <a:r>
              <a:rPr sz="1700" spc="-5" dirty="0">
                <a:latin typeface="Times New Roman"/>
                <a:cs typeface="Times New Roman"/>
              </a:rPr>
              <a:t>Swap</a:t>
            </a:r>
            <a:r>
              <a:rPr sz="1700" spc="35" dirty="0">
                <a:latin typeface="Times New Roman"/>
                <a:cs typeface="Times New Roman"/>
              </a:rPr>
              <a:t> </a:t>
            </a:r>
            <a:r>
              <a:rPr sz="1700" dirty="0">
                <a:latin typeface="Times New Roman"/>
                <a:cs typeface="Times New Roman"/>
              </a:rPr>
              <a:t>the</a:t>
            </a:r>
            <a:r>
              <a:rPr sz="1700" spc="35" dirty="0">
                <a:latin typeface="Times New Roman"/>
                <a:cs typeface="Times New Roman"/>
              </a:rPr>
              <a:t> </a:t>
            </a:r>
            <a:r>
              <a:rPr sz="1700" dirty="0">
                <a:latin typeface="Times New Roman"/>
                <a:cs typeface="Times New Roman"/>
              </a:rPr>
              <a:t>root</a:t>
            </a:r>
            <a:r>
              <a:rPr sz="1700" spc="30" dirty="0">
                <a:latin typeface="Times New Roman"/>
                <a:cs typeface="Times New Roman"/>
              </a:rPr>
              <a:t> </a:t>
            </a:r>
            <a:r>
              <a:rPr sz="1700" dirty="0">
                <a:latin typeface="Times New Roman"/>
                <a:cs typeface="Times New Roman"/>
              </a:rPr>
              <a:t>node</a:t>
            </a:r>
            <a:r>
              <a:rPr sz="1700" spc="35" dirty="0">
                <a:latin typeface="Times New Roman"/>
                <a:cs typeface="Times New Roman"/>
              </a:rPr>
              <a:t> </a:t>
            </a:r>
            <a:r>
              <a:rPr sz="1700" dirty="0">
                <a:latin typeface="Times New Roman"/>
                <a:cs typeface="Times New Roman"/>
              </a:rPr>
              <a:t>(90)</a:t>
            </a:r>
            <a:r>
              <a:rPr sz="1700" spc="15" dirty="0">
                <a:latin typeface="Times New Roman"/>
                <a:cs typeface="Times New Roman"/>
              </a:rPr>
              <a:t> </a:t>
            </a:r>
            <a:r>
              <a:rPr sz="1700" spc="-5" dirty="0">
                <a:latin typeface="Times New Roman"/>
                <a:cs typeface="Times New Roman"/>
              </a:rPr>
              <a:t>with</a:t>
            </a:r>
            <a:r>
              <a:rPr sz="1700" spc="50" dirty="0">
                <a:latin typeface="Times New Roman"/>
                <a:cs typeface="Times New Roman"/>
              </a:rPr>
              <a:t> </a:t>
            </a:r>
            <a:r>
              <a:rPr sz="1700" dirty="0">
                <a:latin typeface="Times New Roman"/>
                <a:cs typeface="Times New Roman"/>
              </a:rPr>
              <a:t>last</a:t>
            </a:r>
            <a:r>
              <a:rPr sz="1700" spc="30" dirty="0">
                <a:latin typeface="Times New Roman"/>
                <a:cs typeface="Times New Roman"/>
              </a:rPr>
              <a:t> </a:t>
            </a:r>
            <a:r>
              <a:rPr sz="1700" dirty="0">
                <a:latin typeface="Times New Roman"/>
                <a:cs typeface="Times New Roman"/>
              </a:rPr>
              <a:t>node</a:t>
            </a:r>
            <a:r>
              <a:rPr sz="1700" spc="45" dirty="0">
                <a:latin typeface="Times New Roman"/>
                <a:cs typeface="Times New Roman"/>
              </a:rPr>
              <a:t> </a:t>
            </a:r>
            <a:r>
              <a:rPr sz="1700" dirty="0">
                <a:latin typeface="Times New Roman"/>
                <a:cs typeface="Times New Roman"/>
              </a:rPr>
              <a:t>75</a:t>
            </a:r>
            <a:r>
              <a:rPr sz="1700" spc="30" dirty="0">
                <a:latin typeface="Times New Roman"/>
                <a:cs typeface="Times New Roman"/>
              </a:rPr>
              <a:t> </a:t>
            </a:r>
            <a:r>
              <a:rPr sz="1700" spc="-5" dirty="0">
                <a:latin typeface="Times New Roman"/>
                <a:cs typeface="Times New Roman"/>
              </a:rPr>
              <a:t>in</a:t>
            </a:r>
            <a:r>
              <a:rPr sz="1700" spc="45" dirty="0">
                <a:latin typeface="Times New Roman"/>
                <a:cs typeface="Times New Roman"/>
              </a:rPr>
              <a:t> </a:t>
            </a:r>
            <a:r>
              <a:rPr sz="1700" dirty="0">
                <a:latin typeface="Times New Roman"/>
                <a:cs typeface="Times New Roman"/>
              </a:rPr>
              <a:t>max</a:t>
            </a:r>
            <a:r>
              <a:rPr sz="1700" spc="40" dirty="0">
                <a:latin typeface="Times New Roman"/>
                <a:cs typeface="Times New Roman"/>
              </a:rPr>
              <a:t> </a:t>
            </a:r>
            <a:r>
              <a:rPr sz="1700" spc="-5" dirty="0">
                <a:latin typeface="Times New Roman"/>
                <a:cs typeface="Times New Roman"/>
              </a:rPr>
              <a:t>heap.</a:t>
            </a:r>
            <a:r>
              <a:rPr sz="1700" spc="40" dirty="0">
                <a:latin typeface="Times New Roman"/>
                <a:cs typeface="Times New Roman"/>
              </a:rPr>
              <a:t> </a:t>
            </a:r>
            <a:r>
              <a:rPr sz="1700" spc="-5" dirty="0">
                <a:latin typeface="Times New Roman"/>
                <a:cs typeface="Times New Roman"/>
              </a:rPr>
              <a:t>After</a:t>
            </a:r>
            <a:r>
              <a:rPr sz="1700" spc="25" dirty="0">
                <a:latin typeface="Times New Roman"/>
                <a:cs typeface="Times New Roman"/>
              </a:rPr>
              <a:t> </a:t>
            </a:r>
            <a:r>
              <a:rPr sz="1700" spc="-5" dirty="0">
                <a:latin typeface="Times New Roman"/>
                <a:cs typeface="Times New Roman"/>
              </a:rPr>
              <a:t>swapping</a:t>
            </a:r>
            <a:r>
              <a:rPr sz="1700" spc="45" dirty="0">
                <a:latin typeface="Times New Roman"/>
                <a:cs typeface="Times New Roman"/>
              </a:rPr>
              <a:t> </a:t>
            </a:r>
            <a:r>
              <a:rPr sz="1700" dirty="0">
                <a:latin typeface="Times New Roman"/>
                <a:cs typeface="Times New Roman"/>
              </a:rPr>
              <a:t>max</a:t>
            </a:r>
            <a:r>
              <a:rPr sz="1700" spc="30" dirty="0">
                <a:latin typeface="Times New Roman"/>
                <a:cs typeface="Times New Roman"/>
              </a:rPr>
              <a:t> </a:t>
            </a:r>
            <a:r>
              <a:rPr sz="1700" spc="-5" dirty="0">
                <a:latin typeface="Times New Roman"/>
                <a:cs typeface="Times New Roman"/>
              </a:rPr>
              <a:t>heap</a:t>
            </a:r>
            <a:r>
              <a:rPr sz="1700" spc="45" dirty="0">
                <a:latin typeface="Times New Roman"/>
                <a:cs typeface="Times New Roman"/>
              </a:rPr>
              <a:t> </a:t>
            </a:r>
            <a:r>
              <a:rPr sz="1700" spc="-5" dirty="0">
                <a:latin typeface="Times New Roman"/>
                <a:cs typeface="Times New Roman"/>
              </a:rPr>
              <a:t>is</a:t>
            </a:r>
            <a:r>
              <a:rPr sz="1700" spc="40" dirty="0">
                <a:latin typeface="Times New Roman"/>
                <a:cs typeface="Times New Roman"/>
              </a:rPr>
              <a:t> </a:t>
            </a:r>
            <a:r>
              <a:rPr sz="1700" spc="-15" dirty="0">
                <a:latin typeface="Times New Roman"/>
                <a:cs typeface="Times New Roman"/>
              </a:rPr>
              <a:t>as </a:t>
            </a:r>
            <a:r>
              <a:rPr sz="1700" spc="-409" dirty="0">
                <a:latin typeface="Times New Roman"/>
                <a:cs typeface="Times New Roman"/>
              </a:rPr>
              <a:t> </a:t>
            </a:r>
            <a:r>
              <a:rPr sz="1700" spc="-5" dirty="0">
                <a:latin typeface="Times New Roman"/>
                <a:cs typeface="Times New Roman"/>
              </a:rPr>
              <a:t>follows.</a:t>
            </a:r>
            <a:endParaRPr sz="1700">
              <a:latin typeface="Times New Roman"/>
              <a:cs typeface="Times New Roman"/>
            </a:endParaRPr>
          </a:p>
        </p:txBody>
      </p:sp>
      <p:sp>
        <p:nvSpPr>
          <p:cNvPr id="3" name="object 3"/>
          <p:cNvSpPr txBox="1"/>
          <p:nvPr/>
        </p:nvSpPr>
        <p:spPr>
          <a:xfrm>
            <a:off x="416763" y="3591740"/>
            <a:ext cx="5939155" cy="802640"/>
          </a:xfrm>
          <a:prstGeom prst="rect">
            <a:avLst/>
          </a:prstGeom>
        </p:spPr>
        <p:txBody>
          <a:bodyPr vert="horz" wrap="square" lIns="0" tIns="141605" rIns="0" bIns="0" rtlCol="0">
            <a:spAutoFit/>
          </a:bodyPr>
          <a:lstStyle/>
          <a:p>
            <a:pPr marL="12700">
              <a:lnSpc>
                <a:spcPct val="100000"/>
              </a:lnSpc>
              <a:spcBef>
                <a:spcPts val="1115"/>
              </a:spcBef>
            </a:pPr>
            <a:r>
              <a:rPr sz="1700" b="1" dirty="0">
                <a:latin typeface="Times New Roman"/>
                <a:cs typeface="Times New Roman"/>
              </a:rPr>
              <a:t>Step</a:t>
            </a:r>
            <a:r>
              <a:rPr sz="1700" b="1" spc="-15" dirty="0">
                <a:latin typeface="Times New Roman"/>
                <a:cs typeface="Times New Roman"/>
              </a:rPr>
              <a:t> </a:t>
            </a:r>
            <a:r>
              <a:rPr sz="1700" b="1" spc="-5" dirty="0">
                <a:latin typeface="Times New Roman"/>
                <a:cs typeface="Times New Roman"/>
              </a:rPr>
              <a:t>2-</a:t>
            </a:r>
            <a:r>
              <a:rPr sz="1700" spc="-5" dirty="0">
                <a:latin typeface="Times New Roman"/>
                <a:cs typeface="Times New Roman"/>
              </a:rPr>
              <a:t>Delete</a:t>
            </a:r>
            <a:r>
              <a:rPr sz="1700" spc="-20" dirty="0">
                <a:latin typeface="Times New Roman"/>
                <a:cs typeface="Times New Roman"/>
              </a:rPr>
              <a:t> </a:t>
            </a:r>
            <a:r>
              <a:rPr sz="1700" dirty="0">
                <a:latin typeface="Times New Roman"/>
                <a:cs typeface="Times New Roman"/>
              </a:rPr>
              <a:t>last</a:t>
            </a:r>
            <a:r>
              <a:rPr sz="1700" spc="-10" dirty="0">
                <a:latin typeface="Times New Roman"/>
                <a:cs typeface="Times New Roman"/>
              </a:rPr>
              <a:t> </a:t>
            </a:r>
            <a:r>
              <a:rPr sz="1700" dirty="0">
                <a:latin typeface="Times New Roman"/>
                <a:cs typeface="Times New Roman"/>
              </a:rPr>
              <a:t>node.</a:t>
            </a:r>
            <a:r>
              <a:rPr sz="1700" spc="-15" dirty="0">
                <a:latin typeface="Times New Roman"/>
                <a:cs typeface="Times New Roman"/>
              </a:rPr>
              <a:t> </a:t>
            </a:r>
            <a:r>
              <a:rPr sz="1700" dirty="0">
                <a:latin typeface="Times New Roman"/>
                <a:cs typeface="Times New Roman"/>
              </a:rPr>
              <a:t>Here</a:t>
            </a:r>
            <a:r>
              <a:rPr sz="1700" spc="-25" dirty="0">
                <a:latin typeface="Times New Roman"/>
                <a:cs typeface="Times New Roman"/>
              </a:rPr>
              <a:t> </a:t>
            </a:r>
            <a:r>
              <a:rPr sz="1700" dirty="0">
                <a:latin typeface="Times New Roman"/>
                <a:cs typeface="Times New Roman"/>
              </a:rPr>
              <a:t>the</a:t>
            </a:r>
            <a:r>
              <a:rPr sz="1700" spc="-15" dirty="0">
                <a:latin typeface="Times New Roman"/>
                <a:cs typeface="Times New Roman"/>
              </a:rPr>
              <a:t> </a:t>
            </a:r>
            <a:r>
              <a:rPr sz="1700" dirty="0">
                <a:latin typeface="Times New Roman"/>
                <a:cs typeface="Times New Roman"/>
              </a:rPr>
              <a:t>last</a:t>
            </a:r>
            <a:r>
              <a:rPr sz="1700" spc="-10" dirty="0">
                <a:latin typeface="Times New Roman"/>
                <a:cs typeface="Times New Roman"/>
              </a:rPr>
              <a:t> </a:t>
            </a:r>
            <a:r>
              <a:rPr sz="1700" dirty="0">
                <a:latin typeface="Times New Roman"/>
                <a:cs typeface="Times New Roman"/>
              </a:rPr>
              <a:t>node</a:t>
            </a:r>
            <a:r>
              <a:rPr sz="1700" spc="-10" dirty="0">
                <a:latin typeface="Times New Roman"/>
                <a:cs typeface="Times New Roman"/>
              </a:rPr>
              <a:t> </a:t>
            </a:r>
            <a:r>
              <a:rPr sz="1700" spc="-5" dirty="0">
                <a:latin typeface="Times New Roman"/>
                <a:cs typeface="Times New Roman"/>
              </a:rPr>
              <a:t>is </a:t>
            </a:r>
            <a:r>
              <a:rPr sz="1700" dirty="0">
                <a:latin typeface="Times New Roman"/>
                <a:cs typeface="Times New Roman"/>
              </a:rPr>
              <a:t>90.</a:t>
            </a:r>
            <a:endParaRPr sz="1700">
              <a:latin typeface="Times New Roman"/>
              <a:cs typeface="Times New Roman"/>
            </a:endParaRPr>
          </a:p>
          <a:p>
            <a:pPr marL="12700">
              <a:lnSpc>
                <a:spcPct val="100000"/>
              </a:lnSpc>
              <a:spcBef>
                <a:spcPts val="1019"/>
              </a:spcBef>
            </a:pPr>
            <a:r>
              <a:rPr sz="1700" dirty="0">
                <a:latin typeface="Times New Roman"/>
                <a:cs typeface="Times New Roman"/>
              </a:rPr>
              <a:t>After</a:t>
            </a:r>
            <a:r>
              <a:rPr sz="1700" spc="-25" dirty="0">
                <a:latin typeface="Times New Roman"/>
                <a:cs typeface="Times New Roman"/>
              </a:rPr>
              <a:t> </a:t>
            </a:r>
            <a:r>
              <a:rPr sz="1700" spc="-5" dirty="0">
                <a:latin typeface="Times New Roman"/>
                <a:cs typeface="Times New Roman"/>
              </a:rPr>
              <a:t>deleting</a:t>
            </a:r>
            <a:r>
              <a:rPr sz="1700" spc="5" dirty="0">
                <a:latin typeface="Times New Roman"/>
                <a:cs typeface="Times New Roman"/>
              </a:rPr>
              <a:t> </a:t>
            </a:r>
            <a:r>
              <a:rPr sz="1700" spc="-5" dirty="0">
                <a:latin typeface="Times New Roman"/>
                <a:cs typeface="Times New Roman"/>
              </a:rPr>
              <a:t>node</a:t>
            </a:r>
            <a:r>
              <a:rPr sz="1700" spc="-20" dirty="0">
                <a:latin typeface="Times New Roman"/>
                <a:cs typeface="Times New Roman"/>
              </a:rPr>
              <a:t> </a:t>
            </a:r>
            <a:r>
              <a:rPr sz="1700" dirty="0">
                <a:latin typeface="Times New Roman"/>
                <a:cs typeface="Times New Roman"/>
              </a:rPr>
              <a:t>with</a:t>
            </a:r>
            <a:r>
              <a:rPr sz="1700" spc="5" dirty="0">
                <a:latin typeface="Times New Roman"/>
                <a:cs typeface="Times New Roman"/>
              </a:rPr>
              <a:t> </a:t>
            </a:r>
            <a:r>
              <a:rPr sz="1700" dirty="0">
                <a:latin typeface="Times New Roman"/>
                <a:cs typeface="Times New Roman"/>
              </a:rPr>
              <a:t>value</a:t>
            </a:r>
            <a:r>
              <a:rPr sz="1700" spc="-10" dirty="0">
                <a:latin typeface="Times New Roman"/>
                <a:cs typeface="Times New Roman"/>
              </a:rPr>
              <a:t> </a:t>
            </a:r>
            <a:r>
              <a:rPr sz="1700" dirty="0">
                <a:latin typeface="Times New Roman"/>
                <a:cs typeface="Times New Roman"/>
              </a:rPr>
              <a:t>90</a:t>
            </a:r>
            <a:r>
              <a:rPr sz="1700" spc="-10" dirty="0">
                <a:latin typeface="Times New Roman"/>
                <a:cs typeface="Times New Roman"/>
              </a:rPr>
              <a:t> </a:t>
            </a:r>
            <a:r>
              <a:rPr sz="1700" dirty="0">
                <a:latin typeface="Times New Roman"/>
                <a:cs typeface="Times New Roman"/>
              </a:rPr>
              <a:t>from</a:t>
            </a:r>
            <a:r>
              <a:rPr sz="1700" spc="-15" dirty="0">
                <a:latin typeface="Times New Roman"/>
                <a:cs typeface="Times New Roman"/>
              </a:rPr>
              <a:t> </a:t>
            </a:r>
            <a:r>
              <a:rPr sz="1700" spc="-5" dirty="0">
                <a:latin typeface="Times New Roman"/>
                <a:cs typeface="Times New Roman"/>
              </a:rPr>
              <a:t>heap,</a:t>
            </a:r>
            <a:r>
              <a:rPr sz="1700" spc="-15" dirty="0">
                <a:latin typeface="Times New Roman"/>
                <a:cs typeface="Times New Roman"/>
              </a:rPr>
              <a:t> </a:t>
            </a:r>
            <a:r>
              <a:rPr sz="1700" dirty="0">
                <a:latin typeface="Times New Roman"/>
                <a:cs typeface="Times New Roman"/>
              </a:rPr>
              <a:t>max</a:t>
            </a:r>
            <a:r>
              <a:rPr sz="1700" spc="-10" dirty="0">
                <a:latin typeface="Times New Roman"/>
                <a:cs typeface="Times New Roman"/>
              </a:rPr>
              <a:t> </a:t>
            </a:r>
            <a:r>
              <a:rPr sz="1700" spc="-5" dirty="0">
                <a:latin typeface="Times New Roman"/>
                <a:cs typeface="Times New Roman"/>
              </a:rPr>
              <a:t>heap</a:t>
            </a:r>
            <a:r>
              <a:rPr sz="1700" spc="-20" dirty="0">
                <a:latin typeface="Times New Roman"/>
                <a:cs typeface="Times New Roman"/>
              </a:rPr>
              <a:t> </a:t>
            </a:r>
            <a:r>
              <a:rPr sz="1700" spc="-5" dirty="0">
                <a:latin typeface="Times New Roman"/>
                <a:cs typeface="Times New Roman"/>
              </a:rPr>
              <a:t>is</a:t>
            </a:r>
            <a:r>
              <a:rPr sz="1700" dirty="0">
                <a:latin typeface="Times New Roman"/>
                <a:cs typeface="Times New Roman"/>
              </a:rPr>
              <a:t> as</a:t>
            </a:r>
            <a:r>
              <a:rPr sz="1700" spc="-10" dirty="0">
                <a:latin typeface="Times New Roman"/>
                <a:cs typeface="Times New Roman"/>
              </a:rPr>
              <a:t> </a:t>
            </a:r>
            <a:r>
              <a:rPr sz="1700" dirty="0">
                <a:latin typeface="Times New Roman"/>
                <a:cs typeface="Times New Roman"/>
              </a:rPr>
              <a:t>follows</a:t>
            </a:r>
            <a:endParaRPr sz="1700">
              <a:latin typeface="Times New Roman"/>
              <a:cs typeface="Times New Roman"/>
            </a:endParaRPr>
          </a:p>
        </p:txBody>
      </p:sp>
      <p:pic>
        <p:nvPicPr>
          <p:cNvPr id="4" name="object 4"/>
          <p:cNvPicPr/>
          <p:nvPr/>
        </p:nvPicPr>
        <p:blipFill>
          <a:blip r:embed="rId2" cstate="print"/>
          <a:stretch>
            <a:fillRect/>
          </a:stretch>
        </p:blipFill>
        <p:spPr>
          <a:xfrm>
            <a:off x="1718348" y="1813167"/>
            <a:ext cx="2580926" cy="1523863"/>
          </a:xfrm>
          <a:prstGeom prst="rect">
            <a:avLst/>
          </a:prstGeom>
        </p:spPr>
      </p:pic>
      <p:pic>
        <p:nvPicPr>
          <p:cNvPr id="5" name="object 5"/>
          <p:cNvPicPr/>
          <p:nvPr/>
        </p:nvPicPr>
        <p:blipFill>
          <a:blip r:embed="rId3" cstate="print"/>
          <a:stretch>
            <a:fillRect/>
          </a:stretch>
        </p:blipFill>
        <p:spPr>
          <a:xfrm>
            <a:off x="5352288" y="2066544"/>
            <a:ext cx="3791712" cy="2142744"/>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95680" y="495122"/>
            <a:ext cx="8161655" cy="1165225"/>
          </a:xfrm>
          <a:prstGeom prst="rect">
            <a:avLst/>
          </a:prstGeom>
        </p:spPr>
        <p:txBody>
          <a:bodyPr vert="horz" wrap="square" lIns="0" tIns="13335" rIns="0" bIns="0" rtlCol="0">
            <a:spAutoFit/>
          </a:bodyPr>
          <a:lstStyle/>
          <a:p>
            <a:pPr marL="12700">
              <a:lnSpc>
                <a:spcPct val="100000"/>
              </a:lnSpc>
              <a:spcBef>
                <a:spcPts val="105"/>
              </a:spcBef>
            </a:pPr>
            <a:r>
              <a:rPr sz="1700" b="1" dirty="0">
                <a:latin typeface="Times New Roman"/>
                <a:cs typeface="Times New Roman"/>
              </a:rPr>
              <a:t>Step</a:t>
            </a:r>
            <a:r>
              <a:rPr sz="1700" b="1" spc="-10" dirty="0">
                <a:latin typeface="Times New Roman"/>
                <a:cs typeface="Times New Roman"/>
              </a:rPr>
              <a:t> </a:t>
            </a:r>
            <a:r>
              <a:rPr sz="1700" b="1" spc="-5" dirty="0">
                <a:latin typeface="Times New Roman"/>
                <a:cs typeface="Times New Roman"/>
              </a:rPr>
              <a:t>3-</a:t>
            </a:r>
            <a:r>
              <a:rPr sz="1700" spc="-5" dirty="0">
                <a:latin typeface="Times New Roman"/>
                <a:cs typeface="Times New Roman"/>
              </a:rPr>
              <a:t>Compare</a:t>
            </a:r>
            <a:r>
              <a:rPr sz="1700" spc="-15" dirty="0">
                <a:latin typeface="Times New Roman"/>
                <a:cs typeface="Times New Roman"/>
              </a:rPr>
              <a:t> </a:t>
            </a:r>
            <a:r>
              <a:rPr sz="1700" dirty="0">
                <a:latin typeface="Times New Roman"/>
                <a:cs typeface="Times New Roman"/>
              </a:rPr>
              <a:t>root</a:t>
            </a:r>
            <a:r>
              <a:rPr sz="1700" spc="-5" dirty="0">
                <a:latin typeface="Times New Roman"/>
                <a:cs typeface="Times New Roman"/>
              </a:rPr>
              <a:t> node</a:t>
            </a:r>
            <a:r>
              <a:rPr sz="1700" spc="-15" dirty="0">
                <a:latin typeface="Times New Roman"/>
                <a:cs typeface="Times New Roman"/>
              </a:rPr>
              <a:t> </a:t>
            </a:r>
            <a:r>
              <a:rPr sz="1700" spc="-5" dirty="0">
                <a:latin typeface="Times New Roman"/>
                <a:cs typeface="Times New Roman"/>
              </a:rPr>
              <a:t>(75)</a:t>
            </a:r>
            <a:r>
              <a:rPr sz="1700" spc="-10" dirty="0">
                <a:latin typeface="Times New Roman"/>
                <a:cs typeface="Times New Roman"/>
              </a:rPr>
              <a:t> </a:t>
            </a:r>
            <a:r>
              <a:rPr sz="1700" dirty="0">
                <a:latin typeface="Times New Roman"/>
                <a:cs typeface="Times New Roman"/>
              </a:rPr>
              <a:t>with </a:t>
            </a:r>
            <a:r>
              <a:rPr sz="1700" spc="-5" dirty="0">
                <a:latin typeface="Times New Roman"/>
                <a:cs typeface="Times New Roman"/>
              </a:rPr>
              <a:t>its</a:t>
            </a:r>
            <a:r>
              <a:rPr sz="1700" spc="15" dirty="0">
                <a:latin typeface="Times New Roman"/>
                <a:cs typeface="Times New Roman"/>
              </a:rPr>
              <a:t> </a:t>
            </a:r>
            <a:r>
              <a:rPr sz="1700" spc="-5" dirty="0">
                <a:latin typeface="Times New Roman"/>
                <a:cs typeface="Times New Roman"/>
              </a:rPr>
              <a:t>left</a:t>
            </a:r>
            <a:r>
              <a:rPr sz="1700" spc="5" dirty="0">
                <a:latin typeface="Times New Roman"/>
                <a:cs typeface="Times New Roman"/>
              </a:rPr>
              <a:t> </a:t>
            </a:r>
            <a:r>
              <a:rPr sz="1700" spc="-5" dirty="0">
                <a:latin typeface="Times New Roman"/>
                <a:cs typeface="Times New Roman"/>
              </a:rPr>
              <a:t>child</a:t>
            </a:r>
            <a:r>
              <a:rPr sz="1700" spc="10" dirty="0">
                <a:latin typeface="Times New Roman"/>
                <a:cs typeface="Times New Roman"/>
              </a:rPr>
              <a:t> </a:t>
            </a:r>
            <a:r>
              <a:rPr sz="1700" spc="-5" dirty="0">
                <a:latin typeface="Times New Roman"/>
                <a:cs typeface="Times New Roman"/>
              </a:rPr>
              <a:t>(89).</a:t>
            </a:r>
            <a:endParaRPr sz="1700">
              <a:latin typeface="Times New Roman"/>
              <a:cs typeface="Times New Roman"/>
            </a:endParaRPr>
          </a:p>
          <a:p>
            <a:pPr marL="12700" marR="5080">
              <a:lnSpc>
                <a:spcPct val="150000"/>
              </a:lnSpc>
              <a:spcBef>
                <a:spcPts val="805"/>
              </a:spcBef>
            </a:pPr>
            <a:r>
              <a:rPr sz="1700" spc="-10" dirty="0">
                <a:latin typeface="Times New Roman"/>
                <a:cs typeface="Times New Roman"/>
              </a:rPr>
              <a:t>Here,</a:t>
            </a:r>
            <a:r>
              <a:rPr sz="1700" spc="75" dirty="0">
                <a:latin typeface="Times New Roman"/>
                <a:cs typeface="Times New Roman"/>
              </a:rPr>
              <a:t> </a:t>
            </a:r>
            <a:r>
              <a:rPr sz="1700" spc="-5" dirty="0">
                <a:latin typeface="Times New Roman"/>
                <a:cs typeface="Times New Roman"/>
              </a:rPr>
              <a:t>root</a:t>
            </a:r>
            <a:r>
              <a:rPr sz="1700" spc="65" dirty="0">
                <a:latin typeface="Times New Roman"/>
                <a:cs typeface="Times New Roman"/>
              </a:rPr>
              <a:t> </a:t>
            </a:r>
            <a:r>
              <a:rPr sz="1700" dirty="0">
                <a:latin typeface="Times New Roman"/>
                <a:cs typeface="Times New Roman"/>
              </a:rPr>
              <a:t>value</a:t>
            </a:r>
            <a:r>
              <a:rPr sz="1700" spc="55" dirty="0">
                <a:latin typeface="Times New Roman"/>
                <a:cs typeface="Times New Roman"/>
              </a:rPr>
              <a:t> </a:t>
            </a:r>
            <a:r>
              <a:rPr sz="1700" spc="-5" dirty="0">
                <a:latin typeface="Times New Roman"/>
                <a:cs typeface="Times New Roman"/>
              </a:rPr>
              <a:t>(75)</a:t>
            </a:r>
            <a:r>
              <a:rPr sz="1700" spc="70" dirty="0">
                <a:latin typeface="Times New Roman"/>
                <a:cs typeface="Times New Roman"/>
              </a:rPr>
              <a:t> </a:t>
            </a:r>
            <a:r>
              <a:rPr sz="1700" spc="-5" dirty="0">
                <a:latin typeface="Times New Roman"/>
                <a:cs typeface="Times New Roman"/>
              </a:rPr>
              <a:t>is</a:t>
            </a:r>
            <a:r>
              <a:rPr sz="1700" spc="65" dirty="0">
                <a:latin typeface="Times New Roman"/>
                <a:cs typeface="Times New Roman"/>
              </a:rPr>
              <a:t> </a:t>
            </a:r>
            <a:r>
              <a:rPr sz="1700" spc="-5" dirty="0">
                <a:latin typeface="Times New Roman"/>
                <a:cs typeface="Times New Roman"/>
              </a:rPr>
              <a:t>smaller</a:t>
            </a:r>
            <a:r>
              <a:rPr sz="1700" spc="65" dirty="0">
                <a:latin typeface="Times New Roman"/>
                <a:cs typeface="Times New Roman"/>
              </a:rPr>
              <a:t> </a:t>
            </a:r>
            <a:r>
              <a:rPr sz="1700" dirty="0">
                <a:latin typeface="Times New Roman"/>
                <a:cs typeface="Times New Roman"/>
              </a:rPr>
              <a:t>than</a:t>
            </a:r>
            <a:r>
              <a:rPr sz="1700" spc="70" dirty="0">
                <a:latin typeface="Times New Roman"/>
                <a:cs typeface="Times New Roman"/>
              </a:rPr>
              <a:t> </a:t>
            </a:r>
            <a:r>
              <a:rPr sz="1700" spc="-10" dirty="0">
                <a:latin typeface="Times New Roman"/>
                <a:cs typeface="Times New Roman"/>
              </a:rPr>
              <a:t>its</a:t>
            </a:r>
            <a:r>
              <a:rPr sz="1700" spc="70" dirty="0">
                <a:latin typeface="Times New Roman"/>
                <a:cs typeface="Times New Roman"/>
              </a:rPr>
              <a:t> </a:t>
            </a:r>
            <a:r>
              <a:rPr sz="1700" dirty="0">
                <a:latin typeface="Times New Roman"/>
                <a:cs typeface="Times New Roman"/>
              </a:rPr>
              <a:t>left</a:t>
            </a:r>
            <a:r>
              <a:rPr sz="1700" spc="60" dirty="0">
                <a:latin typeface="Times New Roman"/>
                <a:cs typeface="Times New Roman"/>
              </a:rPr>
              <a:t> </a:t>
            </a:r>
            <a:r>
              <a:rPr sz="1700" spc="-5" dirty="0">
                <a:latin typeface="Times New Roman"/>
                <a:cs typeface="Times New Roman"/>
              </a:rPr>
              <a:t>child</a:t>
            </a:r>
            <a:r>
              <a:rPr sz="1700" spc="70" dirty="0">
                <a:latin typeface="Times New Roman"/>
                <a:cs typeface="Times New Roman"/>
              </a:rPr>
              <a:t> </a:t>
            </a:r>
            <a:r>
              <a:rPr sz="1700" spc="-5" dirty="0">
                <a:latin typeface="Times New Roman"/>
                <a:cs typeface="Times New Roman"/>
              </a:rPr>
              <a:t>value</a:t>
            </a:r>
            <a:r>
              <a:rPr sz="1700" spc="75" dirty="0">
                <a:latin typeface="Times New Roman"/>
                <a:cs typeface="Times New Roman"/>
              </a:rPr>
              <a:t> </a:t>
            </a:r>
            <a:r>
              <a:rPr sz="1700" spc="-5" dirty="0">
                <a:latin typeface="Times New Roman"/>
                <a:cs typeface="Times New Roman"/>
              </a:rPr>
              <a:t>(89).</a:t>
            </a:r>
            <a:r>
              <a:rPr sz="1700" spc="65" dirty="0">
                <a:latin typeface="Times New Roman"/>
                <a:cs typeface="Times New Roman"/>
              </a:rPr>
              <a:t> </a:t>
            </a:r>
            <a:r>
              <a:rPr sz="1700" dirty="0">
                <a:latin typeface="Times New Roman"/>
                <a:cs typeface="Times New Roman"/>
              </a:rPr>
              <a:t>So,</a:t>
            </a:r>
            <a:r>
              <a:rPr sz="1700" spc="65" dirty="0">
                <a:latin typeface="Times New Roman"/>
                <a:cs typeface="Times New Roman"/>
              </a:rPr>
              <a:t> </a:t>
            </a:r>
            <a:r>
              <a:rPr sz="1700" spc="-5" dirty="0">
                <a:latin typeface="Times New Roman"/>
                <a:cs typeface="Times New Roman"/>
              </a:rPr>
              <a:t>compare</a:t>
            </a:r>
            <a:r>
              <a:rPr sz="1700" spc="55" dirty="0">
                <a:latin typeface="Times New Roman"/>
                <a:cs typeface="Times New Roman"/>
              </a:rPr>
              <a:t> </a:t>
            </a:r>
            <a:r>
              <a:rPr sz="1700" dirty="0">
                <a:latin typeface="Times New Roman"/>
                <a:cs typeface="Times New Roman"/>
              </a:rPr>
              <a:t>left</a:t>
            </a:r>
            <a:r>
              <a:rPr sz="1700" spc="65" dirty="0">
                <a:latin typeface="Times New Roman"/>
                <a:cs typeface="Times New Roman"/>
              </a:rPr>
              <a:t> </a:t>
            </a:r>
            <a:r>
              <a:rPr sz="1700" spc="-5" dirty="0">
                <a:latin typeface="Times New Roman"/>
                <a:cs typeface="Times New Roman"/>
              </a:rPr>
              <a:t>child</a:t>
            </a:r>
            <a:r>
              <a:rPr sz="1700" spc="70" dirty="0">
                <a:latin typeface="Times New Roman"/>
                <a:cs typeface="Times New Roman"/>
              </a:rPr>
              <a:t> </a:t>
            </a:r>
            <a:r>
              <a:rPr sz="1700" spc="-5" dirty="0">
                <a:latin typeface="Times New Roman"/>
                <a:cs typeface="Times New Roman"/>
              </a:rPr>
              <a:t>(89)</a:t>
            </a:r>
            <a:r>
              <a:rPr sz="1700" spc="55" dirty="0">
                <a:latin typeface="Times New Roman"/>
                <a:cs typeface="Times New Roman"/>
              </a:rPr>
              <a:t> </a:t>
            </a:r>
            <a:r>
              <a:rPr sz="1700" spc="-5" dirty="0">
                <a:latin typeface="Times New Roman"/>
                <a:cs typeface="Times New Roman"/>
              </a:rPr>
              <a:t>with </a:t>
            </a:r>
            <a:r>
              <a:rPr sz="1700" spc="-409" dirty="0">
                <a:latin typeface="Times New Roman"/>
                <a:cs typeface="Times New Roman"/>
              </a:rPr>
              <a:t> </a:t>
            </a:r>
            <a:r>
              <a:rPr sz="1700" spc="-10" dirty="0">
                <a:latin typeface="Times New Roman"/>
                <a:cs typeface="Times New Roman"/>
              </a:rPr>
              <a:t>its</a:t>
            </a:r>
            <a:r>
              <a:rPr sz="1700" spc="10" dirty="0">
                <a:latin typeface="Times New Roman"/>
                <a:cs typeface="Times New Roman"/>
              </a:rPr>
              <a:t> </a:t>
            </a:r>
            <a:r>
              <a:rPr sz="1700" spc="-5" dirty="0">
                <a:latin typeface="Times New Roman"/>
                <a:cs typeface="Times New Roman"/>
              </a:rPr>
              <a:t>right</a:t>
            </a:r>
            <a:r>
              <a:rPr sz="1700" dirty="0">
                <a:latin typeface="Times New Roman"/>
                <a:cs typeface="Times New Roman"/>
              </a:rPr>
              <a:t> </a:t>
            </a:r>
            <a:r>
              <a:rPr sz="1700" spc="-5" dirty="0">
                <a:latin typeface="Times New Roman"/>
                <a:cs typeface="Times New Roman"/>
              </a:rPr>
              <a:t>sibling</a:t>
            </a:r>
            <a:r>
              <a:rPr sz="1700" spc="20" dirty="0">
                <a:latin typeface="Times New Roman"/>
                <a:cs typeface="Times New Roman"/>
              </a:rPr>
              <a:t> </a:t>
            </a:r>
            <a:r>
              <a:rPr sz="1700" spc="-5" dirty="0">
                <a:latin typeface="Times New Roman"/>
                <a:cs typeface="Times New Roman"/>
              </a:rPr>
              <a:t>(70).</a:t>
            </a:r>
            <a:endParaRPr sz="1700">
              <a:latin typeface="Times New Roman"/>
              <a:cs typeface="Times New Roman"/>
            </a:endParaRPr>
          </a:p>
        </p:txBody>
      </p:sp>
      <p:sp>
        <p:nvSpPr>
          <p:cNvPr id="3" name="object 3"/>
          <p:cNvSpPr txBox="1"/>
          <p:nvPr/>
        </p:nvSpPr>
        <p:spPr>
          <a:xfrm>
            <a:off x="595680" y="3697630"/>
            <a:ext cx="8162925" cy="802640"/>
          </a:xfrm>
          <a:prstGeom prst="rect">
            <a:avLst/>
          </a:prstGeom>
        </p:spPr>
        <p:txBody>
          <a:bodyPr vert="horz" wrap="square" lIns="0" tIns="142240" rIns="0" bIns="0" rtlCol="0">
            <a:spAutoFit/>
          </a:bodyPr>
          <a:lstStyle/>
          <a:p>
            <a:pPr marL="12700">
              <a:lnSpc>
                <a:spcPct val="100000"/>
              </a:lnSpc>
              <a:spcBef>
                <a:spcPts val="1120"/>
              </a:spcBef>
            </a:pPr>
            <a:r>
              <a:rPr sz="1700" b="1" dirty="0">
                <a:latin typeface="Times New Roman"/>
                <a:cs typeface="Times New Roman"/>
              </a:rPr>
              <a:t>Step</a:t>
            </a:r>
            <a:r>
              <a:rPr sz="1700" b="1" spc="545" dirty="0">
                <a:latin typeface="Times New Roman"/>
                <a:cs typeface="Times New Roman"/>
              </a:rPr>
              <a:t> </a:t>
            </a:r>
            <a:r>
              <a:rPr sz="1700" b="1" spc="-10" dirty="0">
                <a:latin typeface="Times New Roman"/>
                <a:cs typeface="Times New Roman"/>
              </a:rPr>
              <a:t>4-</a:t>
            </a:r>
            <a:r>
              <a:rPr sz="1700" spc="-10" dirty="0">
                <a:latin typeface="Times New Roman"/>
                <a:cs typeface="Times New Roman"/>
              </a:rPr>
              <a:t>Here,</a:t>
            </a:r>
            <a:r>
              <a:rPr sz="1700" spc="545" dirty="0">
                <a:latin typeface="Times New Roman"/>
                <a:cs typeface="Times New Roman"/>
              </a:rPr>
              <a:t> </a:t>
            </a:r>
            <a:r>
              <a:rPr sz="1700" spc="-5" dirty="0">
                <a:latin typeface="Times New Roman"/>
                <a:cs typeface="Times New Roman"/>
              </a:rPr>
              <a:t>left</a:t>
            </a:r>
            <a:r>
              <a:rPr sz="1700" spc="545" dirty="0">
                <a:latin typeface="Times New Roman"/>
                <a:cs typeface="Times New Roman"/>
              </a:rPr>
              <a:t> </a:t>
            </a:r>
            <a:r>
              <a:rPr sz="1700" spc="-5" dirty="0">
                <a:latin typeface="Times New Roman"/>
                <a:cs typeface="Times New Roman"/>
              </a:rPr>
              <a:t>child</a:t>
            </a:r>
            <a:r>
              <a:rPr sz="1700" spc="550" dirty="0">
                <a:latin typeface="Times New Roman"/>
                <a:cs typeface="Times New Roman"/>
              </a:rPr>
              <a:t> </a:t>
            </a:r>
            <a:r>
              <a:rPr sz="1700" spc="-5" dirty="0">
                <a:latin typeface="Times New Roman"/>
                <a:cs typeface="Times New Roman"/>
              </a:rPr>
              <a:t>value</a:t>
            </a:r>
            <a:r>
              <a:rPr sz="1700" spc="540" dirty="0">
                <a:latin typeface="Times New Roman"/>
                <a:cs typeface="Times New Roman"/>
              </a:rPr>
              <a:t> </a:t>
            </a:r>
            <a:r>
              <a:rPr sz="1700" spc="-5" dirty="0">
                <a:latin typeface="Times New Roman"/>
                <a:cs typeface="Times New Roman"/>
              </a:rPr>
              <a:t>(89)</a:t>
            </a:r>
            <a:r>
              <a:rPr sz="1700" spc="545" dirty="0">
                <a:latin typeface="Times New Roman"/>
                <a:cs typeface="Times New Roman"/>
              </a:rPr>
              <a:t> </a:t>
            </a:r>
            <a:r>
              <a:rPr sz="1700" spc="-5" dirty="0">
                <a:latin typeface="Times New Roman"/>
                <a:cs typeface="Times New Roman"/>
              </a:rPr>
              <a:t>is</a:t>
            </a:r>
            <a:r>
              <a:rPr sz="1700" spc="545" dirty="0">
                <a:latin typeface="Times New Roman"/>
                <a:cs typeface="Times New Roman"/>
              </a:rPr>
              <a:t> </a:t>
            </a:r>
            <a:r>
              <a:rPr sz="1700" spc="-10" dirty="0">
                <a:latin typeface="Times New Roman"/>
                <a:cs typeface="Times New Roman"/>
              </a:rPr>
              <a:t>larger</a:t>
            </a:r>
            <a:r>
              <a:rPr sz="1700" spc="530" dirty="0">
                <a:latin typeface="Times New Roman"/>
                <a:cs typeface="Times New Roman"/>
              </a:rPr>
              <a:t> </a:t>
            </a:r>
            <a:r>
              <a:rPr sz="1700" dirty="0">
                <a:latin typeface="Times New Roman"/>
                <a:cs typeface="Times New Roman"/>
              </a:rPr>
              <a:t>than</a:t>
            </a:r>
            <a:r>
              <a:rPr sz="1700" spc="535" dirty="0">
                <a:latin typeface="Times New Roman"/>
                <a:cs typeface="Times New Roman"/>
              </a:rPr>
              <a:t> </a:t>
            </a:r>
            <a:r>
              <a:rPr sz="1700" spc="-10" dirty="0">
                <a:latin typeface="Times New Roman"/>
                <a:cs typeface="Times New Roman"/>
              </a:rPr>
              <a:t>its</a:t>
            </a:r>
            <a:r>
              <a:rPr sz="1700" spc="545" dirty="0">
                <a:latin typeface="Times New Roman"/>
                <a:cs typeface="Times New Roman"/>
              </a:rPr>
              <a:t> </a:t>
            </a:r>
            <a:r>
              <a:rPr sz="1700" spc="-5" dirty="0">
                <a:latin typeface="Times New Roman"/>
                <a:cs typeface="Times New Roman"/>
              </a:rPr>
              <a:t>right</a:t>
            </a:r>
            <a:r>
              <a:rPr sz="1700" spc="545" dirty="0">
                <a:latin typeface="Times New Roman"/>
                <a:cs typeface="Times New Roman"/>
              </a:rPr>
              <a:t> </a:t>
            </a:r>
            <a:r>
              <a:rPr sz="1700" spc="-5" dirty="0">
                <a:latin typeface="Times New Roman"/>
                <a:cs typeface="Times New Roman"/>
              </a:rPr>
              <a:t>sibling</a:t>
            </a:r>
            <a:r>
              <a:rPr sz="1700" spc="550" dirty="0">
                <a:latin typeface="Times New Roman"/>
                <a:cs typeface="Times New Roman"/>
              </a:rPr>
              <a:t> </a:t>
            </a:r>
            <a:r>
              <a:rPr sz="1700" spc="-5" dirty="0">
                <a:latin typeface="Times New Roman"/>
                <a:cs typeface="Times New Roman"/>
              </a:rPr>
              <a:t>(70),</a:t>
            </a:r>
            <a:r>
              <a:rPr sz="1700" spc="545" dirty="0">
                <a:latin typeface="Times New Roman"/>
                <a:cs typeface="Times New Roman"/>
              </a:rPr>
              <a:t> </a:t>
            </a:r>
            <a:r>
              <a:rPr sz="1700" spc="-5" dirty="0">
                <a:latin typeface="Times New Roman"/>
                <a:cs typeface="Times New Roman"/>
              </a:rPr>
              <a:t>So,</a:t>
            </a:r>
            <a:r>
              <a:rPr sz="1700" spc="545" dirty="0">
                <a:latin typeface="Times New Roman"/>
                <a:cs typeface="Times New Roman"/>
              </a:rPr>
              <a:t> </a:t>
            </a:r>
            <a:r>
              <a:rPr sz="1700" spc="-5" dirty="0">
                <a:latin typeface="Times New Roman"/>
                <a:cs typeface="Times New Roman"/>
              </a:rPr>
              <a:t>swap</a:t>
            </a:r>
            <a:r>
              <a:rPr sz="1700" spc="545" dirty="0">
                <a:latin typeface="Times New Roman"/>
                <a:cs typeface="Times New Roman"/>
              </a:rPr>
              <a:t> </a:t>
            </a:r>
            <a:r>
              <a:rPr sz="1700" spc="-5" dirty="0">
                <a:latin typeface="Times New Roman"/>
                <a:cs typeface="Times New Roman"/>
              </a:rPr>
              <a:t>root</a:t>
            </a:r>
            <a:endParaRPr sz="1700">
              <a:latin typeface="Times New Roman"/>
              <a:cs typeface="Times New Roman"/>
            </a:endParaRPr>
          </a:p>
          <a:p>
            <a:pPr marL="12700">
              <a:lnSpc>
                <a:spcPct val="100000"/>
              </a:lnSpc>
              <a:spcBef>
                <a:spcPts val="1020"/>
              </a:spcBef>
            </a:pPr>
            <a:r>
              <a:rPr sz="1700" dirty="0">
                <a:latin typeface="Times New Roman"/>
                <a:cs typeface="Times New Roman"/>
              </a:rPr>
              <a:t>(75)</a:t>
            </a:r>
            <a:r>
              <a:rPr sz="1700" spc="-20" dirty="0">
                <a:latin typeface="Times New Roman"/>
                <a:cs typeface="Times New Roman"/>
              </a:rPr>
              <a:t> </a:t>
            </a:r>
            <a:r>
              <a:rPr sz="1700" spc="-5" dirty="0">
                <a:latin typeface="Times New Roman"/>
                <a:cs typeface="Times New Roman"/>
              </a:rPr>
              <a:t>with</a:t>
            </a:r>
            <a:r>
              <a:rPr sz="1700" spc="-15" dirty="0">
                <a:latin typeface="Times New Roman"/>
                <a:cs typeface="Times New Roman"/>
              </a:rPr>
              <a:t> </a:t>
            </a:r>
            <a:r>
              <a:rPr sz="1700" dirty="0">
                <a:latin typeface="Times New Roman"/>
                <a:cs typeface="Times New Roman"/>
              </a:rPr>
              <a:t>left</a:t>
            </a:r>
            <a:r>
              <a:rPr sz="1700" spc="-5" dirty="0">
                <a:latin typeface="Times New Roman"/>
                <a:cs typeface="Times New Roman"/>
              </a:rPr>
              <a:t> child (89).</a:t>
            </a:r>
            <a:endParaRPr sz="1700">
              <a:latin typeface="Times New Roman"/>
              <a:cs typeface="Times New Roman"/>
            </a:endParaRPr>
          </a:p>
        </p:txBody>
      </p:sp>
      <p:pic>
        <p:nvPicPr>
          <p:cNvPr id="4" name="object 4"/>
          <p:cNvPicPr/>
          <p:nvPr/>
        </p:nvPicPr>
        <p:blipFill>
          <a:blip r:embed="rId2" cstate="print"/>
          <a:stretch>
            <a:fillRect/>
          </a:stretch>
        </p:blipFill>
        <p:spPr>
          <a:xfrm>
            <a:off x="3969038" y="1443114"/>
            <a:ext cx="3384858" cy="1954426"/>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342264" y="632575"/>
            <a:ext cx="3239845" cy="1627831"/>
          </a:xfrm>
          <a:prstGeom prst="rect">
            <a:avLst/>
          </a:prstGeom>
        </p:spPr>
      </p:pic>
      <p:sp>
        <p:nvSpPr>
          <p:cNvPr id="3" name="object 3"/>
          <p:cNvSpPr txBox="1"/>
          <p:nvPr/>
        </p:nvSpPr>
        <p:spPr>
          <a:xfrm>
            <a:off x="635304" y="2694533"/>
            <a:ext cx="4704715" cy="1223645"/>
          </a:xfrm>
          <a:prstGeom prst="rect">
            <a:avLst/>
          </a:prstGeom>
        </p:spPr>
        <p:txBody>
          <a:bodyPr vert="horz" wrap="square" lIns="0" tIns="12700" rIns="0" bIns="0" rtlCol="0">
            <a:spAutoFit/>
          </a:bodyPr>
          <a:lstStyle/>
          <a:p>
            <a:pPr marL="12700" marR="5080">
              <a:lnSpc>
                <a:spcPct val="154100"/>
              </a:lnSpc>
              <a:spcBef>
                <a:spcPts val="100"/>
              </a:spcBef>
            </a:pPr>
            <a:r>
              <a:rPr sz="1700" b="1" dirty="0">
                <a:latin typeface="Times New Roman"/>
                <a:cs typeface="Times New Roman"/>
              </a:rPr>
              <a:t>Step</a:t>
            </a:r>
            <a:r>
              <a:rPr sz="1700" b="1" spc="-10" dirty="0">
                <a:latin typeface="Times New Roman"/>
                <a:cs typeface="Times New Roman"/>
              </a:rPr>
              <a:t> </a:t>
            </a:r>
            <a:r>
              <a:rPr sz="1700" b="1" spc="-20" dirty="0">
                <a:latin typeface="Times New Roman"/>
                <a:cs typeface="Times New Roman"/>
              </a:rPr>
              <a:t>5-</a:t>
            </a:r>
            <a:r>
              <a:rPr sz="1700" spc="-20" dirty="0">
                <a:latin typeface="Times New Roman"/>
                <a:cs typeface="Times New Roman"/>
              </a:rPr>
              <a:t>Now,</a:t>
            </a:r>
            <a:r>
              <a:rPr sz="1700" spc="-30" dirty="0">
                <a:latin typeface="Times New Roman"/>
                <a:cs typeface="Times New Roman"/>
              </a:rPr>
              <a:t> </a:t>
            </a:r>
            <a:r>
              <a:rPr sz="1700" spc="-5" dirty="0">
                <a:latin typeface="Times New Roman"/>
                <a:cs typeface="Times New Roman"/>
              </a:rPr>
              <a:t>again</a:t>
            </a:r>
            <a:r>
              <a:rPr sz="1700" dirty="0">
                <a:latin typeface="Times New Roman"/>
                <a:cs typeface="Times New Roman"/>
              </a:rPr>
              <a:t> compare</a:t>
            </a:r>
            <a:r>
              <a:rPr sz="1700" spc="-20" dirty="0">
                <a:latin typeface="Times New Roman"/>
                <a:cs typeface="Times New Roman"/>
              </a:rPr>
              <a:t> </a:t>
            </a:r>
            <a:r>
              <a:rPr sz="1700" dirty="0">
                <a:latin typeface="Times New Roman"/>
                <a:cs typeface="Times New Roman"/>
              </a:rPr>
              <a:t>75 </a:t>
            </a:r>
            <a:r>
              <a:rPr sz="1700" spc="-5" dirty="0">
                <a:latin typeface="Times New Roman"/>
                <a:cs typeface="Times New Roman"/>
              </a:rPr>
              <a:t>with</a:t>
            </a:r>
            <a:r>
              <a:rPr sz="1700" spc="10" dirty="0">
                <a:latin typeface="Times New Roman"/>
                <a:cs typeface="Times New Roman"/>
              </a:rPr>
              <a:t> </a:t>
            </a:r>
            <a:r>
              <a:rPr sz="1700" spc="-10" dirty="0">
                <a:latin typeface="Times New Roman"/>
                <a:cs typeface="Times New Roman"/>
              </a:rPr>
              <a:t>its</a:t>
            </a:r>
            <a:r>
              <a:rPr sz="1700" dirty="0">
                <a:latin typeface="Times New Roman"/>
                <a:cs typeface="Times New Roman"/>
              </a:rPr>
              <a:t> left </a:t>
            </a:r>
            <a:r>
              <a:rPr sz="1700" spc="-5" dirty="0">
                <a:latin typeface="Times New Roman"/>
                <a:cs typeface="Times New Roman"/>
              </a:rPr>
              <a:t>child</a:t>
            </a:r>
            <a:r>
              <a:rPr sz="1700" spc="15" dirty="0">
                <a:latin typeface="Times New Roman"/>
                <a:cs typeface="Times New Roman"/>
              </a:rPr>
              <a:t> </a:t>
            </a:r>
            <a:r>
              <a:rPr sz="1700" spc="-5" dirty="0">
                <a:latin typeface="Times New Roman"/>
                <a:cs typeface="Times New Roman"/>
              </a:rPr>
              <a:t>(36). </a:t>
            </a:r>
            <a:r>
              <a:rPr sz="1700" spc="-409" dirty="0">
                <a:latin typeface="Times New Roman"/>
                <a:cs typeface="Times New Roman"/>
              </a:rPr>
              <a:t> </a:t>
            </a:r>
            <a:r>
              <a:rPr sz="1700" dirty="0">
                <a:latin typeface="Times New Roman"/>
                <a:cs typeface="Times New Roman"/>
              </a:rPr>
              <a:t>Here,</a:t>
            </a:r>
            <a:r>
              <a:rPr sz="1700" spc="-25" dirty="0">
                <a:latin typeface="Times New Roman"/>
                <a:cs typeface="Times New Roman"/>
              </a:rPr>
              <a:t> </a:t>
            </a:r>
            <a:r>
              <a:rPr sz="1700" dirty="0">
                <a:latin typeface="Times New Roman"/>
                <a:cs typeface="Times New Roman"/>
              </a:rPr>
              <a:t>node</a:t>
            </a:r>
            <a:r>
              <a:rPr sz="1700" spc="-20" dirty="0">
                <a:latin typeface="Times New Roman"/>
                <a:cs typeface="Times New Roman"/>
              </a:rPr>
              <a:t> </a:t>
            </a:r>
            <a:r>
              <a:rPr sz="1700" spc="-5" dirty="0">
                <a:latin typeface="Times New Roman"/>
                <a:cs typeface="Times New Roman"/>
              </a:rPr>
              <a:t>with</a:t>
            </a:r>
            <a:r>
              <a:rPr sz="1700" spc="10" dirty="0">
                <a:latin typeface="Times New Roman"/>
                <a:cs typeface="Times New Roman"/>
              </a:rPr>
              <a:t> </a:t>
            </a:r>
            <a:r>
              <a:rPr sz="1700" spc="-5" dirty="0">
                <a:latin typeface="Times New Roman"/>
                <a:cs typeface="Times New Roman"/>
              </a:rPr>
              <a:t>value</a:t>
            </a:r>
            <a:r>
              <a:rPr sz="1700" spc="-20" dirty="0">
                <a:latin typeface="Times New Roman"/>
                <a:cs typeface="Times New Roman"/>
              </a:rPr>
              <a:t> </a:t>
            </a:r>
            <a:r>
              <a:rPr sz="1700" b="1" dirty="0">
                <a:latin typeface="Times New Roman"/>
                <a:cs typeface="Times New Roman"/>
              </a:rPr>
              <a:t>75</a:t>
            </a:r>
            <a:r>
              <a:rPr sz="1700" b="1" spc="-5" dirty="0">
                <a:latin typeface="Times New Roman"/>
                <a:cs typeface="Times New Roman"/>
              </a:rPr>
              <a:t> </a:t>
            </a:r>
            <a:r>
              <a:rPr sz="1700" spc="-5" dirty="0">
                <a:latin typeface="Times New Roman"/>
                <a:cs typeface="Times New Roman"/>
              </a:rPr>
              <a:t>is</a:t>
            </a:r>
            <a:r>
              <a:rPr sz="1700" spc="20" dirty="0">
                <a:latin typeface="Times New Roman"/>
                <a:cs typeface="Times New Roman"/>
              </a:rPr>
              <a:t> </a:t>
            </a:r>
            <a:r>
              <a:rPr sz="1700" spc="-10" dirty="0">
                <a:latin typeface="Times New Roman"/>
                <a:cs typeface="Times New Roman"/>
              </a:rPr>
              <a:t>larger </a:t>
            </a:r>
            <a:r>
              <a:rPr sz="1700" dirty="0">
                <a:latin typeface="Times New Roman"/>
                <a:cs typeface="Times New Roman"/>
              </a:rPr>
              <a:t>than</a:t>
            </a:r>
            <a:r>
              <a:rPr sz="1700" spc="-5" dirty="0">
                <a:latin typeface="Times New Roman"/>
                <a:cs typeface="Times New Roman"/>
              </a:rPr>
              <a:t> </a:t>
            </a:r>
            <a:r>
              <a:rPr sz="1700" spc="-10" dirty="0">
                <a:latin typeface="Times New Roman"/>
                <a:cs typeface="Times New Roman"/>
              </a:rPr>
              <a:t>its</a:t>
            </a:r>
            <a:r>
              <a:rPr sz="1700" spc="15" dirty="0">
                <a:latin typeface="Times New Roman"/>
                <a:cs typeface="Times New Roman"/>
              </a:rPr>
              <a:t> </a:t>
            </a:r>
            <a:r>
              <a:rPr sz="1700" dirty="0">
                <a:latin typeface="Times New Roman"/>
                <a:cs typeface="Times New Roman"/>
              </a:rPr>
              <a:t>left</a:t>
            </a:r>
            <a:r>
              <a:rPr sz="1700" spc="-5" dirty="0">
                <a:latin typeface="Times New Roman"/>
                <a:cs typeface="Times New Roman"/>
              </a:rPr>
              <a:t> child.</a:t>
            </a:r>
            <a:endParaRPr sz="1700">
              <a:latin typeface="Times New Roman"/>
              <a:cs typeface="Times New Roman"/>
            </a:endParaRPr>
          </a:p>
          <a:p>
            <a:pPr marL="12700">
              <a:lnSpc>
                <a:spcPct val="100000"/>
              </a:lnSpc>
              <a:spcBef>
                <a:spcPts val="1100"/>
              </a:spcBef>
            </a:pPr>
            <a:r>
              <a:rPr sz="1700" spc="-5" dirty="0">
                <a:latin typeface="Times New Roman"/>
                <a:cs typeface="Times New Roman"/>
              </a:rPr>
              <a:t>So,</a:t>
            </a:r>
            <a:r>
              <a:rPr sz="1700" dirty="0">
                <a:latin typeface="Times New Roman"/>
                <a:cs typeface="Times New Roman"/>
              </a:rPr>
              <a:t> we</a:t>
            </a:r>
            <a:r>
              <a:rPr sz="1700" spc="-15" dirty="0">
                <a:latin typeface="Times New Roman"/>
                <a:cs typeface="Times New Roman"/>
              </a:rPr>
              <a:t> </a:t>
            </a:r>
            <a:r>
              <a:rPr sz="1700" spc="-5" dirty="0">
                <a:latin typeface="Times New Roman"/>
                <a:cs typeface="Times New Roman"/>
              </a:rPr>
              <a:t>compare</a:t>
            </a:r>
            <a:r>
              <a:rPr sz="1700" spc="-15" dirty="0">
                <a:latin typeface="Times New Roman"/>
                <a:cs typeface="Times New Roman"/>
              </a:rPr>
              <a:t> </a:t>
            </a:r>
            <a:r>
              <a:rPr sz="1700" spc="-5" dirty="0">
                <a:latin typeface="Times New Roman"/>
                <a:cs typeface="Times New Roman"/>
              </a:rPr>
              <a:t>node</a:t>
            </a:r>
            <a:r>
              <a:rPr sz="1700" spc="-15" dirty="0">
                <a:latin typeface="Times New Roman"/>
                <a:cs typeface="Times New Roman"/>
              </a:rPr>
              <a:t> </a:t>
            </a:r>
            <a:r>
              <a:rPr sz="1700" b="1" dirty="0">
                <a:latin typeface="Times New Roman"/>
                <a:cs typeface="Times New Roman"/>
              </a:rPr>
              <a:t>75</a:t>
            </a:r>
            <a:r>
              <a:rPr sz="1700" b="1" spc="-10" dirty="0">
                <a:latin typeface="Times New Roman"/>
                <a:cs typeface="Times New Roman"/>
              </a:rPr>
              <a:t> </a:t>
            </a:r>
            <a:r>
              <a:rPr sz="1700" spc="-5" dirty="0">
                <a:latin typeface="Times New Roman"/>
                <a:cs typeface="Times New Roman"/>
              </a:rPr>
              <a:t>with</a:t>
            </a:r>
            <a:r>
              <a:rPr sz="1700" spc="10" dirty="0">
                <a:latin typeface="Times New Roman"/>
                <a:cs typeface="Times New Roman"/>
              </a:rPr>
              <a:t> </a:t>
            </a:r>
            <a:r>
              <a:rPr sz="1700" spc="-5" dirty="0">
                <a:latin typeface="Times New Roman"/>
                <a:cs typeface="Times New Roman"/>
              </a:rPr>
              <a:t>its</a:t>
            </a:r>
            <a:r>
              <a:rPr sz="1700" spc="20" dirty="0">
                <a:latin typeface="Times New Roman"/>
                <a:cs typeface="Times New Roman"/>
              </a:rPr>
              <a:t> </a:t>
            </a:r>
            <a:r>
              <a:rPr sz="1700" spc="-5" dirty="0">
                <a:latin typeface="Times New Roman"/>
                <a:cs typeface="Times New Roman"/>
              </a:rPr>
              <a:t>right</a:t>
            </a:r>
            <a:r>
              <a:rPr sz="1700" dirty="0">
                <a:latin typeface="Times New Roman"/>
                <a:cs typeface="Times New Roman"/>
              </a:rPr>
              <a:t> </a:t>
            </a:r>
            <a:r>
              <a:rPr sz="1700" spc="-5" dirty="0">
                <a:latin typeface="Times New Roman"/>
                <a:cs typeface="Times New Roman"/>
              </a:rPr>
              <a:t>child </a:t>
            </a:r>
            <a:r>
              <a:rPr sz="1700" b="1" spc="-5" dirty="0">
                <a:latin typeface="Times New Roman"/>
                <a:cs typeface="Times New Roman"/>
              </a:rPr>
              <a:t>85</a:t>
            </a:r>
            <a:r>
              <a:rPr sz="1700" spc="-5" dirty="0">
                <a:latin typeface="Times New Roman"/>
                <a:cs typeface="Times New Roman"/>
              </a:rPr>
              <a:t>.</a:t>
            </a:r>
            <a:endParaRPr sz="1700">
              <a:latin typeface="Times New Roman"/>
              <a:cs typeface="Times New Roman"/>
            </a:endParaRPr>
          </a:p>
        </p:txBody>
      </p:sp>
      <p:pic>
        <p:nvPicPr>
          <p:cNvPr id="4" name="object 4"/>
          <p:cNvPicPr/>
          <p:nvPr/>
        </p:nvPicPr>
        <p:blipFill>
          <a:blip r:embed="rId3" cstate="print"/>
          <a:stretch>
            <a:fillRect/>
          </a:stretch>
        </p:blipFill>
        <p:spPr>
          <a:xfrm>
            <a:off x="4928615" y="2660904"/>
            <a:ext cx="4038599" cy="200863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18997" y="370284"/>
            <a:ext cx="7902575" cy="4301490"/>
          </a:xfrm>
          <a:prstGeom prst="rect">
            <a:avLst/>
          </a:prstGeom>
        </p:spPr>
        <p:txBody>
          <a:bodyPr vert="horz" wrap="square" lIns="0" tIns="141605" rIns="0" bIns="0" rtlCol="0">
            <a:spAutoFit/>
          </a:bodyPr>
          <a:lstStyle/>
          <a:p>
            <a:pPr marL="38100">
              <a:lnSpc>
                <a:spcPct val="100000"/>
              </a:lnSpc>
              <a:spcBef>
                <a:spcPts val="1115"/>
              </a:spcBef>
            </a:pPr>
            <a:r>
              <a:rPr sz="1700" spc="-5" dirty="0">
                <a:latin typeface="Times New Roman"/>
                <a:cs typeface="Times New Roman"/>
              </a:rPr>
              <a:t>void</a:t>
            </a:r>
            <a:r>
              <a:rPr sz="1700" spc="-10" dirty="0">
                <a:latin typeface="Times New Roman"/>
                <a:cs typeface="Times New Roman"/>
              </a:rPr>
              <a:t> </a:t>
            </a:r>
            <a:r>
              <a:rPr sz="1700" spc="-5" dirty="0">
                <a:latin typeface="Times New Roman"/>
                <a:cs typeface="Times New Roman"/>
              </a:rPr>
              <a:t>insertion_sort</a:t>
            </a:r>
            <a:r>
              <a:rPr sz="1700" spc="10" dirty="0">
                <a:latin typeface="Times New Roman"/>
                <a:cs typeface="Times New Roman"/>
              </a:rPr>
              <a:t> </a:t>
            </a:r>
            <a:r>
              <a:rPr sz="1700" dirty="0">
                <a:latin typeface="Times New Roman"/>
                <a:cs typeface="Times New Roman"/>
              </a:rPr>
              <a:t>(</a:t>
            </a:r>
            <a:r>
              <a:rPr sz="1700" spc="-5" dirty="0">
                <a:latin typeface="Times New Roman"/>
                <a:cs typeface="Times New Roman"/>
              </a:rPr>
              <a:t> int</a:t>
            </a:r>
            <a:r>
              <a:rPr sz="1700" spc="-85" dirty="0">
                <a:latin typeface="Times New Roman"/>
                <a:cs typeface="Times New Roman"/>
              </a:rPr>
              <a:t> </a:t>
            </a:r>
            <a:r>
              <a:rPr sz="1700" dirty="0">
                <a:latin typeface="Times New Roman"/>
                <a:cs typeface="Times New Roman"/>
              </a:rPr>
              <a:t>A[</a:t>
            </a:r>
            <a:r>
              <a:rPr sz="1700" spc="-20" dirty="0">
                <a:latin typeface="Times New Roman"/>
                <a:cs typeface="Times New Roman"/>
              </a:rPr>
              <a:t> </a:t>
            </a:r>
            <a:r>
              <a:rPr sz="1700" dirty="0">
                <a:latin typeface="Times New Roman"/>
                <a:cs typeface="Times New Roman"/>
              </a:rPr>
              <a:t>] ,</a:t>
            </a:r>
            <a:r>
              <a:rPr sz="1700" spc="-10" dirty="0">
                <a:latin typeface="Times New Roman"/>
                <a:cs typeface="Times New Roman"/>
              </a:rPr>
              <a:t> </a:t>
            </a:r>
            <a:r>
              <a:rPr sz="1700" spc="-5" dirty="0">
                <a:latin typeface="Times New Roman"/>
                <a:cs typeface="Times New Roman"/>
              </a:rPr>
              <a:t>int</a:t>
            </a:r>
            <a:r>
              <a:rPr sz="1700" spc="10" dirty="0">
                <a:latin typeface="Times New Roman"/>
                <a:cs typeface="Times New Roman"/>
              </a:rPr>
              <a:t> </a:t>
            </a:r>
            <a:r>
              <a:rPr sz="1700" dirty="0">
                <a:latin typeface="Times New Roman"/>
                <a:cs typeface="Times New Roman"/>
              </a:rPr>
              <a:t>n){</a:t>
            </a:r>
            <a:endParaRPr sz="1700">
              <a:latin typeface="Times New Roman"/>
              <a:cs typeface="Times New Roman"/>
            </a:endParaRPr>
          </a:p>
          <a:p>
            <a:pPr marL="38100">
              <a:lnSpc>
                <a:spcPct val="100000"/>
              </a:lnSpc>
              <a:spcBef>
                <a:spcPts val="1019"/>
              </a:spcBef>
            </a:pPr>
            <a:r>
              <a:rPr sz="1700" spc="-5" dirty="0">
                <a:latin typeface="Times New Roman"/>
                <a:cs typeface="Times New Roman"/>
              </a:rPr>
              <a:t>for(</a:t>
            </a:r>
            <a:r>
              <a:rPr sz="1700" spc="-20" dirty="0">
                <a:latin typeface="Times New Roman"/>
                <a:cs typeface="Times New Roman"/>
              </a:rPr>
              <a:t> </a:t>
            </a:r>
            <a:r>
              <a:rPr sz="1700" spc="-5" dirty="0">
                <a:latin typeface="Times New Roman"/>
                <a:cs typeface="Times New Roman"/>
              </a:rPr>
              <a:t>int </a:t>
            </a:r>
            <a:r>
              <a:rPr sz="1700" dirty="0">
                <a:latin typeface="Times New Roman"/>
                <a:cs typeface="Times New Roman"/>
              </a:rPr>
              <a:t>i = 1</a:t>
            </a:r>
            <a:r>
              <a:rPr sz="1700" spc="-10" dirty="0">
                <a:latin typeface="Times New Roman"/>
                <a:cs typeface="Times New Roman"/>
              </a:rPr>
              <a:t> </a:t>
            </a:r>
            <a:r>
              <a:rPr sz="1700" spc="-5" dirty="0">
                <a:latin typeface="Times New Roman"/>
                <a:cs typeface="Times New Roman"/>
              </a:rPr>
              <a:t>;i</a:t>
            </a:r>
            <a:r>
              <a:rPr sz="1700" spc="5" dirty="0">
                <a:latin typeface="Times New Roman"/>
                <a:cs typeface="Times New Roman"/>
              </a:rPr>
              <a:t> </a:t>
            </a:r>
            <a:r>
              <a:rPr sz="1700" dirty="0">
                <a:latin typeface="Times New Roman"/>
                <a:cs typeface="Times New Roman"/>
              </a:rPr>
              <a:t>&lt;</a:t>
            </a:r>
            <a:r>
              <a:rPr sz="1700" spc="-10" dirty="0">
                <a:latin typeface="Times New Roman"/>
                <a:cs typeface="Times New Roman"/>
              </a:rPr>
              <a:t> </a:t>
            </a:r>
            <a:r>
              <a:rPr sz="1700" dirty="0">
                <a:latin typeface="Times New Roman"/>
                <a:cs typeface="Times New Roman"/>
              </a:rPr>
              <a:t>n ; </a:t>
            </a:r>
            <a:r>
              <a:rPr sz="1700" spc="-5" dirty="0">
                <a:latin typeface="Times New Roman"/>
                <a:cs typeface="Times New Roman"/>
              </a:rPr>
              <a:t>i++ </a:t>
            </a:r>
            <a:r>
              <a:rPr sz="1700" dirty="0">
                <a:latin typeface="Times New Roman"/>
                <a:cs typeface="Times New Roman"/>
              </a:rPr>
              <a:t>)</a:t>
            </a:r>
            <a:r>
              <a:rPr sz="1700" spc="-15" dirty="0">
                <a:latin typeface="Times New Roman"/>
                <a:cs typeface="Times New Roman"/>
              </a:rPr>
              <a:t> </a:t>
            </a:r>
            <a:r>
              <a:rPr sz="1700" dirty="0">
                <a:latin typeface="Times New Roman"/>
                <a:cs typeface="Times New Roman"/>
              </a:rPr>
              <a:t>{</a:t>
            </a:r>
            <a:endParaRPr sz="1700">
              <a:latin typeface="Times New Roman"/>
              <a:cs typeface="Times New Roman"/>
            </a:endParaRPr>
          </a:p>
          <a:p>
            <a:pPr marL="38100" marR="6398260">
              <a:lnSpc>
                <a:spcPct val="150000"/>
              </a:lnSpc>
            </a:pPr>
            <a:r>
              <a:rPr sz="1700" spc="-5" dirty="0">
                <a:latin typeface="Times New Roman"/>
                <a:cs typeface="Times New Roman"/>
              </a:rPr>
              <a:t>int</a:t>
            </a:r>
            <a:r>
              <a:rPr sz="1700" spc="-15" dirty="0">
                <a:latin typeface="Times New Roman"/>
                <a:cs typeface="Times New Roman"/>
              </a:rPr>
              <a:t> </a:t>
            </a:r>
            <a:r>
              <a:rPr sz="1700" spc="-5" dirty="0">
                <a:latin typeface="Times New Roman"/>
                <a:cs typeface="Times New Roman"/>
              </a:rPr>
              <a:t>temp </a:t>
            </a:r>
            <a:r>
              <a:rPr sz="1700" dirty="0">
                <a:latin typeface="Times New Roman"/>
                <a:cs typeface="Times New Roman"/>
              </a:rPr>
              <a:t>=</a:t>
            </a:r>
            <a:r>
              <a:rPr sz="1700" spc="-100" dirty="0">
                <a:latin typeface="Times New Roman"/>
                <a:cs typeface="Times New Roman"/>
              </a:rPr>
              <a:t> </a:t>
            </a:r>
            <a:r>
              <a:rPr sz="1700" dirty="0">
                <a:latin typeface="Times New Roman"/>
                <a:cs typeface="Times New Roman"/>
              </a:rPr>
              <a:t>A[</a:t>
            </a:r>
            <a:r>
              <a:rPr sz="1700" spc="-35" dirty="0">
                <a:latin typeface="Times New Roman"/>
                <a:cs typeface="Times New Roman"/>
              </a:rPr>
              <a:t> </a:t>
            </a:r>
            <a:r>
              <a:rPr sz="1700" dirty="0">
                <a:latin typeface="Times New Roman"/>
                <a:cs typeface="Times New Roman"/>
              </a:rPr>
              <a:t>i</a:t>
            </a:r>
            <a:r>
              <a:rPr sz="1700" spc="-15" dirty="0">
                <a:latin typeface="Times New Roman"/>
                <a:cs typeface="Times New Roman"/>
              </a:rPr>
              <a:t> </a:t>
            </a:r>
            <a:r>
              <a:rPr sz="1700" spc="-10" dirty="0">
                <a:latin typeface="Times New Roman"/>
                <a:cs typeface="Times New Roman"/>
              </a:rPr>
              <a:t>]; </a:t>
            </a:r>
            <a:r>
              <a:rPr sz="1700" spc="-409" dirty="0">
                <a:latin typeface="Times New Roman"/>
                <a:cs typeface="Times New Roman"/>
              </a:rPr>
              <a:t> </a:t>
            </a:r>
            <a:r>
              <a:rPr sz="1700" spc="-5" dirty="0">
                <a:latin typeface="Times New Roman"/>
                <a:cs typeface="Times New Roman"/>
              </a:rPr>
              <a:t>int</a:t>
            </a:r>
            <a:r>
              <a:rPr sz="1700" spc="-10" dirty="0">
                <a:latin typeface="Times New Roman"/>
                <a:cs typeface="Times New Roman"/>
              </a:rPr>
              <a:t> </a:t>
            </a:r>
            <a:r>
              <a:rPr sz="1700" dirty="0">
                <a:latin typeface="Times New Roman"/>
                <a:cs typeface="Times New Roman"/>
              </a:rPr>
              <a:t>j</a:t>
            </a:r>
            <a:r>
              <a:rPr sz="1700" spc="-5" dirty="0">
                <a:latin typeface="Times New Roman"/>
                <a:cs typeface="Times New Roman"/>
              </a:rPr>
              <a:t> </a:t>
            </a:r>
            <a:r>
              <a:rPr sz="1700" dirty="0">
                <a:latin typeface="Times New Roman"/>
                <a:cs typeface="Times New Roman"/>
              </a:rPr>
              <a:t>= </a:t>
            </a:r>
            <a:r>
              <a:rPr sz="1700" spc="-5" dirty="0">
                <a:latin typeface="Times New Roman"/>
                <a:cs typeface="Times New Roman"/>
              </a:rPr>
              <a:t>i-1;</a:t>
            </a:r>
            <a:endParaRPr sz="1700">
              <a:latin typeface="Times New Roman"/>
              <a:cs typeface="Times New Roman"/>
            </a:endParaRPr>
          </a:p>
          <a:p>
            <a:pPr marL="38100">
              <a:lnSpc>
                <a:spcPct val="100000"/>
              </a:lnSpc>
              <a:spcBef>
                <a:spcPts val="1019"/>
              </a:spcBef>
            </a:pPr>
            <a:r>
              <a:rPr sz="1700" dirty="0">
                <a:latin typeface="Times New Roman"/>
                <a:cs typeface="Times New Roman"/>
              </a:rPr>
              <a:t>while(</a:t>
            </a:r>
            <a:r>
              <a:rPr sz="1700" spc="409" dirty="0">
                <a:latin typeface="Times New Roman"/>
                <a:cs typeface="Times New Roman"/>
              </a:rPr>
              <a:t> </a:t>
            </a:r>
            <a:r>
              <a:rPr sz="1700" dirty="0">
                <a:latin typeface="Times New Roman"/>
                <a:cs typeface="Times New Roman"/>
              </a:rPr>
              <a:t>j</a:t>
            </a:r>
            <a:r>
              <a:rPr sz="1700" spc="-20" dirty="0">
                <a:latin typeface="Times New Roman"/>
                <a:cs typeface="Times New Roman"/>
              </a:rPr>
              <a:t> </a:t>
            </a:r>
            <a:r>
              <a:rPr sz="1700" dirty="0">
                <a:latin typeface="Times New Roman"/>
                <a:cs typeface="Times New Roman"/>
              </a:rPr>
              <a:t>&gt;=</a:t>
            </a:r>
            <a:r>
              <a:rPr sz="1700" spc="-5" dirty="0">
                <a:latin typeface="Times New Roman"/>
                <a:cs typeface="Times New Roman"/>
              </a:rPr>
              <a:t> </a:t>
            </a:r>
            <a:r>
              <a:rPr sz="1700" dirty="0">
                <a:latin typeface="Times New Roman"/>
                <a:cs typeface="Times New Roman"/>
              </a:rPr>
              <a:t>0</a:t>
            </a:r>
            <a:r>
              <a:rPr sz="1700" spc="420" dirty="0">
                <a:latin typeface="Times New Roman"/>
                <a:cs typeface="Times New Roman"/>
              </a:rPr>
              <a:t> </a:t>
            </a:r>
            <a:r>
              <a:rPr sz="1700" dirty="0">
                <a:latin typeface="Times New Roman"/>
                <a:cs typeface="Times New Roman"/>
              </a:rPr>
              <a:t>&amp;&amp;</a:t>
            </a:r>
            <a:r>
              <a:rPr sz="1700" spc="-105" dirty="0">
                <a:latin typeface="Times New Roman"/>
                <a:cs typeface="Times New Roman"/>
              </a:rPr>
              <a:t> </a:t>
            </a:r>
            <a:r>
              <a:rPr sz="1700" dirty="0">
                <a:latin typeface="Times New Roman"/>
                <a:cs typeface="Times New Roman"/>
              </a:rPr>
              <a:t>A[</a:t>
            </a:r>
            <a:r>
              <a:rPr sz="1700" spc="-10" dirty="0">
                <a:latin typeface="Times New Roman"/>
                <a:cs typeface="Times New Roman"/>
              </a:rPr>
              <a:t> </a:t>
            </a:r>
            <a:r>
              <a:rPr sz="1700" dirty="0">
                <a:latin typeface="Times New Roman"/>
                <a:cs typeface="Times New Roman"/>
              </a:rPr>
              <a:t>j</a:t>
            </a:r>
            <a:r>
              <a:rPr sz="1700" spc="-5" dirty="0">
                <a:latin typeface="Times New Roman"/>
                <a:cs typeface="Times New Roman"/>
              </a:rPr>
              <a:t> </a:t>
            </a:r>
            <a:r>
              <a:rPr sz="1700" dirty="0">
                <a:latin typeface="Times New Roman"/>
                <a:cs typeface="Times New Roman"/>
              </a:rPr>
              <a:t>]</a:t>
            </a:r>
            <a:r>
              <a:rPr sz="1700" spc="-15" dirty="0">
                <a:latin typeface="Times New Roman"/>
                <a:cs typeface="Times New Roman"/>
              </a:rPr>
              <a:t> </a:t>
            </a:r>
            <a:r>
              <a:rPr sz="1700" dirty="0">
                <a:latin typeface="Times New Roman"/>
                <a:cs typeface="Times New Roman"/>
              </a:rPr>
              <a:t>&gt;</a:t>
            </a:r>
            <a:r>
              <a:rPr sz="1700" spc="-5" dirty="0">
                <a:latin typeface="Times New Roman"/>
                <a:cs typeface="Times New Roman"/>
              </a:rPr>
              <a:t> temp)</a:t>
            </a:r>
            <a:r>
              <a:rPr sz="1700" spc="-15" dirty="0">
                <a:latin typeface="Times New Roman"/>
                <a:cs typeface="Times New Roman"/>
              </a:rPr>
              <a:t> </a:t>
            </a:r>
            <a:r>
              <a:rPr sz="1700" dirty="0">
                <a:latin typeface="Times New Roman"/>
                <a:cs typeface="Times New Roman"/>
              </a:rPr>
              <a:t>{</a:t>
            </a:r>
            <a:endParaRPr sz="1700">
              <a:latin typeface="Times New Roman"/>
              <a:cs typeface="Times New Roman"/>
            </a:endParaRPr>
          </a:p>
          <a:p>
            <a:pPr marL="38100" marR="30480">
              <a:lnSpc>
                <a:spcPct val="150000"/>
              </a:lnSpc>
              <a:spcBef>
                <a:spcPts val="5"/>
              </a:spcBef>
            </a:pPr>
            <a:r>
              <a:rPr sz="1700" spc="-5" dirty="0">
                <a:latin typeface="Times New Roman"/>
                <a:cs typeface="Times New Roman"/>
              </a:rPr>
              <a:t>/*</a:t>
            </a:r>
            <a:r>
              <a:rPr sz="1700" spc="10" dirty="0">
                <a:latin typeface="Times New Roman"/>
                <a:cs typeface="Times New Roman"/>
              </a:rPr>
              <a:t> </a:t>
            </a:r>
            <a:r>
              <a:rPr sz="1700" dirty="0">
                <a:latin typeface="Times New Roman"/>
                <a:cs typeface="Times New Roman"/>
              </a:rPr>
              <a:t>Move</a:t>
            </a:r>
            <a:r>
              <a:rPr sz="1700" spc="-15"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spc="-5" dirty="0">
                <a:latin typeface="Times New Roman"/>
                <a:cs typeface="Times New Roman"/>
              </a:rPr>
              <a:t>elements greater</a:t>
            </a:r>
            <a:r>
              <a:rPr sz="1700" spc="-20" dirty="0">
                <a:latin typeface="Times New Roman"/>
                <a:cs typeface="Times New Roman"/>
              </a:rPr>
              <a:t> </a:t>
            </a:r>
            <a:r>
              <a:rPr sz="1700" dirty="0">
                <a:latin typeface="Times New Roman"/>
                <a:cs typeface="Times New Roman"/>
              </a:rPr>
              <a:t>than</a:t>
            </a:r>
            <a:r>
              <a:rPr sz="1700" spc="10" dirty="0">
                <a:latin typeface="Times New Roman"/>
                <a:cs typeface="Times New Roman"/>
              </a:rPr>
              <a:t> </a:t>
            </a:r>
            <a:r>
              <a:rPr sz="1700" spc="-5" dirty="0">
                <a:latin typeface="Times New Roman"/>
                <a:cs typeface="Times New Roman"/>
              </a:rPr>
              <a:t>temp</a:t>
            </a:r>
            <a:r>
              <a:rPr sz="1700" dirty="0">
                <a:latin typeface="Times New Roman"/>
                <a:cs typeface="Times New Roman"/>
              </a:rPr>
              <a:t> </a:t>
            </a:r>
            <a:r>
              <a:rPr sz="1700" spc="-5" dirty="0">
                <a:latin typeface="Times New Roman"/>
                <a:cs typeface="Times New Roman"/>
              </a:rPr>
              <a:t>to</a:t>
            </a:r>
            <a:r>
              <a:rPr sz="1700" spc="10" dirty="0">
                <a:latin typeface="Times New Roman"/>
                <a:cs typeface="Times New Roman"/>
              </a:rPr>
              <a:t> </a:t>
            </a:r>
            <a:r>
              <a:rPr sz="1700" dirty="0">
                <a:latin typeface="Times New Roman"/>
                <a:cs typeface="Times New Roman"/>
              </a:rPr>
              <a:t>one </a:t>
            </a:r>
            <a:r>
              <a:rPr sz="1700" spc="-5" dirty="0">
                <a:latin typeface="Times New Roman"/>
                <a:cs typeface="Times New Roman"/>
              </a:rPr>
              <a:t>position</a:t>
            </a:r>
            <a:r>
              <a:rPr sz="1700" spc="10" dirty="0">
                <a:latin typeface="Times New Roman"/>
                <a:cs typeface="Times New Roman"/>
              </a:rPr>
              <a:t> </a:t>
            </a:r>
            <a:r>
              <a:rPr sz="1700" spc="-5" dirty="0">
                <a:latin typeface="Times New Roman"/>
                <a:cs typeface="Times New Roman"/>
              </a:rPr>
              <a:t>ahead</a:t>
            </a:r>
            <a:r>
              <a:rPr sz="1700" spc="-10" dirty="0">
                <a:latin typeface="Times New Roman"/>
                <a:cs typeface="Times New Roman"/>
              </a:rPr>
              <a:t> </a:t>
            </a:r>
            <a:r>
              <a:rPr sz="1700" spc="-5" dirty="0">
                <a:latin typeface="Times New Roman"/>
                <a:cs typeface="Times New Roman"/>
              </a:rPr>
              <a:t>from</a:t>
            </a:r>
            <a:r>
              <a:rPr sz="1700" spc="-10" dirty="0">
                <a:latin typeface="Times New Roman"/>
                <a:cs typeface="Times New Roman"/>
              </a:rPr>
              <a:t> </a:t>
            </a:r>
            <a:r>
              <a:rPr sz="1700" spc="-5" dirty="0">
                <a:latin typeface="Times New Roman"/>
                <a:cs typeface="Times New Roman"/>
              </a:rPr>
              <a:t>their</a:t>
            </a:r>
            <a:r>
              <a:rPr sz="1700" spc="5" dirty="0">
                <a:latin typeface="Times New Roman"/>
                <a:cs typeface="Times New Roman"/>
              </a:rPr>
              <a:t> </a:t>
            </a:r>
            <a:r>
              <a:rPr sz="1700" dirty="0">
                <a:latin typeface="Times New Roman"/>
                <a:cs typeface="Times New Roman"/>
              </a:rPr>
              <a:t>current</a:t>
            </a:r>
            <a:r>
              <a:rPr sz="1700" spc="-10" dirty="0">
                <a:latin typeface="Times New Roman"/>
                <a:cs typeface="Times New Roman"/>
              </a:rPr>
              <a:t> </a:t>
            </a:r>
            <a:r>
              <a:rPr sz="1700" dirty="0">
                <a:latin typeface="Times New Roman"/>
                <a:cs typeface="Times New Roman"/>
              </a:rPr>
              <a:t>position*/ </a:t>
            </a:r>
            <a:r>
              <a:rPr sz="1700" spc="-409" dirty="0">
                <a:latin typeface="Times New Roman"/>
                <a:cs typeface="Times New Roman"/>
              </a:rPr>
              <a:t> </a:t>
            </a:r>
            <a:r>
              <a:rPr sz="1700" dirty="0">
                <a:latin typeface="Times New Roman"/>
                <a:cs typeface="Times New Roman"/>
              </a:rPr>
              <a:t>A[</a:t>
            </a:r>
            <a:r>
              <a:rPr sz="1700" spc="-30" dirty="0">
                <a:latin typeface="Times New Roman"/>
                <a:cs typeface="Times New Roman"/>
              </a:rPr>
              <a:t> </a:t>
            </a:r>
            <a:r>
              <a:rPr sz="1700" dirty="0">
                <a:latin typeface="Times New Roman"/>
                <a:cs typeface="Times New Roman"/>
              </a:rPr>
              <a:t>j +1] =</a:t>
            </a:r>
            <a:r>
              <a:rPr sz="1700" spc="-100" dirty="0">
                <a:latin typeface="Times New Roman"/>
                <a:cs typeface="Times New Roman"/>
              </a:rPr>
              <a:t> </a:t>
            </a:r>
            <a:r>
              <a:rPr sz="1700" dirty="0">
                <a:latin typeface="Times New Roman"/>
                <a:cs typeface="Times New Roman"/>
              </a:rPr>
              <a:t>A[</a:t>
            </a:r>
            <a:r>
              <a:rPr sz="1700" spc="-10" dirty="0">
                <a:latin typeface="Times New Roman"/>
                <a:cs typeface="Times New Roman"/>
              </a:rPr>
              <a:t> </a:t>
            </a:r>
            <a:r>
              <a:rPr sz="1700" spc="-5" dirty="0">
                <a:latin typeface="Times New Roman"/>
                <a:cs typeface="Times New Roman"/>
              </a:rPr>
              <a:t>j];</a:t>
            </a:r>
            <a:endParaRPr sz="1700">
              <a:latin typeface="Times New Roman"/>
              <a:cs typeface="Times New Roman"/>
            </a:endParaRPr>
          </a:p>
          <a:p>
            <a:pPr marL="38100">
              <a:lnSpc>
                <a:spcPct val="100000"/>
              </a:lnSpc>
              <a:spcBef>
                <a:spcPts val="515"/>
              </a:spcBef>
            </a:pPr>
            <a:r>
              <a:rPr sz="2550" spc="7" baseline="-16339" dirty="0">
                <a:latin typeface="Times New Roman"/>
                <a:cs typeface="Times New Roman"/>
              </a:rPr>
              <a:t>j</a:t>
            </a:r>
            <a:r>
              <a:rPr sz="1100" spc="5" dirty="0">
                <a:latin typeface="Times New Roman"/>
                <a:cs typeface="Times New Roman"/>
              </a:rPr>
              <a:t>--</a:t>
            </a:r>
            <a:r>
              <a:rPr sz="1100" spc="-30" dirty="0">
                <a:latin typeface="Times New Roman"/>
                <a:cs typeface="Times New Roman"/>
              </a:rPr>
              <a:t> </a:t>
            </a:r>
            <a:r>
              <a:rPr sz="2550" baseline="-16339" dirty="0">
                <a:latin typeface="Times New Roman"/>
                <a:cs typeface="Times New Roman"/>
              </a:rPr>
              <a:t>;</a:t>
            </a:r>
            <a:endParaRPr sz="2550" baseline="-16339">
              <a:latin typeface="Times New Roman"/>
              <a:cs typeface="Times New Roman"/>
            </a:endParaRPr>
          </a:p>
          <a:p>
            <a:pPr marL="38100">
              <a:lnSpc>
                <a:spcPct val="100000"/>
              </a:lnSpc>
              <a:spcBef>
                <a:spcPts val="1525"/>
              </a:spcBef>
            </a:pPr>
            <a:r>
              <a:rPr sz="1700" dirty="0">
                <a:latin typeface="Times New Roman"/>
                <a:cs typeface="Times New Roman"/>
              </a:rPr>
              <a:t>}</a:t>
            </a:r>
            <a:endParaRPr sz="1700">
              <a:latin typeface="Times New Roman"/>
              <a:cs typeface="Times New Roman"/>
            </a:endParaRPr>
          </a:p>
          <a:p>
            <a:pPr marL="38100">
              <a:lnSpc>
                <a:spcPct val="100000"/>
              </a:lnSpc>
              <a:spcBef>
                <a:spcPts val="1019"/>
              </a:spcBef>
            </a:pPr>
            <a:r>
              <a:rPr sz="1700" dirty="0">
                <a:latin typeface="Times New Roman"/>
                <a:cs typeface="Times New Roman"/>
              </a:rPr>
              <a:t>A[</a:t>
            </a:r>
            <a:r>
              <a:rPr sz="1700" spc="-40" dirty="0">
                <a:latin typeface="Times New Roman"/>
                <a:cs typeface="Times New Roman"/>
              </a:rPr>
              <a:t> </a:t>
            </a:r>
            <a:r>
              <a:rPr sz="1700" dirty="0">
                <a:latin typeface="Times New Roman"/>
                <a:cs typeface="Times New Roman"/>
              </a:rPr>
              <a:t>j+1</a:t>
            </a:r>
            <a:r>
              <a:rPr sz="1700" spc="-15" dirty="0">
                <a:latin typeface="Times New Roman"/>
                <a:cs typeface="Times New Roman"/>
              </a:rPr>
              <a:t> </a:t>
            </a:r>
            <a:r>
              <a:rPr sz="1700" dirty="0">
                <a:latin typeface="Times New Roman"/>
                <a:cs typeface="Times New Roman"/>
              </a:rPr>
              <a:t>]</a:t>
            </a:r>
            <a:r>
              <a:rPr sz="1700" spc="-15" dirty="0">
                <a:latin typeface="Times New Roman"/>
                <a:cs typeface="Times New Roman"/>
              </a:rPr>
              <a:t> </a:t>
            </a:r>
            <a:r>
              <a:rPr sz="1700" dirty="0">
                <a:latin typeface="Times New Roman"/>
                <a:cs typeface="Times New Roman"/>
              </a:rPr>
              <a:t>=</a:t>
            </a:r>
            <a:r>
              <a:rPr sz="1700" spc="-15" dirty="0">
                <a:latin typeface="Times New Roman"/>
                <a:cs typeface="Times New Roman"/>
              </a:rPr>
              <a:t> </a:t>
            </a:r>
            <a:r>
              <a:rPr sz="1700" spc="-5" dirty="0">
                <a:latin typeface="Times New Roman"/>
                <a:cs typeface="Times New Roman"/>
              </a:rPr>
              <a:t>temp;</a:t>
            </a:r>
            <a:endParaRPr sz="1700">
              <a:latin typeface="Times New Roman"/>
              <a:cs typeface="Times New Roman"/>
            </a:endParaRPr>
          </a:p>
          <a:p>
            <a:pPr marL="38100">
              <a:lnSpc>
                <a:spcPct val="100000"/>
              </a:lnSpc>
              <a:spcBef>
                <a:spcPts val="1025"/>
              </a:spcBef>
            </a:pPr>
            <a:r>
              <a:rPr sz="1700" spc="-5" dirty="0">
                <a:latin typeface="Times New Roman"/>
                <a:cs typeface="Times New Roman"/>
              </a:rPr>
              <a:t>}}</a:t>
            </a:r>
            <a:endParaRPr sz="1700">
              <a:latin typeface="Times New Roman"/>
              <a:cs typeface="Times New Roman"/>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246374" y="478668"/>
            <a:ext cx="3396174" cy="1835069"/>
          </a:xfrm>
          <a:prstGeom prst="rect">
            <a:avLst/>
          </a:prstGeom>
        </p:spPr>
      </p:pic>
      <p:sp>
        <p:nvSpPr>
          <p:cNvPr id="3" name="object 3"/>
          <p:cNvSpPr txBox="1"/>
          <p:nvPr/>
        </p:nvSpPr>
        <p:spPr>
          <a:xfrm>
            <a:off x="665175" y="2551023"/>
            <a:ext cx="7953375" cy="803275"/>
          </a:xfrm>
          <a:prstGeom prst="rect">
            <a:avLst/>
          </a:prstGeom>
        </p:spPr>
        <p:txBody>
          <a:bodyPr vert="horz" wrap="square" lIns="0" tIns="12700" rIns="0" bIns="0" rtlCol="0">
            <a:spAutoFit/>
          </a:bodyPr>
          <a:lstStyle/>
          <a:p>
            <a:pPr marL="12700" marR="5080">
              <a:lnSpc>
                <a:spcPct val="150100"/>
              </a:lnSpc>
              <a:spcBef>
                <a:spcPts val="100"/>
              </a:spcBef>
            </a:pPr>
            <a:r>
              <a:rPr sz="1700" b="1" dirty="0">
                <a:latin typeface="Times New Roman"/>
                <a:cs typeface="Times New Roman"/>
              </a:rPr>
              <a:t>Step</a:t>
            </a:r>
            <a:r>
              <a:rPr sz="1700" b="1" spc="155" dirty="0">
                <a:latin typeface="Times New Roman"/>
                <a:cs typeface="Times New Roman"/>
              </a:rPr>
              <a:t> </a:t>
            </a:r>
            <a:r>
              <a:rPr sz="1700" b="1" spc="-10" dirty="0">
                <a:latin typeface="Times New Roman"/>
                <a:cs typeface="Times New Roman"/>
              </a:rPr>
              <a:t>6-</a:t>
            </a:r>
            <a:r>
              <a:rPr sz="1700" spc="-10" dirty="0">
                <a:latin typeface="Times New Roman"/>
                <a:cs typeface="Times New Roman"/>
              </a:rPr>
              <a:t>Here,</a:t>
            </a:r>
            <a:r>
              <a:rPr sz="1700" spc="165" dirty="0">
                <a:latin typeface="Times New Roman"/>
                <a:cs typeface="Times New Roman"/>
              </a:rPr>
              <a:t> </a:t>
            </a:r>
            <a:r>
              <a:rPr sz="1700" spc="-10" dirty="0">
                <a:latin typeface="Times New Roman"/>
                <a:cs typeface="Times New Roman"/>
              </a:rPr>
              <a:t>node</a:t>
            </a:r>
            <a:r>
              <a:rPr sz="1700" spc="145" dirty="0">
                <a:latin typeface="Times New Roman"/>
                <a:cs typeface="Times New Roman"/>
              </a:rPr>
              <a:t> </a:t>
            </a:r>
            <a:r>
              <a:rPr sz="1700" spc="-5" dirty="0">
                <a:latin typeface="Times New Roman"/>
                <a:cs typeface="Times New Roman"/>
              </a:rPr>
              <a:t>with</a:t>
            </a:r>
            <a:r>
              <a:rPr sz="1700" spc="160" dirty="0">
                <a:latin typeface="Times New Roman"/>
                <a:cs typeface="Times New Roman"/>
              </a:rPr>
              <a:t> </a:t>
            </a:r>
            <a:r>
              <a:rPr sz="1700" spc="-5" dirty="0">
                <a:latin typeface="Times New Roman"/>
                <a:cs typeface="Times New Roman"/>
              </a:rPr>
              <a:t>value</a:t>
            </a:r>
            <a:r>
              <a:rPr sz="1700" spc="145" dirty="0">
                <a:latin typeface="Times New Roman"/>
                <a:cs typeface="Times New Roman"/>
              </a:rPr>
              <a:t> </a:t>
            </a:r>
            <a:r>
              <a:rPr sz="1700" dirty="0">
                <a:latin typeface="Times New Roman"/>
                <a:cs typeface="Times New Roman"/>
              </a:rPr>
              <a:t>75</a:t>
            </a:r>
            <a:r>
              <a:rPr sz="1700" spc="160" dirty="0">
                <a:latin typeface="Times New Roman"/>
                <a:cs typeface="Times New Roman"/>
              </a:rPr>
              <a:t> </a:t>
            </a:r>
            <a:r>
              <a:rPr sz="1700" spc="-10" dirty="0">
                <a:latin typeface="Times New Roman"/>
                <a:cs typeface="Times New Roman"/>
              </a:rPr>
              <a:t>is</a:t>
            </a:r>
            <a:r>
              <a:rPr sz="1700" spc="155" dirty="0">
                <a:latin typeface="Times New Roman"/>
                <a:cs typeface="Times New Roman"/>
              </a:rPr>
              <a:t> </a:t>
            </a:r>
            <a:r>
              <a:rPr sz="1700" spc="-5" dirty="0">
                <a:latin typeface="Times New Roman"/>
                <a:cs typeface="Times New Roman"/>
              </a:rPr>
              <a:t>smaller</a:t>
            </a:r>
            <a:r>
              <a:rPr sz="1700" spc="155" dirty="0">
                <a:latin typeface="Times New Roman"/>
                <a:cs typeface="Times New Roman"/>
              </a:rPr>
              <a:t> </a:t>
            </a:r>
            <a:r>
              <a:rPr sz="1700" dirty="0">
                <a:latin typeface="Times New Roman"/>
                <a:cs typeface="Times New Roman"/>
              </a:rPr>
              <a:t>than</a:t>
            </a:r>
            <a:r>
              <a:rPr sz="1700" spc="155" dirty="0">
                <a:latin typeface="Times New Roman"/>
                <a:cs typeface="Times New Roman"/>
              </a:rPr>
              <a:t> </a:t>
            </a:r>
            <a:r>
              <a:rPr sz="1700" spc="-10" dirty="0">
                <a:latin typeface="Times New Roman"/>
                <a:cs typeface="Times New Roman"/>
              </a:rPr>
              <a:t>its</a:t>
            </a:r>
            <a:r>
              <a:rPr sz="1700" spc="170" dirty="0">
                <a:latin typeface="Times New Roman"/>
                <a:cs typeface="Times New Roman"/>
              </a:rPr>
              <a:t> </a:t>
            </a:r>
            <a:r>
              <a:rPr sz="1700" spc="-5" dirty="0">
                <a:latin typeface="Times New Roman"/>
                <a:cs typeface="Times New Roman"/>
              </a:rPr>
              <a:t>right</a:t>
            </a:r>
            <a:r>
              <a:rPr sz="1700" spc="155" dirty="0">
                <a:latin typeface="Times New Roman"/>
                <a:cs typeface="Times New Roman"/>
              </a:rPr>
              <a:t> </a:t>
            </a:r>
            <a:r>
              <a:rPr sz="1700" spc="-5" dirty="0">
                <a:latin typeface="Times New Roman"/>
                <a:cs typeface="Times New Roman"/>
              </a:rPr>
              <a:t>child</a:t>
            </a:r>
            <a:r>
              <a:rPr sz="1700" spc="160" dirty="0">
                <a:latin typeface="Times New Roman"/>
                <a:cs typeface="Times New Roman"/>
              </a:rPr>
              <a:t> </a:t>
            </a:r>
            <a:r>
              <a:rPr sz="1700" spc="-5" dirty="0">
                <a:latin typeface="Times New Roman"/>
                <a:cs typeface="Times New Roman"/>
              </a:rPr>
              <a:t>(85).</a:t>
            </a:r>
            <a:r>
              <a:rPr sz="1700" spc="135" dirty="0">
                <a:latin typeface="Times New Roman"/>
                <a:cs typeface="Times New Roman"/>
              </a:rPr>
              <a:t> </a:t>
            </a:r>
            <a:r>
              <a:rPr sz="1700" dirty="0">
                <a:latin typeface="Times New Roman"/>
                <a:cs typeface="Times New Roman"/>
              </a:rPr>
              <a:t>So,</a:t>
            </a:r>
            <a:r>
              <a:rPr sz="1700" spc="150" dirty="0">
                <a:latin typeface="Times New Roman"/>
                <a:cs typeface="Times New Roman"/>
              </a:rPr>
              <a:t> </a:t>
            </a:r>
            <a:r>
              <a:rPr sz="1700" dirty="0">
                <a:latin typeface="Times New Roman"/>
                <a:cs typeface="Times New Roman"/>
              </a:rPr>
              <a:t>we</a:t>
            </a:r>
            <a:r>
              <a:rPr sz="1700" spc="150" dirty="0">
                <a:latin typeface="Times New Roman"/>
                <a:cs typeface="Times New Roman"/>
              </a:rPr>
              <a:t> </a:t>
            </a:r>
            <a:r>
              <a:rPr sz="1700" spc="-5" dirty="0">
                <a:latin typeface="Times New Roman"/>
                <a:cs typeface="Times New Roman"/>
              </a:rPr>
              <a:t>swap</a:t>
            </a:r>
            <a:r>
              <a:rPr sz="1700" spc="145" dirty="0">
                <a:latin typeface="Times New Roman"/>
                <a:cs typeface="Times New Roman"/>
              </a:rPr>
              <a:t> </a:t>
            </a:r>
            <a:r>
              <a:rPr sz="1700" spc="-5" dirty="0">
                <a:latin typeface="Times New Roman"/>
                <a:cs typeface="Times New Roman"/>
              </a:rPr>
              <a:t>both</a:t>
            </a:r>
            <a:r>
              <a:rPr sz="1700" spc="155" dirty="0">
                <a:latin typeface="Times New Roman"/>
                <a:cs typeface="Times New Roman"/>
              </a:rPr>
              <a:t> </a:t>
            </a:r>
            <a:r>
              <a:rPr sz="1700" dirty="0">
                <a:latin typeface="Times New Roman"/>
                <a:cs typeface="Times New Roman"/>
              </a:rPr>
              <a:t>of </a:t>
            </a:r>
            <a:r>
              <a:rPr sz="1700" spc="-409" dirty="0">
                <a:latin typeface="Times New Roman"/>
                <a:cs typeface="Times New Roman"/>
              </a:rPr>
              <a:t> </a:t>
            </a:r>
            <a:r>
              <a:rPr sz="1700" spc="-5" dirty="0">
                <a:latin typeface="Times New Roman"/>
                <a:cs typeface="Times New Roman"/>
              </a:rPr>
              <a:t>them.</a:t>
            </a:r>
            <a:r>
              <a:rPr sz="1700" spc="-95" dirty="0">
                <a:latin typeface="Times New Roman"/>
                <a:cs typeface="Times New Roman"/>
              </a:rPr>
              <a:t> </a:t>
            </a:r>
            <a:r>
              <a:rPr sz="1700" spc="-5" dirty="0">
                <a:latin typeface="Times New Roman"/>
                <a:cs typeface="Times New Roman"/>
              </a:rPr>
              <a:t>After</a:t>
            </a:r>
            <a:r>
              <a:rPr sz="1700" spc="-10" dirty="0">
                <a:latin typeface="Times New Roman"/>
                <a:cs typeface="Times New Roman"/>
              </a:rPr>
              <a:t> </a:t>
            </a:r>
            <a:r>
              <a:rPr sz="1700" dirty="0">
                <a:latin typeface="Times New Roman"/>
                <a:cs typeface="Times New Roman"/>
              </a:rPr>
              <a:t>swapping</a:t>
            </a:r>
            <a:r>
              <a:rPr sz="1700" spc="-20" dirty="0">
                <a:latin typeface="Times New Roman"/>
                <a:cs typeface="Times New Roman"/>
              </a:rPr>
              <a:t> </a:t>
            </a:r>
            <a:r>
              <a:rPr sz="1700" dirty="0">
                <a:latin typeface="Times New Roman"/>
                <a:cs typeface="Times New Roman"/>
              </a:rPr>
              <a:t>max</a:t>
            </a:r>
            <a:r>
              <a:rPr sz="1700" spc="-10" dirty="0">
                <a:latin typeface="Times New Roman"/>
                <a:cs typeface="Times New Roman"/>
              </a:rPr>
              <a:t> </a:t>
            </a:r>
            <a:r>
              <a:rPr sz="1700" dirty="0">
                <a:latin typeface="Times New Roman"/>
                <a:cs typeface="Times New Roman"/>
              </a:rPr>
              <a:t>heap</a:t>
            </a:r>
            <a:r>
              <a:rPr sz="1700" spc="-20" dirty="0">
                <a:latin typeface="Times New Roman"/>
                <a:cs typeface="Times New Roman"/>
              </a:rPr>
              <a:t> </a:t>
            </a:r>
            <a:r>
              <a:rPr sz="1700" spc="-5" dirty="0">
                <a:latin typeface="Times New Roman"/>
                <a:cs typeface="Times New Roman"/>
              </a:rPr>
              <a:t>is</a:t>
            </a:r>
            <a:r>
              <a:rPr sz="1700" dirty="0">
                <a:latin typeface="Times New Roman"/>
                <a:cs typeface="Times New Roman"/>
              </a:rPr>
              <a:t> </a:t>
            </a:r>
            <a:r>
              <a:rPr sz="1700" spc="-5" dirty="0">
                <a:latin typeface="Times New Roman"/>
                <a:cs typeface="Times New Roman"/>
              </a:rPr>
              <a:t>as</a:t>
            </a:r>
            <a:r>
              <a:rPr sz="1700" spc="-10" dirty="0">
                <a:latin typeface="Times New Roman"/>
                <a:cs typeface="Times New Roman"/>
              </a:rPr>
              <a:t> </a:t>
            </a:r>
            <a:r>
              <a:rPr sz="1700" spc="-5" dirty="0">
                <a:latin typeface="Times New Roman"/>
                <a:cs typeface="Times New Roman"/>
              </a:rPr>
              <a:t>follows</a:t>
            </a:r>
            <a:endParaRPr sz="1700">
              <a:latin typeface="Times New Roman"/>
              <a:cs typeface="Times New Roman"/>
            </a:endParaRPr>
          </a:p>
        </p:txBody>
      </p:sp>
      <p:pic>
        <p:nvPicPr>
          <p:cNvPr id="4" name="object 4"/>
          <p:cNvPicPr/>
          <p:nvPr/>
        </p:nvPicPr>
        <p:blipFill>
          <a:blip r:embed="rId3" cstate="print"/>
          <a:stretch>
            <a:fillRect/>
          </a:stretch>
        </p:blipFill>
        <p:spPr>
          <a:xfrm>
            <a:off x="3989832" y="2901694"/>
            <a:ext cx="3936491" cy="2127504"/>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14933"/>
            <a:ext cx="5615940" cy="285115"/>
          </a:xfrm>
          <a:prstGeom prst="rect">
            <a:avLst/>
          </a:prstGeom>
        </p:spPr>
        <p:txBody>
          <a:bodyPr vert="horz" wrap="square" lIns="0" tIns="13335" rIns="0" bIns="0" rtlCol="0">
            <a:spAutoFit/>
          </a:bodyPr>
          <a:lstStyle/>
          <a:p>
            <a:pPr marL="12700">
              <a:lnSpc>
                <a:spcPct val="100000"/>
              </a:lnSpc>
              <a:spcBef>
                <a:spcPts val="105"/>
              </a:spcBef>
            </a:pPr>
            <a:r>
              <a:rPr dirty="0"/>
              <a:t>Step</a:t>
            </a:r>
            <a:r>
              <a:rPr spc="-10" dirty="0"/>
              <a:t> </a:t>
            </a:r>
            <a:r>
              <a:rPr spc="-20" dirty="0"/>
              <a:t>7-</a:t>
            </a:r>
            <a:r>
              <a:rPr b="0" spc="-20" dirty="0">
                <a:latin typeface="Times New Roman"/>
                <a:cs typeface="Times New Roman"/>
              </a:rPr>
              <a:t>Now,</a:t>
            </a:r>
            <a:r>
              <a:rPr b="0" spc="-30" dirty="0">
                <a:latin typeface="Times New Roman"/>
                <a:cs typeface="Times New Roman"/>
              </a:rPr>
              <a:t> </a:t>
            </a:r>
            <a:r>
              <a:rPr b="0" dirty="0">
                <a:latin typeface="Times New Roman"/>
                <a:cs typeface="Times New Roman"/>
              </a:rPr>
              <a:t>compare</a:t>
            </a:r>
            <a:r>
              <a:rPr b="0" spc="-20" dirty="0">
                <a:latin typeface="Times New Roman"/>
                <a:cs typeface="Times New Roman"/>
              </a:rPr>
              <a:t> </a:t>
            </a:r>
            <a:r>
              <a:rPr b="0" dirty="0">
                <a:latin typeface="Times New Roman"/>
                <a:cs typeface="Times New Roman"/>
              </a:rPr>
              <a:t>node</a:t>
            </a:r>
            <a:r>
              <a:rPr b="0" spc="-10" dirty="0">
                <a:latin typeface="Times New Roman"/>
                <a:cs typeface="Times New Roman"/>
              </a:rPr>
              <a:t> </a:t>
            </a:r>
            <a:r>
              <a:rPr b="0" dirty="0">
                <a:latin typeface="Times New Roman"/>
                <a:cs typeface="Times New Roman"/>
              </a:rPr>
              <a:t>with </a:t>
            </a:r>
            <a:r>
              <a:rPr b="0" spc="-5" dirty="0">
                <a:latin typeface="Times New Roman"/>
                <a:cs typeface="Times New Roman"/>
              </a:rPr>
              <a:t>value</a:t>
            </a:r>
            <a:r>
              <a:rPr b="0" dirty="0">
                <a:latin typeface="Times New Roman"/>
                <a:cs typeface="Times New Roman"/>
              </a:rPr>
              <a:t> </a:t>
            </a:r>
            <a:r>
              <a:rPr dirty="0"/>
              <a:t>75</a:t>
            </a:r>
            <a:r>
              <a:rPr spc="-5" dirty="0"/>
              <a:t> </a:t>
            </a:r>
            <a:r>
              <a:rPr b="0" spc="-5" dirty="0">
                <a:latin typeface="Times New Roman"/>
                <a:cs typeface="Times New Roman"/>
              </a:rPr>
              <a:t>with</a:t>
            </a:r>
            <a:r>
              <a:rPr b="0" spc="10" dirty="0">
                <a:latin typeface="Times New Roman"/>
                <a:cs typeface="Times New Roman"/>
              </a:rPr>
              <a:t> </a:t>
            </a:r>
            <a:r>
              <a:rPr b="0" spc="-10" dirty="0">
                <a:latin typeface="Times New Roman"/>
                <a:cs typeface="Times New Roman"/>
              </a:rPr>
              <a:t>its</a:t>
            </a:r>
            <a:r>
              <a:rPr b="0" spc="5" dirty="0">
                <a:latin typeface="Times New Roman"/>
                <a:cs typeface="Times New Roman"/>
              </a:rPr>
              <a:t> </a:t>
            </a:r>
            <a:r>
              <a:rPr b="0" dirty="0">
                <a:latin typeface="Times New Roman"/>
                <a:cs typeface="Times New Roman"/>
              </a:rPr>
              <a:t>left </a:t>
            </a:r>
            <a:r>
              <a:rPr b="0" spc="-5" dirty="0">
                <a:latin typeface="Times New Roman"/>
                <a:cs typeface="Times New Roman"/>
              </a:rPr>
              <a:t>child</a:t>
            </a:r>
            <a:r>
              <a:rPr b="0" spc="5" dirty="0">
                <a:latin typeface="Times New Roman"/>
                <a:cs typeface="Times New Roman"/>
              </a:rPr>
              <a:t> </a:t>
            </a:r>
            <a:r>
              <a:rPr b="0" spc="-5" dirty="0">
                <a:latin typeface="Times New Roman"/>
                <a:cs typeface="Times New Roman"/>
              </a:rPr>
              <a:t>(</a:t>
            </a:r>
            <a:r>
              <a:rPr spc="-5" dirty="0"/>
              <a:t>15</a:t>
            </a:r>
            <a:r>
              <a:rPr b="0" spc="-5" dirty="0">
                <a:latin typeface="Times New Roman"/>
                <a:cs typeface="Times New Roman"/>
              </a:rPr>
              <a:t>).</a:t>
            </a:r>
          </a:p>
        </p:txBody>
      </p:sp>
      <p:sp>
        <p:nvSpPr>
          <p:cNvPr id="3" name="object 3"/>
          <p:cNvSpPr txBox="1"/>
          <p:nvPr/>
        </p:nvSpPr>
        <p:spPr>
          <a:xfrm>
            <a:off x="535940" y="2447899"/>
            <a:ext cx="8034020" cy="802640"/>
          </a:xfrm>
          <a:prstGeom prst="rect">
            <a:avLst/>
          </a:prstGeom>
        </p:spPr>
        <p:txBody>
          <a:bodyPr vert="horz" wrap="square" lIns="0" tIns="12700" rIns="0" bIns="0" rtlCol="0">
            <a:spAutoFit/>
          </a:bodyPr>
          <a:lstStyle/>
          <a:p>
            <a:pPr marL="12700" marR="5080">
              <a:lnSpc>
                <a:spcPct val="150000"/>
              </a:lnSpc>
              <a:spcBef>
                <a:spcPts val="100"/>
              </a:spcBef>
            </a:pPr>
            <a:r>
              <a:rPr sz="1700" spc="-10" dirty="0">
                <a:latin typeface="Times New Roman"/>
                <a:cs typeface="Times New Roman"/>
              </a:rPr>
              <a:t>Here,</a:t>
            </a:r>
            <a:r>
              <a:rPr sz="1700" spc="55" dirty="0">
                <a:latin typeface="Times New Roman"/>
                <a:cs typeface="Times New Roman"/>
              </a:rPr>
              <a:t> </a:t>
            </a:r>
            <a:r>
              <a:rPr sz="1700" spc="-5" dirty="0">
                <a:latin typeface="Times New Roman"/>
                <a:cs typeface="Times New Roman"/>
              </a:rPr>
              <a:t>node</a:t>
            </a:r>
            <a:r>
              <a:rPr sz="1700" spc="35" dirty="0">
                <a:latin typeface="Times New Roman"/>
                <a:cs typeface="Times New Roman"/>
              </a:rPr>
              <a:t> </a:t>
            </a:r>
            <a:r>
              <a:rPr sz="1700" spc="-5" dirty="0">
                <a:latin typeface="Times New Roman"/>
                <a:cs typeface="Times New Roman"/>
              </a:rPr>
              <a:t>with</a:t>
            </a:r>
            <a:r>
              <a:rPr sz="1700" spc="45" dirty="0">
                <a:latin typeface="Times New Roman"/>
                <a:cs typeface="Times New Roman"/>
              </a:rPr>
              <a:t> </a:t>
            </a:r>
            <a:r>
              <a:rPr sz="1700" spc="-5" dirty="0">
                <a:latin typeface="Times New Roman"/>
                <a:cs typeface="Times New Roman"/>
              </a:rPr>
              <a:t>value</a:t>
            </a:r>
            <a:r>
              <a:rPr sz="1700" spc="45" dirty="0">
                <a:latin typeface="Times New Roman"/>
                <a:cs typeface="Times New Roman"/>
              </a:rPr>
              <a:t> </a:t>
            </a:r>
            <a:r>
              <a:rPr sz="1700" b="1" dirty="0">
                <a:latin typeface="Times New Roman"/>
                <a:cs typeface="Times New Roman"/>
              </a:rPr>
              <a:t>75</a:t>
            </a:r>
            <a:r>
              <a:rPr sz="1700" b="1" spc="35" dirty="0">
                <a:latin typeface="Times New Roman"/>
                <a:cs typeface="Times New Roman"/>
              </a:rPr>
              <a:t> </a:t>
            </a:r>
            <a:r>
              <a:rPr sz="1700" spc="-5" dirty="0">
                <a:latin typeface="Times New Roman"/>
                <a:cs typeface="Times New Roman"/>
              </a:rPr>
              <a:t>is</a:t>
            </a:r>
            <a:r>
              <a:rPr sz="1700" spc="45" dirty="0">
                <a:latin typeface="Times New Roman"/>
                <a:cs typeface="Times New Roman"/>
              </a:rPr>
              <a:t> </a:t>
            </a:r>
            <a:r>
              <a:rPr sz="1700" spc="-10" dirty="0">
                <a:latin typeface="Times New Roman"/>
                <a:cs typeface="Times New Roman"/>
              </a:rPr>
              <a:t>larger</a:t>
            </a:r>
            <a:r>
              <a:rPr sz="1700" spc="40" dirty="0">
                <a:latin typeface="Times New Roman"/>
                <a:cs typeface="Times New Roman"/>
              </a:rPr>
              <a:t> </a:t>
            </a:r>
            <a:r>
              <a:rPr sz="1700" dirty="0">
                <a:latin typeface="Times New Roman"/>
                <a:cs typeface="Times New Roman"/>
              </a:rPr>
              <a:t>than</a:t>
            </a:r>
            <a:r>
              <a:rPr sz="1700" spc="45" dirty="0">
                <a:latin typeface="Times New Roman"/>
                <a:cs typeface="Times New Roman"/>
              </a:rPr>
              <a:t> </a:t>
            </a:r>
            <a:r>
              <a:rPr sz="1700" spc="-10" dirty="0">
                <a:latin typeface="Times New Roman"/>
                <a:cs typeface="Times New Roman"/>
              </a:rPr>
              <a:t>its</a:t>
            </a:r>
            <a:r>
              <a:rPr sz="1700" spc="45" dirty="0">
                <a:latin typeface="Times New Roman"/>
                <a:cs typeface="Times New Roman"/>
              </a:rPr>
              <a:t> </a:t>
            </a:r>
            <a:r>
              <a:rPr sz="1700" dirty="0">
                <a:latin typeface="Times New Roman"/>
                <a:cs typeface="Times New Roman"/>
              </a:rPr>
              <a:t>left</a:t>
            </a:r>
            <a:r>
              <a:rPr sz="1700" spc="40" dirty="0">
                <a:latin typeface="Times New Roman"/>
                <a:cs typeface="Times New Roman"/>
              </a:rPr>
              <a:t> </a:t>
            </a:r>
            <a:r>
              <a:rPr sz="1700" spc="-5" dirty="0">
                <a:latin typeface="Times New Roman"/>
                <a:cs typeface="Times New Roman"/>
              </a:rPr>
              <a:t>child</a:t>
            </a:r>
            <a:r>
              <a:rPr sz="1700" spc="50" dirty="0">
                <a:latin typeface="Times New Roman"/>
                <a:cs typeface="Times New Roman"/>
              </a:rPr>
              <a:t> </a:t>
            </a:r>
            <a:r>
              <a:rPr sz="1700" dirty="0">
                <a:latin typeface="Times New Roman"/>
                <a:cs typeface="Times New Roman"/>
              </a:rPr>
              <a:t>(</a:t>
            </a:r>
            <a:r>
              <a:rPr sz="1700" b="1" dirty="0">
                <a:latin typeface="Times New Roman"/>
                <a:cs typeface="Times New Roman"/>
              </a:rPr>
              <a:t>15</a:t>
            </a:r>
            <a:r>
              <a:rPr sz="1700" dirty="0">
                <a:latin typeface="Times New Roman"/>
                <a:cs typeface="Times New Roman"/>
              </a:rPr>
              <a:t>)</a:t>
            </a:r>
            <a:r>
              <a:rPr sz="1700" spc="40" dirty="0">
                <a:latin typeface="Times New Roman"/>
                <a:cs typeface="Times New Roman"/>
              </a:rPr>
              <a:t> </a:t>
            </a:r>
            <a:r>
              <a:rPr sz="1700" spc="-5" dirty="0">
                <a:latin typeface="Times New Roman"/>
                <a:cs typeface="Times New Roman"/>
              </a:rPr>
              <a:t>and</a:t>
            </a:r>
            <a:r>
              <a:rPr sz="1700" spc="45" dirty="0">
                <a:latin typeface="Times New Roman"/>
                <a:cs typeface="Times New Roman"/>
              </a:rPr>
              <a:t> </a:t>
            </a:r>
            <a:r>
              <a:rPr sz="1700" spc="-5" dirty="0">
                <a:latin typeface="Times New Roman"/>
                <a:cs typeface="Times New Roman"/>
              </a:rPr>
              <a:t>it</a:t>
            </a:r>
            <a:r>
              <a:rPr sz="1700" spc="40" dirty="0">
                <a:latin typeface="Times New Roman"/>
                <a:cs typeface="Times New Roman"/>
              </a:rPr>
              <a:t> </a:t>
            </a:r>
            <a:r>
              <a:rPr sz="1700" dirty="0">
                <a:latin typeface="Times New Roman"/>
                <a:cs typeface="Times New Roman"/>
              </a:rPr>
              <a:t>does</a:t>
            </a:r>
            <a:r>
              <a:rPr sz="1700" spc="40" dirty="0">
                <a:latin typeface="Times New Roman"/>
                <a:cs typeface="Times New Roman"/>
              </a:rPr>
              <a:t> </a:t>
            </a:r>
            <a:r>
              <a:rPr sz="1700" spc="-5" dirty="0">
                <a:latin typeface="Times New Roman"/>
                <a:cs typeface="Times New Roman"/>
              </a:rPr>
              <a:t>not</a:t>
            </a:r>
            <a:r>
              <a:rPr sz="1700" spc="40" dirty="0">
                <a:latin typeface="Times New Roman"/>
                <a:cs typeface="Times New Roman"/>
              </a:rPr>
              <a:t> </a:t>
            </a:r>
            <a:r>
              <a:rPr sz="1700" dirty="0">
                <a:latin typeface="Times New Roman"/>
                <a:cs typeface="Times New Roman"/>
              </a:rPr>
              <a:t>have</a:t>
            </a:r>
            <a:r>
              <a:rPr sz="1700" spc="35" dirty="0">
                <a:latin typeface="Times New Roman"/>
                <a:cs typeface="Times New Roman"/>
              </a:rPr>
              <a:t> </a:t>
            </a:r>
            <a:r>
              <a:rPr sz="1700" spc="-5" dirty="0">
                <a:latin typeface="Times New Roman"/>
                <a:cs typeface="Times New Roman"/>
              </a:rPr>
              <a:t>right</a:t>
            </a:r>
            <a:r>
              <a:rPr sz="1700" spc="40" dirty="0">
                <a:latin typeface="Times New Roman"/>
                <a:cs typeface="Times New Roman"/>
              </a:rPr>
              <a:t> </a:t>
            </a:r>
            <a:r>
              <a:rPr sz="1700" spc="-5" dirty="0">
                <a:latin typeface="Times New Roman"/>
                <a:cs typeface="Times New Roman"/>
              </a:rPr>
              <a:t>child.</a:t>
            </a:r>
            <a:r>
              <a:rPr sz="1700" spc="50" dirty="0">
                <a:latin typeface="Times New Roman"/>
                <a:cs typeface="Times New Roman"/>
              </a:rPr>
              <a:t> </a:t>
            </a:r>
            <a:r>
              <a:rPr sz="1700" dirty="0">
                <a:latin typeface="Times New Roman"/>
                <a:cs typeface="Times New Roman"/>
              </a:rPr>
              <a:t>So </a:t>
            </a:r>
            <a:r>
              <a:rPr sz="1700" spc="-409" dirty="0">
                <a:latin typeface="Times New Roman"/>
                <a:cs typeface="Times New Roman"/>
              </a:rPr>
              <a:t> </a:t>
            </a:r>
            <a:r>
              <a:rPr sz="1700" dirty="0">
                <a:latin typeface="Times New Roman"/>
                <a:cs typeface="Times New Roman"/>
              </a:rPr>
              <a:t>we</a:t>
            </a:r>
            <a:r>
              <a:rPr sz="1700" spc="-20" dirty="0">
                <a:latin typeface="Times New Roman"/>
                <a:cs typeface="Times New Roman"/>
              </a:rPr>
              <a:t> </a:t>
            </a:r>
            <a:r>
              <a:rPr sz="1700" spc="-5" dirty="0">
                <a:latin typeface="Times New Roman"/>
                <a:cs typeface="Times New Roman"/>
              </a:rPr>
              <a:t>stop</a:t>
            </a:r>
            <a:r>
              <a:rPr sz="1700" spc="10"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spc="-5" dirty="0">
                <a:latin typeface="Times New Roman"/>
                <a:cs typeface="Times New Roman"/>
              </a:rPr>
              <a:t>process.</a:t>
            </a:r>
            <a:r>
              <a:rPr sz="1700" spc="-10" dirty="0">
                <a:latin typeface="Times New Roman"/>
                <a:cs typeface="Times New Roman"/>
              </a:rPr>
              <a:t> </a:t>
            </a:r>
            <a:r>
              <a:rPr sz="1700" spc="-20" dirty="0">
                <a:latin typeface="Times New Roman"/>
                <a:cs typeface="Times New Roman"/>
              </a:rPr>
              <a:t>Finally,</a:t>
            </a:r>
            <a:r>
              <a:rPr sz="1700" spc="20" dirty="0">
                <a:latin typeface="Times New Roman"/>
                <a:cs typeface="Times New Roman"/>
              </a:rPr>
              <a:t> </a:t>
            </a:r>
            <a:r>
              <a:rPr sz="1700" dirty="0">
                <a:latin typeface="Times New Roman"/>
                <a:cs typeface="Times New Roman"/>
              </a:rPr>
              <a:t>max</a:t>
            </a:r>
            <a:r>
              <a:rPr sz="1700" spc="-10" dirty="0">
                <a:latin typeface="Times New Roman"/>
                <a:cs typeface="Times New Roman"/>
              </a:rPr>
              <a:t> </a:t>
            </a:r>
            <a:r>
              <a:rPr sz="1700" dirty="0">
                <a:latin typeface="Times New Roman"/>
                <a:cs typeface="Times New Roman"/>
              </a:rPr>
              <a:t>heap</a:t>
            </a:r>
            <a:r>
              <a:rPr sz="1700" spc="-15" dirty="0">
                <a:latin typeface="Times New Roman"/>
                <a:cs typeface="Times New Roman"/>
              </a:rPr>
              <a:t> </a:t>
            </a:r>
            <a:r>
              <a:rPr sz="1700" spc="-5" dirty="0">
                <a:latin typeface="Times New Roman"/>
                <a:cs typeface="Times New Roman"/>
              </a:rPr>
              <a:t>after deleting </a:t>
            </a:r>
            <a:r>
              <a:rPr sz="1700" dirty="0">
                <a:latin typeface="Times New Roman"/>
                <a:cs typeface="Times New Roman"/>
              </a:rPr>
              <a:t>root node</a:t>
            </a:r>
            <a:r>
              <a:rPr sz="1700" spc="-15" dirty="0">
                <a:latin typeface="Times New Roman"/>
                <a:cs typeface="Times New Roman"/>
              </a:rPr>
              <a:t> </a:t>
            </a:r>
            <a:r>
              <a:rPr sz="1700" dirty="0">
                <a:latin typeface="Times New Roman"/>
                <a:cs typeface="Times New Roman"/>
              </a:rPr>
              <a:t>(</a:t>
            </a:r>
            <a:r>
              <a:rPr sz="1700" b="1" dirty="0">
                <a:latin typeface="Times New Roman"/>
                <a:cs typeface="Times New Roman"/>
              </a:rPr>
              <a:t>90</a:t>
            </a:r>
            <a:r>
              <a:rPr sz="1700" dirty="0">
                <a:latin typeface="Times New Roman"/>
                <a:cs typeface="Times New Roman"/>
              </a:rPr>
              <a:t>)</a:t>
            </a:r>
            <a:r>
              <a:rPr sz="1700" spc="-10" dirty="0">
                <a:latin typeface="Times New Roman"/>
                <a:cs typeface="Times New Roman"/>
              </a:rPr>
              <a:t> </a:t>
            </a:r>
            <a:r>
              <a:rPr sz="1700" spc="-5" dirty="0">
                <a:latin typeface="Times New Roman"/>
                <a:cs typeface="Times New Roman"/>
              </a:rPr>
              <a:t>is</a:t>
            </a:r>
            <a:r>
              <a:rPr sz="1700" spc="5" dirty="0">
                <a:latin typeface="Times New Roman"/>
                <a:cs typeface="Times New Roman"/>
              </a:rPr>
              <a:t> </a:t>
            </a:r>
            <a:r>
              <a:rPr sz="1700" spc="-5" dirty="0">
                <a:latin typeface="Times New Roman"/>
                <a:cs typeface="Times New Roman"/>
              </a:rPr>
              <a:t>as</a:t>
            </a:r>
            <a:r>
              <a:rPr sz="1700" spc="5" dirty="0">
                <a:latin typeface="Times New Roman"/>
                <a:cs typeface="Times New Roman"/>
              </a:rPr>
              <a:t> </a:t>
            </a:r>
            <a:r>
              <a:rPr sz="1700" spc="-5" dirty="0">
                <a:latin typeface="Times New Roman"/>
                <a:cs typeface="Times New Roman"/>
              </a:rPr>
              <a:t>follows</a:t>
            </a:r>
            <a:endParaRPr sz="1700">
              <a:latin typeface="Times New Roman"/>
              <a:cs typeface="Times New Roman"/>
            </a:endParaRPr>
          </a:p>
        </p:txBody>
      </p:sp>
      <p:pic>
        <p:nvPicPr>
          <p:cNvPr id="4" name="object 4"/>
          <p:cNvPicPr/>
          <p:nvPr/>
        </p:nvPicPr>
        <p:blipFill>
          <a:blip r:embed="rId2" cstate="print"/>
          <a:stretch>
            <a:fillRect/>
          </a:stretch>
        </p:blipFill>
        <p:spPr>
          <a:xfrm>
            <a:off x="2820923" y="835152"/>
            <a:ext cx="3502152" cy="1857756"/>
          </a:xfrm>
          <a:prstGeom prst="rect">
            <a:avLst/>
          </a:prstGeom>
        </p:spPr>
      </p:pic>
      <p:pic>
        <p:nvPicPr>
          <p:cNvPr id="5" name="object 5"/>
          <p:cNvPicPr/>
          <p:nvPr/>
        </p:nvPicPr>
        <p:blipFill>
          <a:blip r:embed="rId3" cstate="print"/>
          <a:stretch>
            <a:fillRect/>
          </a:stretch>
        </p:blipFill>
        <p:spPr>
          <a:xfrm>
            <a:off x="4243078" y="3313314"/>
            <a:ext cx="2535438" cy="1461230"/>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16763" y="386562"/>
            <a:ext cx="8314055" cy="802640"/>
          </a:xfrm>
          <a:prstGeom prst="rect">
            <a:avLst/>
          </a:prstGeom>
        </p:spPr>
        <p:txBody>
          <a:bodyPr vert="horz" wrap="square" lIns="0" tIns="12700" rIns="0" bIns="0" rtlCol="0">
            <a:spAutoFit/>
          </a:bodyPr>
          <a:lstStyle/>
          <a:p>
            <a:pPr marL="12700" marR="5080">
              <a:lnSpc>
                <a:spcPct val="150000"/>
              </a:lnSpc>
              <a:spcBef>
                <a:spcPts val="100"/>
              </a:spcBef>
            </a:pPr>
            <a:r>
              <a:rPr sz="1700" b="1" spc="-5" dirty="0">
                <a:latin typeface="Times New Roman"/>
                <a:cs typeface="Times New Roman"/>
              </a:rPr>
              <a:t>Note:</a:t>
            </a:r>
            <a:r>
              <a:rPr sz="1700" b="1" spc="270" dirty="0">
                <a:latin typeface="Times New Roman"/>
                <a:cs typeface="Times New Roman"/>
              </a:rPr>
              <a:t> </a:t>
            </a:r>
            <a:r>
              <a:rPr sz="1700" spc="-5" dirty="0">
                <a:latin typeface="Times New Roman"/>
                <a:cs typeface="Times New Roman"/>
              </a:rPr>
              <a:t>Min</a:t>
            </a:r>
            <a:r>
              <a:rPr sz="1700" spc="265" dirty="0">
                <a:latin typeface="Times New Roman"/>
                <a:cs typeface="Times New Roman"/>
              </a:rPr>
              <a:t> </a:t>
            </a:r>
            <a:r>
              <a:rPr sz="1700" spc="-5" dirty="0">
                <a:latin typeface="Times New Roman"/>
                <a:cs typeface="Times New Roman"/>
              </a:rPr>
              <a:t>heap</a:t>
            </a:r>
            <a:r>
              <a:rPr sz="1700" spc="265" dirty="0">
                <a:latin typeface="Times New Roman"/>
                <a:cs typeface="Times New Roman"/>
              </a:rPr>
              <a:t> </a:t>
            </a:r>
            <a:r>
              <a:rPr sz="1700" spc="-5" dirty="0">
                <a:latin typeface="Times New Roman"/>
                <a:cs typeface="Times New Roman"/>
              </a:rPr>
              <a:t>is</a:t>
            </a:r>
            <a:r>
              <a:rPr sz="1700" spc="275" dirty="0">
                <a:latin typeface="Times New Roman"/>
                <a:cs typeface="Times New Roman"/>
              </a:rPr>
              <a:t> </a:t>
            </a:r>
            <a:r>
              <a:rPr sz="1700" spc="-5" dirty="0">
                <a:latin typeface="Times New Roman"/>
                <a:cs typeface="Times New Roman"/>
              </a:rPr>
              <a:t>also</a:t>
            </a:r>
            <a:r>
              <a:rPr sz="1700" spc="275" dirty="0">
                <a:latin typeface="Times New Roman"/>
                <a:cs typeface="Times New Roman"/>
              </a:rPr>
              <a:t> </a:t>
            </a:r>
            <a:r>
              <a:rPr sz="1700" dirty="0">
                <a:latin typeface="Times New Roman"/>
                <a:cs typeface="Times New Roman"/>
              </a:rPr>
              <a:t>has</a:t>
            </a:r>
            <a:r>
              <a:rPr sz="1700" spc="275" dirty="0">
                <a:latin typeface="Times New Roman"/>
                <a:cs typeface="Times New Roman"/>
              </a:rPr>
              <a:t> </a:t>
            </a:r>
            <a:r>
              <a:rPr sz="1700" spc="-10" dirty="0">
                <a:latin typeface="Times New Roman"/>
                <a:cs typeface="Times New Roman"/>
              </a:rPr>
              <a:t>same</a:t>
            </a:r>
            <a:r>
              <a:rPr sz="1700" spc="270" dirty="0">
                <a:latin typeface="Times New Roman"/>
                <a:cs typeface="Times New Roman"/>
              </a:rPr>
              <a:t> </a:t>
            </a:r>
            <a:r>
              <a:rPr sz="1700" spc="-5" dirty="0">
                <a:latin typeface="Times New Roman"/>
                <a:cs typeface="Times New Roman"/>
              </a:rPr>
              <a:t>representations</a:t>
            </a:r>
            <a:r>
              <a:rPr sz="1700" spc="245" dirty="0">
                <a:latin typeface="Times New Roman"/>
                <a:cs typeface="Times New Roman"/>
              </a:rPr>
              <a:t> </a:t>
            </a:r>
            <a:r>
              <a:rPr sz="1700" spc="-5" dirty="0">
                <a:latin typeface="Times New Roman"/>
                <a:cs typeface="Times New Roman"/>
              </a:rPr>
              <a:t>as</a:t>
            </a:r>
            <a:r>
              <a:rPr sz="1700" spc="275" dirty="0">
                <a:latin typeface="Times New Roman"/>
                <a:cs typeface="Times New Roman"/>
              </a:rPr>
              <a:t> </a:t>
            </a:r>
            <a:r>
              <a:rPr sz="1700" spc="-5" dirty="0">
                <a:latin typeface="Times New Roman"/>
                <a:cs typeface="Times New Roman"/>
              </a:rPr>
              <a:t>Max</a:t>
            </a:r>
            <a:r>
              <a:rPr sz="1700" spc="280" dirty="0">
                <a:latin typeface="Times New Roman"/>
                <a:cs typeface="Times New Roman"/>
              </a:rPr>
              <a:t> </a:t>
            </a:r>
            <a:r>
              <a:rPr sz="1700" spc="-5" dirty="0">
                <a:latin typeface="Times New Roman"/>
                <a:cs typeface="Times New Roman"/>
              </a:rPr>
              <a:t>heap</a:t>
            </a:r>
            <a:r>
              <a:rPr sz="1700" spc="254" dirty="0">
                <a:latin typeface="Times New Roman"/>
                <a:cs typeface="Times New Roman"/>
              </a:rPr>
              <a:t> </a:t>
            </a:r>
            <a:r>
              <a:rPr sz="1700" spc="-5" dirty="0">
                <a:latin typeface="Times New Roman"/>
                <a:cs typeface="Times New Roman"/>
              </a:rPr>
              <a:t>with</a:t>
            </a:r>
            <a:r>
              <a:rPr sz="1700" spc="280" dirty="0">
                <a:latin typeface="Times New Roman"/>
                <a:cs typeface="Times New Roman"/>
              </a:rPr>
              <a:t> </a:t>
            </a:r>
            <a:r>
              <a:rPr sz="1700" spc="-5" dirty="0">
                <a:latin typeface="Times New Roman"/>
                <a:cs typeface="Times New Roman"/>
              </a:rPr>
              <a:t>minimum</a:t>
            </a:r>
            <a:r>
              <a:rPr sz="1700" spc="270" dirty="0">
                <a:latin typeface="Times New Roman"/>
                <a:cs typeface="Times New Roman"/>
              </a:rPr>
              <a:t> </a:t>
            </a:r>
            <a:r>
              <a:rPr sz="1700" dirty="0">
                <a:latin typeface="Times New Roman"/>
                <a:cs typeface="Times New Roman"/>
              </a:rPr>
              <a:t>value</a:t>
            </a:r>
            <a:r>
              <a:rPr sz="1700" spc="270" dirty="0">
                <a:latin typeface="Times New Roman"/>
                <a:cs typeface="Times New Roman"/>
              </a:rPr>
              <a:t> </a:t>
            </a:r>
            <a:r>
              <a:rPr sz="1700" spc="-5" dirty="0">
                <a:latin typeface="Times New Roman"/>
                <a:cs typeface="Times New Roman"/>
              </a:rPr>
              <a:t>at</a:t>
            </a:r>
            <a:r>
              <a:rPr sz="1700" spc="270" dirty="0">
                <a:latin typeface="Times New Roman"/>
                <a:cs typeface="Times New Roman"/>
              </a:rPr>
              <a:t> </a:t>
            </a:r>
            <a:r>
              <a:rPr sz="1700" dirty="0">
                <a:latin typeface="Times New Roman"/>
                <a:cs typeface="Times New Roman"/>
              </a:rPr>
              <a:t>root </a:t>
            </a:r>
            <a:r>
              <a:rPr sz="1700" spc="-409" dirty="0">
                <a:latin typeface="Times New Roman"/>
                <a:cs typeface="Times New Roman"/>
              </a:rPr>
              <a:t> </a:t>
            </a:r>
            <a:r>
              <a:rPr sz="1700" dirty="0">
                <a:latin typeface="Times New Roman"/>
                <a:cs typeface="Times New Roman"/>
              </a:rPr>
              <a:t>node.</a:t>
            </a:r>
            <a:endParaRPr sz="1700">
              <a:latin typeface="Times New Roman"/>
              <a:cs typeface="Times New Roman"/>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86257" y="356717"/>
            <a:ext cx="8323580" cy="4634602"/>
          </a:xfrm>
          <a:prstGeom prst="rect">
            <a:avLst/>
          </a:prstGeom>
        </p:spPr>
        <p:txBody>
          <a:bodyPr vert="horz" wrap="square" lIns="0" tIns="142240" rIns="0" bIns="0" rtlCol="0">
            <a:spAutoFit/>
          </a:bodyPr>
          <a:lstStyle/>
          <a:p>
            <a:pPr marL="12700">
              <a:lnSpc>
                <a:spcPct val="100000"/>
              </a:lnSpc>
              <a:spcBef>
                <a:spcPts val="1120"/>
              </a:spcBef>
            </a:pPr>
            <a:r>
              <a:rPr sz="1700" b="1" dirty="0">
                <a:latin typeface="Times New Roman"/>
                <a:cs typeface="Times New Roman"/>
              </a:rPr>
              <a:t>Heap</a:t>
            </a:r>
            <a:r>
              <a:rPr sz="1700" b="1" spc="-50" dirty="0">
                <a:latin typeface="Times New Roman"/>
                <a:cs typeface="Times New Roman"/>
              </a:rPr>
              <a:t> </a:t>
            </a:r>
            <a:r>
              <a:rPr sz="1700" b="1" dirty="0">
                <a:latin typeface="Times New Roman"/>
                <a:cs typeface="Times New Roman"/>
              </a:rPr>
              <a:t>Sort</a:t>
            </a:r>
            <a:endParaRPr sz="1700" dirty="0">
              <a:latin typeface="Times New Roman"/>
              <a:cs typeface="Times New Roman"/>
            </a:endParaRPr>
          </a:p>
          <a:p>
            <a:pPr marL="299085" marR="5715" indent="-287020">
              <a:lnSpc>
                <a:spcPts val="3060"/>
              </a:lnSpc>
              <a:spcBef>
                <a:spcPts val="270"/>
              </a:spcBef>
              <a:buFont typeface="Arial MT"/>
              <a:buChar char="•"/>
              <a:tabLst>
                <a:tab pos="299085" algn="l"/>
                <a:tab pos="299720" algn="l"/>
              </a:tabLst>
            </a:pPr>
            <a:r>
              <a:rPr sz="1700" spc="-5" dirty="0">
                <a:latin typeface="Times New Roman"/>
                <a:cs typeface="Times New Roman"/>
              </a:rPr>
              <a:t>Heap</a:t>
            </a:r>
            <a:r>
              <a:rPr sz="1700" spc="385" dirty="0">
                <a:latin typeface="Times New Roman"/>
                <a:cs typeface="Times New Roman"/>
              </a:rPr>
              <a:t> </a:t>
            </a:r>
            <a:r>
              <a:rPr sz="1700" spc="-5" dirty="0">
                <a:latin typeface="Times New Roman"/>
                <a:cs typeface="Times New Roman"/>
              </a:rPr>
              <a:t>sort</a:t>
            </a:r>
            <a:r>
              <a:rPr sz="1700" spc="375" dirty="0">
                <a:latin typeface="Times New Roman"/>
                <a:cs typeface="Times New Roman"/>
              </a:rPr>
              <a:t> </a:t>
            </a:r>
            <a:r>
              <a:rPr sz="1700" spc="-5" dirty="0">
                <a:latin typeface="Times New Roman"/>
                <a:cs typeface="Times New Roman"/>
              </a:rPr>
              <a:t>is</a:t>
            </a:r>
            <a:r>
              <a:rPr sz="1700" spc="380" dirty="0">
                <a:latin typeface="Times New Roman"/>
                <a:cs typeface="Times New Roman"/>
              </a:rPr>
              <a:t> </a:t>
            </a:r>
            <a:r>
              <a:rPr sz="1700" dirty="0">
                <a:latin typeface="Times New Roman"/>
                <a:cs typeface="Times New Roman"/>
              </a:rPr>
              <a:t>one</a:t>
            </a:r>
            <a:r>
              <a:rPr sz="1700" spc="370" dirty="0">
                <a:latin typeface="Times New Roman"/>
                <a:cs typeface="Times New Roman"/>
              </a:rPr>
              <a:t> </a:t>
            </a:r>
            <a:r>
              <a:rPr sz="1700" dirty="0">
                <a:latin typeface="Times New Roman"/>
                <a:cs typeface="Times New Roman"/>
              </a:rPr>
              <a:t>of</a:t>
            </a:r>
            <a:r>
              <a:rPr sz="1700" spc="380" dirty="0">
                <a:latin typeface="Times New Roman"/>
                <a:cs typeface="Times New Roman"/>
              </a:rPr>
              <a:t> </a:t>
            </a:r>
            <a:r>
              <a:rPr sz="1700" dirty="0">
                <a:latin typeface="Times New Roman"/>
                <a:cs typeface="Times New Roman"/>
              </a:rPr>
              <a:t>the</a:t>
            </a:r>
            <a:r>
              <a:rPr sz="1700" spc="380" dirty="0">
                <a:latin typeface="Times New Roman"/>
                <a:cs typeface="Times New Roman"/>
              </a:rPr>
              <a:t> </a:t>
            </a:r>
            <a:r>
              <a:rPr sz="1700" spc="-5" dirty="0">
                <a:latin typeface="Times New Roman"/>
                <a:cs typeface="Times New Roman"/>
              </a:rPr>
              <a:t>sorting</a:t>
            </a:r>
            <a:r>
              <a:rPr sz="1700" spc="380" dirty="0">
                <a:latin typeface="Times New Roman"/>
                <a:cs typeface="Times New Roman"/>
              </a:rPr>
              <a:t> </a:t>
            </a:r>
            <a:r>
              <a:rPr sz="1700" spc="-5" dirty="0">
                <a:latin typeface="Times New Roman"/>
                <a:cs typeface="Times New Roman"/>
              </a:rPr>
              <a:t>algorithms</a:t>
            </a:r>
            <a:r>
              <a:rPr sz="1700" spc="380" dirty="0">
                <a:latin typeface="Times New Roman"/>
                <a:cs typeface="Times New Roman"/>
              </a:rPr>
              <a:t> </a:t>
            </a:r>
            <a:r>
              <a:rPr sz="1700" dirty="0">
                <a:latin typeface="Times New Roman"/>
                <a:cs typeface="Times New Roman"/>
              </a:rPr>
              <a:t>used</a:t>
            </a:r>
            <a:r>
              <a:rPr sz="1700" spc="380" dirty="0">
                <a:latin typeface="Times New Roman"/>
                <a:cs typeface="Times New Roman"/>
              </a:rPr>
              <a:t> </a:t>
            </a:r>
            <a:r>
              <a:rPr sz="1700" spc="-5" dirty="0">
                <a:latin typeface="Times New Roman"/>
                <a:cs typeface="Times New Roman"/>
              </a:rPr>
              <a:t>to</a:t>
            </a:r>
            <a:r>
              <a:rPr sz="1700" spc="380" dirty="0">
                <a:latin typeface="Times New Roman"/>
                <a:cs typeface="Times New Roman"/>
              </a:rPr>
              <a:t> </a:t>
            </a:r>
            <a:r>
              <a:rPr sz="1700" spc="-5" dirty="0">
                <a:latin typeface="Times New Roman"/>
                <a:cs typeface="Times New Roman"/>
              </a:rPr>
              <a:t>arrange</a:t>
            </a:r>
            <a:r>
              <a:rPr sz="1700" spc="370" dirty="0">
                <a:latin typeface="Times New Roman"/>
                <a:cs typeface="Times New Roman"/>
              </a:rPr>
              <a:t> </a:t>
            </a:r>
            <a:r>
              <a:rPr sz="1700" dirty="0">
                <a:latin typeface="Times New Roman"/>
                <a:cs typeface="Times New Roman"/>
              </a:rPr>
              <a:t>a</a:t>
            </a:r>
            <a:r>
              <a:rPr sz="1700" spc="380" dirty="0">
                <a:latin typeface="Times New Roman"/>
                <a:cs typeface="Times New Roman"/>
              </a:rPr>
              <a:t> </a:t>
            </a:r>
            <a:r>
              <a:rPr sz="1700" spc="-5" dirty="0">
                <a:latin typeface="Times New Roman"/>
                <a:cs typeface="Times New Roman"/>
              </a:rPr>
              <a:t>list</a:t>
            </a:r>
            <a:r>
              <a:rPr sz="1700" spc="385" dirty="0">
                <a:latin typeface="Times New Roman"/>
                <a:cs typeface="Times New Roman"/>
              </a:rPr>
              <a:t> </a:t>
            </a:r>
            <a:r>
              <a:rPr sz="1700" dirty="0">
                <a:latin typeface="Times New Roman"/>
                <a:cs typeface="Times New Roman"/>
              </a:rPr>
              <a:t>of</a:t>
            </a:r>
            <a:r>
              <a:rPr sz="1700" spc="385" dirty="0">
                <a:latin typeface="Times New Roman"/>
                <a:cs typeface="Times New Roman"/>
              </a:rPr>
              <a:t> </a:t>
            </a:r>
            <a:r>
              <a:rPr sz="1700" dirty="0">
                <a:latin typeface="Times New Roman"/>
                <a:cs typeface="Times New Roman"/>
              </a:rPr>
              <a:t>elements</a:t>
            </a:r>
            <a:r>
              <a:rPr sz="1700" spc="370" dirty="0">
                <a:latin typeface="Times New Roman"/>
                <a:cs typeface="Times New Roman"/>
              </a:rPr>
              <a:t> </a:t>
            </a:r>
            <a:r>
              <a:rPr sz="1700" spc="-5" dirty="0">
                <a:latin typeface="Times New Roman"/>
                <a:cs typeface="Times New Roman"/>
              </a:rPr>
              <a:t>in</a:t>
            </a:r>
            <a:r>
              <a:rPr sz="1700" spc="380" dirty="0">
                <a:latin typeface="Times New Roman"/>
                <a:cs typeface="Times New Roman"/>
              </a:rPr>
              <a:t> </a:t>
            </a:r>
            <a:r>
              <a:rPr sz="1700" spc="-20" dirty="0">
                <a:latin typeface="Times New Roman"/>
                <a:cs typeface="Times New Roman"/>
              </a:rPr>
              <a:t>order. </a:t>
            </a:r>
            <a:r>
              <a:rPr sz="1700" spc="-409" dirty="0">
                <a:latin typeface="Times New Roman"/>
                <a:cs typeface="Times New Roman"/>
              </a:rPr>
              <a:t> </a:t>
            </a:r>
            <a:r>
              <a:rPr sz="1700" dirty="0">
                <a:latin typeface="Times New Roman"/>
                <a:cs typeface="Times New Roman"/>
              </a:rPr>
              <a:t>Heapsort</a:t>
            </a:r>
            <a:r>
              <a:rPr sz="1700" spc="-20" dirty="0">
                <a:latin typeface="Times New Roman"/>
                <a:cs typeface="Times New Roman"/>
              </a:rPr>
              <a:t> </a:t>
            </a:r>
            <a:r>
              <a:rPr sz="1700" spc="-5" dirty="0">
                <a:latin typeface="Times New Roman"/>
                <a:cs typeface="Times New Roman"/>
              </a:rPr>
              <a:t>algorithm</a:t>
            </a:r>
            <a:r>
              <a:rPr sz="1700" dirty="0">
                <a:latin typeface="Times New Roman"/>
                <a:cs typeface="Times New Roman"/>
              </a:rPr>
              <a:t> uses</a:t>
            </a:r>
            <a:r>
              <a:rPr sz="1700" spc="-15" dirty="0">
                <a:latin typeface="Times New Roman"/>
                <a:cs typeface="Times New Roman"/>
              </a:rPr>
              <a:t> </a:t>
            </a:r>
            <a:r>
              <a:rPr sz="1700" dirty="0">
                <a:latin typeface="Times New Roman"/>
                <a:cs typeface="Times New Roman"/>
              </a:rPr>
              <a:t>one</a:t>
            </a:r>
            <a:r>
              <a:rPr sz="1700" spc="-5" dirty="0">
                <a:latin typeface="Times New Roman"/>
                <a:cs typeface="Times New Roman"/>
              </a:rPr>
              <a:t> </a:t>
            </a:r>
            <a:r>
              <a:rPr sz="1700" dirty="0">
                <a:latin typeface="Times New Roman"/>
                <a:cs typeface="Times New Roman"/>
              </a:rPr>
              <a:t>of</a:t>
            </a:r>
            <a:r>
              <a:rPr sz="1700" spc="-10" dirty="0">
                <a:latin typeface="Times New Roman"/>
                <a:cs typeface="Times New Roman"/>
              </a:rPr>
              <a:t> </a:t>
            </a:r>
            <a:r>
              <a:rPr sz="1700" dirty="0">
                <a:latin typeface="Times New Roman"/>
                <a:cs typeface="Times New Roman"/>
              </a:rPr>
              <a:t>the</a:t>
            </a:r>
            <a:r>
              <a:rPr sz="1700" spc="5" dirty="0">
                <a:latin typeface="Times New Roman"/>
                <a:cs typeface="Times New Roman"/>
              </a:rPr>
              <a:t> </a:t>
            </a:r>
            <a:r>
              <a:rPr sz="1700" dirty="0">
                <a:latin typeface="Times New Roman"/>
                <a:cs typeface="Times New Roman"/>
              </a:rPr>
              <a:t>tree</a:t>
            </a:r>
            <a:r>
              <a:rPr sz="1700" spc="-25" dirty="0">
                <a:latin typeface="Times New Roman"/>
                <a:cs typeface="Times New Roman"/>
              </a:rPr>
              <a:t> </a:t>
            </a:r>
            <a:r>
              <a:rPr sz="1700" dirty="0">
                <a:latin typeface="Times New Roman"/>
                <a:cs typeface="Times New Roman"/>
              </a:rPr>
              <a:t>concepts</a:t>
            </a:r>
            <a:r>
              <a:rPr sz="1700" spc="-10" dirty="0">
                <a:latin typeface="Times New Roman"/>
                <a:cs typeface="Times New Roman"/>
              </a:rPr>
              <a:t> </a:t>
            </a:r>
            <a:r>
              <a:rPr sz="1700" spc="-5" dirty="0">
                <a:latin typeface="Times New Roman"/>
                <a:cs typeface="Times New Roman"/>
              </a:rPr>
              <a:t>called </a:t>
            </a:r>
            <a:r>
              <a:rPr sz="1700" b="1" dirty="0">
                <a:latin typeface="Times New Roman"/>
                <a:cs typeface="Times New Roman"/>
              </a:rPr>
              <a:t>Heap</a:t>
            </a:r>
            <a:r>
              <a:rPr sz="1700" b="1" spc="-45" dirty="0">
                <a:latin typeface="Times New Roman"/>
                <a:cs typeface="Times New Roman"/>
              </a:rPr>
              <a:t> </a:t>
            </a:r>
            <a:r>
              <a:rPr sz="1700" b="1" spc="-35" dirty="0">
                <a:latin typeface="Times New Roman"/>
                <a:cs typeface="Times New Roman"/>
              </a:rPr>
              <a:t>Tree</a:t>
            </a:r>
            <a:r>
              <a:rPr sz="1700" spc="-35" dirty="0">
                <a:latin typeface="Times New Roman"/>
                <a:cs typeface="Times New Roman"/>
              </a:rPr>
              <a:t>.</a:t>
            </a:r>
            <a:endParaRPr sz="1700" dirty="0">
              <a:latin typeface="Times New Roman"/>
              <a:cs typeface="Times New Roman"/>
            </a:endParaRPr>
          </a:p>
          <a:p>
            <a:pPr marL="299085" marR="5080" indent="-287020">
              <a:lnSpc>
                <a:spcPts val="3060"/>
              </a:lnSpc>
              <a:buFont typeface="Arial MT"/>
              <a:buChar char="•"/>
              <a:tabLst>
                <a:tab pos="299085" algn="l"/>
                <a:tab pos="299720" algn="l"/>
              </a:tabLst>
            </a:pPr>
            <a:r>
              <a:rPr sz="1700" spc="-70" dirty="0">
                <a:latin typeface="Times New Roman"/>
                <a:cs typeface="Times New Roman"/>
              </a:rPr>
              <a:t>We</a:t>
            </a:r>
            <a:r>
              <a:rPr sz="1700" spc="55" dirty="0">
                <a:latin typeface="Times New Roman"/>
                <a:cs typeface="Times New Roman"/>
              </a:rPr>
              <a:t> </a:t>
            </a:r>
            <a:r>
              <a:rPr sz="1700" spc="-5" dirty="0">
                <a:latin typeface="Times New Roman"/>
                <a:cs typeface="Times New Roman"/>
              </a:rPr>
              <a:t>use</a:t>
            </a:r>
            <a:r>
              <a:rPr sz="1700" spc="45" dirty="0">
                <a:latin typeface="Times New Roman"/>
                <a:cs typeface="Times New Roman"/>
              </a:rPr>
              <a:t> </a:t>
            </a:r>
            <a:r>
              <a:rPr sz="1700" b="1" spc="-5" dirty="0">
                <a:latin typeface="Times New Roman"/>
                <a:cs typeface="Times New Roman"/>
              </a:rPr>
              <a:t>Max</a:t>
            </a:r>
            <a:r>
              <a:rPr sz="1700" b="1" spc="45" dirty="0">
                <a:latin typeface="Times New Roman"/>
                <a:cs typeface="Times New Roman"/>
              </a:rPr>
              <a:t> </a:t>
            </a:r>
            <a:r>
              <a:rPr sz="1700" b="1" spc="-5" dirty="0">
                <a:latin typeface="Times New Roman"/>
                <a:cs typeface="Times New Roman"/>
              </a:rPr>
              <a:t>Heap</a:t>
            </a:r>
            <a:r>
              <a:rPr sz="1700" b="1" spc="55" dirty="0">
                <a:latin typeface="Times New Roman"/>
                <a:cs typeface="Times New Roman"/>
              </a:rPr>
              <a:t> </a:t>
            </a:r>
            <a:r>
              <a:rPr sz="1700" spc="-5" dirty="0">
                <a:latin typeface="Times New Roman"/>
                <a:cs typeface="Times New Roman"/>
              </a:rPr>
              <a:t>to</a:t>
            </a:r>
            <a:r>
              <a:rPr sz="1700" spc="60" dirty="0">
                <a:latin typeface="Times New Roman"/>
                <a:cs typeface="Times New Roman"/>
              </a:rPr>
              <a:t> </a:t>
            </a:r>
            <a:r>
              <a:rPr sz="1700" spc="-5" dirty="0">
                <a:latin typeface="Times New Roman"/>
                <a:cs typeface="Times New Roman"/>
              </a:rPr>
              <a:t>arrange</a:t>
            </a:r>
            <a:r>
              <a:rPr sz="1700" spc="60" dirty="0">
                <a:latin typeface="Times New Roman"/>
                <a:cs typeface="Times New Roman"/>
              </a:rPr>
              <a:t> </a:t>
            </a:r>
            <a:r>
              <a:rPr sz="1700" spc="-5" dirty="0">
                <a:latin typeface="Times New Roman"/>
                <a:cs typeface="Times New Roman"/>
              </a:rPr>
              <a:t>list</a:t>
            </a:r>
            <a:r>
              <a:rPr sz="1700" spc="50" dirty="0">
                <a:latin typeface="Times New Roman"/>
                <a:cs typeface="Times New Roman"/>
              </a:rPr>
              <a:t> </a:t>
            </a:r>
            <a:r>
              <a:rPr sz="1700" dirty="0">
                <a:latin typeface="Times New Roman"/>
                <a:cs typeface="Times New Roman"/>
              </a:rPr>
              <a:t>of</a:t>
            </a:r>
            <a:r>
              <a:rPr sz="1700" spc="55" dirty="0">
                <a:latin typeface="Times New Roman"/>
                <a:cs typeface="Times New Roman"/>
              </a:rPr>
              <a:t> </a:t>
            </a:r>
            <a:r>
              <a:rPr sz="1700" spc="-5" dirty="0">
                <a:latin typeface="Times New Roman"/>
                <a:cs typeface="Times New Roman"/>
              </a:rPr>
              <a:t>elements</a:t>
            </a:r>
            <a:r>
              <a:rPr sz="1700" spc="55" dirty="0">
                <a:latin typeface="Times New Roman"/>
                <a:cs typeface="Times New Roman"/>
              </a:rPr>
              <a:t> </a:t>
            </a:r>
            <a:r>
              <a:rPr sz="1700" spc="-5" dirty="0">
                <a:latin typeface="Times New Roman"/>
                <a:cs typeface="Times New Roman"/>
              </a:rPr>
              <a:t>in</a:t>
            </a:r>
            <a:r>
              <a:rPr sz="1700" spc="45" dirty="0">
                <a:latin typeface="Times New Roman"/>
                <a:cs typeface="Times New Roman"/>
              </a:rPr>
              <a:t> </a:t>
            </a:r>
            <a:r>
              <a:rPr sz="1700" spc="-5" dirty="0">
                <a:latin typeface="Times New Roman"/>
                <a:cs typeface="Times New Roman"/>
              </a:rPr>
              <a:t>Ascending</a:t>
            </a:r>
            <a:r>
              <a:rPr sz="1700" spc="45" dirty="0">
                <a:latin typeface="Times New Roman"/>
                <a:cs typeface="Times New Roman"/>
              </a:rPr>
              <a:t> </a:t>
            </a:r>
            <a:r>
              <a:rPr sz="1700" spc="-5" dirty="0">
                <a:latin typeface="Times New Roman"/>
                <a:cs typeface="Times New Roman"/>
              </a:rPr>
              <a:t>order</a:t>
            </a:r>
            <a:r>
              <a:rPr sz="1700" spc="35" dirty="0">
                <a:latin typeface="Times New Roman"/>
                <a:cs typeface="Times New Roman"/>
              </a:rPr>
              <a:t> </a:t>
            </a:r>
            <a:r>
              <a:rPr sz="1700" spc="-5" dirty="0">
                <a:latin typeface="Times New Roman"/>
                <a:cs typeface="Times New Roman"/>
              </a:rPr>
              <a:t>and</a:t>
            </a:r>
            <a:r>
              <a:rPr sz="1700" spc="45" dirty="0">
                <a:latin typeface="Times New Roman"/>
                <a:cs typeface="Times New Roman"/>
              </a:rPr>
              <a:t> </a:t>
            </a:r>
            <a:r>
              <a:rPr sz="1700" b="1" spc="-5" dirty="0">
                <a:latin typeface="Times New Roman"/>
                <a:cs typeface="Times New Roman"/>
              </a:rPr>
              <a:t>Min</a:t>
            </a:r>
            <a:r>
              <a:rPr sz="1700" b="1" spc="60" dirty="0">
                <a:latin typeface="Times New Roman"/>
                <a:cs typeface="Times New Roman"/>
              </a:rPr>
              <a:t> </a:t>
            </a:r>
            <a:r>
              <a:rPr sz="1700" b="1" dirty="0">
                <a:latin typeface="Times New Roman"/>
                <a:cs typeface="Times New Roman"/>
              </a:rPr>
              <a:t>Heap</a:t>
            </a:r>
            <a:r>
              <a:rPr sz="1700" b="1" spc="55" dirty="0">
                <a:latin typeface="Times New Roman"/>
                <a:cs typeface="Times New Roman"/>
              </a:rPr>
              <a:t> </a:t>
            </a:r>
            <a:r>
              <a:rPr sz="1700" spc="-5" dirty="0">
                <a:latin typeface="Times New Roman"/>
                <a:cs typeface="Times New Roman"/>
              </a:rPr>
              <a:t>to</a:t>
            </a:r>
            <a:r>
              <a:rPr sz="1700" spc="45" dirty="0">
                <a:latin typeface="Times New Roman"/>
                <a:cs typeface="Times New Roman"/>
              </a:rPr>
              <a:t> </a:t>
            </a:r>
            <a:r>
              <a:rPr sz="1700" spc="-5" dirty="0">
                <a:latin typeface="Times New Roman"/>
                <a:cs typeface="Times New Roman"/>
              </a:rPr>
              <a:t>arrange </a:t>
            </a:r>
            <a:r>
              <a:rPr sz="1700" spc="-409" dirty="0">
                <a:latin typeface="Times New Roman"/>
                <a:cs typeface="Times New Roman"/>
              </a:rPr>
              <a:t> </a:t>
            </a:r>
            <a:r>
              <a:rPr sz="1700" spc="-5" dirty="0">
                <a:latin typeface="Times New Roman"/>
                <a:cs typeface="Times New Roman"/>
              </a:rPr>
              <a:t>list</a:t>
            </a:r>
            <a:r>
              <a:rPr sz="1700" spc="5" dirty="0">
                <a:latin typeface="Times New Roman"/>
                <a:cs typeface="Times New Roman"/>
              </a:rPr>
              <a:t> </a:t>
            </a:r>
            <a:r>
              <a:rPr sz="1700" spc="-5" dirty="0">
                <a:latin typeface="Times New Roman"/>
                <a:cs typeface="Times New Roman"/>
              </a:rPr>
              <a:t>elements</a:t>
            </a:r>
            <a:r>
              <a:rPr sz="1700" spc="5" dirty="0">
                <a:latin typeface="Times New Roman"/>
                <a:cs typeface="Times New Roman"/>
              </a:rPr>
              <a:t> </a:t>
            </a:r>
            <a:r>
              <a:rPr sz="1700" spc="-5" dirty="0">
                <a:latin typeface="Times New Roman"/>
                <a:cs typeface="Times New Roman"/>
              </a:rPr>
              <a:t>in</a:t>
            </a:r>
            <a:r>
              <a:rPr sz="1700" spc="5" dirty="0">
                <a:latin typeface="Times New Roman"/>
                <a:cs typeface="Times New Roman"/>
              </a:rPr>
              <a:t> </a:t>
            </a:r>
            <a:r>
              <a:rPr sz="1700" dirty="0">
                <a:latin typeface="Times New Roman"/>
                <a:cs typeface="Times New Roman"/>
              </a:rPr>
              <a:t>Descending</a:t>
            </a:r>
            <a:r>
              <a:rPr sz="1700" spc="-25" dirty="0">
                <a:latin typeface="Times New Roman"/>
                <a:cs typeface="Times New Roman"/>
              </a:rPr>
              <a:t> </a:t>
            </a:r>
            <a:r>
              <a:rPr sz="1700" spc="-20" dirty="0">
                <a:latin typeface="Times New Roman"/>
                <a:cs typeface="Times New Roman"/>
              </a:rPr>
              <a:t>order.</a:t>
            </a:r>
            <a:endParaRPr sz="1700" dirty="0">
              <a:latin typeface="Times New Roman"/>
              <a:cs typeface="Times New Roman"/>
            </a:endParaRPr>
          </a:p>
          <a:p>
            <a:pPr marL="12700">
              <a:lnSpc>
                <a:spcPct val="100000"/>
              </a:lnSpc>
              <a:spcBef>
                <a:spcPts val="755"/>
              </a:spcBef>
            </a:pPr>
            <a:r>
              <a:rPr sz="1700" b="1" dirty="0">
                <a:latin typeface="Times New Roman"/>
                <a:cs typeface="Times New Roman"/>
              </a:rPr>
              <a:t>Sorting</a:t>
            </a:r>
            <a:r>
              <a:rPr sz="1700" b="1" spc="-25" dirty="0">
                <a:latin typeface="Times New Roman"/>
                <a:cs typeface="Times New Roman"/>
              </a:rPr>
              <a:t> </a:t>
            </a:r>
            <a:r>
              <a:rPr sz="1700" b="1" spc="-5" dirty="0">
                <a:latin typeface="Times New Roman"/>
                <a:cs typeface="Times New Roman"/>
              </a:rPr>
              <a:t>in</a:t>
            </a:r>
            <a:r>
              <a:rPr sz="1700" b="1" spc="-95" dirty="0">
                <a:latin typeface="Times New Roman"/>
                <a:cs typeface="Times New Roman"/>
              </a:rPr>
              <a:t> </a:t>
            </a:r>
            <a:r>
              <a:rPr sz="1700" b="1" dirty="0">
                <a:latin typeface="Times New Roman"/>
                <a:cs typeface="Times New Roman"/>
              </a:rPr>
              <a:t>Ascending</a:t>
            </a:r>
            <a:r>
              <a:rPr sz="1700" b="1" spc="-40" dirty="0">
                <a:latin typeface="Times New Roman"/>
                <a:cs typeface="Times New Roman"/>
              </a:rPr>
              <a:t> </a:t>
            </a:r>
            <a:r>
              <a:rPr sz="1700" b="1" dirty="0">
                <a:latin typeface="Times New Roman"/>
                <a:cs typeface="Times New Roman"/>
              </a:rPr>
              <a:t>order</a:t>
            </a:r>
            <a:endParaRPr sz="1700" dirty="0">
              <a:latin typeface="Times New Roman"/>
              <a:cs typeface="Times New Roman"/>
            </a:endParaRPr>
          </a:p>
          <a:p>
            <a:pPr marL="241300">
              <a:lnSpc>
                <a:spcPct val="100000"/>
              </a:lnSpc>
              <a:spcBef>
                <a:spcPts val="985"/>
              </a:spcBef>
            </a:pPr>
            <a:r>
              <a:rPr sz="1600" spc="-5" dirty="0">
                <a:latin typeface="Times New Roman"/>
                <a:cs typeface="Times New Roman"/>
              </a:rPr>
              <a:t>Step</a:t>
            </a:r>
            <a:r>
              <a:rPr sz="1600" spc="20" dirty="0">
                <a:latin typeface="Times New Roman"/>
                <a:cs typeface="Times New Roman"/>
              </a:rPr>
              <a:t> </a:t>
            </a:r>
            <a:r>
              <a:rPr sz="1600" spc="-5" dirty="0">
                <a:latin typeface="Times New Roman"/>
                <a:cs typeface="Times New Roman"/>
              </a:rPr>
              <a:t>1-Construct</a:t>
            </a:r>
            <a:r>
              <a:rPr sz="1600" spc="20" dirty="0">
                <a:latin typeface="Times New Roman"/>
                <a:cs typeface="Times New Roman"/>
              </a:rPr>
              <a:t> </a:t>
            </a:r>
            <a:r>
              <a:rPr sz="1600" spc="-5" dirty="0">
                <a:latin typeface="Times New Roman"/>
                <a:cs typeface="Times New Roman"/>
              </a:rPr>
              <a:t>a</a:t>
            </a:r>
            <a:r>
              <a:rPr sz="1600" spc="10" dirty="0">
                <a:latin typeface="Times New Roman"/>
                <a:cs typeface="Times New Roman"/>
              </a:rPr>
              <a:t> </a:t>
            </a:r>
            <a:r>
              <a:rPr sz="1600" b="1" spc="-5" dirty="0">
                <a:latin typeface="Times New Roman"/>
                <a:cs typeface="Times New Roman"/>
              </a:rPr>
              <a:t>Binary</a:t>
            </a:r>
            <a:r>
              <a:rPr sz="1600" b="1" spc="-15" dirty="0">
                <a:latin typeface="Times New Roman"/>
                <a:cs typeface="Times New Roman"/>
              </a:rPr>
              <a:t> </a:t>
            </a:r>
            <a:r>
              <a:rPr sz="1600" b="1" spc="-40" dirty="0">
                <a:latin typeface="Times New Roman"/>
                <a:cs typeface="Times New Roman"/>
              </a:rPr>
              <a:t>Tree</a:t>
            </a:r>
            <a:r>
              <a:rPr sz="1600" b="1" dirty="0">
                <a:latin typeface="Times New Roman"/>
                <a:cs typeface="Times New Roman"/>
              </a:rPr>
              <a:t> </a:t>
            </a:r>
            <a:r>
              <a:rPr sz="1600" spc="-10" dirty="0">
                <a:latin typeface="Times New Roman"/>
                <a:cs typeface="Times New Roman"/>
              </a:rPr>
              <a:t>with</a:t>
            </a:r>
            <a:r>
              <a:rPr sz="1600" spc="25" dirty="0">
                <a:latin typeface="Times New Roman"/>
                <a:cs typeface="Times New Roman"/>
              </a:rPr>
              <a:t> </a:t>
            </a:r>
            <a:r>
              <a:rPr sz="1600" spc="-5" dirty="0">
                <a:latin typeface="Times New Roman"/>
                <a:cs typeface="Times New Roman"/>
              </a:rPr>
              <a:t>given</a:t>
            </a:r>
            <a:r>
              <a:rPr sz="1600" spc="5" dirty="0">
                <a:latin typeface="Times New Roman"/>
                <a:cs typeface="Times New Roman"/>
              </a:rPr>
              <a:t> </a:t>
            </a:r>
            <a:r>
              <a:rPr sz="1600" spc="-5" dirty="0">
                <a:latin typeface="Times New Roman"/>
                <a:cs typeface="Times New Roman"/>
              </a:rPr>
              <a:t>list</a:t>
            </a:r>
            <a:r>
              <a:rPr sz="1600" spc="30" dirty="0">
                <a:latin typeface="Times New Roman"/>
                <a:cs typeface="Times New Roman"/>
              </a:rPr>
              <a:t> </a:t>
            </a:r>
            <a:r>
              <a:rPr sz="1600" dirty="0">
                <a:latin typeface="Times New Roman"/>
                <a:cs typeface="Times New Roman"/>
              </a:rPr>
              <a:t>of</a:t>
            </a:r>
            <a:r>
              <a:rPr sz="1600" spc="10" dirty="0">
                <a:latin typeface="Times New Roman"/>
                <a:cs typeface="Times New Roman"/>
              </a:rPr>
              <a:t> </a:t>
            </a:r>
            <a:r>
              <a:rPr sz="1600" spc="-10" dirty="0">
                <a:latin typeface="Times New Roman"/>
                <a:cs typeface="Times New Roman"/>
              </a:rPr>
              <a:t>Elements.</a:t>
            </a:r>
            <a:endParaRPr sz="1600" dirty="0">
              <a:latin typeface="Times New Roman"/>
              <a:cs typeface="Times New Roman"/>
            </a:endParaRPr>
          </a:p>
          <a:p>
            <a:pPr marL="241300">
              <a:lnSpc>
                <a:spcPct val="100000"/>
              </a:lnSpc>
              <a:spcBef>
                <a:spcPts val="960"/>
              </a:spcBef>
            </a:pPr>
            <a:r>
              <a:rPr sz="1600" spc="-5" dirty="0">
                <a:latin typeface="Times New Roman"/>
                <a:cs typeface="Times New Roman"/>
              </a:rPr>
              <a:t>Step</a:t>
            </a:r>
            <a:r>
              <a:rPr sz="1600" spc="10" dirty="0">
                <a:latin typeface="Times New Roman"/>
                <a:cs typeface="Times New Roman"/>
              </a:rPr>
              <a:t> </a:t>
            </a:r>
            <a:r>
              <a:rPr sz="1600" spc="-10" dirty="0">
                <a:latin typeface="Times New Roman"/>
                <a:cs typeface="Times New Roman"/>
              </a:rPr>
              <a:t>2-Transform</a:t>
            </a:r>
            <a:r>
              <a:rPr sz="1600" spc="25" dirty="0">
                <a:latin typeface="Times New Roman"/>
                <a:cs typeface="Times New Roman"/>
              </a:rPr>
              <a:t> </a:t>
            </a:r>
            <a:r>
              <a:rPr sz="1600" spc="-5" dirty="0">
                <a:latin typeface="Times New Roman"/>
                <a:cs typeface="Times New Roman"/>
              </a:rPr>
              <a:t>the</a:t>
            </a:r>
            <a:r>
              <a:rPr sz="1600" spc="10" dirty="0">
                <a:latin typeface="Times New Roman"/>
                <a:cs typeface="Times New Roman"/>
              </a:rPr>
              <a:t> </a:t>
            </a:r>
            <a:r>
              <a:rPr sz="1600" spc="-5" dirty="0">
                <a:latin typeface="Times New Roman"/>
                <a:cs typeface="Times New Roman"/>
              </a:rPr>
              <a:t>Binary</a:t>
            </a:r>
            <a:r>
              <a:rPr sz="1600" spc="-15" dirty="0">
                <a:latin typeface="Times New Roman"/>
                <a:cs typeface="Times New Roman"/>
              </a:rPr>
              <a:t> </a:t>
            </a:r>
            <a:r>
              <a:rPr sz="1600" spc="-20" dirty="0">
                <a:latin typeface="Times New Roman"/>
                <a:cs typeface="Times New Roman"/>
              </a:rPr>
              <a:t>Tree</a:t>
            </a:r>
            <a:r>
              <a:rPr sz="1600" spc="15" dirty="0">
                <a:latin typeface="Times New Roman"/>
                <a:cs typeface="Times New Roman"/>
              </a:rPr>
              <a:t> </a:t>
            </a:r>
            <a:r>
              <a:rPr sz="1600" spc="-5" dirty="0">
                <a:latin typeface="Times New Roman"/>
                <a:cs typeface="Times New Roman"/>
              </a:rPr>
              <a:t>into</a:t>
            </a:r>
            <a:r>
              <a:rPr sz="1600" spc="15" dirty="0">
                <a:latin typeface="Times New Roman"/>
                <a:cs typeface="Times New Roman"/>
              </a:rPr>
              <a:t> </a:t>
            </a:r>
            <a:r>
              <a:rPr sz="1600" b="1" dirty="0">
                <a:latin typeface="Times New Roman"/>
                <a:cs typeface="Times New Roman"/>
              </a:rPr>
              <a:t>Max </a:t>
            </a:r>
            <a:r>
              <a:rPr sz="1600" b="1" spc="-5" dirty="0">
                <a:latin typeface="Times New Roman"/>
                <a:cs typeface="Times New Roman"/>
              </a:rPr>
              <a:t>Heap.</a:t>
            </a:r>
            <a:endParaRPr sz="1600" dirty="0">
              <a:latin typeface="Times New Roman"/>
              <a:cs typeface="Times New Roman"/>
            </a:endParaRPr>
          </a:p>
          <a:p>
            <a:pPr marL="241300" marR="2289175">
              <a:lnSpc>
                <a:spcPct val="150000"/>
              </a:lnSpc>
              <a:spcBef>
                <a:spcPts val="5"/>
              </a:spcBef>
            </a:pPr>
            <a:r>
              <a:rPr sz="1600" spc="-5" dirty="0">
                <a:latin typeface="Times New Roman"/>
                <a:cs typeface="Times New Roman"/>
              </a:rPr>
              <a:t>Step</a:t>
            </a:r>
            <a:r>
              <a:rPr sz="1600" spc="20" dirty="0">
                <a:latin typeface="Times New Roman"/>
                <a:cs typeface="Times New Roman"/>
              </a:rPr>
              <a:t> </a:t>
            </a:r>
            <a:r>
              <a:rPr sz="1600" spc="-5" dirty="0">
                <a:latin typeface="Times New Roman"/>
                <a:cs typeface="Times New Roman"/>
              </a:rPr>
              <a:t>3-Delete</a:t>
            </a:r>
            <a:r>
              <a:rPr sz="1600" spc="35" dirty="0">
                <a:latin typeface="Times New Roman"/>
                <a:cs typeface="Times New Roman"/>
              </a:rPr>
              <a:t> </a:t>
            </a:r>
            <a:r>
              <a:rPr sz="1600" spc="-5" dirty="0">
                <a:latin typeface="Times New Roman"/>
                <a:cs typeface="Times New Roman"/>
              </a:rPr>
              <a:t>the</a:t>
            </a:r>
            <a:r>
              <a:rPr sz="1600" spc="5" dirty="0">
                <a:latin typeface="Times New Roman"/>
                <a:cs typeface="Times New Roman"/>
              </a:rPr>
              <a:t> </a:t>
            </a:r>
            <a:r>
              <a:rPr sz="1600" spc="-5" dirty="0">
                <a:latin typeface="Times New Roman"/>
                <a:cs typeface="Times New Roman"/>
              </a:rPr>
              <a:t>root</a:t>
            </a:r>
            <a:r>
              <a:rPr sz="1600" spc="15" dirty="0">
                <a:latin typeface="Times New Roman"/>
                <a:cs typeface="Times New Roman"/>
              </a:rPr>
              <a:t> </a:t>
            </a:r>
            <a:r>
              <a:rPr sz="1600" spc="-10" dirty="0">
                <a:latin typeface="Times New Roman"/>
                <a:cs typeface="Times New Roman"/>
              </a:rPr>
              <a:t>element</a:t>
            </a:r>
            <a:r>
              <a:rPr sz="1600" spc="80" dirty="0">
                <a:latin typeface="Times New Roman"/>
                <a:cs typeface="Times New Roman"/>
              </a:rPr>
              <a:t> </a:t>
            </a:r>
            <a:r>
              <a:rPr sz="1600" spc="-5" dirty="0">
                <a:latin typeface="Times New Roman"/>
                <a:cs typeface="Times New Roman"/>
              </a:rPr>
              <a:t>from</a:t>
            </a:r>
            <a:r>
              <a:rPr sz="1600" spc="10" dirty="0">
                <a:latin typeface="Times New Roman"/>
                <a:cs typeface="Times New Roman"/>
              </a:rPr>
              <a:t> </a:t>
            </a:r>
            <a:r>
              <a:rPr sz="1600" spc="-5" dirty="0">
                <a:latin typeface="Times New Roman"/>
                <a:cs typeface="Times New Roman"/>
              </a:rPr>
              <a:t>Max</a:t>
            </a:r>
            <a:r>
              <a:rPr sz="1600" spc="30" dirty="0">
                <a:latin typeface="Times New Roman"/>
                <a:cs typeface="Times New Roman"/>
              </a:rPr>
              <a:t> </a:t>
            </a:r>
            <a:r>
              <a:rPr sz="1600" spc="-10" dirty="0">
                <a:latin typeface="Times New Roman"/>
                <a:cs typeface="Times New Roman"/>
              </a:rPr>
              <a:t>Heap</a:t>
            </a:r>
            <a:r>
              <a:rPr sz="1600" spc="5" dirty="0">
                <a:latin typeface="Times New Roman"/>
                <a:cs typeface="Times New Roman"/>
              </a:rPr>
              <a:t> </a:t>
            </a:r>
            <a:r>
              <a:rPr sz="1600" spc="-5" dirty="0">
                <a:latin typeface="Times New Roman"/>
                <a:cs typeface="Times New Roman"/>
              </a:rPr>
              <a:t>using</a:t>
            </a:r>
            <a:r>
              <a:rPr sz="1600" spc="15" dirty="0">
                <a:latin typeface="Times New Roman"/>
                <a:cs typeface="Times New Roman"/>
              </a:rPr>
              <a:t> </a:t>
            </a:r>
            <a:r>
              <a:rPr sz="1600" b="1" spc="-5" dirty="0" err="1">
                <a:latin typeface="Times New Roman"/>
                <a:cs typeface="Times New Roman"/>
              </a:rPr>
              <a:t>Heapify</a:t>
            </a:r>
            <a:r>
              <a:rPr lang="en-US" sz="1600" b="1" spc="35" dirty="0">
                <a:latin typeface="Times New Roman"/>
                <a:cs typeface="Times New Roman"/>
              </a:rPr>
              <a:t> </a:t>
            </a:r>
            <a:r>
              <a:rPr sz="1600" spc="-10" dirty="0">
                <a:latin typeface="Times New Roman"/>
                <a:cs typeface="Times New Roman"/>
              </a:rPr>
              <a:t>method. </a:t>
            </a:r>
            <a:r>
              <a:rPr sz="1600" spc="-385" dirty="0">
                <a:latin typeface="Times New Roman"/>
                <a:cs typeface="Times New Roman"/>
              </a:rPr>
              <a:t> </a:t>
            </a:r>
            <a:r>
              <a:rPr sz="1600" spc="-5" dirty="0">
                <a:latin typeface="Times New Roman"/>
                <a:cs typeface="Times New Roman"/>
              </a:rPr>
              <a:t>Step</a:t>
            </a:r>
            <a:r>
              <a:rPr sz="1600" spc="15" dirty="0">
                <a:latin typeface="Times New Roman"/>
                <a:cs typeface="Times New Roman"/>
              </a:rPr>
              <a:t> </a:t>
            </a:r>
            <a:r>
              <a:rPr sz="1600" spc="-5" dirty="0">
                <a:latin typeface="Times New Roman"/>
                <a:cs typeface="Times New Roman"/>
              </a:rPr>
              <a:t>4-</a:t>
            </a:r>
            <a:r>
              <a:rPr lang="en-US" sz="1600" spc="-5" dirty="0">
                <a:latin typeface="Times New Roman"/>
                <a:cs typeface="Times New Roman"/>
              </a:rPr>
              <a:t>Insert deleted</a:t>
            </a:r>
            <a:r>
              <a:rPr lang="en-US" sz="1600" spc="10" dirty="0">
                <a:latin typeface="Times New Roman"/>
                <a:cs typeface="Times New Roman"/>
              </a:rPr>
              <a:t> </a:t>
            </a:r>
            <a:r>
              <a:rPr lang="en-US" sz="1600" spc="-10" dirty="0">
                <a:latin typeface="Times New Roman"/>
                <a:cs typeface="Times New Roman"/>
              </a:rPr>
              <a:t>element</a:t>
            </a:r>
            <a:r>
              <a:rPr lang="en-US" sz="1600" spc="75" dirty="0">
                <a:latin typeface="Times New Roman"/>
                <a:cs typeface="Times New Roman"/>
              </a:rPr>
              <a:t> </a:t>
            </a:r>
            <a:r>
              <a:rPr lang="en-US" sz="1600" spc="-5" dirty="0">
                <a:latin typeface="Times New Roman"/>
                <a:cs typeface="Times New Roman"/>
              </a:rPr>
              <a:t>at the end </a:t>
            </a:r>
            <a:r>
              <a:rPr sz="1600" spc="-5" dirty="0">
                <a:latin typeface="Times New Roman"/>
                <a:cs typeface="Times New Roman"/>
              </a:rPr>
              <a:t>into</a:t>
            </a:r>
            <a:r>
              <a:rPr sz="1600" dirty="0">
                <a:latin typeface="Times New Roman"/>
                <a:cs typeface="Times New Roman"/>
              </a:rPr>
              <a:t> </a:t>
            </a:r>
            <a:r>
              <a:rPr sz="1600" spc="-5" dirty="0">
                <a:latin typeface="Times New Roman"/>
                <a:cs typeface="Times New Roman"/>
              </a:rPr>
              <a:t>the</a:t>
            </a:r>
            <a:r>
              <a:rPr sz="1600" spc="5" dirty="0">
                <a:latin typeface="Times New Roman"/>
                <a:cs typeface="Times New Roman"/>
              </a:rPr>
              <a:t> </a:t>
            </a:r>
            <a:r>
              <a:rPr sz="1600" spc="-5" dirty="0">
                <a:latin typeface="Times New Roman"/>
                <a:cs typeface="Times New Roman"/>
              </a:rPr>
              <a:t>Sorted</a:t>
            </a:r>
            <a:r>
              <a:rPr sz="1600" spc="20" dirty="0">
                <a:latin typeface="Times New Roman"/>
                <a:cs typeface="Times New Roman"/>
              </a:rPr>
              <a:t> </a:t>
            </a:r>
            <a:r>
              <a:rPr sz="1600" spc="-5">
                <a:latin typeface="Times New Roman"/>
                <a:cs typeface="Times New Roman"/>
              </a:rPr>
              <a:t>list.</a:t>
            </a:r>
            <a:endParaRPr lang="en-US" sz="1600" spc="-5">
              <a:latin typeface="Times New Roman"/>
              <a:cs typeface="Times New Roman"/>
            </a:endParaRPr>
          </a:p>
          <a:p>
            <a:pPr marL="241300" marR="2289175">
              <a:lnSpc>
                <a:spcPct val="150000"/>
              </a:lnSpc>
              <a:spcBef>
                <a:spcPts val="5"/>
              </a:spcBef>
            </a:pPr>
            <a:r>
              <a:rPr sz="1600" spc="-5">
                <a:latin typeface="Times New Roman"/>
                <a:cs typeface="Times New Roman"/>
              </a:rPr>
              <a:t>Step</a:t>
            </a:r>
            <a:r>
              <a:rPr sz="1600" spc="15">
                <a:latin typeface="Times New Roman"/>
                <a:cs typeface="Times New Roman"/>
              </a:rPr>
              <a:t> </a:t>
            </a:r>
            <a:r>
              <a:rPr sz="1600" spc="-5" dirty="0">
                <a:latin typeface="Times New Roman"/>
                <a:cs typeface="Times New Roman"/>
              </a:rPr>
              <a:t>5-Repeat</a:t>
            </a:r>
            <a:r>
              <a:rPr sz="1600" spc="10" dirty="0">
                <a:latin typeface="Times New Roman"/>
                <a:cs typeface="Times New Roman"/>
              </a:rPr>
              <a:t> </a:t>
            </a:r>
            <a:r>
              <a:rPr sz="1600" spc="-5" dirty="0">
                <a:latin typeface="Times New Roman"/>
                <a:cs typeface="Times New Roman"/>
              </a:rPr>
              <a:t>the</a:t>
            </a:r>
            <a:r>
              <a:rPr sz="1600" spc="10" dirty="0">
                <a:latin typeface="Times New Roman"/>
                <a:cs typeface="Times New Roman"/>
              </a:rPr>
              <a:t> </a:t>
            </a:r>
            <a:r>
              <a:rPr sz="1600" spc="-10" dirty="0">
                <a:latin typeface="Times New Roman"/>
                <a:cs typeface="Times New Roman"/>
              </a:rPr>
              <a:t>same</a:t>
            </a:r>
            <a:r>
              <a:rPr sz="1600" spc="55" dirty="0">
                <a:latin typeface="Times New Roman"/>
                <a:cs typeface="Times New Roman"/>
              </a:rPr>
              <a:t> </a:t>
            </a:r>
            <a:r>
              <a:rPr sz="1600" spc="-5" dirty="0">
                <a:latin typeface="Times New Roman"/>
                <a:cs typeface="Times New Roman"/>
              </a:rPr>
              <a:t>until</a:t>
            </a:r>
            <a:r>
              <a:rPr sz="1600" spc="15" dirty="0">
                <a:latin typeface="Times New Roman"/>
                <a:cs typeface="Times New Roman"/>
              </a:rPr>
              <a:t> </a:t>
            </a:r>
            <a:r>
              <a:rPr sz="1600" spc="-5" dirty="0">
                <a:latin typeface="Times New Roman"/>
                <a:cs typeface="Times New Roman"/>
              </a:rPr>
              <a:t>Max</a:t>
            </a:r>
            <a:r>
              <a:rPr sz="1600" spc="10" dirty="0">
                <a:latin typeface="Times New Roman"/>
                <a:cs typeface="Times New Roman"/>
              </a:rPr>
              <a:t> </a:t>
            </a:r>
            <a:r>
              <a:rPr sz="1600" spc="-5" dirty="0">
                <a:latin typeface="Times New Roman"/>
                <a:cs typeface="Times New Roman"/>
              </a:rPr>
              <a:t>Heap</a:t>
            </a:r>
            <a:r>
              <a:rPr sz="1600" spc="15" dirty="0">
                <a:latin typeface="Times New Roman"/>
                <a:cs typeface="Times New Roman"/>
              </a:rPr>
              <a:t> </a:t>
            </a:r>
            <a:r>
              <a:rPr sz="1600" spc="-10" dirty="0">
                <a:latin typeface="Times New Roman"/>
                <a:cs typeface="Times New Roman"/>
              </a:rPr>
              <a:t>becomes</a:t>
            </a:r>
            <a:r>
              <a:rPr sz="1600" spc="50" dirty="0">
                <a:latin typeface="Times New Roman"/>
                <a:cs typeface="Times New Roman"/>
              </a:rPr>
              <a:t> </a:t>
            </a:r>
            <a:r>
              <a:rPr sz="1600" spc="-30" dirty="0">
                <a:latin typeface="Times New Roman"/>
                <a:cs typeface="Times New Roman"/>
              </a:rPr>
              <a:t>empty.</a:t>
            </a:r>
            <a:endParaRPr sz="1600" dirty="0">
              <a:latin typeface="Times New Roman"/>
              <a:cs typeface="Times New Roman"/>
            </a:endParaRPr>
          </a:p>
          <a:p>
            <a:pPr marL="241300">
              <a:lnSpc>
                <a:spcPct val="100000"/>
              </a:lnSpc>
              <a:spcBef>
                <a:spcPts val="960"/>
              </a:spcBef>
            </a:pPr>
            <a:r>
              <a:rPr sz="1600" spc="-5" dirty="0">
                <a:latin typeface="Times New Roman"/>
                <a:cs typeface="Times New Roman"/>
              </a:rPr>
              <a:t>Step</a:t>
            </a:r>
            <a:r>
              <a:rPr sz="1600" spc="15" dirty="0">
                <a:latin typeface="Times New Roman"/>
                <a:cs typeface="Times New Roman"/>
              </a:rPr>
              <a:t> </a:t>
            </a:r>
            <a:r>
              <a:rPr sz="1600" spc="-5" dirty="0">
                <a:latin typeface="Times New Roman"/>
                <a:cs typeface="Times New Roman"/>
              </a:rPr>
              <a:t>6-Display</a:t>
            </a:r>
            <a:r>
              <a:rPr sz="1600" spc="15" dirty="0">
                <a:latin typeface="Times New Roman"/>
                <a:cs typeface="Times New Roman"/>
              </a:rPr>
              <a:t> </a:t>
            </a:r>
            <a:r>
              <a:rPr sz="1600" spc="-5" dirty="0">
                <a:latin typeface="Times New Roman"/>
                <a:cs typeface="Times New Roman"/>
              </a:rPr>
              <a:t>the</a:t>
            </a:r>
            <a:r>
              <a:rPr sz="1600" spc="5" dirty="0">
                <a:latin typeface="Times New Roman"/>
                <a:cs typeface="Times New Roman"/>
              </a:rPr>
              <a:t> </a:t>
            </a:r>
            <a:r>
              <a:rPr sz="1600" spc="-5" dirty="0">
                <a:latin typeface="Times New Roman"/>
                <a:cs typeface="Times New Roman"/>
              </a:rPr>
              <a:t>sorted</a:t>
            </a:r>
            <a:r>
              <a:rPr sz="1600" spc="20" dirty="0">
                <a:latin typeface="Times New Roman"/>
                <a:cs typeface="Times New Roman"/>
              </a:rPr>
              <a:t> </a:t>
            </a:r>
            <a:r>
              <a:rPr sz="1600" spc="-5" dirty="0">
                <a:latin typeface="Times New Roman"/>
                <a:cs typeface="Times New Roman"/>
              </a:rPr>
              <a:t>list.</a:t>
            </a:r>
            <a:endParaRPr sz="1600" dirty="0">
              <a:latin typeface="Times New Roman"/>
              <a:cs typeface="Times New Roman"/>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40970" rIns="0" bIns="0" rtlCol="0">
            <a:spAutoFit/>
          </a:bodyPr>
          <a:lstStyle/>
          <a:p>
            <a:pPr marL="12700">
              <a:lnSpc>
                <a:spcPct val="100000"/>
              </a:lnSpc>
              <a:spcBef>
                <a:spcPts val="1110"/>
              </a:spcBef>
            </a:pPr>
            <a:r>
              <a:rPr dirty="0"/>
              <a:t>Sorting</a:t>
            </a:r>
            <a:r>
              <a:rPr spc="-25" dirty="0"/>
              <a:t> </a:t>
            </a:r>
            <a:r>
              <a:rPr spc="-5" dirty="0"/>
              <a:t>in </a:t>
            </a:r>
            <a:r>
              <a:rPr dirty="0"/>
              <a:t>descending</a:t>
            </a:r>
            <a:r>
              <a:rPr spc="-20" dirty="0"/>
              <a:t> </a:t>
            </a:r>
            <a:r>
              <a:rPr dirty="0"/>
              <a:t>order</a:t>
            </a:r>
          </a:p>
          <a:p>
            <a:pPr marL="241300" marR="5080">
              <a:lnSpc>
                <a:spcPts val="3240"/>
              </a:lnSpc>
              <a:spcBef>
                <a:spcPts val="85"/>
              </a:spcBef>
            </a:pPr>
            <a:r>
              <a:rPr sz="1800" b="0" spc="-5" dirty="0">
                <a:latin typeface="Times New Roman"/>
                <a:cs typeface="Times New Roman"/>
              </a:rPr>
              <a:t>Step</a:t>
            </a:r>
            <a:r>
              <a:rPr sz="1800" b="0" spc="5" dirty="0">
                <a:latin typeface="Times New Roman"/>
                <a:cs typeface="Times New Roman"/>
              </a:rPr>
              <a:t> </a:t>
            </a:r>
            <a:r>
              <a:rPr sz="1800" b="0" spc="-5" dirty="0">
                <a:latin typeface="Times New Roman"/>
                <a:cs typeface="Times New Roman"/>
              </a:rPr>
              <a:t>1-Construct</a:t>
            </a:r>
            <a:r>
              <a:rPr sz="1800" b="0" spc="5" dirty="0">
                <a:latin typeface="Times New Roman"/>
                <a:cs typeface="Times New Roman"/>
              </a:rPr>
              <a:t> </a:t>
            </a:r>
            <a:r>
              <a:rPr sz="1800" b="0" spc="-5" dirty="0">
                <a:latin typeface="Times New Roman"/>
                <a:cs typeface="Times New Roman"/>
              </a:rPr>
              <a:t>a</a:t>
            </a:r>
            <a:r>
              <a:rPr sz="1800" b="0" dirty="0">
                <a:latin typeface="Times New Roman"/>
                <a:cs typeface="Times New Roman"/>
              </a:rPr>
              <a:t> </a:t>
            </a:r>
            <a:r>
              <a:rPr sz="1800" spc="-5" dirty="0"/>
              <a:t>Binary</a:t>
            </a:r>
            <a:r>
              <a:rPr sz="1800" spc="-20" dirty="0"/>
              <a:t> </a:t>
            </a:r>
            <a:r>
              <a:rPr sz="1800" spc="-45" dirty="0"/>
              <a:t>Tree</a:t>
            </a:r>
            <a:r>
              <a:rPr sz="1800" spc="-5" dirty="0"/>
              <a:t> </a:t>
            </a:r>
            <a:r>
              <a:rPr sz="1800" b="0" spc="-5" dirty="0">
                <a:latin typeface="Times New Roman"/>
                <a:cs typeface="Times New Roman"/>
              </a:rPr>
              <a:t>with</a:t>
            </a:r>
            <a:r>
              <a:rPr sz="1800" b="0" dirty="0">
                <a:latin typeface="Times New Roman"/>
                <a:cs typeface="Times New Roman"/>
              </a:rPr>
              <a:t> given list</a:t>
            </a:r>
            <a:r>
              <a:rPr sz="1800" b="0" spc="5" dirty="0">
                <a:latin typeface="Times New Roman"/>
                <a:cs typeface="Times New Roman"/>
              </a:rPr>
              <a:t> </a:t>
            </a:r>
            <a:r>
              <a:rPr sz="1800" b="0" dirty="0">
                <a:latin typeface="Times New Roman"/>
                <a:cs typeface="Times New Roman"/>
              </a:rPr>
              <a:t>of</a:t>
            </a:r>
            <a:r>
              <a:rPr sz="1800" b="0" spc="10" dirty="0">
                <a:latin typeface="Times New Roman"/>
                <a:cs typeface="Times New Roman"/>
              </a:rPr>
              <a:t> </a:t>
            </a:r>
            <a:r>
              <a:rPr sz="1800" b="0" dirty="0">
                <a:latin typeface="Times New Roman"/>
                <a:cs typeface="Times New Roman"/>
              </a:rPr>
              <a:t>Elements. </a:t>
            </a:r>
            <a:r>
              <a:rPr sz="1800" b="0" spc="-434" dirty="0">
                <a:latin typeface="Times New Roman"/>
                <a:cs typeface="Times New Roman"/>
              </a:rPr>
              <a:t> </a:t>
            </a:r>
            <a:r>
              <a:rPr sz="1800" b="0" dirty="0">
                <a:latin typeface="Times New Roman"/>
                <a:cs typeface="Times New Roman"/>
              </a:rPr>
              <a:t>Step</a:t>
            </a:r>
            <a:r>
              <a:rPr sz="1800" b="0" spc="-5" dirty="0">
                <a:latin typeface="Times New Roman"/>
                <a:cs typeface="Times New Roman"/>
              </a:rPr>
              <a:t> </a:t>
            </a:r>
            <a:r>
              <a:rPr sz="1800" b="0" spc="-10" dirty="0">
                <a:latin typeface="Times New Roman"/>
                <a:cs typeface="Times New Roman"/>
              </a:rPr>
              <a:t>2-Transform</a:t>
            </a:r>
            <a:r>
              <a:rPr sz="1800" b="0" spc="-5" dirty="0">
                <a:latin typeface="Times New Roman"/>
                <a:cs typeface="Times New Roman"/>
              </a:rPr>
              <a:t> </a:t>
            </a:r>
            <a:r>
              <a:rPr sz="1800" b="0" dirty="0">
                <a:latin typeface="Times New Roman"/>
                <a:cs typeface="Times New Roman"/>
              </a:rPr>
              <a:t>the Binary</a:t>
            </a:r>
            <a:r>
              <a:rPr sz="1800" b="0" spc="-40" dirty="0">
                <a:latin typeface="Times New Roman"/>
                <a:cs typeface="Times New Roman"/>
              </a:rPr>
              <a:t> </a:t>
            </a:r>
            <a:r>
              <a:rPr sz="1800" b="0" spc="-15" dirty="0">
                <a:latin typeface="Times New Roman"/>
                <a:cs typeface="Times New Roman"/>
              </a:rPr>
              <a:t>Tree</a:t>
            </a:r>
            <a:r>
              <a:rPr sz="1800" b="0" spc="-10" dirty="0">
                <a:latin typeface="Times New Roman"/>
                <a:cs typeface="Times New Roman"/>
              </a:rPr>
              <a:t> </a:t>
            </a:r>
            <a:r>
              <a:rPr sz="1800" b="0" dirty="0">
                <a:latin typeface="Times New Roman"/>
                <a:cs typeface="Times New Roman"/>
              </a:rPr>
              <a:t>into</a:t>
            </a:r>
            <a:r>
              <a:rPr sz="1800" b="0" spc="-5" dirty="0">
                <a:latin typeface="Times New Roman"/>
                <a:cs typeface="Times New Roman"/>
              </a:rPr>
              <a:t> </a:t>
            </a:r>
            <a:r>
              <a:rPr sz="1800" dirty="0"/>
              <a:t>Min</a:t>
            </a:r>
            <a:r>
              <a:rPr sz="1800" spc="-10" dirty="0"/>
              <a:t> </a:t>
            </a:r>
            <a:r>
              <a:rPr sz="1800" spc="-5" dirty="0"/>
              <a:t>Heap.</a:t>
            </a:r>
            <a:endParaRPr sz="1800">
              <a:latin typeface="Times New Roman"/>
              <a:cs typeface="Times New Roman"/>
            </a:endParaRPr>
          </a:p>
        </p:txBody>
      </p:sp>
      <p:sp>
        <p:nvSpPr>
          <p:cNvPr id="3" name="object 3"/>
          <p:cNvSpPr txBox="1">
            <a:spLocks noGrp="1"/>
          </p:cNvSpPr>
          <p:nvPr>
            <p:ph type="body" idx="1"/>
          </p:nvPr>
        </p:nvSpPr>
        <p:spPr>
          <a:prstGeom prst="rect">
            <a:avLst/>
          </a:prstGeom>
        </p:spPr>
        <p:txBody>
          <a:bodyPr vert="horz" wrap="square" lIns="0" tIns="12700" rIns="0" bIns="0" rtlCol="0">
            <a:spAutoFit/>
          </a:bodyPr>
          <a:lstStyle/>
          <a:p>
            <a:pPr marL="12700" marR="5080">
              <a:lnSpc>
                <a:spcPct val="150000"/>
              </a:lnSpc>
              <a:spcBef>
                <a:spcPts val="100"/>
              </a:spcBef>
            </a:pPr>
            <a:r>
              <a:rPr spc="-5" dirty="0"/>
              <a:t>Step</a:t>
            </a:r>
            <a:r>
              <a:rPr spc="5" dirty="0"/>
              <a:t> </a:t>
            </a:r>
            <a:r>
              <a:rPr dirty="0"/>
              <a:t>3-Delete</a:t>
            </a:r>
            <a:r>
              <a:rPr spc="-5" dirty="0"/>
              <a:t> the</a:t>
            </a:r>
            <a:r>
              <a:rPr spc="5" dirty="0"/>
              <a:t> </a:t>
            </a:r>
            <a:r>
              <a:rPr spc="-5" dirty="0"/>
              <a:t>root</a:t>
            </a:r>
            <a:r>
              <a:rPr dirty="0"/>
              <a:t> element</a:t>
            </a:r>
            <a:r>
              <a:rPr spc="5" dirty="0"/>
              <a:t> </a:t>
            </a:r>
            <a:r>
              <a:rPr spc="-5" dirty="0"/>
              <a:t>from</a:t>
            </a:r>
            <a:r>
              <a:rPr dirty="0"/>
              <a:t> </a:t>
            </a:r>
            <a:r>
              <a:rPr spc="-5" dirty="0"/>
              <a:t>Min</a:t>
            </a:r>
            <a:r>
              <a:rPr spc="10" dirty="0"/>
              <a:t> </a:t>
            </a:r>
            <a:r>
              <a:rPr spc="-5" dirty="0"/>
              <a:t>Heap</a:t>
            </a:r>
            <a:r>
              <a:rPr dirty="0"/>
              <a:t> using</a:t>
            </a:r>
            <a:r>
              <a:rPr spc="-5" dirty="0"/>
              <a:t> </a:t>
            </a:r>
            <a:r>
              <a:rPr b="1" dirty="0">
                <a:latin typeface="Times New Roman"/>
                <a:cs typeface="Times New Roman"/>
              </a:rPr>
              <a:t>Heapify </a:t>
            </a:r>
            <a:r>
              <a:rPr spc="-5" dirty="0"/>
              <a:t>method. </a:t>
            </a:r>
            <a:r>
              <a:rPr spc="-434" dirty="0"/>
              <a:t> </a:t>
            </a:r>
            <a:r>
              <a:rPr spc="-5" dirty="0"/>
              <a:t>Step</a:t>
            </a:r>
            <a:r>
              <a:rPr dirty="0"/>
              <a:t> </a:t>
            </a:r>
            <a:r>
              <a:rPr spc="-5" dirty="0"/>
              <a:t>4-Put</a:t>
            </a:r>
            <a:r>
              <a:rPr spc="5" dirty="0"/>
              <a:t> </a:t>
            </a:r>
            <a:r>
              <a:rPr spc="-5" dirty="0"/>
              <a:t>the</a:t>
            </a:r>
            <a:r>
              <a:rPr spc="-10" dirty="0"/>
              <a:t> </a:t>
            </a:r>
            <a:r>
              <a:rPr dirty="0"/>
              <a:t>deleted</a:t>
            </a:r>
            <a:r>
              <a:rPr spc="-10" dirty="0"/>
              <a:t> </a:t>
            </a:r>
            <a:r>
              <a:rPr dirty="0"/>
              <a:t>element into</a:t>
            </a:r>
            <a:r>
              <a:rPr spc="-5" dirty="0"/>
              <a:t> the</a:t>
            </a:r>
            <a:r>
              <a:rPr dirty="0"/>
              <a:t> </a:t>
            </a:r>
            <a:r>
              <a:rPr spc="-5" dirty="0"/>
              <a:t>Sorted </a:t>
            </a:r>
            <a:r>
              <a:rPr dirty="0"/>
              <a:t>list.</a:t>
            </a:r>
          </a:p>
          <a:p>
            <a:pPr marL="12700" marR="1324610">
              <a:lnSpc>
                <a:spcPct val="150000"/>
              </a:lnSpc>
            </a:pPr>
            <a:r>
              <a:rPr spc="-5" dirty="0"/>
              <a:t>Step</a:t>
            </a:r>
            <a:r>
              <a:rPr dirty="0"/>
              <a:t> 5-Repeat</a:t>
            </a:r>
            <a:r>
              <a:rPr spc="-5" dirty="0"/>
              <a:t> the</a:t>
            </a:r>
            <a:r>
              <a:rPr spc="5" dirty="0"/>
              <a:t> </a:t>
            </a:r>
            <a:r>
              <a:rPr spc="-5" dirty="0"/>
              <a:t>same</a:t>
            </a:r>
            <a:r>
              <a:rPr spc="15" dirty="0"/>
              <a:t> </a:t>
            </a:r>
            <a:r>
              <a:rPr dirty="0"/>
              <a:t>until</a:t>
            </a:r>
            <a:r>
              <a:rPr spc="5" dirty="0"/>
              <a:t> </a:t>
            </a:r>
            <a:r>
              <a:rPr spc="-5" dirty="0"/>
              <a:t>Min Heap</a:t>
            </a:r>
            <a:r>
              <a:rPr dirty="0"/>
              <a:t> </a:t>
            </a:r>
            <a:r>
              <a:rPr spc="-5" dirty="0"/>
              <a:t>becomes</a:t>
            </a:r>
            <a:r>
              <a:rPr spc="15" dirty="0"/>
              <a:t> </a:t>
            </a:r>
            <a:r>
              <a:rPr spc="-20" dirty="0"/>
              <a:t>empty. </a:t>
            </a:r>
            <a:r>
              <a:rPr spc="-434" dirty="0"/>
              <a:t> </a:t>
            </a:r>
            <a:r>
              <a:rPr dirty="0"/>
              <a:t>Step</a:t>
            </a:r>
            <a:r>
              <a:rPr spc="-5" dirty="0"/>
              <a:t> 6-Display </a:t>
            </a:r>
            <a:r>
              <a:rPr dirty="0"/>
              <a:t>the sorted</a:t>
            </a:r>
            <a:r>
              <a:rPr spc="-5" dirty="0"/>
              <a:t> </a:t>
            </a:r>
            <a:r>
              <a:rPr dirty="0"/>
              <a:t>list.</a:t>
            </a:r>
          </a:p>
          <a:p>
            <a:pPr>
              <a:lnSpc>
                <a:spcPct val="100000"/>
              </a:lnSpc>
            </a:pPr>
            <a:endParaRPr sz="2000"/>
          </a:p>
          <a:p>
            <a:pPr>
              <a:lnSpc>
                <a:spcPct val="100000"/>
              </a:lnSpc>
              <a:spcBef>
                <a:spcPts val="10"/>
              </a:spcBef>
            </a:pPr>
            <a:endParaRPr sz="1750"/>
          </a:p>
          <a:p>
            <a:pPr marL="12700">
              <a:lnSpc>
                <a:spcPct val="100000"/>
              </a:lnSpc>
            </a:pPr>
            <a:r>
              <a:rPr dirty="0"/>
              <a:t>Ex</a:t>
            </a:r>
            <a:r>
              <a:rPr spc="5" dirty="0"/>
              <a:t>a</a:t>
            </a:r>
            <a:r>
              <a:rPr spc="-10" dirty="0"/>
              <a:t>m</a:t>
            </a:r>
            <a:r>
              <a:rPr dirty="0"/>
              <a:t>pl</a:t>
            </a:r>
            <a:r>
              <a:rPr spc="10" dirty="0"/>
              <a:t>e</a:t>
            </a:r>
            <a:r>
              <a:rPr dirty="0"/>
              <a:t>:</a:t>
            </a:r>
            <a:r>
              <a:rPr spc="-15" dirty="0"/>
              <a:t> </a:t>
            </a:r>
            <a:r>
              <a:rPr dirty="0"/>
              <a:t>Sorting</a:t>
            </a:r>
            <a:r>
              <a:rPr spc="5" dirty="0"/>
              <a:t> </a:t>
            </a:r>
            <a:r>
              <a:rPr dirty="0"/>
              <a:t>in</a:t>
            </a:r>
            <a:r>
              <a:rPr spc="-105" dirty="0"/>
              <a:t> </a:t>
            </a:r>
            <a:r>
              <a:rPr spc="-10" dirty="0"/>
              <a:t>A</a:t>
            </a:r>
            <a:r>
              <a:rPr spc="-5" dirty="0"/>
              <a:t>sce</a:t>
            </a:r>
            <a:r>
              <a:rPr dirty="0"/>
              <a:t>nding order</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96924" y="251459"/>
            <a:ext cx="4945380" cy="4809744"/>
          </a:xfrm>
          <a:prstGeom prst="rect">
            <a:avLst/>
          </a:prstGeom>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712995" y="188086"/>
            <a:ext cx="4905980" cy="4750859"/>
          </a:xfrm>
          <a:prstGeom prst="rect">
            <a:avLst/>
          </a:prstGeo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760864" y="321566"/>
            <a:ext cx="5068208" cy="4517348"/>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22495" y="535050"/>
            <a:ext cx="5449923" cy="2090042"/>
          </a:xfrm>
          <a:prstGeom prst="rect">
            <a:avLst/>
          </a:prstGeom>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6186" y="381101"/>
            <a:ext cx="7404100" cy="1515110"/>
          </a:xfrm>
          <a:prstGeom prst="rect">
            <a:avLst/>
          </a:prstGeom>
        </p:spPr>
        <p:txBody>
          <a:bodyPr vert="horz" wrap="square" lIns="0" tIns="50800" rIns="0" bIns="0" rtlCol="0">
            <a:spAutoFit/>
          </a:bodyPr>
          <a:lstStyle/>
          <a:p>
            <a:pPr marL="12700">
              <a:lnSpc>
                <a:spcPct val="100000"/>
              </a:lnSpc>
              <a:spcBef>
                <a:spcPts val="400"/>
              </a:spcBef>
            </a:pPr>
            <a:r>
              <a:rPr sz="1700" b="1" dirty="0">
                <a:latin typeface="Times New Roman"/>
                <a:cs typeface="Times New Roman"/>
              </a:rPr>
              <a:t>Comp</a:t>
            </a:r>
            <a:r>
              <a:rPr sz="1700" b="1" spc="-10" dirty="0">
                <a:latin typeface="Times New Roman"/>
                <a:cs typeface="Times New Roman"/>
              </a:rPr>
              <a:t>l</a:t>
            </a:r>
            <a:r>
              <a:rPr sz="1700" b="1" dirty="0">
                <a:latin typeface="Times New Roman"/>
                <a:cs typeface="Times New Roman"/>
              </a:rPr>
              <a:t>e</a:t>
            </a:r>
            <a:r>
              <a:rPr sz="1700" b="1" spc="-15" dirty="0">
                <a:latin typeface="Times New Roman"/>
                <a:cs typeface="Times New Roman"/>
              </a:rPr>
              <a:t>x</a:t>
            </a:r>
            <a:r>
              <a:rPr sz="1700" b="1" spc="-5" dirty="0">
                <a:latin typeface="Times New Roman"/>
                <a:cs typeface="Times New Roman"/>
              </a:rPr>
              <a:t>i</a:t>
            </a:r>
            <a:r>
              <a:rPr sz="1700" b="1" dirty="0">
                <a:latin typeface="Times New Roman"/>
                <a:cs typeface="Times New Roman"/>
              </a:rPr>
              <a:t>ty</a:t>
            </a:r>
            <a:r>
              <a:rPr sz="1700" b="1" spc="-10" dirty="0">
                <a:latin typeface="Times New Roman"/>
                <a:cs typeface="Times New Roman"/>
              </a:rPr>
              <a:t> </a:t>
            </a:r>
            <a:r>
              <a:rPr sz="1700" b="1" dirty="0">
                <a:latin typeface="Times New Roman"/>
                <a:cs typeface="Times New Roman"/>
              </a:rPr>
              <a:t>of the</a:t>
            </a:r>
            <a:r>
              <a:rPr sz="1700" b="1" spc="-10" dirty="0">
                <a:latin typeface="Times New Roman"/>
                <a:cs typeface="Times New Roman"/>
              </a:rPr>
              <a:t> </a:t>
            </a:r>
            <a:r>
              <a:rPr sz="1700" b="1" spc="-5" dirty="0">
                <a:latin typeface="Times New Roman"/>
                <a:cs typeface="Times New Roman"/>
              </a:rPr>
              <a:t>H</a:t>
            </a:r>
            <a:r>
              <a:rPr sz="1700" b="1" dirty="0">
                <a:latin typeface="Times New Roman"/>
                <a:cs typeface="Times New Roman"/>
              </a:rPr>
              <a:t>eap</a:t>
            </a:r>
            <a:r>
              <a:rPr sz="1700" b="1" spc="-10" dirty="0">
                <a:latin typeface="Times New Roman"/>
                <a:cs typeface="Times New Roman"/>
              </a:rPr>
              <a:t> </a:t>
            </a:r>
            <a:r>
              <a:rPr sz="1700" b="1" dirty="0">
                <a:latin typeface="Times New Roman"/>
                <a:cs typeface="Times New Roman"/>
              </a:rPr>
              <a:t>Sort</a:t>
            </a:r>
            <a:r>
              <a:rPr sz="1700" b="1" spc="-105" dirty="0">
                <a:latin typeface="Times New Roman"/>
                <a:cs typeface="Times New Roman"/>
              </a:rPr>
              <a:t> </a:t>
            </a:r>
            <a:r>
              <a:rPr sz="1700" b="1" dirty="0">
                <a:latin typeface="Times New Roman"/>
                <a:cs typeface="Times New Roman"/>
              </a:rPr>
              <a:t>A</a:t>
            </a:r>
            <a:r>
              <a:rPr sz="1700" b="1" spc="-5" dirty="0">
                <a:latin typeface="Times New Roman"/>
                <a:cs typeface="Times New Roman"/>
              </a:rPr>
              <a:t>l</a:t>
            </a:r>
            <a:r>
              <a:rPr sz="1700" b="1" dirty="0">
                <a:latin typeface="Times New Roman"/>
                <a:cs typeface="Times New Roman"/>
              </a:rPr>
              <a:t>gor</a:t>
            </a:r>
            <a:r>
              <a:rPr sz="1700" b="1" spc="-10" dirty="0">
                <a:latin typeface="Times New Roman"/>
                <a:cs typeface="Times New Roman"/>
              </a:rPr>
              <a:t>i</a:t>
            </a:r>
            <a:r>
              <a:rPr sz="1700" b="1" dirty="0">
                <a:latin typeface="Times New Roman"/>
                <a:cs typeface="Times New Roman"/>
              </a:rPr>
              <a:t>thm</a:t>
            </a:r>
            <a:endParaRPr sz="1700">
              <a:latin typeface="Times New Roman"/>
              <a:cs typeface="Times New Roman"/>
            </a:endParaRPr>
          </a:p>
          <a:p>
            <a:pPr marL="12700">
              <a:lnSpc>
                <a:spcPct val="100000"/>
              </a:lnSpc>
              <a:spcBef>
                <a:spcPts val="300"/>
              </a:spcBef>
            </a:pPr>
            <a:r>
              <a:rPr sz="1700" spc="-60" dirty="0">
                <a:latin typeface="Times New Roman"/>
                <a:cs typeface="Times New Roman"/>
              </a:rPr>
              <a:t>To</a:t>
            </a:r>
            <a:r>
              <a:rPr sz="1700" spc="5" dirty="0">
                <a:latin typeface="Times New Roman"/>
                <a:cs typeface="Times New Roman"/>
              </a:rPr>
              <a:t> </a:t>
            </a:r>
            <a:r>
              <a:rPr sz="1700" spc="-5" dirty="0">
                <a:latin typeface="Times New Roman"/>
                <a:cs typeface="Times New Roman"/>
              </a:rPr>
              <a:t>sort</a:t>
            </a:r>
            <a:r>
              <a:rPr sz="1700" spc="10" dirty="0">
                <a:latin typeface="Times New Roman"/>
                <a:cs typeface="Times New Roman"/>
              </a:rPr>
              <a:t> </a:t>
            </a:r>
            <a:r>
              <a:rPr sz="1700" spc="-5" dirty="0">
                <a:latin typeface="Times New Roman"/>
                <a:cs typeface="Times New Roman"/>
              </a:rPr>
              <a:t>an</a:t>
            </a:r>
            <a:r>
              <a:rPr sz="1700" spc="-10" dirty="0">
                <a:latin typeface="Times New Roman"/>
                <a:cs typeface="Times New Roman"/>
              </a:rPr>
              <a:t> </a:t>
            </a:r>
            <a:r>
              <a:rPr sz="1700" spc="-5" dirty="0">
                <a:latin typeface="Times New Roman"/>
                <a:cs typeface="Times New Roman"/>
              </a:rPr>
              <a:t>unsorted</a:t>
            </a:r>
            <a:r>
              <a:rPr sz="1700" spc="5" dirty="0">
                <a:latin typeface="Times New Roman"/>
                <a:cs typeface="Times New Roman"/>
              </a:rPr>
              <a:t> </a:t>
            </a:r>
            <a:r>
              <a:rPr sz="1700" spc="-5" dirty="0">
                <a:latin typeface="Times New Roman"/>
                <a:cs typeface="Times New Roman"/>
              </a:rPr>
              <a:t>list</a:t>
            </a:r>
            <a:r>
              <a:rPr sz="1700" spc="30" dirty="0">
                <a:latin typeface="Times New Roman"/>
                <a:cs typeface="Times New Roman"/>
              </a:rPr>
              <a:t> </a:t>
            </a:r>
            <a:r>
              <a:rPr sz="1700" spc="-5" dirty="0">
                <a:latin typeface="Times New Roman"/>
                <a:cs typeface="Times New Roman"/>
              </a:rPr>
              <a:t>with</a:t>
            </a:r>
            <a:r>
              <a:rPr sz="1700" spc="5" dirty="0">
                <a:latin typeface="Times New Roman"/>
                <a:cs typeface="Times New Roman"/>
              </a:rPr>
              <a:t> </a:t>
            </a:r>
            <a:r>
              <a:rPr sz="1700" b="1" spc="-5" dirty="0">
                <a:latin typeface="Times New Roman"/>
                <a:cs typeface="Times New Roman"/>
              </a:rPr>
              <a:t>'n'</a:t>
            </a:r>
            <a:r>
              <a:rPr sz="1700" b="1" spc="20" dirty="0">
                <a:latin typeface="Times New Roman"/>
                <a:cs typeface="Times New Roman"/>
              </a:rPr>
              <a:t> </a:t>
            </a:r>
            <a:r>
              <a:rPr sz="1700" dirty="0">
                <a:latin typeface="Times New Roman"/>
                <a:cs typeface="Times New Roman"/>
              </a:rPr>
              <a:t>number</a:t>
            </a:r>
            <a:r>
              <a:rPr sz="1700" spc="5" dirty="0">
                <a:latin typeface="Times New Roman"/>
                <a:cs typeface="Times New Roman"/>
              </a:rPr>
              <a:t> </a:t>
            </a:r>
            <a:r>
              <a:rPr sz="1700" dirty="0">
                <a:latin typeface="Times New Roman"/>
                <a:cs typeface="Times New Roman"/>
              </a:rPr>
              <a:t>of elements,</a:t>
            </a:r>
            <a:r>
              <a:rPr sz="1700" spc="-5" dirty="0">
                <a:latin typeface="Times New Roman"/>
                <a:cs typeface="Times New Roman"/>
              </a:rPr>
              <a:t> following</a:t>
            </a:r>
            <a:r>
              <a:rPr sz="1700" spc="5" dirty="0">
                <a:latin typeface="Times New Roman"/>
                <a:cs typeface="Times New Roman"/>
              </a:rPr>
              <a:t> </a:t>
            </a:r>
            <a:r>
              <a:rPr sz="1700" dirty="0">
                <a:latin typeface="Times New Roman"/>
                <a:cs typeface="Times New Roman"/>
              </a:rPr>
              <a:t>are the </a:t>
            </a:r>
            <a:r>
              <a:rPr sz="1700" spc="-5" dirty="0">
                <a:latin typeface="Times New Roman"/>
                <a:cs typeface="Times New Roman"/>
              </a:rPr>
              <a:t>complexities...</a:t>
            </a:r>
            <a:endParaRPr sz="1700">
              <a:latin typeface="Times New Roman"/>
              <a:cs typeface="Times New Roman"/>
            </a:endParaRPr>
          </a:p>
          <a:p>
            <a:pPr marL="12700" marR="5020310">
              <a:lnSpc>
                <a:spcPct val="114999"/>
              </a:lnSpc>
              <a:spcBef>
                <a:spcPts val="5"/>
              </a:spcBef>
            </a:pPr>
            <a:r>
              <a:rPr sz="1700" b="1" spc="-20" dirty="0">
                <a:latin typeface="Times New Roman"/>
                <a:cs typeface="Times New Roman"/>
              </a:rPr>
              <a:t>Worst </a:t>
            </a:r>
            <a:r>
              <a:rPr sz="1700" b="1" dirty="0">
                <a:latin typeface="Times New Roman"/>
                <a:cs typeface="Times New Roman"/>
              </a:rPr>
              <a:t>Case : O(n </a:t>
            </a:r>
            <a:r>
              <a:rPr sz="1700" b="1" spc="-5" dirty="0">
                <a:latin typeface="Times New Roman"/>
                <a:cs typeface="Times New Roman"/>
              </a:rPr>
              <a:t>log n) </a:t>
            </a:r>
            <a:r>
              <a:rPr sz="1700" b="1" dirty="0">
                <a:latin typeface="Times New Roman"/>
                <a:cs typeface="Times New Roman"/>
              </a:rPr>
              <a:t> Best Case : O(n log n) </a:t>
            </a:r>
            <a:r>
              <a:rPr sz="1700" b="1" spc="5" dirty="0">
                <a:latin typeface="Times New Roman"/>
                <a:cs typeface="Times New Roman"/>
              </a:rPr>
              <a:t> </a:t>
            </a:r>
            <a:r>
              <a:rPr sz="1700" b="1" spc="-15" dirty="0">
                <a:latin typeface="Times New Roman"/>
                <a:cs typeface="Times New Roman"/>
              </a:rPr>
              <a:t>Average</a:t>
            </a:r>
            <a:r>
              <a:rPr sz="1700" b="1" spc="-60" dirty="0">
                <a:latin typeface="Times New Roman"/>
                <a:cs typeface="Times New Roman"/>
              </a:rPr>
              <a:t> </a:t>
            </a:r>
            <a:r>
              <a:rPr sz="1700" b="1" dirty="0">
                <a:latin typeface="Times New Roman"/>
                <a:cs typeface="Times New Roman"/>
              </a:rPr>
              <a:t>Case</a:t>
            </a:r>
            <a:r>
              <a:rPr sz="1700" b="1" spc="-40" dirty="0">
                <a:latin typeface="Times New Roman"/>
                <a:cs typeface="Times New Roman"/>
              </a:rPr>
              <a:t> </a:t>
            </a:r>
            <a:r>
              <a:rPr sz="1700" b="1" dirty="0">
                <a:latin typeface="Times New Roman"/>
                <a:cs typeface="Times New Roman"/>
              </a:rPr>
              <a:t>:</a:t>
            </a:r>
            <a:r>
              <a:rPr sz="1700" b="1" spc="-25" dirty="0">
                <a:latin typeface="Times New Roman"/>
                <a:cs typeface="Times New Roman"/>
              </a:rPr>
              <a:t> </a:t>
            </a:r>
            <a:r>
              <a:rPr sz="1700" b="1" dirty="0">
                <a:latin typeface="Times New Roman"/>
                <a:cs typeface="Times New Roman"/>
              </a:rPr>
              <a:t>O(n</a:t>
            </a:r>
            <a:r>
              <a:rPr sz="1700" b="1" spc="-10" dirty="0">
                <a:latin typeface="Times New Roman"/>
                <a:cs typeface="Times New Roman"/>
              </a:rPr>
              <a:t> </a:t>
            </a:r>
            <a:r>
              <a:rPr sz="1700" b="1" dirty="0">
                <a:latin typeface="Times New Roman"/>
                <a:cs typeface="Times New Roman"/>
              </a:rPr>
              <a:t>log</a:t>
            </a:r>
            <a:r>
              <a:rPr sz="1700" b="1" spc="-15" dirty="0">
                <a:latin typeface="Times New Roman"/>
                <a:cs typeface="Times New Roman"/>
              </a:rPr>
              <a:t> </a:t>
            </a:r>
            <a:r>
              <a:rPr sz="1700" b="1" dirty="0">
                <a:latin typeface="Times New Roman"/>
                <a:cs typeface="Times New Roman"/>
              </a:rPr>
              <a:t>n)</a:t>
            </a:r>
            <a:endParaRPr sz="170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82776" y="642874"/>
            <a:ext cx="2139950" cy="285115"/>
          </a:xfrm>
          <a:prstGeom prst="rect">
            <a:avLst/>
          </a:prstGeom>
        </p:spPr>
        <p:txBody>
          <a:bodyPr vert="horz" wrap="square" lIns="0" tIns="13335" rIns="0" bIns="0" rtlCol="0">
            <a:spAutoFit/>
          </a:bodyPr>
          <a:lstStyle/>
          <a:p>
            <a:pPr marL="12700">
              <a:lnSpc>
                <a:spcPct val="100000"/>
              </a:lnSpc>
              <a:spcBef>
                <a:spcPts val="105"/>
              </a:spcBef>
            </a:pPr>
            <a:r>
              <a:rPr sz="1700" spc="-120" dirty="0">
                <a:latin typeface="Times New Roman"/>
                <a:cs typeface="Times New Roman"/>
              </a:rPr>
              <a:t>T</a:t>
            </a:r>
            <a:r>
              <a:rPr sz="1700" dirty="0">
                <a:latin typeface="Times New Roman"/>
                <a:cs typeface="Times New Roman"/>
              </a:rPr>
              <a:t>ake</a:t>
            </a:r>
            <a:r>
              <a:rPr sz="1700" spc="-20" dirty="0">
                <a:latin typeface="Times New Roman"/>
                <a:cs typeface="Times New Roman"/>
              </a:rPr>
              <a:t> </a:t>
            </a:r>
            <a:r>
              <a:rPr sz="1700" dirty="0">
                <a:latin typeface="Times New Roman"/>
                <a:cs typeface="Times New Roman"/>
              </a:rPr>
              <a:t>ar</a:t>
            </a:r>
            <a:r>
              <a:rPr sz="1700" spc="-10" dirty="0">
                <a:latin typeface="Times New Roman"/>
                <a:cs typeface="Times New Roman"/>
              </a:rPr>
              <a:t>r</a:t>
            </a:r>
            <a:r>
              <a:rPr sz="1700" dirty="0">
                <a:latin typeface="Times New Roman"/>
                <a:cs typeface="Times New Roman"/>
              </a:rPr>
              <a:t>ay</a:t>
            </a:r>
            <a:r>
              <a:rPr sz="1700" spc="-114" dirty="0">
                <a:latin typeface="Times New Roman"/>
                <a:cs typeface="Times New Roman"/>
              </a:rPr>
              <a:t> </a:t>
            </a:r>
            <a:r>
              <a:rPr sz="1700" dirty="0">
                <a:latin typeface="Times New Roman"/>
                <a:cs typeface="Times New Roman"/>
              </a:rPr>
              <a:t>A[</a:t>
            </a:r>
            <a:r>
              <a:rPr sz="1700" spc="-20" dirty="0">
                <a:latin typeface="Times New Roman"/>
                <a:cs typeface="Times New Roman"/>
              </a:rPr>
              <a:t>]</a:t>
            </a:r>
            <a:r>
              <a:rPr sz="1700" dirty="0">
                <a:latin typeface="Times New Roman"/>
                <a:cs typeface="Times New Roman"/>
              </a:rPr>
              <a:t>=</a:t>
            </a:r>
            <a:r>
              <a:rPr sz="1700" spc="-5" dirty="0">
                <a:latin typeface="Times New Roman"/>
                <a:cs typeface="Times New Roman"/>
              </a:rPr>
              <a:t>[</a:t>
            </a:r>
            <a:r>
              <a:rPr sz="1700" dirty="0">
                <a:latin typeface="Times New Roman"/>
                <a:cs typeface="Times New Roman"/>
              </a:rPr>
              <a:t>7</a:t>
            </a:r>
            <a:r>
              <a:rPr sz="1700" spc="5" dirty="0">
                <a:latin typeface="Times New Roman"/>
                <a:cs typeface="Times New Roman"/>
              </a:rPr>
              <a:t>,</a:t>
            </a:r>
            <a:r>
              <a:rPr sz="1700" dirty="0">
                <a:latin typeface="Times New Roman"/>
                <a:cs typeface="Times New Roman"/>
              </a:rPr>
              <a:t>4</a:t>
            </a:r>
            <a:r>
              <a:rPr sz="1700" spc="5" dirty="0">
                <a:latin typeface="Times New Roman"/>
                <a:cs typeface="Times New Roman"/>
              </a:rPr>
              <a:t>,</a:t>
            </a:r>
            <a:r>
              <a:rPr sz="1700" dirty="0">
                <a:latin typeface="Times New Roman"/>
                <a:cs typeface="Times New Roman"/>
              </a:rPr>
              <a:t>5</a:t>
            </a:r>
            <a:r>
              <a:rPr sz="1700" spc="5" dirty="0">
                <a:latin typeface="Times New Roman"/>
                <a:cs typeface="Times New Roman"/>
              </a:rPr>
              <a:t>,</a:t>
            </a:r>
            <a:r>
              <a:rPr sz="1700" dirty="0">
                <a:latin typeface="Times New Roman"/>
                <a:cs typeface="Times New Roman"/>
              </a:rPr>
              <a:t>2]</a:t>
            </a:r>
            <a:endParaRPr sz="1700">
              <a:latin typeface="Times New Roman"/>
              <a:cs typeface="Times New Roman"/>
            </a:endParaRPr>
          </a:p>
        </p:txBody>
      </p:sp>
      <p:pic>
        <p:nvPicPr>
          <p:cNvPr id="3" name="object 3"/>
          <p:cNvPicPr/>
          <p:nvPr/>
        </p:nvPicPr>
        <p:blipFill>
          <a:blip r:embed="rId2" cstate="print"/>
          <a:stretch>
            <a:fillRect/>
          </a:stretch>
        </p:blipFill>
        <p:spPr>
          <a:xfrm>
            <a:off x="1433506" y="1256892"/>
            <a:ext cx="5566214" cy="3374189"/>
          </a:xfrm>
          <a:prstGeom prst="rect">
            <a:avLst/>
          </a:prstGeom>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230390" y="194818"/>
          <a:ext cx="8677274" cy="4902958"/>
        </p:xfrm>
        <a:graphic>
          <a:graphicData uri="http://schemas.openxmlformats.org/drawingml/2006/table">
            <a:tbl>
              <a:tblPr firstRow="1" bandRow="1">
                <a:tableStyleId>{2D5ABB26-0587-4C30-8999-92F81FD0307C}</a:tableStyleId>
              </a:tblPr>
              <a:tblGrid>
                <a:gridCol w="2658110">
                  <a:extLst>
                    <a:ext uri="{9D8B030D-6E8A-4147-A177-3AD203B41FA5}">
                      <a16:colId xmlns:a16="http://schemas.microsoft.com/office/drawing/2014/main" val="20000"/>
                    </a:ext>
                  </a:extLst>
                </a:gridCol>
                <a:gridCol w="1932305">
                  <a:extLst>
                    <a:ext uri="{9D8B030D-6E8A-4147-A177-3AD203B41FA5}">
                      <a16:colId xmlns:a16="http://schemas.microsoft.com/office/drawing/2014/main" val="20001"/>
                    </a:ext>
                  </a:extLst>
                </a:gridCol>
                <a:gridCol w="1601470">
                  <a:extLst>
                    <a:ext uri="{9D8B030D-6E8A-4147-A177-3AD203B41FA5}">
                      <a16:colId xmlns:a16="http://schemas.microsoft.com/office/drawing/2014/main" val="20002"/>
                    </a:ext>
                  </a:extLst>
                </a:gridCol>
                <a:gridCol w="2485389">
                  <a:extLst>
                    <a:ext uri="{9D8B030D-6E8A-4147-A177-3AD203B41FA5}">
                      <a16:colId xmlns:a16="http://schemas.microsoft.com/office/drawing/2014/main" val="20003"/>
                    </a:ext>
                  </a:extLst>
                </a:gridCol>
              </a:tblGrid>
              <a:tr h="344893">
                <a:tc>
                  <a:txBody>
                    <a:bodyPr/>
                    <a:lstStyle/>
                    <a:p>
                      <a:pPr algn="ctr">
                        <a:lnSpc>
                          <a:spcPct val="100000"/>
                        </a:lnSpc>
                        <a:spcBef>
                          <a:spcPts val="434"/>
                        </a:spcBef>
                      </a:pPr>
                      <a:r>
                        <a:rPr sz="1400" b="1" dirty="0">
                          <a:latin typeface="Calibri"/>
                          <a:cs typeface="Calibri"/>
                        </a:rPr>
                        <a:t>Algorithm</a:t>
                      </a:r>
                      <a:endParaRPr sz="1400">
                        <a:latin typeface="Calibri"/>
                        <a:cs typeface="Calibri"/>
                      </a:endParaRPr>
                    </a:p>
                  </a:txBody>
                  <a:tcPr marL="0" marR="0" marT="55244" marB="0">
                    <a:solidFill>
                      <a:srgbClr val="6FAC46"/>
                    </a:solidFill>
                  </a:tcPr>
                </a:tc>
                <a:tc>
                  <a:txBody>
                    <a:bodyPr/>
                    <a:lstStyle/>
                    <a:p>
                      <a:pPr>
                        <a:lnSpc>
                          <a:spcPct val="100000"/>
                        </a:lnSpc>
                      </a:pPr>
                      <a:endParaRPr sz="1300">
                        <a:latin typeface="Times New Roman"/>
                        <a:cs typeface="Times New Roman"/>
                      </a:endParaRPr>
                    </a:p>
                  </a:txBody>
                  <a:tcPr marL="0" marR="0" marT="0" marB="0">
                    <a:solidFill>
                      <a:srgbClr val="6FAC46"/>
                    </a:solidFill>
                  </a:tcPr>
                </a:tc>
                <a:tc gridSpan="2">
                  <a:txBody>
                    <a:bodyPr/>
                    <a:lstStyle/>
                    <a:p>
                      <a:pPr marL="457200">
                        <a:lnSpc>
                          <a:spcPct val="100000"/>
                        </a:lnSpc>
                        <a:spcBef>
                          <a:spcPts val="434"/>
                        </a:spcBef>
                      </a:pPr>
                      <a:r>
                        <a:rPr sz="1400" b="1" spc="-5" dirty="0">
                          <a:latin typeface="Calibri"/>
                          <a:cs typeface="Calibri"/>
                        </a:rPr>
                        <a:t>Time</a:t>
                      </a:r>
                      <a:r>
                        <a:rPr sz="1400" b="1" spc="-50" dirty="0">
                          <a:latin typeface="Calibri"/>
                          <a:cs typeface="Calibri"/>
                        </a:rPr>
                        <a:t> </a:t>
                      </a:r>
                      <a:r>
                        <a:rPr sz="1400" b="1" spc="-5" dirty="0">
                          <a:latin typeface="Calibri"/>
                          <a:cs typeface="Calibri"/>
                        </a:rPr>
                        <a:t>Complexity</a:t>
                      </a:r>
                      <a:endParaRPr sz="1400">
                        <a:latin typeface="Calibri"/>
                        <a:cs typeface="Calibri"/>
                      </a:endParaRPr>
                    </a:p>
                  </a:txBody>
                  <a:tcPr marL="0" marR="0" marT="55244" marB="0">
                    <a:solidFill>
                      <a:srgbClr val="6FAC46"/>
                    </a:solidFill>
                  </a:tcPr>
                </a:tc>
                <a:tc hMerge="1">
                  <a:txBody>
                    <a:bodyPr/>
                    <a:lstStyle/>
                    <a:p>
                      <a:endParaRPr/>
                    </a:p>
                  </a:txBody>
                  <a:tcPr marL="0" marR="0" marT="0" marB="0"/>
                </a:tc>
                <a:extLst>
                  <a:ext uri="{0D108BD9-81ED-4DB2-BD59-A6C34878D82A}">
                    <a16:rowId xmlns:a16="http://schemas.microsoft.com/office/drawing/2014/main" val="10000"/>
                  </a:ext>
                </a:extLst>
              </a:tr>
              <a:tr h="468541">
                <a:tc>
                  <a:txBody>
                    <a:bodyPr/>
                    <a:lstStyle/>
                    <a:p>
                      <a:pPr>
                        <a:lnSpc>
                          <a:spcPct val="100000"/>
                        </a:lnSpc>
                      </a:pPr>
                      <a:endParaRPr sz="1300">
                        <a:latin typeface="Times New Roman"/>
                        <a:cs typeface="Times New Roman"/>
                      </a:endParaRPr>
                    </a:p>
                  </a:txBody>
                  <a:tcPr marL="0" marR="0" marT="0" marB="0">
                    <a:lnL w="6350">
                      <a:solidFill>
                        <a:srgbClr val="6FAC46"/>
                      </a:solidFill>
                      <a:prstDash val="solid"/>
                    </a:lnL>
                    <a:lnR w="12700">
                      <a:solidFill>
                        <a:srgbClr val="6FAC46"/>
                      </a:solidFill>
                      <a:prstDash val="solid"/>
                    </a:lnR>
                    <a:lnB w="6350">
                      <a:solidFill>
                        <a:srgbClr val="6FAC46"/>
                      </a:solidFill>
                      <a:prstDash val="solid"/>
                    </a:lnB>
                    <a:solidFill>
                      <a:srgbClr val="C5DDB5"/>
                    </a:solidFill>
                  </a:tcPr>
                </a:tc>
                <a:tc>
                  <a:txBody>
                    <a:bodyPr/>
                    <a:lstStyle/>
                    <a:p>
                      <a:pPr>
                        <a:lnSpc>
                          <a:spcPct val="100000"/>
                        </a:lnSpc>
                        <a:spcBef>
                          <a:spcPts val="30"/>
                        </a:spcBef>
                      </a:pPr>
                      <a:endParaRPr sz="1200">
                        <a:latin typeface="Times New Roman"/>
                        <a:cs typeface="Times New Roman"/>
                      </a:endParaRPr>
                    </a:p>
                    <a:p>
                      <a:pPr algn="ctr">
                        <a:lnSpc>
                          <a:spcPct val="100000"/>
                        </a:lnSpc>
                      </a:pPr>
                      <a:r>
                        <a:rPr sz="1400" spc="-5" dirty="0">
                          <a:latin typeface="Calibri"/>
                          <a:cs typeface="Calibri"/>
                        </a:rPr>
                        <a:t>Best</a:t>
                      </a:r>
                      <a:endParaRPr sz="1400">
                        <a:latin typeface="Calibri"/>
                        <a:cs typeface="Calibri"/>
                      </a:endParaRPr>
                    </a:p>
                  </a:txBody>
                  <a:tcPr marL="0" marR="0" marT="3810" marB="0">
                    <a:lnL w="12700">
                      <a:solidFill>
                        <a:srgbClr val="6FAC46"/>
                      </a:solidFill>
                      <a:prstDash val="solid"/>
                    </a:lnL>
                    <a:lnR w="6350">
                      <a:solidFill>
                        <a:srgbClr val="6FAC46"/>
                      </a:solidFill>
                      <a:prstDash val="solid"/>
                    </a:lnR>
                    <a:lnB w="6350">
                      <a:solidFill>
                        <a:srgbClr val="6FAC46"/>
                      </a:solidFill>
                      <a:prstDash val="solid"/>
                    </a:lnB>
                    <a:solidFill>
                      <a:srgbClr val="C5DDB5"/>
                    </a:solidFill>
                  </a:tcPr>
                </a:tc>
                <a:tc>
                  <a:txBody>
                    <a:bodyPr/>
                    <a:lstStyle/>
                    <a:p>
                      <a:pPr>
                        <a:lnSpc>
                          <a:spcPct val="100000"/>
                        </a:lnSpc>
                        <a:spcBef>
                          <a:spcPts val="30"/>
                        </a:spcBef>
                      </a:pPr>
                      <a:endParaRPr sz="1200">
                        <a:latin typeface="Times New Roman"/>
                        <a:cs typeface="Times New Roman"/>
                      </a:endParaRPr>
                    </a:p>
                    <a:p>
                      <a:pPr marL="1270" algn="ctr">
                        <a:lnSpc>
                          <a:spcPct val="100000"/>
                        </a:lnSpc>
                      </a:pPr>
                      <a:r>
                        <a:rPr sz="1400" spc="-10" dirty="0">
                          <a:latin typeface="Calibri"/>
                          <a:cs typeface="Calibri"/>
                        </a:rPr>
                        <a:t>Average</a:t>
                      </a:r>
                      <a:endParaRPr sz="1400">
                        <a:latin typeface="Calibri"/>
                        <a:cs typeface="Calibri"/>
                      </a:endParaRPr>
                    </a:p>
                  </a:txBody>
                  <a:tcPr marL="0" marR="0" marT="3810" marB="0">
                    <a:lnL w="6350">
                      <a:solidFill>
                        <a:srgbClr val="6FAC46"/>
                      </a:solidFill>
                      <a:prstDash val="solid"/>
                    </a:lnL>
                    <a:lnR w="6350">
                      <a:solidFill>
                        <a:srgbClr val="6FAC46"/>
                      </a:solidFill>
                      <a:prstDash val="solid"/>
                    </a:lnR>
                    <a:lnB w="6350">
                      <a:solidFill>
                        <a:srgbClr val="6FAC46"/>
                      </a:solidFill>
                      <a:prstDash val="solid"/>
                    </a:lnB>
                    <a:solidFill>
                      <a:srgbClr val="C5DDB5"/>
                    </a:solidFill>
                  </a:tcPr>
                </a:tc>
                <a:tc>
                  <a:txBody>
                    <a:bodyPr/>
                    <a:lstStyle/>
                    <a:p>
                      <a:pPr>
                        <a:lnSpc>
                          <a:spcPct val="100000"/>
                        </a:lnSpc>
                        <a:spcBef>
                          <a:spcPts val="30"/>
                        </a:spcBef>
                      </a:pPr>
                      <a:endParaRPr sz="1200">
                        <a:latin typeface="Times New Roman"/>
                        <a:cs typeface="Times New Roman"/>
                      </a:endParaRPr>
                    </a:p>
                    <a:p>
                      <a:pPr algn="ctr">
                        <a:lnSpc>
                          <a:spcPct val="100000"/>
                        </a:lnSpc>
                      </a:pPr>
                      <a:r>
                        <a:rPr sz="1400" spc="-20" dirty="0">
                          <a:latin typeface="Calibri"/>
                          <a:cs typeface="Calibri"/>
                        </a:rPr>
                        <a:t>Worst</a:t>
                      </a:r>
                      <a:endParaRPr sz="1400">
                        <a:latin typeface="Calibri"/>
                        <a:cs typeface="Calibri"/>
                      </a:endParaRPr>
                    </a:p>
                  </a:txBody>
                  <a:tcPr marL="0" marR="0" marT="3810" marB="0">
                    <a:lnL w="6350">
                      <a:solidFill>
                        <a:srgbClr val="6FAC46"/>
                      </a:solidFill>
                      <a:prstDash val="solid"/>
                    </a:lnL>
                    <a:lnR w="6350">
                      <a:solidFill>
                        <a:srgbClr val="6FAC46"/>
                      </a:solidFill>
                      <a:prstDash val="solid"/>
                    </a:lnR>
                    <a:lnB w="6350">
                      <a:solidFill>
                        <a:srgbClr val="6FAC46"/>
                      </a:solidFill>
                      <a:prstDash val="solid"/>
                    </a:lnB>
                    <a:solidFill>
                      <a:srgbClr val="C5DDB5"/>
                    </a:solidFill>
                  </a:tcPr>
                </a:tc>
                <a:extLst>
                  <a:ext uri="{0D108BD9-81ED-4DB2-BD59-A6C34878D82A}">
                    <a16:rowId xmlns:a16="http://schemas.microsoft.com/office/drawing/2014/main" val="10001"/>
                  </a:ext>
                </a:extLst>
              </a:tr>
              <a:tr h="468502">
                <a:tc>
                  <a:txBody>
                    <a:bodyPr/>
                    <a:lstStyle/>
                    <a:p>
                      <a:pPr>
                        <a:lnSpc>
                          <a:spcPct val="100000"/>
                        </a:lnSpc>
                        <a:spcBef>
                          <a:spcPts val="35"/>
                        </a:spcBef>
                      </a:pPr>
                      <a:endParaRPr sz="1200">
                        <a:latin typeface="Times New Roman"/>
                        <a:cs typeface="Times New Roman"/>
                      </a:endParaRPr>
                    </a:p>
                    <a:p>
                      <a:pPr algn="ctr">
                        <a:lnSpc>
                          <a:spcPct val="100000"/>
                        </a:lnSpc>
                      </a:pPr>
                      <a:r>
                        <a:rPr sz="1400" b="1" dirty="0">
                          <a:latin typeface="Calibri"/>
                          <a:cs typeface="Calibri"/>
                        </a:rPr>
                        <a:t>Selection</a:t>
                      </a:r>
                      <a:r>
                        <a:rPr sz="1400" b="1" spc="-55" dirty="0">
                          <a:latin typeface="Calibri"/>
                          <a:cs typeface="Calibri"/>
                        </a:rPr>
                        <a:t> </a:t>
                      </a:r>
                      <a:r>
                        <a:rPr sz="1400" b="1" dirty="0">
                          <a:latin typeface="Calibri"/>
                          <a:cs typeface="Calibri"/>
                        </a:rPr>
                        <a:t>Sort</a:t>
                      </a:r>
                      <a:endParaRPr sz="1400">
                        <a:latin typeface="Calibri"/>
                        <a:cs typeface="Calibri"/>
                      </a:endParaRPr>
                    </a:p>
                  </a:txBody>
                  <a:tcPr marL="0" marR="0" marT="4445" marB="0">
                    <a:lnL w="6350">
                      <a:solidFill>
                        <a:srgbClr val="6FAC46"/>
                      </a:solidFill>
                      <a:prstDash val="solid"/>
                    </a:lnL>
                    <a:lnR w="12700">
                      <a:solidFill>
                        <a:srgbClr val="6FAC46"/>
                      </a:solidFill>
                      <a:prstDash val="solid"/>
                    </a:lnR>
                    <a:lnT w="6350">
                      <a:solidFill>
                        <a:srgbClr val="6FAC46"/>
                      </a:solidFill>
                      <a:prstDash val="solid"/>
                    </a:lnT>
                    <a:lnB w="6350">
                      <a:solidFill>
                        <a:srgbClr val="6FAC46"/>
                      </a:solidFill>
                      <a:prstDash val="solid"/>
                    </a:lnB>
                  </a:tcPr>
                </a:tc>
                <a:tc>
                  <a:txBody>
                    <a:bodyPr/>
                    <a:lstStyle/>
                    <a:p>
                      <a:pPr>
                        <a:lnSpc>
                          <a:spcPct val="100000"/>
                        </a:lnSpc>
                        <a:spcBef>
                          <a:spcPts val="35"/>
                        </a:spcBef>
                      </a:pPr>
                      <a:endParaRPr sz="1200">
                        <a:latin typeface="Times New Roman"/>
                        <a:cs typeface="Times New Roman"/>
                      </a:endParaRPr>
                    </a:p>
                    <a:p>
                      <a:pPr marL="1905" algn="ctr">
                        <a:lnSpc>
                          <a:spcPct val="100000"/>
                        </a:lnSpc>
                      </a:pPr>
                      <a:r>
                        <a:rPr sz="1400" dirty="0">
                          <a:latin typeface="Calibri"/>
                          <a:cs typeface="Calibri"/>
                        </a:rPr>
                        <a:t>Ω(n</a:t>
                      </a:r>
                      <a:r>
                        <a:rPr sz="1350" baseline="24691" dirty="0">
                          <a:latin typeface="Calibri"/>
                          <a:cs typeface="Calibri"/>
                        </a:rPr>
                        <a:t>2</a:t>
                      </a:r>
                      <a:r>
                        <a:rPr sz="1400" dirty="0">
                          <a:latin typeface="Calibri"/>
                          <a:cs typeface="Calibri"/>
                        </a:rPr>
                        <a:t>)</a:t>
                      </a:r>
                      <a:endParaRPr sz="1400">
                        <a:latin typeface="Calibri"/>
                        <a:cs typeface="Calibri"/>
                      </a:endParaRPr>
                    </a:p>
                  </a:txBody>
                  <a:tcPr marL="0" marR="0" marT="4445" marB="0">
                    <a:lnL w="12700">
                      <a:solidFill>
                        <a:srgbClr val="6FAC46"/>
                      </a:solidFill>
                      <a:prstDash val="solid"/>
                    </a:lnL>
                    <a:lnR w="6350">
                      <a:solidFill>
                        <a:srgbClr val="6FAC46"/>
                      </a:solidFill>
                      <a:prstDash val="solid"/>
                    </a:lnR>
                    <a:lnT w="6350">
                      <a:solidFill>
                        <a:srgbClr val="6FAC46"/>
                      </a:solidFill>
                      <a:prstDash val="solid"/>
                    </a:lnT>
                    <a:lnB w="6350">
                      <a:solidFill>
                        <a:srgbClr val="6FAC46"/>
                      </a:solidFill>
                      <a:prstDash val="solid"/>
                    </a:lnB>
                  </a:tcPr>
                </a:tc>
                <a:tc>
                  <a:txBody>
                    <a:bodyPr/>
                    <a:lstStyle/>
                    <a:p>
                      <a:pPr>
                        <a:lnSpc>
                          <a:spcPct val="100000"/>
                        </a:lnSpc>
                        <a:spcBef>
                          <a:spcPts val="35"/>
                        </a:spcBef>
                      </a:pPr>
                      <a:endParaRPr sz="1200">
                        <a:latin typeface="Times New Roman"/>
                        <a:cs typeface="Times New Roman"/>
                      </a:endParaRPr>
                    </a:p>
                    <a:p>
                      <a:pPr marL="1905" algn="ctr">
                        <a:lnSpc>
                          <a:spcPct val="100000"/>
                        </a:lnSpc>
                      </a:pPr>
                      <a:r>
                        <a:rPr sz="1400" dirty="0">
                          <a:latin typeface="Calibri"/>
                          <a:cs typeface="Calibri"/>
                        </a:rPr>
                        <a:t>θ(n</a:t>
                      </a:r>
                      <a:r>
                        <a:rPr sz="1350" baseline="24691" dirty="0">
                          <a:latin typeface="Calibri"/>
                          <a:cs typeface="Calibri"/>
                        </a:rPr>
                        <a:t>2</a:t>
                      </a:r>
                      <a:r>
                        <a:rPr sz="1400" dirty="0">
                          <a:latin typeface="Calibri"/>
                          <a:cs typeface="Calibri"/>
                        </a:rPr>
                        <a:t>)</a:t>
                      </a:r>
                      <a:endParaRPr sz="1400">
                        <a:latin typeface="Calibri"/>
                        <a:cs typeface="Calibri"/>
                      </a:endParaRPr>
                    </a:p>
                  </a:txBody>
                  <a:tcPr marL="0" marR="0" marT="4445" marB="0">
                    <a:lnL w="6350">
                      <a:solidFill>
                        <a:srgbClr val="6FAC46"/>
                      </a:solidFill>
                      <a:prstDash val="solid"/>
                    </a:lnL>
                    <a:lnR w="6350">
                      <a:solidFill>
                        <a:srgbClr val="6FAC46"/>
                      </a:solidFill>
                      <a:prstDash val="solid"/>
                    </a:lnR>
                    <a:lnT w="6350">
                      <a:solidFill>
                        <a:srgbClr val="6FAC46"/>
                      </a:solidFill>
                      <a:prstDash val="solid"/>
                    </a:lnT>
                    <a:lnB w="6350">
                      <a:solidFill>
                        <a:srgbClr val="6FAC46"/>
                      </a:solidFill>
                      <a:prstDash val="solid"/>
                    </a:lnB>
                  </a:tcPr>
                </a:tc>
                <a:tc>
                  <a:txBody>
                    <a:bodyPr/>
                    <a:lstStyle/>
                    <a:p>
                      <a:pPr>
                        <a:lnSpc>
                          <a:spcPct val="100000"/>
                        </a:lnSpc>
                        <a:spcBef>
                          <a:spcPts val="35"/>
                        </a:spcBef>
                      </a:pPr>
                      <a:endParaRPr sz="1200">
                        <a:latin typeface="Times New Roman"/>
                        <a:cs typeface="Times New Roman"/>
                      </a:endParaRPr>
                    </a:p>
                    <a:p>
                      <a:pPr marL="635" algn="ctr">
                        <a:lnSpc>
                          <a:spcPct val="100000"/>
                        </a:lnSpc>
                      </a:pPr>
                      <a:r>
                        <a:rPr sz="1400" dirty="0">
                          <a:latin typeface="Calibri"/>
                          <a:cs typeface="Calibri"/>
                        </a:rPr>
                        <a:t>O(n</a:t>
                      </a:r>
                      <a:r>
                        <a:rPr sz="1350" baseline="24691" dirty="0">
                          <a:latin typeface="Calibri"/>
                          <a:cs typeface="Calibri"/>
                        </a:rPr>
                        <a:t>2</a:t>
                      </a:r>
                      <a:r>
                        <a:rPr sz="1400" dirty="0">
                          <a:latin typeface="Calibri"/>
                          <a:cs typeface="Calibri"/>
                        </a:rPr>
                        <a:t>)</a:t>
                      </a:r>
                      <a:endParaRPr sz="1400">
                        <a:latin typeface="Calibri"/>
                        <a:cs typeface="Calibri"/>
                      </a:endParaRPr>
                    </a:p>
                  </a:txBody>
                  <a:tcPr marL="0" marR="0" marT="4445" marB="0">
                    <a:lnL w="6350">
                      <a:solidFill>
                        <a:srgbClr val="6FAC46"/>
                      </a:solidFill>
                      <a:prstDash val="solid"/>
                    </a:lnL>
                    <a:lnR w="6350">
                      <a:solidFill>
                        <a:srgbClr val="6FAC46"/>
                      </a:solidFill>
                      <a:prstDash val="solid"/>
                    </a:lnR>
                    <a:lnT w="6350">
                      <a:solidFill>
                        <a:srgbClr val="6FAC46"/>
                      </a:solidFill>
                      <a:prstDash val="solid"/>
                    </a:lnT>
                    <a:lnB w="6350">
                      <a:solidFill>
                        <a:srgbClr val="6FAC46"/>
                      </a:solidFill>
                      <a:prstDash val="solid"/>
                    </a:lnB>
                  </a:tcPr>
                </a:tc>
                <a:extLst>
                  <a:ext uri="{0D108BD9-81ED-4DB2-BD59-A6C34878D82A}">
                    <a16:rowId xmlns:a16="http://schemas.microsoft.com/office/drawing/2014/main" val="10002"/>
                  </a:ext>
                </a:extLst>
              </a:tr>
              <a:tr h="345059">
                <a:tc>
                  <a:txBody>
                    <a:bodyPr/>
                    <a:lstStyle/>
                    <a:p>
                      <a:pPr algn="ctr">
                        <a:lnSpc>
                          <a:spcPct val="100000"/>
                        </a:lnSpc>
                        <a:spcBef>
                          <a:spcPts val="440"/>
                        </a:spcBef>
                      </a:pPr>
                      <a:r>
                        <a:rPr sz="1400" b="1" dirty="0">
                          <a:latin typeface="Calibri"/>
                          <a:cs typeface="Calibri"/>
                        </a:rPr>
                        <a:t>Bubble</a:t>
                      </a:r>
                      <a:r>
                        <a:rPr sz="1400" b="1" spc="-65" dirty="0">
                          <a:latin typeface="Calibri"/>
                          <a:cs typeface="Calibri"/>
                        </a:rPr>
                        <a:t> </a:t>
                      </a:r>
                      <a:r>
                        <a:rPr sz="1400" b="1" dirty="0">
                          <a:latin typeface="Calibri"/>
                          <a:cs typeface="Calibri"/>
                        </a:rPr>
                        <a:t>Sort</a:t>
                      </a:r>
                      <a:endParaRPr sz="1400">
                        <a:latin typeface="Calibri"/>
                        <a:cs typeface="Calibri"/>
                      </a:endParaRPr>
                    </a:p>
                  </a:txBody>
                  <a:tcPr marL="0" marR="0" marT="55880" marB="0">
                    <a:lnL w="6350">
                      <a:solidFill>
                        <a:srgbClr val="6FAC46"/>
                      </a:solidFill>
                      <a:prstDash val="solid"/>
                    </a:lnL>
                    <a:lnR w="12700">
                      <a:solidFill>
                        <a:srgbClr val="6FAC46"/>
                      </a:solidFill>
                      <a:prstDash val="solid"/>
                    </a:lnR>
                    <a:lnT w="6350">
                      <a:solidFill>
                        <a:srgbClr val="6FAC46"/>
                      </a:solidFill>
                      <a:prstDash val="solid"/>
                    </a:lnT>
                    <a:lnB w="6350">
                      <a:solidFill>
                        <a:srgbClr val="6FAC46"/>
                      </a:solidFill>
                      <a:prstDash val="solid"/>
                    </a:lnB>
                    <a:solidFill>
                      <a:srgbClr val="C5DDB5"/>
                    </a:solidFill>
                  </a:tcPr>
                </a:tc>
                <a:tc>
                  <a:txBody>
                    <a:bodyPr/>
                    <a:lstStyle/>
                    <a:p>
                      <a:pPr marL="1905" algn="ctr">
                        <a:lnSpc>
                          <a:spcPct val="100000"/>
                        </a:lnSpc>
                        <a:spcBef>
                          <a:spcPts val="440"/>
                        </a:spcBef>
                      </a:pPr>
                      <a:r>
                        <a:rPr sz="1400" spc="-5" dirty="0">
                          <a:latin typeface="Calibri"/>
                          <a:cs typeface="Calibri"/>
                        </a:rPr>
                        <a:t>Ω(n)</a:t>
                      </a:r>
                      <a:endParaRPr sz="1400">
                        <a:latin typeface="Calibri"/>
                        <a:cs typeface="Calibri"/>
                      </a:endParaRPr>
                    </a:p>
                  </a:txBody>
                  <a:tcPr marL="0" marR="0" marT="55880" marB="0">
                    <a:lnL w="12700">
                      <a:solidFill>
                        <a:srgbClr val="6FAC46"/>
                      </a:solidFill>
                      <a:prstDash val="solid"/>
                    </a:lnL>
                    <a:lnR w="6350">
                      <a:solidFill>
                        <a:srgbClr val="6FAC46"/>
                      </a:solidFill>
                      <a:prstDash val="solid"/>
                    </a:lnR>
                    <a:lnT w="6350">
                      <a:solidFill>
                        <a:srgbClr val="6FAC46"/>
                      </a:solidFill>
                      <a:prstDash val="solid"/>
                    </a:lnT>
                    <a:lnB w="6350">
                      <a:solidFill>
                        <a:srgbClr val="6FAC46"/>
                      </a:solidFill>
                      <a:prstDash val="solid"/>
                    </a:lnB>
                    <a:solidFill>
                      <a:srgbClr val="C5DDB5"/>
                    </a:solidFill>
                  </a:tcPr>
                </a:tc>
                <a:tc>
                  <a:txBody>
                    <a:bodyPr/>
                    <a:lstStyle/>
                    <a:p>
                      <a:pPr marL="1905" algn="ctr">
                        <a:lnSpc>
                          <a:spcPct val="100000"/>
                        </a:lnSpc>
                        <a:spcBef>
                          <a:spcPts val="440"/>
                        </a:spcBef>
                      </a:pPr>
                      <a:r>
                        <a:rPr sz="1400" dirty="0">
                          <a:latin typeface="Calibri"/>
                          <a:cs typeface="Calibri"/>
                        </a:rPr>
                        <a:t>θ(n</a:t>
                      </a:r>
                      <a:r>
                        <a:rPr sz="1350" baseline="24691" dirty="0">
                          <a:latin typeface="Calibri"/>
                          <a:cs typeface="Calibri"/>
                        </a:rPr>
                        <a:t>2</a:t>
                      </a:r>
                      <a:r>
                        <a:rPr sz="1400" dirty="0">
                          <a:latin typeface="Calibri"/>
                          <a:cs typeface="Calibri"/>
                        </a:rPr>
                        <a:t>)</a:t>
                      </a:r>
                      <a:endParaRPr sz="1400">
                        <a:latin typeface="Calibri"/>
                        <a:cs typeface="Calibri"/>
                      </a:endParaRPr>
                    </a:p>
                  </a:txBody>
                  <a:tcPr marL="0" marR="0" marT="55880" marB="0">
                    <a:lnL w="6350">
                      <a:solidFill>
                        <a:srgbClr val="6FAC46"/>
                      </a:solidFill>
                      <a:prstDash val="solid"/>
                    </a:lnL>
                    <a:lnR w="6350">
                      <a:solidFill>
                        <a:srgbClr val="6FAC46"/>
                      </a:solidFill>
                      <a:prstDash val="solid"/>
                    </a:lnR>
                    <a:lnT w="6350">
                      <a:solidFill>
                        <a:srgbClr val="6FAC46"/>
                      </a:solidFill>
                      <a:prstDash val="solid"/>
                    </a:lnT>
                    <a:lnB w="6350">
                      <a:solidFill>
                        <a:srgbClr val="6FAC46"/>
                      </a:solidFill>
                      <a:prstDash val="solid"/>
                    </a:lnB>
                    <a:solidFill>
                      <a:srgbClr val="C5DDB5"/>
                    </a:solidFill>
                  </a:tcPr>
                </a:tc>
                <a:tc>
                  <a:txBody>
                    <a:bodyPr/>
                    <a:lstStyle/>
                    <a:p>
                      <a:pPr marL="635" algn="ctr">
                        <a:lnSpc>
                          <a:spcPct val="100000"/>
                        </a:lnSpc>
                        <a:spcBef>
                          <a:spcPts val="440"/>
                        </a:spcBef>
                      </a:pPr>
                      <a:r>
                        <a:rPr sz="1400" dirty="0">
                          <a:latin typeface="Calibri"/>
                          <a:cs typeface="Calibri"/>
                        </a:rPr>
                        <a:t>O(n</a:t>
                      </a:r>
                      <a:r>
                        <a:rPr sz="1350" baseline="24691" dirty="0">
                          <a:latin typeface="Calibri"/>
                          <a:cs typeface="Calibri"/>
                        </a:rPr>
                        <a:t>2</a:t>
                      </a:r>
                      <a:r>
                        <a:rPr sz="1400" dirty="0">
                          <a:latin typeface="Calibri"/>
                          <a:cs typeface="Calibri"/>
                        </a:rPr>
                        <a:t>)</a:t>
                      </a:r>
                      <a:endParaRPr sz="1400">
                        <a:latin typeface="Calibri"/>
                        <a:cs typeface="Calibri"/>
                      </a:endParaRPr>
                    </a:p>
                  </a:txBody>
                  <a:tcPr marL="0" marR="0" marT="55880" marB="0">
                    <a:lnL w="6350">
                      <a:solidFill>
                        <a:srgbClr val="6FAC46"/>
                      </a:solidFill>
                      <a:prstDash val="solid"/>
                    </a:lnL>
                    <a:lnR w="6350">
                      <a:solidFill>
                        <a:srgbClr val="6FAC46"/>
                      </a:solidFill>
                      <a:prstDash val="solid"/>
                    </a:lnR>
                    <a:lnT w="6350">
                      <a:solidFill>
                        <a:srgbClr val="6FAC46"/>
                      </a:solidFill>
                      <a:prstDash val="solid"/>
                    </a:lnT>
                    <a:lnB w="6350">
                      <a:solidFill>
                        <a:srgbClr val="6FAC46"/>
                      </a:solidFill>
                      <a:prstDash val="solid"/>
                    </a:lnB>
                    <a:solidFill>
                      <a:srgbClr val="C5DDB5"/>
                    </a:solidFill>
                  </a:tcPr>
                </a:tc>
                <a:extLst>
                  <a:ext uri="{0D108BD9-81ED-4DB2-BD59-A6C34878D82A}">
                    <a16:rowId xmlns:a16="http://schemas.microsoft.com/office/drawing/2014/main" val="10003"/>
                  </a:ext>
                </a:extLst>
              </a:tr>
              <a:tr h="468503">
                <a:tc>
                  <a:txBody>
                    <a:bodyPr/>
                    <a:lstStyle/>
                    <a:p>
                      <a:pPr>
                        <a:lnSpc>
                          <a:spcPct val="100000"/>
                        </a:lnSpc>
                        <a:spcBef>
                          <a:spcPts val="35"/>
                        </a:spcBef>
                      </a:pPr>
                      <a:endParaRPr sz="1200">
                        <a:latin typeface="Times New Roman"/>
                        <a:cs typeface="Times New Roman"/>
                      </a:endParaRPr>
                    </a:p>
                    <a:p>
                      <a:pPr algn="ctr">
                        <a:lnSpc>
                          <a:spcPct val="100000"/>
                        </a:lnSpc>
                      </a:pPr>
                      <a:r>
                        <a:rPr sz="1400" b="1" dirty="0">
                          <a:latin typeface="Calibri"/>
                          <a:cs typeface="Calibri"/>
                        </a:rPr>
                        <a:t>Insertion</a:t>
                      </a:r>
                      <a:r>
                        <a:rPr sz="1400" b="1" spc="-70" dirty="0">
                          <a:latin typeface="Calibri"/>
                          <a:cs typeface="Calibri"/>
                        </a:rPr>
                        <a:t> </a:t>
                      </a:r>
                      <a:r>
                        <a:rPr sz="1400" b="1" dirty="0">
                          <a:latin typeface="Calibri"/>
                          <a:cs typeface="Calibri"/>
                        </a:rPr>
                        <a:t>Sort</a:t>
                      </a:r>
                      <a:endParaRPr sz="1400">
                        <a:latin typeface="Calibri"/>
                        <a:cs typeface="Calibri"/>
                      </a:endParaRPr>
                    </a:p>
                  </a:txBody>
                  <a:tcPr marL="0" marR="0" marT="4445" marB="0">
                    <a:lnL w="6350">
                      <a:solidFill>
                        <a:srgbClr val="6FAC46"/>
                      </a:solidFill>
                      <a:prstDash val="solid"/>
                    </a:lnL>
                    <a:lnR w="12700">
                      <a:solidFill>
                        <a:srgbClr val="6FAC46"/>
                      </a:solidFill>
                      <a:prstDash val="solid"/>
                    </a:lnR>
                    <a:lnT w="6350">
                      <a:solidFill>
                        <a:srgbClr val="6FAC46"/>
                      </a:solidFill>
                      <a:prstDash val="solid"/>
                    </a:lnT>
                    <a:lnB w="6350">
                      <a:solidFill>
                        <a:srgbClr val="6FAC46"/>
                      </a:solidFill>
                      <a:prstDash val="solid"/>
                    </a:lnB>
                  </a:tcPr>
                </a:tc>
                <a:tc>
                  <a:txBody>
                    <a:bodyPr/>
                    <a:lstStyle/>
                    <a:p>
                      <a:pPr>
                        <a:lnSpc>
                          <a:spcPct val="100000"/>
                        </a:lnSpc>
                        <a:spcBef>
                          <a:spcPts val="35"/>
                        </a:spcBef>
                      </a:pPr>
                      <a:endParaRPr sz="1200">
                        <a:latin typeface="Times New Roman"/>
                        <a:cs typeface="Times New Roman"/>
                      </a:endParaRPr>
                    </a:p>
                    <a:p>
                      <a:pPr marL="1905" algn="ctr">
                        <a:lnSpc>
                          <a:spcPct val="100000"/>
                        </a:lnSpc>
                      </a:pPr>
                      <a:r>
                        <a:rPr sz="1400" spc="-5" dirty="0">
                          <a:latin typeface="Calibri"/>
                          <a:cs typeface="Calibri"/>
                        </a:rPr>
                        <a:t>Ω(n)</a:t>
                      </a:r>
                      <a:endParaRPr sz="1400">
                        <a:latin typeface="Calibri"/>
                        <a:cs typeface="Calibri"/>
                      </a:endParaRPr>
                    </a:p>
                  </a:txBody>
                  <a:tcPr marL="0" marR="0" marT="4445" marB="0">
                    <a:lnL w="12700">
                      <a:solidFill>
                        <a:srgbClr val="6FAC46"/>
                      </a:solidFill>
                      <a:prstDash val="solid"/>
                    </a:lnL>
                    <a:lnR w="6350">
                      <a:solidFill>
                        <a:srgbClr val="6FAC46"/>
                      </a:solidFill>
                      <a:prstDash val="solid"/>
                    </a:lnR>
                    <a:lnT w="6350">
                      <a:solidFill>
                        <a:srgbClr val="6FAC46"/>
                      </a:solidFill>
                      <a:prstDash val="solid"/>
                    </a:lnT>
                    <a:lnB w="6350">
                      <a:solidFill>
                        <a:srgbClr val="6FAC46"/>
                      </a:solidFill>
                      <a:prstDash val="solid"/>
                    </a:lnB>
                  </a:tcPr>
                </a:tc>
                <a:tc>
                  <a:txBody>
                    <a:bodyPr/>
                    <a:lstStyle/>
                    <a:p>
                      <a:pPr>
                        <a:lnSpc>
                          <a:spcPct val="100000"/>
                        </a:lnSpc>
                        <a:spcBef>
                          <a:spcPts val="35"/>
                        </a:spcBef>
                      </a:pPr>
                      <a:endParaRPr sz="1200">
                        <a:latin typeface="Times New Roman"/>
                        <a:cs typeface="Times New Roman"/>
                      </a:endParaRPr>
                    </a:p>
                    <a:p>
                      <a:pPr marL="1905" algn="ctr">
                        <a:lnSpc>
                          <a:spcPct val="100000"/>
                        </a:lnSpc>
                      </a:pPr>
                      <a:r>
                        <a:rPr sz="1400" dirty="0">
                          <a:latin typeface="Calibri"/>
                          <a:cs typeface="Calibri"/>
                        </a:rPr>
                        <a:t>θ(n</a:t>
                      </a:r>
                      <a:r>
                        <a:rPr sz="1350" baseline="24691" dirty="0">
                          <a:latin typeface="Calibri"/>
                          <a:cs typeface="Calibri"/>
                        </a:rPr>
                        <a:t>2</a:t>
                      </a:r>
                      <a:r>
                        <a:rPr sz="1400" dirty="0">
                          <a:latin typeface="Calibri"/>
                          <a:cs typeface="Calibri"/>
                        </a:rPr>
                        <a:t>)</a:t>
                      </a:r>
                      <a:endParaRPr sz="1400">
                        <a:latin typeface="Calibri"/>
                        <a:cs typeface="Calibri"/>
                      </a:endParaRPr>
                    </a:p>
                  </a:txBody>
                  <a:tcPr marL="0" marR="0" marT="4445" marB="0">
                    <a:lnL w="6350">
                      <a:solidFill>
                        <a:srgbClr val="6FAC46"/>
                      </a:solidFill>
                      <a:prstDash val="solid"/>
                    </a:lnL>
                    <a:lnR w="6350">
                      <a:solidFill>
                        <a:srgbClr val="6FAC46"/>
                      </a:solidFill>
                      <a:prstDash val="solid"/>
                    </a:lnR>
                    <a:lnT w="6350">
                      <a:solidFill>
                        <a:srgbClr val="6FAC46"/>
                      </a:solidFill>
                      <a:prstDash val="solid"/>
                    </a:lnT>
                    <a:lnB w="6350">
                      <a:solidFill>
                        <a:srgbClr val="6FAC46"/>
                      </a:solidFill>
                      <a:prstDash val="solid"/>
                    </a:lnB>
                  </a:tcPr>
                </a:tc>
                <a:tc>
                  <a:txBody>
                    <a:bodyPr/>
                    <a:lstStyle/>
                    <a:p>
                      <a:pPr>
                        <a:lnSpc>
                          <a:spcPct val="100000"/>
                        </a:lnSpc>
                        <a:spcBef>
                          <a:spcPts val="35"/>
                        </a:spcBef>
                      </a:pPr>
                      <a:endParaRPr sz="1200">
                        <a:latin typeface="Times New Roman"/>
                        <a:cs typeface="Times New Roman"/>
                      </a:endParaRPr>
                    </a:p>
                    <a:p>
                      <a:pPr marL="635" algn="ctr">
                        <a:lnSpc>
                          <a:spcPct val="100000"/>
                        </a:lnSpc>
                      </a:pPr>
                      <a:r>
                        <a:rPr sz="1400" dirty="0">
                          <a:latin typeface="Calibri"/>
                          <a:cs typeface="Calibri"/>
                        </a:rPr>
                        <a:t>O(n</a:t>
                      </a:r>
                      <a:r>
                        <a:rPr sz="1350" baseline="24691" dirty="0">
                          <a:latin typeface="Calibri"/>
                          <a:cs typeface="Calibri"/>
                        </a:rPr>
                        <a:t>2</a:t>
                      </a:r>
                      <a:r>
                        <a:rPr sz="1400" dirty="0">
                          <a:latin typeface="Calibri"/>
                          <a:cs typeface="Calibri"/>
                        </a:rPr>
                        <a:t>)</a:t>
                      </a:r>
                      <a:endParaRPr sz="1400">
                        <a:latin typeface="Calibri"/>
                        <a:cs typeface="Calibri"/>
                      </a:endParaRPr>
                    </a:p>
                  </a:txBody>
                  <a:tcPr marL="0" marR="0" marT="4445" marB="0">
                    <a:lnL w="6350">
                      <a:solidFill>
                        <a:srgbClr val="6FAC46"/>
                      </a:solidFill>
                      <a:prstDash val="solid"/>
                    </a:lnL>
                    <a:lnR w="6350">
                      <a:solidFill>
                        <a:srgbClr val="6FAC46"/>
                      </a:solidFill>
                      <a:prstDash val="solid"/>
                    </a:lnR>
                    <a:lnT w="6350">
                      <a:solidFill>
                        <a:srgbClr val="6FAC46"/>
                      </a:solidFill>
                      <a:prstDash val="solid"/>
                    </a:lnT>
                    <a:lnB w="6350">
                      <a:solidFill>
                        <a:srgbClr val="6FAC46"/>
                      </a:solidFill>
                      <a:prstDash val="solid"/>
                    </a:lnB>
                  </a:tcPr>
                </a:tc>
                <a:extLst>
                  <a:ext uri="{0D108BD9-81ED-4DB2-BD59-A6C34878D82A}">
                    <a16:rowId xmlns:a16="http://schemas.microsoft.com/office/drawing/2014/main" val="10004"/>
                  </a:ext>
                </a:extLst>
              </a:tr>
              <a:tr h="664590">
                <a:tc>
                  <a:txBody>
                    <a:bodyPr/>
                    <a:lstStyle/>
                    <a:p>
                      <a:pPr>
                        <a:lnSpc>
                          <a:spcPct val="100000"/>
                        </a:lnSpc>
                      </a:pPr>
                      <a:endParaRPr sz="1400">
                        <a:latin typeface="Times New Roman"/>
                        <a:cs typeface="Times New Roman"/>
                      </a:endParaRPr>
                    </a:p>
                    <a:p>
                      <a:pPr>
                        <a:lnSpc>
                          <a:spcPct val="100000"/>
                        </a:lnSpc>
                        <a:spcBef>
                          <a:spcPts val="30"/>
                        </a:spcBef>
                      </a:pPr>
                      <a:endParaRPr sz="1150">
                        <a:latin typeface="Times New Roman"/>
                        <a:cs typeface="Times New Roman"/>
                      </a:endParaRPr>
                    </a:p>
                    <a:p>
                      <a:pPr marL="635" algn="ctr">
                        <a:lnSpc>
                          <a:spcPct val="100000"/>
                        </a:lnSpc>
                      </a:pPr>
                      <a:r>
                        <a:rPr sz="1400" b="1" dirty="0">
                          <a:latin typeface="Calibri"/>
                          <a:cs typeface="Calibri"/>
                        </a:rPr>
                        <a:t>Heap</a:t>
                      </a:r>
                      <a:r>
                        <a:rPr sz="1400" b="1" spc="-65" dirty="0">
                          <a:latin typeface="Calibri"/>
                          <a:cs typeface="Calibri"/>
                        </a:rPr>
                        <a:t> </a:t>
                      </a:r>
                      <a:r>
                        <a:rPr sz="1400" b="1" dirty="0">
                          <a:latin typeface="Calibri"/>
                          <a:cs typeface="Calibri"/>
                        </a:rPr>
                        <a:t>Sort</a:t>
                      </a:r>
                      <a:endParaRPr sz="1400">
                        <a:latin typeface="Calibri"/>
                        <a:cs typeface="Calibri"/>
                      </a:endParaRPr>
                    </a:p>
                  </a:txBody>
                  <a:tcPr marL="0" marR="0" marT="0" marB="0">
                    <a:lnL w="6350">
                      <a:solidFill>
                        <a:srgbClr val="6FAC46"/>
                      </a:solidFill>
                      <a:prstDash val="solid"/>
                    </a:lnL>
                    <a:lnR w="12700">
                      <a:solidFill>
                        <a:srgbClr val="6FAC46"/>
                      </a:solidFill>
                      <a:prstDash val="solid"/>
                    </a:lnR>
                    <a:lnT w="6350">
                      <a:solidFill>
                        <a:srgbClr val="6FAC46"/>
                      </a:solidFill>
                      <a:prstDash val="solid"/>
                    </a:lnT>
                    <a:lnB w="6350">
                      <a:solidFill>
                        <a:srgbClr val="6FAC46"/>
                      </a:solidFill>
                      <a:prstDash val="solid"/>
                    </a:lnB>
                    <a:solidFill>
                      <a:srgbClr val="C5DDB5"/>
                    </a:solidFill>
                  </a:tcPr>
                </a:tc>
                <a:tc>
                  <a:txBody>
                    <a:bodyPr/>
                    <a:lstStyle/>
                    <a:p>
                      <a:pPr>
                        <a:lnSpc>
                          <a:spcPct val="100000"/>
                        </a:lnSpc>
                      </a:pPr>
                      <a:endParaRPr sz="1400">
                        <a:latin typeface="Times New Roman"/>
                        <a:cs typeface="Times New Roman"/>
                      </a:endParaRPr>
                    </a:p>
                    <a:p>
                      <a:pPr>
                        <a:lnSpc>
                          <a:spcPct val="100000"/>
                        </a:lnSpc>
                        <a:spcBef>
                          <a:spcPts val="30"/>
                        </a:spcBef>
                      </a:pPr>
                      <a:endParaRPr sz="1150">
                        <a:latin typeface="Times New Roman"/>
                        <a:cs typeface="Times New Roman"/>
                      </a:endParaRPr>
                    </a:p>
                    <a:p>
                      <a:pPr marL="635" algn="ctr">
                        <a:lnSpc>
                          <a:spcPct val="100000"/>
                        </a:lnSpc>
                      </a:pPr>
                      <a:r>
                        <a:rPr sz="1400" spc="-5" dirty="0">
                          <a:latin typeface="Calibri"/>
                          <a:cs typeface="Calibri"/>
                        </a:rPr>
                        <a:t>Ω(n</a:t>
                      </a:r>
                      <a:r>
                        <a:rPr sz="1400" spc="-45" dirty="0">
                          <a:latin typeface="Calibri"/>
                          <a:cs typeface="Calibri"/>
                        </a:rPr>
                        <a:t> </a:t>
                      </a:r>
                      <a:r>
                        <a:rPr sz="1400" spc="-5" dirty="0">
                          <a:latin typeface="Calibri"/>
                          <a:cs typeface="Calibri"/>
                        </a:rPr>
                        <a:t>log(n))</a:t>
                      </a:r>
                      <a:endParaRPr sz="1400">
                        <a:latin typeface="Calibri"/>
                        <a:cs typeface="Calibri"/>
                      </a:endParaRPr>
                    </a:p>
                  </a:txBody>
                  <a:tcPr marL="0" marR="0" marT="0" marB="0">
                    <a:lnL w="12700">
                      <a:solidFill>
                        <a:srgbClr val="6FAC46"/>
                      </a:solidFill>
                      <a:prstDash val="solid"/>
                    </a:lnL>
                    <a:lnR w="6350">
                      <a:solidFill>
                        <a:srgbClr val="6FAC46"/>
                      </a:solidFill>
                      <a:prstDash val="solid"/>
                    </a:lnR>
                    <a:lnT w="6350">
                      <a:solidFill>
                        <a:srgbClr val="6FAC46"/>
                      </a:solidFill>
                      <a:prstDash val="solid"/>
                    </a:lnT>
                    <a:lnB w="6350">
                      <a:solidFill>
                        <a:srgbClr val="6FAC46"/>
                      </a:solidFill>
                      <a:prstDash val="solid"/>
                    </a:lnB>
                    <a:solidFill>
                      <a:srgbClr val="C5DDB5"/>
                    </a:solidFill>
                  </a:tcPr>
                </a:tc>
                <a:tc>
                  <a:txBody>
                    <a:bodyPr/>
                    <a:lstStyle/>
                    <a:p>
                      <a:pPr>
                        <a:lnSpc>
                          <a:spcPct val="100000"/>
                        </a:lnSpc>
                      </a:pPr>
                      <a:endParaRPr sz="1400">
                        <a:latin typeface="Times New Roman"/>
                        <a:cs typeface="Times New Roman"/>
                      </a:endParaRPr>
                    </a:p>
                    <a:p>
                      <a:pPr>
                        <a:lnSpc>
                          <a:spcPct val="100000"/>
                        </a:lnSpc>
                        <a:spcBef>
                          <a:spcPts val="30"/>
                        </a:spcBef>
                      </a:pPr>
                      <a:endParaRPr sz="1150">
                        <a:latin typeface="Times New Roman"/>
                        <a:cs typeface="Times New Roman"/>
                      </a:endParaRPr>
                    </a:p>
                    <a:p>
                      <a:pPr marL="1270" algn="ctr">
                        <a:lnSpc>
                          <a:spcPct val="100000"/>
                        </a:lnSpc>
                      </a:pPr>
                      <a:r>
                        <a:rPr sz="1400" spc="-5" dirty="0">
                          <a:latin typeface="Calibri"/>
                          <a:cs typeface="Calibri"/>
                        </a:rPr>
                        <a:t>θ(n</a:t>
                      </a:r>
                      <a:r>
                        <a:rPr sz="1400" spc="-30" dirty="0">
                          <a:latin typeface="Calibri"/>
                          <a:cs typeface="Calibri"/>
                        </a:rPr>
                        <a:t> </a:t>
                      </a:r>
                      <a:r>
                        <a:rPr sz="1400" spc="-5" dirty="0">
                          <a:latin typeface="Calibri"/>
                          <a:cs typeface="Calibri"/>
                        </a:rPr>
                        <a:t>log(n))</a:t>
                      </a:r>
                      <a:endParaRPr sz="1400">
                        <a:latin typeface="Calibri"/>
                        <a:cs typeface="Calibri"/>
                      </a:endParaRPr>
                    </a:p>
                  </a:txBody>
                  <a:tcPr marL="0" marR="0" marT="0" marB="0">
                    <a:lnL w="6350">
                      <a:solidFill>
                        <a:srgbClr val="6FAC46"/>
                      </a:solidFill>
                      <a:prstDash val="solid"/>
                    </a:lnL>
                    <a:lnR w="6350">
                      <a:solidFill>
                        <a:srgbClr val="6FAC46"/>
                      </a:solidFill>
                      <a:prstDash val="solid"/>
                    </a:lnR>
                    <a:lnT w="6350">
                      <a:solidFill>
                        <a:srgbClr val="6FAC46"/>
                      </a:solidFill>
                      <a:prstDash val="solid"/>
                    </a:lnT>
                    <a:lnB w="6350">
                      <a:solidFill>
                        <a:srgbClr val="6FAC46"/>
                      </a:solidFill>
                      <a:prstDash val="solid"/>
                    </a:lnB>
                    <a:solidFill>
                      <a:srgbClr val="C5DDB5"/>
                    </a:solidFill>
                  </a:tcPr>
                </a:tc>
                <a:tc>
                  <a:txBody>
                    <a:bodyPr/>
                    <a:lstStyle/>
                    <a:p>
                      <a:pPr>
                        <a:lnSpc>
                          <a:spcPct val="100000"/>
                        </a:lnSpc>
                      </a:pPr>
                      <a:endParaRPr sz="1400">
                        <a:latin typeface="Times New Roman"/>
                        <a:cs typeface="Times New Roman"/>
                      </a:endParaRPr>
                    </a:p>
                    <a:p>
                      <a:pPr>
                        <a:lnSpc>
                          <a:spcPct val="100000"/>
                        </a:lnSpc>
                        <a:spcBef>
                          <a:spcPts val="30"/>
                        </a:spcBef>
                      </a:pPr>
                      <a:endParaRPr sz="1150">
                        <a:latin typeface="Times New Roman"/>
                        <a:cs typeface="Times New Roman"/>
                      </a:endParaRPr>
                    </a:p>
                    <a:p>
                      <a:pPr algn="ctr">
                        <a:lnSpc>
                          <a:spcPct val="100000"/>
                        </a:lnSpc>
                      </a:pPr>
                      <a:r>
                        <a:rPr sz="1400" spc="-5" dirty="0">
                          <a:latin typeface="Calibri"/>
                          <a:cs typeface="Calibri"/>
                        </a:rPr>
                        <a:t>O(n</a:t>
                      </a:r>
                      <a:r>
                        <a:rPr sz="1400" spc="-35" dirty="0">
                          <a:latin typeface="Calibri"/>
                          <a:cs typeface="Calibri"/>
                        </a:rPr>
                        <a:t> </a:t>
                      </a:r>
                      <a:r>
                        <a:rPr sz="1400" spc="-5" dirty="0">
                          <a:latin typeface="Calibri"/>
                          <a:cs typeface="Calibri"/>
                        </a:rPr>
                        <a:t>log(n))</a:t>
                      </a:r>
                      <a:endParaRPr sz="1400">
                        <a:latin typeface="Calibri"/>
                        <a:cs typeface="Calibri"/>
                      </a:endParaRPr>
                    </a:p>
                  </a:txBody>
                  <a:tcPr marL="0" marR="0" marT="0" marB="0">
                    <a:lnL w="6350">
                      <a:solidFill>
                        <a:srgbClr val="6FAC46"/>
                      </a:solidFill>
                      <a:prstDash val="solid"/>
                    </a:lnL>
                    <a:lnR w="6350">
                      <a:solidFill>
                        <a:srgbClr val="6FAC46"/>
                      </a:solidFill>
                      <a:prstDash val="solid"/>
                    </a:lnR>
                    <a:lnT w="6350">
                      <a:solidFill>
                        <a:srgbClr val="6FAC46"/>
                      </a:solidFill>
                      <a:prstDash val="solid"/>
                    </a:lnT>
                    <a:lnB w="6350">
                      <a:solidFill>
                        <a:srgbClr val="6FAC46"/>
                      </a:solidFill>
                      <a:prstDash val="solid"/>
                    </a:lnB>
                    <a:solidFill>
                      <a:srgbClr val="C5DDB5"/>
                    </a:solidFill>
                  </a:tcPr>
                </a:tc>
                <a:extLst>
                  <a:ext uri="{0D108BD9-81ED-4DB2-BD59-A6C34878D82A}">
                    <a16:rowId xmlns:a16="http://schemas.microsoft.com/office/drawing/2014/main" val="10005"/>
                  </a:ext>
                </a:extLst>
              </a:tr>
              <a:tr h="664718">
                <a:tc>
                  <a:txBody>
                    <a:bodyPr/>
                    <a:lstStyle/>
                    <a:p>
                      <a:pPr>
                        <a:lnSpc>
                          <a:spcPct val="100000"/>
                        </a:lnSpc>
                      </a:pPr>
                      <a:endParaRPr sz="1400">
                        <a:latin typeface="Times New Roman"/>
                        <a:cs typeface="Times New Roman"/>
                      </a:endParaRPr>
                    </a:p>
                    <a:p>
                      <a:pPr>
                        <a:lnSpc>
                          <a:spcPct val="100000"/>
                        </a:lnSpc>
                        <a:spcBef>
                          <a:spcPts val="30"/>
                        </a:spcBef>
                      </a:pPr>
                      <a:endParaRPr sz="1150">
                        <a:latin typeface="Times New Roman"/>
                        <a:cs typeface="Times New Roman"/>
                      </a:endParaRPr>
                    </a:p>
                    <a:p>
                      <a:pPr algn="ctr">
                        <a:lnSpc>
                          <a:spcPct val="100000"/>
                        </a:lnSpc>
                      </a:pPr>
                      <a:r>
                        <a:rPr sz="1400" b="1" dirty="0">
                          <a:latin typeface="Calibri"/>
                          <a:cs typeface="Calibri"/>
                        </a:rPr>
                        <a:t>Quick</a:t>
                      </a:r>
                      <a:r>
                        <a:rPr sz="1400" b="1" spc="-40" dirty="0">
                          <a:latin typeface="Calibri"/>
                          <a:cs typeface="Calibri"/>
                        </a:rPr>
                        <a:t> </a:t>
                      </a:r>
                      <a:r>
                        <a:rPr sz="1400" b="1" dirty="0">
                          <a:latin typeface="Calibri"/>
                          <a:cs typeface="Calibri"/>
                        </a:rPr>
                        <a:t>Sort</a:t>
                      </a:r>
                      <a:endParaRPr sz="1400">
                        <a:latin typeface="Calibri"/>
                        <a:cs typeface="Calibri"/>
                      </a:endParaRPr>
                    </a:p>
                  </a:txBody>
                  <a:tcPr marL="0" marR="0" marT="0" marB="0">
                    <a:lnL w="6350">
                      <a:solidFill>
                        <a:srgbClr val="6FAC46"/>
                      </a:solidFill>
                      <a:prstDash val="solid"/>
                    </a:lnL>
                    <a:lnR w="12700">
                      <a:solidFill>
                        <a:srgbClr val="6FAC46"/>
                      </a:solidFill>
                      <a:prstDash val="solid"/>
                    </a:lnR>
                    <a:lnT w="6350">
                      <a:solidFill>
                        <a:srgbClr val="6FAC46"/>
                      </a:solidFill>
                      <a:prstDash val="solid"/>
                    </a:lnT>
                    <a:lnB w="6350">
                      <a:solidFill>
                        <a:srgbClr val="6FAC46"/>
                      </a:solidFill>
                      <a:prstDash val="solid"/>
                    </a:lnB>
                  </a:tcPr>
                </a:tc>
                <a:tc>
                  <a:txBody>
                    <a:bodyPr/>
                    <a:lstStyle/>
                    <a:p>
                      <a:pPr>
                        <a:lnSpc>
                          <a:spcPct val="100000"/>
                        </a:lnSpc>
                      </a:pPr>
                      <a:endParaRPr sz="1400">
                        <a:latin typeface="Times New Roman"/>
                        <a:cs typeface="Times New Roman"/>
                      </a:endParaRPr>
                    </a:p>
                    <a:p>
                      <a:pPr>
                        <a:lnSpc>
                          <a:spcPct val="100000"/>
                        </a:lnSpc>
                        <a:spcBef>
                          <a:spcPts val="30"/>
                        </a:spcBef>
                      </a:pPr>
                      <a:endParaRPr sz="1150">
                        <a:latin typeface="Times New Roman"/>
                        <a:cs typeface="Times New Roman"/>
                      </a:endParaRPr>
                    </a:p>
                    <a:p>
                      <a:pPr marL="635" algn="ctr">
                        <a:lnSpc>
                          <a:spcPct val="100000"/>
                        </a:lnSpc>
                      </a:pPr>
                      <a:r>
                        <a:rPr sz="1400" spc="-5" dirty="0">
                          <a:latin typeface="Calibri"/>
                          <a:cs typeface="Calibri"/>
                        </a:rPr>
                        <a:t>Ω(n</a:t>
                      </a:r>
                      <a:r>
                        <a:rPr sz="1400" spc="-45" dirty="0">
                          <a:latin typeface="Calibri"/>
                          <a:cs typeface="Calibri"/>
                        </a:rPr>
                        <a:t> </a:t>
                      </a:r>
                      <a:r>
                        <a:rPr sz="1400" spc="-5" dirty="0">
                          <a:latin typeface="Calibri"/>
                          <a:cs typeface="Calibri"/>
                        </a:rPr>
                        <a:t>log(n))</a:t>
                      </a:r>
                      <a:endParaRPr sz="1400">
                        <a:latin typeface="Calibri"/>
                        <a:cs typeface="Calibri"/>
                      </a:endParaRPr>
                    </a:p>
                  </a:txBody>
                  <a:tcPr marL="0" marR="0" marT="0" marB="0">
                    <a:lnL w="12700">
                      <a:solidFill>
                        <a:srgbClr val="6FAC46"/>
                      </a:solidFill>
                      <a:prstDash val="solid"/>
                    </a:lnL>
                    <a:lnR w="6350">
                      <a:solidFill>
                        <a:srgbClr val="6FAC46"/>
                      </a:solidFill>
                      <a:prstDash val="solid"/>
                    </a:lnR>
                    <a:lnT w="6350">
                      <a:solidFill>
                        <a:srgbClr val="6FAC46"/>
                      </a:solidFill>
                      <a:prstDash val="solid"/>
                    </a:lnT>
                    <a:lnB w="6350">
                      <a:solidFill>
                        <a:srgbClr val="6FAC46"/>
                      </a:solidFill>
                      <a:prstDash val="solid"/>
                    </a:lnB>
                  </a:tcPr>
                </a:tc>
                <a:tc>
                  <a:txBody>
                    <a:bodyPr/>
                    <a:lstStyle/>
                    <a:p>
                      <a:pPr>
                        <a:lnSpc>
                          <a:spcPct val="100000"/>
                        </a:lnSpc>
                      </a:pPr>
                      <a:endParaRPr sz="1400">
                        <a:latin typeface="Times New Roman"/>
                        <a:cs typeface="Times New Roman"/>
                      </a:endParaRPr>
                    </a:p>
                    <a:p>
                      <a:pPr>
                        <a:lnSpc>
                          <a:spcPct val="100000"/>
                        </a:lnSpc>
                        <a:spcBef>
                          <a:spcPts val="30"/>
                        </a:spcBef>
                      </a:pPr>
                      <a:endParaRPr sz="1150">
                        <a:latin typeface="Times New Roman"/>
                        <a:cs typeface="Times New Roman"/>
                      </a:endParaRPr>
                    </a:p>
                    <a:p>
                      <a:pPr marL="1270" algn="ctr">
                        <a:lnSpc>
                          <a:spcPct val="100000"/>
                        </a:lnSpc>
                      </a:pPr>
                      <a:r>
                        <a:rPr sz="1400" spc="-5" dirty="0">
                          <a:latin typeface="Calibri"/>
                          <a:cs typeface="Calibri"/>
                        </a:rPr>
                        <a:t>θ(n</a:t>
                      </a:r>
                      <a:r>
                        <a:rPr sz="1400" spc="-30" dirty="0">
                          <a:latin typeface="Calibri"/>
                          <a:cs typeface="Calibri"/>
                        </a:rPr>
                        <a:t> </a:t>
                      </a:r>
                      <a:r>
                        <a:rPr sz="1400" spc="-5" dirty="0">
                          <a:latin typeface="Calibri"/>
                          <a:cs typeface="Calibri"/>
                        </a:rPr>
                        <a:t>log(n))</a:t>
                      </a:r>
                      <a:endParaRPr sz="1400">
                        <a:latin typeface="Calibri"/>
                        <a:cs typeface="Calibri"/>
                      </a:endParaRPr>
                    </a:p>
                  </a:txBody>
                  <a:tcPr marL="0" marR="0" marT="0" marB="0">
                    <a:lnL w="6350">
                      <a:solidFill>
                        <a:srgbClr val="6FAC46"/>
                      </a:solidFill>
                      <a:prstDash val="solid"/>
                    </a:lnL>
                    <a:lnR w="6350">
                      <a:solidFill>
                        <a:srgbClr val="6FAC46"/>
                      </a:solidFill>
                      <a:prstDash val="solid"/>
                    </a:lnR>
                    <a:lnT w="6350">
                      <a:solidFill>
                        <a:srgbClr val="6FAC46"/>
                      </a:solidFill>
                      <a:prstDash val="solid"/>
                    </a:lnT>
                    <a:lnB w="6350">
                      <a:solidFill>
                        <a:srgbClr val="6FAC46"/>
                      </a:solidFill>
                      <a:prstDash val="solid"/>
                    </a:lnB>
                  </a:tcPr>
                </a:tc>
                <a:tc>
                  <a:txBody>
                    <a:bodyPr/>
                    <a:lstStyle/>
                    <a:p>
                      <a:pPr>
                        <a:lnSpc>
                          <a:spcPct val="100000"/>
                        </a:lnSpc>
                      </a:pPr>
                      <a:endParaRPr sz="1400">
                        <a:latin typeface="Times New Roman"/>
                        <a:cs typeface="Times New Roman"/>
                      </a:endParaRPr>
                    </a:p>
                    <a:p>
                      <a:pPr>
                        <a:lnSpc>
                          <a:spcPct val="100000"/>
                        </a:lnSpc>
                        <a:spcBef>
                          <a:spcPts val="30"/>
                        </a:spcBef>
                      </a:pPr>
                      <a:endParaRPr sz="1150">
                        <a:latin typeface="Times New Roman"/>
                        <a:cs typeface="Times New Roman"/>
                      </a:endParaRPr>
                    </a:p>
                    <a:p>
                      <a:pPr marL="635" algn="ctr">
                        <a:lnSpc>
                          <a:spcPct val="100000"/>
                        </a:lnSpc>
                      </a:pPr>
                      <a:r>
                        <a:rPr sz="1400" dirty="0">
                          <a:latin typeface="Calibri"/>
                          <a:cs typeface="Calibri"/>
                        </a:rPr>
                        <a:t>O(n</a:t>
                      </a:r>
                      <a:r>
                        <a:rPr sz="1350" baseline="24691" dirty="0">
                          <a:latin typeface="Calibri"/>
                          <a:cs typeface="Calibri"/>
                        </a:rPr>
                        <a:t>2</a:t>
                      </a:r>
                      <a:r>
                        <a:rPr sz="1400" dirty="0">
                          <a:latin typeface="Calibri"/>
                          <a:cs typeface="Calibri"/>
                        </a:rPr>
                        <a:t>)</a:t>
                      </a:r>
                      <a:endParaRPr sz="1400">
                        <a:latin typeface="Calibri"/>
                        <a:cs typeface="Calibri"/>
                      </a:endParaRPr>
                    </a:p>
                  </a:txBody>
                  <a:tcPr marL="0" marR="0" marT="0" marB="0">
                    <a:lnL w="6350">
                      <a:solidFill>
                        <a:srgbClr val="6FAC46"/>
                      </a:solidFill>
                      <a:prstDash val="solid"/>
                    </a:lnL>
                    <a:lnR w="6350">
                      <a:solidFill>
                        <a:srgbClr val="6FAC46"/>
                      </a:solidFill>
                      <a:prstDash val="solid"/>
                    </a:lnR>
                    <a:lnT w="6350">
                      <a:solidFill>
                        <a:srgbClr val="6FAC46"/>
                      </a:solidFill>
                      <a:prstDash val="solid"/>
                    </a:lnT>
                    <a:lnB w="6350">
                      <a:solidFill>
                        <a:srgbClr val="6FAC46"/>
                      </a:solidFill>
                      <a:prstDash val="solid"/>
                    </a:lnB>
                  </a:tcPr>
                </a:tc>
                <a:extLst>
                  <a:ext uri="{0D108BD9-81ED-4DB2-BD59-A6C34878D82A}">
                    <a16:rowId xmlns:a16="http://schemas.microsoft.com/office/drawing/2014/main" val="10006"/>
                  </a:ext>
                </a:extLst>
              </a:tr>
              <a:tr h="664654">
                <a:tc>
                  <a:txBody>
                    <a:bodyPr/>
                    <a:lstStyle/>
                    <a:p>
                      <a:pPr>
                        <a:lnSpc>
                          <a:spcPct val="100000"/>
                        </a:lnSpc>
                      </a:pPr>
                      <a:endParaRPr sz="1400">
                        <a:latin typeface="Times New Roman"/>
                        <a:cs typeface="Times New Roman"/>
                      </a:endParaRPr>
                    </a:p>
                    <a:p>
                      <a:pPr>
                        <a:lnSpc>
                          <a:spcPct val="100000"/>
                        </a:lnSpc>
                        <a:spcBef>
                          <a:spcPts val="30"/>
                        </a:spcBef>
                      </a:pPr>
                      <a:endParaRPr sz="1150">
                        <a:latin typeface="Times New Roman"/>
                        <a:cs typeface="Times New Roman"/>
                      </a:endParaRPr>
                    </a:p>
                    <a:p>
                      <a:pPr algn="ctr">
                        <a:lnSpc>
                          <a:spcPct val="100000"/>
                        </a:lnSpc>
                      </a:pPr>
                      <a:r>
                        <a:rPr sz="1400" b="1" spc="-5" dirty="0">
                          <a:latin typeface="Calibri"/>
                          <a:cs typeface="Calibri"/>
                        </a:rPr>
                        <a:t>Merge</a:t>
                      </a:r>
                      <a:r>
                        <a:rPr sz="1400" b="1" spc="-60" dirty="0">
                          <a:latin typeface="Calibri"/>
                          <a:cs typeface="Calibri"/>
                        </a:rPr>
                        <a:t> </a:t>
                      </a:r>
                      <a:r>
                        <a:rPr sz="1400" b="1" dirty="0">
                          <a:latin typeface="Calibri"/>
                          <a:cs typeface="Calibri"/>
                        </a:rPr>
                        <a:t>Sort</a:t>
                      </a:r>
                      <a:endParaRPr sz="1400">
                        <a:latin typeface="Calibri"/>
                        <a:cs typeface="Calibri"/>
                      </a:endParaRPr>
                    </a:p>
                  </a:txBody>
                  <a:tcPr marL="0" marR="0" marT="0" marB="0">
                    <a:lnL w="6350">
                      <a:solidFill>
                        <a:srgbClr val="6FAC46"/>
                      </a:solidFill>
                      <a:prstDash val="solid"/>
                    </a:lnL>
                    <a:lnR w="12700">
                      <a:solidFill>
                        <a:srgbClr val="6FAC46"/>
                      </a:solidFill>
                      <a:prstDash val="solid"/>
                    </a:lnR>
                    <a:lnT w="6350">
                      <a:solidFill>
                        <a:srgbClr val="6FAC46"/>
                      </a:solidFill>
                      <a:prstDash val="solid"/>
                    </a:lnT>
                    <a:lnB w="6350">
                      <a:solidFill>
                        <a:srgbClr val="6FAC46"/>
                      </a:solidFill>
                      <a:prstDash val="solid"/>
                    </a:lnB>
                    <a:solidFill>
                      <a:srgbClr val="C5DDB5"/>
                    </a:solidFill>
                  </a:tcPr>
                </a:tc>
                <a:tc>
                  <a:txBody>
                    <a:bodyPr/>
                    <a:lstStyle/>
                    <a:p>
                      <a:pPr>
                        <a:lnSpc>
                          <a:spcPct val="100000"/>
                        </a:lnSpc>
                      </a:pPr>
                      <a:endParaRPr sz="1400">
                        <a:latin typeface="Times New Roman"/>
                        <a:cs typeface="Times New Roman"/>
                      </a:endParaRPr>
                    </a:p>
                    <a:p>
                      <a:pPr>
                        <a:lnSpc>
                          <a:spcPct val="100000"/>
                        </a:lnSpc>
                        <a:spcBef>
                          <a:spcPts val="30"/>
                        </a:spcBef>
                      </a:pPr>
                      <a:endParaRPr sz="1150">
                        <a:latin typeface="Times New Roman"/>
                        <a:cs typeface="Times New Roman"/>
                      </a:endParaRPr>
                    </a:p>
                    <a:p>
                      <a:pPr marL="635" algn="ctr">
                        <a:lnSpc>
                          <a:spcPct val="100000"/>
                        </a:lnSpc>
                      </a:pPr>
                      <a:r>
                        <a:rPr sz="1400" spc="-5" dirty="0">
                          <a:latin typeface="Calibri"/>
                          <a:cs typeface="Calibri"/>
                        </a:rPr>
                        <a:t>Ω(n</a:t>
                      </a:r>
                      <a:r>
                        <a:rPr sz="1400" spc="-45" dirty="0">
                          <a:latin typeface="Calibri"/>
                          <a:cs typeface="Calibri"/>
                        </a:rPr>
                        <a:t> </a:t>
                      </a:r>
                      <a:r>
                        <a:rPr sz="1400" spc="-5" dirty="0">
                          <a:latin typeface="Calibri"/>
                          <a:cs typeface="Calibri"/>
                        </a:rPr>
                        <a:t>log(n))</a:t>
                      </a:r>
                      <a:endParaRPr sz="1400">
                        <a:latin typeface="Calibri"/>
                        <a:cs typeface="Calibri"/>
                      </a:endParaRPr>
                    </a:p>
                  </a:txBody>
                  <a:tcPr marL="0" marR="0" marT="0" marB="0">
                    <a:lnL w="12700">
                      <a:solidFill>
                        <a:srgbClr val="6FAC46"/>
                      </a:solidFill>
                      <a:prstDash val="solid"/>
                    </a:lnL>
                    <a:lnR w="6350">
                      <a:solidFill>
                        <a:srgbClr val="6FAC46"/>
                      </a:solidFill>
                      <a:prstDash val="solid"/>
                    </a:lnR>
                    <a:lnT w="6350">
                      <a:solidFill>
                        <a:srgbClr val="6FAC46"/>
                      </a:solidFill>
                      <a:prstDash val="solid"/>
                    </a:lnT>
                    <a:lnB w="6350">
                      <a:solidFill>
                        <a:srgbClr val="6FAC46"/>
                      </a:solidFill>
                      <a:prstDash val="solid"/>
                    </a:lnB>
                    <a:solidFill>
                      <a:srgbClr val="C5DDB5"/>
                    </a:solidFill>
                  </a:tcPr>
                </a:tc>
                <a:tc>
                  <a:txBody>
                    <a:bodyPr/>
                    <a:lstStyle/>
                    <a:p>
                      <a:pPr>
                        <a:lnSpc>
                          <a:spcPct val="100000"/>
                        </a:lnSpc>
                      </a:pPr>
                      <a:endParaRPr sz="1400">
                        <a:latin typeface="Times New Roman"/>
                        <a:cs typeface="Times New Roman"/>
                      </a:endParaRPr>
                    </a:p>
                    <a:p>
                      <a:pPr>
                        <a:lnSpc>
                          <a:spcPct val="100000"/>
                        </a:lnSpc>
                        <a:spcBef>
                          <a:spcPts val="30"/>
                        </a:spcBef>
                      </a:pPr>
                      <a:endParaRPr sz="1150">
                        <a:latin typeface="Times New Roman"/>
                        <a:cs typeface="Times New Roman"/>
                      </a:endParaRPr>
                    </a:p>
                    <a:p>
                      <a:pPr marL="1270" algn="ctr">
                        <a:lnSpc>
                          <a:spcPct val="100000"/>
                        </a:lnSpc>
                      </a:pPr>
                      <a:r>
                        <a:rPr sz="1400" spc="-5" dirty="0">
                          <a:latin typeface="Calibri"/>
                          <a:cs typeface="Calibri"/>
                        </a:rPr>
                        <a:t>θ(n</a:t>
                      </a:r>
                      <a:r>
                        <a:rPr sz="1400" spc="-30" dirty="0">
                          <a:latin typeface="Calibri"/>
                          <a:cs typeface="Calibri"/>
                        </a:rPr>
                        <a:t> </a:t>
                      </a:r>
                      <a:r>
                        <a:rPr sz="1400" spc="-5" dirty="0">
                          <a:latin typeface="Calibri"/>
                          <a:cs typeface="Calibri"/>
                        </a:rPr>
                        <a:t>log(n))</a:t>
                      </a:r>
                      <a:endParaRPr sz="1400">
                        <a:latin typeface="Calibri"/>
                        <a:cs typeface="Calibri"/>
                      </a:endParaRPr>
                    </a:p>
                  </a:txBody>
                  <a:tcPr marL="0" marR="0" marT="0" marB="0">
                    <a:lnL w="6350">
                      <a:solidFill>
                        <a:srgbClr val="6FAC46"/>
                      </a:solidFill>
                      <a:prstDash val="solid"/>
                    </a:lnL>
                    <a:lnR w="6350">
                      <a:solidFill>
                        <a:srgbClr val="6FAC46"/>
                      </a:solidFill>
                      <a:prstDash val="solid"/>
                    </a:lnR>
                    <a:lnT w="6350">
                      <a:solidFill>
                        <a:srgbClr val="6FAC46"/>
                      </a:solidFill>
                      <a:prstDash val="solid"/>
                    </a:lnT>
                    <a:lnB w="6350">
                      <a:solidFill>
                        <a:srgbClr val="6FAC46"/>
                      </a:solidFill>
                      <a:prstDash val="solid"/>
                    </a:lnB>
                    <a:solidFill>
                      <a:srgbClr val="C5DDB5"/>
                    </a:solidFill>
                  </a:tcPr>
                </a:tc>
                <a:tc>
                  <a:txBody>
                    <a:bodyPr/>
                    <a:lstStyle/>
                    <a:p>
                      <a:pPr>
                        <a:lnSpc>
                          <a:spcPct val="100000"/>
                        </a:lnSpc>
                      </a:pPr>
                      <a:endParaRPr sz="1400">
                        <a:latin typeface="Times New Roman"/>
                        <a:cs typeface="Times New Roman"/>
                      </a:endParaRPr>
                    </a:p>
                    <a:p>
                      <a:pPr>
                        <a:lnSpc>
                          <a:spcPct val="100000"/>
                        </a:lnSpc>
                        <a:spcBef>
                          <a:spcPts val="30"/>
                        </a:spcBef>
                      </a:pPr>
                      <a:endParaRPr sz="1150">
                        <a:latin typeface="Times New Roman"/>
                        <a:cs typeface="Times New Roman"/>
                      </a:endParaRPr>
                    </a:p>
                    <a:p>
                      <a:pPr algn="ctr">
                        <a:lnSpc>
                          <a:spcPct val="100000"/>
                        </a:lnSpc>
                      </a:pPr>
                      <a:r>
                        <a:rPr sz="1400" spc="-5" dirty="0">
                          <a:latin typeface="Calibri"/>
                          <a:cs typeface="Calibri"/>
                        </a:rPr>
                        <a:t>O(n</a:t>
                      </a:r>
                      <a:r>
                        <a:rPr sz="1400" spc="-35" dirty="0">
                          <a:latin typeface="Calibri"/>
                          <a:cs typeface="Calibri"/>
                        </a:rPr>
                        <a:t> </a:t>
                      </a:r>
                      <a:r>
                        <a:rPr sz="1400" spc="-5" dirty="0">
                          <a:latin typeface="Calibri"/>
                          <a:cs typeface="Calibri"/>
                        </a:rPr>
                        <a:t>log(n))</a:t>
                      </a:r>
                      <a:endParaRPr sz="1400">
                        <a:latin typeface="Calibri"/>
                        <a:cs typeface="Calibri"/>
                      </a:endParaRPr>
                    </a:p>
                  </a:txBody>
                  <a:tcPr marL="0" marR="0" marT="0" marB="0">
                    <a:lnL w="6350">
                      <a:solidFill>
                        <a:srgbClr val="6FAC46"/>
                      </a:solidFill>
                      <a:prstDash val="solid"/>
                    </a:lnL>
                    <a:lnR w="6350">
                      <a:solidFill>
                        <a:srgbClr val="6FAC46"/>
                      </a:solidFill>
                      <a:prstDash val="solid"/>
                    </a:lnR>
                    <a:lnT w="6350">
                      <a:solidFill>
                        <a:srgbClr val="6FAC46"/>
                      </a:solidFill>
                      <a:prstDash val="solid"/>
                    </a:lnT>
                    <a:lnB w="6350">
                      <a:solidFill>
                        <a:srgbClr val="6FAC46"/>
                      </a:solidFill>
                      <a:prstDash val="solid"/>
                    </a:lnB>
                    <a:solidFill>
                      <a:srgbClr val="C5DDB5"/>
                    </a:solidFill>
                  </a:tcPr>
                </a:tc>
                <a:extLst>
                  <a:ext uri="{0D108BD9-81ED-4DB2-BD59-A6C34878D82A}">
                    <a16:rowId xmlns:a16="http://schemas.microsoft.com/office/drawing/2014/main" val="10007"/>
                  </a:ext>
                </a:extLst>
              </a:tr>
              <a:tr h="468541">
                <a:tc>
                  <a:txBody>
                    <a:bodyPr/>
                    <a:lstStyle/>
                    <a:p>
                      <a:pPr>
                        <a:lnSpc>
                          <a:spcPct val="100000"/>
                        </a:lnSpc>
                        <a:spcBef>
                          <a:spcPts val="40"/>
                        </a:spcBef>
                      </a:pPr>
                      <a:endParaRPr sz="1200">
                        <a:latin typeface="Times New Roman"/>
                        <a:cs typeface="Times New Roman"/>
                      </a:endParaRPr>
                    </a:p>
                    <a:p>
                      <a:pPr algn="ctr">
                        <a:lnSpc>
                          <a:spcPct val="100000"/>
                        </a:lnSpc>
                      </a:pPr>
                      <a:r>
                        <a:rPr sz="1400" b="1" spc="-10" dirty="0">
                          <a:latin typeface="Calibri"/>
                          <a:cs typeface="Calibri"/>
                        </a:rPr>
                        <a:t>Bucket</a:t>
                      </a:r>
                      <a:r>
                        <a:rPr sz="1400" b="1" spc="-60" dirty="0">
                          <a:latin typeface="Calibri"/>
                          <a:cs typeface="Calibri"/>
                        </a:rPr>
                        <a:t> </a:t>
                      </a:r>
                      <a:r>
                        <a:rPr sz="1400" b="1" dirty="0">
                          <a:latin typeface="Calibri"/>
                          <a:cs typeface="Calibri"/>
                        </a:rPr>
                        <a:t>Sort</a:t>
                      </a:r>
                      <a:endParaRPr sz="1400">
                        <a:latin typeface="Calibri"/>
                        <a:cs typeface="Calibri"/>
                      </a:endParaRPr>
                    </a:p>
                  </a:txBody>
                  <a:tcPr marL="0" marR="0" marT="5080" marB="0">
                    <a:lnL w="6350">
                      <a:solidFill>
                        <a:srgbClr val="6FAC46"/>
                      </a:solidFill>
                      <a:prstDash val="solid"/>
                    </a:lnL>
                    <a:lnR w="12700">
                      <a:solidFill>
                        <a:srgbClr val="6FAC46"/>
                      </a:solidFill>
                      <a:prstDash val="solid"/>
                    </a:lnR>
                    <a:lnT w="6350">
                      <a:solidFill>
                        <a:srgbClr val="6FAC46"/>
                      </a:solidFill>
                      <a:prstDash val="solid"/>
                    </a:lnT>
                    <a:lnB w="6350">
                      <a:solidFill>
                        <a:srgbClr val="6FAC46"/>
                      </a:solidFill>
                      <a:prstDash val="solid"/>
                    </a:lnB>
                  </a:tcPr>
                </a:tc>
                <a:tc>
                  <a:txBody>
                    <a:bodyPr/>
                    <a:lstStyle/>
                    <a:p>
                      <a:pPr>
                        <a:lnSpc>
                          <a:spcPct val="100000"/>
                        </a:lnSpc>
                        <a:spcBef>
                          <a:spcPts val="40"/>
                        </a:spcBef>
                      </a:pPr>
                      <a:endParaRPr sz="1200">
                        <a:latin typeface="Times New Roman"/>
                        <a:cs typeface="Times New Roman"/>
                      </a:endParaRPr>
                    </a:p>
                    <a:p>
                      <a:pPr marL="635" algn="ctr">
                        <a:lnSpc>
                          <a:spcPct val="100000"/>
                        </a:lnSpc>
                      </a:pPr>
                      <a:r>
                        <a:rPr sz="1400" spc="-5" dirty="0">
                          <a:latin typeface="Calibri"/>
                          <a:cs typeface="Calibri"/>
                        </a:rPr>
                        <a:t>Ω(n+k)</a:t>
                      </a:r>
                      <a:endParaRPr sz="1400">
                        <a:latin typeface="Calibri"/>
                        <a:cs typeface="Calibri"/>
                      </a:endParaRPr>
                    </a:p>
                  </a:txBody>
                  <a:tcPr marL="0" marR="0" marT="5080" marB="0">
                    <a:lnL w="12700">
                      <a:solidFill>
                        <a:srgbClr val="6FAC46"/>
                      </a:solidFill>
                      <a:prstDash val="solid"/>
                    </a:lnL>
                    <a:lnR w="6350">
                      <a:solidFill>
                        <a:srgbClr val="6FAC46"/>
                      </a:solidFill>
                      <a:prstDash val="solid"/>
                    </a:lnR>
                    <a:lnT w="6350">
                      <a:solidFill>
                        <a:srgbClr val="6FAC46"/>
                      </a:solidFill>
                      <a:prstDash val="solid"/>
                    </a:lnT>
                    <a:lnB w="6350">
                      <a:solidFill>
                        <a:srgbClr val="6FAC46"/>
                      </a:solidFill>
                      <a:prstDash val="solid"/>
                    </a:lnB>
                  </a:tcPr>
                </a:tc>
                <a:tc>
                  <a:txBody>
                    <a:bodyPr/>
                    <a:lstStyle/>
                    <a:p>
                      <a:pPr>
                        <a:lnSpc>
                          <a:spcPct val="100000"/>
                        </a:lnSpc>
                        <a:spcBef>
                          <a:spcPts val="40"/>
                        </a:spcBef>
                      </a:pPr>
                      <a:endParaRPr sz="1200">
                        <a:latin typeface="Times New Roman"/>
                        <a:cs typeface="Times New Roman"/>
                      </a:endParaRPr>
                    </a:p>
                    <a:p>
                      <a:pPr algn="ctr">
                        <a:lnSpc>
                          <a:spcPct val="100000"/>
                        </a:lnSpc>
                      </a:pPr>
                      <a:r>
                        <a:rPr sz="1400" spc="-5" dirty="0">
                          <a:latin typeface="Calibri"/>
                          <a:cs typeface="Calibri"/>
                        </a:rPr>
                        <a:t>θ(n+k)</a:t>
                      </a:r>
                      <a:endParaRPr sz="1400">
                        <a:latin typeface="Calibri"/>
                        <a:cs typeface="Calibri"/>
                      </a:endParaRPr>
                    </a:p>
                  </a:txBody>
                  <a:tcPr marL="0" marR="0" marT="5080" marB="0">
                    <a:lnL w="6350">
                      <a:solidFill>
                        <a:srgbClr val="6FAC46"/>
                      </a:solidFill>
                      <a:prstDash val="solid"/>
                    </a:lnL>
                    <a:lnR w="6350">
                      <a:solidFill>
                        <a:srgbClr val="6FAC46"/>
                      </a:solidFill>
                      <a:prstDash val="solid"/>
                    </a:lnR>
                    <a:lnT w="6350">
                      <a:solidFill>
                        <a:srgbClr val="6FAC46"/>
                      </a:solidFill>
                      <a:prstDash val="solid"/>
                    </a:lnT>
                    <a:lnB w="6350">
                      <a:solidFill>
                        <a:srgbClr val="6FAC46"/>
                      </a:solidFill>
                      <a:prstDash val="solid"/>
                    </a:lnB>
                  </a:tcPr>
                </a:tc>
                <a:tc>
                  <a:txBody>
                    <a:bodyPr/>
                    <a:lstStyle/>
                    <a:p>
                      <a:pPr>
                        <a:lnSpc>
                          <a:spcPct val="100000"/>
                        </a:lnSpc>
                        <a:spcBef>
                          <a:spcPts val="40"/>
                        </a:spcBef>
                      </a:pPr>
                      <a:endParaRPr sz="1200">
                        <a:latin typeface="Times New Roman"/>
                        <a:cs typeface="Times New Roman"/>
                      </a:endParaRPr>
                    </a:p>
                    <a:p>
                      <a:pPr marL="635" algn="ctr">
                        <a:lnSpc>
                          <a:spcPct val="100000"/>
                        </a:lnSpc>
                      </a:pPr>
                      <a:r>
                        <a:rPr sz="1400" dirty="0">
                          <a:latin typeface="Calibri"/>
                          <a:cs typeface="Calibri"/>
                        </a:rPr>
                        <a:t>O(n</a:t>
                      </a:r>
                      <a:r>
                        <a:rPr sz="1350" baseline="24691" dirty="0">
                          <a:latin typeface="Calibri"/>
                          <a:cs typeface="Calibri"/>
                        </a:rPr>
                        <a:t>2</a:t>
                      </a:r>
                      <a:r>
                        <a:rPr sz="1400" dirty="0">
                          <a:latin typeface="Calibri"/>
                          <a:cs typeface="Calibri"/>
                        </a:rPr>
                        <a:t>)</a:t>
                      </a:r>
                      <a:endParaRPr sz="1400">
                        <a:latin typeface="Calibri"/>
                        <a:cs typeface="Calibri"/>
                      </a:endParaRPr>
                    </a:p>
                  </a:txBody>
                  <a:tcPr marL="0" marR="0" marT="5080" marB="0">
                    <a:lnL w="6350">
                      <a:solidFill>
                        <a:srgbClr val="6FAC46"/>
                      </a:solidFill>
                      <a:prstDash val="solid"/>
                    </a:lnL>
                    <a:lnR w="6350">
                      <a:solidFill>
                        <a:srgbClr val="6FAC46"/>
                      </a:solidFill>
                      <a:prstDash val="solid"/>
                    </a:lnR>
                    <a:lnT w="6350">
                      <a:solidFill>
                        <a:srgbClr val="6FAC46"/>
                      </a:solidFill>
                      <a:prstDash val="solid"/>
                    </a:lnT>
                    <a:lnB w="6350">
                      <a:solidFill>
                        <a:srgbClr val="6FAC46"/>
                      </a:solidFill>
                      <a:prstDash val="solid"/>
                    </a:lnB>
                  </a:tcPr>
                </a:tc>
                <a:extLst>
                  <a:ext uri="{0D108BD9-81ED-4DB2-BD59-A6C34878D82A}">
                    <a16:rowId xmlns:a16="http://schemas.microsoft.com/office/drawing/2014/main" val="10008"/>
                  </a:ext>
                </a:extLst>
              </a:tr>
              <a:tr h="344957">
                <a:tc>
                  <a:txBody>
                    <a:bodyPr/>
                    <a:lstStyle/>
                    <a:p>
                      <a:pPr algn="ctr">
                        <a:lnSpc>
                          <a:spcPct val="100000"/>
                        </a:lnSpc>
                        <a:spcBef>
                          <a:spcPts val="450"/>
                        </a:spcBef>
                      </a:pPr>
                      <a:r>
                        <a:rPr sz="1400" b="1" dirty="0">
                          <a:latin typeface="Calibri"/>
                          <a:cs typeface="Calibri"/>
                        </a:rPr>
                        <a:t>Radix</a:t>
                      </a:r>
                      <a:r>
                        <a:rPr sz="1400" b="1" spc="-60" dirty="0">
                          <a:latin typeface="Calibri"/>
                          <a:cs typeface="Calibri"/>
                        </a:rPr>
                        <a:t> </a:t>
                      </a:r>
                      <a:r>
                        <a:rPr sz="1400" b="1" dirty="0">
                          <a:latin typeface="Calibri"/>
                          <a:cs typeface="Calibri"/>
                        </a:rPr>
                        <a:t>Sort</a:t>
                      </a:r>
                      <a:endParaRPr sz="1400">
                        <a:latin typeface="Calibri"/>
                        <a:cs typeface="Calibri"/>
                      </a:endParaRPr>
                    </a:p>
                  </a:txBody>
                  <a:tcPr marL="0" marR="0" marT="57150" marB="0">
                    <a:lnL w="6350">
                      <a:solidFill>
                        <a:srgbClr val="6FAC46"/>
                      </a:solidFill>
                      <a:prstDash val="solid"/>
                    </a:lnL>
                    <a:lnR w="12700">
                      <a:solidFill>
                        <a:srgbClr val="6FAC46"/>
                      </a:solidFill>
                      <a:prstDash val="solid"/>
                    </a:lnR>
                    <a:lnT w="6350">
                      <a:solidFill>
                        <a:srgbClr val="6FAC46"/>
                      </a:solidFill>
                      <a:prstDash val="solid"/>
                    </a:lnT>
                    <a:lnB w="6350">
                      <a:solidFill>
                        <a:srgbClr val="6FAC46"/>
                      </a:solidFill>
                      <a:prstDash val="solid"/>
                    </a:lnB>
                    <a:solidFill>
                      <a:srgbClr val="C5DDB5"/>
                    </a:solidFill>
                  </a:tcPr>
                </a:tc>
                <a:tc>
                  <a:txBody>
                    <a:bodyPr/>
                    <a:lstStyle/>
                    <a:p>
                      <a:pPr marL="635" algn="ctr">
                        <a:lnSpc>
                          <a:spcPct val="100000"/>
                        </a:lnSpc>
                        <a:spcBef>
                          <a:spcPts val="450"/>
                        </a:spcBef>
                      </a:pPr>
                      <a:r>
                        <a:rPr sz="1400" spc="-5" dirty="0">
                          <a:latin typeface="Calibri"/>
                          <a:cs typeface="Calibri"/>
                        </a:rPr>
                        <a:t>Ω(nk)</a:t>
                      </a:r>
                      <a:endParaRPr sz="1400">
                        <a:latin typeface="Calibri"/>
                        <a:cs typeface="Calibri"/>
                      </a:endParaRPr>
                    </a:p>
                  </a:txBody>
                  <a:tcPr marL="0" marR="0" marT="57150" marB="0">
                    <a:lnL w="12700">
                      <a:solidFill>
                        <a:srgbClr val="6FAC46"/>
                      </a:solidFill>
                      <a:prstDash val="solid"/>
                    </a:lnL>
                    <a:lnR w="6350">
                      <a:solidFill>
                        <a:srgbClr val="6FAC46"/>
                      </a:solidFill>
                      <a:prstDash val="solid"/>
                    </a:lnR>
                    <a:lnT w="6350">
                      <a:solidFill>
                        <a:srgbClr val="6FAC46"/>
                      </a:solidFill>
                      <a:prstDash val="solid"/>
                    </a:lnT>
                    <a:lnB w="6350">
                      <a:solidFill>
                        <a:srgbClr val="6FAC46"/>
                      </a:solidFill>
                      <a:prstDash val="solid"/>
                    </a:lnB>
                    <a:solidFill>
                      <a:srgbClr val="C5DDB5"/>
                    </a:solidFill>
                  </a:tcPr>
                </a:tc>
                <a:tc>
                  <a:txBody>
                    <a:bodyPr/>
                    <a:lstStyle/>
                    <a:p>
                      <a:pPr algn="ctr">
                        <a:lnSpc>
                          <a:spcPct val="100000"/>
                        </a:lnSpc>
                        <a:spcBef>
                          <a:spcPts val="450"/>
                        </a:spcBef>
                      </a:pPr>
                      <a:r>
                        <a:rPr sz="1400" spc="-5" dirty="0">
                          <a:latin typeface="Calibri"/>
                          <a:cs typeface="Calibri"/>
                        </a:rPr>
                        <a:t>θ(nk)</a:t>
                      </a:r>
                      <a:endParaRPr sz="1400">
                        <a:latin typeface="Calibri"/>
                        <a:cs typeface="Calibri"/>
                      </a:endParaRPr>
                    </a:p>
                  </a:txBody>
                  <a:tcPr marL="0" marR="0" marT="57150" marB="0">
                    <a:lnL w="6350">
                      <a:solidFill>
                        <a:srgbClr val="6FAC46"/>
                      </a:solidFill>
                      <a:prstDash val="solid"/>
                    </a:lnL>
                    <a:lnR w="6350">
                      <a:solidFill>
                        <a:srgbClr val="6FAC46"/>
                      </a:solidFill>
                      <a:prstDash val="solid"/>
                    </a:lnR>
                    <a:lnT w="6350">
                      <a:solidFill>
                        <a:srgbClr val="6FAC46"/>
                      </a:solidFill>
                      <a:prstDash val="solid"/>
                    </a:lnT>
                    <a:lnB w="6350">
                      <a:solidFill>
                        <a:srgbClr val="6FAC46"/>
                      </a:solidFill>
                      <a:prstDash val="solid"/>
                    </a:lnB>
                    <a:solidFill>
                      <a:srgbClr val="C5DDB5"/>
                    </a:solidFill>
                  </a:tcPr>
                </a:tc>
                <a:tc>
                  <a:txBody>
                    <a:bodyPr/>
                    <a:lstStyle/>
                    <a:p>
                      <a:pPr marL="2540" algn="ctr">
                        <a:lnSpc>
                          <a:spcPct val="100000"/>
                        </a:lnSpc>
                        <a:spcBef>
                          <a:spcPts val="450"/>
                        </a:spcBef>
                      </a:pPr>
                      <a:r>
                        <a:rPr sz="1400" spc="-5" dirty="0">
                          <a:latin typeface="Calibri"/>
                          <a:cs typeface="Calibri"/>
                        </a:rPr>
                        <a:t>O(nk)</a:t>
                      </a:r>
                      <a:endParaRPr sz="1400">
                        <a:latin typeface="Calibri"/>
                        <a:cs typeface="Calibri"/>
                      </a:endParaRPr>
                    </a:p>
                  </a:txBody>
                  <a:tcPr marL="0" marR="0" marT="57150" marB="0">
                    <a:lnL w="6350">
                      <a:solidFill>
                        <a:srgbClr val="6FAC46"/>
                      </a:solidFill>
                      <a:prstDash val="solid"/>
                    </a:lnL>
                    <a:lnR w="6350">
                      <a:solidFill>
                        <a:srgbClr val="6FAC46"/>
                      </a:solidFill>
                      <a:prstDash val="solid"/>
                    </a:lnR>
                    <a:lnT w="6350">
                      <a:solidFill>
                        <a:srgbClr val="6FAC46"/>
                      </a:solidFill>
                      <a:prstDash val="solid"/>
                    </a:lnT>
                    <a:lnB w="6350">
                      <a:solidFill>
                        <a:srgbClr val="6FAC46"/>
                      </a:solidFill>
                      <a:prstDash val="solid"/>
                    </a:lnB>
                    <a:solidFill>
                      <a:srgbClr val="C5DDB5"/>
                    </a:solidFill>
                  </a:tcPr>
                </a:tc>
                <a:extLst>
                  <a:ext uri="{0D108BD9-81ED-4DB2-BD59-A6C34878D82A}">
                    <a16:rowId xmlns:a16="http://schemas.microsoft.com/office/drawing/2014/main" val="10009"/>
                  </a:ext>
                </a:extLst>
              </a:tr>
            </a:tbl>
          </a:graphicData>
        </a:graphic>
      </p:graphicFrame>
      <p:grpSp>
        <p:nvGrpSpPr>
          <p:cNvPr id="3" name="object 3"/>
          <p:cNvGrpSpPr/>
          <p:nvPr/>
        </p:nvGrpSpPr>
        <p:grpSpPr>
          <a:xfrm>
            <a:off x="230390" y="194762"/>
            <a:ext cx="8683625" cy="4902835"/>
            <a:chOff x="230390" y="194762"/>
            <a:chExt cx="8683625" cy="4902835"/>
          </a:xfrm>
        </p:grpSpPr>
        <p:pic>
          <p:nvPicPr>
            <p:cNvPr id="4" name="object 4"/>
            <p:cNvPicPr/>
            <p:nvPr/>
          </p:nvPicPr>
          <p:blipFill>
            <a:blip r:embed="rId2" cstate="print"/>
            <a:stretch>
              <a:fillRect/>
            </a:stretch>
          </p:blipFill>
          <p:spPr>
            <a:xfrm>
              <a:off x="233565" y="194762"/>
              <a:ext cx="8676132" cy="4902708"/>
            </a:xfrm>
            <a:prstGeom prst="rect">
              <a:avLst/>
            </a:prstGeom>
          </p:spPr>
        </p:pic>
        <p:sp>
          <p:nvSpPr>
            <p:cNvPr id="5" name="object 5"/>
            <p:cNvSpPr/>
            <p:nvPr/>
          </p:nvSpPr>
          <p:spPr>
            <a:xfrm>
              <a:off x="230390" y="539750"/>
              <a:ext cx="8683625" cy="0"/>
            </a:xfrm>
            <a:custGeom>
              <a:avLst/>
              <a:gdLst/>
              <a:ahLst/>
              <a:cxnLst/>
              <a:rect l="l" t="t" r="r" b="b"/>
              <a:pathLst>
                <a:path w="8683625">
                  <a:moveTo>
                    <a:pt x="0" y="0"/>
                  </a:moveTo>
                  <a:lnTo>
                    <a:pt x="8683231" y="0"/>
                  </a:lnTo>
                </a:path>
              </a:pathLst>
            </a:custGeom>
            <a:ln w="12700">
              <a:solidFill>
                <a:srgbClr val="FFFFFF"/>
              </a:solidFill>
            </a:ln>
          </p:spPr>
          <p:txBody>
            <a:bodyPr wrap="square" lIns="0" tIns="0" rIns="0" bIns="0" rtlCol="0"/>
            <a:lstStyle/>
            <a:p>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453</TotalTime>
  <Words>6334</Words>
  <Application>Microsoft Office PowerPoint</Application>
  <PresentationFormat>On-screen Show (16:9)</PresentationFormat>
  <Paragraphs>553</Paragraphs>
  <Slides>90</Slides>
  <Notes>0</Notes>
  <HiddenSlides>0</HiddenSlides>
  <MMClips>0</MMClips>
  <ScaleCrop>false</ScaleCrop>
  <HeadingPairs>
    <vt:vector size="4" baseType="variant">
      <vt:variant>
        <vt:lpstr>Theme</vt:lpstr>
      </vt:variant>
      <vt:variant>
        <vt:i4>1</vt:i4>
      </vt:variant>
      <vt:variant>
        <vt:lpstr>Slide Titles</vt:lpstr>
      </vt:variant>
      <vt:variant>
        <vt:i4>90</vt:i4>
      </vt:variant>
    </vt:vector>
  </HeadingPairs>
  <TitlesOfParts>
    <vt:vector size="9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Radix Sort /Bucket Sort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Heap Sort  Heap:</vt:lpstr>
      <vt:lpstr>Heap Sort  Heap: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Step 7-Now, compare node with value 75 with its left child (15).</vt:lpstr>
      <vt:lpstr>PowerPoint Presentation</vt:lpstr>
      <vt:lpstr>PowerPoint Presentation</vt:lpstr>
      <vt:lpstr>Sorting in descending order Step 1-Construct a Binary Tree with given list of Elements.  Step 2-Transform the Binary Tree into Min Heap.</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Sorting</dc:title>
  <dc:creator>dell</dc:creator>
  <cp:lastModifiedBy>Ayush Tuladhar</cp:lastModifiedBy>
  <cp:revision>49</cp:revision>
  <dcterms:created xsi:type="dcterms:W3CDTF">2023-02-03T05:51:20Z</dcterms:created>
  <dcterms:modified xsi:type="dcterms:W3CDTF">2025-02-05T04:01:34Z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2022-12-11T00:00:00Z</vt:filetime>
  </property>
  <property fmtid="{D5CDD505-2E9C-101B-9397-08002B2CF9AE}" pid="3" name="Creator">
    <vt:lpwstr>Microsoft® PowerPoint® 2013</vt:lpwstr>
  </property>
  <property fmtid="{D5CDD505-2E9C-101B-9397-08002B2CF9AE}" pid="4" name="LastSaved">
    <vt:filetime>2023-02-03T00:00:00Z</vt:filetime>
  </property>
</Properties>
</file>