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9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290" r:id="rId38"/>
    <p:sldId id="312" r:id="rId39"/>
    <p:sldId id="311" r:id="rId40"/>
    <p:sldId id="314" r:id="rId41"/>
    <p:sldId id="313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5" r:id="rId55"/>
    <p:sldId id="306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169" y="1099900"/>
            <a:ext cx="7547660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1710893"/>
            <a:ext cx="129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482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Queue</a:t>
            </a:r>
            <a:r>
              <a:rPr spc="-25" dirty="0"/>
              <a:t> </a:t>
            </a:r>
            <a:r>
              <a:rPr spc="-10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4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0"/>
              </a:spcBef>
            </a:pPr>
            <a:r>
              <a:rPr sz="1400" dirty="0"/>
              <a:t>A</a:t>
            </a:r>
            <a:r>
              <a:rPr sz="1400" spc="-80" dirty="0"/>
              <a:t> </a:t>
            </a:r>
            <a:r>
              <a:rPr sz="1400" spc="-5" dirty="0"/>
              <a:t>queue</a:t>
            </a:r>
            <a:r>
              <a:rPr sz="1400" spc="-3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15" dirty="0"/>
              <a:t> </a:t>
            </a:r>
            <a:r>
              <a:rPr sz="1400" spc="-5" dirty="0"/>
              <a:t>type</a:t>
            </a:r>
            <a:r>
              <a:rPr sz="1400" spc="-35" dirty="0"/>
              <a:t> </a:t>
            </a:r>
            <a:r>
              <a:rPr sz="1400" dirty="0"/>
              <a:t>T</a:t>
            </a:r>
            <a:r>
              <a:rPr sz="1400" spc="-40" dirty="0"/>
              <a:t> </a:t>
            </a:r>
            <a:r>
              <a:rPr sz="1400" spc="-5" dirty="0"/>
              <a:t>is </a:t>
            </a:r>
            <a:r>
              <a:rPr sz="1400" dirty="0"/>
              <a:t>a</a:t>
            </a:r>
            <a:r>
              <a:rPr sz="1400" spc="-5" dirty="0"/>
              <a:t> </a:t>
            </a:r>
            <a:r>
              <a:rPr sz="1400" dirty="0"/>
              <a:t>finite</a:t>
            </a:r>
            <a:r>
              <a:rPr sz="1400" spc="-30" dirty="0"/>
              <a:t> </a:t>
            </a:r>
            <a:r>
              <a:rPr sz="1400" dirty="0"/>
              <a:t>sequence</a:t>
            </a:r>
            <a:r>
              <a:rPr sz="1400" spc="-45" dirty="0"/>
              <a:t> </a:t>
            </a:r>
            <a:r>
              <a:rPr sz="1400" dirty="0"/>
              <a:t>of elements</a:t>
            </a:r>
            <a:r>
              <a:rPr sz="1400" spc="-35" dirty="0"/>
              <a:t> </a:t>
            </a:r>
            <a:r>
              <a:rPr sz="1400" spc="-5" dirty="0"/>
              <a:t>with</a:t>
            </a:r>
            <a:r>
              <a:rPr sz="1400" dirty="0"/>
              <a:t> the</a:t>
            </a:r>
            <a:r>
              <a:rPr sz="1400" spc="-25" dirty="0"/>
              <a:t> </a:t>
            </a:r>
            <a:r>
              <a:rPr sz="1400" dirty="0"/>
              <a:t>operations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5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MakeEmpty(q):</a:t>
            </a:r>
            <a:r>
              <a:rPr sz="1400" spc="-60" dirty="0"/>
              <a:t> </a:t>
            </a:r>
            <a:r>
              <a:rPr sz="1400" spc="-85" dirty="0"/>
              <a:t>To</a:t>
            </a:r>
            <a:r>
              <a:rPr sz="1400" spc="-15" dirty="0"/>
              <a:t> </a:t>
            </a:r>
            <a:r>
              <a:rPr sz="1400" spc="-5" dirty="0"/>
              <a:t>make</a:t>
            </a:r>
            <a:r>
              <a:rPr sz="1400" spc="-20" dirty="0"/>
              <a:t> </a:t>
            </a:r>
            <a:r>
              <a:rPr sz="1400" dirty="0"/>
              <a:t>q</a:t>
            </a:r>
            <a:r>
              <a:rPr sz="1400" spc="-5" dirty="0"/>
              <a:t> as</a:t>
            </a:r>
            <a:r>
              <a:rPr sz="1400" spc="-15" dirty="0"/>
              <a:t> </a:t>
            </a:r>
            <a:r>
              <a:rPr sz="1400" spc="-5" dirty="0"/>
              <a:t>an</a:t>
            </a:r>
            <a:r>
              <a:rPr sz="1400" spc="-10" dirty="0"/>
              <a:t> </a:t>
            </a:r>
            <a:r>
              <a:rPr sz="1400" dirty="0"/>
              <a:t>empty</a:t>
            </a:r>
            <a:r>
              <a:rPr sz="1400" spc="-25" dirty="0"/>
              <a:t> </a:t>
            </a:r>
            <a:r>
              <a:rPr sz="1400" spc="-5" dirty="0"/>
              <a:t>queue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IsEmpty(q):</a:t>
            </a:r>
            <a:r>
              <a:rPr sz="1400" spc="45" dirty="0"/>
              <a:t> </a:t>
            </a:r>
            <a:r>
              <a:rPr sz="1400" spc="-85" dirty="0"/>
              <a:t>To</a:t>
            </a:r>
            <a:r>
              <a:rPr sz="1400" spc="30" dirty="0"/>
              <a:t> </a:t>
            </a:r>
            <a:r>
              <a:rPr sz="1400" spc="-5" dirty="0"/>
              <a:t>check</a:t>
            </a:r>
            <a:r>
              <a:rPr sz="1400" spc="60" dirty="0"/>
              <a:t> </a:t>
            </a:r>
            <a:r>
              <a:rPr sz="1400" spc="-5" dirty="0"/>
              <a:t>whether</a:t>
            </a:r>
            <a:r>
              <a:rPr sz="1400" spc="40" dirty="0"/>
              <a:t> </a:t>
            </a:r>
            <a:r>
              <a:rPr sz="1400" spc="-5" dirty="0"/>
              <a:t>the</a:t>
            </a:r>
            <a:r>
              <a:rPr sz="1400" spc="45" dirty="0"/>
              <a:t> </a:t>
            </a:r>
            <a:r>
              <a:rPr sz="1400" spc="-5" dirty="0"/>
              <a:t>queue</a:t>
            </a:r>
            <a:r>
              <a:rPr sz="1400" spc="4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40" dirty="0"/>
              <a:t> </a:t>
            </a:r>
            <a:r>
              <a:rPr sz="1400" spc="-25" dirty="0"/>
              <a:t>empty.</a:t>
            </a:r>
            <a:r>
              <a:rPr sz="1400" spc="60" dirty="0"/>
              <a:t> </a:t>
            </a:r>
            <a:r>
              <a:rPr sz="1400" spc="-5" dirty="0"/>
              <a:t>Return</a:t>
            </a:r>
            <a:r>
              <a:rPr sz="1400" spc="45" dirty="0"/>
              <a:t> </a:t>
            </a:r>
            <a:r>
              <a:rPr sz="1400" spc="-5" dirty="0"/>
              <a:t>true</a:t>
            </a:r>
            <a:r>
              <a:rPr sz="1400" spc="50" dirty="0"/>
              <a:t> </a:t>
            </a:r>
            <a:r>
              <a:rPr sz="1400" spc="-10" dirty="0"/>
              <a:t>if</a:t>
            </a:r>
            <a:r>
              <a:rPr sz="1400" spc="5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35" dirty="0"/>
              <a:t> </a:t>
            </a:r>
            <a:r>
              <a:rPr sz="1400" spc="-25" dirty="0"/>
              <a:t>empty,</a:t>
            </a:r>
            <a:r>
              <a:rPr sz="1400" spc="50" dirty="0"/>
              <a:t> </a:t>
            </a:r>
            <a:r>
              <a:rPr sz="1400" spc="-5" dirty="0"/>
              <a:t>return</a:t>
            </a:r>
            <a:r>
              <a:rPr sz="1400" spc="30" dirty="0"/>
              <a:t> </a:t>
            </a:r>
            <a:r>
              <a:rPr sz="1400" spc="-5" dirty="0"/>
              <a:t>false</a:t>
            </a:r>
            <a:endParaRPr sz="1400"/>
          </a:p>
          <a:p>
            <a:pPr marL="470534">
              <a:lnSpc>
                <a:spcPct val="100000"/>
              </a:lnSpc>
              <a:spcBef>
                <a:spcPts val="840"/>
              </a:spcBef>
            </a:pPr>
            <a:r>
              <a:rPr sz="1400" dirty="0"/>
              <a:t>otherwise.</a:t>
            </a:r>
            <a:endParaRPr sz="1400"/>
          </a:p>
          <a:p>
            <a:pPr marL="470534" marR="5080" indent="-342900">
              <a:lnSpc>
                <a:spcPct val="150000"/>
              </a:lnSpc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IsFull(q):</a:t>
            </a:r>
            <a:r>
              <a:rPr sz="1400" dirty="0"/>
              <a:t> </a:t>
            </a:r>
            <a:r>
              <a:rPr sz="1400" spc="-85" dirty="0"/>
              <a:t>To</a:t>
            </a:r>
            <a:r>
              <a:rPr sz="1400" spc="-80" dirty="0"/>
              <a:t> </a:t>
            </a:r>
            <a:r>
              <a:rPr sz="1400" spc="-5" dirty="0"/>
              <a:t>check</a:t>
            </a:r>
            <a:r>
              <a:rPr sz="1400" dirty="0"/>
              <a:t> </a:t>
            </a:r>
            <a:r>
              <a:rPr sz="1400" spc="-5" dirty="0"/>
              <a:t>whether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10" dirty="0"/>
              <a:t>queue</a:t>
            </a:r>
            <a:r>
              <a:rPr sz="1400" spc="-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full.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true</a:t>
            </a:r>
            <a:r>
              <a:rPr sz="1400" dirty="0"/>
              <a:t> in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full,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false </a:t>
            </a:r>
            <a:r>
              <a:rPr sz="1400" spc="-375" dirty="0"/>
              <a:t> </a:t>
            </a:r>
            <a:r>
              <a:rPr sz="1400" spc="-5" dirty="0"/>
              <a:t>otherwise.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Enqueue(q,</a:t>
            </a:r>
            <a:r>
              <a:rPr sz="1400" spc="-50" dirty="0"/>
              <a:t> </a:t>
            </a:r>
            <a:r>
              <a:rPr sz="1400" spc="-10" dirty="0"/>
              <a:t>x):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insert</a:t>
            </a:r>
            <a:r>
              <a:rPr sz="1400" spc="-25" dirty="0"/>
              <a:t> </a:t>
            </a:r>
            <a:r>
              <a:rPr sz="1400" spc="-5" dirty="0"/>
              <a:t>an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x</a:t>
            </a:r>
            <a:r>
              <a:rPr sz="1400" spc="-15" dirty="0"/>
              <a:t> </a:t>
            </a:r>
            <a:r>
              <a:rPr sz="1400" spc="-5" dirty="0"/>
              <a:t>at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rear</a:t>
            </a:r>
            <a:r>
              <a:rPr sz="1400" spc="-2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queue,</a:t>
            </a:r>
            <a:r>
              <a:rPr sz="1400" spc="-35" dirty="0"/>
              <a:t> </a:t>
            </a:r>
            <a:r>
              <a:rPr sz="1400" dirty="0"/>
              <a:t>if </a:t>
            </a:r>
            <a:r>
              <a:rPr sz="1400" spc="-5" dirty="0"/>
              <a:t>and</a:t>
            </a:r>
            <a:r>
              <a:rPr sz="1400" spc="-15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dirty="0"/>
              <a:t>q</a:t>
            </a:r>
            <a:r>
              <a:rPr sz="1400" spc="-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dirty="0"/>
              <a:t>full.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dirty="0"/>
              <a:t>Dequeue(q):</a:t>
            </a:r>
            <a:r>
              <a:rPr sz="1400" spc="-75" dirty="0"/>
              <a:t> </a:t>
            </a:r>
            <a:r>
              <a:rPr sz="1400" spc="-85" dirty="0"/>
              <a:t>To</a:t>
            </a:r>
            <a:r>
              <a:rPr sz="1400" spc="-5" dirty="0"/>
              <a:t> </a:t>
            </a:r>
            <a:r>
              <a:rPr sz="1400" dirty="0"/>
              <a:t>delete</a:t>
            </a:r>
            <a:r>
              <a:rPr sz="1400" spc="-25" dirty="0"/>
              <a:t> </a:t>
            </a:r>
            <a:r>
              <a:rPr sz="1400" spc="-5" dirty="0"/>
              <a:t>an</a:t>
            </a:r>
            <a:r>
              <a:rPr sz="1400" spc="-15" dirty="0"/>
              <a:t>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from</a:t>
            </a:r>
            <a:r>
              <a:rPr sz="1400" spc="-25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front</a:t>
            </a:r>
            <a:r>
              <a:rPr sz="1400" spc="-35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</a:t>
            </a:r>
            <a:r>
              <a:rPr sz="1400" spc="-30" dirty="0"/>
              <a:t> </a:t>
            </a:r>
            <a:r>
              <a:rPr sz="1400" spc="-5" dirty="0"/>
              <a:t>q.</a:t>
            </a:r>
            <a:r>
              <a:rPr sz="1400" spc="5" dirty="0"/>
              <a:t>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spc="-5" dirty="0"/>
              <a:t>and</a:t>
            </a:r>
            <a:r>
              <a:rPr sz="1400" spc="-20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spc="-25" dirty="0"/>
              <a:t>empty.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10" dirty="0"/>
              <a:t>Traverse</a:t>
            </a:r>
            <a:r>
              <a:rPr sz="1400" spc="-30" dirty="0"/>
              <a:t> </a:t>
            </a:r>
            <a:r>
              <a:rPr sz="1400" dirty="0"/>
              <a:t>(q):</a:t>
            </a:r>
            <a:r>
              <a:rPr sz="1400" spc="-45" dirty="0"/>
              <a:t>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read</a:t>
            </a:r>
            <a:r>
              <a:rPr sz="1400" spc="-15" dirty="0"/>
              <a:t> </a:t>
            </a:r>
            <a:r>
              <a:rPr sz="1400" dirty="0"/>
              <a:t>entire</a:t>
            </a:r>
            <a:r>
              <a:rPr sz="1400" spc="-30" dirty="0"/>
              <a:t> </a:t>
            </a:r>
            <a:r>
              <a:rPr sz="1400" spc="-5" dirty="0"/>
              <a:t>queue</a:t>
            </a:r>
            <a:r>
              <a:rPr sz="1400" spc="-25" dirty="0"/>
              <a:t> </a:t>
            </a:r>
            <a:r>
              <a:rPr sz="1400" dirty="0"/>
              <a:t>that</a:t>
            </a:r>
            <a:r>
              <a:rPr sz="1400" spc="-20" dirty="0"/>
              <a:t> </a:t>
            </a:r>
            <a:r>
              <a:rPr sz="1400" dirty="0"/>
              <a:t>is display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content</a:t>
            </a:r>
            <a:r>
              <a:rPr sz="1400" spc="-3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spc="-5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403097"/>
            <a:ext cx="7901940" cy="478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SzPct val="126666"/>
              <a:buChar char="•"/>
              <a:tabLst>
                <a:tab pos="361315" algn="l"/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(static)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(dynamic)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  <a:p>
            <a:pPr marL="361315" marR="5715" indent="-349250" algn="just">
              <a:lnSpc>
                <a:spcPct val="150000"/>
              </a:lnSpc>
              <a:spcBef>
                <a:spcPts val="5"/>
              </a:spcBef>
              <a:buSzPct val="126666"/>
              <a:buChar char="•"/>
              <a:tabLst>
                <a:tab pos="361950" algn="l"/>
              </a:tabLst>
            </a:pPr>
            <a:r>
              <a:rPr sz="1500" spc="-5" dirty="0">
                <a:latin typeface="Arial MT"/>
                <a:cs typeface="Arial MT"/>
              </a:rPr>
              <a:t>Implementation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queue using pointers 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discussed in further unit. Let </a:t>
            </a:r>
            <a:r>
              <a:rPr sz="1500" dirty="0">
                <a:latin typeface="Arial MT"/>
                <a:cs typeface="Arial MT"/>
              </a:rPr>
              <a:t>us </a:t>
            </a:r>
            <a:r>
              <a:rPr sz="1500" spc="-5" dirty="0">
                <a:latin typeface="Arial MT"/>
                <a:cs typeface="Arial MT"/>
              </a:rPr>
              <a:t>discuss </a:t>
            </a:r>
            <a:r>
              <a:rPr sz="1500" dirty="0">
                <a:latin typeface="Arial MT"/>
                <a:cs typeface="Arial MT"/>
              </a:rPr>
              <a:t> underflow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overflow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conditions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implemented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361315" marR="5080" indent="-349250" algn="just">
              <a:lnSpc>
                <a:spcPct val="150100"/>
              </a:lnSpc>
              <a:buSzPct val="126666"/>
              <a:buChar char="•"/>
              <a:tabLst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If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try to </a:t>
            </a:r>
            <a:r>
              <a:rPr lang="en-US" sz="1500" dirty="0">
                <a:latin typeface="Arial MT"/>
                <a:cs typeface="Arial MT"/>
              </a:rPr>
              <a:t>dequeue</a:t>
            </a:r>
            <a:r>
              <a:rPr sz="1500" dirty="0">
                <a:latin typeface="Arial MT"/>
                <a:cs typeface="Arial MT"/>
              </a:rPr>
              <a:t> (or delete or </a:t>
            </a:r>
            <a:r>
              <a:rPr sz="1500" spc="-5" dirty="0">
                <a:latin typeface="Arial MT"/>
                <a:cs typeface="Arial MT"/>
              </a:rPr>
              <a:t>remove) </a:t>
            </a:r>
            <a:r>
              <a:rPr sz="150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element from </a:t>
            </a:r>
            <a:r>
              <a:rPr sz="1500" spc="5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when </a:t>
            </a:r>
            <a:r>
              <a:rPr sz="1500" dirty="0">
                <a:latin typeface="Arial MT"/>
                <a:cs typeface="Arial MT"/>
              </a:rPr>
              <a:t>it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5" dirty="0">
                <a:latin typeface="Arial MT"/>
                <a:cs typeface="Arial MT"/>
              </a:rPr>
              <a:t>empty,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occurs. It is not possible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delete (or </a:t>
            </a:r>
            <a:r>
              <a:rPr sz="1500" dirty="0">
                <a:latin typeface="Arial MT"/>
                <a:cs typeface="Arial MT"/>
              </a:rPr>
              <a:t>take </a:t>
            </a:r>
            <a:r>
              <a:rPr sz="1500" spc="-5" dirty="0">
                <a:latin typeface="Arial MT"/>
                <a:cs typeface="Arial MT"/>
              </a:rPr>
              <a:t>out) any </a:t>
            </a:r>
            <a:r>
              <a:rPr sz="1500" dirty="0">
                <a:latin typeface="Arial MT"/>
                <a:cs typeface="Arial MT"/>
              </a:rPr>
              <a:t>element </a:t>
            </a:r>
            <a:r>
              <a:rPr sz="1500" spc="-5" dirty="0">
                <a:latin typeface="Arial MT"/>
                <a:cs typeface="Arial MT"/>
              </a:rPr>
              <a:t>when there is </a:t>
            </a:r>
            <a:r>
              <a:rPr sz="1500" spc="-1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element in 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Suppose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maximum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(when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implemented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arrays)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50.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try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enqueue </a:t>
            </a:r>
            <a:r>
              <a:rPr sz="1500" dirty="0">
                <a:latin typeface="Arial MT"/>
                <a:cs typeface="Arial MT"/>
              </a:rPr>
              <a:t>(or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insert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add)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occurs.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When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naturally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3682"/>
            <a:ext cx="2564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6FC0"/>
                </a:solidFill>
              </a:rPr>
              <a:t>Types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of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Queue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7186" y="1177563"/>
            <a:ext cx="2686050" cy="1245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36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Linear/Ordinary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Circular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Double/Doubly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Li</a:t>
            </a:r>
            <a:r>
              <a:rPr sz="2800" spc="-20" dirty="0">
                <a:solidFill>
                  <a:srgbClr val="006FC0"/>
                </a:solidFill>
              </a:rPr>
              <a:t>n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40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/</a:t>
            </a:r>
            <a:r>
              <a:rPr sz="2800" spc="-35" dirty="0">
                <a:solidFill>
                  <a:srgbClr val="006FC0"/>
                </a:solidFill>
              </a:rPr>
              <a:t>O</a:t>
            </a:r>
            <a:r>
              <a:rPr sz="2800" spc="-60" dirty="0">
                <a:solidFill>
                  <a:srgbClr val="006FC0"/>
                </a:solidFill>
              </a:rPr>
              <a:t>r</a:t>
            </a:r>
            <a:r>
              <a:rPr sz="2800" spc="-45" dirty="0">
                <a:solidFill>
                  <a:srgbClr val="006FC0"/>
                </a:solidFill>
              </a:rPr>
              <a:t>d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35" dirty="0">
                <a:solidFill>
                  <a:srgbClr val="006FC0"/>
                </a:solidFill>
              </a:rPr>
              <a:t>n</a:t>
            </a:r>
            <a:r>
              <a:rPr sz="2800" spc="-25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ry</a:t>
            </a:r>
            <a:r>
              <a:rPr sz="2800" spc="-75" dirty="0">
                <a:solidFill>
                  <a:srgbClr val="006FC0"/>
                </a:solidFill>
              </a:rPr>
              <a:t> </a:t>
            </a:r>
            <a:r>
              <a:rPr sz="2800" spc="-20" dirty="0">
                <a:solidFill>
                  <a:srgbClr val="006FC0"/>
                </a:solidFill>
              </a:rPr>
              <a:t>Qu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30" dirty="0">
                <a:solidFill>
                  <a:srgbClr val="006FC0"/>
                </a:solidFill>
              </a:rPr>
              <a:t>u</a:t>
            </a:r>
            <a:r>
              <a:rPr sz="2800" spc="-5" dirty="0">
                <a:solidFill>
                  <a:srgbClr val="006FC0"/>
                </a:solidFill>
              </a:rPr>
              <a:t>e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160" dirty="0"/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simplest</a:t>
            </a:r>
            <a:r>
              <a:rPr spc="165" dirty="0"/>
              <a:t> </a:t>
            </a:r>
            <a:r>
              <a:rPr spc="-5" dirty="0"/>
              <a:t>form</a:t>
            </a:r>
            <a:r>
              <a:rPr spc="175" dirty="0"/>
              <a:t> </a:t>
            </a:r>
            <a:r>
              <a:rPr spc="-5" dirty="0"/>
              <a:t>of</a:t>
            </a:r>
            <a:r>
              <a:rPr spc="175" dirty="0"/>
              <a:t> </a:t>
            </a:r>
            <a:r>
              <a:rPr spc="-5" dirty="0"/>
              <a:t>queue</a:t>
            </a:r>
            <a:r>
              <a:rPr spc="165" dirty="0"/>
              <a:t> </a:t>
            </a:r>
            <a:r>
              <a:rPr dirty="0"/>
              <a:t>where</a:t>
            </a:r>
            <a:r>
              <a:rPr spc="17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elements</a:t>
            </a:r>
            <a:r>
              <a:rPr spc="155" dirty="0"/>
              <a:t> </a:t>
            </a:r>
            <a:r>
              <a:rPr dirty="0"/>
              <a:t>are</a:t>
            </a:r>
            <a:r>
              <a:rPr spc="175" dirty="0"/>
              <a:t> </a:t>
            </a:r>
            <a:r>
              <a:rPr spc="-5" dirty="0"/>
              <a:t>accessed</a:t>
            </a:r>
            <a:r>
              <a:rPr spc="175" dirty="0"/>
              <a:t> </a:t>
            </a:r>
            <a:r>
              <a:rPr spc="-5" dirty="0"/>
              <a:t>based</a:t>
            </a:r>
            <a:r>
              <a:rPr spc="180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spc="-5" dirty="0"/>
              <a:t>First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spc="-5" dirty="0"/>
              <a:t>Come </a:t>
            </a:r>
            <a:r>
              <a:rPr dirty="0"/>
              <a:t>First</a:t>
            </a:r>
            <a:r>
              <a:rPr spc="-30" dirty="0"/>
              <a:t> </a:t>
            </a:r>
            <a:r>
              <a:rPr spc="-5" dirty="0"/>
              <a:t>Serve (FCFS)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95" dirty="0"/>
              <a:t> </a:t>
            </a:r>
            <a:r>
              <a:rPr spc="-5" dirty="0"/>
              <a:t>consists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data</a:t>
            </a:r>
            <a:r>
              <a:rPr spc="114" dirty="0"/>
              <a:t> </a:t>
            </a:r>
            <a:r>
              <a:rPr spc="-5" dirty="0"/>
              <a:t>elements</a:t>
            </a:r>
            <a:r>
              <a:rPr spc="110" dirty="0"/>
              <a:t> </a:t>
            </a:r>
            <a:r>
              <a:rPr spc="-5" dirty="0"/>
              <a:t>which</a:t>
            </a:r>
            <a:r>
              <a:rPr spc="114" dirty="0"/>
              <a:t> </a:t>
            </a:r>
            <a:r>
              <a:rPr spc="-5" dirty="0"/>
              <a:t>are</a:t>
            </a:r>
            <a:r>
              <a:rPr spc="120" dirty="0"/>
              <a:t> </a:t>
            </a:r>
            <a:r>
              <a:rPr spc="-5" dirty="0"/>
              <a:t>connected</a:t>
            </a:r>
            <a:r>
              <a:rPr spc="120" dirty="0"/>
              <a:t> </a:t>
            </a:r>
            <a:r>
              <a:rPr spc="-5" dirty="0"/>
              <a:t>in</a:t>
            </a:r>
            <a:r>
              <a:rPr spc="95" dirty="0"/>
              <a:t> </a:t>
            </a:r>
            <a:r>
              <a:rPr spc="-5" dirty="0"/>
              <a:t>a</a:t>
            </a:r>
            <a:r>
              <a:rPr spc="125" dirty="0"/>
              <a:t> </a:t>
            </a:r>
            <a:r>
              <a:rPr spc="-5" dirty="0"/>
              <a:t>linear</a:t>
            </a:r>
            <a:r>
              <a:rPr spc="105" dirty="0"/>
              <a:t> </a:t>
            </a:r>
            <a:r>
              <a:rPr spc="-5" dirty="0"/>
              <a:t>fashion.</a:t>
            </a:r>
            <a:r>
              <a:rPr spc="110" dirty="0"/>
              <a:t> </a:t>
            </a:r>
            <a:r>
              <a:rPr spc="-5" dirty="0"/>
              <a:t>It</a:t>
            </a:r>
            <a:r>
              <a:rPr spc="110" dirty="0"/>
              <a:t> </a:t>
            </a:r>
            <a:r>
              <a:rPr spc="-5" dirty="0"/>
              <a:t>is</a:t>
            </a:r>
            <a:r>
              <a:rPr spc="95" dirty="0"/>
              <a:t> </a:t>
            </a:r>
            <a:r>
              <a:rPr dirty="0"/>
              <a:t>so</a:t>
            </a:r>
            <a:r>
              <a:rPr spc="100" dirty="0"/>
              <a:t> </a:t>
            </a:r>
            <a:r>
              <a:rPr spc="-5" dirty="0"/>
              <a:t>called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linear</a:t>
            </a:r>
            <a:r>
              <a:rPr spc="250" dirty="0"/>
              <a:t> </a:t>
            </a:r>
            <a:r>
              <a:rPr spc="-5" dirty="0"/>
              <a:t>because</a:t>
            </a:r>
            <a:r>
              <a:rPr spc="245" dirty="0"/>
              <a:t> </a:t>
            </a:r>
            <a:r>
              <a:rPr dirty="0"/>
              <a:t>it</a:t>
            </a:r>
            <a:r>
              <a:rPr spc="225" dirty="0"/>
              <a:t> </a:t>
            </a:r>
            <a:r>
              <a:rPr dirty="0"/>
              <a:t>resembles</a:t>
            </a:r>
            <a:r>
              <a:rPr spc="229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straight</a:t>
            </a:r>
            <a:r>
              <a:rPr spc="235" dirty="0"/>
              <a:t> </a:t>
            </a:r>
            <a:r>
              <a:rPr dirty="0"/>
              <a:t>line</a:t>
            </a:r>
            <a:r>
              <a:rPr spc="250" dirty="0"/>
              <a:t> </a:t>
            </a:r>
            <a:r>
              <a:rPr spc="-5" dirty="0"/>
              <a:t>where</a:t>
            </a:r>
            <a:r>
              <a:rPr spc="245" dirty="0"/>
              <a:t> </a:t>
            </a:r>
            <a:r>
              <a:rPr dirty="0"/>
              <a:t>the</a:t>
            </a:r>
            <a:r>
              <a:rPr spc="235" dirty="0"/>
              <a:t> </a:t>
            </a:r>
            <a:r>
              <a:rPr dirty="0"/>
              <a:t>elements</a:t>
            </a:r>
            <a:r>
              <a:rPr spc="245" dirty="0"/>
              <a:t> </a:t>
            </a:r>
            <a:r>
              <a:rPr dirty="0"/>
              <a:t>are</a:t>
            </a:r>
            <a:r>
              <a:rPr spc="235" dirty="0"/>
              <a:t> </a:t>
            </a:r>
            <a:r>
              <a:rPr spc="-5" dirty="0"/>
              <a:t>positioned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one</a:t>
            </a:r>
            <a:r>
              <a:rPr spc="-25" dirty="0"/>
              <a:t>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5" dirty="0"/>
              <a:t>other.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5" dirty="0"/>
              <a:t>The data</a:t>
            </a:r>
            <a:r>
              <a:rPr spc="-10" dirty="0"/>
              <a:t> </a:t>
            </a:r>
            <a:r>
              <a:rPr dirty="0"/>
              <a:t>items</a:t>
            </a:r>
            <a:r>
              <a:rPr spc="-15" dirty="0"/>
              <a:t> </a:t>
            </a:r>
            <a:r>
              <a:rPr dirty="0"/>
              <a:t>are inserted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rear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deleted</a:t>
            </a:r>
            <a:r>
              <a:rPr spc="-1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front</a:t>
            </a:r>
            <a:r>
              <a:rPr spc="-15" dirty="0"/>
              <a:t> </a:t>
            </a:r>
            <a:r>
              <a:rPr dirty="0"/>
              <a:t>end</a:t>
            </a:r>
          </a:p>
          <a:p>
            <a:pPr marL="140970">
              <a:lnSpc>
                <a:spcPct val="100000"/>
              </a:lnSpc>
              <a:buFont typeface="Arial MT"/>
              <a:buChar char="•"/>
            </a:pPr>
            <a:endParaRPr sz="1650"/>
          </a:p>
          <a:p>
            <a:pPr marL="470534" indent="-317500">
              <a:lnSpc>
                <a:spcPct val="100000"/>
              </a:lnSpc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Whenever,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dirty="0"/>
              <a:t>queue</a:t>
            </a:r>
            <a:r>
              <a:rPr spc="330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spc="-25" dirty="0"/>
              <a:t>empty,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35" dirty="0"/>
              <a:t> </a:t>
            </a:r>
            <a:r>
              <a:rPr spc="-5" dirty="0"/>
              <a:t>front</a:t>
            </a:r>
            <a:r>
              <a:rPr spc="335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dirty="0"/>
              <a:t>initialized</a:t>
            </a:r>
            <a:r>
              <a:rPr spc="340" dirty="0"/>
              <a:t> </a:t>
            </a:r>
            <a:r>
              <a:rPr spc="-5" dirty="0"/>
              <a:t>with</a:t>
            </a:r>
            <a:r>
              <a:rPr spc="335" dirty="0"/>
              <a:t> </a:t>
            </a:r>
            <a:r>
              <a:rPr spc="-5" dirty="0"/>
              <a:t>zero</a:t>
            </a:r>
            <a:r>
              <a:rPr spc="330" dirty="0"/>
              <a:t> </a:t>
            </a:r>
            <a:r>
              <a:rPr spc="-5" dirty="0"/>
              <a:t>and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30" dirty="0"/>
              <a:t> </a:t>
            </a:r>
            <a:r>
              <a:rPr spc="-5" dirty="0"/>
              <a:t>rear</a:t>
            </a:r>
            <a:r>
              <a:rPr spc="325" dirty="0"/>
              <a:t> </a:t>
            </a:r>
            <a:r>
              <a:rPr spc="-10" dirty="0"/>
              <a:t>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initialized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" dirty="0"/>
              <a:t>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589254"/>
            <a:ext cx="1914525" cy="1216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Arial MT"/>
                <a:cs typeface="Arial MT"/>
              </a:rPr>
              <a:t>Operation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Enqueue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Dequeue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spc="-5" dirty="0">
                <a:latin typeface="Arial MT"/>
                <a:cs typeface="Arial MT"/>
              </a:rPr>
              <a:t>Traversal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32931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Algorithm</a:t>
            </a:r>
            <a:r>
              <a:rPr sz="2400" spc="-85" dirty="0"/>
              <a:t> </a:t>
            </a:r>
            <a:r>
              <a:rPr sz="2400" spc="-15" dirty="0"/>
              <a:t>For</a:t>
            </a:r>
            <a:r>
              <a:rPr sz="2400" spc="-75" dirty="0"/>
              <a:t> </a:t>
            </a:r>
            <a:r>
              <a:rPr sz="2400" spc="-20" dirty="0"/>
              <a:t>Enqueue</a:t>
            </a:r>
            <a:r>
              <a:rPr sz="2400" spc="-70" dirty="0"/>
              <a:t> </a:t>
            </a:r>
            <a:r>
              <a:rPr sz="2400" spc="-20" dirty="0"/>
              <a:t>(Ordinary</a:t>
            </a:r>
            <a:r>
              <a:rPr sz="2400" spc="-70" dirty="0"/>
              <a:t> </a:t>
            </a:r>
            <a:r>
              <a:rPr sz="2400" spc="-2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5854700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Q[Max]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dirty="0">
                <a:latin typeface="Calibri"/>
                <a:cs typeface="Calibri"/>
              </a:rPr>
              <a:t> rear=-1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max</a:t>
            </a:r>
            <a:r>
              <a:rPr sz="1400" dirty="0">
                <a:latin typeface="Calibri"/>
                <a:cs typeface="Calibri"/>
              </a:rPr>
              <a:t> -</a:t>
            </a:r>
            <a:r>
              <a:rPr sz="1400" spc="-5" dirty="0">
                <a:latin typeface="Calibri"/>
                <a:cs typeface="Calibri"/>
              </a:rPr>
              <a:t> 1)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insert”,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 marL="12700" marR="756920">
              <a:lnSpc>
                <a:spcPts val="3520"/>
              </a:lnSpc>
              <a:spcBef>
                <a:spcPts val="42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(item)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5" dirty="0">
                <a:latin typeface="Calibri"/>
                <a:cs typeface="Calibri"/>
              </a:rPr>
              <a:t>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rear=rear+1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Q[rear]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7: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209654"/>
            <a:ext cx="5125720" cy="3820917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enqueue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1)</a:t>
            </a:r>
            <a:r>
              <a:rPr lang="en-US" sz="1500" spc="5" dirty="0">
                <a:latin typeface="Arial MT"/>
                <a:cs typeface="Arial MT"/>
              </a:rPr>
              <a:t> // Queue if full</a:t>
            </a:r>
            <a:endParaRPr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 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(front=rear=-1) // Queue is empty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   	front= rear =0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Queue[rear]=data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endParaRPr lang="en-US"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else 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	rear= rear+1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>
                <a:latin typeface="Arial MT"/>
                <a:cs typeface="Arial MT"/>
              </a:rPr>
              <a:t>	Queue</a:t>
            </a:r>
            <a:r>
              <a:rPr lang="en-US" sz="1500" dirty="0">
                <a:latin typeface="Arial MT"/>
                <a:cs typeface="Arial MT"/>
              </a:rPr>
              <a:t>[rear]=data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955547"/>
            <a:ext cx="6904556" cy="3563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769" y="496011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dirty="0"/>
              <a:t>Dequeue</a:t>
            </a:r>
            <a:r>
              <a:rPr sz="2400" spc="-15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7381875" cy="3689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dirty="0">
                <a:latin typeface="Calibri"/>
                <a:cs typeface="Calibri"/>
              </a:rPr>
              <a:t> 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[Max]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lang="en-US" sz="1400" dirty="0">
                <a:latin typeface="Calibri"/>
                <a:cs typeface="Calibri"/>
              </a:rPr>
              <a:t>-1 a</a:t>
            </a:r>
            <a:r>
              <a:rPr sz="1400" spc="-5" dirty="0">
                <a:latin typeface="Calibri"/>
                <a:cs typeface="Calibri"/>
              </a:rPr>
              <a:t>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lang="en-US" sz="1400" spc="-15" dirty="0">
                <a:latin typeface="Calibri"/>
                <a:cs typeface="Calibri"/>
              </a:rPr>
              <a:t>=-1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dequeue”,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dirty="0">
                <a:latin typeface="Calibri"/>
                <a:cs typeface="Calibri"/>
              </a:rPr>
              <a:t> =-1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“Item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dequeued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is” Q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</a:p>
          <a:p>
            <a:pPr marL="12700" marR="5567045">
              <a:lnSpc>
                <a:spcPct val="209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front=front+1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7:</a:t>
            </a:r>
            <a:r>
              <a:rPr sz="1400" spc="-10" dirty="0">
                <a:latin typeface="Calibri"/>
                <a:cs typeface="Calibri"/>
              </a:rPr>
              <a:t> 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811" y="528320"/>
            <a:ext cx="4831589" cy="35522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dequeue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if (front == - </a:t>
            </a:r>
            <a:r>
              <a:rPr sz="1500" spc="-5" dirty="0">
                <a:latin typeface="Arial MT"/>
                <a:cs typeface="Arial MT"/>
              </a:rPr>
              <a:t>1 </a:t>
            </a:r>
            <a:r>
              <a:rPr lang="en-US" sz="1500" spc="-10" dirty="0">
                <a:latin typeface="Arial MT"/>
                <a:cs typeface="Arial MT"/>
              </a:rPr>
              <a:t>)// queue is empty</a:t>
            </a:r>
            <a:r>
              <a:rPr sz="1500" dirty="0">
                <a:latin typeface="Arial MT"/>
                <a:cs typeface="Arial MT"/>
              </a:rPr>
              <a:t> </a:t>
            </a:r>
            <a:endParaRPr lang="en-US" sz="1500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(front== rear)// queue has only one element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queue[front]);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lang="en-US" sz="1500" spc="-15" dirty="0">
                <a:latin typeface="Arial MT"/>
                <a:cs typeface="Arial MT"/>
              </a:rPr>
              <a:t>rear=-1</a:t>
            </a:r>
            <a:r>
              <a:rPr sz="1500" dirty="0">
                <a:latin typeface="Arial MT"/>
                <a:cs typeface="Arial MT"/>
              </a:rPr>
              <a:t>;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else 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data= queue[front]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front =front+1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I</a:t>
            </a:r>
            <a:r>
              <a:rPr sz="2800" spc="-45" dirty="0">
                <a:solidFill>
                  <a:srgbClr val="006FC0"/>
                </a:solidFill>
              </a:rPr>
              <a:t>n</a:t>
            </a:r>
            <a:r>
              <a:rPr sz="2800" spc="-5" dirty="0">
                <a:solidFill>
                  <a:srgbClr val="006FC0"/>
                </a:solidFill>
              </a:rPr>
              <a:t>t</a:t>
            </a:r>
            <a:r>
              <a:rPr sz="2800" spc="-90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o</a:t>
            </a:r>
            <a:r>
              <a:rPr sz="2800" spc="-30" dirty="0">
                <a:solidFill>
                  <a:srgbClr val="006FC0"/>
                </a:solidFill>
              </a:rPr>
              <a:t>du</a:t>
            </a:r>
            <a:r>
              <a:rPr sz="2800" spc="-20" dirty="0">
                <a:solidFill>
                  <a:srgbClr val="006FC0"/>
                </a:solidFill>
              </a:rPr>
              <a:t>c</a:t>
            </a:r>
            <a:r>
              <a:rPr sz="2800" spc="-25" dirty="0">
                <a:solidFill>
                  <a:srgbClr val="006FC0"/>
                </a:solidFill>
              </a:rPr>
              <a:t>t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40" dirty="0">
                <a:solidFill>
                  <a:srgbClr val="006FC0"/>
                </a:solidFill>
              </a:rPr>
              <a:t>o</a:t>
            </a:r>
            <a:r>
              <a:rPr sz="2800" spc="-5" dirty="0">
                <a:solidFill>
                  <a:srgbClr val="006FC0"/>
                </a:solidFill>
              </a:rPr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2523" y="1013411"/>
            <a:ext cx="7722234" cy="354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 marR="5080" indent="-349250" algn="just">
              <a:lnSpc>
                <a:spcPct val="150100"/>
              </a:lnSpc>
              <a:spcBef>
                <a:spcPts val="90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abstract data type </a:t>
            </a:r>
            <a:r>
              <a:rPr sz="1400" spc="-10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linear data structure, just like stack data structure,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the </a:t>
            </a:r>
            <a:r>
              <a:rPr sz="1400" dirty="0">
                <a:latin typeface="Arial MT"/>
                <a:cs typeface="Arial MT"/>
              </a:rPr>
              <a:t>first </a:t>
            </a:r>
            <a:r>
              <a:rPr sz="1400" spc="-5" dirty="0">
                <a:latin typeface="Arial MT"/>
                <a:cs typeface="Arial MT"/>
              </a:rPr>
              <a:t>element is inserted from one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REAR(also called tail),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removal of existing element </a:t>
            </a:r>
            <a:r>
              <a:rPr sz="1400" spc="-10" dirty="0">
                <a:latin typeface="Arial MT"/>
                <a:cs typeface="Arial MT"/>
              </a:rPr>
              <a:t>takes </a:t>
            </a:r>
            <a:r>
              <a:rPr sz="1400" dirty="0">
                <a:latin typeface="Arial MT"/>
                <a:cs typeface="Arial MT"/>
              </a:rPr>
              <a:t>place </a:t>
            </a:r>
            <a:r>
              <a:rPr sz="1400" spc="-5" dirty="0">
                <a:latin typeface="Arial MT"/>
                <a:cs typeface="Arial MT"/>
              </a:rPr>
              <a:t>from the other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as </a:t>
            </a:r>
            <a:r>
              <a:rPr sz="1400" b="1" spc="-5" dirty="0">
                <a:latin typeface="Arial MT"/>
                <a:cs typeface="Arial MT"/>
              </a:rPr>
              <a:t>FRONT(also called 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head).</a:t>
            </a:r>
            <a:endParaRPr sz="1400" b="1" dirty="0">
              <a:latin typeface="Arial MT"/>
              <a:cs typeface="Arial MT"/>
            </a:endParaRPr>
          </a:p>
          <a:p>
            <a:pPr marL="361315" marR="7620" indent="-349250" algn="just">
              <a:lnSpc>
                <a:spcPts val="2520"/>
              </a:lnSpc>
              <a:spcBef>
                <a:spcPts val="225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10" dirty="0">
                <a:latin typeface="Arial MT"/>
                <a:cs typeface="Arial MT"/>
              </a:rPr>
              <a:t>makes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b="1" spc="-10" dirty="0">
                <a:latin typeface="Arial MT"/>
                <a:cs typeface="Arial MT"/>
              </a:rPr>
              <a:t>FIFO(First in </a:t>
            </a:r>
            <a:r>
              <a:rPr sz="1400" b="1" spc="-5" dirty="0">
                <a:latin typeface="Arial MT"/>
                <a:cs typeface="Arial MT"/>
              </a:rPr>
              <a:t>First Out) </a:t>
            </a:r>
            <a:r>
              <a:rPr sz="1400" spc="-5" dirty="0">
                <a:latin typeface="Arial MT"/>
                <a:cs typeface="Arial MT"/>
              </a:rPr>
              <a:t>data structure, which </a:t>
            </a:r>
            <a:r>
              <a:rPr sz="1400" spc="-10" dirty="0">
                <a:latin typeface="Arial MT"/>
                <a:cs typeface="Arial MT"/>
              </a:rPr>
              <a:t>means </a:t>
            </a:r>
            <a:r>
              <a:rPr sz="1400" spc="-5" dirty="0">
                <a:latin typeface="Arial MT"/>
                <a:cs typeface="Arial MT"/>
              </a:rPr>
              <a:t>that element </a:t>
            </a:r>
            <a:r>
              <a:rPr sz="1400" dirty="0">
                <a:latin typeface="Arial MT"/>
                <a:cs typeface="Arial MT"/>
              </a:rPr>
              <a:t> 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5080" indent="-349250" algn="just">
              <a:lnSpc>
                <a:spcPts val="2520"/>
              </a:lnSpc>
              <a:spcBef>
                <a:spcPts val="5"/>
              </a:spcBef>
              <a:buSzPct val="135714"/>
              <a:buChar char="•"/>
              <a:tabLst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Which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exactly </a:t>
            </a:r>
            <a:r>
              <a:rPr sz="1400" spc="-5" dirty="0">
                <a:latin typeface="Arial MT"/>
                <a:cs typeface="Arial MT"/>
              </a:rPr>
              <a:t>how queue system works </a:t>
            </a:r>
            <a:r>
              <a:rPr sz="1400" dirty="0">
                <a:latin typeface="Arial MT"/>
                <a:cs typeface="Arial MT"/>
              </a:rPr>
              <a:t>in real </a:t>
            </a:r>
            <a:r>
              <a:rPr sz="1400" spc="-5" dirty="0">
                <a:latin typeface="Arial MT"/>
                <a:cs typeface="Arial MT"/>
              </a:rPr>
              <a:t>world. If you go </a:t>
            </a:r>
            <a:r>
              <a:rPr sz="1400" dirty="0">
                <a:latin typeface="Arial MT"/>
                <a:cs typeface="Arial MT"/>
              </a:rPr>
              <a:t>to a </a:t>
            </a:r>
            <a:r>
              <a:rPr sz="1400" spc="-5" dirty="0">
                <a:latin typeface="Arial MT"/>
                <a:cs typeface="Arial MT"/>
              </a:rPr>
              <a:t>ticket counter to buy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movie tickets, and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queue, then you will be the first one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get the tickets. Right?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9525" indent="-349250" algn="just">
              <a:lnSpc>
                <a:spcPts val="2520"/>
              </a:lnSpc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The process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add an element into </a:t>
            </a:r>
            <a:r>
              <a:rPr sz="1400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called </a:t>
            </a:r>
            <a:r>
              <a:rPr sz="1400" b="1" spc="-5" dirty="0">
                <a:latin typeface="Arial MT"/>
                <a:cs typeface="Arial MT"/>
              </a:rPr>
              <a:t>En-queue</a:t>
            </a:r>
            <a:r>
              <a:rPr sz="1400" spc="-5" dirty="0">
                <a:latin typeface="Arial MT"/>
                <a:cs typeface="Arial MT"/>
              </a:rPr>
              <a:t> and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process of </a:t>
            </a:r>
            <a:r>
              <a:rPr sz="1400" spc="-5" dirty="0">
                <a:latin typeface="Arial MT"/>
                <a:cs typeface="Arial MT"/>
              </a:rPr>
              <a:t>removal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called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De-queue.</a:t>
            </a:r>
            <a:endParaRPr sz="14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425" y="1033272"/>
            <a:ext cx="5277212" cy="2972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spc="-10" dirty="0"/>
              <a:t>Display</a:t>
            </a:r>
            <a:r>
              <a:rPr sz="2400" spc="-20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53744"/>
            <a:ext cx="6592418" cy="1595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Step 1 - Check whether </a:t>
            </a:r>
            <a:r>
              <a:rPr lang="en-US" sz="1400" b="1" dirty="0"/>
              <a:t>queue</a:t>
            </a:r>
            <a:r>
              <a:rPr lang="en-US" sz="1400" dirty="0"/>
              <a:t> is </a:t>
            </a:r>
            <a:r>
              <a:rPr lang="en-US" sz="1400" b="1" dirty="0"/>
              <a:t>EMPTY</a:t>
            </a:r>
            <a:r>
              <a:rPr lang="en-US" sz="1400" dirty="0"/>
              <a:t>. (</a:t>
            </a:r>
            <a:r>
              <a:rPr lang="en-US" sz="1400" b="1" dirty="0"/>
              <a:t>front == rear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2 - If it is </a:t>
            </a:r>
            <a:r>
              <a:rPr lang="en-US" sz="1400" b="1" dirty="0"/>
              <a:t>EMPTY</a:t>
            </a:r>
            <a:r>
              <a:rPr lang="en-US" sz="1400" dirty="0"/>
              <a:t>, then display </a:t>
            </a:r>
            <a:r>
              <a:rPr lang="en-US" sz="1400" b="1" dirty="0"/>
              <a:t>"Queue is EMPTY!!!"</a:t>
            </a:r>
            <a:r>
              <a:rPr lang="en-US" sz="1400" dirty="0"/>
              <a:t> and terminate the function.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3 - If it is </a:t>
            </a:r>
            <a:r>
              <a:rPr lang="en-US" sz="1400" b="1" dirty="0"/>
              <a:t>NOT EMPTY</a:t>
            </a:r>
            <a:r>
              <a:rPr lang="en-US" sz="1400" dirty="0"/>
              <a:t>, then define an integer variable '</a:t>
            </a:r>
            <a:r>
              <a:rPr lang="en-US" sz="1400" b="1" dirty="0" err="1"/>
              <a:t>i</a:t>
            </a:r>
            <a:r>
              <a:rPr lang="en-US" sz="1400" dirty="0"/>
              <a:t>' and set '</a:t>
            </a:r>
            <a:r>
              <a:rPr lang="en-US" sz="1400" b="1" dirty="0" err="1"/>
              <a:t>i</a:t>
            </a:r>
            <a:r>
              <a:rPr lang="en-US" sz="1400" dirty="0"/>
              <a:t> = </a:t>
            </a:r>
            <a:r>
              <a:rPr lang="en-US" sz="1400" b="1" dirty="0"/>
              <a:t>front+1</a:t>
            </a:r>
            <a:r>
              <a:rPr lang="en-US" sz="1400" dirty="0"/>
              <a:t>'.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4 - Display '</a:t>
            </a:r>
            <a:r>
              <a:rPr lang="en-US" sz="1400" b="1" dirty="0"/>
              <a:t>queue[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  <a:r>
              <a:rPr lang="en-US" sz="1400" dirty="0"/>
              <a:t>' value and increment '</a:t>
            </a:r>
            <a:r>
              <a:rPr lang="en-US" sz="1400" b="1" dirty="0" err="1"/>
              <a:t>i</a:t>
            </a:r>
            <a:r>
              <a:rPr lang="en-US" sz="1400" dirty="0"/>
              <a:t>' value by one (</a:t>
            </a:r>
            <a:r>
              <a:rPr lang="en-US" sz="1400" b="1" dirty="0" err="1"/>
              <a:t>i</a:t>
            </a:r>
            <a:r>
              <a:rPr lang="en-US" sz="1400" b="1" dirty="0"/>
              <a:t>++</a:t>
            </a:r>
            <a:r>
              <a:rPr lang="en-US" sz="1400" dirty="0"/>
              <a:t>). Repeat the same until '</a:t>
            </a:r>
            <a:r>
              <a:rPr lang="en-US" sz="1400" b="1" dirty="0" err="1"/>
              <a:t>i</a:t>
            </a:r>
            <a:r>
              <a:rPr lang="en-US" sz="1400" dirty="0"/>
              <a:t>' value reaches to </a:t>
            </a:r>
            <a:r>
              <a:rPr lang="en-US" sz="1400" b="1" dirty="0"/>
              <a:t>rear</a:t>
            </a:r>
            <a:r>
              <a:rPr lang="en-US" sz="1400" dirty="0"/>
              <a:t> (</a:t>
            </a:r>
            <a:r>
              <a:rPr lang="en-US" sz="1400" b="1" dirty="0" err="1"/>
              <a:t>i</a:t>
            </a:r>
            <a:r>
              <a:rPr lang="en-US" sz="1400" dirty="0"/>
              <a:t> &lt;= </a:t>
            </a:r>
            <a:r>
              <a:rPr lang="en-US" sz="1400" b="1" dirty="0"/>
              <a:t>rear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022" y="248183"/>
            <a:ext cx="7732395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Arial"/>
                <a:cs typeface="Arial"/>
              </a:rPr>
              <a:t>Drawback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Linear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it's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elements.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dequeue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queue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elements,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until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reset,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Suppose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insert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space,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cannot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latin typeface="Arial MT"/>
                <a:cs typeface="Arial MT"/>
              </a:rPr>
              <a:t>You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wondering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why?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3368344"/>
            <a:ext cx="743839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SzPct val="135714"/>
              <a:buChar char="•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dequeue any element to </a:t>
            </a:r>
            <a:r>
              <a:rPr sz="1400" spc="-10" dirty="0">
                <a:latin typeface="Arial MT"/>
                <a:cs typeface="Arial MT"/>
              </a:rPr>
              <a:t>remove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from the queue,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moving the front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queue forward, thereby reducing the overall size of the queue. And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cannot </a:t>
            </a:r>
            <a:r>
              <a:rPr sz="1400" spc="-10" dirty="0">
                <a:latin typeface="Arial MT"/>
                <a:cs typeface="Arial MT"/>
              </a:rPr>
              <a:t>insert </a:t>
            </a:r>
            <a:r>
              <a:rPr sz="1400" spc="-5" dirty="0">
                <a:latin typeface="Arial MT"/>
                <a:cs typeface="Arial MT"/>
              </a:rPr>
              <a:t> new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932" y="1371226"/>
            <a:ext cx="4020312" cy="1371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441" y="3483609"/>
            <a:ext cx="4488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SzPct val="135714"/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 </a:t>
            </a:r>
            <a:r>
              <a:rPr sz="1400" spc="-5" dirty="0">
                <a:latin typeface="Calibri"/>
                <a:cs typeface="Calibri"/>
              </a:rPr>
              <a:t>queue,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fresh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311" y="1459588"/>
            <a:ext cx="4020312" cy="13705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24993"/>
            <a:ext cx="24961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Circular</a:t>
            </a:r>
            <a:r>
              <a:rPr spc="-130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847401"/>
            <a:ext cx="7830184" cy="405574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5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 queue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effectively overcomes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limitation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added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occupied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0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comes to linear queue the </a:t>
            </a:r>
            <a:r>
              <a:rPr sz="1400" spc="-10" dirty="0">
                <a:latin typeface="Arial MT"/>
                <a:cs typeface="Arial MT"/>
              </a:rPr>
              <a:t>insertion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10" dirty="0">
                <a:latin typeface="Arial MT"/>
                <a:cs typeface="Arial MT"/>
              </a:rPr>
              <a:t>be performed </a:t>
            </a:r>
            <a:r>
              <a:rPr sz="1400" spc="-5" dirty="0">
                <a:latin typeface="Arial MT"/>
                <a:cs typeface="Arial MT"/>
              </a:rPr>
              <a:t>only from the rear end and </a:t>
            </a:r>
            <a:r>
              <a:rPr sz="1400" dirty="0">
                <a:latin typeface="Arial MT"/>
                <a:cs typeface="Arial MT"/>
              </a:rPr>
              <a:t> 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1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full queue </a:t>
            </a:r>
            <a:r>
              <a:rPr sz="1400" spc="-10" dirty="0">
                <a:latin typeface="Arial MT"/>
                <a:cs typeface="Arial MT"/>
              </a:rPr>
              <a:t>after performing </a:t>
            </a:r>
            <a:r>
              <a:rPr sz="1400" spc="-5" dirty="0">
                <a:latin typeface="Arial MT"/>
                <a:cs typeface="Arial MT"/>
              </a:rPr>
              <a:t>series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successive deletions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the queue arises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situation where </a:t>
            </a:r>
            <a:r>
              <a:rPr sz="1400" spc="-10" dirty="0">
                <a:latin typeface="Arial MT"/>
                <a:cs typeface="Arial MT"/>
              </a:rPr>
              <a:t>no </a:t>
            </a:r>
            <a:r>
              <a:rPr sz="1400" spc="-5" dirty="0">
                <a:latin typeface="Arial MT"/>
                <a:cs typeface="Arial MT"/>
              </a:rPr>
              <a:t>new element can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added further even </a:t>
            </a:r>
            <a:r>
              <a:rPr sz="1400" dirty="0">
                <a:latin typeface="Arial MT"/>
                <a:cs typeface="Arial MT"/>
              </a:rPr>
              <a:t>if </a:t>
            </a:r>
            <a:r>
              <a:rPr sz="1400" spc="-5" dirty="0">
                <a:latin typeface="Arial MT"/>
                <a:cs typeface="Arial MT"/>
              </a:rPr>
              <a:t>the space available because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underflow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 </a:t>
            </a:r>
            <a:r>
              <a:rPr sz="1400" dirty="0">
                <a:latin typeface="Arial MT"/>
                <a:cs typeface="Arial MT"/>
              </a:rPr>
              <a:t>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exists.</a:t>
            </a:r>
            <a:endParaRPr sz="1400">
              <a:latin typeface="Arial MT"/>
              <a:cs typeface="Arial MT"/>
            </a:endParaRPr>
          </a:p>
          <a:p>
            <a:pPr marL="329565" marR="6350" indent="-317500" algn="just">
              <a:lnSpc>
                <a:spcPct val="1500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Circular queue connects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two ends through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pointer where the very first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 comes </a:t>
            </a:r>
            <a:r>
              <a:rPr sz="1400" dirty="0">
                <a:latin typeface="Arial MT"/>
                <a:cs typeface="Arial MT"/>
              </a:rPr>
              <a:t> after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Basic</a:t>
            </a:r>
            <a:r>
              <a:rPr sz="2800" spc="-5" dirty="0"/>
              <a:t> </a:t>
            </a:r>
            <a:r>
              <a:rPr sz="2800" spc="-25" dirty="0"/>
              <a:t>features</a:t>
            </a:r>
            <a:r>
              <a:rPr sz="2800" spc="10" dirty="0"/>
              <a:t> </a:t>
            </a:r>
            <a:r>
              <a:rPr sz="2800" spc="-5" dirty="0"/>
              <a:t>of</a:t>
            </a:r>
            <a:r>
              <a:rPr sz="2800" spc="10" dirty="0"/>
              <a:t> </a:t>
            </a:r>
            <a:r>
              <a:rPr sz="2800" spc="-15" dirty="0"/>
              <a:t>Circular</a:t>
            </a:r>
            <a:r>
              <a:rPr sz="2800" spc="-10" dirty="0"/>
              <a:t> Queue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In</a:t>
            </a:r>
            <a:r>
              <a:rPr spc="40" dirty="0"/>
              <a:t> </a:t>
            </a:r>
            <a:r>
              <a:rPr dirty="0"/>
              <a:t>case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5" dirty="0"/>
              <a:t>circular</a:t>
            </a:r>
            <a:r>
              <a:rPr spc="65" dirty="0"/>
              <a:t> </a:t>
            </a:r>
            <a:r>
              <a:rPr spc="-5" dirty="0"/>
              <a:t>queue,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pointer</a:t>
            </a:r>
            <a:r>
              <a:rPr spc="45" dirty="0"/>
              <a:t> </a:t>
            </a:r>
            <a:r>
              <a:rPr spc="-5" dirty="0"/>
              <a:t>will</a:t>
            </a:r>
            <a:r>
              <a:rPr spc="60" dirty="0"/>
              <a:t> </a:t>
            </a:r>
            <a:r>
              <a:rPr dirty="0"/>
              <a:t>always</a:t>
            </a:r>
            <a:r>
              <a:rPr spc="60" dirty="0"/>
              <a:t> </a:t>
            </a:r>
            <a:r>
              <a:rPr dirty="0"/>
              <a:t>point</a:t>
            </a:r>
            <a:r>
              <a:rPr spc="5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front</a:t>
            </a:r>
            <a:r>
              <a:rPr spc="2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5" dirty="0"/>
              <a:t>queue,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dirty="0"/>
              <a:t>and</a:t>
            </a:r>
            <a:r>
              <a:rPr spc="-5" dirty="0"/>
              <a:t> </a:t>
            </a:r>
            <a:r>
              <a:rPr dirty="0"/>
              <a:t>tail</a:t>
            </a:r>
            <a:r>
              <a:rPr spc="-5" dirty="0"/>
              <a:t> </a:t>
            </a:r>
            <a:r>
              <a:rPr dirty="0"/>
              <a:t>pointer</a:t>
            </a:r>
            <a:r>
              <a:rPr spc="-25" dirty="0"/>
              <a:t> </a:t>
            </a:r>
            <a:r>
              <a:rPr spc="-5" dirty="0"/>
              <a:t>will</a:t>
            </a:r>
            <a:r>
              <a:rPr spc="30" dirty="0"/>
              <a:t> </a:t>
            </a:r>
            <a:r>
              <a:rPr spc="-10" dirty="0"/>
              <a:t>always</a:t>
            </a:r>
            <a:r>
              <a:rPr spc="20" dirty="0"/>
              <a:t> </a:t>
            </a:r>
            <a:r>
              <a:rPr dirty="0"/>
              <a:t>point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queue.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Initially,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65" dirty="0"/>
              <a:t> </a:t>
            </a:r>
            <a:r>
              <a:rPr spc="-5" dirty="0"/>
              <a:t>head</a:t>
            </a:r>
            <a:r>
              <a:rPr spc="27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50" dirty="0"/>
              <a:t> </a:t>
            </a:r>
            <a:r>
              <a:rPr dirty="0"/>
              <a:t>tail</a:t>
            </a:r>
            <a:r>
              <a:rPr spc="270" dirty="0"/>
              <a:t> </a:t>
            </a:r>
            <a:r>
              <a:rPr spc="-5" dirty="0"/>
              <a:t>pointers</a:t>
            </a:r>
            <a:r>
              <a:rPr spc="265" dirty="0"/>
              <a:t> </a:t>
            </a:r>
            <a:r>
              <a:rPr spc="-5" dirty="0"/>
              <a:t>will</a:t>
            </a:r>
            <a:r>
              <a:rPr spc="270" dirty="0"/>
              <a:t> </a:t>
            </a:r>
            <a:r>
              <a:rPr dirty="0"/>
              <a:t>be</a:t>
            </a:r>
            <a:r>
              <a:rPr spc="280" dirty="0"/>
              <a:t> </a:t>
            </a:r>
            <a:r>
              <a:rPr spc="-5" dirty="0"/>
              <a:t>pointing</a:t>
            </a:r>
            <a:r>
              <a:rPr spc="26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dirty="0"/>
              <a:t>same</a:t>
            </a:r>
            <a:r>
              <a:rPr spc="260" dirty="0"/>
              <a:t> </a:t>
            </a:r>
            <a:r>
              <a:rPr spc="-5" dirty="0"/>
              <a:t>location,</a:t>
            </a:r>
            <a:r>
              <a:rPr spc="254" dirty="0"/>
              <a:t> </a:t>
            </a:r>
            <a:r>
              <a:rPr spc="-5" dirty="0"/>
              <a:t>this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would</a:t>
            </a:r>
            <a:r>
              <a:rPr dirty="0"/>
              <a:t> mean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queue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empty.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411" y="2462783"/>
            <a:ext cx="5352288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499617"/>
            <a:ext cx="771398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6350" indent="-317500" algn="just">
              <a:lnSpc>
                <a:spcPct val="150000"/>
              </a:lnSpc>
              <a:spcBef>
                <a:spcPts val="1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New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always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location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pointed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tail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pointer,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once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added,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tail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incremented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next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location</a:t>
            </a:r>
            <a:endParaRPr sz="15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circular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actually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pointer</a:t>
            </a:r>
            <a:endParaRPr sz="1500">
              <a:latin typeface="Arial MT"/>
              <a:cs typeface="Arial MT"/>
            </a:endParaRPr>
          </a:p>
          <a:p>
            <a:pPr marL="329565" marR="5080" algn="just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incremented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dequeue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executed.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between head and tail, hence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left outside is not a part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queue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anymore,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hence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removed.</a:t>
            </a:r>
            <a:endParaRPr sz="15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5"/>
              </a:spcBef>
              <a:buSzPct val="93333"/>
              <a:buChar char="•"/>
              <a:tabLst>
                <a:tab pos="330200" algn="l"/>
              </a:tabLst>
            </a:pPr>
            <a:r>
              <a:rPr sz="1500" spc="-5" dirty="0">
                <a:latin typeface="Arial MT"/>
                <a:cs typeface="Arial MT"/>
              </a:rPr>
              <a:t>The head </a:t>
            </a:r>
            <a:r>
              <a:rPr sz="1500" dirty="0">
                <a:latin typeface="Arial MT"/>
                <a:cs typeface="Arial MT"/>
              </a:rPr>
              <a:t>and the tail </a:t>
            </a:r>
            <a:r>
              <a:rPr sz="1500" spc="-5" dirty="0">
                <a:latin typeface="Arial MT"/>
                <a:cs typeface="Arial MT"/>
              </a:rPr>
              <a:t>pointer will </a:t>
            </a:r>
            <a:r>
              <a:rPr sz="1500" dirty="0">
                <a:latin typeface="Arial MT"/>
                <a:cs typeface="Arial MT"/>
              </a:rPr>
              <a:t>get </a:t>
            </a:r>
            <a:r>
              <a:rPr sz="1500" spc="-5" dirty="0">
                <a:latin typeface="Arial MT"/>
                <a:cs typeface="Arial MT"/>
              </a:rPr>
              <a:t>initialised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0 every time they reach the </a:t>
            </a:r>
            <a:r>
              <a:rPr sz="1500" dirty="0">
                <a:latin typeface="Arial MT"/>
                <a:cs typeface="Arial MT"/>
              </a:rPr>
              <a:t>end of the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559663"/>
            <a:ext cx="76295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Also,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cross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other.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words,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greater than the tail. </a:t>
            </a:r>
            <a:r>
              <a:rPr sz="1400" spc="-10" dirty="0">
                <a:latin typeface="Arial MT"/>
                <a:cs typeface="Arial MT"/>
              </a:rPr>
              <a:t>Sounds </a:t>
            </a:r>
            <a:r>
              <a:rPr sz="1400" spc="-5" dirty="0">
                <a:latin typeface="Arial MT"/>
                <a:cs typeface="Arial MT"/>
              </a:rPr>
              <a:t>odd? This will happen when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dequeue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couple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 pointer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reinitialized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calculated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-5" dirty="0">
                <a:latin typeface="Arial MT"/>
                <a:cs typeface="Arial MT"/>
              </a:rPr>
              <a:t> SIZE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After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deleting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calculated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954" y="2761488"/>
            <a:ext cx="2612643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E5604-B591-5D0F-A549-53086C8D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190293"/>
            <a:ext cx="812362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1252727"/>
            <a:ext cx="5580888" cy="3438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9205" y="468579"/>
            <a:ext cx="265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Pictorial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632523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 </a:t>
            </a:r>
            <a:r>
              <a:rPr sz="2600" spc="-20" dirty="0"/>
              <a:t>for </a:t>
            </a:r>
            <a:r>
              <a:rPr sz="2600" dirty="0"/>
              <a:t>inserting an </a:t>
            </a:r>
            <a:r>
              <a:rPr sz="2600" spc="-5" dirty="0"/>
              <a:t>element </a:t>
            </a:r>
            <a:r>
              <a:rPr sz="2600" dirty="0"/>
              <a:t>in a </a:t>
            </a:r>
            <a:r>
              <a:rPr sz="2600" spc="-10" dirty="0"/>
              <a:t>circular </a:t>
            </a:r>
            <a:r>
              <a:rPr sz="2600" spc="-575" dirty="0"/>
              <a:t> </a:t>
            </a:r>
            <a:r>
              <a:rPr sz="2600"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00150"/>
            <a:ext cx="7278218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algorithm </a:t>
            </a:r>
            <a:r>
              <a:rPr lang="en-US" sz="1000" dirty="0">
                <a:latin typeface="Calibri"/>
                <a:cs typeface="Calibri"/>
              </a:rPr>
              <a:t>assumes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lang="en-US" sz="1000" spc="15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front 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initially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rear=front=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-1.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Start</a:t>
            </a:r>
            <a:endParaRPr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sz="1000" spc="-5" dirty="0">
                <a:latin typeface="Calibri"/>
                <a:cs typeface="Calibri"/>
              </a:rPr>
              <a:t>Step 2: Check </a:t>
            </a:r>
            <a:r>
              <a:rPr sz="1000" dirty="0">
                <a:latin typeface="Calibri"/>
                <a:cs typeface="Calibri"/>
              </a:rPr>
              <a:t>if </a:t>
            </a:r>
            <a:r>
              <a:rPr lang="en-US"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Queue </a:t>
            </a:r>
            <a:r>
              <a:rPr sz="1000" dirty="0">
                <a:latin typeface="Calibri"/>
                <a:cs typeface="Calibri"/>
              </a:rPr>
              <a:t>is </a:t>
            </a:r>
            <a:r>
              <a:rPr sz="1000" spc="-5" dirty="0">
                <a:latin typeface="Calibri"/>
                <a:cs typeface="Calibri"/>
              </a:rPr>
              <a:t>full </a:t>
            </a:r>
            <a:r>
              <a:rPr sz="1000" dirty="0">
                <a:latin typeface="Calibri"/>
                <a:cs typeface="Calibri"/>
              </a:rPr>
              <a:t>or </a:t>
            </a:r>
            <a:r>
              <a:rPr sz="1000" spc="-5" dirty="0">
                <a:latin typeface="Calibri"/>
                <a:cs typeface="Calibri"/>
              </a:rPr>
              <a:t>not if </a:t>
            </a:r>
            <a:r>
              <a:rPr lang="en-US" sz="1000" dirty="0"/>
              <a:t>(front == 0 &amp;&amp; rear == MAX-1)|| (front == rear+1)</a:t>
            </a: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/>
              <a:t> </a:t>
            </a:r>
            <a:r>
              <a:rPr lang="en-US" sz="1000" spc="-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If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 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go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to</a:t>
            </a:r>
            <a:r>
              <a:rPr sz="1000" spc="-5" dirty="0">
                <a:latin typeface="Calibri"/>
                <a:cs typeface="Calibri"/>
              </a:rPr>
              <a:t> Step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7</a:t>
            </a:r>
            <a:endParaRPr lang="en-US"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>
                <a:latin typeface="Calibri"/>
                <a:cs typeface="Calibri"/>
              </a:rPr>
              <a:t>Step 4: </a:t>
            </a:r>
            <a:r>
              <a:rPr lang="en-US" sz="1000" dirty="0"/>
              <a:t>Check if (</a:t>
            </a:r>
            <a:r>
              <a:rPr lang="en-US" sz="1000"/>
              <a:t>front =rear== </a:t>
            </a:r>
            <a:r>
              <a:rPr lang="en-US" sz="1000" dirty="0"/>
              <a:t>-1) then front = 0; rear= 0; else </a:t>
            </a:r>
            <a:r>
              <a:rPr lang="en-US" sz="1000" dirty="0" err="1"/>
              <a:t>goto</a:t>
            </a:r>
            <a:r>
              <a:rPr lang="en-US" sz="1000" dirty="0"/>
              <a:t> step 6</a:t>
            </a:r>
            <a:endParaRPr sz="10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5: set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rear=(rear+1)%MAXSIZE;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[increment 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1] </a:t>
            </a:r>
            <a:r>
              <a:rPr sz="1000" spc="-300" dirty="0">
                <a:latin typeface="Calibri"/>
                <a:cs typeface="Calibri"/>
              </a:rPr>
              <a:t> </a:t>
            </a:r>
            <a:endParaRPr lang="en-US" sz="1000" spc="-3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queue[rear]=item;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7:end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547" y="1025652"/>
            <a:ext cx="8757285" cy="3092450"/>
            <a:chOff x="193547" y="1025652"/>
            <a:chExt cx="8757285" cy="309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7" y="1228344"/>
              <a:ext cx="4572000" cy="22905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025652"/>
              <a:ext cx="4378452" cy="3092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55892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</a:t>
            </a:r>
            <a:r>
              <a:rPr sz="2600" spc="-40" dirty="0"/>
              <a:t> </a:t>
            </a:r>
            <a:r>
              <a:rPr sz="2600" spc="-20" dirty="0"/>
              <a:t>for</a:t>
            </a:r>
            <a:r>
              <a:rPr sz="2600" spc="-25" dirty="0"/>
              <a:t> </a:t>
            </a:r>
            <a:r>
              <a:rPr sz="2600" dirty="0"/>
              <a:t>deleting</a:t>
            </a:r>
            <a:r>
              <a:rPr sz="2600" spc="-20" dirty="0"/>
              <a:t> </a:t>
            </a:r>
            <a:r>
              <a:rPr sz="2600" dirty="0"/>
              <a:t>an</a:t>
            </a:r>
            <a:r>
              <a:rPr sz="2600" spc="-25" dirty="0"/>
              <a:t> </a:t>
            </a:r>
            <a:r>
              <a:rPr sz="2600" spc="-5" dirty="0"/>
              <a:t>element</a:t>
            </a:r>
            <a:r>
              <a:rPr sz="2600" spc="-10" dirty="0"/>
              <a:t> </a:t>
            </a:r>
            <a:r>
              <a:rPr sz="2600" spc="-15" dirty="0"/>
              <a:t>from</a:t>
            </a:r>
            <a:r>
              <a:rPr sz="2600" spc="-20" dirty="0"/>
              <a:t> </a:t>
            </a:r>
            <a:r>
              <a:rPr sz="2600" dirty="0"/>
              <a:t>a </a:t>
            </a:r>
            <a:r>
              <a:rPr sz="2600" spc="-575" dirty="0"/>
              <a:t> </a:t>
            </a:r>
            <a:r>
              <a:rPr sz="2600" spc="-10" dirty="0"/>
              <a:t>circular</a:t>
            </a:r>
            <a:r>
              <a:rPr sz="2600" spc="-20" dirty="0"/>
              <a:t> </a:t>
            </a:r>
            <a:r>
              <a:rPr sz="2600" dirty="0"/>
              <a:t>queue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98982" y="1099900"/>
            <a:ext cx="7282180" cy="2770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assume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initially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rear=front=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MAXSIZE-1.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2:Check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is 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(if (rear==front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-1 </a:t>
            </a:r>
            <a:r>
              <a:rPr sz="1500" dirty="0">
                <a:latin typeface="Arial MT"/>
                <a:cs typeface="Arial MT"/>
              </a:rPr>
              <a:t>&amp;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-1))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  <a:p>
            <a:pPr marL="12700" marR="2149475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4: </a:t>
            </a:r>
            <a:r>
              <a:rPr sz="1500" spc="-5" dirty="0">
                <a:latin typeface="Arial MT"/>
                <a:cs typeface="Arial MT"/>
              </a:rPr>
              <a:t>Set front=(front+1)%MAXSIZE; </a:t>
            </a:r>
            <a:r>
              <a:rPr sz="1500" dirty="0">
                <a:latin typeface="Arial MT"/>
                <a:cs typeface="Arial MT"/>
              </a:rPr>
              <a:t>[increment front by 1]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Set </a:t>
            </a:r>
            <a:r>
              <a:rPr sz="1500" dirty="0">
                <a:latin typeface="Arial MT"/>
                <a:cs typeface="Arial MT"/>
              </a:rPr>
              <a:t>item=cqueue[front];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6: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being </a:t>
            </a:r>
            <a:r>
              <a:rPr sz="1500" spc="-5" dirty="0">
                <a:latin typeface="Arial MT"/>
                <a:cs typeface="Arial MT"/>
              </a:rPr>
              <a:t>displayed</a:t>
            </a:r>
            <a:r>
              <a:rPr sz="1500" dirty="0">
                <a:latin typeface="Arial MT"/>
                <a:cs typeface="Arial MT"/>
              </a:rPr>
              <a:t> item.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95" y="1133972"/>
            <a:ext cx="3363385" cy="265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6494" y="911231"/>
            <a:ext cx="3790795" cy="2870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24358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Priority</a:t>
            </a:r>
            <a:r>
              <a:rPr spc="-125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7407275" cy="2968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special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served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1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priority 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collection of elements such that each element </a:t>
            </a:r>
            <a:r>
              <a:rPr sz="1400" spc="-10" dirty="0">
                <a:latin typeface="Arial MT"/>
                <a:cs typeface="Arial MT"/>
              </a:rPr>
              <a:t>has been </a:t>
            </a:r>
            <a:r>
              <a:rPr sz="1400" spc="-5" dirty="0">
                <a:latin typeface="Arial MT"/>
                <a:cs typeface="Arial MT"/>
              </a:rPr>
              <a:t>assigned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 and the order in which elements are deleted and processed comes from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rules: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786765" lvl="1" indent="-318135">
              <a:lnSpc>
                <a:spcPct val="100000"/>
              </a:lnSpc>
              <a:buChar char="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processed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lower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786765" marR="5080" lvl="1" indent="-317500">
              <a:lnSpc>
                <a:spcPct val="150000"/>
              </a:lnSpc>
              <a:spcBef>
                <a:spcPts val="1010"/>
              </a:spcBef>
              <a:buChar char="•"/>
              <a:tabLst>
                <a:tab pos="786765" algn="l"/>
                <a:tab pos="787400" algn="l"/>
              </a:tabLst>
            </a:pPr>
            <a:r>
              <a:rPr sz="1400" spc="-35" dirty="0">
                <a:latin typeface="Arial MT"/>
                <a:cs typeface="Arial MT"/>
              </a:rPr>
              <a:t>Two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processed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143000"/>
            <a:ext cx="666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948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25" dirty="0"/>
              <a:t> </a:t>
            </a:r>
            <a:r>
              <a:rPr spc="-10" dirty="0"/>
              <a:t>of </a:t>
            </a:r>
            <a:r>
              <a:rPr spc="-5" dirty="0"/>
              <a:t>Priority</a:t>
            </a:r>
            <a:r>
              <a:rPr spc="-2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0408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00"/>
              </a:spcBef>
              <a:buSzPct val="135714"/>
              <a:buChar char="•"/>
              <a:tabLst>
                <a:tab pos="297180" algn="l"/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scheduling.</a:t>
            </a:r>
          </a:p>
          <a:p>
            <a:pPr marL="818515" lvl="1" indent="-349885">
              <a:lnSpc>
                <a:spcPct val="100000"/>
              </a:lnSpc>
              <a:spcBef>
                <a:spcPts val="1839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dirty="0">
                <a:latin typeface="Arial MT"/>
                <a:cs typeface="Arial MT"/>
              </a:rPr>
              <a:t> 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818515" marR="5080" lvl="1" indent="-349250">
              <a:lnSpc>
                <a:spcPct val="150100"/>
              </a:lnSpc>
              <a:spcBef>
                <a:spcPts val="995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1600" dirty="0">
              <a:latin typeface="Arial MT"/>
              <a:cs typeface="Arial MT"/>
            </a:endParaRPr>
          </a:p>
          <a:p>
            <a:pPr marL="818515" lvl="1" indent="-349885">
              <a:lnSpc>
                <a:spcPct val="100000"/>
              </a:lnSpc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207514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Characteristics of 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68073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Priority queue in a data structure is an extension of a linear queue that possesses the following properties: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has a certain priority assigned to 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of this queue must be comparable.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It will delete the element with higher priority before the lower priority.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If multiple elements have the same priority, it does their removal from the queue according to the FCFS principle.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10028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Arial MT"/>
              </a:rPr>
              <a:t>Now, understand these properties with the help of an example. Consider inserting 7, 2, 45, 32, and 12 in a priority queue. The element with the least value has the highest property. Thus, you should maintain the lowest element at the front node. 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The image above shows how it maintains the priority during insertion in a queue.</a:t>
            </a:r>
            <a:endParaRPr lang="en-US" sz="1400" b="0" i="0" dirty="0">
              <a:effectLst/>
              <a:latin typeface="Arial M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E8D0-4ABC-B452-7456-3E6B5916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1272"/>
            <a:ext cx="3886200" cy="2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4F3F-749D-64B2-2400-76D3582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412788"/>
            <a:ext cx="4503685" cy="3605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724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20446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Basic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474" y="1096241"/>
            <a:ext cx="707072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stack,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also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FIFO(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peek()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often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dequeuing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20998-1B1D-823F-98DB-13F9C209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15" y="527580"/>
            <a:ext cx="4921507" cy="40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5D490-DA21-4012-6FA8-5ACBE96A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7380345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90550"/>
            <a:ext cx="7790815" cy="41871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queues: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Ascending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priority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080" lvl="1" indent="-317500">
              <a:lnSpc>
                <a:spcPct val="150000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arranged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1,2,3,4,5;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therefore,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smallest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number,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i.e.,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</a:p>
          <a:p>
            <a:pPr marL="9271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Descending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queue(max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dirty="0">
                <a:latin typeface="Arial MT"/>
                <a:cs typeface="Arial MT"/>
              </a:rPr>
              <a:t> A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715" lvl="1" indent="-317500" algn="just">
              <a:lnSpc>
                <a:spcPct val="15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arranged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3, </a:t>
            </a:r>
            <a:r>
              <a:rPr sz="1400" spc="-10" dirty="0">
                <a:latin typeface="Arial MT"/>
                <a:cs typeface="Arial MT"/>
              </a:rPr>
              <a:t>2, 1; </a:t>
            </a:r>
            <a:r>
              <a:rPr sz="1400" spc="-5" dirty="0">
                <a:latin typeface="Arial MT"/>
                <a:cs typeface="Arial MT"/>
              </a:rPr>
              <a:t>therefore, the largest </a:t>
            </a:r>
            <a:r>
              <a:rPr sz="1400" spc="-20" dirty="0">
                <a:latin typeface="Arial MT"/>
                <a:cs typeface="Arial MT"/>
              </a:rPr>
              <a:t>number, </a:t>
            </a:r>
            <a:r>
              <a:rPr sz="1400" spc="-5" dirty="0">
                <a:latin typeface="Arial MT"/>
                <a:cs typeface="Arial MT"/>
              </a:rPr>
              <a:t>i.e., </a:t>
            </a:r>
            <a:r>
              <a:rPr sz="1400" dirty="0">
                <a:latin typeface="Arial MT"/>
                <a:cs typeface="Arial MT"/>
              </a:rPr>
              <a:t>5 is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the highest priority </a:t>
            </a: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priority </a:t>
            </a:r>
            <a:r>
              <a:rPr sz="1400" dirty="0">
                <a:latin typeface="Arial MT"/>
                <a:cs typeface="Arial MT"/>
              </a:rPr>
              <a:t> queue.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6285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30" dirty="0"/>
              <a:t> </a:t>
            </a:r>
            <a:r>
              <a:rPr spc="-5" dirty="0"/>
              <a:t>QUEUE</a:t>
            </a:r>
            <a:r>
              <a:rPr spc="-15" dirty="0"/>
              <a:t> Operations:</a:t>
            </a:r>
          </a:p>
          <a:p>
            <a:pPr marL="12700">
              <a:lnSpc>
                <a:spcPts val="1755"/>
              </a:lnSpc>
            </a:pPr>
            <a:r>
              <a:rPr sz="1600" b="1" spc="-5" dirty="0">
                <a:latin typeface="Calibri"/>
                <a:cs typeface="Calibri"/>
              </a:rPr>
              <a:t>Insertion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1446657"/>
            <a:ext cx="7545705" cy="279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insertion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 as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non-priority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Deletion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69900" marR="5080" indent="-317500" algn="just">
              <a:lnSpc>
                <a:spcPct val="150000"/>
              </a:lnSpc>
              <a:spcBef>
                <a:spcPts val="1055"/>
              </a:spcBef>
              <a:buFont typeface="Arial MT"/>
              <a:buChar char="●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priority</a:t>
            </a:r>
            <a:r>
              <a:rPr sz="1400" dirty="0">
                <a:latin typeface="Calibri"/>
                <a:cs typeface="Calibri"/>
              </a:rPr>
              <a:t> and </a:t>
            </a:r>
            <a:r>
              <a:rPr sz="1400" spc="-5" dirty="0">
                <a:latin typeface="Calibri"/>
                <a:cs typeface="Calibri"/>
              </a:rPr>
              <a:t>deletes</a:t>
            </a:r>
            <a:r>
              <a:rPr sz="1400" dirty="0">
                <a:latin typeface="Calibri"/>
                <a:cs typeface="Calibri"/>
              </a:rPr>
              <a:t> the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 </a:t>
            </a:r>
            <a:r>
              <a:rPr sz="1400" spc="-10" dirty="0">
                <a:latin typeface="Calibri"/>
                <a:cs typeface="Calibri"/>
              </a:rPr>
              <a:t>priority. </a:t>
            </a:r>
            <a:r>
              <a:rPr sz="1400" spc="-5" dirty="0">
                <a:latin typeface="Calibri"/>
                <a:cs typeface="Calibri"/>
              </a:rPr>
              <a:t>The following methods can be used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deletion/removal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given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Queue: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After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decrementing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rear.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20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maintained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502691"/>
            <a:ext cx="7995920" cy="2494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Representation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priority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queue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priority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implemented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parts: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 number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(PRN).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62" y="3383830"/>
            <a:ext cx="7692074" cy="5921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0049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</a:t>
            </a:r>
            <a:r>
              <a:rPr spc="-5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03560"/>
            <a:ext cx="7547609" cy="26003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finite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sequence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together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operations: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MakeEmpty(p):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Empty(p):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Determine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 is</a:t>
            </a:r>
            <a:r>
              <a:rPr sz="1400" dirty="0">
                <a:latin typeface="Arial MT"/>
                <a:cs typeface="Arial MT"/>
              </a:rPr>
              <a:t> empty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Insert</a:t>
            </a:r>
            <a:r>
              <a:rPr sz="1400" spc="-15" dirty="0">
                <a:latin typeface="Arial MT"/>
                <a:cs typeface="Arial MT"/>
              </a:rPr>
              <a:t>(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):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DeleteMin(p):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empty,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FindMin(p):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5261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20" dirty="0"/>
              <a:t> </a:t>
            </a:r>
            <a:r>
              <a:rPr spc="-5" dirty="0"/>
              <a:t>Queue</a:t>
            </a:r>
            <a:r>
              <a:rPr spc="-40" dirty="0"/>
              <a:t> </a:t>
            </a:r>
            <a:r>
              <a:rPr spc="-1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77563"/>
            <a:ext cx="7547609" cy="219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ways: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spcBef>
                <a:spcPts val="5"/>
              </a:spcBef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 ordered </a:t>
            </a:r>
            <a:r>
              <a:rPr sz="1400" b="1" spc="-10" dirty="0">
                <a:latin typeface="Arial"/>
                <a:cs typeface="Arial"/>
              </a:rPr>
              <a:t>Array: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ordered array insertion or enqueue operation takes O(n) 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 because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enters elements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sorted order </a:t>
            </a:r>
            <a:r>
              <a:rPr sz="1400" spc="-10" dirty="0">
                <a:latin typeface="Arial MT"/>
                <a:cs typeface="Arial MT"/>
              </a:rPr>
              <a:t>in queue. </a:t>
            </a:r>
            <a:r>
              <a:rPr sz="1400" spc="-5" dirty="0">
                <a:latin typeface="Arial MT"/>
                <a:cs typeface="Arial MT"/>
              </a:rPr>
              <a:t>And deletion takes O(1) </a:t>
            </a:r>
            <a:r>
              <a:rPr sz="1400" dirty="0">
                <a:latin typeface="Arial MT"/>
                <a:cs typeface="Arial MT"/>
              </a:rPr>
              <a:t> time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unordered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Array: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unordered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takes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O(n)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because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o(1)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190" y="1103560"/>
            <a:ext cx="7406005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50100"/>
              </a:lnSpc>
              <a:spcBef>
                <a:spcPts val="1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Double</a:t>
            </a:r>
            <a:r>
              <a:rPr sz="1400" dirty="0">
                <a:latin typeface="Calibri"/>
                <a:cs typeface="Calibri"/>
              </a:rPr>
              <a:t> Ended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structure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insertion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deletion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performed </a:t>
            </a:r>
            <a:r>
              <a:rPr sz="1400" spc="-10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ends </a:t>
            </a:r>
            <a:r>
              <a:rPr sz="1400" spc="-10" dirty="0">
                <a:latin typeface="Calibri"/>
                <a:cs typeface="Calibri"/>
              </a:rPr>
              <a:t>(front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rear). That means, we can insert 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5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double-ended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deque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(pronounced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‘deck’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‘dequeue’)</a:t>
            </a:r>
            <a:endParaRPr sz="1400" dirty="0">
              <a:latin typeface="Calibri"/>
              <a:cs typeface="Calibri"/>
            </a:endParaRPr>
          </a:p>
          <a:p>
            <a:pPr marL="329565" marR="7620" indent="-317500" algn="just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added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removed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5" dirty="0">
                <a:latin typeface="Calibri"/>
                <a:cs typeface="Calibri"/>
              </a:rPr>
              <a:t> either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(head)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(tail)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However, </a:t>
            </a:r>
            <a:r>
              <a:rPr sz="1400" spc="-5" dirty="0">
                <a:latin typeface="Calibri"/>
                <a:cs typeface="Calibri"/>
              </a:rPr>
              <a:t>no 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middle.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3268979"/>
            <a:ext cx="3867911" cy="1181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9152" y="292988"/>
            <a:ext cx="226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Double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Ended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14020"/>
            <a:ext cx="406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15" dirty="0"/>
              <a:t> represented</a:t>
            </a:r>
            <a:r>
              <a:rPr sz="2400" spc="-20" dirty="0"/>
              <a:t> </a:t>
            </a:r>
            <a:r>
              <a:rPr sz="2400" dirty="0"/>
              <a:t>in</a:t>
            </a:r>
            <a:r>
              <a:rPr sz="2400" spc="-35" dirty="0"/>
              <a:t> </a:t>
            </a:r>
            <a:r>
              <a:rPr sz="2400" spc="-10" dirty="0"/>
              <a:t>TWO</a:t>
            </a:r>
            <a:r>
              <a:rPr sz="2400" spc="-20" dirty="0"/>
              <a:t> </a:t>
            </a:r>
            <a:r>
              <a:rPr sz="2400" spc="-30" dirty="0"/>
              <a:t>ways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6900" y="921687"/>
            <a:ext cx="8106409" cy="350095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restricted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but</a:t>
            </a:r>
            <a:endParaRPr sz="1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5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3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</a:p>
          <a:p>
            <a:pPr marL="920750" lvl="1" indent="-342900">
              <a:lnSpc>
                <a:spcPct val="100000"/>
              </a:lnSpc>
              <a:spcBef>
                <a:spcPts val="244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52550"/>
            <a:ext cx="6667500" cy="35234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083" y="309069"/>
            <a:ext cx="7846059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6715" indent="-349250">
              <a:lnSpc>
                <a:spcPct val="100000"/>
              </a:lnSpc>
              <a:spcBef>
                <a:spcPts val="935"/>
              </a:spcBef>
              <a:buSzPct val="135714"/>
              <a:buChar char="•"/>
              <a:tabLst>
                <a:tab pos="386715" algn="l"/>
                <a:tab pos="387350" algn="l"/>
              </a:tabLst>
            </a:pP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4th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operations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input-restricted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2</a:t>
            </a:r>
            <a:r>
              <a:rPr sz="1350" spc="15" baseline="24691" dirty="0">
                <a:latin typeface="Arial MT"/>
                <a:cs typeface="Arial MT"/>
              </a:rPr>
              <a:t>nd</a:t>
            </a:r>
            <a:r>
              <a:rPr sz="1350" spc="300" baseline="24691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3rd</a:t>
            </a:r>
            <a:endParaRPr sz="140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operations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481327"/>
            <a:ext cx="7439025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82909"/>
            <a:ext cx="8159115" cy="416844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latin typeface="Arial"/>
                <a:cs typeface="Arial"/>
              </a:rPr>
              <a:t>1.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inserting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1500" dirty="0">
                <a:latin typeface="Arial MT"/>
                <a:cs typeface="Arial MT"/>
              </a:rPr>
              <a:t>Let Q be the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MAX elements. </a:t>
            </a:r>
            <a:r>
              <a:rPr sz="1500" i="1" spc="-5" dirty="0">
                <a:latin typeface="Arial"/>
                <a:cs typeface="Arial"/>
              </a:rPr>
              <a:t>front </a:t>
            </a:r>
            <a:r>
              <a:rPr sz="1500" dirty="0">
                <a:latin typeface="Arial MT"/>
                <a:cs typeface="Arial MT"/>
              </a:rPr>
              <a:t>(or </a:t>
            </a:r>
            <a:r>
              <a:rPr sz="1500" spc="-5" dirty="0">
                <a:latin typeface="Arial MT"/>
                <a:cs typeface="Arial MT"/>
              </a:rPr>
              <a:t>left)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spc="-5" dirty="0">
                <a:latin typeface="Arial"/>
                <a:cs typeface="Arial"/>
              </a:rPr>
              <a:t>rear </a:t>
            </a:r>
            <a:r>
              <a:rPr sz="1500" spc="-5" dirty="0">
                <a:latin typeface="Arial MT"/>
                <a:cs typeface="Arial MT"/>
              </a:rPr>
              <a:t>(or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dirty="0">
                <a:latin typeface="Arial MT"/>
                <a:cs typeface="Arial MT"/>
              </a:rPr>
              <a:t>)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lang="en-US" sz="1500" dirty="0">
                <a:latin typeface="Arial MT"/>
                <a:cs typeface="Arial MT"/>
              </a:rPr>
              <a:t>indexes </a:t>
            </a:r>
            <a:r>
              <a:rPr sz="1500" spc="-5" dirty="0">
                <a:latin typeface="Arial MT"/>
                <a:cs typeface="Arial MT"/>
              </a:rPr>
              <a:t>(pointers), where the addition </a:t>
            </a:r>
            <a:r>
              <a:rPr sz="1500" dirty="0">
                <a:latin typeface="Arial MT"/>
                <a:cs typeface="Arial MT"/>
              </a:rPr>
              <a:t>and deletion </a:t>
            </a:r>
            <a:r>
              <a:rPr sz="1500" spc="-5" dirty="0">
                <a:latin typeface="Arial MT"/>
                <a:cs typeface="Arial MT"/>
              </a:rPr>
              <a:t>of elements </a:t>
            </a:r>
            <a:r>
              <a:rPr lang="en-US" sz="1500" spc="-5" dirty="0">
                <a:latin typeface="Arial MT"/>
                <a:cs typeface="Arial MT"/>
              </a:rPr>
              <a:t>occur</a:t>
            </a:r>
            <a:r>
              <a:rPr sz="1500" spc="-5" dirty="0">
                <a:latin typeface="Arial MT"/>
                <a:cs typeface="Arial MT"/>
              </a:rPr>
              <a:t>. Let </a:t>
            </a:r>
            <a:r>
              <a:rPr sz="1500" spc="-60" dirty="0">
                <a:latin typeface="Arial MT"/>
                <a:cs typeface="Arial MT"/>
              </a:rPr>
              <a:t>DATA </a:t>
            </a:r>
            <a:r>
              <a:rPr sz="1500" dirty="0">
                <a:latin typeface="Arial MT"/>
                <a:cs typeface="Arial MT"/>
              </a:rPr>
              <a:t>be the element to </a:t>
            </a:r>
            <a:r>
              <a:rPr sz="1500" spc="-15" dirty="0">
                <a:latin typeface="Arial MT"/>
                <a:cs typeface="Arial MT"/>
              </a:rPr>
              <a:t>be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Before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left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 MT"/>
                <a:cs typeface="Arial MT"/>
              </a:rPr>
              <a:t>pointers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</a:t>
            </a: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</a:t>
            </a:r>
            <a:r>
              <a:rPr sz="1500" spc="-5" dirty="0">
                <a:latin typeface="Arial MT"/>
                <a:cs typeface="Arial MT"/>
              </a:rPr>
              <a:t>–1)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||</a:t>
            </a:r>
            <a:r>
              <a:rPr sz="1500" dirty="0">
                <a:latin typeface="Arial MT"/>
                <a:cs typeface="Arial MT"/>
              </a:rPr>
              <a:t> 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Overflow”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–1)</a:t>
            </a:r>
            <a:r>
              <a:rPr lang="en-US" sz="1500" dirty="0">
                <a:latin typeface="Arial MT"/>
                <a:cs typeface="Arial MT"/>
              </a:rPr>
              <a:t> set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FRONT==0, set FRONT = MAX-1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FRONT= FRONT-1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[Front] = Item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00" y="378413"/>
            <a:ext cx="4519295" cy="301428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lang="en-US" sz="1500" b="1" spc="-10" dirty="0">
                <a:latin typeface="Arial"/>
                <a:cs typeface="Arial"/>
              </a:rPr>
              <a:t>rear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the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MAX–1)</a:t>
            </a:r>
            <a:r>
              <a:rPr lang="en-US" sz="1500" spc="5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||</a:t>
            </a:r>
            <a:r>
              <a:rPr lang="en-US" sz="1500" dirty="0">
                <a:latin typeface="Arial MT"/>
                <a:cs typeface="Arial MT"/>
              </a:rPr>
              <a:t> 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Display</a:t>
            </a:r>
            <a:r>
              <a:rPr lang="en-US" sz="1500" spc="-3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“Queue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Overflow”</a:t>
            </a:r>
            <a:endParaRPr lang="en-US"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–1) set</a:t>
            </a: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REAR==MAX-1, set Rear = 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REAR= REAR+1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[rear] = Item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1712"/>
            <a:ext cx="7924800" cy="41671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latin typeface="Arial"/>
                <a:cs typeface="Arial"/>
              </a:rPr>
              <a:t>2.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deleting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Let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front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left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rear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</a:t>
            </a:r>
          </a:p>
          <a:p>
            <a:pPr marL="12700" marR="635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(pointers),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where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addition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deletion</a:t>
            </a:r>
            <a:r>
              <a:rPr sz="1500" spc="40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occurred.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contain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Delete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from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sz="1500" dirty="0">
                <a:latin typeface="Arial MT"/>
                <a:cs typeface="Arial MT"/>
              </a:rPr>
              <a:t>1.	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Underflow”</a:t>
            </a:r>
            <a:endParaRPr sz="1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500" spc="-5" dirty="0">
                <a:latin typeface="Arial MT"/>
                <a:cs typeface="Arial MT"/>
              </a:rPr>
              <a:t>If FRONT= REAR set FRONT = REAR =-1</a:t>
            </a:r>
            <a:endParaRPr sz="15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	FRONT= =MAX-1 set FRONT = 0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      FRONT= FRONT+1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460" y="233272"/>
            <a:ext cx="4891939" cy="265200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Delete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lang="en-US" sz="1400" b="1" spc="-20" dirty="0">
                <a:latin typeface="Arial"/>
                <a:cs typeface="Arial"/>
              </a:rPr>
              <a:t>REAR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de-queue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lang="en-US" sz="1400" dirty="0">
                <a:latin typeface="Arial MT"/>
                <a:cs typeface="Arial MT"/>
              </a:rPr>
              <a:t>1.	If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(FRONT==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–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lang="en-US" sz="1400" dirty="0">
                <a:latin typeface="Arial MT"/>
                <a:cs typeface="Arial MT"/>
              </a:rPr>
              <a:t>Display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“Queue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Underflow”</a:t>
            </a:r>
            <a:endParaRPr lang="en-US" sz="14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400" spc="-5" dirty="0">
                <a:latin typeface="Arial MT"/>
                <a:cs typeface="Arial MT"/>
              </a:rPr>
              <a:t>If FRONT= REAR set FRONT = REAR =-1</a:t>
            </a:r>
            <a:endParaRPr lang="en-US" sz="14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	REAR= = 0 set REAR = MAX -1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      REAR</a:t>
            </a:r>
            <a:r>
              <a:rPr lang="en-US" sz="1400">
                <a:latin typeface="Arial MT"/>
                <a:cs typeface="Arial MT"/>
              </a:rPr>
              <a:t>= REAR-1</a:t>
            </a:r>
            <a:endParaRPr lang="en-US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40233"/>
            <a:ext cx="432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-20" dirty="0"/>
              <a:t> </a:t>
            </a:r>
            <a:r>
              <a:rPr sz="2800" spc="-5" dirty="0"/>
              <a:t>Deque</a:t>
            </a:r>
            <a:r>
              <a:rPr sz="2800" spc="10" dirty="0"/>
              <a:t> </a:t>
            </a:r>
            <a:r>
              <a:rPr sz="2800" spc="-20" dirty="0"/>
              <a:t>Abstract</a:t>
            </a:r>
            <a:r>
              <a:rPr sz="2800" spc="5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5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9955" y="792835"/>
            <a:ext cx="7833359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Deque()</a:t>
            </a:r>
            <a:r>
              <a:rPr sz="1400" b="1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  <a:p>
            <a:pPr marL="355600" marR="8255" indent="-342900">
              <a:lnSpc>
                <a:spcPts val="2520"/>
              </a:lnSpc>
              <a:spcBef>
                <a:spcPts val="2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addFront(item)</a:t>
            </a:r>
            <a:r>
              <a:rPr sz="1400" b="1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deque.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addRear(item)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new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needs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removeFront()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marR="6985" indent="-342900">
              <a:lnSpc>
                <a:spcPct val="15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removeRear()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isEmpty()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tests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see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boolean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Arial"/>
                <a:cs typeface="Arial"/>
              </a:rPr>
              <a:t>size()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items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 parameters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</a:t>
            </a:r>
            <a:r>
              <a:rPr sz="1400" spc="-10" dirty="0">
                <a:latin typeface="Arial MT"/>
                <a:cs typeface="Arial MT"/>
              </a:rPr>
              <a:t>integer.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121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7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4857750" cy="9867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implemented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-25" dirty="0">
                <a:latin typeface="Calibri"/>
                <a:cs typeface="Calibri"/>
              </a:rPr>
              <a:t> array, </a:t>
            </a:r>
            <a:r>
              <a:rPr sz="1400" spc="-5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doubly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250901"/>
            <a:ext cx="321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Applications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-3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queue: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422" y="1053846"/>
            <a:ext cx="197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  <a:tab pos="1184910" algn="l"/>
              </a:tabLst>
            </a:pPr>
            <a:r>
              <a:rPr sz="1600" spc="-5" dirty="0">
                <a:latin typeface="Arial MT"/>
                <a:cs typeface="Arial MT"/>
              </a:rPr>
              <a:t>Serving	requests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094" y="1053846"/>
            <a:ext cx="5979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  <a:tab pos="745490" algn="l"/>
                <a:tab pos="1472565" algn="l"/>
                <a:tab pos="2291080" algn="l"/>
                <a:tab pos="3335020" algn="l"/>
                <a:tab pos="3837940" algn="l"/>
                <a:tab pos="4149090" algn="l"/>
                <a:tab pos="4967605" algn="l"/>
                <a:tab pos="5592445" algn="l"/>
              </a:tabLst>
            </a:pPr>
            <a:r>
              <a:rPr sz="1600" spc="-5" dirty="0">
                <a:latin typeface="Arial MT"/>
                <a:cs typeface="Arial MT"/>
              </a:rPr>
              <a:t>on	a	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ing</a:t>
            </a:r>
            <a:r>
              <a:rPr sz="1600" spc="-15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shared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res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urce,</a:t>
            </a:r>
            <a:r>
              <a:rPr sz="1600" dirty="0">
                <a:latin typeface="Arial MT"/>
                <a:cs typeface="Arial MT"/>
              </a:rPr>
              <a:t>	lik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printe</a:t>
            </a:r>
            <a:r>
              <a:rPr sz="1600" spc="-9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ask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014" y="1785061"/>
            <a:ext cx="1537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tion)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2517139"/>
            <a:ext cx="1477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205" algn="l"/>
                <a:tab pos="1181735" algn="l"/>
              </a:tabLst>
            </a:pPr>
            <a:r>
              <a:rPr sz="1600" spc="-5" dirty="0">
                <a:latin typeface="Arial MT"/>
                <a:cs typeface="Arial MT"/>
              </a:rPr>
              <a:t>hand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ed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22" y="1297564"/>
            <a:ext cx="8127365" cy="2248693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scheduling,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buffer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keyboard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669290" algn="l"/>
                <a:tab pos="1299210" algn="l"/>
                <a:tab pos="1616075" algn="l"/>
                <a:tab pos="2597150" algn="l"/>
                <a:tab pos="3388360" algn="l"/>
                <a:tab pos="4302760" algn="l"/>
                <a:tab pos="4820920" algn="l"/>
                <a:tab pos="5979795" algn="l"/>
              </a:tabLst>
            </a:pPr>
            <a:r>
              <a:rPr sz="1600" spc="-5" dirty="0">
                <a:latin typeface="Arial MT"/>
                <a:cs typeface="Arial MT"/>
              </a:rPr>
              <a:t>All	types	</a:t>
            </a:r>
            <a:r>
              <a:rPr sz="1600" dirty="0">
                <a:latin typeface="Arial MT"/>
                <a:cs typeface="Arial MT"/>
              </a:rPr>
              <a:t>of	</a:t>
            </a:r>
            <a:r>
              <a:rPr sz="1600" spc="-5" dirty="0">
                <a:latin typeface="Arial MT"/>
                <a:cs typeface="Arial MT"/>
              </a:rPr>
              <a:t>customer	service	software	(like	Railway/Air	ticket</a:t>
            </a:r>
            <a:endParaRPr sz="16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designed using queue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service 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customers.</a:t>
            </a:r>
            <a:endParaRPr sz="1600" dirty="0">
              <a:latin typeface="Arial MT"/>
              <a:cs typeface="Arial MT"/>
            </a:endParaRPr>
          </a:p>
          <a:p>
            <a:pPr marL="299085" marR="1602740" indent="-287020">
              <a:lnSpc>
                <a:spcPts val="2880"/>
              </a:lnSpc>
              <a:spcBef>
                <a:spcPts val="259"/>
              </a:spcBef>
              <a:buChar char="•"/>
              <a:tabLst>
                <a:tab pos="299085" algn="l"/>
                <a:tab pos="299720" algn="l"/>
                <a:tab pos="1243965" algn="l"/>
                <a:tab pos="1558290" algn="l"/>
                <a:tab pos="2548890" algn="l"/>
                <a:tab pos="2851785" algn="l"/>
                <a:tab pos="3787775" algn="l"/>
                <a:tab pos="4734560" algn="l"/>
                <a:tab pos="5229860" algn="l"/>
                <a:tab pos="6221730" algn="l"/>
              </a:tabLst>
            </a:pPr>
            <a:r>
              <a:rPr sz="1600" spc="-5" dirty="0">
                <a:latin typeface="Arial MT"/>
                <a:cs typeface="Arial MT"/>
              </a:rPr>
              <a:t>Handling	of	in</a:t>
            </a:r>
            <a:r>
              <a:rPr sz="1600" spc="-2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rupts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spc="-10" dirty="0">
                <a:latin typeface="Arial MT"/>
                <a:cs typeface="Arial MT"/>
              </a:rPr>
              <a:t>-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ime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st</a:t>
            </a:r>
            <a:r>
              <a:rPr sz="1600" spc="5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dirty="0">
                <a:latin typeface="Arial MT"/>
                <a:cs typeface="Arial MT"/>
              </a:rPr>
              <a:t>	T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inter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u</a:t>
            </a:r>
            <a:r>
              <a:rPr sz="1600" spc="5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ts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  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served.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Networks: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routers/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switches,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68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Operations</a:t>
            </a:r>
            <a:r>
              <a:rPr spc="-3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096241"/>
            <a:ext cx="7100570" cy="299376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MakeEmpty(q):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-5" dirty="0">
                <a:latin typeface="Calibri"/>
                <a:cs typeface="Calibri"/>
              </a:rPr>
              <a:t> q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endParaRPr sz="1600" dirty="0">
              <a:latin typeface="Calibri"/>
              <a:cs typeface="Calibri"/>
            </a:endParaRPr>
          </a:p>
          <a:p>
            <a:pPr marL="329565" marR="276860" indent="-317500">
              <a:lnSpc>
                <a:spcPct val="150000"/>
              </a:lnSpc>
              <a:spcBef>
                <a:spcPts val="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Enqueue(q,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x):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queue,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called</a:t>
            </a:r>
            <a:r>
              <a:rPr sz="1600" spc="-10" dirty="0">
                <a:latin typeface="Calibri"/>
                <a:cs typeface="Calibri"/>
              </a:rPr>
              <a:t> by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Dequeue(q):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15" dirty="0">
                <a:latin typeface="Calibri"/>
                <a:cs typeface="Calibri"/>
              </a:rPr>
              <a:t> 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q. </a:t>
            </a:r>
            <a:r>
              <a:rPr lang="en-US" sz="1600" spc="-5" dirty="0">
                <a:latin typeface="Calibri"/>
                <a:cs typeface="Calibri"/>
              </a:rPr>
              <a:t>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Delete, </a:t>
            </a:r>
            <a:r>
              <a:rPr sz="1600" spc="-15" dirty="0">
                <a:latin typeface="Calibri"/>
                <a:cs typeface="Calibri"/>
              </a:rPr>
              <a:t>Remove.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IsFull(q):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check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 </a:t>
            </a:r>
            <a:r>
              <a:rPr sz="1600" spc="-5" dirty="0">
                <a:latin typeface="Calibri"/>
                <a:cs typeface="Calibri"/>
              </a:rPr>
              <a:t>q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full.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IsEmpty(q):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check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queue q is </a:t>
            </a:r>
            <a:r>
              <a:rPr sz="1600" spc="-10" dirty="0">
                <a:latin typeface="Calibri"/>
                <a:cs typeface="Calibri"/>
              </a:rPr>
              <a:t>empty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30" dirty="0">
                <a:latin typeface="Calibri"/>
                <a:cs typeface="Calibri"/>
              </a:rPr>
              <a:t>Traverse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(q):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entire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display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091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Enque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757" y="1138808"/>
            <a:ext cx="959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Enqueue(A):</a:t>
            </a:r>
            <a:endParaRPr sz="11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Enqueue(B,C,D):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25" y="1798704"/>
            <a:ext cx="2742068" cy="2000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146" y="2056164"/>
            <a:ext cx="3009170" cy="180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555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Dequeue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357" y="11388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Dequeue(A):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e(B):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4" y="1807845"/>
            <a:ext cx="3038846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796" y="1944623"/>
            <a:ext cx="3171825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3817</Words>
  <Application>Microsoft Office PowerPoint</Application>
  <PresentationFormat>On-screen Show (16:9)</PresentationFormat>
  <Paragraphs>314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Calibri Light</vt:lpstr>
      <vt:lpstr>Roboto</vt:lpstr>
      <vt:lpstr>Office Theme</vt:lpstr>
      <vt:lpstr>Queue</vt:lpstr>
      <vt:lpstr>Introduction</vt:lpstr>
      <vt:lpstr>PowerPoint Presentation</vt:lpstr>
      <vt:lpstr>Basic features of Queue:</vt:lpstr>
      <vt:lpstr>PowerPoint Presentation</vt:lpstr>
      <vt:lpstr>Applications of queue:</vt:lpstr>
      <vt:lpstr>Operations on queue:</vt:lpstr>
      <vt:lpstr>PowerPoint Presentation</vt:lpstr>
      <vt:lpstr>PowerPoint Presentation</vt:lpstr>
      <vt:lpstr>The Queue as a ADT:</vt:lpstr>
      <vt:lpstr>PowerPoint Presentation</vt:lpstr>
      <vt:lpstr>Types of Queue</vt:lpstr>
      <vt:lpstr>Linear/Ordinary Queue</vt:lpstr>
      <vt:lpstr>PowerPoint Presentation</vt:lpstr>
      <vt:lpstr>Algorithm For Enqueue (Ordinary Queue)</vt:lpstr>
      <vt:lpstr>PowerPoint Presentation</vt:lpstr>
      <vt:lpstr>PowerPoint Presentation</vt:lpstr>
      <vt:lpstr>Algorithm For Dequeue (Ordinary Queue)</vt:lpstr>
      <vt:lpstr>PowerPoint Presentation</vt:lpstr>
      <vt:lpstr>PowerPoint Presentation</vt:lpstr>
      <vt:lpstr>Algorithm For Display (Ordinary Queue)</vt:lpstr>
      <vt:lpstr>PowerPoint Presentation</vt:lpstr>
      <vt:lpstr>PowerPoint Presentation</vt:lpstr>
      <vt:lpstr>PowerPoint Presentation</vt:lpstr>
      <vt:lpstr>Circular Queue</vt:lpstr>
      <vt:lpstr>Basic features of Circular Queue</vt:lpstr>
      <vt:lpstr>PowerPoint Presentation</vt:lpstr>
      <vt:lpstr>PowerPoint Presentation</vt:lpstr>
      <vt:lpstr>PowerPoint Presentation</vt:lpstr>
      <vt:lpstr>Algorithms for inserting an element in a circular  queue:</vt:lpstr>
      <vt:lpstr>PowerPoint Presentation</vt:lpstr>
      <vt:lpstr>Algorithms for deleting an element from a  circular queue</vt:lpstr>
      <vt:lpstr>PowerPoint Presentation</vt:lpstr>
      <vt:lpstr>Priority Queue</vt:lpstr>
      <vt:lpstr>PowerPoint Presentation</vt:lpstr>
      <vt:lpstr>Application of Priority queue:</vt:lpstr>
      <vt:lpstr>Characteristics of Priority Queue </vt:lpstr>
      <vt:lpstr>Priority Queue </vt:lpstr>
      <vt:lpstr>Priority Queue </vt:lpstr>
      <vt:lpstr>Priority Queue </vt:lpstr>
      <vt:lpstr>Priority Queue </vt:lpstr>
      <vt:lpstr>PowerPoint Presentation</vt:lpstr>
      <vt:lpstr>Priority QUEUE Operations: Insertion :</vt:lpstr>
      <vt:lpstr>PowerPoint Presentation</vt:lpstr>
      <vt:lpstr>The priority queue ADT:</vt:lpstr>
      <vt:lpstr>Priority Queue Implementation</vt:lpstr>
      <vt:lpstr>Double Ended Queue</vt:lpstr>
      <vt:lpstr>Can be represented in TWO 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Deque Abstract Data Type</vt:lpstr>
      <vt:lpstr>Memory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Nabaraj Negi</dc:creator>
  <cp:lastModifiedBy>ACER</cp:lastModifiedBy>
  <cp:revision>44</cp:revision>
  <dcterms:created xsi:type="dcterms:W3CDTF">2023-02-03T05:53:48Z</dcterms:created>
  <dcterms:modified xsi:type="dcterms:W3CDTF">2024-12-24T02:44:40Z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