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60" r:id="rId4"/>
    <p:sldId id="259" r:id="rId5"/>
    <p:sldId id="261" r:id="rId6"/>
    <p:sldId id="262" r:id="rId7"/>
    <p:sldId id="272" r:id="rId8"/>
    <p:sldId id="273" r:id="rId9"/>
    <p:sldId id="274" r:id="rId10"/>
    <p:sldId id="275" r:id="rId11"/>
    <p:sldId id="276" r:id="rId12"/>
    <p:sldId id="263" r:id="rId13"/>
    <p:sldId id="264" r:id="rId14"/>
    <p:sldId id="265" r:id="rId15"/>
    <p:sldId id="277" r:id="rId16"/>
    <p:sldId id="266" r:id="rId17"/>
    <p:sldId id="278" r:id="rId18"/>
    <p:sldId id="267" r:id="rId19"/>
    <p:sldId id="268" r:id="rId20"/>
    <p:sldId id="279" r:id="rId21"/>
    <p:sldId id="269" r:id="rId22"/>
    <p:sldId id="271" r:id="rId23"/>
    <p:sldId id="280" r:id="rId24"/>
    <p:sldId id="281" r:id="rId25"/>
    <p:sldId id="282" r:id="rId26"/>
    <p:sldId id="283" r:id="rId27"/>
    <p:sldId id="284" r:id="rId28"/>
    <p:sldId id="285" r:id="rId29"/>
    <p:sldId id="289" r:id="rId30"/>
    <p:sldId id="290" r:id="rId31"/>
    <p:sldId id="291" r:id="rId32"/>
    <p:sldId id="292" r:id="rId33"/>
    <p:sldId id="293" r:id="rId34"/>
    <p:sldId id="294" r:id="rId35"/>
    <p:sldId id="297" r:id="rId36"/>
    <p:sldId id="288" r:id="rId37"/>
    <p:sldId id="295" r:id="rId38"/>
    <p:sldId id="296" r:id="rId39"/>
    <p:sldId id="298" r:id="rId40"/>
    <p:sldId id="29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77" autoAdjust="0"/>
  </p:normalViewPr>
  <p:slideViewPr>
    <p:cSldViewPr snapToGrid="0">
      <p:cViewPr varScale="1">
        <p:scale>
          <a:sx n="81" d="100"/>
          <a:sy n="81" d="100"/>
        </p:scale>
        <p:origin x="720" y="53"/>
      </p:cViewPr>
      <p:guideLst/>
    </p:cSldViewPr>
  </p:slideViewPr>
  <p:outlineViewPr>
    <p:cViewPr>
      <p:scale>
        <a:sx n="33" d="100"/>
        <a:sy n="33" d="100"/>
      </p:scale>
      <p:origin x="0" y="-428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BAEA48-2097-435A-A26B-CCBF51D4B4DF}" type="datetimeFigureOut">
              <a:rPr lang="en-US" smtClean="0"/>
              <a:t>12/24/2024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F204A-314A-4365-A714-C22018D0DFE9}" type="slidenum">
              <a:rPr lang="en-US" smtClean="0"/>
              <a:t>‹#›</a:t>
            </a:fld>
            <a:endParaRPr lang="en-US"/>
          </a:p>
        </p:txBody>
      </p:sp>
    </p:spTree>
    <p:extLst>
      <p:ext uri="{BB962C8B-B14F-4D97-AF65-F5344CB8AC3E}">
        <p14:creationId xmlns:p14="http://schemas.microsoft.com/office/powerpoint/2010/main" val="3188394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5F204A-314A-4365-A714-C22018D0DFE9}" type="slidenum">
              <a:rPr lang="en-US" smtClean="0"/>
              <a:t>34</a:t>
            </a:fld>
            <a:endParaRPr lang="en-US"/>
          </a:p>
        </p:txBody>
      </p:sp>
    </p:spTree>
    <p:extLst>
      <p:ext uri="{BB962C8B-B14F-4D97-AF65-F5344CB8AC3E}">
        <p14:creationId xmlns:p14="http://schemas.microsoft.com/office/powerpoint/2010/main" val="3825348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44E214-2C40-4022-89DF-29512EAEECEB}"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3201839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4E214-2C40-4022-89DF-29512EAEECEB}"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341462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4E214-2C40-4022-89DF-29512EAEECEB}"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BB312-1E7D-41F7-BD61-22E29F0B616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43974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4E214-2C40-4022-89DF-29512EAEECEB}"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3766120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4E214-2C40-4022-89DF-29512EAEECEB}"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BB312-1E7D-41F7-BD61-22E29F0B616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8491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4E214-2C40-4022-89DF-29512EAEECEB}"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3698440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4E214-2C40-4022-89DF-29512EAEECEB}"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21146426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4E214-2C40-4022-89DF-29512EAEECEB}"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2566529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4E214-2C40-4022-89DF-29512EAEECEB}"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234477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44E214-2C40-4022-89DF-29512EAEECEB}"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1666908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44E214-2C40-4022-89DF-29512EAEECEB}"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518503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44E214-2C40-4022-89DF-29512EAEECEB}" type="datetimeFigureOut">
              <a:rPr lang="en-US" smtClean="0"/>
              <a:t>12/24/2024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3387006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44E214-2C40-4022-89DF-29512EAEECEB}" type="datetimeFigureOut">
              <a:rPr lang="en-US" smtClean="0"/>
              <a:t>12/24/2024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3531738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44E214-2C40-4022-89DF-29512EAEECEB}" type="datetimeFigureOut">
              <a:rPr lang="en-US" smtClean="0"/>
              <a:t>12/24/2024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3162142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44E214-2C40-4022-89DF-29512EAEECEB}"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405393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44E214-2C40-4022-89DF-29512EAEECEB}"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EBB312-1E7D-41F7-BD61-22E29F0B6163}" type="slidenum">
              <a:rPr lang="en-US" smtClean="0"/>
              <a:t>‹#›</a:t>
            </a:fld>
            <a:endParaRPr lang="en-US"/>
          </a:p>
        </p:txBody>
      </p:sp>
    </p:spTree>
    <p:extLst>
      <p:ext uri="{BB962C8B-B14F-4D97-AF65-F5344CB8AC3E}">
        <p14:creationId xmlns:p14="http://schemas.microsoft.com/office/powerpoint/2010/main" val="42627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44E214-2C40-4022-89DF-29512EAEECEB}" type="datetimeFigureOut">
              <a:rPr lang="en-US" smtClean="0"/>
              <a:t>12/24/2024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DEBB312-1E7D-41F7-BD61-22E29F0B6163}" type="slidenum">
              <a:rPr lang="en-US" smtClean="0"/>
              <a:t>‹#›</a:t>
            </a:fld>
            <a:endParaRPr lang="en-US"/>
          </a:p>
        </p:txBody>
      </p:sp>
    </p:spTree>
    <p:extLst>
      <p:ext uri="{BB962C8B-B14F-4D97-AF65-F5344CB8AC3E}">
        <p14:creationId xmlns:p14="http://schemas.microsoft.com/office/powerpoint/2010/main" val="913837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ABE68-4A35-433C-7DF4-38B6B7D1DDDE}"/>
              </a:ext>
            </a:extLst>
          </p:cNvPr>
          <p:cNvSpPr>
            <a:spLocks noGrp="1"/>
          </p:cNvSpPr>
          <p:nvPr>
            <p:ph type="ctrTitle"/>
          </p:nvPr>
        </p:nvSpPr>
        <p:spPr/>
        <p:txBody>
          <a:bodyPr/>
          <a:lstStyle/>
          <a:p>
            <a:r>
              <a:rPr lang="en-US" dirty="0"/>
              <a:t>UNIT 1</a:t>
            </a:r>
          </a:p>
        </p:txBody>
      </p:sp>
      <p:sp>
        <p:nvSpPr>
          <p:cNvPr id="3" name="Subtitle 2">
            <a:extLst>
              <a:ext uri="{FF2B5EF4-FFF2-40B4-BE49-F238E27FC236}">
                <a16:creationId xmlns:a16="http://schemas.microsoft.com/office/drawing/2014/main" id="{E0DC6910-06D6-4887-DAEB-40888C181389}"/>
              </a:ext>
            </a:extLst>
          </p:cNvPr>
          <p:cNvSpPr>
            <a:spLocks noGrp="1"/>
          </p:cNvSpPr>
          <p:nvPr>
            <p:ph type="subTitle" idx="1"/>
          </p:nvPr>
        </p:nvSpPr>
        <p:spPr/>
        <p:txBody>
          <a:bodyPr>
            <a:normAutofit/>
          </a:bodyPr>
          <a:lstStyle/>
          <a:p>
            <a:r>
              <a:rPr lang="en-US" sz="2800" dirty="0"/>
              <a:t>Introduction to Data Structure and algorithms:</a:t>
            </a:r>
          </a:p>
        </p:txBody>
      </p:sp>
    </p:spTree>
    <p:extLst>
      <p:ext uri="{BB962C8B-B14F-4D97-AF65-F5344CB8AC3E}">
        <p14:creationId xmlns:p14="http://schemas.microsoft.com/office/powerpoint/2010/main" val="2740655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2AC4-6DA6-95F5-4D75-941ABE2D1D54}"/>
              </a:ext>
            </a:extLst>
          </p:cNvPr>
          <p:cNvSpPr>
            <a:spLocks noGrp="1"/>
          </p:cNvSpPr>
          <p:nvPr>
            <p:ph type="title"/>
          </p:nvPr>
        </p:nvSpPr>
        <p:spPr>
          <a:xfrm>
            <a:off x="677333" y="185394"/>
            <a:ext cx="8596668" cy="644165"/>
          </a:xfrm>
        </p:spPr>
        <p:txBody>
          <a:bodyPr>
            <a:normAutofit/>
          </a:bodyPr>
          <a:lstStyle/>
          <a:p>
            <a:pPr algn="ctr"/>
            <a:r>
              <a:rPr lang="en-US" sz="2800" b="1" dirty="0">
                <a:solidFill>
                  <a:schemeClr val="tx1"/>
                </a:solidFill>
              </a:rPr>
              <a:t>Non-Linear Data Structure</a:t>
            </a:r>
          </a:p>
        </p:txBody>
      </p:sp>
      <p:sp>
        <p:nvSpPr>
          <p:cNvPr id="3" name="Content Placeholder 2">
            <a:extLst>
              <a:ext uri="{FF2B5EF4-FFF2-40B4-BE49-F238E27FC236}">
                <a16:creationId xmlns:a16="http://schemas.microsoft.com/office/drawing/2014/main" id="{FA2E6A65-A4EB-9218-2C88-AA7430F9DB46}"/>
              </a:ext>
            </a:extLst>
          </p:cNvPr>
          <p:cNvSpPr>
            <a:spLocks noGrp="1"/>
          </p:cNvSpPr>
          <p:nvPr>
            <p:ph idx="1"/>
          </p:nvPr>
        </p:nvSpPr>
        <p:spPr>
          <a:xfrm>
            <a:off x="565608" y="829560"/>
            <a:ext cx="10614582" cy="5542960"/>
          </a:xfrm>
        </p:spPr>
        <p:txBody>
          <a:bodyPr>
            <a:normAutofit/>
          </a:bodyPr>
          <a:lstStyle/>
          <a:p>
            <a:pPr marL="0" indent="0" algn="l">
              <a:buNone/>
            </a:pPr>
            <a:r>
              <a:rPr lang="en-US" b="1" i="0" dirty="0">
                <a:solidFill>
                  <a:srgbClr val="25265E"/>
                </a:solidFill>
                <a:effectLst/>
                <a:latin typeface="euclid_circular_a"/>
              </a:rPr>
              <a:t>Non-linear data structures</a:t>
            </a:r>
          </a:p>
          <a:p>
            <a:pPr marL="0" indent="0" algn="l">
              <a:buNone/>
            </a:pPr>
            <a:r>
              <a:rPr lang="en-US" b="0" i="0" dirty="0">
                <a:solidFill>
                  <a:schemeClr val="tx1"/>
                </a:solidFill>
                <a:effectLst/>
                <a:latin typeface="euclid_circular_a"/>
              </a:rPr>
              <a:t>Unlike linear data structures, elements in non-linear data structures are not in any sequence. Instead, they are arranged in a hierarchical manner where one element will be connected to one or more elements. Non-linear data structures are further divided into graph and tree-based data structures.</a:t>
            </a:r>
          </a:p>
          <a:p>
            <a:pPr marL="0" indent="0" algn="l">
              <a:buNone/>
            </a:pPr>
            <a:endParaRPr lang="en-US" b="0" i="0" dirty="0">
              <a:effectLst/>
              <a:latin typeface="euclid_circular_a"/>
            </a:endParaRPr>
          </a:p>
          <a:p>
            <a:pPr marL="0" indent="0" algn="l">
              <a:buNone/>
            </a:pPr>
            <a:r>
              <a:rPr lang="en-US" b="1" i="0" dirty="0">
                <a:solidFill>
                  <a:srgbClr val="25265E"/>
                </a:solidFill>
                <a:effectLst/>
                <a:latin typeface="euclid_circular_a"/>
              </a:rPr>
              <a:t>1. Graph Data Structure</a:t>
            </a:r>
          </a:p>
          <a:p>
            <a:pPr marL="0" indent="0" algn="l">
              <a:buNone/>
            </a:pPr>
            <a:r>
              <a:rPr lang="en-US" b="0" i="0" dirty="0">
                <a:effectLst/>
                <a:latin typeface="euclid_circular_a"/>
              </a:rPr>
              <a:t>In graph data structure, each node is called vertex and each vertex is connected to other vertices through edges.</a:t>
            </a:r>
          </a:p>
          <a:p>
            <a:pPr marL="0" indent="0">
              <a:buNone/>
            </a:pPr>
            <a:endParaRPr lang="en-US" b="1" i="0" dirty="0">
              <a:solidFill>
                <a:srgbClr val="25265E"/>
              </a:solidFill>
              <a:effectLst/>
              <a:latin typeface="euclid_circular_a"/>
            </a:endParaRPr>
          </a:p>
          <a:p>
            <a:pPr marL="0" indent="0">
              <a:buNone/>
            </a:pPr>
            <a:endParaRPr lang="en-US" b="1" dirty="0">
              <a:solidFill>
                <a:srgbClr val="25265E"/>
              </a:solidFill>
              <a:latin typeface="euclid_circular_a"/>
            </a:endParaRPr>
          </a:p>
          <a:p>
            <a:pPr marL="0" indent="0" algn="l">
              <a:buNone/>
            </a:pPr>
            <a:r>
              <a:rPr lang="en-US" b="1" i="0" dirty="0">
                <a:solidFill>
                  <a:srgbClr val="25265E"/>
                </a:solidFill>
                <a:effectLst/>
                <a:latin typeface="euclid_circular_a"/>
              </a:rPr>
              <a:t>2. Trees Data Structure</a:t>
            </a:r>
          </a:p>
          <a:p>
            <a:pPr marL="0" indent="0" algn="l">
              <a:buNone/>
            </a:pPr>
            <a:r>
              <a:rPr lang="en-US" b="0" i="0" dirty="0">
                <a:effectLst/>
                <a:latin typeface="euclid_circular_a"/>
              </a:rPr>
              <a:t>Similar to a graph, a tree is also a collection of vertices and edges. However, in the tree data structure, there can only be one edge between two vertices.</a:t>
            </a:r>
          </a:p>
          <a:p>
            <a:pPr marL="0" indent="0">
              <a:buNone/>
            </a:pPr>
            <a:endParaRPr lang="en-US" b="1" i="0" dirty="0">
              <a:solidFill>
                <a:srgbClr val="25265E"/>
              </a:solidFill>
              <a:effectLst/>
              <a:latin typeface="euclid_circular_a"/>
            </a:endParaRPr>
          </a:p>
          <a:p>
            <a:pPr marL="0" indent="0" algn="l">
              <a:buNone/>
            </a:pPr>
            <a:endParaRPr lang="en-US" b="0" i="0" dirty="0">
              <a:effectLst/>
              <a:latin typeface="euclid_circular_a"/>
            </a:endParaRPr>
          </a:p>
          <a:p>
            <a:pPr marL="0" indent="0">
              <a:buNone/>
            </a:pPr>
            <a:endParaRPr lang="en-US" dirty="0"/>
          </a:p>
        </p:txBody>
      </p:sp>
      <p:pic>
        <p:nvPicPr>
          <p:cNvPr id="5" name="Picture 4">
            <a:extLst>
              <a:ext uri="{FF2B5EF4-FFF2-40B4-BE49-F238E27FC236}">
                <a16:creationId xmlns:a16="http://schemas.microsoft.com/office/drawing/2014/main" id="{FD8E0AE3-45F5-5FAD-03EA-C8BA7E7FFAA7}"/>
              </a:ext>
            </a:extLst>
          </p:cNvPr>
          <p:cNvPicPr>
            <a:picLocks noChangeAspect="1"/>
          </p:cNvPicPr>
          <p:nvPr/>
        </p:nvPicPr>
        <p:blipFill>
          <a:blip r:embed="rId2"/>
          <a:stretch>
            <a:fillRect/>
          </a:stretch>
        </p:blipFill>
        <p:spPr>
          <a:xfrm>
            <a:off x="5596661" y="3285242"/>
            <a:ext cx="1219700" cy="1312682"/>
          </a:xfrm>
          <a:prstGeom prst="rect">
            <a:avLst/>
          </a:prstGeom>
        </p:spPr>
      </p:pic>
      <p:pic>
        <p:nvPicPr>
          <p:cNvPr id="8" name="Picture 7">
            <a:extLst>
              <a:ext uri="{FF2B5EF4-FFF2-40B4-BE49-F238E27FC236}">
                <a16:creationId xmlns:a16="http://schemas.microsoft.com/office/drawing/2014/main" id="{D74DD03B-BCD0-0DE4-F22E-BBDE20B6DABB}"/>
              </a:ext>
            </a:extLst>
          </p:cNvPr>
          <p:cNvPicPr>
            <a:picLocks noChangeAspect="1"/>
          </p:cNvPicPr>
          <p:nvPr/>
        </p:nvPicPr>
        <p:blipFill>
          <a:blip r:embed="rId3"/>
          <a:stretch>
            <a:fillRect/>
          </a:stretch>
        </p:blipFill>
        <p:spPr>
          <a:xfrm>
            <a:off x="6816361" y="5117554"/>
            <a:ext cx="1759240" cy="1353947"/>
          </a:xfrm>
          <a:prstGeom prst="rect">
            <a:avLst/>
          </a:prstGeom>
        </p:spPr>
      </p:pic>
    </p:spTree>
    <p:extLst>
      <p:ext uri="{BB962C8B-B14F-4D97-AF65-F5344CB8AC3E}">
        <p14:creationId xmlns:p14="http://schemas.microsoft.com/office/powerpoint/2010/main" val="2324573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2AC4-6DA6-95F5-4D75-941ABE2D1D54}"/>
              </a:ext>
            </a:extLst>
          </p:cNvPr>
          <p:cNvSpPr>
            <a:spLocks noGrp="1"/>
          </p:cNvSpPr>
          <p:nvPr>
            <p:ph type="title"/>
          </p:nvPr>
        </p:nvSpPr>
        <p:spPr>
          <a:xfrm>
            <a:off x="677333" y="185394"/>
            <a:ext cx="8596668" cy="644165"/>
          </a:xfrm>
        </p:spPr>
        <p:txBody>
          <a:bodyPr>
            <a:normAutofit/>
          </a:bodyPr>
          <a:lstStyle/>
          <a:p>
            <a:pPr algn="ctr"/>
            <a:r>
              <a:rPr lang="en-US" sz="2800" b="1" i="0" dirty="0">
                <a:solidFill>
                  <a:schemeClr val="tx1"/>
                </a:solidFill>
                <a:effectLst/>
              </a:rPr>
              <a:t>Linear Vs Non-linear Data Structures</a:t>
            </a:r>
          </a:p>
        </p:txBody>
      </p:sp>
      <p:sp>
        <p:nvSpPr>
          <p:cNvPr id="3" name="Content Placeholder 2">
            <a:extLst>
              <a:ext uri="{FF2B5EF4-FFF2-40B4-BE49-F238E27FC236}">
                <a16:creationId xmlns:a16="http://schemas.microsoft.com/office/drawing/2014/main" id="{FA2E6A65-A4EB-9218-2C88-AA7430F9DB46}"/>
              </a:ext>
            </a:extLst>
          </p:cNvPr>
          <p:cNvSpPr>
            <a:spLocks noGrp="1"/>
          </p:cNvSpPr>
          <p:nvPr>
            <p:ph idx="1"/>
          </p:nvPr>
        </p:nvSpPr>
        <p:spPr>
          <a:xfrm>
            <a:off x="565608" y="829560"/>
            <a:ext cx="10614582" cy="5542960"/>
          </a:xfrm>
        </p:spPr>
        <p:txBody>
          <a:bodyPr>
            <a:normAutofit/>
          </a:bodyPr>
          <a:lstStyle/>
          <a:p>
            <a:pPr marL="0" indent="0">
              <a:buNone/>
            </a:pPr>
            <a:endParaRPr lang="en-US" b="1" i="0" dirty="0">
              <a:solidFill>
                <a:srgbClr val="25265E"/>
              </a:solidFill>
              <a:effectLst/>
              <a:latin typeface="euclid_circular_a"/>
            </a:endParaRPr>
          </a:p>
          <a:p>
            <a:pPr marL="0" indent="0" algn="l">
              <a:buNone/>
            </a:pPr>
            <a:endParaRPr lang="en-US" b="0" i="0" dirty="0">
              <a:effectLst/>
              <a:latin typeface="euclid_circular_a"/>
            </a:endParaRPr>
          </a:p>
          <a:p>
            <a:pPr marL="0" indent="0">
              <a:buNone/>
            </a:pPr>
            <a:endParaRPr lang="en-US" dirty="0"/>
          </a:p>
        </p:txBody>
      </p:sp>
      <p:graphicFrame>
        <p:nvGraphicFramePr>
          <p:cNvPr id="4" name="Table 3">
            <a:extLst>
              <a:ext uri="{FF2B5EF4-FFF2-40B4-BE49-F238E27FC236}">
                <a16:creationId xmlns:a16="http://schemas.microsoft.com/office/drawing/2014/main" id="{526728B5-F9CC-0360-3E6E-6C7C77DFFF63}"/>
              </a:ext>
            </a:extLst>
          </p:cNvPr>
          <p:cNvGraphicFramePr>
            <a:graphicFrameLocks noGrp="1"/>
          </p:cNvGraphicFramePr>
          <p:nvPr>
            <p:extLst>
              <p:ext uri="{D42A27DB-BD31-4B8C-83A1-F6EECF244321}">
                <p14:modId xmlns:p14="http://schemas.microsoft.com/office/powerpoint/2010/main" val="4245228192"/>
              </p:ext>
            </p:extLst>
          </p:nvPr>
        </p:nvGraphicFramePr>
        <p:xfrm>
          <a:off x="1146001" y="1322982"/>
          <a:ext cx="8128000" cy="5313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66449685"/>
                    </a:ext>
                  </a:extLst>
                </a:gridCol>
                <a:gridCol w="4064000">
                  <a:extLst>
                    <a:ext uri="{9D8B030D-6E8A-4147-A177-3AD203B41FA5}">
                      <a16:colId xmlns:a16="http://schemas.microsoft.com/office/drawing/2014/main" val="1524564915"/>
                    </a:ext>
                  </a:extLst>
                </a:gridCol>
              </a:tblGrid>
              <a:tr h="370840">
                <a:tc>
                  <a:txBody>
                    <a:bodyPr/>
                    <a:lstStyle/>
                    <a:p>
                      <a:r>
                        <a:rPr lang="en-US" sz="1800" b="1" i="0" kern="1200" dirty="0">
                          <a:solidFill>
                            <a:schemeClr val="lt1"/>
                          </a:solidFill>
                          <a:effectLst/>
                          <a:latin typeface="+mn-lt"/>
                          <a:ea typeface="+mn-ea"/>
                          <a:cs typeface="+mn-cs"/>
                        </a:rPr>
                        <a:t>Linear Data Structures</a:t>
                      </a:r>
                      <a:endParaRPr lang="en-US" dirty="0"/>
                    </a:p>
                  </a:txBody>
                  <a:tcPr/>
                </a:tc>
                <a:tc>
                  <a:txBody>
                    <a:bodyPr/>
                    <a:lstStyle/>
                    <a:p>
                      <a:r>
                        <a:rPr lang="en-US" sz="1800" b="1" i="0" kern="1200" dirty="0">
                          <a:solidFill>
                            <a:schemeClr val="lt1"/>
                          </a:solidFill>
                          <a:effectLst/>
                          <a:latin typeface="+mn-lt"/>
                          <a:ea typeface="+mn-ea"/>
                          <a:cs typeface="+mn-cs"/>
                        </a:rPr>
                        <a:t>Non Linear Data Structures</a:t>
                      </a:r>
                      <a:endParaRPr lang="en-US" dirty="0"/>
                    </a:p>
                  </a:txBody>
                  <a:tcPr/>
                </a:tc>
                <a:extLst>
                  <a:ext uri="{0D108BD9-81ED-4DB2-BD59-A6C34878D82A}">
                    <a16:rowId xmlns:a16="http://schemas.microsoft.com/office/drawing/2014/main" val="3411097391"/>
                  </a:ext>
                </a:extLst>
              </a:tr>
              <a:tr h="611326">
                <a:tc>
                  <a:txBody>
                    <a:bodyPr/>
                    <a:lstStyle/>
                    <a:p>
                      <a:r>
                        <a:rPr lang="en-US" sz="1800" b="0" i="0" kern="1200" dirty="0">
                          <a:solidFill>
                            <a:schemeClr val="dk1"/>
                          </a:solidFill>
                          <a:effectLst/>
                          <a:latin typeface="+mn-lt"/>
                          <a:ea typeface="+mn-ea"/>
                          <a:cs typeface="+mn-cs"/>
                        </a:rPr>
                        <a:t>The data items are arranged in sequential order, one after the other.</a:t>
                      </a:r>
                      <a:endParaRPr lang="en-US" dirty="0"/>
                    </a:p>
                  </a:txBody>
                  <a:tcPr/>
                </a:tc>
                <a:tc>
                  <a:txBody>
                    <a:bodyPr/>
                    <a:lstStyle/>
                    <a:p>
                      <a:r>
                        <a:rPr lang="en-US" sz="1800" b="0" i="0" kern="1200" dirty="0">
                          <a:solidFill>
                            <a:schemeClr val="dk1"/>
                          </a:solidFill>
                          <a:effectLst/>
                          <a:latin typeface="+mn-lt"/>
                          <a:ea typeface="+mn-ea"/>
                          <a:cs typeface="+mn-cs"/>
                        </a:rPr>
                        <a:t>The data items are arranged in non-sequential order (hierarchical manner).</a:t>
                      </a:r>
                      <a:endParaRPr lang="en-US" dirty="0"/>
                    </a:p>
                  </a:txBody>
                  <a:tcPr/>
                </a:tc>
                <a:extLst>
                  <a:ext uri="{0D108BD9-81ED-4DB2-BD59-A6C34878D82A}">
                    <a16:rowId xmlns:a16="http://schemas.microsoft.com/office/drawing/2014/main" val="1710180152"/>
                  </a:ext>
                </a:extLst>
              </a:tr>
              <a:tr h="370840">
                <a:tc>
                  <a:txBody>
                    <a:bodyPr/>
                    <a:lstStyle/>
                    <a:p>
                      <a:r>
                        <a:rPr lang="en-US" sz="1800" b="0" i="0" kern="1200" dirty="0">
                          <a:solidFill>
                            <a:schemeClr val="dk1"/>
                          </a:solidFill>
                          <a:effectLst/>
                          <a:latin typeface="+mn-lt"/>
                          <a:ea typeface="+mn-ea"/>
                          <a:cs typeface="+mn-cs"/>
                        </a:rPr>
                        <a:t>All the items are present on the single layer.</a:t>
                      </a:r>
                      <a:endParaRPr lang="en-US" dirty="0"/>
                    </a:p>
                  </a:txBody>
                  <a:tcPr/>
                </a:tc>
                <a:tc>
                  <a:txBody>
                    <a:bodyPr/>
                    <a:lstStyle/>
                    <a:p>
                      <a:r>
                        <a:rPr lang="en-US" sz="1800" b="0" i="0" kern="1200" dirty="0">
                          <a:solidFill>
                            <a:schemeClr val="dk1"/>
                          </a:solidFill>
                          <a:effectLst/>
                          <a:latin typeface="+mn-lt"/>
                          <a:ea typeface="+mn-ea"/>
                          <a:cs typeface="+mn-cs"/>
                        </a:rPr>
                        <a:t>The data items are present at different layers.</a:t>
                      </a:r>
                      <a:endParaRPr lang="en-US" dirty="0"/>
                    </a:p>
                  </a:txBody>
                  <a:tcPr/>
                </a:tc>
                <a:extLst>
                  <a:ext uri="{0D108BD9-81ED-4DB2-BD59-A6C34878D82A}">
                    <a16:rowId xmlns:a16="http://schemas.microsoft.com/office/drawing/2014/main" val="3426895940"/>
                  </a:ext>
                </a:extLst>
              </a:tr>
              <a:tr h="370840">
                <a:tc>
                  <a:txBody>
                    <a:bodyPr/>
                    <a:lstStyle/>
                    <a:p>
                      <a:r>
                        <a:rPr lang="en-US" sz="1800" b="0" i="0" kern="1200" dirty="0">
                          <a:solidFill>
                            <a:schemeClr val="dk1"/>
                          </a:solidFill>
                          <a:effectLst/>
                          <a:latin typeface="+mn-lt"/>
                          <a:ea typeface="+mn-ea"/>
                          <a:cs typeface="+mn-cs"/>
                        </a:rPr>
                        <a:t>It can be traversed on a single run. That is, if we start from the first element, we can traverse all the elements sequentially in a single pass.</a:t>
                      </a:r>
                      <a:endParaRPr lang="en-US" dirty="0"/>
                    </a:p>
                  </a:txBody>
                  <a:tcPr/>
                </a:tc>
                <a:tc>
                  <a:txBody>
                    <a:bodyPr/>
                    <a:lstStyle/>
                    <a:p>
                      <a:r>
                        <a:rPr lang="en-US" sz="1800" b="0" i="0" kern="1200" dirty="0">
                          <a:solidFill>
                            <a:schemeClr val="dk1"/>
                          </a:solidFill>
                          <a:effectLst/>
                          <a:latin typeface="+mn-lt"/>
                          <a:ea typeface="+mn-ea"/>
                          <a:cs typeface="+mn-cs"/>
                        </a:rPr>
                        <a:t>It requires multiple runs. That is, if we start from the first element it might not be possible to traverse all the elements in a single pass.</a:t>
                      </a:r>
                      <a:endParaRPr lang="en-US" dirty="0"/>
                    </a:p>
                  </a:txBody>
                  <a:tcPr/>
                </a:tc>
                <a:extLst>
                  <a:ext uri="{0D108BD9-81ED-4DB2-BD59-A6C34878D82A}">
                    <a16:rowId xmlns:a16="http://schemas.microsoft.com/office/drawing/2014/main" val="3969929792"/>
                  </a:ext>
                </a:extLst>
              </a:tr>
              <a:tr h="370840">
                <a:tc>
                  <a:txBody>
                    <a:bodyPr/>
                    <a:lstStyle/>
                    <a:p>
                      <a:r>
                        <a:rPr lang="en-US" sz="1800" b="0" i="0" kern="1200" dirty="0">
                          <a:solidFill>
                            <a:schemeClr val="dk1"/>
                          </a:solidFill>
                          <a:effectLst/>
                          <a:latin typeface="+mn-lt"/>
                          <a:ea typeface="+mn-ea"/>
                          <a:cs typeface="+mn-cs"/>
                        </a:rPr>
                        <a:t>The memory utilization is not efficient.</a:t>
                      </a:r>
                      <a:endParaRPr lang="en-US" dirty="0"/>
                    </a:p>
                  </a:txBody>
                  <a:tcPr/>
                </a:tc>
                <a:tc>
                  <a:txBody>
                    <a:bodyPr/>
                    <a:lstStyle/>
                    <a:p>
                      <a:r>
                        <a:rPr lang="en-US" sz="1800" b="0" i="0" kern="1200" dirty="0">
                          <a:solidFill>
                            <a:schemeClr val="dk1"/>
                          </a:solidFill>
                          <a:effectLst/>
                          <a:latin typeface="+mn-lt"/>
                          <a:ea typeface="+mn-ea"/>
                          <a:cs typeface="+mn-cs"/>
                        </a:rPr>
                        <a:t>Different structures utilize memory in different efficient ways depending on the need.</a:t>
                      </a:r>
                      <a:endParaRPr lang="en-US" dirty="0"/>
                    </a:p>
                  </a:txBody>
                  <a:tcPr/>
                </a:tc>
                <a:extLst>
                  <a:ext uri="{0D108BD9-81ED-4DB2-BD59-A6C34878D82A}">
                    <a16:rowId xmlns:a16="http://schemas.microsoft.com/office/drawing/2014/main" val="3622646715"/>
                  </a:ext>
                </a:extLst>
              </a:tr>
              <a:tr h="370840">
                <a:tc>
                  <a:txBody>
                    <a:bodyPr/>
                    <a:lstStyle/>
                    <a:p>
                      <a:r>
                        <a:rPr lang="en-US" sz="1800" b="0" i="0" kern="1200" dirty="0">
                          <a:solidFill>
                            <a:schemeClr val="dk1"/>
                          </a:solidFill>
                          <a:effectLst/>
                          <a:latin typeface="+mn-lt"/>
                          <a:ea typeface="+mn-ea"/>
                          <a:cs typeface="+mn-cs"/>
                        </a:rPr>
                        <a:t>The time complexity increase with the data size.</a:t>
                      </a:r>
                      <a:endParaRPr lang="en-US" dirty="0"/>
                    </a:p>
                  </a:txBody>
                  <a:tcPr/>
                </a:tc>
                <a:tc>
                  <a:txBody>
                    <a:bodyPr/>
                    <a:lstStyle/>
                    <a:p>
                      <a:r>
                        <a:rPr lang="en-US" sz="1800" b="0" i="0" kern="1200" dirty="0">
                          <a:solidFill>
                            <a:schemeClr val="dk1"/>
                          </a:solidFill>
                          <a:effectLst/>
                          <a:latin typeface="+mn-lt"/>
                          <a:ea typeface="+mn-ea"/>
                          <a:cs typeface="+mn-cs"/>
                        </a:rPr>
                        <a:t>Time complexity remains the same.</a:t>
                      </a:r>
                      <a:endParaRPr lang="en-US" dirty="0"/>
                    </a:p>
                  </a:txBody>
                  <a:tcPr/>
                </a:tc>
                <a:extLst>
                  <a:ext uri="{0D108BD9-81ED-4DB2-BD59-A6C34878D82A}">
                    <a16:rowId xmlns:a16="http://schemas.microsoft.com/office/drawing/2014/main" val="1962982123"/>
                  </a:ext>
                </a:extLst>
              </a:tr>
              <a:tr h="370840">
                <a:tc>
                  <a:txBody>
                    <a:bodyPr/>
                    <a:lstStyle/>
                    <a:p>
                      <a:r>
                        <a:rPr lang="en-US" sz="1800" b="0" i="0" kern="1200" dirty="0">
                          <a:solidFill>
                            <a:schemeClr val="dk1"/>
                          </a:solidFill>
                          <a:effectLst/>
                          <a:latin typeface="+mn-lt"/>
                          <a:ea typeface="+mn-ea"/>
                          <a:cs typeface="+mn-cs"/>
                        </a:rPr>
                        <a:t>Example: Arrays, Stack, Queue</a:t>
                      </a:r>
                      <a:endParaRPr lang="en-US" dirty="0"/>
                    </a:p>
                  </a:txBody>
                  <a:tcPr/>
                </a:tc>
                <a:tc>
                  <a:txBody>
                    <a:bodyPr/>
                    <a:lstStyle/>
                    <a:p>
                      <a:r>
                        <a:rPr lang="en-US" sz="1800" b="0" i="0" kern="1200" dirty="0">
                          <a:solidFill>
                            <a:schemeClr val="dk1"/>
                          </a:solidFill>
                          <a:effectLst/>
                          <a:latin typeface="+mn-lt"/>
                          <a:ea typeface="+mn-ea"/>
                          <a:cs typeface="+mn-cs"/>
                        </a:rPr>
                        <a:t>Example: Tree, Graph, Map</a:t>
                      </a:r>
                      <a:endParaRPr lang="en-US" dirty="0"/>
                    </a:p>
                  </a:txBody>
                  <a:tcPr/>
                </a:tc>
                <a:extLst>
                  <a:ext uri="{0D108BD9-81ED-4DB2-BD59-A6C34878D82A}">
                    <a16:rowId xmlns:a16="http://schemas.microsoft.com/office/drawing/2014/main" val="3673261680"/>
                  </a:ext>
                </a:extLst>
              </a:tr>
            </a:tbl>
          </a:graphicData>
        </a:graphic>
      </p:graphicFrame>
    </p:spTree>
    <p:extLst>
      <p:ext uri="{BB962C8B-B14F-4D97-AF65-F5344CB8AC3E}">
        <p14:creationId xmlns:p14="http://schemas.microsoft.com/office/powerpoint/2010/main" val="2681791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0448-F9DA-AF00-2353-6B211F3176ED}"/>
              </a:ext>
            </a:extLst>
          </p:cNvPr>
          <p:cNvSpPr>
            <a:spLocks noGrp="1"/>
          </p:cNvSpPr>
          <p:nvPr>
            <p:ph type="title"/>
          </p:nvPr>
        </p:nvSpPr>
        <p:spPr/>
        <p:txBody>
          <a:bodyPr/>
          <a:lstStyle/>
          <a:p>
            <a:pPr algn="ctr"/>
            <a:r>
              <a:rPr lang="en-US" dirty="0">
                <a:solidFill>
                  <a:schemeClr val="tx1"/>
                </a:solidFill>
              </a:rPr>
              <a:t>Abstract Data Types(ADTs)</a:t>
            </a:r>
          </a:p>
        </p:txBody>
      </p:sp>
      <p:sp>
        <p:nvSpPr>
          <p:cNvPr id="3" name="Content Placeholder 2">
            <a:extLst>
              <a:ext uri="{FF2B5EF4-FFF2-40B4-BE49-F238E27FC236}">
                <a16:creationId xmlns:a16="http://schemas.microsoft.com/office/drawing/2014/main" id="{B6924562-4968-1359-E997-84FCA30081F6}"/>
              </a:ext>
            </a:extLst>
          </p:cNvPr>
          <p:cNvSpPr>
            <a:spLocks noGrp="1"/>
          </p:cNvSpPr>
          <p:nvPr>
            <p:ph idx="1"/>
          </p:nvPr>
        </p:nvSpPr>
        <p:spPr/>
        <p:txBody>
          <a:bodyPr/>
          <a:lstStyle/>
          <a:p>
            <a:r>
              <a:rPr lang="en-US" sz="2400" dirty="0"/>
              <a:t>Definition</a:t>
            </a:r>
            <a:r>
              <a:rPr lang="en-US" dirty="0"/>
              <a:t>          Abstract data type (ADT) is a type or a class for objects whose behavior is defined by a set of value and a set of operations. It does not specify how data will be organized in the memory and what algorithms will be used for implementing the operations. </a:t>
            </a:r>
          </a:p>
          <a:p>
            <a:r>
              <a:rPr lang="en-US" sz="2400" dirty="0"/>
              <a:t>Uses:-</a:t>
            </a:r>
            <a:endParaRPr lang="en-US" dirty="0"/>
          </a:p>
          <a:p>
            <a:r>
              <a:rPr lang="en-US" dirty="0"/>
              <a:t>1) ADTs are used in the design and analysis of algorithms, data structures and software systems.</a:t>
            </a:r>
          </a:p>
          <a:p>
            <a:r>
              <a:rPr lang="en-US" dirty="0"/>
              <a:t>2) It provides concept for data abstraction and data hiding.</a:t>
            </a:r>
          </a:p>
          <a:p>
            <a:pPr marL="0" indent="0">
              <a:buNone/>
            </a:pPr>
            <a:endParaRPr lang="en-US" sz="2400" dirty="0"/>
          </a:p>
        </p:txBody>
      </p:sp>
      <p:sp>
        <p:nvSpPr>
          <p:cNvPr id="4" name="Arrow: Right 3">
            <a:extLst>
              <a:ext uri="{FF2B5EF4-FFF2-40B4-BE49-F238E27FC236}">
                <a16:creationId xmlns:a16="http://schemas.microsoft.com/office/drawing/2014/main" id="{76BDA0F5-445E-4B41-7E4E-C4373C9BD7A6}"/>
              </a:ext>
            </a:extLst>
          </p:cNvPr>
          <p:cNvSpPr/>
          <p:nvPr/>
        </p:nvSpPr>
        <p:spPr>
          <a:xfrm>
            <a:off x="2545080" y="2377440"/>
            <a:ext cx="479598" cy="60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7966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B03B-6597-EC08-E563-9FF1D1AB17A1}"/>
              </a:ext>
            </a:extLst>
          </p:cNvPr>
          <p:cNvSpPr>
            <a:spLocks noGrp="1"/>
          </p:cNvSpPr>
          <p:nvPr>
            <p:ph type="title"/>
          </p:nvPr>
        </p:nvSpPr>
        <p:spPr/>
        <p:txBody>
          <a:bodyPr/>
          <a:lstStyle/>
          <a:p>
            <a:pPr algn="ctr"/>
            <a:r>
              <a:rPr lang="en-US" dirty="0">
                <a:solidFill>
                  <a:schemeClr val="tx1"/>
                </a:solidFill>
              </a:rPr>
              <a:t>Abstract Data Types(ADTs)</a:t>
            </a:r>
            <a:endParaRPr lang="en-US" dirty="0"/>
          </a:p>
        </p:txBody>
      </p:sp>
      <p:sp>
        <p:nvSpPr>
          <p:cNvPr id="3" name="Content Placeholder 2">
            <a:extLst>
              <a:ext uri="{FF2B5EF4-FFF2-40B4-BE49-F238E27FC236}">
                <a16:creationId xmlns:a16="http://schemas.microsoft.com/office/drawing/2014/main" id="{78DE7725-D5F8-8D1D-5AB3-657FEC42204C}"/>
              </a:ext>
            </a:extLst>
          </p:cNvPr>
          <p:cNvSpPr>
            <a:spLocks noGrp="1"/>
          </p:cNvSpPr>
          <p:nvPr>
            <p:ph idx="1"/>
          </p:nvPr>
        </p:nvSpPr>
        <p:spPr>
          <a:xfrm>
            <a:off x="677334" y="1813561"/>
            <a:ext cx="8596668" cy="4227802"/>
          </a:xfrm>
        </p:spPr>
        <p:txBody>
          <a:bodyPr>
            <a:normAutofit/>
          </a:bodyPr>
          <a:lstStyle/>
          <a:p>
            <a:r>
              <a:rPr lang="en-US" sz="3200" dirty="0"/>
              <a:t>Advantages/ Benefits of using ADTs:</a:t>
            </a:r>
          </a:p>
          <a:p>
            <a:r>
              <a:rPr lang="en-US" dirty="0"/>
              <a:t>1) Modularity</a:t>
            </a:r>
          </a:p>
          <a:p>
            <a:r>
              <a:rPr lang="en-US" dirty="0"/>
              <a:t>2) Precise specifications</a:t>
            </a:r>
          </a:p>
          <a:p>
            <a:r>
              <a:rPr lang="en-US" dirty="0"/>
              <a:t>3) Information hiding</a:t>
            </a:r>
          </a:p>
          <a:p>
            <a:r>
              <a:rPr lang="en-US" dirty="0"/>
              <a:t>4) Simplicity</a:t>
            </a:r>
          </a:p>
          <a:p>
            <a:r>
              <a:rPr lang="en-US" dirty="0"/>
              <a:t>5) Integrity</a:t>
            </a:r>
          </a:p>
          <a:p>
            <a:r>
              <a:rPr lang="en-US" dirty="0"/>
              <a:t>6) Implementation independence</a:t>
            </a:r>
          </a:p>
        </p:txBody>
      </p:sp>
    </p:spTree>
    <p:extLst>
      <p:ext uri="{BB962C8B-B14F-4D97-AF65-F5344CB8AC3E}">
        <p14:creationId xmlns:p14="http://schemas.microsoft.com/office/powerpoint/2010/main" val="1032094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F0B2-164A-A63D-F3DC-D3953472FE5C}"/>
              </a:ext>
            </a:extLst>
          </p:cNvPr>
          <p:cNvSpPr>
            <a:spLocks noGrp="1"/>
          </p:cNvSpPr>
          <p:nvPr>
            <p:ph type="title"/>
          </p:nvPr>
        </p:nvSpPr>
        <p:spPr/>
        <p:txBody>
          <a:bodyPr/>
          <a:lstStyle/>
          <a:p>
            <a:pPr algn="ctr"/>
            <a:r>
              <a:rPr lang="en-US" dirty="0">
                <a:solidFill>
                  <a:schemeClr val="tx1"/>
                </a:solidFill>
              </a:rPr>
              <a:t>Static Vs Dynamic Memory Allocation</a:t>
            </a:r>
          </a:p>
        </p:txBody>
      </p:sp>
      <p:graphicFrame>
        <p:nvGraphicFramePr>
          <p:cNvPr id="4" name="Content Placeholder 3">
            <a:extLst>
              <a:ext uri="{FF2B5EF4-FFF2-40B4-BE49-F238E27FC236}">
                <a16:creationId xmlns:a16="http://schemas.microsoft.com/office/drawing/2014/main" id="{E5B012A3-2390-C022-B769-AC5F231FD553}"/>
              </a:ext>
            </a:extLst>
          </p:cNvPr>
          <p:cNvGraphicFramePr>
            <a:graphicFrameLocks noGrp="1"/>
          </p:cNvGraphicFramePr>
          <p:nvPr>
            <p:ph idx="1"/>
            <p:extLst>
              <p:ext uri="{D42A27DB-BD31-4B8C-83A1-F6EECF244321}">
                <p14:modId xmlns:p14="http://schemas.microsoft.com/office/powerpoint/2010/main" val="2338663657"/>
              </p:ext>
            </p:extLst>
          </p:nvPr>
        </p:nvGraphicFramePr>
        <p:xfrm>
          <a:off x="677863" y="2160588"/>
          <a:ext cx="8596312" cy="229616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2640332663"/>
                    </a:ext>
                  </a:extLst>
                </a:gridCol>
                <a:gridCol w="4298156">
                  <a:extLst>
                    <a:ext uri="{9D8B030D-6E8A-4147-A177-3AD203B41FA5}">
                      <a16:colId xmlns:a16="http://schemas.microsoft.com/office/drawing/2014/main" val="58013241"/>
                    </a:ext>
                  </a:extLst>
                </a:gridCol>
              </a:tblGrid>
              <a:tr h="370840">
                <a:tc>
                  <a:txBody>
                    <a:bodyPr/>
                    <a:lstStyle/>
                    <a:p>
                      <a:r>
                        <a:rPr lang="en-US" dirty="0"/>
                        <a:t>Static Memory Allocation</a:t>
                      </a:r>
                    </a:p>
                  </a:txBody>
                  <a:tcPr/>
                </a:tc>
                <a:tc>
                  <a:txBody>
                    <a:bodyPr/>
                    <a:lstStyle/>
                    <a:p>
                      <a:r>
                        <a:rPr lang="en-US" dirty="0"/>
                        <a:t>Dynamic Memory Allocation</a:t>
                      </a:r>
                    </a:p>
                  </a:txBody>
                  <a:tcPr/>
                </a:tc>
                <a:extLst>
                  <a:ext uri="{0D108BD9-81ED-4DB2-BD59-A6C34878D82A}">
                    <a16:rowId xmlns:a16="http://schemas.microsoft.com/office/drawing/2014/main" val="3566377792"/>
                  </a:ext>
                </a:extLst>
              </a:tr>
              <a:tr h="370840">
                <a:tc>
                  <a:txBody>
                    <a:bodyPr/>
                    <a:lstStyle/>
                    <a:p>
                      <a:r>
                        <a:rPr lang="en-US" dirty="0"/>
                        <a:t>Allocation is done before the program’s execution.</a:t>
                      </a:r>
                    </a:p>
                  </a:txBody>
                  <a:tcPr/>
                </a:tc>
                <a:tc>
                  <a:txBody>
                    <a:bodyPr/>
                    <a:lstStyle/>
                    <a:p>
                      <a:r>
                        <a:rPr lang="en-US" dirty="0"/>
                        <a:t>Allocation is done during  the program’s execution</a:t>
                      </a:r>
                    </a:p>
                  </a:txBody>
                  <a:tcPr/>
                </a:tc>
                <a:extLst>
                  <a:ext uri="{0D108BD9-81ED-4DB2-BD59-A6C34878D82A}">
                    <a16:rowId xmlns:a16="http://schemas.microsoft.com/office/drawing/2014/main" val="4250341325"/>
                  </a:ext>
                </a:extLst>
              </a:tr>
              <a:tr h="370840">
                <a:tc>
                  <a:txBody>
                    <a:bodyPr/>
                    <a:lstStyle/>
                    <a:p>
                      <a:r>
                        <a:rPr lang="en-US" dirty="0"/>
                        <a:t>There is no memory reusability and the memory allocated cannot </a:t>
                      </a:r>
                      <a:r>
                        <a:rPr lang="en-US"/>
                        <a:t>be free.</a:t>
                      </a:r>
                    </a:p>
                  </a:txBody>
                  <a:tcPr/>
                </a:tc>
                <a:tc>
                  <a:txBody>
                    <a:bodyPr/>
                    <a:lstStyle/>
                    <a:p>
                      <a:r>
                        <a:rPr lang="en-US" dirty="0"/>
                        <a:t>There is memory reusability and the allocated memory can be freed when not required</a:t>
                      </a:r>
                    </a:p>
                  </a:txBody>
                  <a:tcPr/>
                </a:tc>
                <a:extLst>
                  <a:ext uri="{0D108BD9-81ED-4DB2-BD59-A6C34878D82A}">
                    <a16:rowId xmlns:a16="http://schemas.microsoft.com/office/drawing/2014/main" val="1093830912"/>
                  </a:ext>
                </a:extLst>
              </a:tr>
              <a:tr h="370840">
                <a:tc>
                  <a:txBody>
                    <a:bodyPr/>
                    <a:lstStyle/>
                    <a:p>
                      <a:r>
                        <a:rPr lang="en-US" dirty="0"/>
                        <a:t>Less efficient</a:t>
                      </a:r>
                    </a:p>
                  </a:txBody>
                  <a:tcPr/>
                </a:tc>
                <a:tc>
                  <a:txBody>
                    <a:bodyPr/>
                    <a:lstStyle/>
                    <a:p>
                      <a:r>
                        <a:rPr lang="en-US" dirty="0"/>
                        <a:t>More efficient</a:t>
                      </a:r>
                    </a:p>
                  </a:txBody>
                  <a:tcPr/>
                </a:tc>
                <a:extLst>
                  <a:ext uri="{0D108BD9-81ED-4DB2-BD59-A6C34878D82A}">
                    <a16:rowId xmlns:a16="http://schemas.microsoft.com/office/drawing/2014/main" val="3902610351"/>
                  </a:ext>
                </a:extLst>
              </a:tr>
            </a:tbl>
          </a:graphicData>
        </a:graphic>
      </p:graphicFrame>
    </p:spTree>
    <p:extLst>
      <p:ext uri="{BB962C8B-B14F-4D97-AF65-F5344CB8AC3E}">
        <p14:creationId xmlns:p14="http://schemas.microsoft.com/office/powerpoint/2010/main" val="3288447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F0B2-164A-A63D-F3DC-D3953472FE5C}"/>
              </a:ext>
            </a:extLst>
          </p:cNvPr>
          <p:cNvSpPr>
            <a:spLocks noGrp="1"/>
          </p:cNvSpPr>
          <p:nvPr>
            <p:ph type="title"/>
          </p:nvPr>
        </p:nvSpPr>
        <p:spPr/>
        <p:txBody>
          <a:bodyPr/>
          <a:lstStyle/>
          <a:p>
            <a:pPr algn="ctr"/>
            <a:r>
              <a:rPr lang="en-US" dirty="0">
                <a:solidFill>
                  <a:schemeClr val="tx1"/>
                </a:solidFill>
              </a:rPr>
              <a:t> Concept of Dynamic Memory Allocation</a:t>
            </a:r>
          </a:p>
        </p:txBody>
      </p:sp>
      <p:sp>
        <p:nvSpPr>
          <p:cNvPr id="3" name="Content Placeholder 2">
            <a:extLst>
              <a:ext uri="{FF2B5EF4-FFF2-40B4-BE49-F238E27FC236}">
                <a16:creationId xmlns:a16="http://schemas.microsoft.com/office/drawing/2014/main" id="{1277D58D-5D4B-CC9F-5EA3-2184CD848BD8}"/>
              </a:ext>
            </a:extLst>
          </p:cNvPr>
          <p:cNvSpPr>
            <a:spLocks noGrp="1"/>
          </p:cNvSpPr>
          <p:nvPr>
            <p:ph idx="1"/>
          </p:nvPr>
        </p:nvSpPr>
        <p:spPr/>
        <p:txBody>
          <a:bodyPr/>
          <a:lstStyle/>
          <a:p>
            <a:r>
              <a:rPr lang="en-US" dirty="0"/>
              <a:t>The memory allocation that we do during compile time is static. In many applications, it is not possible to predict how much memory would be needed by the program at runtime, now in this situation two types of problems may occur.</a:t>
            </a:r>
            <a:br>
              <a:rPr lang="en-US" dirty="0"/>
            </a:br>
            <a:br>
              <a:rPr lang="en-US" dirty="0"/>
            </a:br>
            <a:r>
              <a:rPr lang="en-US" dirty="0"/>
              <a:t>1) If the number of values to be stored is less than the size of the array then there will be a waste of memory.</a:t>
            </a:r>
            <a:br>
              <a:rPr lang="en-US" dirty="0"/>
            </a:br>
            <a:br>
              <a:rPr lang="en-US" dirty="0"/>
            </a:br>
            <a:r>
              <a:rPr lang="en-US" dirty="0"/>
              <a:t>2) If we want to store more values than the size of the array we specified then we can’t.</a:t>
            </a:r>
          </a:p>
        </p:txBody>
      </p:sp>
    </p:spTree>
    <p:extLst>
      <p:ext uri="{BB962C8B-B14F-4D97-AF65-F5344CB8AC3E}">
        <p14:creationId xmlns:p14="http://schemas.microsoft.com/office/powerpoint/2010/main" val="4218005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20B74-9EC8-FDC2-4883-8CD9F511857F}"/>
              </a:ext>
            </a:extLst>
          </p:cNvPr>
          <p:cNvSpPr>
            <a:spLocks noGrp="1"/>
          </p:cNvSpPr>
          <p:nvPr>
            <p:ph type="title"/>
          </p:nvPr>
        </p:nvSpPr>
        <p:spPr/>
        <p:txBody>
          <a:bodyPr/>
          <a:lstStyle/>
          <a:p>
            <a:pPr algn="ctr"/>
            <a:r>
              <a:rPr lang="en-US" dirty="0">
                <a:solidFill>
                  <a:schemeClr val="tx1"/>
                </a:solidFill>
              </a:rPr>
              <a:t>Concept of Dynamic Memory Allocation</a:t>
            </a:r>
            <a:endParaRPr lang="en-US" dirty="0"/>
          </a:p>
        </p:txBody>
      </p:sp>
      <p:sp>
        <p:nvSpPr>
          <p:cNvPr id="3" name="Content Placeholder 2">
            <a:extLst>
              <a:ext uri="{FF2B5EF4-FFF2-40B4-BE49-F238E27FC236}">
                <a16:creationId xmlns:a16="http://schemas.microsoft.com/office/drawing/2014/main" id="{72381C16-E8B5-51E4-B4BF-F72BEBBA1A77}"/>
              </a:ext>
            </a:extLst>
          </p:cNvPr>
          <p:cNvSpPr>
            <a:spLocks noGrp="1"/>
          </p:cNvSpPr>
          <p:nvPr>
            <p:ph idx="1"/>
          </p:nvPr>
        </p:nvSpPr>
        <p:spPr>
          <a:xfrm>
            <a:off x="677334" y="2175829"/>
            <a:ext cx="8596668" cy="3880773"/>
          </a:xfrm>
        </p:spPr>
        <p:txBody>
          <a:bodyPr/>
          <a:lstStyle/>
          <a:p>
            <a:r>
              <a:rPr lang="en-US" dirty="0"/>
              <a:t>To overcome these problems we should be able to allocating memory at the time of execution is called dynamic allocation. The allocation and release of this memory space can be done with the help of some built in functions whose prototypes are found in </a:t>
            </a:r>
            <a:r>
              <a:rPr lang="en-US" dirty="0" err="1"/>
              <a:t>alloc</a:t>
            </a:r>
            <a:r>
              <a:rPr lang="en-US" dirty="0"/>
              <a:t>. H and </a:t>
            </a:r>
            <a:r>
              <a:rPr lang="en-US" dirty="0" err="1"/>
              <a:t>stdlib.h</a:t>
            </a:r>
            <a:r>
              <a:rPr lang="en-US" dirty="0"/>
              <a:t> header files.</a:t>
            </a:r>
            <a:br>
              <a:rPr lang="en-US" dirty="0"/>
            </a:br>
            <a:r>
              <a:rPr lang="en-US" dirty="0"/>
              <a:t>Pointers play an important role in dynamic memory allocation because we can access the dynamically allocated memory only through pointers.</a:t>
            </a:r>
          </a:p>
          <a:p>
            <a:pPr>
              <a:buFont typeface="Arial" panose="020B0604020202020204" pitchFamily="34" charset="0"/>
              <a:buChar char="•"/>
            </a:pPr>
            <a:r>
              <a:rPr lang="en-US" dirty="0"/>
              <a:t>Some built in functions used in dynamic memory allocations:</a:t>
            </a:r>
          </a:p>
          <a:p>
            <a:pPr lvl="1">
              <a:buFont typeface="Arial" panose="020B0604020202020204" pitchFamily="34" charset="0"/>
              <a:buChar char="•"/>
            </a:pPr>
            <a:r>
              <a:rPr lang="en-US" dirty="0"/>
              <a:t>Malloc ()</a:t>
            </a:r>
          </a:p>
          <a:p>
            <a:pPr lvl="1">
              <a:buFont typeface="Arial" panose="020B0604020202020204" pitchFamily="34" charset="0"/>
              <a:buChar char="•"/>
            </a:pPr>
            <a:r>
              <a:rPr lang="en-US" dirty="0" err="1"/>
              <a:t>calloc</a:t>
            </a:r>
            <a:r>
              <a:rPr lang="en-US" dirty="0"/>
              <a:t> ()</a:t>
            </a:r>
          </a:p>
          <a:p>
            <a:pPr lvl="1">
              <a:buFont typeface="Arial" panose="020B0604020202020204" pitchFamily="34" charset="0"/>
              <a:buChar char="•"/>
            </a:pPr>
            <a:r>
              <a:rPr lang="en-US" dirty="0" err="1"/>
              <a:t>Realloc</a:t>
            </a:r>
            <a:r>
              <a:rPr lang="en-US" dirty="0"/>
              <a:t> ()</a:t>
            </a:r>
          </a:p>
          <a:p>
            <a:pPr lvl="1">
              <a:buFont typeface="Arial" panose="020B0604020202020204" pitchFamily="34" charset="0"/>
              <a:buChar char="•"/>
            </a:pPr>
            <a:r>
              <a:rPr lang="en-US" dirty="0"/>
              <a:t>Free()</a:t>
            </a:r>
          </a:p>
          <a:p>
            <a:pPr lvl="1">
              <a:buFont typeface="Arial" panose="020B0604020202020204" pitchFamily="34" charset="0"/>
              <a:buChar char="•"/>
            </a:pPr>
            <a:endParaRPr lang="en-US" dirty="0"/>
          </a:p>
          <a:p>
            <a:pPr marL="0" indent="0">
              <a:buNone/>
            </a:pPr>
            <a:endParaRPr lang="en-US" dirty="0"/>
          </a:p>
        </p:txBody>
      </p:sp>
    </p:spTree>
    <p:extLst>
      <p:ext uri="{BB962C8B-B14F-4D97-AF65-F5344CB8AC3E}">
        <p14:creationId xmlns:p14="http://schemas.microsoft.com/office/powerpoint/2010/main" val="745940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20B74-9EC8-FDC2-4883-8CD9F511857F}"/>
              </a:ext>
            </a:extLst>
          </p:cNvPr>
          <p:cNvSpPr>
            <a:spLocks noGrp="1"/>
          </p:cNvSpPr>
          <p:nvPr>
            <p:ph type="title"/>
          </p:nvPr>
        </p:nvSpPr>
        <p:spPr/>
        <p:txBody>
          <a:bodyPr/>
          <a:lstStyle/>
          <a:p>
            <a:pPr algn="ctr"/>
            <a:r>
              <a:rPr lang="en-US" dirty="0">
                <a:solidFill>
                  <a:schemeClr val="tx1"/>
                </a:solidFill>
              </a:rPr>
              <a:t>Concept of Dynamic Memory Allocation</a:t>
            </a:r>
            <a:endParaRPr lang="en-US" dirty="0"/>
          </a:p>
        </p:txBody>
      </p:sp>
      <p:sp>
        <p:nvSpPr>
          <p:cNvPr id="3" name="Content Placeholder 2">
            <a:extLst>
              <a:ext uri="{FF2B5EF4-FFF2-40B4-BE49-F238E27FC236}">
                <a16:creationId xmlns:a16="http://schemas.microsoft.com/office/drawing/2014/main" id="{72381C16-E8B5-51E4-B4BF-F72BEBBA1A77}"/>
              </a:ext>
            </a:extLst>
          </p:cNvPr>
          <p:cNvSpPr>
            <a:spLocks noGrp="1"/>
          </p:cNvSpPr>
          <p:nvPr>
            <p:ph idx="1"/>
          </p:nvPr>
        </p:nvSpPr>
        <p:spPr>
          <a:xfrm>
            <a:off x="603315" y="1753387"/>
            <a:ext cx="8670687" cy="4303216"/>
          </a:xfrm>
        </p:spPr>
        <p:txBody>
          <a:bodyPr>
            <a:normAutofit/>
          </a:bodyPr>
          <a:lstStyle/>
          <a:p>
            <a:pPr marL="0" indent="0">
              <a:buNone/>
            </a:pPr>
            <a:r>
              <a:rPr lang="en-US" b="1" dirty="0"/>
              <a:t>Malloc () : </a:t>
            </a:r>
            <a:r>
              <a:rPr lang="en-US" dirty="0"/>
              <a:t>Malloc is a built–in function declared in the header file &lt;</a:t>
            </a:r>
            <a:r>
              <a:rPr lang="en-US" dirty="0" err="1"/>
              <a:t>stdlib.h</a:t>
            </a:r>
            <a:r>
              <a:rPr lang="en-US" dirty="0"/>
              <a:t>&gt;. Malloc is the short name for “memory allocation” and is used to dynamically allocate a single large block of contiguous memory according to the size specified. The malloc function simply allocates a memory block according to the size specified in the heap and on success it returns a pointer pointing to the first byte of the allocated memory else returns null.</a:t>
            </a:r>
          </a:p>
          <a:p>
            <a:pPr marL="0" indent="0">
              <a:buNone/>
            </a:pPr>
            <a:r>
              <a:rPr lang="en-US" b="1" dirty="0"/>
              <a:t>    </a:t>
            </a:r>
            <a:r>
              <a:rPr lang="en-US" dirty="0"/>
              <a:t>This function is used to allocate memory dynamically.</a:t>
            </a:r>
            <a:br>
              <a:rPr lang="en-US" dirty="0"/>
            </a:br>
            <a:r>
              <a:rPr lang="en-US" dirty="0"/>
              <a:t> 	 Syntax: </a:t>
            </a:r>
            <a:r>
              <a:rPr lang="en-US" dirty="0" err="1">
                <a:solidFill>
                  <a:srgbClr val="FF0000"/>
                </a:solidFill>
              </a:rPr>
              <a:t>pointer_variable</a:t>
            </a:r>
            <a:r>
              <a:rPr lang="en-US" dirty="0">
                <a:solidFill>
                  <a:srgbClr val="FF0000"/>
                </a:solidFill>
              </a:rPr>
              <a:t>= (</a:t>
            </a:r>
            <a:r>
              <a:rPr lang="en-US" dirty="0" err="1">
                <a:solidFill>
                  <a:srgbClr val="FF0000"/>
                </a:solidFill>
              </a:rPr>
              <a:t>data_type</a:t>
            </a:r>
            <a:r>
              <a:rPr lang="en-US" dirty="0">
                <a:solidFill>
                  <a:srgbClr val="FF0000"/>
                </a:solidFill>
              </a:rPr>
              <a:t>*)malloc(</a:t>
            </a:r>
            <a:r>
              <a:rPr lang="en-US" dirty="0" err="1">
                <a:solidFill>
                  <a:srgbClr val="FF0000"/>
                </a:solidFill>
              </a:rPr>
              <a:t>specified_size</a:t>
            </a:r>
            <a:r>
              <a:rPr lang="en-US" dirty="0">
                <a:solidFill>
                  <a:srgbClr val="FF0000"/>
                </a:solidFill>
              </a:rPr>
              <a:t>);</a:t>
            </a:r>
          </a:p>
          <a:p>
            <a:pPr marL="0" indent="0">
              <a:buNone/>
            </a:pPr>
            <a:r>
              <a:rPr lang="en-US" dirty="0"/>
              <a:t>  	 Example : </a:t>
            </a:r>
            <a:r>
              <a:rPr lang="en-US" dirty="0" err="1">
                <a:solidFill>
                  <a:srgbClr val="FF0000"/>
                </a:solidFill>
              </a:rPr>
              <a:t>ptr</a:t>
            </a:r>
            <a:r>
              <a:rPr lang="en-US" dirty="0">
                <a:solidFill>
                  <a:srgbClr val="FF0000"/>
                </a:solidFill>
              </a:rPr>
              <a:t> = (float* ) malloc (100*</a:t>
            </a:r>
            <a:r>
              <a:rPr lang="en-US" dirty="0" err="1">
                <a:solidFill>
                  <a:srgbClr val="FF0000"/>
                </a:solidFill>
              </a:rPr>
              <a:t>sizeof</a:t>
            </a:r>
            <a:r>
              <a:rPr lang="en-US" dirty="0">
                <a:solidFill>
                  <a:srgbClr val="FF0000"/>
                </a:solidFill>
              </a:rPr>
              <a:t>(float));</a:t>
            </a:r>
          </a:p>
          <a:p>
            <a:pPr marL="0" indent="0">
              <a:buNone/>
            </a:pP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euclid_circular_a"/>
              </a:rPr>
              <a:t>The above statement allocates 400 bytes of memory. It's because the size of the </a:t>
            </a:r>
            <a:r>
              <a:rPr kumimoji="0" lang="en-US" altLang="en-US" b="0" i="0" u="none" strike="noStrike" cap="none" normalizeH="0" baseline="0" dirty="0">
                <a:ln>
                  <a:noFill/>
                </a:ln>
                <a:solidFill>
                  <a:schemeClr val="tx1"/>
                </a:solidFill>
                <a:effectLst/>
                <a:latin typeface="Droid Sans Mono"/>
              </a:rPr>
              <a:t>float</a:t>
            </a:r>
            <a:r>
              <a:rPr kumimoji="0" lang="en-US" altLang="en-US" b="0" i="0" u="none" strike="noStrike" cap="none" normalizeH="0" baseline="0" dirty="0">
                <a:ln>
                  <a:noFill/>
                </a:ln>
                <a:solidFill>
                  <a:schemeClr val="tx1"/>
                </a:solidFill>
                <a:effectLst/>
                <a:latin typeface="euclid_circular_a"/>
              </a:rPr>
              <a:t> is 4 bytes. And, the pointer </a:t>
            </a:r>
            <a:r>
              <a:rPr kumimoji="0" lang="en-US" altLang="en-US" b="0" i="0" u="none" strike="noStrike" cap="none" normalizeH="0" baseline="0" dirty="0" err="1">
                <a:ln>
                  <a:noFill/>
                </a:ln>
                <a:solidFill>
                  <a:schemeClr val="tx1"/>
                </a:solidFill>
                <a:effectLst/>
                <a:latin typeface="Droid Sans Mono"/>
              </a:rPr>
              <a:t>ptr</a:t>
            </a:r>
            <a:r>
              <a:rPr kumimoji="0" lang="en-US" altLang="en-US" b="0" i="0" u="none" strike="noStrike" cap="none" normalizeH="0" baseline="0" dirty="0">
                <a:ln>
                  <a:noFill/>
                </a:ln>
                <a:solidFill>
                  <a:schemeClr val="tx1"/>
                </a:solidFill>
                <a:effectLst/>
                <a:latin typeface="euclid_circular_a"/>
              </a:rPr>
              <a:t> holds the address of the first byte in the allocated memory.</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euclid_circular_a"/>
              </a:rPr>
              <a:t>The expression results in a </a:t>
            </a:r>
            <a:r>
              <a:rPr kumimoji="0" lang="en-US" altLang="en-US" b="0" i="0" u="none" strike="noStrike" cap="none" normalizeH="0" baseline="0" dirty="0">
                <a:ln>
                  <a:noFill/>
                </a:ln>
                <a:solidFill>
                  <a:schemeClr val="tx1"/>
                </a:solidFill>
                <a:effectLst/>
                <a:latin typeface="Droid Sans Mono"/>
              </a:rPr>
              <a:t>NULL</a:t>
            </a:r>
            <a:r>
              <a:rPr kumimoji="0" lang="en-US" altLang="en-US" b="0" i="0" u="none" strike="noStrike" cap="none" normalizeH="0" baseline="0" dirty="0">
                <a:ln>
                  <a:noFill/>
                </a:ln>
                <a:solidFill>
                  <a:schemeClr val="tx1"/>
                </a:solidFill>
                <a:effectLst/>
                <a:latin typeface="euclid_circular_a"/>
              </a:rPr>
              <a:t> pointer if the memory cannot be allocated.</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p:txBody>
      </p:sp>
      <p:sp>
        <p:nvSpPr>
          <p:cNvPr id="6" name="Rectangle 2">
            <a:extLst>
              <a:ext uri="{FF2B5EF4-FFF2-40B4-BE49-F238E27FC236}">
                <a16:creationId xmlns:a16="http://schemas.microsoft.com/office/drawing/2014/main" id="{F4059DF9-B3AD-0878-4ECD-54FA6B1F7DF6}"/>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8418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E69D5-A6A4-A28B-4311-83099FF298B4}"/>
              </a:ext>
            </a:extLst>
          </p:cNvPr>
          <p:cNvSpPr>
            <a:spLocks noGrp="1"/>
          </p:cNvSpPr>
          <p:nvPr>
            <p:ph type="title"/>
          </p:nvPr>
        </p:nvSpPr>
        <p:spPr/>
        <p:txBody>
          <a:bodyPr/>
          <a:lstStyle/>
          <a:p>
            <a:pPr algn="ctr"/>
            <a:r>
              <a:rPr lang="en-US" dirty="0">
                <a:solidFill>
                  <a:schemeClr val="tx1"/>
                </a:solidFill>
              </a:rPr>
              <a:t>Concept of Dynamic Memory Allocation</a:t>
            </a:r>
            <a:endParaRPr lang="en-US" dirty="0"/>
          </a:p>
        </p:txBody>
      </p:sp>
      <p:sp>
        <p:nvSpPr>
          <p:cNvPr id="3" name="Content Placeholder 2">
            <a:extLst>
              <a:ext uri="{FF2B5EF4-FFF2-40B4-BE49-F238E27FC236}">
                <a16:creationId xmlns:a16="http://schemas.microsoft.com/office/drawing/2014/main" id="{780AB602-D3DD-6732-CD33-6F430037C0AE}"/>
              </a:ext>
            </a:extLst>
          </p:cNvPr>
          <p:cNvSpPr>
            <a:spLocks noGrp="1"/>
          </p:cNvSpPr>
          <p:nvPr>
            <p:ph idx="1"/>
          </p:nvPr>
        </p:nvSpPr>
        <p:spPr/>
        <p:txBody>
          <a:bodyPr>
            <a:normAutofit fontScale="92500" lnSpcReduction="10000"/>
          </a:bodyPr>
          <a:lstStyle/>
          <a:p>
            <a:pPr marL="0" indent="0">
              <a:buNone/>
            </a:pPr>
            <a:r>
              <a:rPr lang="en-US" sz="1900" dirty="0">
                <a:latin typeface="Times New Roman" panose="02020603050405020304" pitchFamily="18" charset="0"/>
                <a:cs typeface="Times New Roman" panose="02020603050405020304" pitchFamily="18" charset="0"/>
              </a:rPr>
              <a:t>2) </a:t>
            </a:r>
            <a:r>
              <a:rPr lang="en-US" sz="1900" dirty="0" err="1">
                <a:latin typeface="Times New Roman" panose="02020603050405020304" pitchFamily="18" charset="0"/>
                <a:cs typeface="Times New Roman" panose="02020603050405020304" pitchFamily="18" charset="0"/>
              </a:rPr>
              <a:t>Calloc</a:t>
            </a:r>
            <a:r>
              <a:rPr lang="en-US" sz="1900" dirty="0">
                <a:latin typeface="Times New Roman" panose="02020603050405020304" pitchFamily="18" charset="0"/>
                <a:cs typeface="Times New Roman" panose="02020603050405020304" pitchFamily="18" charset="0"/>
              </a:rPr>
              <a:t> (): </a:t>
            </a:r>
            <a:r>
              <a:rPr lang="en-US" sz="1900" b="0" i="0" dirty="0">
                <a:effectLst/>
                <a:latin typeface="Times New Roman" panose="02020603050405020304" pitchFamily="18" charset="0"/>
                <a:cs typeface="Times New Roman" panose="02020603050405020304" pitchFamily="18" charset="0"/>
              </a:rPr>
              <a:t>The name "</a:t>
            </a:r>
            <a:r>
              <a:rPr lang="en-US" sz="1900" b="0" i="0" dirty="0" err="1">
                <a:effectLst/>
                <a:latin typeface="Times New Roman" panose="02020603050405020304" pitchFamily="18" charset="0"/>
                <a:cs typeface="Times New Roman" panose="02020603050405020304" pitchFamily="18" charset="0"/>
              </a:rPr>
              <a:t>calloc</a:t>
            </a:r>
            <a:r>
              <a:rPr lang="en-US" sz="1900" b="0" i="0" dirty="0">
                <a:effectLst/>
                <a:latin typeface="Times New Roman" panose="02020603050405020304" pitchFamily="18" charset="0"/>
                <a:cs typeface="Times New Roman" panose="02020603050405020304" pitchFamily="18" charset="0"/>
              </a:rPr>
              <a:t>" stands for contiguous allocation.</a:t>
            </a:r>
            <a:r>
              <a:rPr lang="en-US" sz="1900" dirty="0">
                <a:latin typeface="Times New Roman" panose="02020603050405020304" pitchFamily="18" charset="0"/>
                <a:cs typeface="Times New Roman" panose="02020603050405020304" pitchFamily="18" charset="0"/>
              </a:rPr>
              <a:t> The </a:t>
            </a:r>
            <a:r>
              <a:rPr lang="en-US" sz="1900" dirty="0" err="1">
                <a:latin typeface="Times New Roman" panose="02020603050405020304" pitchFamily="18" charset="0"/>
                <a:cs typeface="Times New Roman" panose="02020603050405020304" pitchFamily="18" charset="0"/>
              </a:rPr>
              <a:t>calloc</a:t>
            </a:r>
            <a:r>
              <a:rPr lang="en-US" sz="1900" dirty="0">
                <a:latin typeface="Times New Roman" panose="02020603050405020304" pitchFamily="18" charset="0"/>
                <a:cs typeface="Times New Roman" panose="02020603050405020304" pitchFamily="18" charset="0"/>
              </a:rPr>
              <a:t> () is used to allocate multiple blocks of memory. It is somewhat similar to malloc () except for two differences. The first one is that malloc () takes only one argument while </a:t>
            </a:r>
            <a:r>
              <a:rPr lang="en-US" sz="1900" dirty="0" err="1">
                <a:latin typeface="Times New Roman" panose="02020603050405020304" pitchFamily="18" charset="0"/>
                <a:cs typeface="Times New Roman" panose="02020603050405020304" pitchFamily="18" charset="0"/>
              </a:rPr>
              <a:t>calloc</a:t>
            </a:r>
            <a:r>
              <a:rPr lang="en-US" sz="1900" dirty="0">
                <a:latin typeface="Times New Roman" panose="02020603050405020304" pitchFamily="18" charset="0"/>
                <a:cs typeface="Times New Roman" panose="02020603050405020304" pitchFamily="18" charset="0"/>
              </a:rPr>
              <a:t> () takes two arguments. The first argument specifies the size of each block and the second is for the size of blocks.</a:t>
            </a:r>
          </a:p>
          <a:p>
            <a:pPr marL="0" indent="0">
              <a:buNone/>
            </a:pPr>
            <a:r>
              <a:rPr lang="en-US" dirty="0">
                <a:latin typeface="Times New Roman" panose="02020603050405020304" pitchFamily="18" charset="0"/>
                <a:cs typeface="Times New Roman" panose="02020603050405020304" pitchFamily="18" charset="0"/>
              </a:rPr>
              <a:t>Syntax :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 = (datatype * )</a:t>
            </a:r>
            <a:r>
              <a:rPr lang="en-US" dirty="0" err="1">
                <a:latin typeface="Times New Roman" panose="02020603050405020304" pitchFamily="18" charset="0"/>
                <a:cs typeface="Times New Roman" panose="02020603050405020304" pitchFamily="18" charset="0"/>
              </a:rPr>
              <a:t>calloc</a:t>
            </a:r>
            <a:r>
              <a:rPr lang="en-US" dirty="0">
                <a:latin typeface="Times New Roman" panose="02020603050405020304" pitchFamily="18" charset="0"/>
                <a:cs typeface="Times New Roman" panose="02020603050405020304" pitchFamily="18" charset="0"/>
              </a:rPr>
              <a:t> (n, </a:t>
            </a:r>
            <a:r>
              <a:rPr lang="en-US" dirty="0" err="1">
                <a:latin typeface="Times New Roman" panose="02020603050405020304" pitchFamily="18" charset="0"/>
                <a:cs typeface="Times New Roman" panose="02020603050405020304" pitchFamily="18" charset="0"/>
              </a:rPr>
              <a:t>size_in_bytes</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where n= number of blocks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For example:- </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=(int*) </a:t>
            </a:r>
            <a:r>
              <a:rPr lang="en-US" dirty="0" err="1">
                <a:latin typeface="Times New Roman" panose="02020603050405020304" pitchFamily="18" charset="0"/>
                <a:cs typeface="Times New Roman" panose="02020603050405020304" pitchFamily="18" charset="0"/>
              </a:rPr>
              <a:t>calloc</a:t>
            </a:r>
            <a:r>
              <a:rPr lang="en-US" dirty="0">
                <a:latin typeface="Times New Roman" panose="02020603050405020304" pitchFamily="18" charset="0"/>
                <a:cs typeface="Times New Roman" panose="02020603050405020304" pitchFamily="18" charset="0"/>
              </a:rPr>
              <a:t> (5,sizeof(int));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other difference between malloc () and </a:t>
            </a:r>
            <a:r>
              <a:rPr lang="en-US" dirty="0" err="1">
                <a:latin typeface="Times New Roman" panose="02020603050405020304" pitchFamily="18" charset="0"/>
                <a:cs typeface="Times New Roman" panose="02020603050405020304" pitchFamily="18" charset="0"/>
              </a:rPr>
              <a:t>calloc</a:t>
            </a:r>
            <a:r>
              <a:rPr lang="en-US" dirty="0">
                <a:latin typeface="Times New Roman" panose="02020603050405020304" pitchFamily="18" charset="0"/>
                <a:cs typeface="Times New Roman" panose="02020603050405020304" pitchFamily="18" charset="0"/>
              </a:rPr>
              <a:t> () is that the memory allocated by malloc () contains a garbage value while the memory allocated by </a:t>
            </a:r>
            <a:r>
              <a:rPr lang="en-US" dirty="0" err="1">
                <a:latin typeface="Times New Roman" panose="02020603050405020304" pitchFamily="18" charset="0"/>
                <a:cs typeface="Times New Roman" panose="02020603050405020304" pitchFamily="18" charset="0"/>
              </a:rPr>
              <a:t>calloc</a:t>
            </a:r>
            <a:r>
              <a:rPr lang="en-US" dirty="0">
                <a:latin typeface="Times New Roman" panose="02020603050405020304" pitchFamily="18" charset="0"/>
                <a:cs typeface="Times New Roman" panose="02020603050405020304" pitchFamily="18" charset="0"/>
              </a:rPr>
              <a:t> () is initialized to zero.</a:t>
            </a:r>
            <a:br>
              <a:rPr lang="en-US" dirty="0">
                <a:latin typeface="Times New Roman" panose="02020603050405020304" pitchFamily="18" charset="0"/>
                <a:cs typeface="Times New Roman" panose="02020603050405020304" pitchFamily="18" charset="0"/>
              </a:rPr>
            </a:br>
            <a:br>
              <a:rPr lang="en-US" dirty="0"/>
            </a:br>
            <a:r>
              <a:rPr lang="en-US" dirty="0"/>
              <a:t> </a:t>
            </a:r>
          </a:p>
        </p:txBody>
      </p:sp>
    </p:spTree>
    <p:extLst>
      <p:ext uri="{BB962C8B-B14F-4D97-AF65-F5344CB8AC3E}">
        <p14:creationId xmlns:p14="http://schemas.microsoft.com/office/powerpoint/2010/main" val="4193831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B1F3-1827-86D7-5CC4-1DB26B2E6B41}"/>
              </a:ext>
            </a:extLst>
          </p:cNvPr>
          <p:cNvSpPr>
            <a:spLocks noGrp="1"/>
          </p:cNvSpPr>
          <p:nvPr>
            <p:ph type="title"/>
          </p:nvPr>
        </p:nvSpPr>
        <p:spPr/>
        <p:txBody>
          <a:bodyPr/>
          <a:lstStyle/>
          <a:p>
            <a:pPr algn="ctr"/>
            <a:r>
              <a:rPr lang="en-US" dirty="0">
                <a:solidFill>
                  <a:schemeClr val="tx1"/>
                </a:solidFill>
              </a:rPr>
              <a:t> Concept of Dynamic Memory Allocation</a:t>
            </a:r>
            <a:endParaRPr lang="en-US" dirty="0"/>
          </a:p>
        </p:txBody>
      </p:sp>
      <p:sp>
        <p:nvSpPr>
          <p:cNvPr id="3" name="Content Placeholder 2">
            <a:extLst>
              <a:ext uri="{FF2B5EF4-FFF2-40B4-BE49-F238E27FC236}">
                <a16:creationId xmlns:a16="http://schemas.microsoft.com/office/drawing/2014/main" id="{16BD71E6-D775-176D-4E73-16B051247F6A}"/>
              </a:ext>
            </a:extLst>
          </p:cNvPr>
          <p:cNvSpPr>
            <a:spLocks noGrp="1"/>
          </p:cNvSpPr>
          <p:nvPr>
            <p:ph idx="1"/>
          </p:nvPr>
        </p:nvSpPr>
        <p:spPr/>
        <p:txBody>
          <a:bodyPr/>
          <a:lstStyle/>
          <a:p>
            <a:pPr marL="0" indent="0">
              <a:buNone/>
            </a:pPr>
            <a:r>
              <a:rPr lang="en-US" dirty="0"/>
              <a:t>3) </a:t>
            </a:r>
            <a:r>
              <a:rPr lang="en-US" dirty="0" err="1"/>
              <a:t>Realloc</a:t>
            </a:r>
            <a:r>
              <a:rPr lang="en-US" dirty="0"/>
              <a:t> (): The function </a:t>
            </a:r>
            <a:r>
              <a:rPr lang="en-US" dirty="0" err="1"/>
              <a:t>realloc</a:t>
            </a:r>
            <a:r>
              <a:rPr lang="en-US" dirty="0"/>
              <a:t> () is used to change the size of memory block. It alters the size of the memory block without losing the old data. This is known as reallocation of memory. This function takes two arguments, first is a pointer to the block of memory that was previously allocated by malloc () or </a:t>
            </a:r>
            <a:r>
              <a:rPr lang="en-US" dirty="0" err="1"/>
              <a:t>calloc</a:t>
            </a:r>
            <a:r>
              <a:rPr lang="en-US" dirty="0"/>
              <a:t> () and second one is the new size for that block. </a:t>
            </a:r>
            <a:br>
              <a:rPr lang="en-US" dirty="0"/>
            </a:br>
            <a:br>
              <a:rPr lang="en-US" dirty="0"/>
            </a:br>
            <a:r>
              <a:rPr lang="en-US" dirty="0"/>
              <a:t>For example: </a:t>
            </a:r>
            <a:r>
              <a:rPr lang="en-US" dirty="0" err="1"/>
              <a:t>ptr</a:t>
            </a:r>
            <a:r>
              <a:rPr lang="en-US" dirty="0"/>
              <a:t>= (int*) </a:t>
            </a:r>
            <a:r>
              <a:rPr lang="en-US" dirty="0" err="1"/>
              <a:t>realloc</a:t>
            </a:r>
            <a:r>
              <a:rPr lang="en-US" dirty="0"/>
              <a:t> (</a:t>
            </a:r>
            <a:r>
              <a:rPr lang="en-US" dirty="0" err="1"/>
              <a:t>ptr</a:t>
            </a:r>
            <a:r>
              <a:rPr lang="en-US" dirty="0"/>
              <a:t>, </a:t>
            </a:r>
            <a:r>
              <a:rPr lang="en-US" dirty="0" err="1"/>
              <a:t>newsize</a:t>
            </a:r>
            <a:r>
              <a:rPr lang="en-US" dirty="0"/>
              <a:t>);</a:t>
            </a:r>
          </a:p>
        </p:txBody>
      </p:sp>
      <p:pic>
        <p:nvPicPr>
          <p:cNvPr id="6" name="Picture 5">
            <a:extLst>
              <a:ext uri="{FF2B5EF4-FFF2-40B4-BE49-F238E27FC236}">
                <a16:creationId xmlns:a16="http://schemas.microsoft.com/office/drawing/2014/main" id="{2C617C7F-FDB3-792E-6634-EA15BAEF98FF}"/>
              </a:ext>
            </a:extLst>
          </p:cNvPr>
          <p:cNvPicPr>
            <a:picLocks noChangeAspect="1"/>
          </p:cNvPicPr>
          <p:nvPr/>
        </p:nvPicPr>
        <p:blipFill>
          <a:blip r:embed="rId2"/>
          <a:stretch>
            <a:fillRect/>
          </a:stretch>
        </p:blipFill>
        <p:spPr>
          <a:xfrm>
            <a:off x="5553388" y="3343648"/>
            <a:ext cx="5006774" cy="2697714"/>
          </a:xfrm>
          <a:prstGeom prst="rect">
            <a:avLst/>
          </a:prstGeom>
        </p:spPr>
      </p:pic>
    </p:spTree>
    <p:extLst>
      <p:ext uri="{BB962C8B-B14F-4D97-AF65-F5344CB8AC3E}">
        <p14:creationId xmlns:p14="http://schemas.microsoft.com/office/powerpoint/2010/main" val="82556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2F45-7DEA-C693-58A4-038F4DAF8210}"/>
              </a:ext>
            </a:extLst>
          </p:cNvPr>
          <p:cNvSpPr>
            <a:spLocks noGrp="1"/>
          </p:cNvSpPr>
          <p:nvPr>
            <p:ph type="title"/>
          </p:nvPr>
        </p:nvSpPr>
        <p:spPr/>
        <p:txBody>
          <a:bodyPr/>
          <a:lstStyle/>
          <a:p>
            <a:pPr algn="ctr"/>
            <a:r>
              <a:rPr lang="en-US" dirty="0">
                <a:solidFill>
                  <a:schemeClr val="tx1"/>
                </a:solidFill>
              </a:rPr>
              <a:t>Data Types</a:t>
            </a:r>
          </a:p>
        </p:txBody>
      </p:sp>
      <p:sp>
        <p:nvSpPr>
          <p:cNvPr id="3" name="Content Placeholder 2">
            <a:extLst>
              <a:ext uri="{FF2B5EF4-FFF2-40B4-BE49-F238E27FC236}">
                <a16:creationId xmlns:a16="http://schemas.microsoft.com/office/drawing/2014/main" id="{70A1DD53-A813-2380-03DD-B60445661037}"/>
              </a:ext>
            </a:extLst>
          </p:cNvPr>
          <p:cNvSpPr>
            <a:spLocks noGrp="1"/>
          </p:cNvSpPr>
          <p:nvPr>
            <p:ph idx="1"/>
          </p:nvPr>
        </p:nvSpPr>
        <p:spPr/>
        <p:txBody>
          <a:bodyPr/>
          <a:lstStyle/>
          <a:p>
            <a:r>
              <a:rPr lang="en-US" dirty="0"/>
              <a:t>The data type of a value or a variable is an attribute that tells what kind of that value can have. Date types include the storage classification like integers, point values, stings, characters etc. Each variable has an associated data types. Each data types required different amounts of memory and has some specific operations which can be performed over it. </a:t>
            </a:r>
          </a:p>
          <a:p>
            <a:pPr marL="0" indent="0">
              <a:buNone/>
            </a:pPr>
            <a:r>
              <a:rPr lang="en-US" b="1" dirty="0"/>
              <a:t>	A) Basic data types</a:t>
            </a:r>
            <a:r>
              <a:rPr lang="en-US" dirty="0"/>
              <a:t>: The data types that are pre-defined are immediately 	available to users by the compiler which programming are basic data types. 	Some of the basic data types are as follows:-</a:t>
            </a:r>
          </a:p>
          <a:p>
            <a:r>
              <a:rPr lang="en-US" dirty="0"/>
              <a:t>1) Integers :  It is a data type used to store integer values. If the floating point numbers are tried to store in this data type then it can not store floating numbers. It will terminate or escape numbers after the decimal point and will only store fractional values. </a:t>
            </a:r>
          </a:p>
        </p:txBody>
      </p:sp>
    </p:spTree>
    <p:extLst>
      <p:ext uri="{BB962C8B-B14F-4D97-AF65-F5344CB8AC3E}">
        <p14:creationId xmlns:p14="http://schemas.microsoft.com/office/powerpoint/2010/main" val="910757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B1F3-1827-86D7-5CC4-1DB26B2E6B41}"/>
              </a:ext>
            </a:extLst>
          </p:cNvPr>
          <p:cNvSpPr>
            <a:spLocks noGrp="1"/>
          </p:cNvSpPr>
          <p:nvPr>
            <p:ph type="title"/>
          </p:nvPr>
        </p:nvSpPr>
        <p:spPr/>
        <p:txBody>
          <a:bodyPr/>
          <a:lstStyle/>
          <a:p>
            <a:pPr algn="ctr"/>
            <a:r>
              <a:rPr lang="en-US" dirty="0">
                <a:solidFill>
                  <a:schemeClr val="tx1"/>
                </a:solidFill>
              </a:rPr>
              <a:t>Concept of Dynamic Memory Allocation</a:t>
            </a:r>
            <a:endParaRPr lang="en-US" dirty="0"/>
          </a:p>
        </p:txBody>
      </p:sp>
      <p:sp>
        <p:nvSpPr>
          <p:cNvPr id="3" name="Content Placeholder 2">
            <a:extLst>
              <a:ext uri="{FF2B5EF4-FFF2-40B4-BE49-F238E27FC236}">
                <a16:creationId xmlns:a16="http://schemas.microsoft.com/office/drawing/2014/main" id="{16BD71E6-D775-176D-4E73-16B051247F6A}"/>
              </a:ext>
            </a:extLst>
          </p:cNvPr>
          <p:cNvSpPr>
            <a:spLocks noGrp="1"/>
          </p:cNvSpPr>
          <p:nvPr>
            <p:ph idx="1"/>
          </p:nvPr>
        </p:nvSpPr>
        <p:spPr/>
        <p:txBody>
          <a:bodyPr/>
          <a:lstStyle/>
          <a:p>
            <a:pPr marL="0" indent="0">
              <a:buNone/>
            </a:pPr>
            <a:r>
              <a:rPr lang="en-US" dirty="0"/>
              <a:t>4) free () : It is used to free the allocated memory. If dynamically allocated memory is not required anymore, we can free it using the free function. This will free the memory being used by the program in the heap. </a:t>
            </a:r>
            <a:br>
              <a:rPr lang="en-US" dirty="0"/>
            </a:br>
            <a:br>
              <a:rPr lang="en-US" dirty="0"/>
            </a:br>
            <a:r>
              <a:rPr lang="en-US" dirty="0"/>
              <a:t> Syntax : free (</a:t>
            </a:r>
            <a:r>
              <a:rPr lang="en-US" dirty="0" err="1"/>
              <a:t>ptr</a:t>
            </a:r>
            <a:r>
              <a:rPr lang="en-US" dirty="0"/>
              <a:t>)</a:t>
            </a:r>
          </a:p>
        </p:txBody>
      </p:sp>
    </p:spTree>
    <p:extLst>
      <p:ext uri="{BB962C8B-B14F-4D97-AF65-F5344CB8AC3E}">
        <p14:creationId xmlns:p14="http://schemas.microsoft.com/office/powerpoint/2010/main" val="2198299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E41A0-35F1-74D2-ED1B-37F0A4A7091C}"/>
              </a:ext>
            </a:extLst>
          </p:cNvPr>
          <p:cNvSpPr>
            <a:spLocks noGrp="1"/>
          </p:cNvSpPr>
          <p:nvPr>
            <p:ph type="title"/>
          </p:nvPr>
        </p:nvSpPr>
        <p:spPr>
          <a:xfrm>
            <a:off x="667907" y="115689"/>
            <a:ext cx="8596668" cy="449919"/>
          </a:xfrm>
        </p:spPr>
        <p:txBody>
          <a:bodyPr>
            <a:normAutofit fontScale="90000"/>
          </a:bodyPr>
          <a:lstStyle/>
          <a:p>
            <a:pPr algn="ctr"/>
            <a:r>
              <a:rPr lang="en-US" dirty="0">
                <a:solidFill>
                  <a:schemeClr val="tx1"/>
                </a:solidFill>
              </a:rPr>
              <a:t>Introduction to Algorithms</a:t>
            </a:r>
          </a:p>
        </p:txBody>
      </p:sp>
      <p:sp>
        <p:nvSpPr>
          <p:cNvPr id="3" name="Content Placeholder 2">
            <a:extLst>
              <a:ext uri="{FF2B5EF4-FFF2-40B4-BE49-F238E27FC236}">
                <a16:creationId xmlns:a16="http://schemas.microsoft.com/office/drawing/2014/main" id="{CC480CF9-1720-E204-B744-6B3F31B6FD1C}"/>
              </a:ext>
            </a:extLst>
          </p:cNvPr>
          <p:cNvSpPr>
            <a:spLocks noGrp="1"/>
          </p:cNvSpPr>
          <p:nvPr>
            <p:ph idx="1"/>
          </p:nvPr>
        </p:nvSpPr>
        <p:spPr>
          <a:xfrm>
            <a:off x="554785" y="1436489"/>
            <a:ext cx="8596668" cy="4227802"/>
          </a:xfrm>
        </p:spPr>
        <p:txBody>
          <a:bodyPr>
            <a:normAutofit fontScale="92500" lnSpcReduction="20000"/>
          </a:bodyPr>
          <a:lstStyle/>
          <a:p>
            <a:r>
              <a:rPr lang="en-US" sz="2400" dirty="0"/>
              <a:t>Definition -</a:t>
            </a:r>
            <a:r>
              <a:rPr lang="en-US" dirty="0"/>
              <a:t>A process or set of rules to be followed in calculations or other problem-solving operations by a computer is called an algorithm.</a:t>
            </a:r>
          </a:p>
          <a:p>
            <a:pPr>
              <a:lnSpc>
                <a:spcPct val="150000"/>
              </a:lnSpc>
            </a:pPr>
            <a:r>
              <a:rPr lang="en-US" sz="2400" dirty="0"/>
              <a:t>Q:- </a:t>
            </a:r>
            <a:r>
              <a:rPr lang="en-US" dirty="0"/>
              <a:t>What is a good algorithm?</a:t>
            </a:r>
            <a:br>
              <a:rPr lang="en-US" dirty="0"/>
            </a:br>
            <a:r>
              <a:rPr lang="en-US" dirty="0"/>
              <a:t>Ans:- An algorithm is called good if it contains the following characteristics;</a:t>
            </a:r>
            <a:br>
              <a:rPr lang="en-US" dirty="0"/>
            </a:br>
            <a:r>
              <a:rPr lang="en-US" b="1" dirty="0"/>
              <a:t>Input</a:t>
            </a:r>
            <a:r>
              <a:rPr lang="en-US" dirty="0"/>
              <a:t>: An algorithm should have zero or more stated inputs. </a:t>
            </a:r>
            <a:br>
              <a:rPr lang="en-US" dirty="0"/>
            </a:br>
            <a:r>
              <a:rPr lang="en-US" b="1" dirty="0"/>
              <a:t>Output</a:t>
            </a:r>
            <a:r>
              <a:rPr lang="en-US" dirty="0"/>
              <a:t>: An algorithm should produce the desired output.</a:t>
            </a:r>
            <a:br>
              <a:rPr lang="en-US" dirty="0"/>
            </a:br>
            <a:r>
              <a:rPr lang="en-US" b="1" dirty="0"/>
              <a:t>Precision</a:t>
            </a:r>
            <a:r>
              <a:rPr lang="en-US" dirty="0"/>
              <a:t>: The number of steps in an algorithm should be precisely defined (stated).</a:t>
            </a:r>
            <a:br>
              <a:rPr lang="en-US" dirty="0"/>
            </a:br>
            <a:r>
              <a:rPr lang="en-US" b="1" dirty="0"/>
              <a:t>Uniqueness</a:t>
            </a:r>
            <a:r>
              <a:rPr lang="en-US" dirty="0"/>
              <a:t>: The results of each step are uniquely defined and only depend on input.</a:t>
            </a:r>
            <a:br>
              <a:rPr lang="en-US" dirty="0"/>
            </a:br>
            <a:r>
              <a:rPr lang="en-US" b="1" dirty="0"/>
              <a:t>Fitness</a:t>
            </a:r>
            <a:r>
              <a:rPr lang="en-US" dirty="0"/>
              <a:t>: The algorithm should stop after executing a finite no. of steps.</a:t>
            </a:r>
            <a:br>
              <a:rPr lang="en-US" dirty="0"/>
            </a:br>
            <a:r>
              <a:rPr lang="en-US" b="1" dirty="0"/>
              <a:t>Effective</a:t>
            </a:r>
            <a:r>
              <a:rPr lang="en-US" dirty="0"/>
              <a:t>: Each step in the algorithm should be effective.</a:t>
            </a:r>
          </a:p>
        </p:txBody>
      </p:sp>
    </p:spTree>
    <p:extLst>
      <p:ext uri="{BB962C8B-B14F-4D97-AF65-F5344CB8AC3E}">
        <p14:creationId xmlns:p14="http://schemas.microsoft.com/office/powerpoint/2010/main" val="3433163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FBC9-C89C-4A59-F7FC-21B282C580ED}"/>
              </a:ext>
            </a:extLst>
          </p:cNvPr>
          <p:cNvSpPr>
            <a:spLocks noGrp="1"/>
          </p:cNvSpPr>
          <p:nvPr>
            <p:ph type="title"/>
          </p:nvPr>
        </p:nvSpPr>
        <p:spPr/>
        <p:txBody>
          <a:bodyPr/>
          <a:lstStyle/>
          <a:p>
            <a:pPr algn="ctr"/>
            <a:r>
              <a:rPr lang="en-US" dirty="0">
                <a:solidFill>
                  <a:schemeClr val="tx1"/>
                </a:solidFill>
              </a:rPr>
              <a:t>Introduction to Algorithms</a:t>
            </a:r>
            <a:endParaRPr lang="en-US" dirty="0"/>
          </a:p>
        </p:txBody>
      </p:sp>
      <p:sp>
        <p:nvSpPr>
          <p:cNvPr id="3" name="Content Placeholder 2">
            <a:extLst>
              <a:ext uri="{FF2B5EF4-FFF2-40B4-BE49-F238E27FC236}">
                <a16:creationId xmlns:a16="http://schemas.microsoft.com/office/drawing/2014/main" id="{8BC362C7-4886-262E-FE3B-4ED1AC041FCB}"/>
              </a:ext>
            </a:extLst>
          </p:cNvPr>
          <p:cNvSpPr>
            <a:spLocks noGrp="1"/>
          </p:cNvSpPr>
          <p:nvPr>
            <p:ph idx="1"/>
          </p:nvPr>
        </p:nvSpPr>
        <p:spPr/>
        <p:txBody>
          <a:bodyPr>
            <a:normAutofit/>
          </a:bodyPr>
          <a:lstStyle/>
          <a:p>
            <a:r>
              <a:rPr lang="en-US" sz="3200" dirty="0"/>
              <a:t>Different structures used in algorithms:</a:t>
            </a:r>
            <a:br>
              <a:rPr lang="en-US" sz="3200" dirty="0"/>
            </a:br>
            <a:r>
              <a:rPr lang="en-US" dirty="0"/>
              <a:t>1) search          algorithm to search an item in a data structure.</a:t>
            </a:r>
            <a:br>
              <a:rPr lang="en-US" dirty="0"/>
            </a:br>
            <a:r>
              <a:rPr lang="en-US" dirty="0"/>
              <a:t>2) sort          algorithm to sort items in a certain order.</a:t>
            </a:r>
            <a:br>
              <a:rPr lang="en-US" dirty="0"/>
            </a:br>
            <a:r>
              <a:rPr lang="en-US" dirty="0"/>
              <a:t>3) insert          algorithm to insert item in a data structure.</a:t>
            </a:r>
            <a:br>
              <a:rPr lang="en-US" dirty="0"/>
            </a:br>
            <a:r>
              <a:rPr lang="en-US" dirty="0"/>
              <a:t>4) update          algorithm to update an existing item in a data structure.</a:t>
            </a:r>
            <a:br>
              <a:rPr lang="en-US" dirty="0"/>
            </a:br>
            <a:r>
              <a:rPr lang="en-US" dirty="0"/>
              <a:t>5) delete          algorithm to delete an existing item from a data structure.</a:t>
            </a:r>
          </a:p>
          <a:p>
            <a:endParaRPr lang="en-US" sz="3200" dirty="0"/>
          </a:p>
        </p:txBody>
      </p:sp>
      <p:sp>
        <p:nvSpPr>
          <p:cNvPr id="4" name="Arrow: Right 3">
            <a:extLst>
              <a:ext uri="{FF2B5EF4-FFF2-40B4-BE49-F238E27FC236}">
                <a16:creationId xmlns:a16="http://schemas.microsoft.com/office/drawing/2014/main" id="{03C69AFE-450C-3F1F-ECEA-769319D6AF7F}"/>
              </a:ext>
            </a:extLst>
          </p:cNvPr>
          <p:cNvSpPr/>
          <p:nvPr/>
        </p:nvSpPr>
        <p:spPr>
          <a:xfrm>
            <a:off x="2164080" y="2773680"/>
            <a:ext cx="548640" cy="1219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2D7DAA0A-A87B-6594-25A2-815B02C075E1}"/>
              </a:ext>
            </a:extLst>
          </p:cNvPr>
          <p:cNvSpPr/>
          <p:nvPr/>
        </p:nvSpPr>
        <p:spPr>
          <a:xfrm>
            <a:off x="1889760" y="3064829"/>
            <a:ext cx="548640" cy="1219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BDF727EB-F517-B92D-473D-B8D3F0A91E8B}"/>
              </a:ext>
            </a:extLst>
          </p:cNvPr>
          <p:cNvSpPr/>
          <p:nvPr/>
        </p:nvSpPr>
        <p:spPr>
          <a:xfrm>
            <a:off x="2042160" y="3310258"/>
            <a:ext cx="548640" cy="1219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00A6D542-7D6C-1FEA-2E27-745CB3D8E874}"/>
              </a:ext>
            </a:extLst>
          </p:cNvPr>
          <p:cNvSpPr/>
          <p:nvPr/>
        </p:nvSpPr>
        <p:spPr>
          <a:xfrm>
            <a:off x="2164080" y="3601407"/>
            <a:ext cx="548640" cy="1219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90D948C3-6A29-C8CB-F7AC-53BE2944D66B}"/>
              </a:ext>
            </a:extLst>
          </p:cNvPr>
          <p:cNvSpPr/>
          <p:nvPr/>
        </p:nvSpPr>
        <p:spPr>
          <a:xfrm>
            <a:off x="2164080" y="3871737"/>
            <a:ext cx="548640" cy="1219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051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FBC9-C89C-4A59-F7FC-21B282C580ED}"/>
              </a:ext>
            </a:extLst>
          </p:cNvPr>
          <p:cNvSpPr>
            <a:spLocks noGrp="1"/>
          </p:cNvSpPr>
          <p:nvPr>
            <p:ph type="title"/>
          </p:nvPr>
        </p:nvSpPr>
        <p:spPr>
          <a:xfrm>
            <a:off x="677334" y="609600"/>
            <a:ext cx="8596668" cy="1411706"/>
          </a:xfrm>
        </p:spPr>
        <p:txBody>
          <a:bodyPr>
            <a:normAutofit/>
          </a:bodyPr>
          <a:lstStyle/>
          <a:p>
            <a:pPr algn="ctr"/>
            <a:r>
              <a:rPr lang="en-US" dirty="0">
                <a:solidFill>
                  <a:schemeClr val="tx1"/>
                </a:solidFill>
              </a:rPr>
              <a:t> </a:t>
            </a:r>
            <a:r>
              <a:rPr lang="en-US" sz="2800" dirty="0">
                <a:solidFill>
                  <a:schemeClr val="tx1"/>
                </a:solidFill>
              </a:rPr>
              <a:t>Asymptotic notations and common functions</a:t>
            </a:r>
            <a:endParaRPr lang="en-US" sz="2800" dirty="0"/>
          </a:p>
        </p:txBody>
      </p:sp>
      <p:sp>
        <p:nvSpPr>
          <p:cNvPr id="8" name="TextBox 7">
            <a:extLst>
              <a:ext uri="{FF2B5EF4-FFF2-40B4-BE49-F238E27FC236}">
                <a16:creationId xmlns:a16="http://schemas.microsoft.com/office/drawing/2014/main" id="{4DDA6C5F-7378-3B51-3B8E-47550FA05E92}"/>
              </a:ext>
            </a:extLst>
          </p:cNvPr>
          <p:cNvSpPr txBox="1"/>
          <p:nvPr/>
        </p:nvSpPr>
        <p:spPr>
          <a:xfrm>
            <a:off x="545357" y="2335102"/>
            <a:ext cx="9390493" cy="3416320"/>
          </a:xfrm>
          <a:prstGeom prst="rect">
            <a:avLst/>
          </a:prstGeom>
          <a:noFill/>
        </p:spPr>
        <p:txBody>
          <a:bodyPr wrap="square" rtlCol="0">
            <a:spAutoFit/>
          </a:bodyPr>
          <a:lstStyle/>
          <a:p>
            <a:pPr marL="342900" indent="-342900">
              <a:buAutoNum type="alphaUcParenR"/>
            </a:pPr>
            <a:r>
              <a:rPr lang="en-US" b="1" dirty="0"/>
              <a:t>Algorithm Complexity            </a:t>
            </a:r>
            <a:r>
              <a:rPr lang="en-US" dirty="0"/>
              <a:t>Suppose x is an algorithm and n is the size of the input data, the time and space used by the algorithm x are the two main factors, that decide the efficiency of x.</a:t>
            </a:r>
            <a:br>
              <a:rPr lang="en-US" dirty="0"/>
            </a:br>
            <a:br>
              <a:rPr lang="en-US" dirty="0"/>
            </a:br>
            <a:r>
              <a:rPr lang="en-US" dirty="0"/>
              <a:t>i</a:t>
            </a:r>
            <a:r>
              <a:rPr lang="en-US" b="1" dirty="0"/>
              <a:t>) Time factor            </a:t>
            </a:r>
            <a:r>
              <a:rPr lang="en-US" dirty="0"/>
              <a:t>Time is measured by counting the number of key operations such as comparisons in the sorting algorithm.</a:t>
            </a:r>
          </a:p>
          <a:p>
            <a:r>
              <a:rPr lang="en-US" dirty="0"/>
              <a:t>	</a:t>
            </a:r>
            <a:br>
              <a:rPr lang="en-US" dirty="0"/>
            </a:br>
            <a:r>
              <a:rPr lang="en-US" dirty="0"/>
              <a:t>	ii) </a:t>
            </a:r>
            <a:r>
              <a:rPr lang="en-US" b="1" dirty="0"/>
              <a:t>Space factor           </a:t>
            </a:r>
            <a:r>
              <a:rPr lang="en-US" dirty="0"/>
              <a:t>Space is measured by counting the maximum memory space    	required by the algorithm.</a:t>
            </a:r>
            <a:br>
              <a:rPr lang="en-US" dirty="0"/>
            </a:br>
            <a:br>
              <a:rPr lang="en-US" dirty="0"/>
            </a:br>
            <a:r>
              <a:rPr lang="en-US" dirty="0"/>
              <a:t>The complexity of an algorithm f(n) gives the running time and/or the storage space required by the algorithm in terms of n as the size of input data.</a:t>
            </a:r>
          </a:p>
        </p:txBody>
      </p:sp>
      <p:sp>
        <p:nvSpPr>
          <p:cNvPr id="9" name="Arrow: Right 8">
            <a:extLst>
              <a:ext uri="{FF2B5EF4-FFF2-40B4-BE49-F238E27FC236}">
                <a16:creationId xmlns:a16="http://schemas.microsoft.com/office/drawing/2014/main" id="{31B79AD9-3F84-83A1-F49B-093B70D54269}"/>
              </a:ext>
            </a:extLst>
          </p:cNvPr>
          <p:cNvSpPr/>
          <p:nvPr/>
        </p:nvSpPr>
        <p:spPr>
          <a:xfrm>
            <a:off x="3376560" y="2466382"/>
            <a:ext cx="625642" cy="1126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CA6C950F-153D-E489-2BA8-1D50C1CA570F}"/>
              </a:ext>
            </a:extLst>
          </p:cNvPr>
          <p:cNvSpPr/>
          <p:nvPr/>
        </p:nvSpPr>
        <p:spPr>
          <a:xfrm>
            <a:off x="2515965" y="3597288"/>
            <a:ext cx="625642" cy="1126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3A9B89C9-62A4-1C18-4F2C-2CE2C101E50F}"/>
              </a:ext>
            </a:extLst>
          </p:cNvPr>
          <p:cNvSpPr/>
          <p:nvPr/>
        </p:nvSpPr>
        <p:spPr>
          <a:xfrm>
            <a:off x="2821840" y="4410637"/>
            <a:ext cx="625642" cy="1126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15952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3543-FE91-5BA8-E5F0-CA58896E3CFD}"/>
              </a:ext>
            </a:extLst>
          </p:cNvPr>
          <p:cNvSpPr>
            <a:spLocks noGrp="1"/>
          </p:cNvSpPr>
          <p:nvPr>
            <p:ph type="title"/>
          </p:nvPr>
        </p:nvSpPr>
        <p:spPr>
          <a:xfrm>
            <a:off x="677334" y="609600"/>
            <a:ext cx="8596668" cy="879835"/>
          </a:xfrm>
        </p:spPr>
        <p:txBody>
          <a:bodyPr>
            <a:normAutofit/>
          </a:bodyPr>
          <a:lstStyle/>
          <a:p>
            <a:pPr algn="ctr"/>
            <a:r>
              <a:rPr lang="en-US" sz="2800" dirty="0">
                <a:solidFill>
                  <a:schemeClr val="tx1"/>
                </a:solidFill>
              </a:rPr>
              <a:t>Asymptotic notations and common functions</a:t>
            </a:r>
            <a:endParaRPr lang="en-US" sz="2800" dirty="0"/>
          </a:p>
        </p:txBody>
      </p:sp>
      <p:sp>
        <p:nvSpPr>
          <p:cNvPr id="3" name="Content Placeholder 2">
            <a:extLst>
              <a:ext uri="{FF2B5EF4-FFF2-40B4-BE49-F238E27FC236}">
                <a16:creationId xmlns:a16="http://schemas.microsoft.com/office/drawing/2014/main" id="{2D261A04-879D-918B-E8B6-7ECB94FB27A9}"/>
              </a:ext>
            </a:extLst>
          </p:cNvPr>
          <p:cNvSpPr>
            <a:spLocks noGrp="1"/>
          </p:cNvSpPr>
          <p:nvPr>
            <p:ph idx="1"/>
          </p:nvPr>
        </p:nvSpPr>
        <p:spPr/>
        <p:txBody>
          <a:bodyPr/>
          <a:lstStyle/>
          <a:p>
            <a:pPr marL="0" indent="0">
              <a:buNone/>
            </a:pPr>
            <a:r>
              <a:rPr lang="en-US" b="1" dirty="0"/>
              <a:t>1) Space Complexity          </a:t>
            </a:r>
            <a:r>
              <a:rPr lang="en-US" dirty="0"/>
              <a:t>The</a:t>
            </a:r>
            <a:r>
              <a:rPr lang="en-US" b="1" dirty="0"/>
              <a:t> </a:t>
            </a:r>
            <a:r>
              <a:rPr lang="en-US" dirty="0"/>
              <a:t>Space complexity of an algorithm represents the amount of memory space required by the algorithm in its life cycle. The space required by an algorithm is equal to the sum of the following two components.</a:t>
            </a:r>
            <a:br>
              <a:rPr lang="en-US" dirty="0"/>
            </a:br>
            <a:br>
              <a:rPr lang="en-US" dirty="0"/>
            </a:br>
            <a:r>
              <a:rPr lang="en-US" dirty="0" err="1"/>
              <a:t>i</a:t>
            </a:r>
            <a:r>
              <a:rPr lang="en-US" dirty="0"/>
              <a:t>) A fixed part that is a space required to store certain data and variables, that are independent of the size of the problem. For example, simple variables and constants used, program size, etc.</a:t>
            </a:r>
            <a:br>
              <a:rPr lang="en-US" dirty="0"/>
            </a:br>
            <a:r>
              <a:rPr lang="en-US" dirty="0"/>
              <a:t>ii) A variable part is a space required by variables, whose size depends on the size of the problem. For example, dynamic memory allocation, recursion stack space, etc. Space complexity S(P) of any algorithm P is S(P)= C+SP(I), where C is the fixed part and  S(I) is the variable part of the algorithm, which depends on instance characteristic I. Following is a simple example that tries to explain the concept.</a:t>
            </a:r>
          </a:p>
        </p:txBody>
      </p:sp>
      <p:sp>
        <p:nvSpPr>
          <p:cNvPr id="4" name="Arrow: Right 3">
            <a:extLst>
              <a:ext uri="{FF2B5EF4-FFF2-40B4-BE49-F238E27FC236}">
                <a16:creationId xmlns:a16="http://schemas.microsoft.com/office/drawing/2014/main" id="{FA0DDA65-3557-2567-41FB-E688C74D1DE3}"/>
              </a:ext>
            </a:extLst>
          </p:cNvPr>
          <p:cNvSpPr/>
          <p:nvPr/>
        </p:nvSpPr>
        <p:spPr>
          <a:xfrm>
            <a:off x="3021692" y="2297825"/>
            <a:ext cx="577516" cy="1122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1864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31D94-85F7-E58F-6846-D2D2A4D3FA47}"/>
              </a:ext>
            </a:extLst>
          </p:cNvPr>
          <p:cNvSpPr>
            <a:spLocks noGrp="1"/>
          </p:cNvSpPr>
          <p:nvPr>
            <p:ph type="title"/>
          </p:nvPr>
        </p:nvSpPr>
        <p:spPr/>
        <p:txBody>
          <a:bodyPr>
            <a:normAutofit/>
          </a:bodyPr>
          <a:lstStyle/>
          <a:p>
            <a:pPr algn="ctr"/>
            <a:r>
              <a:rPr lang="en-US" sz="2800" dirty="0">
                <a:solidFill>
                  <a:schemeClr val="tx1"/>
                </a:solidFill>
              </a:rPr>
              <a:t>Asymptotic notations and common functions</a:t>
            </a:r>
            <a:endParaRPr lang="en-US" sz="2800" dirty="0"/>
          </a:p>
        </p:txBody>
      </p:sp>
      <p:sp>
        <p:nvSpPr>
          <p:cNvPr id="3" name="Content Placeholder 2">
            <a:extLst>
              <a:ext uri="{FF2B5EF4-FFF2-40B4-BE49-F238E27FC236}">
                <a16:creationId xmlns:a16="http://schemas.microsoft.com/office/drawing/2014/main" id="{14C25F72-E22E-E186-04A1-C62DDB093495}"/>
              </a:ext>
            </a:extLst>
          </p:cNvPr>
          <p:cNvSpPr>
            <a:spLocks noGrp="1"/>
          </p:cNvSpPr>
          <p:nvPr>
            <p:ph idx="1"/>
          </p:nvPr>
        </p:nvSpPr>
        <p:spPr/>
        <p:txBody>
          <a:bodyPr/>
          <a:lstStyle/>
          <a:p>
            <a:r>
              <a:rPr lang="en-US" dirty="0"/>
              <a:t>Algorithm: SUM (A,B)</a:t>
            </a:r>
            <a:br>
              <a:rPr lang="en-US" dirty="0"/>
            </a:br>
            <a:r>
              <a:rPr lang="en-US" dirty="0"/>
              <a:t>step1----- START</a:t>
            </a:r>
            <a:br>
              <a:rPr lang="en-US" dirty="0"/>
            </a:br>
            <a:r>
              <a:rPr lang="en-US" dirty="0"/>
              <a:t>step2----- C          A+B+10</a:t>
            </a:r>
            <a:br>
              <a:rPr lang="en-US" dirty="0"/>
            </a:br>
            <a:r>
              <a:rPr lang="en-US" dirty="0"/>
              <a:t>step3-----  stop</a:t>
            </a:r>
            <a:br>
              <a:rPr lang="en-US" dirty="0"/>
            </a:br>
            <a:br>
              <a:rPr lang="en-US" dirty="0"/>
            </a:br>
            <a:r>
              <a:rPr lang="en-US" dirty="0"/>
              <a:t>Here, we have three variables A, B, and C, and one constant 10. Hence S(P)=1+3. Now, space depends on data types of given variables and </a:t>
            </a:r>
            <a:r>
              <a:rPr lang="en-US"/>
              <a:t>constant types </a:t>
            </a:r>
            <a:r>
              <a:rPr lang="en-US" dirty="0"/>
              <a:t>and it will be multiplied accordingly.</a:t>
            </a:r>
          </a:p>
        </p:txBody>
      </p:sp>
      <p:sp>
        <p:nvSpPr>
          <p:cNvPr id="4" name="Arrow: Right 3">
            <a:extLst>
              <a:ext uri="{FF2B5EF4-FFF2-40B4-BE49-F238E27FC236}">
                <a16:creationId xmlns:a16="http://schemas.microsoft.com/office/drawing/2014/main" id="{1059219F-9763-02C5-C869-393F30C40065}"/>
              </a:ext>
            </a:extLst>
          </p:cNvPr>
          <p:cNvSpPr/>
          <p:nvPr/>
        </p:nvSpPr>
        <p:spPr>
          <a:xfrm flipH="1">
            <a:off x="2372566" y="2839453"/>
            <a:ext cx="545432" cy="1283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4933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F2E7D-3F7E-2BE8-5160-79A7233CC036}"/>
              </a:ext>
            </a:extLst>
          </p:cNvPr>
          <p:cNvSpPr>
            <a:spLocks noGrp="1"/>
          </p:cNvSpPr>
          <p:nvPr>
            <p:ph type="title"/>
          </p:nvPr>
        </p:nvSpPr>
        <p:spPr/>
        <p:txBody>
          <a:bodyPr>
            <a:normAutofit/>
          </a:bodyPr>
          <a:lstStyle/>
          <a:p>
            <a:pPr algn="ctr"/>
            <a:r>
              <a:rPr lang="en-US" sz="2800" dirty="0">
                <a:solidFill>
                  <a:schemeClr val="tx1"/>
                </a:solidFill>
              </a:rPr>
              <a:t>Asymptotic notations and common functions</a:t>
            </a:r>
            <a:endParaRPr lang="en-US" sz="2800" dirty="0"/>
          </a:p>
        </p:txBody>
      </p:sp>
      <p:sp>
        <p:nvSpPr>
          <p:cNvPr id="3" name="Content Placeholder 2">
            <a:extLst>
              <a:ext uri="{FF2B5EF4-FFF2-40B4-BE49-F238E27FC236}">
                <a16:creationId xmlns:a16="http://schemas.microsoft.com/office/drawing/2014/main" id="{A130C36F-F889-6F70-7679-F98C65730ED7}"/>
              </a:ext>
            </a:extLst>
          </p:cNvPr>
          <p:cNvSpPr>
            <a:spLocks noGrp="1"/>
          </p:cNvSpPr>
          <p:nvPr>
            <p:ph idx="1"/>
          </p:nvPr>
        </p:nvSpPr>
        <p:spPr/>
        <p:txBody>
          <a:bodyPr/>
          <a:lstStyle/>
          <a:p>
            <a:pPr marL="0" indent="0">
              <a:buNone/>
            </a:pPr>
            <a:r>
              <a:rPr lang="en-US" dirty="0"/>
              <a:t>2) </a:t>
            </a:r>
            <a:r>
              <a:rPr lang="en-US" b="1" dirty="0"/>
              <a:t>Time Complexity          </a:t>
            </a:r>
            <a:r>
              <a:rPr lang="en-US" dirty="0"/>
              <a:t>Time complexity of an algorithm represents the amount of time required by the algorithm to run to completion. Time required can be defined as a numeral function T(n), where T(n) can be measured as the number of steps, provided each step consumes constant time. For example, the addition of two n-bit integers takes n steps. Consequently, the total computational time is T(n)= c*n, where c is the time taken for the addition of two bits. Here, we observe that T(n) grows linearly as the input size increases.</a:t>
            </a:r>
            <a:br>
              <a:rPr lang="en-US" dirty="0"/>
            </a:br>
            <a:br>
              <a:rPr lang="en-US" b="1" dirty="0"/>
            </a:br>
            <a:r>
              <a:rPr lang="en-US" b="1" dirty="0"/>
              <a:t>3) </a:t>
            </a:r>
            <a:r>
              <a:rPr lang="en-US" b="1" dirty="0" err="1"/>
              <a:t>Asympotatic</a:t>
            </a:r>
            <a:r>
              <a:rPr lang="en-US" b="1" dirty="0"/>
              <a:t> analyses and </a:t>
            </a:r>
            <a:r>
              <a:rPr lang="en-US" b="1" dirty="0" err="1"/>
              <a:t>asympotatic</a:t>
            </a:r>
            <a:r>
              <a:rPr lang="en-US" b="1" dirty="0"/>
              <a:t> notations           </a:t>
            </a:r>
            <a:r>
              <a:rPr lang="en-US" dirty="0" err="1"/>
              <a:t>Asympotatic</a:t>
            </a:r>
            <a:r>
              <a:rPr lang="en-US" dirty="0"/>
              <a:t> analysis; of its run time performance. Using asymmetric analysis, we can very well conclude the best-case, average-case, and worst-case scenario of an algorithm. Usually, the time required by the algorithm. Falls under three types:-</a:t>
            </a:r>
          </a:p>
        </p:txBody>
      </p:sp>
      <p:sp>
        <p:nvSpPr>
          <p:cNvPr id="4" name="Arrow: Right 3">
            <a:extLst>
              <a:ext uri="{FF2B5EF4-FFF2-40B4-BE49-F238E27FC236}">
                <a16:creationId xmlns:a16="http://schemas.microsoft.com/office/drawing/2014/main" id="{16F84440-6AF7-965E-098B-067159CC33D3}"/>
              </a:ext>
            </a:extLst>
          </p:cNvPr>
          <p:cNvSpPr/>
          <p:nvPr/>
        </p:nvSpPr>
        <p:spPr>
          <a:xfrm>
            <a:off x="2917998" y="2316678"/>
            <a:ext cx="545431" cy="1122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1D26B90E-3F83-2819-A132-E83527369DF7}"/>
              </a:ext>
            </a:extLst>
          </p:cNvPr>
          <p:cNvSpPr/>
          <p:nvPr/>
        </p:nvSpPr>
        <p:spPr>
          <a:xfrm>
            <a:off x="6268494" y="4468305"/>
            <a:ext cx="545431" cy="844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3787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B7D6B-820F-950A-01C2-ACFE128B5BBD}"/>
              </a:ext>
            </a:extLst>
          </p:cNvPr>
          <p:cNvSpPr>
            <a:spLocks noGrp="1"/>
          </p:cNvSpPr>
          <p:nvPr>
            <p:ph type="title"/>
          </p:nvPr>
        </p:nvSpPr>
        <p:spPr>
          <a:xfrm>
            <a:off x="677334" y="609600"/>
            <a:ext cx="8596668" cy="766713"/>
          </a:xfrm>
        </p:spPr>
        <p:txBody>
          <a:bodyPr>
            <a:normAutofit/>
          </a:bodyPr>
          <a:lstStyle/>
          <a:p>
            <a:pPr algn="ctr"/>
            <a:r>
              <a:rPr lang="en-US" sz="2800" dirty="0">
                <a:solidFill>
                  <a:schemeClr val="tx1"/>
                </a:solidFill>
              </a:rPr>
              <a:t>Asymptotic notations and common functions</a:t>
            </a:r>
            <a:endParaRPr lang="en-US" sz="2800" dirty="0"/>
          </a:p>
        </p:txBody>
      </p:sp>
      <p:sp>
        <p:nvSpPr>
          <p:cNvPr id="3" name="Content Placeholder 2">
            <a:extLst>
              <a:ext uri="{FF2B5EF4-FFF2-40B4-BE49-F238E27FC236}">
                <a16:creationId xmlns:a16="http://schemas.microsoft.com/office/drawing/2014/main" id="{BBA500AF-4F3A-8F68-144B-499C33AC1833}"/>
              </a:ext>
            </a:extLst>
          </p:cNvPr>
          <p:cNvSpPr>
            <a:spLocks noGrp="1"/>
          </p:cNvSpPr>
          <p:nvPr>
            <p:ph idx="1"/>
          </p:nvPr>
        </p:nvSpPr>
        <p:spPr/>
        <p:txBody>
          <a:bodyPr/>
          <a:lstStyle/>
          <a:p>
            <a:pPr marL="0" indent="0">
              <a:buNone/>
            </a:pPr>
            <a:r>
              <a:rPr lang="en-US" dirty="0" err="1"/>
              <a:t>i</a:t>
            </a:r>
            <a:r>
              <a:rPr lang="en-US" dirty="0"/>
              <a:t>) Best case         Minimum time required for program execution.</a:t>
            </a:r>
            <a:br>
              <a:rPr lang="en-US" dirty="0"/>
            </a:br>
            <a:br>
              <a:rPr lang="en-US" dirty="0"/>
            </a:br>
            <a:r>
              <a:rPr lang="en-US" dirty="0"/>
              <a:t>ii) Average case          Average time required for program execution.</a:t>
            </a:r>
            <a:br>
              <a:rPr lang="en-US" dirty="0"/>
            </a:br>
            <a:br>
              <a:rPr lang="en-US" dirty="0"/>
            </a:br>
            <a:r>
              <a:rPr lang="en-US" dirty="0"/>
              <a:t>Iii) Worst case         Maximum time required for program execution. </a:t>
            </a:r>
            <a:br>
              <a:rPr lang="en-US" dirty="0"/>
            </a:br>
            <a:br>
              <a:rPr lang="en-US" dirty="0"/>
            </a:br>
            <a:br>
              <a:rPr lang="en-US" dirty="0"/>
            </a:br>
            <a:br>
              <a:rPr lang="en-US" dirty="0"/>
            </a:br>
            <a:r>
              <a:rPr lang="en-US" dirty="0"/>
              <a:t>Asymptotic Notations: The following are the commonly used asymptotic notations to calculate the running time complexity of an algorithm.</a:t>
            </a:r>
            <a:br>
              <a:rPr lang="en-US" dirty="0"/>
            </a:br>
            <a:r>
              <a:rPr lang="en-US" dirty="0"/>
              <a:t>* Big Oh Notation, O</a:t>
            </a:r>
            <a:br>
              <a:rPr lang="en-US" dirty="0"/>
            </a:br>
            <a:r>
              <a:rPr lang="en-US" dirty="0"/>
              <a:t>*Omega Notation, </a:t>
            </a:r>
            <a:r>
              <a:rPr lang="el-GR" dirty="0"/>
              <a:t>Ω</a:t>
            </a:r>
            <a:br>
              <a:rPr lang="en-US" dirty="0"/>
            </a:br>
            <a:r>
              <a:rPr lang="en-US" dirty="0"/>
              <a:t>* Theta Notation, </a:t>
            </a:r>
            <a:r>
              <a:rPr lang="el-GR" dirty="0"/>
              <a:t>θ</a:t>
            </a:r>
            <a:r>
              <a:rPr lang="en-US" dirty="0"/>
              <a:t>         </a:t>
            </a:r>
          </a:p>
        </p:txBody>
      </p:sp>
      <p:sp>
        <p:nvSpPr>
          <p:cNvPr id="4" name="Arrow: Right 3">
            <a:extLst>
              <a:ext uri="{FF2B5EF4-FFF2-40B4-BE49-F238E27FC236}">
                <a16:creationId xmlns:a16="http://schemas.microsoft.com/office/drawing/2014/main" id="{07967CA8-EBA9-75E1-2B61-776D8BAC478F}"/>
              </a:ext>
            </a:extLst>
          </p:cNvPr>
          <p:cNvSpPr/>
          <p:nvPr/>
        </p:nvSpPr>
        <p:spPr>
          <a:xfrm>
            <a:off x="1989220" y="2342146"/>
            <a:ext cx="481264"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BFA3298C-C5CE-EB26-A451-FB92A5AA5923}"/>
              </a:ext>
            </a:extLst>
          </p:cNvPr>
          <p:cNvSpPr/>
          <p:nvPr/>
        </p:nvSpPr>
        <p:spPr>
          <a:xfrm>
            <a:off x="2470484" y="2895599"/>
            <a:ext cx="481264"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2009E7CC-17B1-4D3F-6F85-573EBBC52B40}"/>
              </a:ext>
            </a:extLst>
          </p:cNvPr>
          <p:cNvSpPr/>
          <p:nvPr/>
        </p:nvSpPr>
        <p:spPr>
          <a:xfrm>
            <a:off x="2229852" y="3426192"/>
            <a:ext cx="481264"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9402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E1DA-384E-F79E-C4E4-F11CEE72CF00}"/>
              </a:ext>
            </a:extLst>
          </p:cNvPr>
          <p:cNvSpPr>
            <a:spLocks noGrp="1"/>
          </p:cNvSpPr>
          <p:nvPr>
            <p:ph type="title"/>
          </p:nvPr>
        </p:nvSpPr>
        <p:spPr>
          <a:xfrm>
            <a:off x="677334" y="609600"/>
            <a:ext cx="8596668" cy="640671"/>
          </a:xfrm>
        </p:spPr>
        <p:txBody>
          <a:bodyPr>
            <a:normAutofit/>
          </a:bodyPr>
          <a:lstStyle/>
          <a:p>
            <a:pPr algn="ctr"/>
            <a:r>
              <a:rPr lang="en-US" sz="3200" dirty="0">
                <a:solidFill>
                  <a:schemeClr val="tx1"/>
                </a:solidFill>
              </a:rPr>
              <a:t>Asymptotic notations and common functions</a:t>
            </a:r>
            <a:endParaRPr lang="en-US" sz="3200" dirty="0"/>
          </a:p>
        </p:txBody>
      </p:sp>
      <p:sp>
        <p:nvSpPr>
          <p:cNvPr id="3" name="Content Placeholder 2">
            <a:extLst>
              <a:ext uri="{FF2B5EF4-FFF2-40B4-BE49-F238E27FC236}">
                <a16:creationId xmlns:a16="http://schemas.microsoft.com/office/drawing/2014/main" id="{2CC0E203-CB6E-F379-543E-1B8C2271FE97}"/>
              </a:ext>
            </a:extLst>
          </p:cNvPr>
          <p:cNvSpPr>
            <a:spLocks noGrp="1"/>
          </p:cNvSpPr>
          <p:nvPr>
            <p:ph idx="1"/>
          </p:nvPr>
        </p:nvSpPr>
        <p:spPr>
          <a:xfrm>
            <a:off x="903577" y="1250271"/>
            <a:ext cx="8596668" cy="5348492"/>
          </a:xfrm>
        </p:spPr>
        <p:txBody>
          <a:bodyPr>
            <a:noAutofit/>
          </a:bodyPr>
          <a:lstStyle/>
          <a:p>
            <a:pPr marL="0" indent="0">
              <a:buNone/>
            </a:pPr>
            <a:r>
              <a:rPr lang="en-US" b="1" dirty="0"/>
              <a:t>How to find the time complexity? </a:t>
            </a:r>
          </a:p>
          <a:p>
            <a:pPr marL="0" indent="0">
              <a:buNone/>
            </a:pPr>
            <a:r>
              <a:rPr lang="en-US" dirty="0"/>
              <a:t>Method 1: Examine the exact running time</a:t>
            </a:r>
          </a:p>
          <a:p>
            <a:pPr marL="0" indent="0">
              <a:buNone/>
            </a:pPr>
            <a:r>
              <a:rPr lang="en-US" dirty="0"/>
              <a:t>Pick up some machine and turn the timer on. Run the operation for different inputs on the data structures you want to compare one by one and see how much time a particular operation will take on their data structures. The one who takes less time is the best performer.</a:t>
            </a:r>
          </a:p>
          <a:p>
            <a:pPr marL="0" indent="0">
              <a:buNone/>
            </a:pPr>
            <a:r>
              <a:rPr lang="en-US" b="1" dirty="0"/>
              <a:t> Problem with this approach:  </a:t>
            </a:r>
          </a:p>
          <a:p>
            <a:pPr marL="0" indent="0">
              <a:buNone/>
            </a:pPr>
            <a:r>
              <a:rPr lang="en-US" dirty="0"/>
              <a:t>-It might be possible that for some input sizes, the first data structure gives the best performance and for the other input size, the second gives the best performance.</a:t>
            </a:r>
          </a:p>
          <a:p>
            <a:pPr marL="0" indent="0">
              <a:buNone/>
            </a:pPr>
            <a:r>
              <a:rPr lang="en-US" dirty="0"/>
              <a:t>- It might also be possible that in some machines for some input size of data structure, it is performing well while in the other machine, the second data structure is performing well with a different size.</a:t>
            </a:r>
          </a:p>
          <a:p>
            <a:pPr marL="0" indent="0">
              <a:buNone/>
            </a:pPr>
            <a:r>
              <a:rPr lang="en-US" dirty="0"/>
              <a:t> The exact running time calculation is not at all practical. So, examining the exact running time is not the best solution to calculate the time complexity.</a:t>
            </a:r>
          </a:p>
        </p:txBody>
      </p:sp>
    </p:spTree>
    <p:extLst>
      <p:ext uri="{BB962C8B-B14F-4D97-AF65-F5344CB8AC3E}">
        <p14:creationId xmlns:p14="http://schemas.microsoft.com/office/powerpoint/2010/main" val="2357338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E1DA-384E-F79E-C4E4-F11CEE72CF00}"/>
              </a:ext>
            </a:extLst>
          </p:cNvPr>
          <p:cNvSpPr>
            <a:spLocks noGrp="1"/>
          </p:cNvSpPr>
          <p:nvPr>
            <p:ph type="title"/>
          </p:nvPr>
        </p:nvSpPr>
        <p:spPr>
          <a:xfrm>
            <a:off x="677333" y="609600"/>
            <a:ext cx="8664629" cy="587604"/>
          </a:xfrm>
        </p:spPr>
        <p:txBody>
          <a:bodyPr>
            <a:normAutofit/>
          </a:bodyPr>
          <a:lstStyle/>
          <a:p>
            <a:pPr algn="ctr"/>
            <a:r>
              <a:rPr lang="en-US" sz="2800" dirty="0">
                <a:solidFill>
                  <a:schemeClr val="tx1"/>
                </a:solidFill>
              </a:rPr>
              <a:t>Asymptotic notations and common functions</a:t>
            </a:r>
            <a:endParaRPr lang="en-US" sz="2800" dirty="0"/>
          </a:p>
        </p:txBody>
      </p:sp>
      <p:sp>
        <p:nvSpPr>
          <p:cNvPr id="3" name="Content Placeholder 2">
            <a:extLst>
              <a:ext uri="{FF2B5EF4-FFF2-40B4-BE49-F238E27FC236}">
                <a16:creationId xmlns:a16="http://schemas.microsoft.com/office/drawing/2014/main" id="{2CC0E203-CB6E-F379-543E-1B8C2271FE97}"/>
              </a:ext>
            </a:extLst>
          </p:cNvPr>
          <p:cNvSpPr>
            <a:spLocks noGrp="1"/>
          </p:cNvSpPr>
          <p:nvPr>
            <p:ph idx="1"/>
          </p:nvPr>
        </p:nvSpPr>
        <p:spPr>
          <a:xfrm>
            <a:off x="609373" y="1470581"/>
            <a:ext cx="9816672" cy="4996207"/>
          </a:xfrm>
        </p:spPr>
        <p:txBody>
          <a:bodyPr>
            <a:normAutofit fontScale="77500" lnSpcReduction="20000"/>
          </a:bodyPr>
          <a:lstStyle/>
          <a:p>
            <a:pPr marL="0" indent="0">
              <a:buNone/>
            </a:pPr>
            <a:r>
              <a:rPr lang="en-US" sz="2300" dirty="0"/>
              <a:t>Measuring the actual running time is not practical at all. The running time generally depends on the size of the input. Suppose we have an array that consist of three elements like this:</a:t>
            </a:r>
          </a:p>
          <a:p>
            <a:pPr marL="0" indent="0">
              <a:buNone/>
            </a:pPr>
            <a:r>
              <a:rPr lang="en-US" sz="2300" dirty="0"/>
              <a:t> </a:t>
            </a:r>
          </a:p>
          <a:p>
            <a:pPr marL="0" indent="0">
              <a:buNone/>
            </a:pPr>
            <a:endParaRPr lang="en-US" sz="2300" dirty="0"/>
          </a:p>
          <a:p>
            <a:pPr marL="0" indent="0">
              <a:buNone/>
            </a:pPr>
            <a:endParaRPr lang="en-US" sz="2300" dirty="0"/>
          </a:p>
          <a:p>
            <a:pPr marL="0" indent="0">
              <a:buNone/>
            </a:pPr>
            <a:endParaRPr lang="en-US" sz="2300" dirty="0"/>
          </a:p>
          <a:p>
            <a:pPr marL="0" indent="0">
              <a:buNone/>
            </a:pPr>
            <a:endParaRPr lang="en-US" sz="2300" dirty="0"/>
          </a:p>
          <a:p>
            <a:pPr marL="0" indent="0">
              <a:buNone/>
            </a:pPr>
            <a:r>
              <a:rPr lang="en-US" sz="2300" dirty="0"/>
              <a:t>We want to add one more element to the beginning of the list. For this purpose, I must have an empty slot here. And I need to make three shifts. If one shift takes 1 unit of time then 3 shifts will take 3 units of time and then I can add the element to the beginning of the list. There is no problem is adding this element.</a:t>
            </a:r>
          </a:p>
          <a:p>
            <a:pPr marL="0" indent="0">
              <a:buNone/>
            </a:pPr>
            <a:r>
              <a:rPr lang="en-US" sz="2300" dirty="0"/>
              <a:t>But what if we have 10000 elements in an array? Isn’t that going to be very tedious? In this case, we have to make 10000 shifts which will take 10000 units of time.</a:t>
            </a:r>
          </a:p>
          <a:p>
            <a:pPr marL="0" indent="0">
              <a:buNone/>
            </a:pPr>
            <a:r>
              <a:rPr lang="en-US" sz="2300" dirty="0"/>
              <a:t>This clearly shows that the running time generally depends on the size of the input. Therefore, if the size of the input is n, then f(n) is a function of n denotes the time complexity.</a:t>
            </a:r>
          </a:p>
          <a:p>
            <a:pPr marL="0" indent="0">
              <a:buNone/>
            </a:pPr>
            <a:endParaRPr lang="en-US" dirty="0"/>
          </a:p>
        </p:txBody>
      </p:sp>
      <p:graphicFrame>
        <p:nvGraphicFramePr>
          <p:cNvPr id="4" name="Table 3">
            <a:extLst>
              <a:ext uri="{FF2B5EF4-FFF2-40B4-BE49-F238E27FC236}">
                <a16:creationId xmlns:a16="http://schemas.microsoft.com/office/drawing/2014/main" id="{FE4ADF47-2031-F839-DFE8-7D9D82E8E24A}"/>
              </a:ext>
            </a:extLst>
          </p:cNvPr>
          <p:cNvGraphicFramePr>
            <a:graphicFrameLocks noGrp="1"/>
          </p:cNvGraphicFramePr>
          <p:nvPr>
            <p:extLst>
              <p:ext uri="{D42A27DB-BD31-4B8C-83A1-F6EECF244321}">
                <p14:modId xmlns:p14="http://schemas.microsoft.com/office/powerpoint/2010/main" val="1168870159"/>
              </p:ext>
            </p:extLst>
          </p:nvPr>
        </p:nvGraphicFramePr>
        <p:xfrm>
          <a:off x="1039620" y="2554429"/>
          <a:ext cx="2022468" cy="365760"/>
        </p:xfrm>
        <a:graphic>
          <a:graphicData uri="http://schemas.openxmlformats.org/drawingml/2006/table">
            <a:tbl>
              <a:tblPr firstRow="1" bandRow="1">
                <a:tableStyleId>{5C22544A-7EE6-4342-B048-85BDC9FD1C3A}</a:tableStyleId>
              </a:tblPr>
              <a:tblGrid>
                <a:gridCol w="674156">
                  <a:extLst>
                    <a:ext uri="{9D8B030D-6E8A-4147-A177-3AD203B41FA5}">
                      <a16:colId xmlns:a16="http://schemas.microsoft.com/office/drawing/2014/main" val="3180969291"/>
                    </a:ext>
                  </a:extLst>
                </a:gridCol>
                <a:gridCol w="674156">
                  <a:extLst>
                    <a:ext uri="{9D8B030D-6E8A-4147-A177-3AD203B41FA5}">
                      <a16:colId xmlns:a16="http://schemas.microsoft.com/office/drawing/2014/main" val="2763343708"/>
                    </a:ext>
                  </a:extLst>
                </a:gridCol>
                <a:gridCol w="674156">
                  <a:extLst>
                    <a:ext uri="{9D8B030D-6E8A-4147-A177-3AD203B41FA5}">
                      <a16:colId xmlns:a16="http://schemas.microsoft.com/office/drawing/2014/main" val="3673829937"/>
                    </a:ext>
                  </a:extLst>
                </a:gridCol>
              </a:tblGrid>
              <a:tr h="351762">
                <a:tc>
                  <a:txBody>
                    <a:bodyPr/>
                    <a:lstStyle/>
                    <a:p>
                      <a:r>
                        <a:rPr lang="en-US" dirty="0"/>
                        <a:t>5</a:t>
                      </a:r>
                    </a:p>
                  </a:txBody>
                  <a:tcPr/>
                </a:tc>
                <a:tc>
                  <a:txBody>
                    <a:bodyPr/>
                    <a:lstStyle/>
                    <a:p>
                      <a:r>
                        <a:rPr lang="en-US" dirty="0"/>
                        <a:t>4</a:t>
                      </a:r>
                    </a:p>
                  </a:txBody>
                  <a:tcPr/>
                </a:tc>
                <a:tc>
                  <a:txBody>
                    <a:bodyPr/>
                    <a:lstStyle/>
                    <a:p>
                      <a:r>
                        <a:rPr lang="en-US" dirty="0"/>
                        <a:t>3</a:t>
                      </a:r>
                    </a:p>
                  </a:txBody>
                  <a:tcPr/>
                </a:tc>
                <a:extLst>
                  <a:ext uri="{0D108BD9-81ED-4DB2-BD59-A6C34878D82A}">
                    <a16:rowId xmlns:a16="http://schemas.microsoft.com/office/drawing/2014/main" val="1913676833"/>
                  </a:ext>
                </a:extLst>
              </a:tr>
            </a:tbl>
          </a:graphicData>
        </a:graphic>
      </p:graphicFrame>
      <p:graphicFrame>
        <p:nvGraphicFramePr>
          <p:cNvPr id="5" name="Table 4">
            <a:extLst>
              <a:ext uri="{FF2B5EF4-FFF2-40B4-BE49-F238E27FC236}">
                <a16:creationId xmlns:a16="http://schemas.microsoft.com/office/drawing/2014/main" id="{13D4E810-F622-9163-F2C4-55914779E783}"/>
              </a:ext>
            </a:extLst>
          </p:cNvPr>
          <p:cNvGraphicFramePr>
            <a:graphicFrameLocks noGrp="1"/>
          </p:cNvGraphicFramePr>
          <p:nvPr>
            <p:extLst>
              <p:ext uri="{D42A27DB-BD31-4B8C-83A1-F6EECF244321}">
                <p14:modId xmlns:p14="http://schemas.microsoft.com/office/powerpoint/2010/main" val="1527697131"/>
              </p:ext>
            </p:extLst>
          </p:nvPr>
        </p:nvGraphicFramePr>
        <p:xfrm>
          <a:off x="4339052" y="2463932"/>
          <a:ext cx="1756948" cy="365760"/>
        </p:xfrm>
        <a:graphic>
          <a:graphicData uri="http://schemas.openxmlformats.org/drawingml/2006/table">
            <a:tbl>
              <a:tblPr firstRow="1" bandRow="1">
                <a:tableStyleId>{5C22544A-7EE6-4342-B048-85BDC9FD1C3A}</a:tableStyleId>
              </a:tblPr>
              <a:tblGrid>
                <a:gridCol w="439237">
                  <a:extLst>
                    <a:ext uri="{9D8B030D-6E8A-4147-A177-3AD203B41FA5}">
                      <a16:colId xmlns:a16="http://schemas.microsoft.com/office/drawing/2014/main" val="3180969291"/>
                    </a:ext>
                  </a:extLst>
                </a:gridCol>
                <a:gridCol w="439237">
                  <a:extLst>
                    <a:ext uri="{9D8B030D-6E8A-4147-A177-3AD203B41FA5}">
                      <a16:colId xmlns:a16="http://schemas.microsoft.com/office/drawing/2014/main" val="2763343708"/>
                    </a:ext>
                  </a:extLst>
                </a:gridCol>
                <a:gridCol w="439237">
                  <a:extLst>
                    <a:ext uri="{9D8B030D-6E8A-4147-A177-3AD203B41FA5}">
                      <a16:colId xmlns:a16="http://schemas.microsoft.com/office/drawing/2014/main" val="3673829937"/>
                    </a:ext>
                  </a:extLst>
                </a:gridCol>
                <a:gridCol w="439237">
                  <a:extLst>
                    <a:ext uri="{9D8B030D-6E8A-4147-A177-3AD203B41FA5}">
                      <a16:colId xmlns:a16="http://schemas.microsoft.com/office/drawing/2014/main" val="1934142013"/>
                    </a:ext>
                  </a:extLst>
                </a:gridCol>
              </a:tblGrid>
              <a:tr h="351762">
                <a:tc>
                  <a:txBody>
                    <a:bodyPr/>
                    <a:lstStyle/>
                    <a:p>
                      <a:r>
                        <a:rPr lang="en-US" dirty="0"/>
                        <a:t>5</a:t>
                      </a:r>
                    </a:p>
                  </a:txBody>
                  <a:tcPr/>
                </a:tc>
                <a:tc>
                  <a:txBody>
                    <a:bodyPr/>
                    <a:lstStyle/>
                    <a:p>
                      <a:r>
                        <a:rPr lang="en-US" dirty="0"/>
                        <a:t>4</a:t>
                      </a:r>
                    </a:p>
                  </a:txBody>
                  <a:tcPr/>
                </a:tc>
                <a:tc>
                  <a:txBody>
                    <a:bodyPr/>
                    <a:lstStyle/>
                    <a:p>
                      <a:r>
                        <a:rPr lang="en-US" dirty="0"/>
                        <a:t>3</a:t>
                      </a:r>
                    </a:p>
                  </a:txBody>
                  <a:tcPr/>
                </a:tc>
                <a:tc>
                  <a:txBody>
                    <a:bodyPr/>
                    <a:lstStyle/>
                    <a:p>
                      <a:endParaRPr lang="en-US" dirty="0"/>
                    </a:p>
                  </a:txBody>
                  <a:tcPr/>
                </a:tc>
                <a:extLst>
                  <a:ext uri="{0D108BD9-81ED-4DB2-BD59-A6C34878D82A}">
                    <a16:rowId xmlns:a16="http://schemas.microsoft.com/office/drawing/2014/main" val="1913676833"/>
                  </a:ext>
                </a:extLst>
              </a:tr>
            </a:tbl>
          </a:graphicData>
        </a:graphic>
      </p:graphicFrame>
      <p:graphicFrame>
        <p:nvGraphicFramePr>
          <p:cNvPr id="7" name="Table 6">
            <a:extLst>
              <a:ext uri="{FF2B5EF4-FFF2-40B4-BE49-F238E27FC236}">
                <a16:creationId xmlns:a16="http://schemas.microsoft.com/office/drawing/2014/main" id="{D6EDC6E1-07A2-27CB-1F38-B81C0ED53057}"/>
              </a:ext>
            </a:extLst>
          </p:cNvPr>
          <p:cNvGraphicFramePr>
            <a:graphicFrameLocks noGrp="1"/>
          </p:cNvGraphicFramePr>
          <p:nvPr>
            <p:extLst>
              <p:ext uri="{D42A27DB-BD31-4B8C-83A1-F6EECF244321}">
                <p14:modId xmlns:p14="http://schemas.microsoft.com/office/powerpoint/2010/main" val="787959095"/>
              </p:ext>
            </p:extLst>
          </p:nvPr>
        </p:nvGraphicFramePr>
        <p:xfrm>
          <a:off x="4339052" y="3227835"/>
          <a:ext cx="409542" cy="365760"/>
        </p:xfrm>
        <a:graphic>
          <a:graphicData uri="http://schemas.openxmlformats.org/drawingml/2006/table">
            <a:tbl>
              <a:tblPr firstRow="1" bandRow="1">
                <a:tableStyleId>{5C22544A-7EE6-4342-B048-85BDC9FD1C3A}</a:tableStyleId>
              </a:tblPr>
              <a:tblGrid>
                <a:gridCol w="409542">
                  <a:extLst>
                    <a:ext uri="{9D8B030D-6E8A-4147-A177-3AD203B41FA5}">
                      <a16:colId xmlns:a16="http://schemas.microsoft.com/office/drawing/2014/main" val="2327134193"/>
                    </a:ext>
                  </a:extLst>
                </a:gridCol>
              </a:tblGrid>
              <a:tr h="182880">
                <a:tc>
                  <a:txBody>
                    <a:bodyPr/>
                    <a:lstStyle/>
                    <a:p>
                      <a:r>
                        <a:rPr lang="en-US" dirty="0"/>
                        <a:t>2</a:t>
                      </a:r>
                    </a:p>
                  </a:txBody>
                  <a:tcPr/>
                </a:tc>
                <a:extLst>
                  <a:ext uri="{0D108BD9-81ED-4DB2-BD59-A6C34878D82A}">
                    <a16:rowId xmlns:a16="http://schemas.microsoft.com/office/drawing/2014/main" val="1633309863"/>
                  </a:ext>
                </a:extLst>
              </a:tr>
            </a:tbl>
          </a:graphicData>
        </a:graphic>
      </p:graphicFrame>
      <p:cxnSp>
        <p:nvCxnSpPr>
          <p:cNvPr id="11" name="Straight Arrow Connector 10">
            <a:extLst>
              <a:ext uri="{FF2B5EF4-FFF2-40B4-BE49-F238E27FC236}">
                <a16:creationId xmlns:a16="http://schemas.microsoft.com/office/drawing/2014/main" id="{0E3E32B2-41E9-EDFD-C5FA-280DF97AD3AE}"/>
              </a:ext>
            </a:extLst>
          </p:cNvPr>
          <p:cNvCxnSpPr>
            <a:cxnSpLocks/>
          </p:cNvCxnSpPr>
          <p:nvPr/>
        </p:nvCxnSpPr>
        <p:spPr>
          <a:xfrm flipV="1">
            <a:off x="4541048" y="2829692"/>
            <a:ext cx="0" cy="487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984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F866F-9B61-E085-95C1-F620ECDCFC37}"/>
              </a:ext>
            </a:extLst>
          </p:cNvPr>
          <p:cNvSpPr>
            <a:spLocks noGrp="1"/>
          </p:cNvSpPr>
          <p:nvPr>
            <p:ph type="title"/>
          </p:nvPr>
        </p:nvSpPr>
        <p:spPr/>
        <p:txBody>
          <a:bodyPr/>
          <a:lstStyle/>
          <a:p>
            <a:pPr algn="ctr"/>
            <a:r>
              <a:rPr lang="en-US" dirty="0">
                <a:solidFill>
                  <a:schemeClr val="tx1"/>
                </a:solidFill>
              </a:rPr>
              <a:t> Data Types</a:t>
            </a:r>
          </a:p>
        </p:txBody>
      </p:sp>
      <p:sp>
        <p:nvSpPr>
          <p:cNvPr id="3" name="Content Placeholder 2">
            <a:extLst>
              <a:ext uri="{FF2B5EF4-FFF2-40B4-BE49-F238E27FC236}">
                <a16:creationId xmlns:a16="http://schemas.microsoft.com/office/drawing/2014/main" id="{F63CC3D6-0743-76C1-9BF0-CA3713D3A3F6}"/>
              </a:ext>
            </a:extLst>
          </p:cNvPr>
          <p:cNvSpPr>
            <a:spLocks noGrp="1"/>
          </p:cNvSpPr>
          <p:nvPr>
            <p:ph idx="1"/>
          </p:nvPr>
        </p:nvSpPr>
        <p:spPr/>
        <p:txBody>
          <a:bodyPr/>
          <a:lstStyle/>
          <a:p>
            <a:r>
              <a:rPr lang="en-US" dirty="0"/>
              <a:t>2) Character       It stores a single character and requires a single byte of memory in almost all compilers.</a:t>
            </a:r>
          </a:p>
          <a:p>
            <a:r>
              <a:rPr lang="en-US" dirty="0"/>
              <a:t>3) Float       It is used to store decimal numbers with single precision. It takes 4-byte memory space.</a:t>
            </a:r>
          </a:p>
          <a:p>
            <a:r>
              <a:rPr lang="en-US" dirty="0"/>
              <a:t>4) Double       It is used to store decimal numbers with double precision. It takes 8-byte memory space.</a:t>
            </a:r>
          </a:p>
          <a:p>
            <a:pPr marL="0" indent="0">
              <a:buNone/>
            </a:pPr>
            <a:endParaRPr lang="en-US" dirty="0"/>
          </a:p>
        </p:txBody>
      </p:sp>
      <p:sp>
        <p:nvSpPr>
          <p:cNvPr id="4" name="Arrow: Right 3">
            <a:extLst>
              <a:ext uri="{FF2B5EF4-FFF2-40B4-BE49-F238E27FC236}">
                <a16:creationId xmlns:a16="http://schemas.microsoft.com/office/drawing/2014/main" id="{C2839BFE-8445-8448-1A60-6D704A354343}"/>
              </a:ext>
            </a:extLst>
          </p:cNvPr>
          <p:cNvSpPr/>
          <p:nvPr/>
        </p:nvSpPr>
        <p:spPr>
          <a:xfrm>
            <a:off x="2445558" y="2346960"/>
            <a:ext cx="343362" cy="60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6A83990C-902C-14A2-680F-09212C484F29}"/>
              </a:ext>
            </a:extLst>
          </p:cNvPr>
          <p:cNvSpPr/>
          <p:nvPr/>
        </p:nvSpPr>
        <p:spPr>
          <a:xfrm>
            <a:off x="1917192" y="3002280"/>
            <a:ext cx="384048" cy="76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BAD96AB6-9A54-F0EA-97A3-77BA791B1A05}"/>
              </a:ext>
            </a:extLst>
          </p:cNvPr>
          <p:cNvSpPr/>
          <p:nvPr/>
        </p:nvSpPr>
        <p:spPr>
          <a:xfrm>
            <a:off x="2109216" y="3670921"/>
            <a:ext cx="384048" cy="76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334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E1DA-384E-F79E-C4E4-F11CEE72CF00}"/>
              </a:ext>
            </a:extLst>
          </p:cNvPr>
          <p:cNvSpPr>
            <a:spLocks noGrp="1"/>
          </p:cNvSpPr>
          <p:nvPr>
            <p:ph type="title"/>
          </p:nvPr>
        </p:nvSpPr>
        <p:spPr>
          <a:xfrm>
            <a:off x="677333" y="609600"/>
            <a:ext cx="8664629" cy="587604"/>
          </a:xfrm>
        </p:spPr>
        <p:txBody>
          <a:bodyPr>
            <a:normAutofit/>
          </a:bodyPr>
          <a:lstStyle/>
          <a:p>
            <a:pPr algn="ctr"/>
            <a:r>
              <a:rPr lang="en-US" sz="2800" dirty="0">
                <a:solidFill>
                  <a:schemeClr val="tx1"/>
                </a:solidFill>
              </a:rPr>
              <a:t>Asymptotic notations and common functions</a:t>
            </a:r>
            <a:endParaRPr lang="en-US" sz="2800" dirty="0"/>
          </a:p>
        </p:txBody>
      </p:sp>
      <p:sp>
        <p:nvSpPr>
          <p:cNvPr id="3" name="Content Placeholder 2">
            <a:extLst>
              <a:ext uri="{FF2B5EF4-FFF2-40B4-BE49-F238E27FC236}">
                <a16:creationId xmlns:a16="http://schemas.microsoft.com/office/drawing/2014/main" id="{2CC0E203-CB6E-F379-543E-1B8C2271FE97}"/>
              </a:ext>
            </a:extLst>
          </p:cNvPr>
          <p:cNvSpPr>
            <a:spLocks noGrp="1"/>
          </p:cNvSpPr>
          <p:nvPr>
            <p:ph idx="1"/>
          </p:nvPr>
        </p:nvSpPr>
        <p:spPr>
          <a:xfrm>
            <a:off x="487566" y="1498861"/>
            <a:ext cx="5875527" cy="3101183"/>
          </a:xfrm>
        </p:spPr>
        <p:txBody>
          <a:bodyPr>
            <a:normAutofit/>
          </a:bodyPr>
          <a:lstStyle/>
          <a:p>
            <a:pPr marL="0" indent="0">
              <a:buNone/>
            </a:pPr>
            <a:r>
              <a:rPr lang="en-US" dirty="0"/>
              <a:t>f(n) represents the number of instructions executed for the input value n.</a:t>
            </a:r>
          </a:p>
          <a:p>
            <a:pPr marL="0" indent="0">
              <a:buNone/>
            </a:pPr>
            <a:endParaRPr lang="en-US" dirty="0"/>
          </a:p>
          <a:p>
            <a:pPr marL="0" indent="0">
              <a:buNone/>
            </a:pPr>
            <a:r>
              <a:rPr lang="en-US" dirty="0"/>
              <a:t>For example:</a:t>
            </a:r>
          </a:p>
          <a:p>
            <a:pPr marL="0" indent="0">
              <a:buNone/>
            </a:pPr>
            <a:r>
              <a:rPr lang="en-US" dirty="0"/>
              <a:t> for(</a:t>
            </a:r>
            <a:r>
              <a:rPr lang="en-US" dirty="0" err="1"/>
              <a:t>i</a:t>
            </a:r>
            <a:r>
              <a:rPr lang="en-US" dirty="0"/>
              <a:t>=0;;&lt;n; </a:t>
            </a:r>
            <a:r>
              <a:rPr lang="en-US" dirty="0" err="1"/>
              <a:t>i</a:t>
            </a:r>
            <a:r>
              <a:rPr lang="en-US" dirty="0"/>
              <a:t>++){</a:t>
            </a:r>
          </a:p>
          <a:p>
            <a:pPr marL="0" indent="0">
              <a:buNone/>
            </a:pPr>
            <a:r>
              <a:rPr lang="en-US" dirty="0"/>
              <a:t> 	</a:t>
            </a:r>
            <a:r>
              <a:rPr lang="en-US" dirty="0" err="1"/>
              <a:t>printf</a:t>
            </a:r>
            <a:r>
              <a:rPr lang="en-US" dirty="0"/>
              <a:t>(“hello world”);</a:t>
            </a:r>
          </a:p>
          <a:p>
            <a:pPr marL="0" indent="0">
              <a:buNone/>
            </a:pPr>
            <a:r>
              <a:rPr lang="en-US" dirty="0"/>
              <a:t>}</a:t>
            </a:r>
          </a:p>
          <a:p>
            <a:pPr marL="0" indent="0">
              <a:buNone/>
            </a:pPr>
            <a:endParaRPr lang="en-US" dirty="0"/>
          </a:p>
        </p:txBody>
      </p:sp>
      <p:cxnSp>
        <p:nvCxnSpPr>
          <p:cNvPr id="8" name="Straight Arrow Connector 7">
            <a:extLst>
              <a:ext uri="{FF2B5EF4-FFF2-40B4-BE49-F238E27FC236}">
                <a16:creationId xmlns:a16="http://schemas.microsoft.com/office/drawing/2014/main" id="{69274A01-69A4-3469-AD77-A26C8730E0EB}"/>
              </a:ext>
            </a:extLst>
          </p:cNvPr>
          <p:cNvCxnSpPr/>
          <p:nvPr/>
        </p:nvCxnSpPr>
        <p:spPr>
          <a:xfrm flipH="1">
            <a:off x="3797588" y="3429000"/>
            <a:ext cx="2011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94B1338-D0D1-7CD3-1DB1-1633B0D478C0}"/>
              </a:ext>
            </a:extLst>
          </p:cNvPr>
          <p:cNvSpPr txBox="1"/>
          <p:nvPr/>
        </p:nvSpPr>
        <p:spPr>
          <a:xfrm>
            <a:off x="6606540" y="2514600"/>
            <a:ext cx="2491740" cy="3693319"/>
          </a:xfrm>
          <a:prstGeom prst="rect">
            <a:avLst/>
          </a:prstGeom>
          <a:noFill/>
        </p:spPr>
        <p:txBody>
          <a:bodyPr wrap="square" rtlCol="0">
            <a:spAutoFit/>
          </a:bodyPr>
          <a:lstStyle/>
          <a:p>
            <a:r>
              <a:rPr lang="en-US" dirty="0"/>
              <a:t>Assuming, this instruction will take 1 unit of time..</a:t>
            </a:r>
            <a:r>
              <a:rPr lang="en-US" dirty="0" err="1"/>
              <a:t>Printf</a:t>
            </a:r>
            <a:r>
              <a:rPr lang="en-US" dirty="0"/>
              <a:t> instruction is executed n number of times. That is why it depends on the size of the input n and f(n) will be equal to n  because f(n) is keeping the count of the number of instructions.</a:t>
            </a:r>
          </a:p>
        </p:txBody>
      </p:sp>
      <p:sp>
        <p:nvSpPr>
          <p:cNvPr id="12" name="TextBox 11">
            <a:extLst>
              <a:ext uri="{FF2B5EF4-FFF2-40B4-BE49-F238E27FC236}">
                <a16:creationId xmlns:a16="http://schemas.microsoft.com/office/drawing/2014/main" id="{B6054E52-B11A-5CC3-3894-B54DE2F4FFE0}"/>
              </a:ext>
            </a:extLst>
          </p:cNvPr>
          <p:cNvSpPr txBox="1"/>
          <p:nvPr/>
        </p:nvSpPr>
        <p:spPr>
          <a:xfrm>
            <a:off x="891540" y="5486400"/>
            <a:ext cx="4693921" cy="369332"/>
          </a:xfrm>
          <a:prstGeom prst="rect">
            <a:avLst/>
          </a:prstGeom>
          <a:noFill/>
        </p:spPr>
        <p:txBody>
          <a:bodyPr wrap="square" rtlCol="0">
            <a:spAutoFit/>
          </a:bodyPr>
          <a:lstStyle/>
          <a:p>
            <a:r>
              <a:rPr lang="en-US" dirty="0"/>
              <a:t>Therefore, f(n) = n</a:t>
            </a:r>
          </a:p>
        </p:txBody>
      </p:sp>
    </p:spTree>
    <p:extLst>
      <p:ext uri="{BB962C8B-B14F-4D97-AF65-F5344CB8AC3E}">
        <p14:creationId xmlns:p14="http://schemas.microsoft.com/office/powerpoint/2010/main" val="1183980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E1DA-384E-F79E-C4E4-F11CEE72CF00}"/>
              </a:ext>
            </a:extLst>
          </p:cNvPr>
          <p:cNvSpPr>
            <a:spLocks noGrp="1"/>
          </p:cNvSpPr>
          <p:nvPr>
            <p:ph type="title"/>
          </p:nvPr>
        </p:nvSpPr>
        <p:spPr>
          <a:xfrm>
            <a:off x="677333" y="609600"/>
            <a:ext cx="8664629" cy="587604"/>
          </a:xfrm>
        </p:spPr>
        <p:txBody>
          <a:bodyPr>
            <a:normAutofit/>
          </a:bodyPr>
          <a:lstStyle/>
          <a:p>
            <a:pPr algn="ctr"/>
            <a:r>
              <a:rPr lang="en-US" sz="2800" dirty="0">
                <a:solidFill>
                  <a:schemeClr val="tx1"/>
                </a:solidFill>
              </a:rPr>
              <a:t>Asymptotic notations and common functions</a:t>
            </a:r>
            <a:endParaRPr lang="en-US" sz="2800" dirty="0"/>
          </a:p>
        </p:txBody>
      </p:sp>
      <p:sp>
        <p:nvSpPr>
          <p:cNvPr id="3" name="Content Placeholder 2">
            <a:extLst>
              <a:ext uri="{FF2B5EF4-FFF2-40B4-BE49-F238E27FC236}">
                <a16:creationId xmlns:a16="http://schemas.microsoft.com/office/drawing/2014/main" id="{2CC0E203-CB6E-F379-543E-1B8C2271FE97}"/>
              </a:ext>
            </a:extLst>
          </p:cNvPr>
          <p:cNvSpPr>
            <a:spLocks noGrp="1"/>
          </p:cNvSpPr>
          <p:nvPr>
            <p:ph idx="1"/>
          </p:nvPr>
        </p:nvSpPr>
        <p:spPr>
          <a:xfrm>
            <a:off x="857839" y="1263193"/>
            <a:ext cx="7588577" cy="5314641"/>
          </a:xfrm>
        </p:spPr>
        <p:txBody>
          <a:bodyPr>
            <a:normAutofit/>
          </a:bodyPr>
          <a:lstStyle/>
          <a:p>
            <a:pPr marL="0" indent="0">
              <a:buNone/>
            </a:pPr>
            <a:r>
              <a:rPr lang="en-US" dirty="0"/>
              <a:t>How to find f(n)   ?</a:t>
            </a:r>
          </a:p>
          <a:p>
            <a:pPr marL="0" indent="0">
              <a:buNone/>
            </a:pPr>
            <a:r>
              <a:rPr lang="en-US" dirty="0"/>
              <a:t>Finding f() in a small program is easy. But, as programs become more complex, finding f(n) is not that easy.</a:t>
            </a:r>
          </a:p>
          <a:p>
            <a:pPr marL="0" indent="0">
              <a:buNone/>
            </a:pPr>
            <a:r>
              <a:rPr lang="en-US" dirty="0"/>
              <a:t>We can compare two data structures for a particular operation by comparing their f(n) values.</a:t>
            </a:r>
          </a:p>
          <a:p>
            <a:pPr marL="0" indent="0">
              <a:buNone/>
            </a:pPr>
            <a:r>
              <a:rPr lang="en-US" dirty="0"/>
              <a:t>We are interested in growth rate of f(n) with respect to n because it might be possible that for smaller input size, one data structure may seem better than another but for a larger input size it may not.</a:t>
            </a:r>
          </a:p>
          <a:p>
            <a:pPr marL="0" indent="0">
              <a:buNone/>
            </a:pPr>
            <a:r>
              <a:rPr lang="en-US" dirty="0"/>
              <a:t>This concept is applied in comparing the two algorithms as well.</a:t>
            </a:r>
          </a:p>
          <a:p>
            <a:pPr marL="0" indent="0">
              <a:buNone/>
            </a:pPr>
            <a:r>
              <a:rPr lang="en-US" dirty="0"/>
              <a:t>How to know the growth rate of f(n) ?</a:t>
            </a:r>
          </a:p>
          <a:p>
            <a:pPr marL="0" indent="0">
              <a:buNone/>
            </a:pPr>
            <a:r>
              <a:rPr lang="en-US" dirty="0"/>
              <a:t>Let’s consider one example:</a:t>
            </a:r>
          </a:p>
          <a:p>
            <a:pPr marL="0" indent="0">
              <a:buNone/>
            </a:pPr>
            <a:r>
              <a:rPr lang="en-US" dirty="0"/>
              <a:t>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A660CE7B-2F30-0D1D-C796-42B385347852}"/>
              </a:ext>
            </a:extLst>
          </p:cNvPr>
          <p:cNvPicPr>
            <a:picLocks noChangeAspect="1"/>
          </p:cNvPicPr>
          <p:nvPr/>
        </p:nvPicPr>
        <p:blipFill>
          <a:blip r:embed="rId2"/>
          <a:stretch>
            <a:fillRect/>
          </a:stretch>
        </p:blipFill>
        <p:spPr>
          <a:xfrm>
            <a:off x="5141622" y="4428477"/>
            <a:ext cx="5199582" cy="2416617"/>
          </a:xfrm>
          <a:prstGeom prst="rect">
            <a:avLst/>
          </a:prstGeom>
        </p:spPr>
      </p:pic>
    </p:spTree>
    <p:extLst>
      <p:ext uri="{BB962C8B-B14F-4D97-AF65-F5344CB8AC3E}">
        <p14:creationId xmlns:p14="http://schemas.microsoft.com/office/powerpoint/2010/main" val="109343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E1DA-384E-F79E-C4E4-F11CEE72CF00}"/>
              </a:ext>
            </a:extLst>
          </p:cNvPr>
          <p:cNvSpPr>
            <a:spLocks noGrp="1"/>
          </p:cNvSpPr>
          <p:nvPr>
            <p:ph type="title"/>
          </p:nvPr>
        </p:nvSpPr>
        <p:spPr>
          <a:xfrm>
            <a:off x="677333" y="609600"/>
            <a:ext cx="8664629" cy="587604"/>
          </a:xfrm>
        </p:spPr>
        <p:txBody>
          <a:bodyPr>
            <a:normAutofit/>
          </a:bodyPr>
          <a:lstStyle/>
          <a:p>
            <a:pPr algn="ctr"/>
            <a:r>
              <a:rPr lang="en-US" sz="2800" dirty="0">
                <a:solidFill>
                  <a:schemeClr val="tx1"/>
                </a:solidFill>
              </a:rPr>
              <a:t>Asymptotic notations and common functions</a:t>
            </a:r>
            <a:endParaRPr lang="en-US" sz="2800" dirty="0"/>
          </a:p>
        </p:txBody>
      </p:sp>
      <p:sp>
        <p:nvSpPr>
          <p:cNvPr id="3" name="Content Placeholder 2">
            <a:extLst>
              <a:ext uri="{FF2B5EF4-FFF2-40B4-BE49-F238E27FC236}">
                <a16:creationId xmlns:a16="http://schemas.microsoft.com/office/drawing/2014/main" id="{2CC0E203-CB6E-F379-543E-1B8C2271FE97}"/>
              </a:ext>
            </a:extLst>
          </p:cNvPr>
          <p:cNvSpPr>
            <a:spLocks noGrp="1"/>
          </p:cNvSpPr>
          <p:nvPr>
            <p:ph idx="1"/>
          </p:nvPr>
        </p:nvSpPr>
        <p:spPr>
          <a:xfrm>
            <a:off x="1286740" y="1562022"/>
            <a:ext cx="11560580" cy="4686378"/>
          </a:xfrm>
        </p:spPr>
        <p:txBody>
          <a:bodyPr>
            <a:normAutofit/>
          </a:bodyPr>
          <a:lstStyle/>
          <a:p>
            <a:pPr marL="0" indent="0">
              <a:buNone/>
            </a:pPr>
            <a:r>
              <a:rPr lang="en-US" dirty="0"/>
              <a:t> </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DC71D26E-6E76-7ECA-31AA-6F025F65C2A0}"/>
              </a:ext>
            </a:extLst>
          </p:cNvPr>
          <p:cNvSpPr txBox="1"/>
          <p:nvPr/>
        </p:nvSpPr>
        <p:spPr>
          <a:xfrm>
            <a:off x="1065229" y="1386593"/>
            <a:ext cx="7268066" cy="369332"/>
          </a:xfrm>
          <a:prstGeom prst="rect">
            <a:avLst/>
          </a:prstGeom>
          <a:noFill/>
        </p:spPr>
        <p:txBody>
          <a:bodyPr wrap="square" rtlCol="0">
            <a:spAutoFit/>
          </a:bodyPr>
          <a:lstStyle/>
          <a:p>
            <a:r>
              <a:rPr lang="en-US" dirty="0"/>
              <a:t>For growth rate of n , it should be:</a:t>
            </a:r>
          </a:p>
        </p:txBody>
      </p:sp>
      <p:pic>
        <p:nvPicPr>
          <p:cNvPr id="7" name="Picture 6">
            <a:extLst>
              <a:ext uri="{FF2B5EF4-FFF2-40B4-BE49-F238E27FC236}">
                <a16:creationId xmlns:a16="http://schemas.microsoft.com/office/drawing/2014/main" id="{B48D4672-4E8E-1868-0130-6DDC97B7BE05}"/>
              </a:ext>
            </a:extLst>
          </p:cNvPr>
          <p:cNvPicPr>
            <a:picLocks noChangeAspect="1"/>
          </p:cNvPicPr>
          <p:nvPr/>
        </p:nvPicPr>
        <p:blipFill>
          <a:blip r:embed="rId2"/>
          <a:stretch>
            <a:fillRect/>
          </a:stretch>
        </p:blipFill>
        <p:spPr>
          <a:xfrm>
            <a:off x="1138156" y="2190642"/>
            <a:ext cx="5928874" cy="2476715"/>
          </a:xfrm>
          <a:prstGeom prst="rect">
            <a:avLst/>
          </a:prstGeom>
        </p:spPr>
      </p:pic>
      <p:sp>
        <p:nvSpPr>
          <p:cNvPr id="8" name="TextBox 7">
            <a:extLst>
              <a:ext uri="{FF2B5EF4-FFF2-40B4-BE49-F238E27FC236}">
                <a16:creationId xmlns:a16="http://schemas.microsoft.com/office/drawing/2014/main" id="{CDDCF4E2-6E63-0A11-241E-C7370680BB11}"/>
              </a:ext>
            </a:extLst>
          </p:cNvPr>
          <p:cNvSpPr txBox="1"/>
          <p:nvPr/>
        </p:nvSpPr>
        <p:spPr>
          <a:xfrm>
            <a:off x="1286740" y="5102076"/>
            <a:ext cx="9274580" cy="923330"/>
          </a:xfrm>
          <a:prstGeom prst="rect">
            <a:avLst/>
          </a:prstGeom>
          <a:noFill/>
        </p:spPr>
        <p:txBody>
          <a:bodyPr wrap="square" rtlCol="0">
            <a:spAutoFit/>
          </a:bodyPr>
          <a:lstStyle/>
          <a:p>
            <a:r>
              <a:rPr lang="en-US" dirty="0"/>
              <a:t>If we are increasing n value, we can see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5n</a:t>
            </a:r>
            <a:r>
              <a:rPr lang="en-US" sz="1800" kern="100" baseline="30000" dirty="0">
                <a:effectLst/>
                <a:latin typeface="Calibri" panose="020F0502020204030204" pitchFamily="34" charset="0"/>
                <a:ea typeface="Calibri" panose="020F0502020204030204" pitchFamily="34" charset="0"/>
                <a:cs typeface="Times New Roman" panose="02020603050405020304" pitchFamily="18" charset="0"/>
              </a:rPr>
              <a:t>2 </a:t>
            </a:r>
            <a:r>
              <a:rPr lang="en-US" dirty="0"/>
              <a:t>is taking 99.88 % of the time. While 6n is taking 0.12 % of the time and 12 is just taking 0.0002 percent of the time. These are almost negligible.</a:t>
            </a:r>
          </a:p>
        </p:txBody>
      </p:sp>
    </p:spTree>
    <p:extLst>
      <p:ext uri="{BB962C8B-B14F-4D97-AF65-F5344CB8AC3E}">
        <p14:creationId xmlns:p14="http://schemas.microsoft.com/office/powerpoint/2010/main" val="2970439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E1DA-384E-F79E-C4E4-F11CEE72CF00}"/>
              </a:ext>
            </a:extLst>
          </p:cNvPr>
          <p:cNvSpPr>
            <a:spLocks noGrp="1"/>
          </p:cNvSpPr>
          <p:nvPr>
            <p:ph type="title"/>
          </p:nvPr>
        </p:nvSpPr>
        <p:spPr>
          <a:xfrm>
            <a:off x="677333" y="609600"/>
            <a:ext cx="8664629" cy="587604"/>
          </a:xfrm>
        </p:spPr>
        <p:txBody>
          <a:bodyPr>
            <a:normAutofit/>
          </a:bodyPr>
          <a:lstStyle/>
          <a:p>
            <a:pPr algn="ctr"/>
            <a:r>
              <a:rPr lang="en-US" sz="2800" dirty="0">
                <a:solidFill>
                  <a:schemeClr val="tx1"/>
                </a:solidFill>
              </a:rPr>
              <a:t>Asymptotic notations and common functions</a:t>
            </a:r>
            <a:endParaRPr lang="en-US" sz="2800" dirty="0"/>
          </a:p>
        </p:txBody>
      </p:sp>
      <p:sp>
        <p:nvSpPr>
          <p:cNvPr id="3" name="Content Placeholder 2">
            <a:extLst>
              <a:ext uri="{FF2B5EF4-FFF2-40B4-BE49-F238E27FC236}">
                <a16:creationId xmlns:a16="http://schemas.microsoft.com/office/drawing/2014/main" id="{2CC0E203-CB6E-F379-543E-1B8C2271FE97}"/>
              </a:ext>
            </a:extLst>
          </p:cNvPr>
          <p:cNvSpPr>
            <a:spLocks noGrp="1"/>
          </p:cNvSpPr>
          <p:nvPr>
            <p:ph idx="1"/>
          </p:nvPr>
        </p:nvSpPr>
        <p:spPr>
          <a:xfrm>
            <a:off x="1286740" y="1562022"/>
            <a:ext cx="11560580" cy="4686378"/>
          </a:xfrm>
        </p:spPr>
        <p:txBody>
          <a:bodyPr>
            <a:normAutofit/>
          </a:bodyPr>
          <a:lstStyle/>
          <a:p>
            <a:pPr marL="0" indent="0">
              <a:buNone/>
            </a:pPr>
            <a:r>
              <a:rPr lang="en-US" dirty="0"/>
              <a:t> </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5CCB2564-1C85-FB8D-9AF9-46D963A20234}"/>
              </a:ext>
            </a:extLst>
          </p:cNvPr>
          <p:cNvPicPr>
            <a:picLocks noChangeAspect="1"/>
          </p:cNvPicPr>
          <p:nvPr/>
        </p:nvPicPr>
        <p:blipFill>
          <a:blip r:embed="rId2"/>
          <a:stretch>
            <a:fillRect/>
          </a:stretch>
        </p:blipFill>
        <p:spPr>
          <a:xfrm>
            <a:off x="3154425" y="1786747"/>
            <a:ext cx="5883150" cy="3284505"/>
          </a:xfrm>
          <a:prstGeom prst="rect">
            <a:avLst/>
          </a:prstGeom>
        </p:spPr>
      </p:pic>
    </p:spTree>
    <p:extLst>
      <p:ext uri="{BB962C8B-B14F-4D97-AF65-F5344CB8AC3E}">
        <p14:creationId xmlns:p14="http://schemas.microsoft.com/office/powerpoint/2010/main" val="3332041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E1DA-384E-F79E-C4E4-F11CEE72CF00}"/>
              </a:ext>
            </a:extLst>
          </p:cNvPr>
          <p:cNvSpPr>
            <a:spLocks noGrp="1"/>
          </p:cNvSpPr>
          <p:nvPr>
            <p:ph type="title"/>
          </p:nvPr>
        </p:nvSpPr>
        <p:spPr>
          <a:xfrm>
            <a:off x="677333" y="609600"/>
            <a:ext cx="8664629" cy="587604"/>
          </a:xfrm>
        </p:spPr>
        <p:txBody>
          <a:bodyPr>
            <a:normAutofit/>
          </a:bodyPr>
          <a:lstStyle/>
          <a:p>
            <a:pPr algn="ctr"/>
            <a:r>
              <a:rPr lang="en-US" sz="2800" dirty="0">
                <a:solidFill>
                  <a:schemeClr val="tx1"/>
                </a:solidFill>
              </a:rPr>
              <a:t>Asymptotic notations and common functions</a:t>
            </a:r>
            <a:endParaRPr lang="en-US" sz="2800" dirty="0"/>
          </a:p>
        </p:txBody>
      </p:sp>
      <p:sp>
        <p:nvSpPr>
          <p:cNvPr id="3" name="Content Placeholder 2">
            <a:extLst>
              <a:ext uri="{FF2B5EF4-FFF2-40B4-BE49-F238E27FC236}">
                <a16:creationId xmlns:a16="http://schemas.microsoft.com/office/drawing/2014/main" id="{2CC0E203-CB6E-F379-543E-1B8C2271FE97}"/>
              </a:ext>
            </a:extLst>
          </p:cNvPr>
          <p:cNvSpPr>
            <a:spLocks noGrp="1"/>
          </p:cNvSpPr>
          <p:nvPr>
            <p:ph idx="1"/>
          </p:nvPr>
        </p:nvSpPr>
        <p:spPr>
          <a:xfrm>
            <a:off x="937260" y="4019510"/>
            <a:ext cx="11910060" cy="2228889"/>
          </a:xfrm>
        </p:spPr>
        <p:txBody>
          <a:bodyPr>
            <a:normAutofit fontScale="92500" lnSpcReduction="20000"/>
          </a:bodyPr>
          <a:lstStyle/>
          <a:p>
            <a:pPr marL="0" indent="0">
              <a:buNone/>
            </a:pPr>
            <a:r>
              <a:rPr lang="en-US" dirty="0"/>
              <a:t> </a:t>
            </a:r>
          </a:p>
          <a:p>
            <a:pPr marL="0" indent="0">
              <a:buNone/>
            </a:pPr>
            <a:endParaRPr lang="en-US" dirty="0"/>
          </a:p>
          <a:p>
            <a:pPr marL="0" indent="0">
              <a:buNone/>
            </a:pPr>
            <a:r>
              <a:rPr lang="en-US" dirty="0"/>
              <a:t>So, there is no harm if we eliminate the rest of the terms as they are not contributing much to the time.</a:t>
            </a:r>
          </a:p>
          <a:p>
            <a:pPr marL="114300" marR="0" indent="0">
              <a:lnSpc>
                <a:spcPct val="115000"/>
              </a:lnSpc>
              <a:spcBef>
                <a:spcPts val="0"/>
              </a:spcBef>
              <a:spcAft>
                <a:spcPts val="1000"/>
              </a:spcAft>
              <a:buNone/>
            </a:pPr>
            <a:r>
              <a:rPr lang="en-US" dirty="0"/>
              <a:t>F(n) =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5n</a:t>
            </a:r>
            <a:r>
              <a:rPr lang="en-US" sz="1800" kern="100" baseline="30000" dirty="0">
                <a:effectLst/>
                <a:latin typeface="Calibri" panose="020F0502020204030204" pitchFamily="34" charset="0"/>
                <a:ea typeface="Calibri" panose="020F0502020204030204" pitchFamily="34" charset="0"/>
                <a:cs typeface="Times New Roman" panose="02020603050405020304" pitchFamily="18" charset="0"/>
              </a:rPr>
              <a:t>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We are getting the approximate time complexity and we are satisfied with this result because this approximate result is very near to the actual result.</a:t>
            </a:r>
          </a:p>
          <a:p>
            <a:pPr marL="0" indent="0">
              <a:buNone/>
            </a:pPr>
            <a:r>
              <a:rPr lang="en-US" dirty="0"/>
              <a:t>This approximate measure of the time complexity is called </a:t>
            </a:r>
            <a:r>
              <a:rPr lang="en-US" dirty="0">
                <a:solidFill>
                  <a:srgbClr val="FF0000"/>
                </a:solidFill>
              </a:rPr>
              <a:t>Asymptotic Complexity.</a:t>
            </a:r>
          </a:p>
        </p:txBody>
      </p:sp>
      <p:pic>
        <p:nvPicPr>
          <p:cNvPr id="4" name="Picture 3">
            <a:extLst>
              <a:ext uri="{FF2B5EF4-FFF2-40B4-BE49-F238E27FC236}">
                <a16:creationId xmlns:a16="http://schemas.microsoft.com/office/drawing/2014/main" id="{0C467A46-04CF-D6E1-A698-BA936B5A5984}"/>
              </a:ext>
            </a:extLst>
          </p:cNvPr>
          <p:cNvPicPr>
            <a:picLocks noChangeAspect="1"/>
          </p:cNvPicPr>
          <p:nvPr/>
        </p:nvPicPr>
        <p:blipFill>
          <a:blip r:embed="rId3"/>
          <a:stretch>
            <a:fillRect/>
          </a:stretch>
        </p:blipFill>
        <p:spPr>
          <a:xfrm>
            <a:off x="1709656" y="1542796"/>
            <a:ext cx="5928874" cy="2476715"/>
          </a:xfrm>
          <a:prstGeom prst="rect">
            <a:avLst/>
          </a:prstGeom>
        </p:spPr>
      </p:pic>
    </p:spTree>
    <p:extLst>
      <p:ext uri="{BB962C8B-B14F-4D97-AF65-F5344CB8AC3E}">
        <p14:creationId xmlns:p14="http://schemas.microsoft.com/office/powerpoint/2010/main" val="2161837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CB696-5B65-FBAA-1C57-A60831B4B518}"/>
              </a:ext>
            </a:extLst>
          </p:cNvPr>
          <p:cNvSpPr>
            <a:spLocks noGrp="1"/>
          </p:cNvSpPr>
          <p:nvPr>
            <p:ph type="title"/>
          </p:nvPr>
        </p:nvSpPr>
        <p:spPr>
          <a:xfrm>
            <a:off x="677333" y="609600"/>
            <a:ext cx="9626163" cy="1077798"/>
          </a:xfrm>
        </p:spPr>
        <p:txBody>
          <a:bodyPr/>
          <a:lstStyle/>
          <a:p>
            <a:r>
              <a:rPr lang="en-US" sz="3600" dirty="0">
                <a:solidFill>
                  <a:schemeClr val="tx1"/>
                </a:solidFill>
              </a:rPr>
              <a:t>Asymptotic notations and common functions</a:t>
            </a:r>
            <a:endParaRPr lang="en-US" dirty="0"/>
          </a:p>
        </p:txBody>
      </p:sp>
      <p:sp>
        <p:nvSpPr>
          <p:cNvPr id="3" name="Content Placeholder 2">
            <a:extLst>
              <a:ext uri="{FF2B5EF4-FFF2-40B4-BE49-F238E27FC236}">
                <a16:creationId xmlns:a16="http://schemas.microsoft.com/office/drawing/2014/main" id="{51B4D6AB-31A0-0CF9-5EFF-E94A741480B7}"/>
              </a:ext>
            </a:extLst>
          </p:cNvPr>
          <p:cNvSpPr>
            <a:spLocks noGrp="1"/>
          </p:cNvSpPr>
          <p:nvPr>
            <p:ph idx="1"/>
          </p:nvPr>
        </p:nvSpPr>
        <p:spPr>
          <a:xfrm>
            <a:off x="517078" y="1488613"/>
            <a:ext cx="6873536" cy="4619956"/>
          </a:xfrm>
        </p:spPr>
        <p:txBody>
          <a:bodyPr/>
          <a:lstStyle/>
          <a:p>
            <a:pPr marL="0" indent="0">
              <a:buNone/>
            </a:pPr>
            <a:r>
              <a:rPr lang="en-US" b="1" i="0" dirty="0">
                <a:solidFill>
                  <a:srgbClr val="002060"/>
                </a:solidFill>
                <a:effectLst/>
                <a:latin typeface="Times New Roman" panose="02020603050405020304" pitchFamily="18" charset="0"/>
                <a:cs typeface="Times New Roman" panose="02020603050405020304" pitchFamily="18" charset="0"/>
              </a:rPr>
              <a:t>Big-O </a:t>
            </a:r>
            <a:r>
              <a:rPr lang="en-US" b="1" i="0" dirty="0" err="1">
                <a:solidFill>
                  <a:srgbClr val="002060"/>
                </a:solidFill>
                <a:effectLst/>
                <a:latin typeface="Times New Roman" panose="02020603050405020304" pitchFamily="18" charset="0"/>
                <a:cs typeface="Times New Roman" panose="02020603050405020304" pitchFamily="18" charset="0"/>
              </a:rPr>
              <a:t>notation:</a:t>
            </a:r>
            <a:r>
              <a:rPr lang="en-US" b="0" i="0" dirty="0" err="1">
                <a:solidFill>
                  <a:schemeClr val="tx1"/>
                </a:solidFill>
                <a:effectLst/>
                <a:latin typeface="Times New Roman" panose="02020603050405020304" pitchFamily="18" charset="0"/>
                <a:cs typeface="Times New Roman" panose="02020603050405020304" pitchFamily="18" charset="0"/>
              </a:rPr>
              <a:t>Big-O</a:t>
            </a:r>
            <a:r>
              <a:rPr lang="en-US" b="0" i="0" dirty="0">
                <a:solidFill>
                  <a:schemeClr val="tx1"/>
                </a:solidFill>
                <a:effectLst/>
                <a:latin typeface="Times New Roman" panose="02020603050405020304" pitchFamily="18" charset="0"/>
                <a:cs typeface="Times New Roman" panose="02020603050405020304" pitchFamily="18" charset="0"/>
              </a:rPr>
              <a:t> notation represents the upper bound of the running time of an algorithm. Thus, it gives the worst-case complexity of an algorithm.</a:t>
            </a:r>
          </a:p>
          <a:p>
            <a:pPr marL="0" indent="0">
              <a:buNone/>
            </a:pPr>
            <a:endParaRPr lang="en-US"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O(g(n)) = { f(n): there exist positive constants c and n</a:t>
            </a:r>
            <a:r>
              <a:rPr kumimoji="0" lang="en-US" altLang="en-US"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0</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such that 0 ≤ f(n) ≤ cg(n) for all n ≥ n</a:t>
            </a:r>
            <a:r>
              <a:rPr kumimoji="0" lang="en-US" altLang="en-US" b="1"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0</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above expression can be described as a function f(n) belongs to the set O(g(n)) if there exists a positive constant c such that it lies between 0 and cg(n), for sufficiently large 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any value of n, the running time of an algorithm does not cross the time provided by O(g(n)).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Since it gives the worst-case running time of an algorithm, it is widely used to analyze an algorithm as we are always interested in the worst-case scenario.</a:t>
            </a:r>
          </a:p>
          <a:p>
            <a:pPr marL="0" indent="0">
              <a:buNone/>
            </a:pPr>
            <a:endParaRPr lang="en-US" dirty="0"/>
          </a:p>
        </p:txBody>
      </p:sp>
      <p:sp>
        <p:nvSpPr>
          <p:cNvPr id="4" name="Rectangle 1">
            <a:extLst>
              <a:ext uri="{FF2B5EF4-FFF2-40B4-BE49-F238E27FC236}">
                <a16:creationId xmlns:a16="http://schemas.microsoft.com/office/drawing/2014/main" id="{947C21BA-3705-90C2-AE9D-57A89C530477}"/>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7" name="Picture 3" descr="Data Structures &amp; Algorithms: Asymptotic Analysis &amp; Notations | by Diptanu  Sarkar | The Startup | Medium">
            <a:extLst>
              <a:ext uri="{FF2B5EF4-FFF2-40B4-BE49-F238E27FC236}">
                <a16:creationId xmlns:a16="http://schemas.microsoft.com/office/drawing/2014/main" id="{A8AC87EB-ECE5-5B88-3EC6-41E5482FC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2189" y="2008401"/>
            <a:ext cx="285750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3049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E1DA-384E-F79E-C4E4-F11CEE72CF00}"/>
              </a:ext>
            </a:extLst>
          </p:cNvPr>
          <p:cNvSpPr>
            <a:spLocks noGrp="1"/>
          </p:cNvSpPr>
          <p:nvPr>
            <p:ph type="title"/>
          </p:nvPr>
        </p:nvSpPr>
        <p:spPr>
          <a:xfrm>
            <a:off x="677334" y="609600"/>
            <a:ext cx="8596668" cy="614543"/>
          </a:xfrm>
        </p:spPr>
        <p:txBody>
          <a:bodyPr>
            <a:normAutofit/>
          </a:bodyPr>
          <a:lstStyle/>
          <a:p>
            <a:pPr algn="ctr"/>
            <a:r>
              <a:rPr lang="en-US" sz="3200" dirty="0">
                <a:solidFill>
                  <a:schemeClr val="tx1"/>
                </a:solidFill>
              </a:rPr>
              <a:t>Asymptotic notations and common functions</a:t>
            </a:r>
            <a:endParaRPr lang="en-US" sz="3200" dirty="0"/>
          </a:p>
        </p:txBody>
      </p:sp>
      <p:sp>
        <p:nvSpPr>
          <p:cNvPr id="3" name="Content Placeholder 2">
            <a:extLst>
              <a:ext uri="{FF2B5EF4-FFF2-40B4-BE49-F238E27FC236}">
                <a16:creationId xmlns:a16="http://schemas.microsoft.com/office/drawing/2014/main" id="{2CC0E203-CB6E-F379-543E-1B8C2271FE97}"/>
              </a:ext>
            </a:extLst>
          </p:cNvPr>
          <p:cNvSpPr>
            <a:spLocks noGrp="1"/>
          </p:cNvSpPr>
          <p:nvPr>
            <p:ph idx="1"/>
          </p:nvPr>
        </p:nvSpPr>
        <p:spPr>
          <a:xfrm>
            <a:off x="568003" y="1488613"/>
            <a:ext cx="8596668" cy="3880773"/>
          </a:xfrm>
        </p:spPr>
        <p:txBody>
          <a:bodyPr>
            <a:normAutofit/>
          </a:bodyPr>
          <a:lstStyle/>
          <a:p>
            <a:pPr marL="114300" indent="0">
              <a:lnSpc>
                <a:spcPct val="115000"/>
              </a:lnSpc>
              <a:spcBef>
                <a:spcPts val="0"/>
              </a:spcBef>
              <a:spcAft>
                <a:spcPts val="1000"/>
              </a:spcAft>
              <a:buNone/>
            </a:pPr>
            <a:r>
              <a:rPr lang="en-US" b="1" dirty="0">
                <a:solidFill>
                  <a:srgbClr val="002060"/>
                </a:solidFill>
                <a:latin typeface="Times New Roman" panose="02020603050405020304" pitchFamily="18" charset="0"/>
                <a:cs typeface="Times New Roman" panose="02020603050405020304" pitchFamily="18" charset="0"/>
              </a:rPr>
              <a:t>Big Oh Notations (denoted by O) : </a:t>
            </a:r>
            <a:r>
              <a:rPr lang="en-US" dirty="0">
                <a:solidFill>
                  <a:schemeClr val="tx1"/>
                </a:solidFill>
                <a:latin typeface="Times New Roman" panose="02020603050405020304" pitchFamily="18" charset="0"/>
                <a:cs typeface="Times New Roman" panose="02020603050405020304" pitchFamily="18" charset="0"/>
              </a:rPr>
              <a:t>There are different Big O expressions such as O(1), O(</a:t>
            </a:r>
            <a:r>
              <a:rPr lang="en-US" dirty="0" err="1">
                <a:solidFill>
                  <a:schemeClr val="tx1"/>
                </a:solidFill>
                <a:latin typeface="Times New Roman" panose="02020603050405020304" pitchFamily="18" charset="0"/>
                <a:cs typeface="Times New Roman" panose="02020603050405020304" pitchFamily="18" charset="0"/>
              </a:rPr>
              <a:t>logn</a:t>
            </a:r>
            <a:r>
              <a:rPr lang="en-US" dirty="0">
                <a:solidFill>
                  <a:schemeClr val="tx1"/>
                </a:solidFill>
                <a:latin typeface="Times New Roman" panose="02020603050405020304" pitchFamily="18" charset="0"/>
                <a:cs typeface="Times New Roman" panose="02020603050405020304" pitchFamily="18" charset="0"/>
              </a:rPr>
              <a:t>), O(n), O</a:t>
            </a: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r>
              <a:rPr lang="en-US" sz="1800" kern="100" baseline="30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t>
            </a: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a:t>
            </a:r>
            <a:r>
              <a:rPr lang="en-US" sz="18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nlogn</a:t>
            </a: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O (n</a:t>
            </a:r>
            <a:r>
              <a:rPr lang="en-US" sz="1800" kern="100" baseline="30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O(n</a:t>
            </a:r>
            <a:r>
              <a:rPr lang="en-US" sz="1800" kern="100" baseline="30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the time taken that is number of steps when problem size increase can be summarized in the following table :</a:t>
            </a:r>
          </a:p>
          <a:p>
            <a:pPr marL="114300" indent="0">
              <a:lnSpc>
                <a:spcPct val="115000"/>
              </a:lnSpc>
              <a:spcBef>
                <a:spcPts val="0"/>
              </a:spcBef>
              <a:spcAft>
                <a:spcPts val="10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marR="0" indent="0">
              <a:lnSpc>
                <a:spcPct val="115000"/>
              </a:lnSpc>
              <a:spcBef>
                <a:spcPts val="0"/>
              </a:spcBef>
              <a:spcAft>
                <a:spcPts val="10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2D67A62-3DE9-FC13-867E-2B3FC51B4758}"/>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82FAF4E7-A631-6173-61E0-272A9CE6E165}"/>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74EC02F4-CCDF-F71D-12A1-32A848D6B518}"/>
              </a:ext>
            </a:extLst>
          </p:cNvPr>
          <p:cNvGraphicFramePr>
            <a:graphicFrameLocks noGrp="1"/>
          </p:cNvGraphicFramePr>
          <p:nvPr>
            <p:extLst>
              <p:ext uri="{D42A27DB-BD31-4B8C-83A1-F6EECF244321}">
                <p14:modId xmlns:p14="http://schemas.microsoft.com/office/powerpoint/2010/main" val="1250513102"/>
              </p:ext>
            </p:extLst>
          </p:nvPr>
        </p:nvGraphicFramePr>
        <p:xfrm>
          <a:off x="911666" y="2623880"/>
          <a:ext cx="8515140" cy="2909653"/>
        </p:xfrm>
        <a:graphic>
          <a:graphicData uri="http://schemas.openxmlformats.org/drawingml/2006/table">
            <a:tbl>
              <a:tblPr firstRow="1" bandRow="1">
                <a:tableStyleId>{5C22544A-7EE6-4342-B048-85BDC9FD1C3A}</a:tableStyleId>
              </a:tblPr>
              <a:tblGrid>
                <a:gridCol w="1419190">
                  <a:extLst>
                    <a:ext uri="{9D8B030D-6E8A-4147-A177-3AD203B41FA5}">
                      <a16:colId xmlns:a16="http://schemas.microsoft.com/office/drawing/2014/main" val="3137283429"/>
                    </a:ext>
                  </a:extLst>
                </a:gridCol>
                <a:gridCol w="1419190">
                  <a:extLst>
                    <a:ext uri="{9D8B030D-6E8A-4147-A177-3AD203B41FA5}">
                      <a16:colId xmlns:a16="http://schemas.microsoft.com/office/drawing/2014/main" val="9085576"/>
                    </a:ext>
                  </a:extLst>
                </a:gridCol>
                <a:gridCol w="1419190">
                  <a:extLst>
                    <a:ext uri="{9D8B030D-6E8A-4147-A177-3AD203B41FA5}">
                      <a16:colId xmlns:a16="http://schemas.microsoft.com/office/drawing/2014/main" val="905637515"/>
                    </a:ext>
                  </a:extLst>
                </a:gridCol>
                <a:gridCol w="1419190">
                  <a:extLst>
                    <a:ext uri="{9D8B030D-6E8A-4147-A177-3AD203B41FA5}">
                      <a16:colId xmlns:a16="http://schemas.microsoft.com/office/drawing/2014/main" val="1478487429"/>
                    </a:ext>
                  </a:extLst>
                </a:gridCol>
                <a:gridCol w="1419190">
                  <a:extLst>
                    <a:ext uri="{9D8B030D-6E8A-4147-A177-3AD203B41FA5}">
                      <a16:colId xmlns:a16="http://schemas.microsoft.com/office/drawing/2014/main" val="1458751729"/>
                    </a:ext>
                  </a:extLst>
                </a:gridCol>
                <a:gridCol w="1419190">
                  <a:extLst>
                    <a:ext uri="{9D8B030D-6E8A-4147-A177-3AD203B41FA5}">
                      <a16:colId xmlns:a16="http://schemas.microsoft.com/office/drawing/2014/main" val="2970456461"/>
                    </a:ext>
                  </a:extLst>
                </a:gridCol>
              </a:tblGrid>
              <a:tr h="376604">
                <a:tc>
                  <a:txBody>
                    <a:bodyPr/>
                    <a:lstStyle/>
                    <a:p>
                      <a:r>
                        <a:rPr lang="en-US" dirty="0" err="1">
                          <a:solidFill>
                            <a:schemeClr val="tx1"/>
                          </a:solidFill>
                        </a:rPr>
                        <a:t>logn</a:t>
                      </a:r>
                      <a:endParaRPr lang="en-US" dirty="0">
                        <a:solidFill>
                          <a:schemeClr val="tx1"/>
                        </a:solidFill>
                      </a:endParaRPr>
                    </a:p>
                  </a:txBody>
                  <a:tcPr/>
                </a:tc>
                <a:tc>
                  <a:txBody>
                    <a:bodyPr/>
                    <a:lstStyle/>
                    <a:p>
                      <a:r>
                        <a:rPr lang="en-US" dirty="0">
                          <a:solidFill>
                            <a:schemeClr val="tx1"/>
                          </a:solidFill>
                          <a:latin typeface="Times New Roman" panose="02020603050405020304" pitchFamily="18" charset="0"/>
                          <a:cs typeface="Times New Roman" panose="02020603050405020304" pitchFamily="18" charset="0"/>
                        </a:rPr>
                        <a:t>n</a:t>
                      </a:r>
                      <a:endParaRPr lang="en-US" dirty="0"/>
                    </a:p>
                  </a:txBody>
                  <a:tcPr/>
                </a:tc>
                <a:tc>
                  <a:txBody>
                    <a:bodyPr/>
                    <a:lstStyle/>
                    <a:p>
                      <a:r>
                        <a:rPr lang="en-US" sz="18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nlogn</a:t>
                      </a:r>
                      <a:endParaRPr lang="en-US" dirty="0"/>
                    </a:p>
                  </a:txBody>
                  <a:tcPr/>
                </a:tc>
                <a:tc>
                  <a:txBody>
                    <a:bodyPr/>
                    <a:lstStyle/>
                    <a:p>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t>
                      </a:r>
                      <a:r>
                        <a:rPr lang="en-US" sz="1800" kern="100" baseline="30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endParaRPr lang="en-US" dirty="0"/>
                    </a:p>
                  </a:txBody>
                  <a:tcPr/>
                </a:tc>
                <a:tc>
                  <a:txBody>
                    <a:bodyPr/>
                    <a:lstStyle/>
                    <a:p>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t>
                      </a:r>
                      <a:r>
                        <a:rPr lang="en-US" sz="1800" kern="100" baseline="30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endParaRPr lang="en-US" dirty="0"/>
                    </a:p>
                  </a:txBody>
                  <a:tcPr/>
                </a:tc>
                <a:tc>
                  <a:txBody>
                    <a:bodyPr/>
                    <a:lstStyle/>
                    <a:p>
                      <a:r>
                        <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r>
                        <a:rPr lang="en-US" sz="1800" kern="100" baseline="30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t>
                      </a:r>
                      <a:endParaRPr lang="en-US" dirty="0"/>
                    </a:p>
                  </a:txBody>
                  <a:tcPr/>
                </a:tc>
                <a:extLst>
                  <a:ext uri="{0D108BD9-81ED-4DB2-BD59-A6C34878D82A}">
                    <a16:rowId xmlns:a16="http://schemas.microsoft.com/office/drawing/2014/main" val="2175614819"/>
                  </a:ext>
                </a:extLst>
              </a:tr>
              <a:tr h="376604">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335703930"/>
                  </a:ext>
                </a:extLst>
              </a:tr>
              <a:tr h="376604">
                <a:tc>
                  <a:txBody>
                    <a:bodyPr/>
                    <a:lstStyle/>
                    <a:p>
                      <a:r>
                        <a:rPr lang="en-US" dirty="0"/>
                        <a:t>1</a:t>
                      </a:r>
                    </a:p>
                  </a:txBody>
                  <a:tcPr/>
                </a:tc>
                <a:tc>
                  <a:txBody>
                    <a:bodyPr/>
                    <a:lstStyle/>
                    <a:p>
                      <a:r>
                        <a:rPr lang="en-US" dirty="0"/>
                        <a:t>2</a:t>
                      </a:r>
                    </a:p>
                  </a:txBody>
                  <a:tcPr/>
                </a:tc>
                <a:tc>
                  <a:txBody>
                    <a:bodyPr/>
                    <a:lstStyle/>
                    <a:p>
                      <a:r>
                        <a:rPr lang="en-US" dirty="0"/>
                        <a:t>2</a:t>
                      </a:r>
                    </a:p>
                  </a:txBody>
                  <a:tcPr/>
                </a:tc>
                <a:tc>
                  <a:txBody>
                    <a:bodyPr/>
                    <a:lstStyle/>
                    <a:p>
                      <a:r>
                        <a:rPr lang="en-US" dirty="0"/>
                        <a:t>4</a:t>
                      </a:r>
                    </a:p>
                  </a:txBody>
                  <a:tcPr/>
                </a:tc>
                <a:tc>
                  <a:txBody>
                    <a:bodyPr/>
                    <a:lstStyle/>
                    <a:p>
                      <a:r>
                        <a:rPr lang="en-US" dirty="0"/>
                        <a:t>8</a:t>
                      </a:r>
                    </a:p>
                  </a:txBody>
                  <a:tcPr/>
                </a:tc>
                <a:tc>
                  <a:txBody>
                    <a:bodyPr/>
                    <a:lstStyle/>
                    <a:p>
                      <a:r>
                        <a:rPr lang="en-US" dirty="0"/>
                        <a:t>4</a:t>
                      </a:r>
                    </a:p>
                  </a:txBody>
                  <a:tcPr/>
                </a:tc>
                <a:extLst>
                  <a:ext uri="{0D108BD9-81ED-4DB2-BD59-A6C34878D82A}">
                    <a16:rowId xmlns:a16="http://schemas.microsoft.com/office/drawing/2014/main" val="1470118269"/>
                  </a:ext>
                </a:extLst>
              </a:tr>
              <a:tr h="376604">
                <a:tc>
                  <a:txBody>
                    <a:bodyPr/>
                    <a:lstStyle/>
                    <a:p>
                      <a:r>
                        <a:rPr lang="en-US" dirty="0"/>
                        <a:t>2</a:t>
                      </a:r>
                    </a:p>
                  </a:txBody>
                  <a:tcPr/>
                </a:tc>
                <a:tc>
                  <a:txBody>
                    <a:bodyPr/>
                    <a:lstStyle/>
                    <a:p>
                      <a:r>
                        <a:rPr lang="en-US" dirty="0"/>
                        <a:t>4</a:t>
                      </a:r>
                    </a:p>
                  </a:txBody>
                  <a:tcPr/>
                </a:tc>
                <a:tc>
                  <a:txBody>
                    <a:bodyPr/>
                    <a:lstStyle/>
                    <a:p>
                      <a:r>
                        <a:rPr lang="en-US" dirty="0"/>
                        <a:t>8</a:t>
                      </a:r>
                    </a:p>
                  </a:txBody>
                  <a:tcPr/>
                </a:tc>
                <a:tc>
                  <a:txBody>
                    <a:bodyPr/>
                    <a:lstStyle/>
                    <a:p>
                      <a:r>
                        <a:rPr lang="en-US" dirty="0"/>
                        <a:t>16</a:t>
                      </a:r>
                    </a:p>
                  </a:txBody>
                  <a:tcPr/>
                </a:tc>
                <a:tc>
                  <a:txBody>
                    <a:bodyPr/>
                    <a:lstStyle/>
                    <a:p>
                      <a:r>
                        <a:rPr lang="en-US" dirty="0"/>
                        <a:t>64</a:t>
                      </a:r>
                    </a:p>
                  </a:txBody>
                  <a:tcPr/>
                </a:tc>
                <a:tc>
                  <a:txBody>
                    <a:bodyPr/>
                    <a:lstStyle/>
                    <a:p>
                      <a:r>
                        <a:rPr lang="en-US" dirty="0"/>
                        <a:t>16</a:t>
                      </a:r>
                    </a:p>
                  </a:txBody>
                  <a:tcPr/>
                </a:tc>
                <a:extLst>
                  <a:ext uri="{0D108BD9-81ED-4DB2-BD59-A6C34878D82A}">
                    <a16:rowId xmlns:a16="http://schemas.microsoft.com/office/drawing/2014/main" val="1205428272"/>
                  </a:ext>
                </a:extLst>
              </a:tr>
              <a:tr h="376604">
                <a:tc>
                  <a:txBody>
                    <a:bodyPr/>
                    <a:lstStyle/>
                    <a:p>
                      <a:r>
                        <a:rPr lang="en-US" dirty="0"/>
                        <a:t>3</a:t>
                      </a:r>
                    </a:p>
                  </a:txBody>
                  <a:tcPr/>
                </a:tc>
                <a:tc>
                  <a:txBody>
                    <a:bodyPr/>
                    <a:lstStyle/>
                    <a:p>
                      <a:r>
                        <a:rPr lang="en-US" dirty="0"/>
                        <a:t>8</a:t>
                      </a:r>
                    </a:p>
                  </a:txBody>
                  <a:tcPr/>
                </a:tc>
                <a:tc>
                  <a:txBody>
                    <a:bodyPr/>
                    <a:lstStyle/>
                    <a:p>
                      <a:r>
                        <a:rPr lang="en-US" dirty="0"/>
                        <a:t>24</a:t>
                      </a:r>
                    </a:p>
                  </a:txBody>
                  <a:tcPr/>
                </a:tc>
                <a:tc>
                  <a:txBody>
                    <a:bodyPr/>
                    <a:lstStyle/>
                    <a:p>
                      <a:r>
                        <a:rPr lang="en-US" dirty="0"/>
                        <a:t>64</a:t>
                      </a:r>
                    </a:p>
                  </a:txBody>
                  <a:tcPr/>
                </a:tc>
                <a:tc>
                  <a:txBody>
                    <a:bodyPr/>
                    <a:lstStyle/>
                    <a:p>
                      <a:r>
                        <a:rPr lang="en-US" dirty="0"/>
                        <a:t>512</a:t>
                      </a:r>
                    </a:p>
                  </a:txBody>
                  <a:tcPr/>
                </a:tc>
                <a:tc>
                  <a:txBody>
                    <a:bodyPr/>
                    <a:lstStyle/>
                    <a:p>
                      <a:r>
                        <a:rPr lang="en-US" dirty="0"/>
                        <a:t>256</a:t>
                      </a:r>
                    </a:p>
                  </a:txBody>
                  <a:tcPr/>
                </a:tc>
                <a:extLst>
                  <a:ext uri="{0D108BD9-81ED-4DB2-BD59-A6C34878D82A}">
                    <a16:rowId xmlns:a16="http://schemas.microsoft.com/office/drawing/2014/main" val="1186597221"/>
                  </a:ext>
                </a:extLst>
              </a:tr>
              <a:tr h="376604">
                <a:tc>
                  <a:txBody>
                    <a:bodyPr/>
                    <a:lstStyle/>
                    <a:p>
                      <a:r>
                        <a:rPr lang="en-US" dirty="0"/>
                        <a:t>4</a:t>
                      </a:r>
                    </a:p>
                  </a:txBody>
                  <a:tcPr/>
                </a:tc>
                <a:tc>
                  <a:txBody>
                    <a:bodyPr/>
                    <a:lstStyle/>
                    <a:p>
                      <a:r>
                        <a:rPr lang="en-US" dirty="0"/>
                        <a:t>16</a:t>
                      </a:r>
                    </a:p>
                  </a:txBody>
                  <a:tcPr/>
                </a:tc>
                <a:tc>
                  <a:txBody>
                    <a:bodyPr/>
                    <a:lstStyle/>
                    <a:p>
                      <a:r>
                        <a:rPr lang="en-US" dirty="0"/>
                        <a:t>64</a:t>
                      </a:r>
                    </a:p>
                  </a:txBody>
                  <a:tcPr/>
                </a:tc>
                <a:tc>
                  <a:txBody>
                    <a:bodyPr/>
                    <a:lstStyle/>
                    <a:p>
                      <a:r>
                        <a:rPr lang="en-US" dirty="0"/>
                        <a:t>256</a:t>
                      </a:r>
                    </a:p>
                  </a:txBody>
                  <a:tcPr/>
                </a:tc>
                <a:tc>
                  <a:txBody>
                    <a:bodyPr/>
                    <a:lstStyle/>
                    <a:p>
                      <a:r>
                        <a:rPr lang="en-US" dirty="0"/>
                        <a:t>4096</a:t>
                      </a:r>
                    </a:p>
                  </a:txBody>
                  <a:tcPr/>
                </a:tc>
                <a:tc>
                  <a:txBody>
                    <a:bodyPr/>
                    <a:lstStyle/>
                    <a:p>
                      <a:r>
                        <a:rPr lang="en-US" dirty="0"/>
                        <a:t>65536</a:t>
                      </a:r>
                    </a:p>
                  </a:txBody>
                  <a:tcPr/>
                </a:tc>
                <a:extLst>
                  <a:ext uri="{0D108BD9-81ED-4DB2-BD59-A6C34878D82A}">
                    <a16:rowId xmlns:a16="http://schemas.microsoft.com/office/drawing/2014/main" val="2425289640"/>
                  </a:ext>
                </a:extLst>
              </a:tr>
              <a:tr h="650029">
                <a:tc>
                  <a:txBody>
                    <a:bodyPr/>
                    <a:lstStyle/>
                    <a:p>
                      <a:r>
                        <a:rPr lang="en-US" dirty="0"/>
                        <a:t>5</a:t>
                      </a:r>
                    </a:p>
                  </a:txBody>
                  <a:tcPr/>
                </a:tc>
                <a:tc>
                  <a:txBody>
                    <a:bodyPr/>
                    <a:lstStyle/>
                    <a:p>
                      <a:r>
                        <a:rPr lang="en-US" dirty="0"/>
                        <a:t>32</a:t>
                      </a:r>
                    </a:p>
                  </a:txBody>
                  <a:tcPr/>
                </a:tc>
                <a:tc>
                  <a:txBody>
                    <a:bodyPr/>
                    <a:lstStyle/>
                    <a:p>
                      <a:r>
                        <a:rPr lang="en-US" dirty="0"/>
                        <a:t>160</a:t>
                      </a:r>
                    </a:p>
                  </a:txBody>
                  <a:tcPr/>
                </a:tc>
                <a:tc>
                  <a:txBody>
                    <a:bodyPr/>
                    <a:lstStyle/>
                    <a:p>
                      <a:r>
                        <a:rPr lang="en-US" dirty="0"/>
                        <a:t>1024</a:t>
                      </a:r>
                    </a:p>
                  </a:txBody>
                  <a:tcPr/>
                </a:tc>
                <a:tc>
                  <a:txBody>
                    <a:bodyPr/>
                    <a:lstStyle/>
                    <a:p>
                      <a:r>
                        <a:rPr lang="en-US" dirty="0"/>
                        <a:t>32768</a:t>
                      </a:r>
                    </a:p>
                  </a:txBody>
                  <a:tcPr/>
                </a:tc>
                <a:tc>
                  <a:txBody>
                    <a:bodyPr/>
                    <a:lstStyle/>
                    <a:p>
                      <a:r>
                        <a:rPr lang="en-US" dirty="0"/>
                        <a:t>4294967296</a:t>
                      </a:r>
                    </a:p>
                  </a:txBody>
                  <a:tcPr/>
                </a:tc>
                <a:extLst>
                  <a:ext uri="{0D108BD9-81ED-4DB2-BD59-A6C34878D82A}">
                    <a16:rowId xmlns:a16="http://schemas.microsoft.com/office/drawing/2014/main" val="3508451688"/>
                  </a:ext>
                </a:extLst>
              </a:tr>
            </a:tbl>
          </a:graphicData>
        </a:graphic>
      </p:graphicFrame>
      <p:sp>
        <p:nvSpPr>
          <p:cNvPr id="7" name="TextBox 6">
            <a:extLst>
              <a:ext uri="{FF2B5EF4-FFF2-40B4-BE49-F238E27FC236}">
                <a16:creationId xmlns:a16="http://schemas.microsoft.com/office/drawing/2014/main" id="{09E274CE-1516-6D86-A360-CF37DE6C7282}"/>
              </a:ext>
            </a:extLst>
          </p:cNvPr>
          <p:cNvSpPr txBox="1"/>
          <p:nvPr/>
        </p:nvSpPr>
        <p:spPr>
          <a:xfrm>
            <a:off x="911666" y="6042581"/>
            <a:ext cx="5758308" cy="369332"/>
          </a:xfrm>
          <a:prstGeom prst="rect">
            <a:avLst/>
          </a:prstGeom>
          <a:noFill/>
        </p:spPr>
        <p:txBody>
          <a:bodyPr wrap="none" rtlCol="0">
            <a:spAutoFit/>
          </a:bodyPr>
          <a:lstStyle/>
          <a:p>
            <a:r>
              <a:rPr lang="en-US" dirty="0">
                <a:solidFill>
                  <a:schemeClr val="accent5"/>
                </a:solidFill>
              </a:rPr>
              <a:t>Note: </a:t>
            </a:r>
            <a:r>
              <a:rPr lang="en-US" dirty="0">
                <a:solidFill>
                  <a:schemeClr val="accent5"/>
                </a:solidFill>
                <a:latin typeface="Times New Roman" panose="02020603050405020304" pitchFamily="18" charset="0"/>
                <a:cs typeface="Times New Roman" panose="02020603050405020304" pitchFamily="18" charset="0"/>
              </a:rPr>
              <a:t>O(1)&lt;O(</a:t>
            </a:r>
            <a:r>
              <a:rPr lang="en-US" dirty="0" err="1">
                <a:solidFill>
                  <a:schemeClr val="accent5"/>
                </a:solidFill>
                <a:latin typeface="Times New Roman" panose="02020603050405020304" pitchFamily="18" charset="0"/>
                <a:cs typeface="Times New Roman" panose="02020603050405020304" pitchFamily="18" charset="0"/>
              </a:rPr>
              <a:t>logn</a:t>
            </a:r>
            <a:r>
              <a:rPr lang="en-US" dirty="0">
                <a:solidFill>
                  <a:schemeClr val="accent5"/>
                </a:solidFill>
                <a:latin typeface="Times New Roman" panose="02020603050405020304" pitchFamily="18" charset="0"/>
                <a:cs typeface="Times New Roman" panose="02020603050405020304" pitchFamily="18" charset="0"/>
              </a:rPr>
              <a:t>),&lt;O(n)&lt;</a:t>
            </a:r>
            <a:r>
              <a:rPr lang="en-US" sz="1800" kern="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O(</a:t>
            </a:r>
            <a:r>
              <a:rPr lang="en-US" sz="1800" kern="100" dirty="0" err="1">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nlogn</a:t>
            </a:r>
            <a:r>
              <a:rPr lang="en-US" sz="1800" kern="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)&lt;O (n</a:t>
            </a:r>
            <a:r>
              <a:rPr lang="en-US" sz="1800" kern="100" baseline="300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2</a:t>
            </a:r>
            <a:r>
              <a:rPr lang="en-US" sz="1800" kern="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)&lt;O(n</a:t>
            </a:r>
            <a:r>
              <a:rPr lang="en-US" sz="1800" kern="100" baseline="300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3</a:t>
            </a:r>
            <a:r>
              <a:rPr lang="en-US" sz="1800" kern="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)&lt;</a:t>
            </a:r>
            <a:r>
              <a:rPr lang="en-US" dirty="0">
                <a:solidFill>
                  <a:schemeClr val="accent5"/>
                </a:solidFill>
                <a:latin typeface="Times New Roman" panose="02020603050405020304" pitchFamily="18" charset="0"/>
                <a:cs typeface="Times New Roman" panose="02020603050405020304" pitchFamily="18" charset="0"/>
              </a:rPr>
              <a:t> O</a:t>
            </a:r>
            <a:r>
              <a:rPr lang="en-US" sz="1800" kern="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(2</a:t>
            </a:r>
            <a:r>
              <a:rPr lang="en-US" sz="1800" kern="100" baseline="300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n</a:t>
            </a:r>
            <a:r>
              <a:rPr lang="en-US" sz="1800" kern="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a:t>
            </a:r>
            <a:endParaRPr lang="en-US" dirty="0">
              <a:solidFill>
                <a:schemeClr val="accent5"/>
              </a:solidFill>
            </a:endParaRPr>
          </a:p>
        </p:txBody>
      </p:sp>
    </p:spTree>
    <p:extLst>
      <p:ext uri="{BB962C8B-B14F-4D97-AF65-F5344CB8AC3E}">
        <p14:creationId xmlns:p14="http://schemas.microsoft.com/office/powerpoint/2010/main" val="3192745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E1DA-384E-F79E-C4E4-F11CEE72CF00}"/>
              </a:ext>
            </a:extLst>
          </p:cNvPr>
          <p:cNvSpPr>
            <a:spLocks noGrp="1"/>
          </p:cNvSpPr>
          <p:nvPr>
            <p:ph type="title"/>
          </p:nvPr>
        </p:nvSpPr>
        <p:spPr>
          <a:xfrm>
            <a:off x="677334" y="609600"/>
            <a:ext cx="8596668" cy="614543"/>
          </a:xfrm>
        </p:spPr>
        <p:txBody>
          <a:bodyPr>
            <a:normAutofit/>
          </a:bodyPr>
          <a:lstStyle/>
          <a:p>
            <a:pPr algn="ctr"/>
            <a:r>
              <a:rPr lang="en-US" sz="3200" dirty="0">
                <a:solidFill>
                  <a:schemeClr val="tx1"/>
                </a:solidFill>
              </a:rPr>
              <a:t>Asymptotic notations and common functions</a:t>
            </a:r>
            <a:endParaRPr lang="en-US" sz="3200" dirty="0"/>
          </a:p>
        </p:txBody>
      </p:sp>
      <p:sp>
        <p:nvSpPr>
          <p:cNvPr id="3" name="Content Placeholder 2">
            <a:extLst>
              <a:ext uri="{FF2B5EF4-FFF2-40B4-BE49-F238E27FC236}">
                <a16:creationId xmlns:a16="http://schemas.microsoft.com/office/drawing/2014/main" id="{2CC0E203-CB6E-F379-543E-1B8C2271FE97}"/>
              </a:ext>
            </a:extLst>
          </p:cNvPr>
          <p:cNvSpPr>
            <a:spLocks noGrp="1"/>
          </p:cNvSpPr>
          <p:nvPr>
            <p:ph idx="1"/>
          </p:nvPr>
        </p:nvSpPr>
        <p:spPr>
          <a:xfrm>
            <a:off x="568003" y="1488613"/>
            <a:ext cx="8596668" cy="3880773"/>
          </a:xfrm>
        </p:spPr>
        <p:txBody>
          <a:bodyPr>
            <a:normAutofit/>
          </a:bodyPr>
          <a:lstStyle/>
          <a:p>
            <a:pPr marL="0" indent="0" algn="l">
              <a:buNone/>
            </a:pPr>
            <a:r>
              <a:rPr lang="en-US" b="1" i="0" dirty="0">
                <a:solidFill>
                  <a:srgbClr val="25265E"/>
                </a:solidFill>
                <a:effectLst/>
                <a:latin typeface="Times New Roman" panose="02020603050405020304" pitchFamily="18" charset="0"/>
                <a:cs typeface="Times New Roman" panose="02020603050405020304" pitchFamily="18" charset="0"/>
              </a:rPr>
              <a:t>Omega Notation (Ω-notation)              </a:t>
            </a:r>
            <a:r>
              <a:rPr lang="en-US" b="0" i="0" dirty="0">
                <a:effectLst/>
                <a:latin typeface="Times New Roman" panose="02020603050405020304" pitchFamily="18" charset="0"/>
                <a:cs typeface="Times New Roman" panose="02020603050405020304" pitchFamily="18" charset="0"/>
              </a:rPr>
              <a:t>Omega notation represents the lower bound of the running time of an algorithm. Thus, it provides the best case complexity of an algorithm.</a:t>
            </a:r>
          </a:p>
        </p:txBody>
      </p:sp>
      <p:sp>
        <p:nvSpPr>
          <p:cNvPr id="4" name="Arrow: Right 3">
            <a:extLst>
              <a:ext uri="{FF2B5EF4-FFF2-40B4-BE49-F238E27FC236}">
                <a16:creationId xmlns:a16="http://schemas.microsoft.com/office/drawing/2014/main" id="{DA396C4F-F1EE-38DB-B6D5-F7CF43D5F21A}"/>
              </a:ext>
            </a:extLst>
          </p:cNvPr>
          <p:cNvSpPr/>
          <p:nvPr/>
        </p:nvSpPr>
        <p:spPr>
          <a:xfrm>
            <a:off x="3685499" y="1659638"/>
            <a:ext cx="545432" cy="802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2D67A62-3DE9-FC13-867E-2B3FC51B4758}"/>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6ED3E4C9-2894-5B87-4EC1-2BCB3F72FCC9}"/>
              </a:ext>
            </a:extLst>
          </p:cNvPr>
          <p:cNvSpPr txBox="1"/>
          <p:nvPr/>
        </p:nvSpPr>
        <p:spPr>
          <a:xfrm>
            <a:off x="568003" y="2659445"/>
            <a:ext cx="5118181" cy="33547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O(g(n)) = { f(n): there exist positive constants c and n</a:t>
            </a:r>
            <a:r>
              <a:rPr kumimoji="0" lang="en-US" altLang="en-US" b="0" i="0" u="none" strike="noStrike" cap="none" normalizeH="0" baseline="-30000" dirty="0">
                <a:ln>
                  <a:noFill/>
                </a:ln>
                <a:solidFill>
                  <a:srgbClr val="0070C0"/>
                </a:solidFill>
                <a:effectLst/>
                <a:latin typeface="Times New Roman" panose="02020603050405020304" pitchFamily="18" charset="0"/>
                <a:cs typeface="Times New Roman" panose="02020603050405020304" pitchFamily="18" charset="0"/>
              </a:rPr>
              <a:t>0</a:t>
            </a:r>
            <a:r>
              <a:rPr kumimoji="0" lang="en-US" altLang="en-US"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 such that 0 ≤ cg(n) ≤  f(n) for all n ≥ n</a:t>
            </a:r>
            <a:r>
              <a:rPr kumimoji="0" lang="en-US" altLang="en-US" b="0" i="0" u="none" strike="noStrike" cap="none" normalizeH="0" baseline="-30000" dirty="0">
                <a:ln>
                  <a:noFill/>
                </a:ln>
                <a:solidFill>
                  <a:srgbClr val="0070C0"/>
                </a:solidFill>
                <a:effectLst/>
                <a:latin typeface="Times New Roman" panose="02020603050405020304" pitchFamily="18" charset="0"/>
                <a:cs typeface="Times New Roman" panose="02020603050405020304" pitchFamily="18" charset="0"/>
              </a:rPr>
              <a:t>0</a:t>
            </a:r>
            <a:r>
              <a:rPr kumimoji="0" lang="en-US" altLang="en-US"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above expression can be described as a function f(n) belongs to the set Ω(g(n)) if there exists a positive constant c such that it lies above cg(n), for sufficiently large 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any value of n, the minimum time required by the algorithm is given by Omega Ω(g(n)).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rPr>
              <a:t> </a:t>
            </a:r>
            <a:endParaRPr kumimoji="0" lang="en-US" altLang="en-US" sz="4000" b="0" i="0" u="none" strike="noStrike" cap="none" normalizeH="0" baseline="0" dirty="0">
              <a:ln>
                <a:noFill/>
              </a:ln>
              <a:effectLst/>
              <a:latin typeface="Arial" panose="020B0604020202020204" pitchFamily="34" charset="0"/>
            </a:endParaRPr>
          </a:p>
        </p:txBody>
      </p:sp>
      <p:sp>
        <p:nvSpPr>
          <p:cNvPr id="9" name="Rectangle 6">
            <a:extLst>
              <a:ext uri="{FF2B5EF4-FFF2-40B4-BE49-F238E27FC236}">
                <a16:creationId xmlns:a16="http://schemas.microsoft.com/office/drawing/2014/main" id="{82FAF4E7-A631-6173-61E0-272A9CE6E165}"/>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Big-O Notation, Omega Notation and Big-O Notation ...">
            <a:extLst>
              <a:ext uri="{FF2B5EF4-FFF2-40B4-BE49-F238E27FC236}">
                <a16:creationId xmlns:a16="http://schemas.microsoft.com/office/drawing/2014/main" id="{CED57567-E197-DACD-BC7D-73650A93D5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520026"/>
            <a:ext cx="3574444" cy="388077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a:extLst>
              <a:ext uri="{FF2B5EF4-FFF2-40B4-BE49-F238E27FC236}">
                <a16:creationId xmlns:a16="http://schemas.microsoft.com/office/drawing/2014/main" id="{AF053E90-6CCB-2BD1-430C-4202D951E7D0}"/>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30957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E1DA-384E-F79E-C4E4-F11CEE72CF00}"/>
              </a:ext>
            </a:extLst>
          </p:cNvPr>
          <p:cNvSpPr>
            <a:spLocks noGrp="1"/>
          </p:cNvSpPr>
          <p:nvPr>
            <p:ph type="title"/>
          </p:nvPr>
        </p:nvSpPr>
        <p:spPr>
          <a:xfrm>
            <a:off x="677334" y="609600"/>
            <a:ext cx="8596668" cy="614543"/>
          </a:xfrm>
        </p:spPr>
        <p:txBody>
          <a:bodyPr>
            <a:normAutofit/>
          </a:bodyPr>
          <a:lstStyle/>
          <a:p>
            <a:pPr algn="ctr"/>
            <a:r>
              <a:rPr lang="en-US" sz="3200" dirty="0">
                <a:solidFill>
                  <a:schemeClr val="tx1"/>
                </a:solidFill>
              </a:rPr>
              <a:t>Asymptotic notations and common functions</a:t>
            </a:r>
            <a:endParaRPr lang="en-US" sz="3200" dirty="0"/>
          </a:p>
        </p:txBody>
      </p:sp>
      <p:sp>
        <p:nvSpPr>
          <p:cNvPr id="3" name="Content Placeholder 2">
            <a:extLst>
              <a:ext uri="{FF2B5EF4-FFF2-40B4-BE49-F238E27FC236}">
                <a16:creationId xmlns:a16="http://schemas.microsoft.com/office/drawing/2014/main" id="{2CC0E203-CB6E-F379-543E-1B8C2271FE97}"/>
              </a:ext>
            </a:extLst>
          </p:cNvPr>
          <p:cNvSpPr>
            <a:spLocks noGrp="1"/>
          </p:cNvSpPr>
          <p:nvPr>
            <p:ph idx="1"/>
          </p:nvPr>
        </p:nvSpPr>
        <p:spPr>
          <a:xfrm>
            <a:off x="568003" y="1488613"/>
            <a:ext cx="8596668" cy="3880773"/>
          </a:xfrm>
        </p:spPr>
        <p:txBody>
          <a:bodyPr>
            <a:normAutofit/>
          </a:bodyPr>
          <a:lstStyle/>
          <a:p>
            <a:pPr marL="0" indent="0" algn="l">
              <a:buNone/>
            </a:pPr>
            <a:r>
              <a:rPr lang="en-US" b="1" i="0" dirty="0">
                <a:solidFill>
                  <a:srgbClr val="25265E"/>
                </a:solidFill>
                <a:effectLst/>
                <a:latin typeface="euclid_circular_a"/>
              </a:rPr>
              <a:t>Theta Notation (Θ-notation)                  </a:t>
            </a:r>
            <a:r>
              <a:rPr lang="en-US" b="0" i="0" dirty="0">
                <a:effectLst/>
                <a:latin typeface="euclid_circular_a"/>
              </a:rPr>
              <a:t>Theta notation encloses the function from above and below. Since it represents the upper and the lower bound of the running time of an algorithm, it is used for analyzing the average-case complexity of an algorithm.</a:t>
            </a:r>
          </a:p>
        </p:txBody>
      </p:sp>
      <p:sp>
        <p:nvSpPr>
          <p:cNvPr id="4" name="Arrow: Right 3">
            <a:extLst>
              <a:ext uri="{FF2B5EF4-FFF2-40B4-BE49-F238E27FC236}">
                <a16:creationId xmlns:a16="http://schemas.microsoft.com/office/drawing/2014/main" id="{DA396C4F-F1EE-38DB-B6D5-F7CF43D5F21A}"/>
              </a:ext>
            </a:extLst>
          </p:cNvPr>
          <p:cNvSpPr/>
          <p:nvPr/>
        </p:nvSpPr>
        <p:spPr>
          <a:xfrm>
            <a:off x="3566230" y="1659638"/>
            <a:ext cx="545432" cy="802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2D67A62-3DE9-FC13-867E-2B3FC51B4758}"/>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6ED3E4C9-2894-5B87-4EC1-2BCB3F72FCC9}"/>
              </a:ext>
            </a:extLst>
          </p:cNvPr>
          <p:cNvSpPr txBox="1"/>
          <p:nvPr/>
        </p:nvSpPr>
        <p:spPr>
          <a:xfrm>
            <a:off x="298175" y="2613991"/>
            <a:ext cx="5797826" cy="36317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70C0"/>
                </a:solidFill>
                <a:effectLst/>
                <a:latin typeface="Droid Sans Mono"/>
              </a:rPr>
              <a:t>Θ(g(n)) = { f(n): there exist positive constants c</a:t>
            </a:r>
            <a:r>
              <a:rPr kumimoji="0" lang="en-US" altLang="en-US" sz="800" b="0" i="0" u="none" strike="noStrike" cap="none" normalizeH="0" baseline="-30000" dirty="0">
                <a:ln>
                  <a:noFill/>
                </a:ln>
                <a:solidFill>
                  <a:srgbClr val="0070C0"/>
                </a:solidFill>
                <a:effectLst/>
                <a:latin typeface="Droid Sans Mono"/>
              </a:rPr>
              <a:t>1</a:t>
            </a:r>
            <a:r>
              <a:rPr kumimoji="0" lang="en-US" altLang="en-US" sz="1800" b="0" i="0" u="none" strike="noStrike" cap="none" normalizeH="0" baseline="0" dirty="0">
                <a:ln>
                  <a:noFill/>
                </a:ln>
                <a:solidFill>
                  <a:srgbClr val="0070C0"/>
                </a:solidFill>
                <a:effectLst/>
                <a:latin typeface="Droid Sans Mono"/>
              </a:rPr>
              <a:t>, c</a:t>
            </a:r>
            <a:r>
              <a:rPr kumimoji="0" lang="en-US" altLang="en-US" sz="800" b="0" i="0" u="none" strike="noStrike" cap="none" normalizeH="0" baseline="-30000" dirty="0">
                <a:ln>
                  <a:noFill/>
                </a:ln>
                <a:solidFill>
                  <a:srgbClr val="0070C0"/>
                </a:solidFill>
                <a:effectLst/>
                <a:latin typeface="Droid Sans Mono"/>
              </a:rPr>
              <a:t>2</a:t>
            </a:r>
            <a:r>
              <a:rPr kumimoji="0" lang="en-US" altLang="en-US" sz="1800" b="0" i="0" u="none" strike="noStrike" cap="none" normalizeH="0" baseline="0" dirty="0">
                <a:ln>
                  <a:noFill/>
                </a:ln>
                <a:solidFill>
                  <a:srgbClr val="0070C0"/>
                </a:solidFill>
                <a:effectLst/>
                <a:latin typeface="Droid Sans Mono"/>
              </a:rPr>
              <a:t> and n</a:t>
            </a:r>
            <a:r>
              <a:rPr kumimoji="0" lang="en-US" altLang="en-US" sz="800" b="0" i="0" u="none" strike="noStrike" cap="none" normalizeH="0" baseline="-30000" dirty="0">
                <a:ln>
                  <a:noFill/>
                </a:ln>
                <a:solidFill>
                  <a:srgbClr val="0070C0"/>
                </a:solidFill>
                <a:effectLst/>
                <a:latin typeface="Droid Sans Mono"/>
              </a:rPr>
              <a:t>0</a:t>
            </a:r>
            <a:r>
              <a:rPr kumimoji="0" lang="en-US" altLang="en-US" sz="1800" b="0" i="0" u="none" strike="noStrike" cap="none" normalizeH="0" baseline="0" dirty="0">
                <a:ln>
                  <a:noFill/>
                </a:ln>
                <a:solidFill>
                  <a:srgbClr val="0070C0"/>
                </a:solidFill>
                <a:effectLst/>
                <a:latin typeface="Droid Sans Mono"/>
              </a:rPr>
              <a:t> such that 0 ≤ c</a:t>
            </a:r>
            <a:r>
              <a:rPr kumimoji="0" lang="en-US" altLang="en-US" sz="800" b="0" i="0" u="none" strike="noStrike" cap="none" normalizeH="0" baseline="-30000" dirty="0">
                <a:ln>
                  <a:noFill/>
                </a:ln>
                <a:solidFill>
                  <a:srgbClr val="0070C0"/>
                </a:solidFill>
                <a:effectLst/>
                <a:latin typeface="Droid Sans Mono"/>
              </a:rPr>
              <a:t>1</a:t>
            </a:r>
            <a:r>
              <a:rPr kumimoji="0" lang="en-US" altLang="en-US" sz="1800" b="0" i="0" u="none" strike="noStrike" cap="none" normalizeH="0" baseline="0" dirty="0">
                <a:ln>
                  <a:noFill/>
                </a:ln>
                <a:solidFill>
                  <a:srgbClr val="0070C0"/>
                </a:solidFill>
                <a:effectLst/>
                <a:latin typeface="Droid Sans Mono"/>
              </a:rPr>
              <a:t>g(n) ≤ f(n) ≤ c</a:t>
            </a:r>
            <a:r>
              <a:rPr kumimoji="0" lang="en-US" altLang="en-US" sz="800" b="0" i="0" u="none" strike="noStrike" cap="none" normalizeH="0" baseline="-30000" dirty="0">
                <a:ln>
                  <a:noFill/>
                </a:ln>
                <a:solidFill>
                  <a:srgbClr val="0070C0"/>
                </a:solidFill>
                <a:effectLst/>
                <a:latin typeface="Droid Sans Mono"/>
              </a:rPr>
              <a:t>2</a:t>
            </a:r>
            <a:r>
              <a:rPr kumimoji="0" lang="en-US" altLang="en-US" sz="1800" b="0" i="0" u="none" strike="noStrike" cap="none" normalizeH="0" baseline="0" dirty="0">
                <a:ln>
                  <a:noFill/>
                </a:ln>
                <a:solidFill>
                  <a:srgbClr val="0070C0"/>
                </a:solidFill>
                <a:effectLst/>
                <a:latin typeface="Droid Sans Mono"/>
              </a:rPr>
              <a:t>g(n) for all n ≥ n</a:t>
            </a:r>
            <a:r>
              <a:rPr kumimoji="0" lang="en-US" altLang="en-US" sz="800" b="0" i="0" u="none" strike="noStrike" cap="none" normalizeH="0" baseline="-30000" dirty="0">
                <a:ln>
                  <a:noFill/>
                </a:ln>
                <a:solidFill>
                  <a:srgbClr val="0070C0"/>
                </a:solidFill>
                <a:effectLst/>
                <a:latin typeface="Droid Sans Mono"/>
              </a:rPr>
              <a:t>0</a:t>
            </a:r>
            <a:r>
              <a:rPr kumimoji="0" lang="en-US" altLang="en-US" sz="1800" b="0" i="0" u="none" strike="noStrike" cap="none" normalizeH="0" baseline="0" dirty="0">
                <a:ln>
                  <a:noFill/>
                </a:ln>
                <a:solidFill>
                  <a:srgbClr val="0070C0"/>
                </a:solidFill>
                <a:effectLst/>
                <a:latin typeface="Droid Sans Mono"/>
              </a:rPr>
              <a:t> }</a:t>
            </a:r>
            <a:r>
              <a:rPr kumimoji="0" lang="en-US" altLang="en-US" sz="1400" b="0" i="0" u="none" strike="noStrike" cap="none" normalizeH="0" baseline="0" dirty="0">
                <a:ln>
                  <a:noFill/>
                </a:ln>
                <a:solidFill>
                  <a:srgbClr val="0070C0"/>
                </a:solidFill>
                <a:effectLst/>
              </a:rPr>
              <a:t> </a:t>
            </a:r>
            <a:endParaRPr kumimoji="0" lang="en-US" altLang="en-US" sz="4000" b="0" i="0" u="none" strike="noStrike" cap="none" normalizeH="0" baseline="0" dirty="0">
              <a:ln>
                <a:noFill/>
              </a:ln>
              <a:solidFill>
                <a:srgbClr val="0070C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euclid_circular_a"/>
              </a:rPr>
              <a:t>The above expression can be described as a function </a:t>
            </a:r>
            <a:r>
              <a:rPr kumimoji="0" lang="en-US" altLang="en-US" b="0" i="0" u="none" strike="noStrike" cap="none" normalizeH="0" baseline="0" dirty="0">
                <a:ln>
                  <a:noFill/>
                </a:ln>
                <a:solidFill>
                  <a:schemeClr val="tx1"/>
                </a:solidFill>
                <a:effectLst/>
                <a:latin typeface="Droid Sans Mono"/>
              </a:rPr>
              <a:t>f(n)</a:t>
            </a:r>
            <a:r>
              <a:rPr kumimoji="0" lang="en-US" altLang="en-US" b="0" i="0" u="none" strike="noStrike" cap="none" normalizeH="0" baseline="0" dirty="0">
                <a:ln>
                  <a:noFill/>
                </a:ln>
                <a:solidFill>
                  <a:schemeClr val="tx1"/>
                </a:solidFill>
                <a:effectLst/>
                <a:latin typeface="euclid_circular_a"/>
              </a:rPr>
              <a:t> belongs to the set </a:t>
            </a:r>
            <a:r>
              <a:rPr kumimoji="0" lang="en-US" altLang="en-US" b="0" i="0" u="none" strike="noStrike" cap="none" normalizeH="0" baseline="0" dirty="0">
                <a:ln>
                  <a:noFill/>
                </a:ln>
                <a:solidFill>
                  <a:schemeClr val="tx1"/>
                </a:solidFill>
                <a:effectLst/>
                <a:latin typeface="Droid Sans Mono"/>
              </a:rPr>
              <a:t>Θ(g(n))</a:t>
            </a:r>
            <a:r>
              <a:rPr kumimoji="0" lang="en-US" altLang="en-US" b="0" i="0" u="none" strike="noStrike" cap="none" normalizeH="0" baseline="0" dirty="0">
                <a:ln>
                  <a:noFill/>
                </a:ln>
                <a:solidFill>
                  <a:schemeClr val="tx1"/>
                </a:solidFill>
                <a:effectLst/>
                <a:latin typeface="euclid_circular_a"/>
              </a:rPr>
              <a:t> if there exist positive constants </a:t>
            </a:r>
            <a:r>
              <a:rPr kumimoji="0" lang="en-US" altLang="en-US" b="0" i="0" u="none" strike="noStrike" cap="none" normalizeH="0" baseline="0" dirty="0">
                <a:ln>
                  <a:noFill/>
                </a:ln>
                <a:solidFill>
                  <a:schemeClr val="tx1"/>
                </a:solidFill>
                <a:effectLst/>
                <a:latin typeface="Droid Sans Mono"/>
              </a:rPr>
              <a:t>c</a:t>
            </a:r>
            <a:r>
              <a:rPr kumimoji="0" lang="en-US" altLang="en-US" b="0" i="0" u="none" strike="noStrike" cap="none" normalizeH="0" baseline="-30000" dirty="0">
                <a:ln>
                  <a:noFill/>
                </a:ln>
                <a:solidFill>
                  <a:schemeClr val="tx1"/>
                </a:solidFill>
                <a:effectLst/>
                <a:latin typeface="Droid Sans Mono"/>
              </a:rPr>
              <a:t>1</a:t>
            </a:r>
            <a:r>
              <a:rPr kumimoji="0" lang="en-US" altLang="en-US" b="0" i="0" u="none" strike="noStrike" cap="none" normalizeH="0" baseline="0" dirty="0">
                <a:ln>
                  <a:noFill/>
                </a:ln>
                <a:solidFill>
                  <a:schemeClr val="tx1"/>
                </a:solidFill>
                <a:effectLst/>
                <a:latin typeface="euclid_circular_a"/>
              </a:rPr>
              <a:t> and </a:t>
            </a:r>
            <a:r>
              <a:rPr kumimoji="0" lang="en-US" altLang="en-US" b="0" i="0" u="none" strike="noStrike" cap="none" normalizeH="0" baseline="0" dirty="0">
                <a:ln>
                  <a:noFill/>
                </a:ln>
                <a:solidFill>
                  <a:schemeClr val="tx1"/>
                </a:solidFill>
                <a:effectLst/>
                <a:latin typeface="Droid Sans Mono"/>
              </a:rPr>
              <a:t>c</a:t>
            </a:r>
            <a:r>
              <a:rPr kumimoji="0" lang="en-US" altLang="en-US" b="0" i="0" u="none" strike="noStrike" cap="none" normalizeH="0" baseline="-30000" dirty="0">
                <a:ln>
                  <a:noFill/>
                </a:ln>
                <a:solidFill>
                  <a:schemeClr val="tx1"/>
                </a:solidFill>
                <a:effectLst/>
                <a:latin typeface="Droid Sans Mono"/>
              </a:rPr>
              <a:t>2</a:t>
            </a:r>
            <a:r>
              <a:rPr kumimoji="0" lang="en-US" altLang="en-US" b="0" i="0" u="none" strike="noStrike" cap="none" normalizeH="0" baseline="0" dirty="0">
                <a:ln>
                  <a:noFill/>
                </a:ln>
                <a:solidFill>
                  <a:schemeClr val="tx1"/>
                </a:solidFill>
                <a:effectLst/>
                <a:latin typeface="euclid_circular_a"/>
              </a:rPr>
              <a:t> such that it can be sandwiched between </a:t>
            </a:r>
            <a:r>
              <a:rPr kumimoji="0" lang="en-US" altLang="en-US" b="0" i="0" u="none" strike="noStrike" cap="none" normalizeH="0" baseline="0" dirty="0">
                <a:ln>
                  <a:noFill/>
                </a:ln>
                <a:solidFill>
                  <a:schemeClr val="tx1"/>
                </a:solidFill>
                <a:effectLst/>
                <a:latin typeface="Droid Sans Mono"/>
              </a:rPr>
              <a:t>c</a:t>
            </a:r>
            <a:r>
              <a:rPr kumimoji="0" lang="en-US" altLang="en-US" b="0" i="0" u="none" strike="noStrike" cap="none" normalizeH="0" baseline="-30000" dirty="0">
                <a:ln>
                  <a:noFill/>
                </a:ln>
                <a:solidFill>
                  <a:schemeClr val="tx1"/>
                </a:solidFill>
                <a:effectLst/>
                <a:latin typeface="Droid Sans Mono"/>
              </a:rPr>
              <a:t>1</a:t>
            </a:r>
            <a:r>
              <a:rPr kumimoji="0" lang="en-US" altLang="en-US" b="0" i="0" u="none" strike="noStrike" cap="none" normalizeH="0" baseline="0" dirty="0">
                <a:ln>
                  <a:noFill/>
                </a:ln>
                <a:solidFill>
                  <a:schemeClr val="tx1"/>
                </a:solidFill>
                <a:effectLst/>
                <a:latin typeface="Droid Sans Mono"/>
              </a:rPr>
              <a:t>g(n)</a:t>
            </a:r>
            <a:r>
              <a:rPr kumimoji="0" lang="en-US" altLang="en-US" b="0" i="0" u="none" strike="noStrike" cap="none" normalizeH="0" baseline="0" dirty="0">
                <a:ln>
                  <a:noFill/>
                </a:ln>
                <a:solidFill>
                  <a:schemeClr val="tx1"/>
                </a:solidFill>
                <a:effectLst/>
                <a:latin typeface="euclid_circular_a"/>
              </a:rPr>
              <a:t> and </a:t>
            </a:r>
            <a:r>
              <a:rPr kumimoji="0" lang="en-US" altLang="en-US" b="0" i="0" u="none" strike="noStrike" cap="none" normalizeH="0" baseline="0" dirty="0">
                <a:ln>
                  <a:noFill/>
                </a:ln>
                <a:solidFill>
                  <a:schemeClr val="tx1"/>
                </a:solidFill>
                <a:effectLst/>
                <a:latin typeface="Droid Sans Mono"/>
              </a:rPr>
              <a:t>c</a:t>
            </a:r>
            <a:r>
              <a:rPr kumimoji="0" lang="en-US" altLang="en-US" b="0" i="0" u="none" strike="noStrike" cap="none" normalizeH="0" baseline="-30000" dirty="0">
                <a:ln>
                  <a:noFill/>
                </a:ln>
                <a:solidFill>
                  <a:schemeClr val="tx1"/>
                </a:solidFill>
                <a:effectLst/>
                <a:latin typeface="Droid Sans Mono"/>
              </a:rPr>
              <a:t>2</a:t>
            </a:r>
            <a:r>
              <a:rPr kumimoji="0" lang="en-US" altLang="en-US" b="0" i="0" u="none" strike="noStrike" cap="none" normalizeH="0" baseline="0" dirty="0">
                <a:ln>
                  <a:noFill/>
                </a:ln>
                <a:solidFill>
                  <a:schemeClr val="tx1"/>
                </a:solidFill>
                <a:effectLst/>
                <a:latin typeface="Droid Sans Mono"/>
              </a:rPr>
              <a:t>g(n)</a:t>
            </a:r>
            <a:r>
              <a:rPr kumimoji="0" lang="en-US" altLang="en-US" b="0" i="0" u="none" strike="noStrike" cap="none" normalizeH="0" baseline="0" dirty="0">
                <a:ln>
                  <a:noFill/>
                </a:ln>
                <a:solidFill>
                  <a:schemeClr val="tx1"/>
                </a:solidFill>
                <a:effectLst/>
                <a:latin typeface="euclid_circular_a"/>
              </a:rPr>
              <a:t>, for sufficiently large n.</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euclid_circular_a"/>
              </a:rPr>
              <a:t>If a function </a:t>
            </a:r>
            <a:r>
              <a:rPr kumimoji="0" lang="en-US" altLang="en-US" b="0" i="0" u="none" strike="noStrike" cap="none" normalizeH="0" baseline="0" dirty="0">
                <a:ln>
                  <a:noFill/>
                </a:ln>
                <a:solidFill>
                  <a:schemeClr val="tx1"/>
                </a:solidFill>
                <a:effectLst/>
                <a:latin typeface="Droid Sans Mono"/>
              </a:rPr>
              <a:t>f(n)</a:t>
            </a:r>
            <a:r>
              <a:rPr kumimoji="0" lang="en-US" altLang="en-US" b="0" i="0" u="none" strike="noStrike" cap="none" normalizeH="0" baseline="0" dirty="0">
                <a:ln>
                  <a:noFill/>
                </a:ln>
                <a:solidFill>
                  <a:schemeClr val="tx1"/>
                </a:solidFill>
                <a:effectLst/>
                <a:latin typeface="euclid_circular_a"/>
              </a:rPr>
              <a:t> lies anywhere in between </a:t>
            </a:r>
            <a:r>
              <a:rPr kumimoji="0" lang="en-US" altLang="en-US" b="0" i="0" u="none" strike="noStrike" cap="none" normalizeH="0" baseline="0" dirty="0">
                <a:ln>
                  <a:noFill/>
                </a:ln>
                <a:solidFill>
                  <a:schemeClr val="tx1"/>
                </a:solidFill>
                <a:effectLst/>
                <a:latin typeface="Droid Sans Mono"/>
              </a:rPr>
              <a:t>c</a:t>
            </a:r>
            <a:r>
              <a:rPr kumimoji="0" lang="en-US" altLang="en-US" b="0" i="0" u="none" strike="noStrike" cap="none" normalizeH="0" baseline="-30000" dirty="0">
                <a:ln>
                  <a:noFill/>
                </a:ln>
                <a:solidFill>
                  <a:schemeClr val="tx1"/>
                </a:solidFill>
                <a:effectLst/>
                <a:latin typeface="Droid Sans Mono"/>
              </a:rPr>
              <a:t>1</a:t>
            </a:r>
            <a:r>
              <a:rPr kumimoji="0" lang="en-US" altLang="en-US" b="0" i="0" u="none" strike="noStrike" cap="none" normalizeH="0" baseline="0" dirty="0">
                <a:ln>
                  <a:noFill/>
                </a:ln>
                <a:solidFill>
                  <a:schemeClr val="tx1"/>
                </a:solidFill>
                <a:effectLst/>
                <a:latin typeface="Droid Sans Mono"/>
              </a:rPr>
              <a:t>g(n)</a:t>
            </a:r>
            <a:r>
              <a:rPr kumimoji="0" lang="en-US" altLang="en-US" b="0" i="0" u="none" strike="noStrike" cap="none" normalizeH="0" baseline="0" dirty="0">
                <a:ln>
                  <a:noFill/>
                </a:ln>
                <a:solidFill>
                  <a:schemeClr val="tx1"/>
                </a:solidFill>
                <a:effectLst/>
                <a:latin typeface="euclid_circular_a"/>
              </a:rPr>
              <a:t> and </a:t>
            </a:r>
            <a:r>
              <a:rPr kumimoji="0" lang="en-US" altLang="en-US" b="0" i="0" u="none" strike="noStrike" cap="none" normalizeH="0" baseline="0" dirty="0">
                <a:ln>
                  <a:noFill/>
                </a:ln>
                <a:solidFill>
                  <a:schemeClr val="tx1"/>
                </a:solidFill>
                <a:effectLst/>
                <a:latin typeface="Droid Sans Mono"/>
              </a:rPr>
              <a:t>c</a:t>
            </a:r>
            <a:r>
              <a:rPr kumimoji="0" lang="en-US" altLang="en-US" b="0" i="0" u="none" strike="noStrike" cap="none" normalizeH="0" baseline="-30000" dirty="0">
                <a:ln>
                  <a:noFill/>
                </a:ln>
                <a:solidFill>
                  <a:schemeClr val="tx1"/>
                </a:solidFill>
                <a:effectLst/>
                <a:latin typeface="Droid Sans Mono"/>
              </a:rPr>
              <a:t>2</a:t>
            </a:r>
            <a:r>
              <a:rPr kumimoji="0" lang="en-US" altLang="en-US" b="0" i="0" u="none" strike="noStrike" cap="none" normalizeH="0" baseline="0" dirty="0">
                <a:ln>
                  <a:noFill/>
                </a:ln>
                <a:solidFill>
                  <a:schemeClr val="tx1"/>
                </a:solidFill>
                <a:effectLst/>
                <a:latin typeface="Droid Sans Mono"/>
              </a:rPr>
              <a:t>g(n)</a:t>
            </a:r>
            <a:r>
              <a:rPr kumimoji="0" lang="en-US" altLang="en-US" b="0" i="0" u="none" strike="noStrike" cap="none" normalizeH="0" baseline="0" dirty="0">
                <a:ln>
                  <a:noFill/>
                </a:ln>
                <a:solidFill>
                  <a:schemeClr val="tx1"/>
                </a:solidFill>
                <a:effectLst/>
                <a:latin typeface="euclid_circular_a"/>
              </a:rPr>
              <a:t> for all </a:t>
            </a:r>
            <a:r>
              <a:rPr kumimoji="0" lang="en-US" altLang="en-US" b="0" i="0" u="none" strike="noStrike" cap="none" normalizeH="0" baseline="0" dirty="0">
                <a:ln>
                  <a:noFill/>
                </a:ln>
                <a:solidFill>
                  <a:schemeClr val="tx1"/>
                </a:solidFill>
                <a:effectLst/>
                <a:latin typeface="Droid Sans Mono"/>
              </a:rPr>
              <a:t>n ≥ n0</a:t>
            </a:r>
            <a:r>
              <a:rPr kumimoji="0" lang="en-US" altLang="en-US" b="0" i="0" u="none" strike="noStrike" cap="none" normalizeH="0" baseline="0" dirty="0">
                <a:ln>
                  <a:noFill/>
                </a:ln>
                <a:solidFill>
                  <a:schemeClr val="tx1"/>
                </a:solidFill>
                <a:effectLst/>
                <a:latin typeface="euclid_circular_a"/>
              </a:rPr>
              <a:t>, then </a:t>
            </a:r>
            <a:r>
              <a:rPr kumimoji="0" lang="en-US" altLang="en-US" b="0" i="0" u="none" strike="noStrike" cap="none" normalizeH="0" baseline="0" dirty="0">
                <a:ln>
                  <a:noFill/>
                </a:ln>
                <a:solidFill>
                  <a:schemeClr val="tx1"/>
                </a:solidFill>
                <a:effectLst/>
                <a:latin typeface="Droid Sans Mono"/>
              </a:rPr>
              <a:t>f(n)</a:t>
            </a:r>
            <a:r>
              <a:rPr kumimoji="0" lang="en-US" altLang="en-US" b="0" i="0" u="none" strike="noStrike" cap="none" normalizeH="0" baseline="0" dirty="0">
                <a:ln>
                  <a:noFill/>
                </a:ln>
                <a:solidFill>
                  <a:schemeClr val="tx1"/>
                </a:solidFill>
                <a:effectLst/>
                <a:latin typeface="euclid_circular_a"/>
              </a:rPr>
              <a:t> is said to be asymptotically tight bound.</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Droid Sa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rPr>
              <a:t> </a:t>
            </a:r>
            <a:endParaRPr kumimoji="0" lang="en-US" altLang="en-US" sz="4000" b="0" i="0" u="none" strike="noStrike" cap="none" normalizeH="0" baseline="0" dirty="0">
              <a:ln>
                <a:noFill/>
              </a:ln>
              <a:effectLst/>
              <a:latin typeface="Arial" panose="020B0604020202020204" pitchFamily="34" charset="0"/>
            </a:endParaRPr>
          </a:p>
        </p:txBody>
      </p:sp>
      <p:sp>
        <p:nvSpPr>
          <p:cNvPr id="9" name="Rectangle 6">
            <a:extLst>
              <a:ext uri="{FF2B5EF4-FFF2-40B4-BE49-F238E27FC236}">
                <a16:creationId xmlns:a16="http://schemas.microsoft.com/office/drawing/2014/main" id="{82FAF4E7-A631-6173-61E0-272A9CE6E165}"/>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AF053E90-6CCB-2BD1-430C-4202D951E7D0}"/>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4F50A8CD-7D60-D97C-707D-F8E4A397C13C}"/>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5" name="Picture 3" descr="Big-O Notation, Omega Notation and Big-O Notation ...">
            <a:extLst>
              <a:ext uri="{FF2B5EF4-FFF2-40B4-BE49-F238E27FC236}">
                <a16:creationId xmlns:a16="http://schemas.microsoft.com/office/drawing/2014/main" id="{CC09E431-7E6D-3454-473B-94F837B7AA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5829" y="2472512"/>
            <a:ext cx="3399416" cy="363772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4">
            <a:extLst>
              <a:ext uri="{FF2B5EF4-FFF2-40B4-BE49-F238E27FC236}">
                <a16:creationId xmlns:a16="http://schemas.microsoft.com/office/drawing/2014/main" id="{057D2EFE-F481-0619-DD1C-FD564DD4DEF3}"/>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63118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E1DA-384E-F79E-C4E4-F11CEE72CF00}"/>
              </a:ext>
            </a:extLst>
          </p:cNvPr>
          <p:cNvSpPr>
            <a:spLocks noGrp="1"/>
          </p:cNvSpPr>
          <p:nvPr>
            <p:ph type="title"/>
          </p:nvPr>
        </p:nvSpPr>
        <p:spPr>
          <a:xfrm>
            <a:off x="717091" y="228599"/>
            <a:ext cx="8596668" cy="614543"/>
          </a:xfrm>
        </p:spPr>
        <p:txBody>
          <a:bodyPr>
            <a:normAutofit/>
          </a:bodyPr>
          <a:lstStyle/>
          <a:p>
            <a:pPr algn="ctr"/>
            <a:r>
              <a:rPr lang="en-US" sz="3200" dirty="0">
                <a:solidFill>
                  <a:schemeClr val="tx1"/>
                </a:solidFill>
              </a:rPr>
              <a:t>Asymptotic notations and common functions</a:t>
            </a:r>
            <a:endParaRPr lang="en-US" sz="3200" dirty="0"/>
          </a:p>
        </p:txBody>
      </p:sp>
      <p:sp>
        <p:nvSpPr>
          <p:cNvPr id="3" name="Content Placeholder 2">
            <a:extLst>
              <a:ext uri="{FF2B5EF4-FFF2-40B4-BE49-F238E27FC236}">
                <a16:creationId xmlns:a16="http://schemas.microsoft.com/office/drawing/2014/main" id="{2CC0E203-CB6E-F379-543E-1B8C2271FE97}"/>
              </a:ext>
            </a:extLst>
          </p:cNvPr>
          <p:cNvSpPr>
            <a:spLocks noGrp="1"/>
          </p:cNvSpPr>
          <p:nvPr>
            <p:ph idx="1"/>
          </p:nvPr>
        </p:nvSpPr>
        <p:spPr>
          <a:xfrm>
            <a:off x="329462" y="843142"/>
            <a:ext cx="11637251" cy="5657049"/>
          </a:xfrm>
        </p:spPr>
        <p:txBody>
          <a:bodyPr>
            <a:normAutofit fontScale="25000" lnSpcReduction="20000"/>
          </a:bodyPr>
          <a:lstStyle/>
          <a:p>
            <a:pPr marL="0" indent="0">
              <a:buNone/>
            </a:pPr>
            <a:r>
              <a:rPr lang="en-US" sz="5600" dirty="0"/>
              <a:t>Example 1: f(n)=2n+3 , g(n)=n</a:t>
            </a:r>
          </a:p>
          <a:p>
            <a:pPr marL="0" indent="0">
              <a:buNone/>
            </a:pPr>
            <a:r>
              <a:rPr lang="en-US" sz="5600" dirty="0"/>
              <a:t>Now, we have to find </a:t>
            </a:r>
            <a:r>
              <a:rPr lang="en-US" sz="5600" b="1" dirty="0"/>
              <a:t>Is f(n)=O(g(n))?</a:t>
            </a:r>
            <a:endParaRPr lang="en-US" sz="5600" dirty="0"/>
          </a:p>
          <a:p>
            <a:pPr marL="0" indent="0">
              <a:buNone/>
            </a:pPr>
            <a:r>
              <a:rPr lang="en-US" sz="5600" dirty="0"/>
              <a:t>To check f(n)=O(g(n)), it must satisfy the given condition:</a:t>
            </a:r>
          </a:p>
          <a:p>
            <a:pPr marL="0" indent="0">
              <a:buNone/>
            </a:pPr>
            <a:r>
              <a:rPr lang="en-US" sz="5600" b="1" dirty="0"/>
              <a:t>f(n)&lt;=</a:t>
            </a:r>
            <a:r>
              <a:rPr lang="en-US" sz="5600" b="1" dirty="0" err="1"/>
              <a:t>c.g</a:t>
            </a:r>
            <a:r>
              <a:rPr lang="en-US" sz="5600" b="1" dirty="0"/>
              <a:t>(n)</a:t>
            </a:r>
            <a:endParaRPr lang="en-US" sz="5600" dirty="0"/>
          </a:p>
          <a:p>
            <a:pPr marL="0" indent="0">
              <a:buNone/>
            </a:pPr>
            <a:r>
              <a:rPr lang="en-US" sz="5600" dirty="0"/>
              <a:t>First, we will replace f(n) by 2n+3 and g(n) by n.</a:t>
            </a:r>
          </a:p>
          <a:p>
            <a:pPr marL="0" indent="0">
              <a:buNone/>
            </a:pPr>
            <a:r>
              <a:rPr lang="en-US" sz="5600" dirty="0"/>
              <a:t>2n+3 &lt;= </a:t>
            </a:r>
            <a:r>
              <a:rPr lang="en-US" sz="5600" dirty="0" err="1"/>
              <a:t>c.n</a:t>
            </a:r>
            <a:endParaRPr lang="en-US" sz="5600" dirty="0"/>
          </a:p>
          <a:p>
            <a:pPr marL="0" indent="0">
              <a:buNone/>
            </a:pPr>
            <a:r>
              <a:rPr lang="en-US" sz="5600" dirty="0"/>
              <a:t>Let's assume c=5, n=1 then</a:t>
            </a:r>
          </a:p>
          <a:p>
            <a:pPr marL="0" indent="0">
              <a:buNone/>
            </a:pPr>
            <a:r>
              <a:rPr lang="en-US" sz="5600" dirty="0"/>
              <a:t>2*1+3&lt;=5*1</a:t>
            </a:r>
          </a:p>
          <a:p>
            <a:pPr marL="0" indent="0">
              <a:buNone/>
            </a:pPr>
            <a:r>
              <a:rPr lang="en-US" sz="5600" dirty="0"/>
              <a:t>5&lt;=5</a:t>
            </a:r>
          </a:p>
          <a:p>
            <a:pPr marL="0" indent="0">
              <a:buNone/>
            </a:pPr>
            <a:r>
              <a:rPr lang="en-US" sz="5600" dirty="0"/>
              <a:t>For n=1, the above condition is true.</a:t>
            </a:r>
          </a:p>
          <a:p>
            <a:pPr marL="0" indent="0">
              <a:buNone/>
            </a:pPr>
            <a:r>
              <a:rPr lang="en-US" sz="5600" dirty="0"/>
              <a:t>If n=2</a:t>
            </a:r>
          </a:p>
          <a:p>
            <a:pPr marL="0" indent="0">
              <a:buNone/>
            </a:pPr>
            <a:r>
              <a:rPr lang="en-US" sz="5600" dirty="0"/>
              <a:t>2*2+3&lt;=5*2</a:t>
            </a:r>
          </a:p>
          <a:p>
            <a:pPr marL="0" indent="0">
              <a:buNone/>
            </a:pPr>
            <a:r>
              <a:rPr lang="en-US" sz="5600" dirty="0"/>
              <a:t>7&lt;=10</a:t>
            </a:r>
          </a:p>
          <a:p>
            <a:pPr marL="0" indent="0">
              <a:buNone/>
            </a:pPr>
            <a:r>
              <a:rPr lang="en-US" sz="5600" dirty="0"/>
              <a:t>For n=2, the above condition is true.</a:t>
            </a:r>
          </a:p>
          <a:p>
            <a:pPr marL="0" indent="0">
              <a:buNone/>
            </a:pPr>
            <a:r>
              <a:rPr lang="en-US" sz="5600" dirty="0"/>
              <a:t>We know that for any value of n, it will satisfy the above condition, i.e., 2n+3&lt;=</a:t>
            </a:r>
            <a:r>
              <a:rPr lang="en-US" sz="5600" dirty="0" err="1"/>
              <a:t>c.n</a:t>
            </a:r>
            <a:r>
              <a:rPr lang="en-US" sz="5600" dirty="0"/>
              <a:t>. If the value of c is equal to 5, then it will satisfy the condition 2n+3&lt;=</a:t>
            </a:r>
            <a:r>
              <a:rPr lang="en-US" sz="5600" dirty="0" err="1"/>
              <a:t>c.n</a:t>
            </a:r>
            <a:r>
              <a:rPr lang="en-US" sz="5600" dirty="0"/>
              <a:t>. We can take any value of n starting from 1, it will always satisfy. Therefore, we can say that for some constants c and some constants n0, it will always satisfy 2n+3&lt;=</a:t>
            </a:r>
            <a:r>
              <a:rPr lang="en-US" sz="5600" dirty="0" err="1"/>
              <a:t>c.n</a:t>
            </a:r>
            <a:r>
              <a:rPr lang="en-US" sz="5600" dirty="0"/>
              <a:t>. As it satisfies the above condition, so f(n) is big oh of g(n) or we can say that f(n) grows linearly.</a:t>
            </a:r>
          </a:p>
          <a:p>
            <a:pPr marL="0" indent="0" algn="l">
              <a:buNone/>
            </a:pPr>
            <a:endParaRPr lang="en-US" b="0" i="0" dirty="0">
              <a:effectLst/>
              <a:latin typeface="euclid_circular_a"/>
            </a:endParaRPr>
          </a:p>
        </p:txBody>
      </p:sp>
      <p:sp>
        <p:nvSpPr>
          <p:cNvPr id="6" name="Rectangle 5">
            <a:extLst>
              <a:ext uri="{FF2B5EF4-FFF2-40B4-BE49-F238E27FC236}">
                <a16:creationId xmlns:a16="http://schemas.microsoft.com/office/drawing/2014/main" id="{C2D67A62-3DE9-FC13-867E-2B3FC51B4758}"/>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82FAF4E7-A631-6173-61E0-272A9CE6E165}"/>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AF053E90-6CCB-2BD1-430C-4202D951E7D0}"/>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4F50A8CD-7D60-D97C-707D-F8E4A397C13C}"/>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057D2EFE-F481-0619-DD1C-FD564DD4DEF3}"/>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8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80696-3A61-90E3-9090-1450BE94E665}"/>
              </a:ext>
            </a:extLst>
          </p:cNvPr>
          <p:cNvSpPr>
            <a:spLocks noGrp="1"/>
          </p:cNvSpPr>
          <p:nvPr>
            <p:ph type="title"/>
          </p:nvPr>
        </p:nvSpPr>
        <p:spPr/>
        <p:txBody>
          <a:bodyPr/>
          <a:lstStyle/>
          <a:p>
            <a:pPr algn="ctr"/>
            <a:r>
              <a:rPr lang="en-US" dirty="0">
                <a:solidFill>
                  <a:schemeClr val="tx1"/>
                </a:solidFill>
              </a:rPr>
              <a:t>Data Types</a:t>
            </a:r>
          </a:p>
        </p:txBody>
      </p:sp>
      <p:sp>
        <p:nvSpPr>
          <p:cNvPr id="3" name="Content Placeholder 2">
            <a:extLst>
              <a:ext uri="{FF2B5EF4-FFF2-40B4-BE49-F238E27FC236}">
                <a16:creationId xmlns:a16="http://schemas.microsoft.com/office/drawing/2014/main" id="{571903CD-61EB-C433-497A-603663F005BE}"/>
              </a:ext>
            </a:extLst>
          </p:cNvPr>
          <p:cNvSpPr>
            <a:spLocks noGrp="1"/>
          </p:cNvSpPr>
          <p:nvPr>
            <p:ph idx="1"/>
          </p:nvPr>
        </p:nvSpPr>
        <p:spPr>
          <a:xfrm>
            <a:off x="677334" y="1930400"/>
            <a:ext cx="8596668" cy="4317999"/>
          </a:xfrm>
        </p:spPr>
        <p:txBody>
          <a:bodyPr>
            <a:normAutofit lnSpcReduction="10000"/>
          </a:bodyPr>
          <a:lstStyle/>
          <a:p>
            <a:pPr marL="0" indent="0">
              <a:buNone/>
            </a:pPr>
            <a:r>
              <a:rPr lang="en-US" b="1" dirty="0"/>
              <a:t>B) User-defined types: </a:t>
            </a:r>
            <a:r>
              <a:rPr lang="en-US" dirty="0"/>
              <a:t>The data types that are defined by the user in the program are called derived data types or user-defined data types. Following are some of the user-defined data types:</a:t>
            </a:r>
          </a:p>
          <a:p>
            <a:r>
              <a:rPr lang="en-US" dirty="0"/>
              <a:t>1) Class: The user-defined data types that hold data members and member functions are called classes. A class can be accessed and used by creating an object of the class.</a:t>
            </a:r>
          </a:p>
          <a:p>
            <a:r>
              <a:rPr lang="en-US" dirty="0"/>
              <a:t>2) Structure: A structure is a user-defined data type in c/</a:t>
            </a:r>
            <a:r>
              <a:rPr lang="en-US" dirty="0" err="1"/>
              <a:t>c++</a:t>
            </a:r>
            <a:r>
              <a:rPr lang="en-US" dirty="0"/>
              <a:t>. A structure created a data type that can be used to group items of possibly different types into a single type.</a:t>
            </a:r>
          </a:p>
          <a:p>
            <a:r>
              <a:rPr lang="en-US" dirty="0"/>
              <a:t>3) Union: Union is a user-defined data type similar to structure. In union, all members share the same memory location.</a:t>
            </a:r>
          </a:p>
          <a:p>
            <a:r>
              <a:rPr lang="en-US" dirty="0"/>
              <a:t>4) Enumeration: Enumeration (or </a:t>
            </a:r>
            <a:r>
              <a:rPr lang="en-US" dirty="0" err="1"/>
              <a:t>enum</a:t>
            </a:r>
            <a:r>
              <a:rPr lang="en-US" dirty="0"/>
              <a:t>) is a user-defined data type in c. it is mainly used to assign names to integral constants, the names make the program easy to read and maintain.</a:t>
            </a:r>
          </a:p>
          <a:p>
            <a:endParaRPr lang="en-US" dirty="0"/>
          </a:p>
        </p:txBody>
      </p:sp>
    </p:spTree>
    <p:extLst>
      <p:ext uri="{BB962C8B-B14F-4D97-AF65-F5344CB8AC3E}">
        <p14:creationId xmlns:p14="http://schemas.microsoft.com/office/powerpoint/2010/main" val="12225119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E1DA-384E-F79E-C4E4-F11CEE72CF00}"/>
              </a:ext>
            </a:extLst>
          </p:cNvPr>
          <p:cNvSpPr>
            <a:spLocks noGrp="1"/>
          </p:cNvSpPr>
          <p:nvPr>
            <p:ph type="title"/>
          </p:nvPr>
        </p:nvSpPr>
        <p:spPr>
          <a:xfrm>
            <a:off x="717091" y="228599"/>
            <a:ext cx="8596668" cy="614543"/>
          </a:xfrm>
        </p:spPr>
        <p:txBody>
          <a:bodyPr>
            <a:normAutofit/>
          </a:bodyPr>
          <a:lstStyle/>
          <a:p>
            <a:pPr algn="ctr"/>
            <a:r>
              <a:rPr lang="en-US" sz="3200" dirty="0">
                <a:solidFill>
                  <a:schemeClr val="tx1"/>
                </a:solidFill>
              </a:rPr>
              <a:t>Asymptotic notations and common functions</a:t>
            </a:r>
            <a:endParaRPr lang="en-US" sz="3200" dirty="0"/>
          </a:p>
        </p:txBody>
      </p:sp>
      <p:sp>
        <p:nvSpPr>
          <p:cNvPr id="3" name="Content Placeholder 2">
            <a:extLst>
              <a:ext uri="{FF2B5EF4-FFF2-40B4-BE49-F238E27FC236}">
                <a16:creationId xmlns:a16="http://schemas.microsoft.com/office/drawing/2014/main" id="{2CC0E203-CB6E-F379-543E-1B8C2271FE97}"/>
              </a:ext>
            </a:extLst>
          </p:cNvPr>
          <p:cNvSpPr>
            <a:spLocks noGrp="1"/>
          </p:cNvSpPr>
          <p:nvPr>
            <p:ph idx="1"/>
          </p:nvPr>
        </p:nvSpPr>
        <p:spPr>
          <a:xfrm>
            <a:off x="329462" y="843142"/>
            <a:ext cx="11637251" cy="5657049"/>
          </a:xfrm>
        </p:spPr>
        <p:txBody>
          <a:bodyPr>
            <a:normAutofit fontScale="25000" lnSpcReduction="20000"/>
          </a:bodyPr>
          <a:lstStyle/>
          <a:p>
            <a:pPr marL="0" indent="0">
              <a:buNone/>
            </a:pPr>
            <a:r>
              <a:rPr lang="en-US" sz="5600" dirty="0"/>
              <a:t>Example 1: f(n)=2n+3 , g(n)=n</a:t>
            </a:r>
          </a:p>
          <a:p>
            <a:pPr marL="0" indent="0">
              <a:buNone/>
            </a:pPr>
            <a:r>
              <a:rPr lang="en-US" sz="5600" dirty="0"/>
              <a:t>Now, we have to find </a:t>
            </a:r>
            <a:r>
              <a:rPr lang="en-US" sz="5600" b="1" dirty="0"/>
              <a:t>Is f(n)=O(g(n))?</a:t>
            </a:r>
            <a:endParaRPr lang="en-US" sz="5600" dirty="0"/>
          </a:p>
          <a:p>
            <a:pPr marL="0" indent="0">
              <a:buNone/>
            </a:pPr>
            <a:r>
              <a:rPr lang="en-US" sz="5600" dirty="0"/>
              <a:t>To check f(n)=O(g(n)), it must satisfy the given condition:</a:t>
            </a:r>
          </a:p>
          <a:p>
            <a:pPr marL="0" indent="0">
              <a:buNone/>
            </a:pPr>
            <a:r>
              <a:rPr lang="en-US" sz="5600" b="1" dirty="0"/>
              <a:t>f(n)&lt;=</a:t>
            </a:r>
            <a:r>
              <a:rPr lang="en-US" sz="5600" b="1" dirty="0" err="1"/>
              <a:t>c.g</a:t>
            </a:r>
            <a:r>
              <a:rPr lang="en-US" sz="5600" b="1" dirty="0"/>
              <a:t>(n)</a:t>
            </a:r>
            <a:endParaRPr lang="en-US" sz="5600" dirty="0"/>
          </a:p>
          <a:p>
            <a:pPr marL="0" indent="0">
              <a:buNone/>
            </a:pPr>
            <a:r>
              <a:rPr lang="en-US" sz="5600" dirty="0"/>
              <a:t>First, we will replace f(n) by 2n+3 and g(n) by n.</a:t>
            </a:r>
          </a:p>
          <a:p>
            <a:pPr marL="0" indent="0">
              <a:buNone/>
            </a:pPr>
            <a:r>
              <a:rPr lang="en-US" sz="5600" dirty="0"/>
              <a:t>2n+3 &lt;= </a:t>
            </a:r>
            <a:r>
              <a:rPr lang="en-US" sz="5600" dirty="0" err="1"/>
              <a:t>c.n</a:t>
            </a:r>
            <a:endParaRPr lang="en-US" sz="5600" dirty="0"/>
          </a:p>
          <a:p>
            <a:pPr marL="0" indent="0">
              <a:buNone/>
            </a:pPr>
            <a:r>
              <a:rPr lang="en-US" sz="5600" dirty="0"/>
              <a:t>Let's assume c=5, n=1 then</a:t>
            </a:r>
          </a:p>
          <a:p>
            <a:pPr marL="0" indent="0">
              <a:buNone/>
            </a:pPr>
            <a:r>
              <a:rPr lang="en-US" sz="5600" dirty="0"/>
              <a:t>2*1+3&lt;=5*1</a:t>
            </a:r>
          </a:p>
          <a:p>
            <a:pPr marL="0" indent="0">
              <a:buNone/>
            </a:pPr>
            <a:r>
              <a:rPr lang="en-US" sz="5600" dirty="0"/>
              <a:t>5&lt;=5</a:t>
            </a:r>
          </a:p>
          <a:p>
            <a:pPr marL="0" indent="0">
              <a:buNone/>
            </a:pPr>
            <a:r>
              <a:rPr lang="en-US" sz="5600" dirty="0"/>
              <a:t>For n=1, the above condition is true.</a:t>
            </a:r>
          </a:p>
          <a:p>
            <a:pPr marL="0" indent="0">
              <a:buNone/>
            </a:pPr>
            <a:r>
              <a:rPr lang="en-US" sz="5600" dirty="0"/>
              <a:t>If n=2</a:t>
            </a:r>
          </a:p>
          <a:p>
            <a:pPr marL="0" indent="0">
              <a:buNone/>
            </a:pPr>
            <a:r>
              <a:rPr lang="en-US" sz="5600" dirty="0"/>
              <a:t>2*2+3&lt;=5*2</a:t>
            </a:r>
          </a:p>
          <a:p>
            <a:pPr marL="0" indent="0">
              <a:buNone/>
            </a:pPr>
            <a:r>
              <a:rPr lang="en-US" sz="5600" dirty="0"/>
              <a:t>7&lt;=10</a:t>
            </a:r>
          </a:p>
          <a:p>
            <a:pPr marL="0" indent="0">
              <a:buNone/>
            </a:pPr>
            <a:r>
              <a:rPr lang="en-US" sz="5600" dirty="0"/>
              <a:t>For n=2, the above condition is true.</a:t>
            </a:r>
          </a:p>
          <a:p>
            <a:pPr marL="0" indent="0">
              <a:buNone/>
            </a:pPr>
            <a:r>
              <a:rPr lang="en-US" sz="5600" dirty="0"/>
              <a:t>We know that for any value of n, it will satisfy the above condition, i.e., 2n+3&lt;=</a:t>
            </a:r>
            <a:r>
              <a:rPr lang="en-US" sz="5600" dirty="0" err="1"/>
              <a:t>c.n</a:t>
            </a:r>
            <a:r>
              <a:rPr lang="en-US" sz="5600" dirty="0"/>
              <a:t>. If the value of c is equal to 5, then it will satisfy the condition 2n+3&lt;=</a:t>
            </a:r>
            <a:r>
              <a:rPr lang="en-US" sz="5600" dirty="0" err="1"/>
              <a:t>c.n</a:t>
            </a:r>
            <a:r>
              <a:rPr lang="en-US" sz="5600" dirty="0"/>
              <a:t>. We can take any value of n starting from 1, it will always satisfy. Therefore, we can say that for some constants c and some constants n0, it will always satisfy 2n+3&lt;=</a:t>
            </a:r>
            <a:r>
              <a:rPr lang="en-US" sz="5600" dirty="0" err="1"/>
              <a:t>c.n</a:t>
            </a:r>
            <a:r>
              <a:rPr lang="en-US" sz="5600" dirty="0"/>
              <a:t>. As it satisfies the above condition, so f(n) is big oh of g(n) or we can say that f(n) grows linearly.</a:t>
            </a:r>
          </a:p>
          <a:p>
            <a:pPr marL="0" indent="0" algn="l">
              <a:buNone/>
            </a:pPr>
            <a:endParaRPr lang="en-US" b="0" i="0" dirty="0">
              <a:effectLst/>
              <a:latin typeface="euclid_circular_a"/>
            </a:endParaRPr>
          </a:p>
        </p:txBody>
      </p:sp>
      <p:sp>
        <p:nvSpPr>
          <p:cNvPr id="6" name="Rectangle 5">
            <a:extLst>
              <a:ext uri="{FF2B5EF4-FFF2-40B4-BE49-F238E27FC236}">
                <a16:creationId xmlns:a16="http://schemas.microsoft.com/office/drawing/2014/main" id="{C2D67A62-3DE9-FC13-867E-2B3FC51B4758}"/>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82FAF4E7-A631-6173-61E0-272A9CE6E165}"/>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AF053E90-6CCB-2BD1-430C-4202D951E7D0}"/>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4F50A8CD-7D60-D97C-707D-F8E4A397C13C}"/>
              </a:ext>
            </a:extLst>
          </p:cNvPr>
          <p:cNvSpPr>
            <a:spLocks noChangeArrowheads="1"/>
          </p:cNvSpPr>
          <p:nvPr/>
        </p:nvSpPr>
        <p:spPr bwMode="auto">
          <a:xfrm>
            <a:off x="0" y="90100"/>
            <a:ext cx="65" cy="276999"/>
          </a:xfrm>
          <a:prstGeom prst="rect">
            <a:avLst/>
          </a:prstGeom>
          <a:solidFill>
            <a:srgbClr val="383B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057D2EFE-F481-0619-DD1C-FD564DD4DEF3}"/>
              </a:ext>
            </a:extLst>
          </p:cNvPr>
          <p:cNvSpPr>
            <a:spLocks noChangeArrowheads="1"/>
          </p:cNvSpPr>
          <p:nvPr/>
        </p:nvSpPr>
        <p:spPr bwMode="auto">
          <a:xfrm>
            <a:off x="0" y="90100"/>
            <a:ext cx="2570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1056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596C1-C989-6ACF-39D7-E67F3DD50167}"/>
              </a:ext>
            </a:extLst>
          </p:cNvPr>
          <p:cNvSpPr>
            <a:spLocks noGrp="1"/>
          </p:cNvSpPr>
          <p:nvPr>
            <p:ph type="title"/>
          </p:nvPr>
        </p:nvSpPr>
        <p:spPr>
          <a:xfrm>
            <a:off x="677334" y="609600"/>
            <a:ext cx="8596668" cy="663019"/>
          </a:xfrm>
        </p:spPr>
        <p:txBody>
          <a:bodyPr/>
          <a:lstStyle/>
          <a:p>
            <a:pPr algn="ctr"/>
            <a:r>
              <a:rPr lang="en-US" dirty="0">
                <a:solidFill>
                  <a:schemeClr val="tx1"/>
                </a:solidFill>
              </a:rPr>
              <a:t>Data Structure</a:t>
            </a:r>
          </a:p>
        </p:txBody>
      </p:sp>
      <p:sp>
        <p:nvSpPr>
          <p:cNvPr id="3" name="Content Placeholder 2">
            <a:extLst>
              <a:ext uri="{FF2B5EF4-FFF2-40B4-BE49-F238E27FC236}">
                <a16:creationId xmlns:a16="http://schemas.microsoft.com/office/drawing/2014/main" id="{DA01F781-28DB-386F-56A3-A9B8C61546FD}"/>
              </a:ext>
            </a:extLst>
          </p:cNvPr>
          <p:cNvSpPr>
            <a:spLocks noGrp="1"/>
          </p:cNvSpPr>
          <p:nvPr>
            <p:ph idx="1"/>
          </p:nvPr>
        </p:nvSpPr>
        <p:spPr>
          <a:xfrm>
            <a:off x="677334" y="1645921"/>
            <a:ext cx="8878146" cy="4395442"/>
          </a:xfrm>
        </p:spPr>
        <p:txBody>
          <a:bodyPr>
            <a:normAutofit lnSpcReduction="10000"/>
          </a:bodyPr>
          <a:lstStyle/>
          <a:p>
            <a:r>
              <a:rPr lang="en-US" dirty="0"/>
              <a:t>Data structure is a way of collecting and organizing data in such a way that we can perform operations on these data in an effective way. Data structure is about rendering data elements in terms of some relationship, for better organization and storage.</a:t>
            </a:r>
            <a:br>
              <a:rPr lang="en-US" dirty="0"/>
            </a:br>
            <a:br>
              <a:rPr lang="en-US" dirty="0"/>
            </a:br>
            <a:r>
              <a:rPr lang="en-US" dirty="0"/>
              <a:t>For example:- Let us have some data which has the student’s name ‘Ramesh’ and age 24. Here ‘Ramesh’ is of integer data type. We can organize this data as a record like a student’s record, which will have both name and age in it. Now we can collect and store students’ records in a data as a data structure.</a:t>
            </a:r>
          </a:p>
          <a:p>
            <a:r>
              <a:rPr lang="en-US" dirty="0"/>
              <a:t>In simple language, data structures are structures programmed to store ordered data, so that various operations can be performed on it easily. It represents the knowledge of data to be organized in memory. It should be designed and implemented in such a way that it reduces the complexity and increases the efficiency.</a:t>
            </a:r>
            <a:br>
              <a:rPr lang="en-US" dirty="0"/>
            </a:br>
            <a:r>
              <a:rPr lang="en-US" dirty="0"/>
              <a:t>                    Algorithm + Data Structure = Program</a:t>
            </a:r>
            <a:br>
              <a:rPr lang="en-US" dirty="0"/>
            </a:br>
            <a:endParaRPr lang="en-US" dirty="0"/>
          </a:p>
        </p:txBody>
      </p:sp>
    </p:spTree>
    <p:extLst>
      <p:ext uri="{BB962C8B-B14F-4D97-AF65-F5344CB8AC3E}">
        <p14:creationId xmlns:p14="http://schemas.microsoft.com/office/powerpoint/2010/main" val="2490219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2AC4-6DA6-95F5-4D75-941ABE2D1D54}"/>
              </a:ext>
            </a:extLst>
          </p:cNvPr>
          <p:cNvSpPr>
            <a:spLocks noGrp="1"/>
          </p:cNvSpPr>
          <p:nvPr>
            <p:ph type="title"/>
          </p:nvPr>
        </p:nvSpPr>
        <p:spPr>
          <a:xfrm>
            <a:off x="677334" y="609600"/>
            <a:ext cx="8596668" cy="868680"/>
          </a:xfrm>
        </p:spPr>
        <p:txBody>
          <a:bodyPr>
            <a:normAutofit/>
          </a:bodyPr>
          <a:lstStyle/>
          <a:p>
            <a:pPr algn="ctr"/>
            <a:r>
              <a:rPr lang="en-US" dirty="0">
                <a:solidFill>
                  <a:schemeClr val="tx1"/>
                </a:solidFill>
              </a:rPr>
              <a:t>Data Structure</a:t>
            </a:r>
          </a:p>
        </p:txBody>
      </p:sp>
      <p:sp>
        <p:nvSpPr>
          <p:cNvPr id="3" name="Content Placeholder 2">
            <a:extLst>
              <a:ext uri="{FF2B5EF4-FFF2-40B4-BE49-F238E27FC236}">
                <a16:creationId xmlns:a16="http://schemas.microsoft.com/office/drawing/2014/main" id="{9E6ADC04-B7CF-A4A1-E0E2-BBAF513CCB20}"/>
              </a:ext>
            </a:extLst>
          </p:cNvPr>
          <p:cNvSpPr>
            <a:spLocks noGrp="1"/>
          </p:cNvSpPr>
          <p:nvPr>
            <p:ph idx="1"/>
          </p:nvPr>
        </p:nvSpPr>
        <p:spPr>
          <a:xfrm>
            <a:off x="677334" y="1478281"/>
            <a:ext cx="8596668" cy="4563082"/>
          </a:xfrm>
        </p:spPr>
        <p:txBody>
          <a:bodyPr>
            <a:normAutofit/>
          </a:bodyPr>
          <a:lstStyle/>
          <a:p>
            <a:r>
              <a:rPr lang="en-US" sz="3200" dirty="0"/>
              <a:t>Uses of data structure:</a:t>
            </a:r>
          </a:p>
          <a:p>
            <a:r>
              <a:rPr lang="en-US" dirty="0"/>
              <a:t>1) Data structure is used to reduce complexity of programs.</a:t>
            </a:r>
          </a:p>
          <a:p>
            <a:r>
              <a:rPr lang="en-US" dirty="0"/>
              <a:t>2) It is used to increase efficiency of programs.</a:t>
            </a:r>
          </a:p>
          <a:p>
            <a:r>
              <a:rPr lang="en-US" dirty="0"/>
              <a:t>3) Data structures as a framework for organizing and storing information in virtual memory forms.</a:t>
            </a:r>
          </a:p>
          <a:p>
            <a:r>
              <a:rPr lang="en-US" dirty="0"/>
              <a:t>4) It prevents data collision by elimination ambiguous data.</a:t>
            </a:r>
          </a:p>
          <a:p>
            <a:r>
              <a:rPr lang="en-US" dirty="0"/>
              <a:t>5) It is used to arrange the data in an efficient and effective manner.</a:t>
            </a:r>
          </a:p>
          <a:p>
            <a:endParaRPr lang="en-US" dirty="0"/>
          </a:p>
        </p:txBody>
      </p:sp>
    </p:spTree>
    <p:extLst>
      <p:ext uri="{BB962C8B-B14F-4D97-AF65-F5344CB8AC3E}">
        <p14:creationId xmlns:p14="http://schemas.microsoft.com/office/powerpoint/2010/main" val="3167210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2AC4-6DA6-95F5-4D75-941ABE2D1D54}"/>
              </a:ext>
            </a:extLst>
          </p:cNvPr>
          <p:cNvSpPr>
            <a:spLocks noGrp="1"/>
          </p:cNvSpPr>
          <p:nvPr>
            <p:ph type="title"/>
          </p:nvPr>
        </p:nvSpPr>
        <p:spPr>
          <a:xfrm>
            <a:off x="677334" y="609600"/>
            <a:ext cx="8596668" cy="868680"/>
          </a:xfrm>
        </p:spPr>
        <p:txBody>
          <a:bodyPr>
            <a:normAutofit/>
          </a:bodyPr>
          <a:lstStyle/>
          <a:p>
            <a:pPr algn="ctr"/>
            <a:r>
              <a:rPr lang="en-US" dirty="0">
                <a:solidFill>
                  <a:schemeClr val="tx1"/>
                </a:solidFill>
              </a:rPr>
              <a:t>Data Structure</a:t>
            </a:r>
          </a:p>
        </p:txBody>
      </p:sp>
      <p:pic>
        <p:nvPicPr>
          <p:cNvPr id="1026" name="Picture 2" descr="Difference between Linear and Non-linear Data Structures - GeeksforGeeks">
            <a:extLst>
              <a:ext uri="{FF2B5EF4-FFF2-40B4-BE49-F238E27FC236}">
                <a16:creationId xmlns:a16="http://schemas.microsoft.com/office/drawing/2014/main" id="{3C39625D-0934-23CE-769F-121FC557FE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0688" y="2139885"/>
            <a:ext cx="6629132" cy="2922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39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2AC4-6DA6-95F5-4D75-941ABE2D1D54}"/>
              </a:ext>
            </a:extLst>
          </p:cNvPr>
          <p:cNvSpPr>
            <a:spLocks noGrp="1"/>
          </p:cNvSpPr>
          <p:nvPr>
            <p:ph type="title"/>
          </p:nvPr>
        </p:nvSpPr>
        <p:spPr>
          <a:xfrm>
            <a:off x="667906" y="145552"/>
            <a:ext cx="8596668" cy="644165"/>
          </a:xfrm>
        </p:spPr>
        <p:txBody>
          <a:bodyPr>
            <a:normAutofit/>
          </a:bodyPr>
          <a:lstStyle/>
          <a:p>
            <a:pPr algn="ctr"/>
            <a:r>
              <a:rPr lang="en-US" sz="2800" b="1" dirty="0">
                <a:solidFill>
                  <a:schemeClr val="tx1"/>
                </a:solidFill>
              </a:rPr>
              <a:t>Linear Data Structure</a:t>
            </a:r>
          </a:p>
        </p:txBody>
      </p:sp>
      <p:sp>
        <p:nvSpPr>
          <p:cNvPr id="3" name="Content Placeholder 2">
            <a:extLst>
              <a:ext uri="{FF2B5EF4-FFF2-40B4-BE49-F238E27FC236}">
                <a16:creationId xmlns:a16="http://schemas.microsoft.com/office/drawing/2014/main" id="{FA2E6A65-A4EB-9218-2C88-AA7430F9DB46}"/>
              </a:ext>
            </a:extLst>
          </p:cNvPr>
          <p:cNvSpPr>
            <a:spLocks noGrp="1"/>
          </p:cNvSpPr>
          <p:nvPr>
            <p:ph idx="1"/>
          </p:nvPr>
        </p:nvSpPr>
        <p:spPr>
          <a:xfrm>
            <a:off x="565608" y="829560"/>
            <a:ext cx="9719035" cy="5646654"/>
          </a:xfrm>
        </p:spPr>
        <p:txBody>
          <a:bodyPr/>
          <a:lstStyle/>
          <a:p>
            <a:pPr marL="0" indent="0" algn="l">
              <a:buNone/>
            </a:pPr>
            <a:r>
              <a:rPr lang="en-US" sz="2000" b="1" i="0" dirty="0">
                <a:solidFill>
                  <a:srgbClr val="25265E"/>
                </a:solidFill>
                <a:effectLst/>
                <a:latin typeface="euclid_circular_a"/>
              </a:rPr>
              <a:t>Linear data structures</a:t>
            </a:r>
          </a:p>
          <a:p>
            <a:pPr marL="0" indent="0">
              <a:buNone/>
            </a:pPr>
            <a:r>
              <a:rPr lang="en-US" b="0" i="0" dirty="0">
                <a:solidFill>
                  <a:schemeClr val="tx1"/>
                </a:solidFill>
                <a:effectLst/>
                <a:latin typeface="euclid_circular_a"/>
              </a:rPr>
              <a:t>In linear data structures, the elements are arranged in sequence one after the other. Since elements are arranged in a particular order, they are easy to implement. However, the linear data structures might not be the best choice when the program's complexity increases because of operational complexities. </a:t>
            </a:r>
            <a:r>
              <a:rPr lang="en-US" dirty="0">
                <a:solidFill>
                  <a:schemeClr val="tx1"/>
                </a:solidFill>
                <a:latin typeface="euclid_circular_a"/>
              </a:rPr>
              <a:t>L</a:t>
            </a:r>
            <a:r>
              <a:rPr lang="en-US" b="0" i="0" dirty="0">
                <a:solidFill>
                  <a:schemeClr val="tx1"/>
                </a:solidFill>
                <a:effectLst/>
                <a:latin typeface="euclid_circular_a"/>
              </a:rPr>
              <a:t>inear data structures are further divided into array, stack, and queue.</a:t>
            </a:r>
          </a:p>
          <a:p>
            <a:pPr marL="0" indent="0" algn="l">
              <a:buNone/>
            </a:pPr>
            <a:r>
              <a:rPr lang="en-US" b="1" i="0" dirty="0">
                <a:solidFill>
                  <a:srgbClr val="25265E"/>
                </a:solidFill>
                <a:effectLst/>
                <a:latin typeface="euclid_circular_a"/>
              </a:rPr>
              <a:t>Array Data Structure</a:t>
            </a:r>
          </a:p>
          <a:p>
            <a:pPr marL="0" indent="0" algn="l">
              <a:buNone/>
            </a:pPr>
            <a:r>
              <a:rPr lang="en-US" b="0" i="0" dirty="0">
                <a:solidFill>
                  <a:schemeClr val="tx1"/>
                </a:solidFill>
                <a:effectLst/>
                <a:latin typeface="euclid_circular_a"/>
              </a:rPr>
              <a:t>In an array, elements in memory are arranged in continuous memory. All the elements of an array are of the same type. And, the type of elements that can be stored in the form of arrays is determined by the programming language.</a:t>
            </a:r>
          </a:p>
          <a:p>
            <a:pPr marL="0" indent="0" algn="l">
              <a:buNone/>
            </a:pPr>
            <a:endParaRPr lang="en-US" b="0" i="0" dirty="0">
              <a:effectLst/>
              <a:latin typeface="euclid_circular_a"/>
            </a:endParaRPr>
          </a:p>
          <a:p>
            <a:pPr marL="0" indent="0">
              <a:buNone/>
            </a:pPr>
            <a:endParaRPr lang="en-US" b="1" i="0" dirty="0">
              <a:solidFill>
                <a:srgbClr val="25265E"/>
              </a:solidFill>
              <a:effectLst/>
              <a:latin typeface="euclid_circular_a"/>
            </a:endParaRPr>
          </a:p>
          <a:p>
            <a:pPr marL="0" indent="0">
              <a:buNone/>
            </a:pPr>
            <a:r>
              <a:rPr lang="en-US" b="1" i="0" dirty="0">
                <a:solidFill>
                  <a:srgbClr val="25265E"/>
                </a:solidFill>
                <a:effectLst/>
                <a:latin typeface="euclid_circular_a"/>
              </a:rPr>
              <a:t>Stack Data Structure</a:t>
            </a:r>
          </a:p>
          <a:p>
            <a:pPr marL="0" indent="0" algn="l">
              <a:buNone/>
            </a:pPr>
            <a:r>
              <a:rPr lang="en-US" b="0" i="0" dirty="0">
                <a:solidFill>
                  <a:schemeClr val="tx1"/>
                </a:solidFill>
                <a:effectLst/>
                <a:latin typeface="euclid_circular_a"/>
              </a:rPr>
              <a:t>In the stack data structure, elements are stored in the LIFO principle. That is, the last element stored in a stack will be removed first</a:t>
            </a:r>
            <a:endParaRPr lang="en-US" b="1" i="0" dirty="0">
              <a:solidFill>
                <a:srgbClr val="25265E"/>
              </a:solidFill>
              <a:effectLst/>
              <a:latin typeface="euclid_circular_a"/>
            </a:endParaRPr>
          </a:p>
          <a:p>
            <a:pPr marL="0" indent="0" algn="l">
              <a:buNone/>
            </a:pPr>
            <a:endParaRPr lang="en-US" b="0" i="0" dirty="0">
              <a:effectLst/>
              <a:latin typeface="euclid_circular_a"/>
            </a:endParaRPr>
          </a:p>
          <a:p>
            <a:pPr marL="0" indent="0">
              <a:buNone/>
            </a:pPr>
            <a:endParaRPr lang="en-US" dirty="0"/>
          </a:p>
        </p:txBody>
      </p:sp>
      <p:pic>
        <p:nvPicPr>
          <p:cNvPr id="5" name="Picture 4">
            <a:extLst>
              <a:ext uri="{FF2B5EF4-FFF2-40B4-BE49-F238E27FC236}">
                <a16:creationId xmlns:a16="http://schemas.microsoft.com/office/drawing/2014/main" id="{33EA92A2-44D7-32ED-7C7C-17B09896FD1E}"/>
              </a:ext>
            </a:extLst>
          </p:cNvPr>
          <p:cNvPicPr>
            <a:picLocks noChangeAspect="1"/>
          </p:cNvPicPr>
          <p:nvPr/>
        </p:nvPicPr>
        <p:blipFill>
          <a:blip r:embed="rId2"/>
          <a:stretch>
            <a:fillRect/>
          </a:stretch>
        </p:blipFill>
        <p:spPr>
          <a:xfrm>
            <a:off x="4832807" y="3843779"/>
            <a:ext cx="3284505" cy="769687"/>
          </a:xfrm>
          <a:prstGeom prst="rect">
            <a:avLst/>
          </a:prstGeom>
        </p:spPr>
      </p:pic>
      <p:pic>
        <p:nvPicPr>
          <p:cNvPr id="7" name="Picture 6">
            <a:extLst>
              <a:ext uri="{FF2B5EF4-FFF2-40B4-BE49-F238E27FC236}">
                <a16:creationId xmlns:a16="http://schemas.microsoft.com/office/drawing/2014/main" id="{69C1C5E6-0699-4DF1-312D-F81C8269767A}"/>
              </a:ext>
            </a:extLst>
          </p:cNvPr>
          <p:cNvPicPr>
            <a:picLocks noChangeAspect="1"/>
          </p:cNvPicPr>
          <p:nvPr/>
        </p:nvPicPr>
        <p:blipFill>
          <a:blip r:embed="rId3"/>
          <a:stretch>
            <a:fillRect/>
          </a:stretch>
        </p:blipFill>
        <p:spPr>
          <a:xfrm>
            <a:off x="5332428" y="5399804"/>
            <a:ext cx="1370030" cy="1257271"/>
          </a:xfrm>
          <a:prstGeom prst="rect">
            <a:avLst/>
          </a:prstGeom>
        </p:spPr>
      </p:pic>
    </p:spTree>
    <p:extLst>
      <p:ext uri="{BB962C8B-B14F-4D97-AF65-F5344CB8AC3E}">
        <p14:creationId xmlns:p14="http://schemas.microsoft.com/office/powerpoint/2010/main" val="1679404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2AC4-6DA6-95F5-4D75-941ABE2D1D54}"/>
              </a:ext>
            </a:extLst>
          </p:cNvPr>
          <p:cNvSpPr>
            <a:spLocks noGrp="1"/>
          </p:cNvSpPr>
          <p:nvPr>
            <p:ph type="title"/>
          </p:nvPr>
        </p:nvSpPr>
        <p:spPr>
          <a:xfrm>
            <a:off x="677333" y="185394"/>
            <a:ext cx="8596668" cy="644165"/>
          </a:xfrm>
        </p:spPr>
        <p:txBody>
          <a:bodyPr>
            <a:normAutofit/>
          </a:bodyPr>
          <a:lstStyle/>
          <a:p>
            <a:pPr algn="ctr"/>
            <a:r>
              <a:rPr lang="en-US" sz="2800" b="1" dirty="0">
                <a:solidFill>
                  <a:schemeClr val="tx1"/>
                </a:solidFill>
              </a:rPr>
              <a:t>Linear Data Structure</a:t>
            </a:r>
          </a:p>
        </p:txBody>
      </p:sp>
      <p:sp>
        <p:nvSpPr>
          <p:cNvPr id="3" name="Content Placeholder 2">
            <a:extLst>
              <a:ext uri="{FF2B5EF4-FFF2-40B4-BE49-F238E27FC236}">
                <a16:creationId xmlns:a16="http://schemas.microsoft.com/office/drawing/2014/main" id="{FA2E6A65-A4EB-9218-2C88-AA7430F9DB46}"/>
              </a:ext>
            </a:extLst>
          </p:cNvPr>
          <p:cNvSpPr>
            <a:spLocks noGrp="1"/>
          </p:cNvSpPr>
          <p:nvPr>
            <p:ph idx="1"/>
          </p:nvPr>
        </p:nvSpPr>
        <p:spPr>
          <a:xfrm>
            <a:off x="565608" y="829560"/>
            <a:ext cx="9209988" cy="5590094"/>
          </a:xfrm>
        </p:spPr>
        <p:txBody>
          <a:bodyPr/>
          <a:lstStyle/>
          <a:p>
            <a:pPr marL="0" indent="0">
              <a:buNone/>
            </a:pPr>
            <a:r>
              <a:rPr lang="en-US" b="1" i="0" dirty="0">
                <a:solidFill>
                  <a:srgbClr val="25265E"/>
                </a:solidFill>
                <a:effectLst/>
                <a:latin typeface="euclid_circular_a"/>
              </a:rPr>
              <a:t>3. Queue Data Structure</a:t>
            </a:r>
          </a:p>
          <a:p>
            <a:pPr marL="0" indent="0">
              <a:buNone/>
            </a:pPr>
            <a:r>
              <a:rPr lang="en-US" b="0" i="0" dirty="0">
                <a:solidFill>
                  <a:schemeClr val="tx1"/>
                </a:solidFill>
                <a:effectLst/>
                <a:latin typeface="euclid_circular_a"/>
              </a:rPr>
              <a:t>Unlike stack, the queue data structure works in the FIFO principle where the first element stored in the queue will be removed first.</a:t>
            </a:r>
            <a:endParaRPr lang="en-US" b="1" i="0" dirty="0">
              <a:solidFill>
                <a:schemeClr val="tx1"/>
              </a:solidFill>
              <a:effectLst/>
              <a:latin typeface="euclid_circular_a"/>
            </a:endParaRPr>
          </a:p>
          <a:p>
            <a:pPr marL="0" indent="0" algn="l">
              <a:buNone/>
            </a:pPr>
            <a:endParaRPr lang="en-US" b="0" i="0" dirty="0">
              <a:effectLst/>
              <a:latin typeface="euclid_circular_a"/>
            </a:endParaRPr>
          </a:p>
          <a:p>
            <a:pPr marL="0" indent="0">
              <a:buNone/>
            </a:pPr>
            <a:endParaRPr lang="en-US" b="1" i="0" dirty="0">
              <a:solidFill>
                <a:srgbClr val="25265E"/>
              </a:solidFill>
              <a:effectLst/>
              <a:latin typeface="euclid_circular_a"/>
            </a:endParaRPr>
          </a:p>
          <a:p>
            <a:pPr marL="0" indent="0">
              <a:buNone/>
            </a:pPr>
            <a:endParaRPr lang="en-US" b="1" dirty="0">
              <a:solidFill>
                <a:srgbClr val="25265E"/>
              </a:solidFill>
              <a:latin typeface="euclid_circular_a"/>
            </a:endParaRPr>
          </a:p>
          <a:p>
            <a:pPr marL="0" indent="0">
              <a:buNone/>
            </a:pPr>
            <a:endParaRPr lang="en-US" b="1" i="0" dirty="0">
              <a:solidFill>
                <a:srgbClr val="25265E"/>
              </a:solidFill>
              <a:effectLst/>
              <a:latin typeface="euclid_circular_a"/>
            </a:endParaRPr>
          </a:p>
          <a:p>
            <a:pPr marL="0" indent="0" algn="l">
              <a:buNone/>
            </a:pPr>
            <a:r>
              <a:rPr lang="en-US" b="1" i="0" dirty="0">
                <a:solidFill>
                  <a:srgbClr val="25265E"/>
                </a:solidFill>
                <a:effectLst/>
                <a:latin typeface="euclid_circular_a"/>
              </a:rPr>
              <a:t>4. Linked List Data Structure</a:t>
            </a:r>
          </a:p>
          <a:p>
            <a:pPr marL="0" indent="0" algn="l">
              <a:buNone/>
            </a:pPr>
            <a:r>
              <a:rPr lang="en-US" b="0" i="0" dirty="0">
                <a:effectLst/>
                <a:latin typeface="euclid_circular_a"/>
              </a:rPr>
              <a:t>In linked list data structure, data elements are connected through a series of nodes. And, each node contains the data items and addresses to the next node.</a:t>
            </a:r>
          </a:p>
          <a:p>
            <a:pPr marL="0" indent="0">
              <a:buNone/>
            </a:pPr>
            <a:endParaRPr lang="en-US" b="1" i="0" dirty="0">
              <a:solidFill>
                <a:srgbClr val="25265E"/>
              </a:solidFill>
              <a:effectLst/>
              <a:latin typeface="euclid_circular_a"/>
            </a:endParaRPr>
          </a:p>
          <a:p>
            <a:pPr marL="0" indent="0">
              <a:buNone/>
            </a:pPr>
            <a:endParaRPr lang="en-US" b="1" i="0" dirty="0">
              <a:solidFill>
                <a:srgbClr val="25265E"/>
              </a:solidFill>
              <a:effectLst/>
              <a:latin typeface="euclid_circular_a"/>
            </a:endParaRPr>
          </a:p>
          <a:p>
            <a:pPr marL="0" indent="0" algn="l">
              <a:buNone/>
            </a:pPr>
            <a:endParaRPr lang="en-US" b="0" i="0" dirty="0">
              <a:effectLst/>
              <a:latin typeface="euclid_circular_a"/>
            </a:endParaRPr>
          </a:p>
          <a:p>
            <a:pPr marL="0" indent="0">
              <a:buNone/>
            </a:pPr>
            <a:endParaRPr lang="en-US" dirty="0"/>
          </a:p>
        </p:txBody>
      </p:sp>
      <p:pic>
        <p:nvPicPr>
          <p:cNvPr id="6" name="Picture 5">
            <a:extLst>
              <a:ext uri="{FF2B5EF4-FFF2-40B4-BE49-F238E27FC236}">
                <a16:creationId xmlns:a16="http://schemas.microsoft.com/office/drawing/2014/main" id="{F4207E63-0A93-A800-DB29-05E580DA2FB4}"/>
              </a:ext>
            </a:extLst>
          </p:cNvPr>
          <p:cNvPicPr>
            <a:picLocks noChangeAspect="1"/>
          </p:cNvPicPr>
          <p:nvPr/>
        </p:nvPicPr>
        <p:blipFill>
          <a:blip r:embed="rId2"/>
          <a:stretch>
            <a:fillRect/>
          </a:stretch>
        </p:blipFill>
        <p:spPr>
          <a:xfrm>
            <a:off x="4081476" y="2034419"/>
            <a:ext cx="3086367" cy="1394581"/>
          </a:xfrm>
          <a:prstGeom prst="rect">
            <a:avLst/>
          </a:prstGeom>
        </p:spPr>
      </p:pic>
      <p:pic>
        <p:nvPicPr>
          <p:cNvPr id="9" name="Picture 8">
            <a:extLst>
              <a:ext uri="{FF2B5EF4-FFF2-40B4-BE49-F238E27FC236}">
                <a16:creationId xmlns:a16="http://schemas.microsoft.com/office/drawing/2014/main" id="{D40B1FC6-D4F4-134E-ACC9-3C12146890FB}"/>
              </a:ext>
            </a:extLst>
          </p:cNvPr>
          <p:cNvPicPr>
            <a:picLocks noChangeAspect="1"/>
          </p:cNvPicPr>
          <p:nvPr/>
        </p:nvPicPr>
        <p:blipFill>
          <a:blip r:embed="rId3"/>
          <a:stretch>
            <a:fillRect/>
          </a:stretch>
        </p:blipFill>
        <p:spPr>
          <a:xfrm>
            <a:off x="2239803" y="4977665"/>
            <a:ext cx="5563082" cy="937341"/>
          </a:xfrm>
          <a:prstGeom prst="rect">
            <a:avLst/>
          </a:prstGeom>
        </p:spPr>
      </p:pic>
    </p:spTree>
    <p:extLst>
      <p:ext uri="{BB962C8B-B14F-4D97-AF65-F5344CB8AC3E}">
        <p14:creationId xmlns:p14="http://schemas.microsoft.com/office/powerpoint/2010/main" val="20490783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845</TotalTime>
  <Words>4892</Words>
  <Application>Microsoft Office PowerPoint</Application>
  <PresentationFormat>Widescreen</PresentationFormat>
  <Paragraphs>297</Paragraphs>
  <Slides>40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Droid Sans Mono</vt:lpstr>
      <vt:lpstr>euclid_circular_a</vt:lpstr>
      <vt:lpstr>Times New Roman</vt:lpstr>
      <vt:lpstr>Trebuchet MS</vt:lpstr>
      <vt:lpstr>Wingdings 3</vt:lpstr>
      <vt:lpstr>Facet</vt:lpstr>
      <vt:lpstr>UNIT 1</vt:lpstr>
      <vt:lpstr>Data Types</vt:lpstr>
      <vt:lpstr> Data Types</vt:lpstr>
      <vt:lpstr>Data Types</vt:lpstr>
      <vt:lpstr>Data Structure</vt:lpstr>
      <vt:lpstr>Data Structure</vt:lpstr>
      <vt:lpstr>Data Structure</vt:lpstr>
      <vt:lpstr>Linear Data Structure</vt:lpstr>
      <vt:lpstr>Linear Data Structure</vt:lpstr>
      <vt:lpstr>Non-Linear Data Structure</vt:lpstr>
      <vt:lpstr>Linear Vs Non-linear Data Structures</vt:lpstr>
      <vt:lpstr>Abstract Data Types(ADTs)</vt:lpstr>
      <vt:lpstr>Abstract Data Types(ADTs)</vt:lpstr>
      <vt:lpstr>Static Vs Dynamic Memory Allocation</vt:lpstr>
      <vt:lpstr> Concept of Dynamic Memory Allocation</vt:lpstr>
      <vt:lpstr>Concept of Dynamic Memory Allocation</vt:lpstr>
      <vt:lpstr>Concept of Dynamic Memory Allocation</vt:lpstr>
      <vt:lpstr>Concept of Dynamic Memory Allocation</vt:lpstr>
      <vt:lpstr> Concept of Dynamic Memory Allocation</vt:lpstr>
      <vt:lpstr>Concept of Dynamic Memory Allocation</vt:lpstr>
      <vt:lpstr>Introduction to Algorithms</vt:lpstr>
      <vt:lpstr>Introduction to Algorithms</vt:lpstr>
      <vt:lpstr> Asymptotic notations and common functions</vt:lpstr>
      <vt:lpstr>Asymptotic notations and common functions</vt:lpstr>
      <vt:lpstr>Asymptotic notations and common functions</vt:lpstr>
      <vt:lpstr>Asymptotic notations and common functions</vt:lpstr>
      <vt:lpstr>Asymptotic notations and common functions</vt:lpstr>
      <vt:lpstr>Asymptotic notations and common functions</vt:lpstr>
      <vt:lpstr>Asymptotic notations and common functions</vt:lpstr>
      <vt:lpstr>Asymptotic notations and common functions</vt:lpstr>
      <vt:lpstr>Asymptotic notations and common functions</vt:lpstr>
      <vt:lpstr>Asymptotic notations and common functions</vt:lpstr>
      <vt:lpstr>Asymptotic notations and common functions</vt:lpstr>
      <vt:lpstr>Asymptotic notations and common functions</vt:lpstr>
      <vt:lpstr>Asymptotic notations and common functions</vt:lpstr>
      <vt:lpstr>Asymptotic notations and common functions</vt:lpstr>
      <vt:lpstr>Asymptotic notations and common functions</vt:lpstr>
      <vt:lpstr>Asymptotic notations and common functions</vt:lpstr>
      <vt:lpstr>Asymptotic notations and common functions</vt:lpstr>
      <vt:lpstr>Asymptotic notations and common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ACER</dc:creator>
  <cp:lastModifiedBy>ACER</cp:lastModifiedBy>
  <cp:revision>107</cp:revision>
  <dcterms:created xsi:type="dcterms:W3CDTF">2023-12-26T16:37:13Z</dcterms:created>
  <dcterms:modified xsi:type="dcterms:W3CDTF">2024-12-24T16:20:47Z</dcterms:modified>
</cp:coreProperties>
</file>