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theme" Target="theme/theme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viewProps" Target="view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46461-848D-48C8-A507-93467E9846B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880E-5A15-4DD0-9EB3-BF0C802A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-&gt;$/($+A*BCD*+E-FGH/IJ      </a:t>
            </a:r>
            <a:r>
              <a:rPr lang="en-US"/>
              <a:t>2) ^*-A+BCD+EF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Ans- K+ L - MN* + OP^ * WU/V/ * T + Q                   </a:t>
            </a:r>
            <a:r>
              <a:rPr lang="en-US" dirty="0" err="1"/>
              <a:t>ans</a:t>
            </a:r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215" y="347598"/>
            <a:ext cx="818956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486" y="1446657"/>
            <a:ext cx="6092825" cy="241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9498" y="2403475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484966"/>
            <a:ext cx="7639050" cy="345630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15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implementation</a:t>
            </a:r>
            <a:endParaRPr sz="15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arrays)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Dynamic</a:t>
            </a:r>
            <a:r>
              <a:rPr sz="1500" dirty="0">
                <a:latin typeface="Arial MT"/>
                <a:cs typeface="Arial MT"/>
              </a:rPr>
              <a:t> 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pointers)</a:t>
            </a:r>
            <a:endParaRPr sz="15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uses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create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stack.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implementation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a </a:t>
            </a:r>
            <a:r>
              <a:rPr sz="1500" spc="-10" dirty="0">
                <a:latin typeface="Arial MT"/>
                <a:cs typeface="Arial MT"/>
              </a:rPr>
              <a:t>very </a:t>
            </a:r>
            <a:r>
              <a:rPr sz="1500" dirty="0">
                <a:latin typeface="Arial MT"/>
                <a:cs typeface="Arial MT"/>
              </a:rPr>
              <a:t>simple </a:t>
            </a:r>
            <a:r>
              <a:rPr sz="1500" spc="-5" dirty="0">
                <a:latin typeface="Arial MT"/>
                <a:cs typeface="Arial MT"/>
              </a:rPr>
              <a:t>technique </a:t>
            </a:r>
            <a:r>
              <a:rPr sz="1500" dirty="0">
                <a:latin typeface="Arial MT"/>
                <a:cs typeface="Arial MT"/>
              </a:rPr>
              <a:t>but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not a flexible </a:t>
            </a:r>
            <a:r>
              <a:rPr sz="1500" spc="-35" dirty="0">
                <a:latin typeface="Arial MT"/>
                <a:cs typeface="Arial MT"/>
              </a:rPr>
              <a:t>way, </a:t>
            </a:r>
            <a:r>
              <a:rPr sz="1500" dirty="0">
                <a:latin typeface="Arial MT"/>
                <a:cs typeface="Arial MT"/>
              </a:rPr>
              <a:t>as the size </a:t>
            </a:r>
            <a:r>
              <a:rPr sz="1500" spc="-5" dirty="0">
                <a:latin typeface="Arial MT"/>
                <a:cs typeface="Arial MT"/>
              </a:rPr>
              <a:t>of the </a:t>
            </a:r>
            <a:r>
              <a:rPr sz="1500" dirty="0">
                <a:latin typeface="Arial MT"/>
                <a:cs typeface="Arial MT"/>
              </a:rPr>
              <a:t>stack has </a:t>
            </a:r>
            <a:r>
              <a:rPr sz="1500" spc="-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declared during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program </a:t>
            </a:r>
            <a:r>
              <a:rPr sz="1500" spc="-5" dirty="0">
                <a:latin typeface="Arial MT"/>
                <a:cs typeface="Arial MT"/>
              </a:rPr>
              <a:t>design, because after </a:t>
            </a:r>
            <a:r>
              <a:rPr sz="1500" dirty="0">
                <a:latin typeface="Arial MT"/>
                <a:cs typeface="Arial MT"/>
              </a:rPr>
              <a:t>that,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size </a:t>
            </a:r>
            <a:r>
              <a:rPr sz="1500" spc="-5" dirty="0">
                <a:latin typeface="Arial MT"/>
                <a:cs typeface="Arial MT"/>
              </a:rPr>
              <a:t>cannot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varied (</a:t>
            </a:r>
            <a:r>
              <a:rPr sz="1500" i="1" spc="-5" dirty="0">
                <a:latin typeface="Arial"/>
                <a:cs typeface="Arial"/>
              </a:rPr>
              <a:t>i.E.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Increased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decreased).</a:t>
            </a:r>
            <a:endParaRPr sz="150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Moreover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efficient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resource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optimization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concerned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sz="1500" i="1" dirty="0">
                <a:latin typeface="Arial"/>
                <a:cs typeface="Arial"/>
              </a:rPr>
              <a:t>i.e.,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Memory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utilization).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04" y="867617"/>
            <a:ext cx="772287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dirty="0">
                <a:latin typeface="Arial MT"/>
                <a:cs typeface="Arial MT"/>
              </a:rPr>
              <a:t> 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dirty="0">
                <a:latin typeface="Arial MT"/>
                <a:cs typeface="Arial MT"/>
              </a:rPr>
              <a:t> array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50.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stack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 </a:t>
            </a:r>
            <a:r>
              <a:rPr sz="1500" spc="-5" dirty="0">
                <a:latin typeface="Arial MT"/>
                <a:cs typeface="Arial MT"/>
              </a:rPr>
              <a:t>begins, memory is allocated </a:t>
            </a:r>
            <a:r>
              <a:rPr sz="1500" dirty="0">
                <a:latin typeface="Arial MT"/>
                <a:cs typeface="Arial MT"/>
              </a:rPr>
              <a:t>for the </a:t>
            </a:r>
            <a:r>
              <a:rPr sz="1500" spc="-5" dirty="0">
                <a:latin typeface="Arial MT"/>
                <a:cs typeface="Arial MT"/>
              </a:rPr>
              <a:t>array of size 50. Now </a:t>
            </a:r>
            <a:r>
              <a:rPr sz="1500" dirty="0">
                <a:latin typeface="Arial MT"/>
                <a:cs typeface="Arial MT"/>
              </a:rPr>
              <a:t>if there </a:t>
            </a:r>
            <a:r>
              <a:rPr sz="1500" spc="-5" dirty="0">
                <a:latin typeface="Arial MT"/>
                <a:cs typeface="Arial MT"/>
              </a:rPr>
              <a:t>are only </a:t>
            </a:r>
            <a:r>
              <a:rPr sz="1500" dirty="0">
                <a:latin typeface="Arial MT"/>
                <a:cs typeface="Arial MT"/>
              </a:rPr>
              <a:t>few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 (say </a:t>
            </a:r>
            <a:r>
              <a:rPr sz="1500" dirty="0">
                <a:latin typeface="Arial MT"/>
                <a:cs typeface="Arial MT"/>
              </a:rPr>
              <a:t>30) to be stored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stack, then rest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-5" dirty="0">
                <a:latin typeface="Arial MT"/>
                <a:cs typeface="Arial MT"/>
              </a:rPr>
              <a:t>statically </a:t>
            </a:r>
            <a:r>
              <a:rPr sz="1500" dirty="0">
                <a:latin typeface="Arial MT"/>
                <a:cs typeface="Arial MT"/>
              </a:rPr>
              <a:t>allocated </a:t>
            </a:r>
            <a:r>
              <a:rPr sz="1500" spc="-5" dirty="0">
                <a:latin typeface="Arial MT"/>
                <a:cs typeface="Arial MT"/>
              </a:rPr>
              <a:t>memory </a:t>
            </a:r>
            <a:r>
              <a:rPr sz="1500" dirty="0">
                <a:latin typeface="Arial MT"/>
                <a:cs typeface="Arial MT"/>
              </a:rPr>
              <a:t> (in </a:t>
            </a:r>
            <a:r>
              <a:rPr sz="1500" spc="-5" dirty="0">
                <a:latin typeface="Arial MT"/>
                <a:cs typeface="Arial MT"/>
              </a:rPr>
              <a:t>this case </a:t>
            </a:r>
            <a:r>
              <a:rPr sz="1500" dirty="0">
                <a:latin typeface="Arial MT"/>
                <a:cs typeface="Arial MT"/>
              </a:rPr>
              <a:t>20) </a:t>
            </a:r>
            <a:r>
              <a:rPr sz="1500" spc="-5" dirty="0">
                <a:latin typeface="Arial MT"/>
                <a:cs typeface="Arial MT"/>
              </a:rPr>
              <a:t>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wasted, </a:t>
            </a:r>
            <a:r>
              <a:rPr sz="1500" dirty="0">
                <a:latin typeface="Arial MT"/>
                <a:cs typeface="Arial MT"/>
              </a:rPr>
              <a:t>on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other </a:t>
            </a:r>
            <a:r>
              <a:rPr sz="1500" spc="-5" dirty="0">
                <a:latin typeface="Arial MT"/>
                <a:cs typeface="Arial MT"/>
              </a:rPr>
              <a:t>hand if </a:t>
            </a:r>
            <a:r>
              <a:rPr sz="1500" dirty="0">
                <a:latin typeface="Arial MT"/>
                <a:cs typeface="Arial MT"/>
              </a:rPr>
              <a:t>there </a:t>
            </a:r>
            <a:r>
              <a:rPr sz="1500" spc="-5" dirty="0">
                <a:latin typeface="Arial MT"/>
                <a:cs typeface="Arial MT"/>
              </a:rPr>
              <a:t>are more number of </a:t>
            </a:r>
            <a:r>
              <a:rPr sz="1500" dirty="0">
                <a:latin typeface="Arial MT"/>
                <a:cs typeface="Arial MT"/>
              </a:rPr>
              <a:t>elements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be </a:t>
            </a:r>
            <a:r>
              <a:rPr sz="1500" spc="-5" dirty="0">
                <a:latin typeface="Arial MT"/>
                <a:cs typeface="Arial MT"/>
              </a:rPr>
              <a:t>stored 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(say 60)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can not </a:t>
            </a:r>
            <a:r>
              <a:rPr sz="1500" spc="-5" dirty="0">
                <a:latin typeface="Arial MT"/>
                <a:cs typeface="Arial MT"/>
              </a:rPr>
              <a:t>change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size array </a:t>
            </a:r>
            <a:r>
              <a:rPr sz="1500" dirty="0">
                <a:latin typeface="Arial MT"/>
                <a:cs typeface="Arial MT"/>
              </a:rPr>
              <a:t>to increase </a:t>
            </a:r>
            <a:r>
              <a:rPr sz="1500" spc="-10" dirty="0">
                <a:latin typeface="Arial MT"/>
                <a:cs typeface="Arial MT"/>
              </a:rPr>
              <a:t>its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capacity.</a:t>
            </a:r>
            <a:endParaRPr sz="15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said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limitations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overcome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dynamically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implementing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(is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linked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representation)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85" y="2411425"/>
            <a:ext cx="1901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90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Algorithm</a:t>
            </a:r>
            <a:r>
              <a:rPr sz="20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5055" y="3636009"/>
          <a:ext cx="3810000" cy="137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12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p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Empty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0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Only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one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element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 in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Max-1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Full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Max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Overflow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362" y="1208912"/>
            <a:ext cx="3441065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6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PUSH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6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90"/>
              </a:spcBef>
              <a:buSzPct val="87500"/>
              <a:buChar char="•"/>
              <a:tabLst>
                <a:tab pos="437515" algn="l"/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endParaRPr sz="1600">
              <a:latin typeface="Arial MT"/>
              <a:cs typeface="Arial MT"/>
            </a:endParaRPr>
          </a:p>
          <a:p>
            <a:pPr marL="437515" marR="5715" indent="-285115" algn="just">
              <a:lnSpc>
                <a:spcPct val="114999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 the stack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full, then print </a:t>
            </a:r>
            <a:r>
              <a:rPr sz="1600" dirty="0">
                <a:latin typeface="Arial MT"/>
                <a:cs typeface="Arial MT"/>
              </a:rPr>
              <a:t>error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overflow 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exit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program.</a:t>
            </a:r>
            <a:endParaRPr sz="1600">
              <a:latin typeface="Arial MT"/>
              <a:cs typeface="Arial MT"/>
            </a:endParaRPr>
          </a:p>
          <a:p>
            <a:pPr marL="437515" marR="5080" indent="-285115" algn="just">
              <a:lnSpc>
                <a:spcPct val="115100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top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1025" y="1260475"/>
            <a:ext cx="414464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5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</a:t>
            </a:r>
            <a:r>
              <a:rPr sz="15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5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7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endParaRPr sz="1500">
              <a:latin typeface="Arial MT"/>
              <a:cs typeface="Arial MT"/>
            </a:endParaRPr>
          </a:p>
          <a:p>
            <a:pPr marL="437515" marR="5080" indent="-285115">
              <a:lnSpc>
                <a:spcPct val="115300"/>
              </a:lnSpc>
              <a:spcBef>
                <a:spcPts val="1190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of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exit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program.</a:t>
            </a:r>
            <a:endParaRPr sz="1500">
              <a:latin typeface="Arial MT"/>
              <a:cs typeface="Arial MT"/>
            </a:endParaRPr>
          </a:p>
          <a:p>
            <a:pPr marL="437515" indent="-285750">
              <a:lnSpc>
                <a:spcPct val="100000"/>
              </a:lnSpc>
              <a:spcBef>
                <a:spcPts val="146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4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endParaRPr sz="1500">
              <a:latin typeface="Arial MT"/>
              <a:cs typeface="Arial MT"/>
            </a:endParaRPr>
          </a:p>
          <a:p>
            <a:pPr marL="437515">
              <a:lnSpc>
                <a:spcPct val="100000"/>
              </a:lnSpc>
              <a:spcBef>
                <a:spcPts val="275"/>
              </a:spcBef>
            </a:pP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79272"/>
            <a:ext cx="3288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920877"/>
            <a:ext cx="804164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 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Max-1)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full,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message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overflow”</a:t>
            </a:r>
            <a:r>
              <a:rPr sz="1600" b="1" i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top=top+1</a:t>
            </a:r>
            <a:r>
              <a:rPr sz="1600" b="1" i="1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the </a:t>
            </a:r>
            <a:r>
              <a:rPr sz="1600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 top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(n-1)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size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803" y="820252"/>
            <a:ext cx="6941005" cy="27836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3148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0404"/>
            <a:ext cx="8023225" cy="29527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Step1: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-1)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ts val="2880"/>
              </a:lnSpc>
              <a:spcBef>
                <a:spcPts val="254"/>
              </a:spcBef>
              <a:buChar char="•"/>
              <a:tabLst>
                <a:tab pos="299085" algn="l"/>
                <a:tab pos="299720" algn="l"/>
                <a:tab pos="546100" algn="l"/>
                <a:tab pos="1153795" algn="l"/>
                <a:tab pos="1434465" algn="l"/>
                <a:tab pos="2164715" algn="l"/>
                <a:tab pos="2692400" algn="l"/>
                <a:tab pos="3456940" algn="l"/>
                <a:tab pos="4020820" algn="l"/>
                <a:tab pos="4978400" algn="l"/>
                <a:tab pos="5325745" algn="l"/>
                <a:tab pos="6102985" algn="l"/>
                <a:tab pos="7308850" algn="l"/>
                <a:tab pos="7781290" algn="l"/>
              </a:tabLst>
            </a:pPr>
            <a:r>
              <a:rPr sz="1600" spc="-5" dirty="0">
                <a:latin typeface="Arial MT"/>
                <a:cs typeface="Arial MT"/>
              </a:rPr>
              <a:t>If	stack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me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sage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u</a:t>
            </a:r>
            <a:r>
              <a:rPr sz="1600" b="1" i="1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der</a:t>
            </a:r>
            <a:r>
              <a:rPr sz="1600" b="1" i="1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i="1" dirty="0">
                <a:latin typeface="Arial"/>
                <a:cs typeface="Arial"/>
              </a:rPr>
              <a:t>o</a:t>
            </a:r>
            <a:r>
              <a:rPr sz="1600" b="1" i="1" spc="-15" dirty="0">
                <a:latin typeface="Arial"/>
                <a:cs typeface="Arial"/>
              </a:rPr>
              <a:t>w</a:t>
            </a:r>
            <a:r>
              <a:rPr sz="1600" b="1" i="1" spc="-5" dirty="0">
                <a:latin typeface="Arial"/>
                <a:cs typeface="Arial"/>
              </a:rPr>
              <a:t>”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go 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299085" marR="8890" indent="-287020">
              <a:lnSpc>
                <a:spcPts val="288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  <a:tab pos="828040" algn="l"/>
                <a:tab pos="1064260" algn="l"/>
                <a:tab pos="1673860" algn="l"/>
                <a:tab pos="1952625" algn="l"/>
                <a:tab pos="2368550" algn="l"/>
                <a:tab pos="3098800" algn="l"/>
                <a:tab pos="3573145" algn="l"/>
                <a:tab pos="3886835" algn="l"/>
                <a:tab pos="4574540" algn="l"/>
                <a:tab pos="5432425" algn="l"/>
                <a:tab pos="5975350" algn="l"/>
                <a:tab pos="6392545" algn="l"/>
                <a:tab pos="6809105" algn="l"/>
                <a:tab pos="7113905" algn="l"/>
                <a:tab pos="7529830" algn="l"/>
              </a:tabLst>
            </a:pPr>
            <a:r>
              <a:rPr sz="1600" spc="-5" dirty="0">
                <a:latin typeface="Arial MT"/>
                <a:cs typeface="Arial MT"/>
              </a:rPr>
              <a:t>Else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fr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k  and decrement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top=top-1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23" y="910709"/>
            <a:ext cx="8109712" cy="26516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7970"/>
            <a:ext cx="180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57" y="866902"/>
            <a:ext cx="566102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5" dirty="0">
                <a:latin typeface="Arial MT"/>
                <a:cs typeface="Arial MT"/>
              </a:rPr>
              <a:t> MAXSIZE</a:t>
            </a:r>
            <a:r>
              <a:rPr sz="1500" dirty="0">
                <a:latin typeface="Arial MT"/>
                <a:cs typeface="Arial MT"/>
              </a:rPr>
              <a:t> 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endParaRPr sz="1500">
              <a:latin typeface="Arial MT"/>
              <a:cs typeface="Arial MT"/>
            </a:endParaRPr>
          </a:p>
          <a:p>
            <a:pPr marL="469900" marR="2362835" indent="457200">
              <a:lnSpc>
                <a:spcPct val="161300"/>
              </a:lnSpc>
              <a:spcBef>
                <a:spcPts val="15"/>
              </a:spcBef>
            </a:pPr>
            <a:r>
              <a:rPr sz="1500" dirty="0">
                <a:latin typeface="Arial MT"/>
                <a:cs typeface="Arial MT"/>
              </a:rPr>
              <a:t>printf("\n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Full");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 marR="1273175">
              <a:lnSpc>
                <a:spcPct val="1617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printf("Enter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inserted");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scanf("%d",&amp;item);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//reading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 top=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top+1;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//increase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 1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stack[top]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item;//storing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89940"/>
            <a:ext cx="1631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98957"/>
            <a:ext cx="6537325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926465" marR="2908935" indent="-457200">
              <a:lnSpc>
                <a:spcPts val="3279"/>
              </a:lnSpc>
              <a:spcBef>
                <a:spcPts val="340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&lt;0)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printf("The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Empty");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</a:pPr>
            <a:r>
              <a:rPr sz="1500" dirty="0">
                <a:latin typeface="Arial MT"/>
                <a:cs typeface="Arial MT"/>
              </a:rPr>
              <a:t>else{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stack[top];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//Storing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top-1;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//Decrease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printf(“The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popped</a:t>
            </a:r>
            <a:r>
              <a:rPr sz="1500" spc="-5" dirty="0">
                <a:latin typeface="Arial MT"/>
                <a:cs typeface="Arial MT"/>
              </a:rPr>
              <a:t> item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is=%d”,item);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//Displaying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587756"/>
            <a:ext cx="1510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94101"/>
            <a:ext cx="7157084" cy="182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structure,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deleted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“top”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stack)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deleted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Thus,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also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(Last-In-First-Out)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2412949"/>
            <a:ext cx="1530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</a:rPr>
              <a:t>E</a:t>
            </a:r>
            <a:r>
              <a:rPr sz="2400" spc="-20" dirty="0">
                <a:solidFill>
                  <a:srgbClr val="00AFEF"/>
                </a:solidFill>
              </a:rPr>
              <a:t>x</a:t>
            </a:r>
            <a:r>
              <a:rPr sz="2400" dirty="0">
                <a:solidFill>
                  <a:srgbClr val="00AFEF"/>
                </a:solidFill>
              </a:rPr>
              <a:t>press</a:t>
            </a:r>
            <a:r>
              <a:rPr sz="2400" spc="-15" dirty="0">
                <a:solidFill>
                  <a:srgbClr val="00AFEF"/>
                </a:solidFill>
              </a:rPr>
              <a:t>i</a:t>
            </a:r>
            <a:r>
              <a:rPr sz="2400" dirty="0">
                <a:solidFill>
                  <a:srgbClr val="00AFEF"/>
                </a:solidFill>
              </a:rPr>
              <a:t>on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515365"/>
            <a:ext cx="7936230" cy="4166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343535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collection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 that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specific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value.</a:t>
            </a:r>
            <a:endParaRPr sz="1500">
              <a:latin typeface="Arial MT"/>
              <a:cs typeface="Arial MT"/>
            </a:endParaRPr>
          </a:p>
          <a:p>
            <a:pPr marL="4699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x+y*z.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Expression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35" dirty="0">
                <a:latin typeface="Arial"/>
                <a:cs typeface="Arial"/>
              </a:rPr>
              <a:t>Types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Based</a:t>
            </a:r>
            <a:r>
              <a:rPr sz="1500" dirty="0">
                <a:latin typeface="Arial MT"/>
                <a:cs typeface="Arial MT"/>
              </a:rPr>
              <a:t> on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position,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divided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THREE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types</a:t>
            </a:r>
            <a:endParaRPr sz="1500">
              <a:latin typeface="Arial MT"/>
              <a:cs typeface="Arial MT"/>
            </a:endParaRPr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Infix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in-between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operands.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example: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a+b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Prefix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(Polish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pair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example: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+ab</a:t>
            </a:r>
            <a:endParaRPr sz="1500">
              <a:latin typeface="Arial MT"/>
              <a:cs typeface="Arial MT"/>
            </a:endParaRPr>
          </a:p>
          <a:p>
            <a:pPr marL="299085" marR="5715" indent="-287020">
              <a:lnSpc>
                <a:spcPct val="150000"/>
              </a:lnSpc>
              <a:spcBef>
                <a:spcPts val="1205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Postfix</a:t>
            </a:r>
            <a:r>
              <a:rPr sz="1500" b="1" spc="1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(Reverse-Polish</a:t>
            </a:r>
            <a:r>
              <a:rPr sz="1500" b="1" spc="19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302133"/>
            <a:ext cx="787527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1500" spc="-90" dirty="0">
                <a:latin typeface="Arial MT"/>
                <a:cs typeface="Arial MT"/>
              </a:rPr>
              <a:t>To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spc="-1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need </a:t>
            </a:r>
            <a:r>
              <a:rPr sz="1500" dirty="0">
                <a:latin typeface="Arial MT"/>
                <a:cs typeface="Arial MT"/>
              </a:rPr>
              <a:t>to know the </a:t>
            </a:r>
            <a:r>
              <a:rPr sz="1500" b="1" i="1" spc="-5" dirty="0">
                <a:latin typeface="Arial"/>
                <a:cs typeface="Arial"/>
              </a:rPr>
              <a:t>Precedence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b="1" i="1" spc="-5" dirty="0">
                <a:latin typeface="Arial"/>
                <a:cs typeface="Arial"/>
              </a:rPr>
              <a:t>Associativity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which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determines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order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an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table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(highest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lowest)</a:t>
            </a:r>
            <a:endParaRPr sz="15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00" y="2004060"/>
          <a:ext cx="7620000" cy="1950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S.N.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Precedence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Associativity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Parenthesis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]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Exponentiation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Second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&amp;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Division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Third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84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Addition ( + ) &amp;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Subtraction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Lowest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0"/>
            <a:ext cx="78469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AD07F-A4B4-5699-C713-310633B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5067300" cy="3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378333"/>
            <a:ext cx="81057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normal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operator.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iterate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process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found.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( 6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)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Parenthesis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highest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among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arithmetic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operators,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(6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+2)</a:t>
            </a:r>
            <a:r>
              <a:rPr sz="1500" b="1" spc="2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evaluated</a:t>
            </a:r>
            <a:r>
              <a:rPr sz="1500" dirty="0">
                <a:latin typeface="Arial MT"/>
                <a:cs typeface="Arial MT"/>
              </a:rPr>
              <a:t> first.</a:t>
            </a:r>
            <a:r>
              <a:rPr sz="1500" spc="-30" dirty="0">
                <a:latin typeface="Arial MT"/>
                <a:cs typeface="Arial MT"/>
              </a:rPr>
              <a:t> Now,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*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equal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left-to-right.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start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evaluating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left-to-right.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*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30" dirty="0">
                <a:latin typeface="Arial MT"/>
                <a:cs typeface="Arial MT"/>
              </a:rPr>
              <a:t>Now,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value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returned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subtraction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dirty="0">
                <a:latin typeface="Arial"/>
                <a:cs typeface="Arial"/>
              </a:rPr>
              <a:t>37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503814"/>
            <a:ext cx="421957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Infix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Prefix 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Postfix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19" y="287858"/>
            <a:ext cx="33261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Examples</a:t>
            </a:r>
            <a:r>
              <a:rPr sz="1600" spc="10" dirty="0"/>
              <a:t> </a:t>
            </a:r>
            <a:r>
              <a:rPr sz="1600" spc="-5" dirty="0"/>
              <a:t>of</a:t>
            </a:r>
            <a:r>
              <a:rPr sz="1600" spc="10" dirty="0"/>
              <a:t> </a:t>
            </a:r>
            <a:r>
              <a:rPr sz="1600" spc="-5" dirty="0"/>
              <a:t>Infix,</a:t>
            </a:r>
            <a:r>
              <a:rPr sz="1600" spc="20" dirty="0"/>
              <a:t> </a:t>
            </a:r>
            <a:r>
              <a:rPr sz="1600" spc="-5" dirty="0"/>
              <a:t>Prefix,</a:t>
            </a:r>
            <a:r>
              <a:rPr sz="1600" spc="10" dirty="0"/>
              <a:t> </a:t>
            </a:r>
            <a:r>
              <a:rPr sz="1600" spc="-5" dirty="0"/>
              <a:t>and</a:t>
            </a:r>
            <a:r>
              <a:rPr sz="1600" spc="10" dirty="0"/>
              <a:t> </a:t>
            </a:r>
            <a:r>
              <a:rPr sz="1600" spc="-5" dirty="0"/>
              <a:t>Postfix</a:t>
            </a:r>
            <a:endParaRPr sz="1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426" y="921511"/>
          <a:ext cx="4362449" cy="3520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Infix</a:t>
                      </a:r>
                      <a:r>
                        <a:rPr sz="15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Prefix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Postfix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76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marL="76200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357" y="3309316"/>
            <a:ext cx="3391366" cy="858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5197" y="1500631"/>
            <a:ext cx="2918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Here is a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more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complex expression: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 </a:t>
            </a:r>
            <a:r>
              <a:rPr sz="1200" dirty="0">
                <a:latin typeface="Arial MT"/>
                <a:cs typeface="Arial MT"/>
              </a:rPr>
              <a:t>+ B) </a:t>
            </a:r>
            <a:r>
              <a:rPr sz="1200" spc="-5" dirty="0">
                <a:latin typeface="Arial MT"/>
                <a:cs typeface="Arial MT"/>
              </a:rPr>
              <a:t>* C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(D </a:t>
            </a:r>
            <a:r>
              <a:rPr sz="1200" dirty="0">
                <a:latin typeface="Arial MT"/>
                <a:cs typeface="Arial MT"/>
              </a:rPr>
              <a:t>- E) </a:t>
            </a:r>
            <a:r>
              <a:rPr sz="1200" spc="-5" dirty="0">
                <a:latin typeface="Arial MT"/>
                <a:cs typeface="Arial MT"/>
              </a:rPr>
              <a:t>* (F </a:t>
            </a:r>
            <a:r>
              <a:rPr sz="1200" dirty="0">
                <a:latin typeface="Arial MT"/>
                <a:cs typeface="Arial MT"/>
              </a:rPr>
              <a:t>+ </a:t>
            </a:r>
            <a:r>
              <a:rPr sz="1200" spc="-5" dirty="0">
                <a:latin typeface="Arial MT"/>
                <a:cs typeface="Arial MT"/>
              </a:rPr>
              <a:t>G). Figure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shows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conversion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postfix </a:t>
            </a:r>
            <a:r>
              <a:rPr sz="1200" spc="-1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prefix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notations.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67745"/>
            <a:ext cx="799655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8940">
              <a:lnSpc>
                <a:spcPct val="150100"/>
              </a:lnSpc>
              <a:spcBef>
                <a:spcPts val="1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Infix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onto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8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Process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encountered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ignore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empty,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983" y="378413"/>
            <a:ext cx="7670800" cy="359136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character’s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lang="en-US" sz="1500" spc="6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encountered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 the character’s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less </a:t>
            </a:r>
            <a:r>
              <a:rPr sz="1500" spc="-5" dirty="0">
                <a:latin typeface="Arial MT"/>
                <a:cs typeface="Arial MT"/>
              </a:rPr>
              <a:t>than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top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then, pop </a:t>
            </a:r>
            <a:r>
              <a:rPr sz="1500" spc="-5" dirty="0">
                <a:latin typeface="Arial MT"/>
                <a:cs typeface="Arial MT"/>
              </a:rPr>
              <a:t>two </a:t>
            </a:r>
            <a:r>
              <a:rPr lang="en-US" sz="1500" spc="-5" dirty="0">
                <a:latin typeface="Arial MT"/>
                <a:cs typeface="Arial MT"/>
              </a:rPr>
              <a:t>characters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operand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process according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operator in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p2 </a:t>
            </a:r>
            <a:r>
              <a:rPr sz="1500" b="1" i="1" spc="-5" dirty="0">
                <a:latin typeface="Arial"/>
                <a:cs typeface="Arial"/>
              </a:rPr>
              <a:t> operator p1</a:t>
            </a:r>
            <a:r>
              <a:rPr sz="1500" spc="-5" dirty="0">
                <a:latin typeface="Arial MT"/>
                <a:cs typeface="Arial MT"/>
              </a:rPr>
              <a:t>) pattern until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 </a:t>
            </a:r>
            <a:r>
              <a:rPr sz="1500" spc="-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in stack 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less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b="1" i="1" spc="-5" dirty="0">
                <a:latin typeface="Arial"/>
                <a:cs typeface="Arial"/>
              </a:rPr>
              <a:t>“(”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encounter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1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15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Once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iteration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completed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endParaRPr sz="1500" dirty="0">
              <a:latin typeface="Arial MT"/>
              <a:cs typeface="Arial MT"/>
            </a:endParaRPr>
          </a:p>
          <a:p>
            <a:pPr marL="12700" marR="8255" algn="just">
              <a:lnSpc>
                <a:spcPct val="150000"/>
              </a:lnSpc>
            </a:pPr>
            <a:r>
              <a:rPr sz="1500" b="1" i="1" spc="-5" dirty="0">
                <a:latin typeface="Arial"/>
                <a:cs typeface="Arial"/>
              </a:rPr>
              <a:t>Process </a:t>
            </a:r>
            <a:r>
              <a:rPr sz="1500" dirty="0">
                <a:latin typeface="Arial MT"/>
                <a:cs typeface="Arial MT"/>
              </a:rPr>
              <a:t>until the operator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 </a:t>
            </a:r>
            <a:r>
              <a:rPr sz="1500" spc="-5" dirty="0">
                <a:latin typeface="Arial MT"/>
                <a:cs typeface="Arial MT"/>
              </a:rPr>
              <a:t>The value </a:t>
            </a:r>
            <a:r>
              <a:rPr sz="1500" dirty="0">
                <a:latin typeface="Arial MT"/>
                <a:cs typeface="Arial MT"/>
              </a:rPr>
              <a:t>left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operand stack is </a:t>
            </a:r>
            <a:r>
              <a:rPr sz="1500" dirty="0">
                <a:latin typeface="Arial MT"/>
                <a:cs typeface="Arial MT"/>
              </a:rPr>
              <a:t>our </a:t>
            </a:r>
            <a:r>
              <a:rPr sz="1500" spc="-5" dirty="0">
                <a:latin typeface="Arial MT"/>
                <a:cs typeface="Arial MT"/>
              </a:rPr>
              <a:t>final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result.</a:t>
            </a: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05D0F-6D53-EC9E-F155-CE019BB47AD4}"/>
              </a:ext>
            </a:extLst>
          </p:cNvPr>
          <p:cNvSpPr txBox="1"/>
          <p:nvPr/>
        </p:nvSpPr>
        <p:spPr>
          <a:xfrm>
            <a:off x="652983" y="4476750"/>
            <a:ext cx="551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p1 = first popped operand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p2= second popped operand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00" y="179959"/>
            <a:ext cx="5306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Example: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/>
              <a:t>Evaluate</a:t>
            </a:r>
            <a:r>
              <a:rPr sz="1600" spc="-10" dirty="0"/>
              <a:t> </a:t>
            </a:r>
            <a:r>
              <a:rPr sz="1600" spc="-5" dirty="0"/>
              <a:t>the</a:t>
            </a:r>
            <a:r>
              <a:rPr sz="1600" spc="20" dirty="0"/>
              <a:t> </a:t>
            </a:r>
            <a:r>
              <a:rPr sz="1600" spc="-5" dirty="0"/>
              <a:t>expression</a:t>
            </a:r>
            <a:r>
              <a:rPr sz="1600" spc="25" dirty="0"/>
              <a:t> </a:t>
            </a:r>
            <a:r>
              <a:rPr sz="1600" b="1" spc="-5" dirty="0">
                <a:latin typeface="Arial"/>
                <a:cs typeface="Arial"/>
              </a:rPr>
              <a:t>2+(5-3*6/2)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/>
              <a:t>using</a:t>
            </a:r>
            <a:r>
              <a:rPr sz="1600" spc="-10" dirty="0"/>
              <a:t> </a:t>
            </a:r>
            <a:r>
              <a:rPr sz="1600" spc="-5" dirty="0"/>
              <a:t>stack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14" y="492379"/>
          <a:ext cx="7899400" cy="397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5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np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Cha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te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Operand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Stack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1300" spc="-3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ack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5" dirty="0">
                          <a:latin typeface="Calibri Light"/>
                          <a:cs typeface="Calibri Light"/>
                        </a:rPr>
                        <a:t>Process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5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6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)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6/2=3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2,5,9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3*3=9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2,-4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5-9=-4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2+(-4)=-2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4397" y="4521504"/>
            <a:ext cx="205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Hence,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result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-2.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473709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 Light"/>
                <a:cs typeface="Calibri Light"/>
              </a:rPr>
              <a:t>Pictorial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representation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567" y="1494041"/>
            <a:ext cx="5264744" cy="27814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7" y="404700"/>
            <a:ext cx="7244715" cy="22663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3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stack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A*(B*(C+D))/E-F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A=2,B=5,C=3,D=6,E=5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F=2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becomes,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(3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6))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16.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5/(5*(2+1))*2-10 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241172"/>
            <a:ext cx="8243570" cy="448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27525">
              <a:lnSpc>
                <a:spcPct val="150000"/>
              </a:lnSpc>
              <a:spcBef>
                <a:spcPts val="1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Prefix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dirty="0">
                <a:latin typeface="Arial"/>
                <a:cs typeface="Arial"/>
              </a:rPr>
              <a:t> 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onto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6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Process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encountered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 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ignore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355600" marR="5080" indent="-342900">
              <a:lnSpc>
                <a:spcPct val="15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Perform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p1</a:t>
            </a:r>
            <a:r>
              <a:rPr sz="1500" b="1" i="1" spc="2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8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p2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2251" y="893952"/>
          <a:ext cx="7656194" cy="334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Input</a:t>
                      </a:r>
                      <a:r>
                        <a:rPr sz="15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500" spc="-20" dirty="0">
                          <a:latin typeface="Calibri Light"/>
                          <a:cs typeface="Calibri Light"/>
                        </a:rPr>
                        <a:t>Character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5" dirty="0">
                          <a:latin typeface="Calibri Light"/>
                          <a:cs typeface="Calibri Light"/>
                        </a:rPr>
                        <a:t>Stack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0" dirty="0">
                          <a:latin typeface="Calibri Light"/>
                          <a:cs typeface="Calibri Light"/>
                        </a:rPr>
                        <a:t>Evaluation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5</a:t>
                      </a: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9,4,5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5*4=20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9,20,3,2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2*3=6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+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6+20=26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-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17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26-9=17</a:t>
                      </a:r>
                      <a:endParaRPr sz="1500" dirty="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19" y="440816"/>
            <a:ext cx="5713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Evaluate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5" dirty="0"/>
              <a:t> </a:t>
            </a:r>
            <a:r>
              <a:rPr b="1" dirty="0">
                <a:latin typeface="Arial"/>
                <a:cs typeface="Arial"/>
              </a:rPr>
              <a:t>-,+*2,3,*,5,4,9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2777" y="4452924"/>
            <a:ext cx="19735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17.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73" y="438658"/>
            <a:ext cx="5347335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Q.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 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+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3 6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Q. 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+-*+12/421$42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844" y="1318642"/>
            <a:ext cx="5543550" cy="36964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114024"/>
            <a:ext cx="8115300" cy="4744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94479">
              <a:lnSpc>
                <a:spcPct val="150100"/>
              </a:lnSpc>
              <a:spcBef>
                <a:spcPts val="95"/>
              </a:spcBef>
              <a:buAutoNum type="arabicPeriod" startAt="3"/>
              <a:tabLst>
                <a:tab pos="224790" algn="l"/>
              </a:tabLst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expressing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</a:t>
            </a:r>
            <a:r>
              <a:rPr sz="1500" i="1" spc="-5" dirty="0">
                <a:latin typeface="Arial"/>
                <a:cs typeface="Arial"/>
              </a:rPr>
              <a:t>Postfix </a:t>
            </a:r>
            <a:r>
              <a:rPr sz="1500" i="1" dirty="0">
                <a:latin typeface="Arial"/>
                <a:cs typeface="Arial"/>
              </a:rPr>
              <a:t>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2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dirty="0">
                <a:latin typeface="Arial"/>
                <a:cs typeface="Arial"/>
              </a:rPr>
              <a:t>“(“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 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onto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 5: </a:t>
            </a:r>
            <a:r>
              <a:rPr sz="1500" spc="-5" dirty="0">
                <a:latin typeface="Arial MT"/>
                <a:cs typeface="Arial MT"/>
              </a:rPr>
              <a:t>If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5" dirty="0">
                <a:latin typeface="Arial MT"/>
                <a:cs typeface="Arial MT"/>
              </a:rPr>
              <a:t> then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do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Process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lang="en-US" sz="1500" spc="1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“(”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500" spc="-5" dirty="0">
                <a:latin typeface="Arial MT"/>
                <a:cs typeface="Arial MT"/>
              </a:rPr>
              <a:t>I</a:t>
            </a:r>
            <a:r>
              <a:rPr sz="1500" spc="-5" dirty="0">
                <a:latin typeface="Arial MT"/>
                <a:cs typeface="Arial MT"/>
              </a:rPr>
              <a:t>s </a:t>
            </a:r>
            <a:r>
              <a:rPr sz="1500" dirty="0">
                <a:latin typeface="Arial MT"/>
                <a:cs typeface="Arial MT"/>
              </a:rPr>
              <a:t>encountered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lang="en-US" sz="1500" spc="1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stack.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ignore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lang="en-US" sz="1500" spc="-2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224154" lvl="1" indent="-21209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lang="en-US" sz="1500" b="1" i="1" dirty="0">
                <a:latin typeface="Arial"/>
                <a:cs typeface="Arial"/>
              </a:rPr>
              <a:t>operands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 marR="5080" lvl="1">
              <a:lnSpc>
                <a:spcPts val="2700"/>
              </a:lnSpc>
              <a:spcBef>
                <a:spcPts val="240"/>
              </a:spcBef>
              <a:buAutoNum type="alphaLcPeriod"/>
              <a:tabLst>
                <a:tab pos="258445" algn="l"/>
              </a:tabLst>
            </a:pPr>
            <a:r>
              <a:rPr sz="1500" spc="-5" dirty="0">
                <a:latin typeface="Arial MT"/>
                <a:cs typeface="Arial MT"/>
              </a:rPr>
              <a:t>Perform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lang="en-US" sz="1500" spc="27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p2</a:t>
            </a:r>
            <a:r>
              <a:rPr sz="1500" b="1" i="1" spc="27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6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p1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push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68" y="932433"/>
          <a:ext cx="6663690" cy="349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Evaluation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2,3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2*3=6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6,5,4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5*4=20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6+20=26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26,9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26-9=17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6294" y="4608982"/>
            <a:ext cx="1657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Hence,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687" y="378079"/>
            <a:ext cx="5777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postfix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2,3,*,5,4,*,+,9,-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390271"/>
            <a:ext cx="50107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expression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5 4 6 + * 4 9 3 / + * </a:t>
            </a:r>
            <a:r>
              <a:rPr sz="1500" dirty="0">
                <a:latin typeface="Arial MT"/>
                <a:cs typeface="Arial MT"/>
              </a:rPr>
              <a:t>using </a:t>
            </a:r>
            <a:r>
              <a:rPr sz="1500">
                <a:latin typeface="Arial MT"/>
                <a:cs typeface="Arial MT"/>
              </a:rPr>
              <a:t>stack.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89" y="870412"/>
            <a:ext cx="6764640" cy="371740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382" y="2412949"/>
            <a:ext cx="5257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24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Using 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164" y="74676"/>
            <a:ext cx="3422903" cy="47716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272" y="453897"/>
            <a:ext cx="28422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While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converting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3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prefix 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49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Basic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feature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00686"/>
            <a:ext cx="8041640" cy="25495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77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LIFO(Last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FILO(First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out).</a:t>
            </a:r>
            <a:endParaRPr sz="16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push() function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used to insert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elements into the Stack and pop() function </a:t>
            </a:r>
            <a:r>
              <a:rPr sz="1600" spc="-1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to remove an element from the stack. Both insertion and removal are </a:t>
            </a:r>
            <a:r>
              <a:rPr sz="1600" spc="-10" dirty="0">
                <a:latin typeface="Arial MT"/>
                <a:cs typeface="Arial MT"/>
              </a:rPr>
              <a:t>allowed </a:t>
            </a:r>
            <a:r>
              <a:rPr sz="1600" spc="-5" dirty="0">
                <a:latin typeface="Arial MT"/>
                <a:cs typeface="Arial MT"/>
              </a:rPr>
              <a:t>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50" dirty="0">
                <a:latin typeface="Arial MT"/>
                <a:cs typeface="Arial MT"/>
              </a:rPr>
              <a:t> Top.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said to be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Overflow </a:t>
            </a:r>
            <a:r>
              <a:rPr sz="1600" dirty="0">
                <a:latin typeface="Arial MT"/>
                <a:cs typeface="Arial MT"/>
              </a:rPr>
              <a:t>state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dirty="0">
                <a:latin typeface="Arial MT"/>
                <a:cs typeface="Arial MT"/>
              </a:rPr>
              <a:t>it is </a:t>
            </a:r>
            <a:r>
              <a:rPr sz="1600" spc="-5" dirty="0">
                <a:latin typeface="Arial MT"/>
                <a:cs typeface="Arial MT"/>
              </a:rPr>
              <a:t>completely full and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said </a:t>
            </a:r>
            <a:r>
              <a:rPr sz="1600" spc="-5" dirty="0">
                <a:latin typeface="Arial MT"/>
                <a:cs typeface="Arial MT"/>
              </a:rPr>
              <a:t>to be </a:t>
            </a:r>
            <a:r>
              <a:rPr sz="1600" spc="-1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Underflow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24" y="316081"/>
            <a:ext cx="723201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conversion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converting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expression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form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latin typeface="Arial MT"/>
                <a:cs typeface="Arial MT"/>
              </a:rPr>
              <a:t>form.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conversion.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619" y="429895"/>
            <a:ext cx="66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24" y="1254633"/>
            <a:ext cx="168719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798434" cy="31121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Why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we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use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stack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conversion?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Ans:</a:t>
            </a:r>
            <a:r>
              <a:rPr sz="1500" b="1" spc="37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let’s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take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conversion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without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infix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A+(B*C)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</a:p>
          <a:p>
            <a:pPr marL="12700" marR="7620" algn="just">
              <a:lnSpc>
                <a:spcPct val="150000"/>
              </a:lnSpc>
            </a:pPr>
            <a:r>
              <a:rPr sz="1500" b="1" dirty="0">
                <a:latin typeface="Arial"/>
                <a:cs typeface="Arial"/>
              </a:rPr>
              <a:t>Step 1: </a:t>
            </a:r>
            <a:r>
              <a:rPr sz="1500" spc="-5" dirty="0">
                <a:latin typeface="Arial MT"/>
                <a:cs typeface="Arial MT"/>
              </a:rPr>
              <a:t>search for </a:t>
            </a:r>
            <a:r>
              <a:rPr sz="1500" dirty="0">
                <a:latin typeface="Arial MT"/>
                <a:cs typeface="Arial MT"/>
              </a:rPr>
              <a:t>higher </a:t>
            </a:r>
            <a:r>
              <a:rPr sz="1500" spc="-5" dirty="0">
                <a:latin typeface="Arial MT"/>
                <a:cs typeface="Arial MT"/>
              </a:rPr>
              <a:t>precedence operator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perform </a:t>
            </a:r>
            <a:r>
              <a:rPr sz="1500" dirty="0">
                <a:latin typeface="Arial MT"/>
                <a:cs typeface="Arial MT"/>
              </a:rPr>
              <a:t>the operation. </a:t>
            </a:r>
            <a:r>
              <a:rPr sz="1500" spc="-5" dirty="0">
                <a:latin typeface="Arial MT"/>
                <a:cs typeface="Arial MT"/>
              </a:rPr>
              <a:t>Here, </a:t>
            </a:r>
            <a:r>
              <a:rPr sz="1500" b="1" i="1" dirty="0">
                <a:latin typeface="Arial"/>
                <a:cs typeface="Arial"/>
              </a:rPr>
              <a:t>( ) </a:t>
            </a:r>
            <a:r>
              <a:rPr sz="1500" spc="-5" dirty="0">
                <a:latin typeface="Arial MT"/>
                <a:cs typeface="Arial MT"/>
              </a:rPr>
              <a:t>is there </a:t>
            </a:r>
            <a:r>
              <a:rPr sz="1500" dirty="0">
                <a:latin typeface="Arial MT"/>
                <a:cs typeface="Arial MT"/>
              </a:rPr>
              <a:t> so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)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A+BC*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again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ABC*+</a:t>
            </a:r>
            <a:endParaRPr sz="1500" dirty="0">
              <a:latin typeface="Arial"/>
              <a:cs typeface="Arial"/>
            </a:endParaRPr>
          </a:p>
          <a:p>
            <a:pPr marL="12700" marR="7620" algn="just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For this,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scan whole expression </a:t>
            </a:r>
            <a:r>
              <a:rPr sz="1500" dirty="0">
                <a:latin typeface="Arial MT"/>
                <a:cs typeface="Arial MT"/>
              </a:rPr>
              <a:t>for </a:t>
            </a:r>
            <a:r>
              <a:rPr sz="1500" spc="-5" dirty="0">
                <a:latin typeface="Arial MT"/>
                <a:cs typeface="Arial MT"/>
              </a:rPr>
              <a:t>every iteration, if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dirty="0">
                <a:latin typeface="Arial MT"/>
                <a:cs typeface="Arial MT"/>
              </a:rPr>
              <a:t>complex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it </a:t>
            </a:r>
            <a:r>
              <a:rPr sz="1500" spc="-5" dirty="0">
                <a:latin typeface="Arial MT"/>
                <a:cs typeface="Arial MT"/>
              </a:rPr>
              <a:t>takes </a:t>
            </a:r>
            <a:r>
              <a:rPr sz="1500" dirty="0">
                <a:latin typeface="Arial MT"/>
                <a:cs typeface="Arial MT"/>
              </a:rPr>
              <a:t>lots </a:t>
            </a:r>
            <a:r>
              <a:rPr sz="1500" spc="-5" dirty="0">
                <a:latin typeface="Arial MT"/>
                <a:cs typeface="Arial MT"/>
              </a:rPr>
              <a:t>of time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20" dirty="0">
                <a:latin typeface="Arial MT"/>
                <a:cs typeface="Arial MT"/>
              </a:rPr>
              <a:t>memory.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overcome this problem stack is used in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conversion.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156209"/>
            <a:ext cx="8126730" cy="44843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First,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 </a:t>
            </a:r>
            <a:r>
              <a:rPr sz="1500" b="1" i="1" dirty="0">
                <a:latin typeface="Arial"/>
                <a:cs typeface="Arial"/>
              </a:rPr>
              <a:t>infix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 </a:t>
            </a:r>
            <a:r>
              <a:rPr lang="en-US"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Sep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found.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14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associativity.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367745"/>
            <a:ext cx="7859395" cy="24276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operator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go 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c.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lesser</a:t>
            </a:r>
            <a:r>
              <a:rPr sz="1500" b="1" i="1" spc="19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remaining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After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 </a:t>
            </a:r>
            <a:r>
              <a:rPr sz="1500" dirty="0">
                <a:latin typeface="Arial MT"/>
                <a:cs typeface="Arial MT"/>
              </a:rPr>
              <a:t>the characters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scanned,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output.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10: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72" y="305414"/>
            <a:ext cx="625157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Arial"/>
                <a:cs typeface="Arial"/>
              </a:rPr>
              <a:t>Example: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 </a:t>
            </a:r>
            <a:r>
              <a:rPr sz="1500" b="1" spc="-5" dirty="0">
                <a:latin typeface="Arial"/>
                <a:cs typeface="Arial"/>
              </a:rPr>
              <a:t>A+B-C*D+(E^F)*G/H/I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First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I/H/G*)F^E(+D*C-B+A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6043" y="1198244"/>
          <a:ext cx="6520815" cy="374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Prefix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030" y="4231030"/>
            <a:ext cx="6760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Arial MT"/>
                <a:cs typeface="Arial MT"/>
              </a:rPr>
              <a:t>New,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final expression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+-+AB*CD//*^EFGHI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9836" y="337058"/>
          <a:ext cx="7003415" cy="360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IHGFE^*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858772"/>
            <a:ext cx="4390644" cy="38381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065" y="356997"/>
            <a:ext cx="2592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Example: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(A-(B/C))*((D*E)-F)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0557" y="2332761"/>
            <a:ext cx="243268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Hence,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*-A/BC-*DEF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389509"/>
            <a:ext cx="7486650" cy="712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(A+B*C$D)/((E+F-G)*H)$I/J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((A-(B+C))*D)^(E+F)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187452"/>
            <a:ext cx="8583295" cy="48279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character.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display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“(”</a:t>
            </a:r>
            <a:r>
              <a:rPr sz="1500" b="1" i="1" spc="55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found.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discard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spc="-10" dirty="0">
                <a:latin typeface="Arial"/>
                <a:cs typeface="Arial"/>
              </a:rPr>
              <a:t>higher</a:t>
            </a:r>
            <a:r>
              <a:rPr sz="1500" b="1" i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b="1" i="1" spc="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lower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</a:t>
            </a:r>
            <a:r>
              <a:rPr sz="1500" dirty="0">
                <a:latin typeface="Arial MT"/>
                <a:cs typeface="Arial MT"/>
              </a:rPr>
              <a:t> 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equal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associativity.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517652"/>
            <a:ext cx="7975600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display.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dirty="0">
                <a:latin typeface="Arial MT"/>
                <a:cs typeface="Arial MT"/>
              </a:rPr>
              <a:t> input,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 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remaining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Applications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65022"/>
            <a:ext cx="6842125" cy="298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directly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indirectly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 fields: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(postfix,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prefix)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keep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page-visited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history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browser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undo sequence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editor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recursion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parameters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 program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auxiliary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5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component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spc="-5" dirty="0"/>
              <a:t>Covert</a:t>
            </a:r>
            <a:r>
              <a:rPr spc="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Infix</a:t>
            </a:r>
            <a:r>
              <a:rPr spc="-5" dirty="0"/>
              <a:t> expression</a:t>
            </a:r>
            <a:r>
              <a:rPr spc="5" dirty="0"/>
              <a:t> </a:t>
            </a:r>
            <a:r>
              <a:rPr b="1" i="1" spc="-5" dirty="0">
                <a:latin typeface="Arial"/>
                <a:cs typeface="Arial"/>
              </a:rPr>
              <a:t>L-M*N+(O/P)+W^U^V</a:t>
            </a:r>
            <a:r>
              <a:rPr b="1" i="1" spc="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dirty="0"/>
              <a:t>to</a:t>
            </a:r>
            <a:r>
              <a:rPr spc="-5" dirty="0"/>
              <a:t> Postfix</a:t>
            </a:r>
            <a:r>
              <a:rPr spc="5" dirty="0"/>
              <a:t> </a:t>
            </a:r>
            <a:r>
              <a:rPr spc="-5" dirty="0"/>
              <a:t>expression</a:t>
            </a:r>
            <a:r>
              <a:rPr dirty="0"/>
              <a:t> using</a:t>
            </a:r>
            <a:r>
              <a:rPr spc="15" dirty="0"/>
              <a:t> </a:t>
            </a:r>
            <a:r>
              <a:rPr dirty="0"/>
              <a:t>Stack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27" y="938530"/>
          <a:ext cx="5621020" cy="4009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1270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LMN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26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1270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LMN*-OP/+WUV^^+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01765" y="1687067"/>
            <a:ext cx="174180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 the postfix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b="1" i="1" spc="-5" dirty="0">
                <a:latin typeface="Arial"/>
                <a:cs typeface="Arial"/>
              </a:rPr>
              <a:t>LMN*- </a:t>
            </a:r>
            <a:r>
              <a:rPr sz="1500" b="1" i="1" spc="-40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OP/+WUV^^+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51" y="446658"/>
            <a:ext cx="7734934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 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 M*N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(O^P)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W/U/V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expression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 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^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 H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530" y="1740535"/>
          <a:ext cx="6166485" cy="246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scanned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5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(Q)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021715" algn="just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 (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 marR="269240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  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7461" y="143763"/>
          <a:ext cx="5457825" cy="484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9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–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5725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50368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120775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B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F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 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756285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 *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4617" y="1315034"/>
            <a:ext cx="2383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 </a:t>
            </a:r>
            <a:r>
              <a:rPr sz="1500" dirty="0">
                <a:latin typeface="Arial MT"/>
                <a:cs typeface="Arial MT"/>
              </a:rPr>
              <a:t>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^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*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 *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482" y="375766"/>
            <a:ext cx="4688633" cy="46779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10" y="248411"/>
            <a:ext cx="5209433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860030" cy="4141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3.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7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between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5" dirty="0">
                <a:latin typeface="Arial"/>
                <a:cs typeface="Arial"/>
              </a:rPr>
              <a:t> (operand1,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operand2)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0018" y="992758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C/D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(C/D),B,A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(A+B)*(C/D)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840" y="508203"/>
            <a:ext cx="55422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 </a:t>
            </a:r>
            <a:r>
              <a:rPr spc="-5" dirty="0"/>
              <a:t>Convert</a:t>
            </a:r>
            <a:r>
              <a:rPr spc="5" dirty="0"/>
              <a:t> </a:t>
            </a:r>
            <a:r>
              <a:rPr dirty="0"/>
              <a:t>Prefix</a:t>
            </a:r>
            <a:r>
              <a:rPr spc="-20" dirty="0"/>
              <a:t> </a:t>
            </a:r>
            <a:r>
              <a:rPr dirty="0"/>
              <a:t>expression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*+AB/CD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7688" y="3915562"/>
            <a:ext cx="3373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294005"/>
            <a:ext cx="809752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4.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from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them.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7999" y="705993"/>
          <a:ext cx="6083299" cy="360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L,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5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20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-,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AB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545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647" y="317119"/>
            <a:ext cx="6537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5" dirty="0">
                <a:latin typeface="Arial"/>
                <a:cs typeface="Arial"/>
              </a:rPr>
              <a:t>*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/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K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to postfix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627" y="4464202"/>
            <a:ext cx="3898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ABC/-AK/L-*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236" y="378413"/>
            <a:ext cx="6307455" cy="41427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5.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Postfix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 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900"/>
              </a:spcBef>
              <a:buChar char="•"/>
              <a:tabLst>
                <a:tab pos="350520" algn="l"/>
                <a:tab pos="351155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between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267205"/>
            <a:ext cx="5260975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Push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Pop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 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IsEmpty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IsFull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Peek</a:t>
            </a:r>
            <a:r>
              <a:rPr sz="1600" spc="-5" dirty="0">
                <a:latin typeface="Arial MT"/>
                <a:cs typeface="Arial MT"/>
              </a:rPr>
              <a:t>: Get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value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it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1161" y="1269619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152" y="562736"/>
            <a:ext cx="6144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Postfix</a:t>
            </a:r>
            <a:r>
              <a:rPr spc="-15" dirty="0"/>
              <a:t> </a:t>
            </a:r>
            <a:r>
              <a:rPr spc="-5" dirty="0"/>
              <a:t>expression</a:t>
            </a:r>
            <a:r>
              <a:rPr spc="45" dirty="0"/>
              <a:t> </a:t>
            </a:r>
            <a:r>
              <a:rPr b="1" spc="-15" dirty="0">
                <a:latin typeface="Arial"/>
                <a:cs typeface="Arial"/>
              </a:rPr>
              <a:t>AB+CD/*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691" y="4219447"/>
            <a:ext cx="3415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294005"/>
            <a:ext cx="814959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6.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900"/>
              </a:spcBef>
              <a:buChar char="•"/>
              <a:tabLst>
                <a:tab pos="351155" algn="l"/>
                <a:tab pos="351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string by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7486" y="1446657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</a:t>
                      </a:r>
                      <a:r>
                        <a:rPr sz="15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29258" y="4243222"/>
            <a:ext cx="3185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*+AB-CD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686" y="485902"/>
            <a:ext cx="61893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Postfix</a:t>
            </a:r>
            <a:r>
              <a:rPr spc="-20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30" dirty="0">
                <a:latin typeface="Arial"/>
                <a:cs typeface="Arial"/>
              </a:rPr>
              <a:t>AB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CD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</a:t>
            </a:r>
            <a:r>
              <a:rPr b="1" spc="-5" dirty="0">
                <a:latin typeface="Arial"/>
                <a:cs typeface="Arial"/>
              </a:rPr>
              <a:t>*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Prefix</a:t>
            </a:r>
            <a:r>
              <a:rPr spc="-10" dirty="0"/>
              <a:t> </a:t>
            </a:r>
            <a:r>
              <a:rPr dirty="0"/>
              <a:t>expression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1FBC0-5841-42DD-A206-4410DD01D5CB}"/>
              </a:ext>
            </a:extLst>
          </p:cNvPr>
          <p:cNvSpPr txBox="1"/>
          <p:nvPr/>
        </p:nvSpPr>
        <p:spPr>
          <a:xfrm>
            <a:off x="304800" y="514350"/>
            <a:ext cx="8153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1.convert infix to postfix ((A + B) - C * D/E) *(H-I) *F+G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2.Define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stack. List the applications of stack. Trace the algorithm to convert infix to postfix with following infix expression ((A + B) - C * D/E)*(H-I)*F+G and evaluate the obtained postfix expression with the following values: A = 4, B = 2, C = 4, D = 3, E = 8, F = 2, G = 3, H =5, I = 1 [1 + 1 + 4 + 4]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427685"/>
            <a:ext cx="1844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311744"/>
            <a:ext cx="6497955" cy="10121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(or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insert)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an</a:t>
            </a:r>
            <a:r>
              <a:rPr sz="1500" spc="-5" dirty="0">
                <a:latin typeface="Arial MT"/>
                <a:cs typeface="Arial MT"/>
              </a:rPr>
              <a:t> item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0" dirty="0">
                <a:latin typeface="Arial MT"/>
                <a:cs typeface="Arial MT"/>
              </a:rPr>
              <a:t> 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onto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463" y="2434982"/>
            <a:ext cx="6677396" cy="2124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788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536" y="1018285"/>
            <a:ext cx="6942455" cy="10115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pop 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popped,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always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which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2715386"/>
            <a:ext cx="2752724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809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ADT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054040"/>
            <a:ext cx="7713980" cy="2719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CreateEmptyStack(S):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make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Push(S,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x):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 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 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25" dirty="0">
                <a:latin typeface="Arial MT"/>
                <a:cs typeface="Arial MT"/>
              </a:rPr>
              <a:t>Top(S):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retrieve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 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marR="5715" indent="-343535">
              <a:lnSpc>
                <a:spcPct val="150000"/>
              </a:lnSpc>
              <a:spcBef>
                <a:spcPts val="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IsFull(S):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true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stack;</a:t>
            </a:r>
            <a:r>
              <a:rPr sz="1500" spc="4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4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false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otherwise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IsEmpty(S):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true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stack;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false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otherwise.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4871</Words>
  <Application>Microsoft Office PowerPoint</Application>
  <PresentationFormat>On-screen Show (16:9)</PresentationFormat>
  <Paragraphs>742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Introduction</vt:lpstr>
      <vt:lpstr>PowerPoint Presentation</vt:lpstr>
      <vt:lpstr>Basic feature of stack</vt:lpstr>
      <vt:lpstr>Applications of Stack:</vt:lpstr>
      <vt:lpstr>Operations of Stack</vt:lpstr>
      <vt:lpstr>PUSH operation</vt:lpstr>
      <vt:lpstr>POP operation</vt:lpstr>
      <vt:lpstr>The Stack ADT</vt:lpstr>
      <vt:lpstr>PowerPoint Presentation</vt:lpstr>
      <vt:lpstr>PowerPoint Presentation</vt:lpstr>
      <vt:lpstr>Operations</vt:lpstr>
      <vt:lpstr>Algorithm for Operation</vt:lpstr>
      <vt:lpstr>Push Operation(Algorithm)</vt:lpstr>
      <vt:lpstr>PowerPoint Presentation</vt:lpstr>
      <vt:lpstr>Pop Operation(Algorithm)</vt:lpstr>
      <vt:lpstr>PowerPoint Presentation</vt:lpstr>
      <vt:lpstr>PUSH function</vt:lpstr>
      <vt:lpstr>POP function</vt:lpstr>
      <vt:lpstr>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Infix, Prefix, and Postfix</vt:lpstr>
      <vt:lpstr>PowerPoint Presentation</vt:lpstr>
      <vt:lpstr>PowerPoint Presentation</vt:lpstr>
      <vt:lpstr>Example: Evaluate the expression 2+(5-3*6/2) using stack</vt:lpstr>
      <vt:lpstr>PowerPoint Presentation</vt:lpstr>
      <vt:lpstr>PowerPoint Presentation</vt:lpstr>
      <vt:lpstr>Example: Evaluate the prefix expression -,+*2,3,*,5,4,9 using stack</vt:lpstr>
      <vt:lpstr>PowerPoint Presentation</vt:lpstr>
      <vt:lpstr>PowerPoint Presentation</vt:lpstr>
      <vt:lpstr>Example: Evaluate the postfix expression 2,3,*,5,4,*,+,9,- using stack</vt:lpstr>
      <vt:lpstr>PowerPoint Presentation</vt:lpstr>
      <vt:lpstr>PowerPoint Presentation</vt:lpstr>
      <vt:lpstr>Expression Conversion Using Stack</vt:lpstr>
      <vt:lpstr>PowerPoint Presentation</vt:lpstr>
      <vt:lpstr>another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Covert the Infix expression L-M*N+(O/P)+W^U^V in to Postfix expression using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Convert Prefix expression *+AB/CD to Infix expression</vt:lpstr>
      <vt:lpstr>PowerPoint Presentation</vt:lpstr>
      <vt:lpstr>Example: Convert prefix expression * - A / B C - / A K L to postfix expression</vt:lpstr>
      <vt:lpstr>PowerPoint Presentation</vt:lpstr>
      <vt:lpstr>Example: Convert the Postfix expression AB+CD/* in to Infix expression</vt:lpstr>
      <vt:lpstr>PowerPoint Presentation</vt:lpstr>
      <vt:lpstr>Example: Convert Postfix expression AB + CD - * in to Prefix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Nabaraj Negi</dc:creator>
  <cp:lastModifiedBy>Ayush Tuladhar</cp:lastModifiedBy>
  <cp:revision>15</cp:revision>
  <dcterms:created xsi:type="dcterms:W3CDTF">2023-02-03T05:56:38Z</dcterms:created>
  <dcterms:modified xsi:type="dcterms:W3CDTF">2025-03-27T05:20:43Z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