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09" r:id="rId30"/>
    <p:sldId id="284" r:id="rId31"/>
    <p:sldId id="285" r:id="rId32"/>
    <p:sldId id="286" r:id="rId33"/>
    <p:sldId id="287" r:id="rId34"/>
    <p:sldId id="288" r:id="rId35"/>
    <p:sldId id="289" r:id="rId36"/>
    <p:sldId id="310" r:id="rId37"/>
    <p:sldId id="290" r:id="rId38"/>
    <p:sldId id="312" r:id="rId39"/>
    <p:sldId id="311" r:id="rId40"/>
    <p:sldId id="314" r:id="rId41"/>
    <p:sldId id="313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2" r:id="rId53"/>
    <p:sldId id="303" r:id="rId54"/>
    <p:sldId id="305" r:id="rId55"/>
    <p:sldId id="306" r:id="rId5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8982" y="502158"/>
            <a:ext cx="7546035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8982" y="502158"/>
            <a:ext cx="7546035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8169" y="1099900"/>
            <a:ext cx="7547660" cy="2896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5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5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5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5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5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5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5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4082" y="1710893"/>
            <a:ext cx="12909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6FC0"/>
                </a:solidFill>
                <a:latin typeface="Calibri"/>
                <a:cs typeface="Calibri"/>
              </a:rPr>
              <a:t>Queue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34823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Queue</a:t>
            </a:r>
            <a:r>
              <a:rPr spc="-25" dirty="0"/>
              <a:t> </a:t>
            </a:r>
            <a:r>
              <a:rPr spc="-10" dirty="0"/>
              <a:t>as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75" dirty="0"/>
              <a:t>ADT: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3549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450"/>
              </a:spcBef>
            </a:pPr>
            <a:r>
              <a:rPr sz="1400" dirty="0"/>
              <a:t>A</a:t>
            </a:r>
            <a:r>
              <a:rPr sz="1400" spc="-80" dirty="0"/>
              <a:t> </a:t>
            </a:r>
            <a:r>
              <a:rPr sz="1400" spc="-5" dirty="0"/>
              <a:t>queue</a:t>
            </a:r>
            <a:r>
              <a:rPr sz="1400" spc="-35" dirty="0"/>
              <a:t> </a:t>
            </a:r>
            <a:r>
              <a:rPr sz="1400" dirty="0"/>
              <a:t>q</a:t>
            </a:r>
            <a:r>
              <a:rPr sz="1400" spc="-10" dirty="0"/>
              <a:t> </a:t>
            </a:r>
            <a:r>
              <a:rPr sz="1400" dirty="0"/>
              <a:t>of</a:t>
            </a:r>
            <a:r>
              <a:rPr sz="1400" spc="-15" dirty="0"/>
              <a:t> </a:t>
            </a:r>
            <a:r>
              <a:rPr sz="1400" spc="-5" dirty="0"/>
              <a:t>type</a:t>
            </a:r>
            <a:r>
              <a:rPr sz="1400" spc="-35" dirty="0"/>
              <a:t> </a:t>
            </a:r>
            <a:r>
              <a:rPr sz="1400" dirty="0"/>
              <a:t>T</a:t>
            </a:r>
            <a:r>
              <a:rPr sz="1400" spc="-40" dirty="0"/>
              <a:t> </a:t>
            </a:r>
            <a:r>
              <a:rPr sz="1400" spc="-5" dirty="0"/>
              <a:t>is </a:t>
            </a:r>
            <a:r>
              <a:rPr sz="1400" dirty="0"/>
              <a:t>a</a:t>
            </a:r>
            <a:r>
              <a:rPr sz="1400" spc="-5" dirty="0"/>
              <a:t> </a:t>
            </a:r>
            <a:r>
              <a:rPr sz="1400" dirty="0"/>
              <a:t>finite</a:t>
            </a:r>
            <a:r>
              <a:rPr sz="1400" spc="-30" dirty="0"/>
              <a:t> </a:t>
            </a:r>
            <a:r>
              <a:rPr sz="1400" dirty="0"/>
              <a:t>sequence</a:t>
            </a:r>
            <a:r>
              <a:rPr sz="1400" spc="-45" dirty="0"/>
              <a:t> </a:t>
            </a:r>
            <a:r>
              <a:rPr sz="1400" dirty="0"/>
              <a:t>of elements</a:t>
            </a:r>
            <a:r>
              <a:rPr sz="1400" spc="-35" dirty="0"/>
              <a:t> </a:t>
            </a:r>
            <a:r>
              <a:rPr sz="1400" spc="-5" dirty="0"/>
              <a:t>with</a:t>
            </a:r>
            <a:r>
              <a:rPr sz="1400" dirty="0"/>
              <a:t> the</a:t>
            </a:r>
            <a:r>
              <a:rPr sz="1400" spc="-25" dirty="0"/>
              <a:t> </a:t>
            </a:r>
            <a:r>
              <a:rPr sz="1400" dirty="0"/>
              <a:t>operations</a:t>
            </a:r>
            <a:endParaRPr sz="1400"/>
          </a:p>
          <a:p>
            <a:pPr marL="470534" indent="-342900">
              <a:lnSpc>
                <a:spcPct val="100000"/>
              </a:lnSpc>
              <a:spcBef>
                <a:spcPts val="845"/>
              </a:spcBef>
              <a:buSzPct val="128571"/>
              <a:buChar char="•"/>
              <a:tabLst>
                <a:tab pos="469900" algn="l"/>
                <a:tab pos="470534" algn="l"/>
              </a:tabLst>
            </a:pPr>
            <a:r>
              <a:rPr sz="1400" spc="-5" dirty="0"/>
              <a:t>MakeEmpty(q):</a:t>
            </a:r>
            <a:r>
              <a:rPr sz="1400" spc="-60" dirty="0"/>
              <a:t> </a:t>
            </a:r>
            <a:r>
              <a:rPr sz="1400" spc="-85" dirty="0"/>
              <a:t>To</a:t>
            </a:r>
            <a:r>
              <a:rPr sz="1400" spc="-15" dirty="0"/>
              <a:t> </a:t>
            </a:r>
            <a:r>
              <a:rPr sz="1400" spc="-5" dirty="0"/>
              <a:t>make</a:t>
            </a:r>
            <a:r>
              <a:rPr sz="1400" spc="-20" dirty="0"/>
              <a:t> </a:t>
            </a:r>
            <a:r>
              <a:rPr sz="1400" dirty="0"/>
              <a:t>q</a:t>
            </a:r>
            <a:r>
              <a:rPr sz="1400" spc="-5" dirty="0"/>
              <a:t> as</a:t>
            </a:r>
            <a:r>
              <a:rPr sz="1400" spc="-15" dirty="0"/>
              <a:t> </a:t>
            </a:r>
            <a:r>
              <a:rPr sz="1400" spc="-5" dirty="0"/>
              <a:t>an</a:t>
            </a:r>
            <a:r>
              <a:rPr sz="1400" spc="-10" dirty="0"/>
              <a:t> </a:t>
            </a:r>
            <a:r>
              <a:rPr sz="1400" dirty="0"/>
              <a:t>empty</a:t>
            </a:r>
            <a:r>
              <a:rPr sz="1400" spc="-25" dirty="0"/>
              <a:t> </a:t>
            </a:r>
            <a:r>
              <a:rPr sz="1400" spc="-5" dirty="0"/>
              <a:t>queue</a:t>
            </a:r>
            <a:endParaRPr sz="1400"/>
          </a:p>
          <a:p>
            <a:pPr marL="470534" indent="-342900">
              <a:lnSpc>
                <a:spcPct val="100000"/>
              </a:lnSpc>
              <a:spcBef>
                <a:spcPts val="840"/>
              </a:spcBef>
              <a:buSzPct val="128571"/>
              <a:buChar char="•"/>
              <a:tabLst>
                <a:tab pos="469900" algn="l"/>
                <a:tab pos="470534" algn="l"/>
              </a:tabLst>
            </a:pPr>
            <a:r>
              <a:rPr sz="1400" spc="-5" dirty="0"/>
              <a:t>IsEmpty(q):</a:t>
            </a:r>
            <a:r>
              <a:rPr sz="1400" spc="45" dirty="0"/>
              <a:t> </a:t>
            </a:r>
            <a:r>
              <a:rPr sz="1400" spc="-85" dirty="0"/>
              <a:t>To</a:t>
            </a:r>
            <a:r>
              <a:rPr sz="1400" spc="30" dirty="0"/>
              <a:t> </a:t>
            </a:r>
            <a:r>
              <a:rPr sz="1400" spc="-5" dirty="0"/>
              <a:t>check</a:t>
            </a:r>
            <a:r>
              <a:rPr sz="1400" spc="60" dirty="0"/>
              <a:t> </a:t>
            </a:r>
            <a:r>
              <a:rPr sz="1400" spc="-5" dirty="0"/>
              <a:t>whether</a:t>
            </a:r>
            <a:r>
              <a:rPr sz="1400" spc="40" dirty="0"/>
              <a:t> </a:t>
            </a:r>
            <a:r>
              <a:rPr sz="1400" spc="-5" dirty="0"/>
              <a:t>the</a:t>
            </a:r>
            <a:r>
              <a:rPr sz="1400" spc="45" dirty="0"/>
              <a:t> </a:t>
            </a:r>
            <a:r>
              <a:rPr sz="1400" spc="-5" dirty="0"/>
              <a:t>queue</a:t>
            </a:r>
            <a:r>
              <a:rPr sz="1400" spc="40" dirty="0"/>
              <a:t> </a:t>
            </a:r>
            <a:r>
              <a:rPr sz="1400" dirty="0"/>
              <a:t>q</a:t>
            </a:r>
            <a:r>
              <a:rPr sz="1400" spc="40" dirty="0"/>
              <a:t> </a:t>
            </a:r>
            <a:r>
              <a:rPr sz="1400" dirty="0"/>
              <a:t>is</a:t>
            </a:r>
            <a:r>
              <a:rPr sz="1400" spc="40" dirty="0"/>
              <a:t> </a:t>
            </a:r>
            <a:r>
              <a:rPr sz="1400" spc="-25" dirty="0"/>
              <a:t>empty.</a:t>
            </a:r>
            <a:r>
              <a:rPr sz="1400" spc="60" dirty="0"/>
              <a:t> </a:t>
            </a:r>
            <a:r>
              <a:rPr sz="1400" spc="-5" dirty="0"/>
              <a:t>Return</a:t>
            </a:r>
            <a:r>
              <a:rPr sz="1400" spc="45" dirty="0"/>
              <a:t> </a:t>
            </a:r>
            <a:r>
              <a:rPr sz="1400" spc="-5" dirty="0"/>
              <a:t>true</a:t>
            </a:r>
            <a:r>
              <a:rPr sz="1400" spc="50" dirty="0"/>
              <a:t> </a:t>
            </a:r>
            <a:r>
              <a:rPr sz="1400" spc="-10" dirty="0"/>
              <a:t>if</a:t>
            </a:r>
            <a:r>
              <a:rPr sz="1400" spc="50" dirty="0"/>
              <a:t> </a:t>
            </a:r>
            <a:r>
              <a:rPr sz="1400" dirty="0"/>
              <a:t>q</a:t>
            </a:r>
            <a:r>
              <a:rPr sz="1400" spc="40" dirty="0"/>
              <a:t> </a:t>
            </a:r>
            <a:r>
              <a:rPr sz="1400" dirty="0"/>
              <a:t>is</a:t>
            </a:r>
            <a:r>
              <a:rPr sz="1400" spc="35" dirty="0"/>
              <a:t> </a:t>
            </a:r>
            <a:r>
              <a:rPr sz="1400" spc="-25" dirty="0"/>
              <a:t>empty,</a:t>
            </a:r>
            <a:r>
              <a:rPr sz="1400" spc="50" dirty="0"/>
              <a:t> </a:t>
            </a:r>
            <a:r>
              <a:rPr sz="1400" spc="-5" dirty="0"/>
              <a:t>return</a:t>
            </a:r>
            <a:r>
              <a:rPr sz="1400" spc="30" dirty="0"/>
              <a:t> </a:t>
            </a:r>
            <a:r>
              <a:rPr sz="1400" spc="-5" dirty="0"/>
              <a:t>false</a:t>
            </a:r>
            <a:endParaRPr sz="1400"/>
          </a:p>
          <a:p>
            <a:pPr marL="470534">
              <a:lnSpc>
                <a:spcPct val="100000"/>
              </a:lnSpc>
              <a:spcBef>
                <a:spcPts val="840"/>
              </a:spcBef>
            </a:pPr>
            <a:r>
              <a:rPr sz="1400" dirty="0"/>
              <a:t>otherwise.</a:t>
            </a:r>
            <a:endParaRPr sz="1400"/>
          </a:p>
          <a:p>
            <a:pPr marL="470534" marR="5080" indent="-342900">
              <a:lnSpc>
                <a:spcPct val="150000"/>
              </a:lnSpc>
              <a:buSzPct val="128571"/>
              <a:buChar char="•"/>
              <a:tabLst>
                <a:tab pos="469900" algn="l"/>
                <a:tab pos="470534" algn="l"/>
              </a:tabLst>
            </a:pPr>
            <a:r>
              <a:rPr sz="1400" spc="-5" dirty="0"/>
              <a:t>IsFull(q):</a:t>
            </a:r>
            <a:r>
              <a:rPr sz="1400" dirty="0"/>
              <a:t> </a:t>
            </a:r>
            <a:r>
              <a:rPr sz="1400" spc="-85" dirty="0"/>
              <a:t>To</a:t>
            </a:r>
            <a:r>
              <a:rPr sz="1400" spc="-80" dirty="0"/>
              <a:t> </a:t>
            </a:r>
            <a:r>
              <a:rPr sz="1400" spc="-5" dirty="0"/>
              <a:t>check</a:t>
            </a:r>
            <a:r>
              <a:rPr sz="1400" dirty="0"/>
              <a:t> </a:t>
            </a:r>
            <a:r>
              <a:rPr sz="1400" spc="-5" dirty="0"/>
              <a:t>whether</a:t>
            </a:r>
            <a:r>
              <a:rPr sz="1400" dirty="0"/>
              <a:t> </a:t>
            </a:r>
            <a:r>
              <a:rPr sz="1400" spc="-5" dirty="0"/>
              <a:t>the</a:t>
            </a:r>
            <a:r>
              <a:rPr sz="1400" dirty="0"/>
              <a:t> </a:t>
            </a:r>
            <a:r>
              <a:rPr sz="1400" spc="-10" dirty="0"/>
              <a:t>queue</a:t>
            </a:r>
            <a:r>
              <a:rPr sz="1400" spc="-5" dirty="0"/>
              <a:t> </a:t>
            </a:r>
            <a:r>
              <a:rPr sz="1400" dirty="0"/>
              <a:t>q</a:t>
            </a:r>
            <a:r>
              <a:rPr sz="1400" spc="5" dirty="0"/>
              <a:t> </a:t>
            </a:r>
            <a:r>
              <a:rPr sz="1400" dirty="0"/>
              <a:t>is</a:t>
            </a:r>
            <a:r>
              <a:rPr sz="1400" spc="5" dirty="0"/>
              <a:t> </a:t>
            </a:r>
            <a:r>
              <a:rPr sz="1400" spc="-5" dirty="0"/>
              <a:t>full.</a:t>
            </a:r>
            <a:r>
              <a:rPr sz="1400" dirty="0"/>
              <a:t> </a:t>
            </a:r>
            <a:r>
              <a:rPr sz="1400" spc="-5" dirty="0"/>
              <a:t>Return</a:t>
            </a:r>
            <a:r>
              <a:rPr sz="1400" dirty="0"/>
              <a:t> </a:t>
            </a:r>
            <a:r>
              <a:rPr sz="1400" spc="-5" dirty="0"/>
              <a:t>true</a:t>
            </a:r>
            <a:r>
              <a:rPr sz="1400" dirty="0"/>
              <a:t> in</a:t>
            </a:r>
            <a:r>
              <a:rPr sz="1400" spc="5" dirty="0"/>
              <a:t> </a:t>
            </a:r>
            <a:r>
              <a:rPr sz="1400" dirty="0"/>
              <a:t>q</a:t>
            </a:r>
            <a:r>
              <a:rPr sz="1400" spc="5" dirty="0"/>
              <a:t> </a:t>
            </a:r>
            <a:r>
              <a:rPr sz="1400" dirty="0"/>
              <a:t>is</a:t>
            </a:r>
            <a:r>
              <a:rPr sz="1400" spc="5" dirty="0"/>
              <a:t> </a:t>
            </a:r>
            <a:r>
              <a:rPr sz="1400" spc="-5" dirty="0"/>
              <a:t>full,</a:t>
            </a:r>
            <a:r>
              <a:rPr sz="1400" dirty="0"/>
              <a:t> </a:t>
            </a:r>
            <a:r>
              <a:rPr sz="1400" spc="-5" dirty="0"/>
              <a:t>return</a:t>
            </a:r>
            <a:r>
              <a:rPr sz="1400" dirty="0"/>
              <a:t> </a:t>
            </a:r>
            <a:r>
              <a:rPr sz="1400" spc="-5" dirty="0"/>
              <a:t>false </a:t>
            </a:r>
            <a:r>
              <a:rPr sz="1400" spc="-375" dirty="0"/>
              <a:t> </a:t>
            </a:r>
            <a:r>
              <a:rPr sz="1400" spc="-5" dirty="0"/>
              <a:t>otherwise.</a:t>
            </a:r>
            <a:endParaRPr sz="1400"/>
          </a:p>
          <a:p>
            <a:pPr marL="470534" indent="-342900">
              <a:lnSpc>
                <a:spcPct val="100000"/>
              </a:lnSpc>
              <a:spcBef>
                <a:spcPts val="840"/>
              </a:spcBef>
              <a:buSzPct val="128571"/>
              <a:buChar char="•"/>
              <a:tabLst>
                <a:tab pos="469900" algn="l"/>
                <a:tab pos="470534" algn="l"/>
              </a:tabLst>
            </a:pPr>
            <a:r>
              <a:rPr sz="1400" spc="-5" dirty="0"/>
              <a:t>Enqueue(q,</a:t>
            </a:r>
            <a:r>
              <a:rPr sz="1400" spc="-50" dirty="0"/>
              <a:t> </a:t>
            </a:r>
            <a:r>
              <a:rPr sz="1400" spc="-10" dirty="0"/>
              <a:t>x): </a:t>
            </a:r>
            <a:r>
              <a:rPr sz="1400" spc="-85" dirty="0"/>
              <a:t>To</a:t>
            </a:r>
            <a:r>
              <a:rPr sz="1400" spc="-10" dirty="0"/>
              <a:t> </a:t>
            </a:r>
            <a:r>
              <a:rPr sz="1400" dirty="0"/>
              <a:t>insert</a:t>
            </a:r>
            <a:r>
              <a:rPr sz="1400" spc="-25" dirty="0"/>
              <a:t> </a:t>
            </a:r>
            <a:r>
              <a:rPr sz="1400" spc="-5" dirty="0"/>
              <a:t>an </a:t>
            </a:r>
            <a:r>
              <a:rPr sz="1400" dirty="0"/>
              <a:t>item</a:t>
            </a:r>
            <a:r>
              <a:rPr sz="1400" spc="-20" dirty="0"/>
              <a:t> </a:t>
            </a:r>
            <a:r>
              <a:rPr sz="1400" dirty="0"/>
              <a:t>x</a:t>
            </a:r>
            <a:r>
              <a:rPr sz="1400" spc="-15" dirty="0"/>
              <a:t> </a:t>
            </a:r>
            <a:r>
              <a:rPr sz="1400" spc="-5" dirty="0"/>
              <a:t>at</a:t>
            </a:r>
            <a:r>
              <a:rPr sz="1400" spc="-10" dirty="0"/>
              <a:t> </a:t>
            </a:r>
            <a:r>
              <a:rPr sz="1400" dirty="0"/>
              <a:t>the</a:t>
            </a:r>
            <a:r>
              <a:rPr sz="1400" spc="-15" dirty="0"/>
              <a:t> </a:t>
            </a:r>
            <a:r>
              <a:rPr sz="1400" dirty="0"/>
              <a:t>rear</a:t>
            </a:r>
            <a:r>
              <a:rPr sz="1400" spc="-20" dirty="0"/>
              <a:t> </a:t>
            </a:r>
            <a:r>
              <a:rPr sz="1400" spc="-5" dirty="0"/>
              <a:t>of</a:t>
            </a:r>
            <a:r>
              <a:rPr sz="1400" spc="-10" dirty="0"/>
              <a:t> </a:t>
            </a:r>
            <a:r>
              <a:rPr sz="1400" dirty="0"/>
              <a:t>the</a:t>
            </a:r>
            <a:r>
              <a:rPr sz="1400" spc="-15" dirty="0"/>
              <a:t> </a:t>
            </a:r>
            <a:r>
              <a:rPr sz="1400" spc="-5" dirty="0"/>
              <a:t>queue,</a:t>
            </a:r>
            <a:r>
              <a:rPr sz="1400" spc="-35" dirty="0"/>
              <a:t> </a:t>
            </a:r>
            <a:r>
              <a:rPr sz="1400" dirty="0"/>
              <a:t>if </a:t>
            </a:r>
            <a:r>
              <a:rPr sz="1400" spc="-5" dirty="0"/>
              <a:t>and</a:t>
            </a:r>
            <a:r>
              <a:rPr sz="1400" spc="-15" dirty="0"/>
              <a:t> </a:t>
            </a:r>
            <a:r>
              <a:rPr sz="1400" spc="-5" dirty="0"/>
              <a:t>only </a:t>
            </a:r>
            <a:r>
              <a:rPr sz="1400" dirty="0"/>
              <a:t>if</a:t>
            </a:r>
            <a:r>
              <a:rPr sz="1400" spc="-10" dirty="0"/>
              <a:t> </a:t>
            </a:r>
            <a:r>
              <a:rPr sz="1400" dirty="0"/>
              <a:t>q</a:t>
            </a:r>
            <a:r>
              <a:rPr sz="1400" spc="-5" dirty="0"/>
              <a:t> </a:t>
            </a:r>
            <a:r>
              <a:rPr sz="1400" dirty="0"/>
              <a:t>is</a:t>
            </a:r>
            <a:r>
              <a:rPr sz="1400" spc="5" dirty="0"/>
              <a:t> </a:t>
            </a:r>
            <a:r>
              <a:rPr sz="1400" spc="-5" dirty="0"/>
              <a:t>not</a:t>
            </a:r>
            <a:r>
              <a:rPr sz="1400" spc="-10" dirty="0"/>
              <a:t> </a:t>
            </a:r>
            <a:r>
              <a:rPr sz="1400" dirty="0"/>
              <a:t>full.</a:t>
            </a:r>
            <a:endParaRPr sz="1400"/>
          </a:p>
          <a:p>
            <a:pPr marL="470534" indent="-342900">
              <a:lnSpc>
                <a:spcPct val="100000"/>
              </a:lnSpc>
              <a:spcBef>
                <a:spcPts val="840"/>
              </a:spcBef>
              <a:buSzPct val="128571"/>
              <a:buChar char="•"/>
              <a:tabLst>
                <a:tab pos="469900" algn="l"/>
                <a:tab pos="470534" algn="l"/>
              </a:tabLst>
            </a:pPr>
            <a:r>
              <a:rPr sz="1400" dirty="0"/>
              <a:t>Dequeue(q):</a:t>
            </a:r>
            <a:r>
              <a:rPr sz="1400" spc="-75" dirty="0"/>
              <a:t> </a:t>
            </a:r>
            <a:r>
              <a:rPr sz="1400" spc="-85" dirty="0"/>
              <a:t>To</a:t>
            </a:r>
            <a:r>
              <a:rPr sz="1400" spc="-5" dirty="0"/>
              <a:t> </a:t>
            </a:r>
            <a:r>
              <a:rPr sz="1400" dirty="0"/>
              <a:t>delete</a:t>
            </a:r>
            <a:r>
              <a:rPr sz="1400" spc="-25" dirty="0"/>
              <a:t> </a:t>
            </a:r>
            <a:r>
              <a:rPr sz="1400" spc="-5" dirty="0"/>
              <a:t>an</a:t>
            </a:r>
            <a:r>
              <a:rPr sz="1400" spc="-15" dirty="0"/>
              <a:t> </a:t>
            </a:r>
            <a:r>
              <a:rPr sz="1400" dirty="0"/>
              <a:t>item</a:t>
            </a:r>
            <a:r>
              <a:rPr sz="1400" spc="-20" dirty="0"/>
              <a:t> </a:t>
            </a:r>
            <a:r>
              <a:rPr sz="1400" dirty="0"/>
              <a:t>from</a:t>
            </a:r>
            <a:r>
              <a:rPr sz="1400" spc="-25" dirty="0"/>
              <a:t> </a:t>
            </a:r>
            <a:r>
              <a:rPr sz="1400" dirty="0"/>
              <a:t>the</a:t>
            </a:r>
            <a:r>
              <a:rPr sz="1400" spc="-15" dirty="0"/>
              <a:t> </a:t>
            </a:r>
            <a:r>
              <a:rPr sz="1400" dirty="0"/>
              <a:t>front</a:t>
            </a:r>
            <a:r>
              <a:rPr sz="1400" spc="-35" dirty="0"/>
              <a:t> </a:t>
            </a:r>
            <a:r>
              <a:rPr sz="1400" spc="-5" dirty="0"/>
              <a:t>of</a:t>
            </a:r>
            <a:r>
              <a:rPr sz="1400" spc="-10" dirty="0"/>
              <a:t> </a:t>
            </a:r>
            <a:r>
              <a:rPr sz="1400" dirty="0"/>
              <a:t>the</a:t>
            </a:r>
            <a:r>
              <a:rPr sz="1400" spc="-15" dirty="0"/>
              <a:t> </a:t>
            </a:r>
            <a:r>
              <a:rPr sz="1400" spc="-5" dirty="0"/>
              <a:t>queue</a:t>
            </a:r>
            <a:r>
              <a:rPr sz="1400" spc="-30" dirty="0"/>
              <a:t> </a:t>
            </a:r>
            <a:r>
              <a:rPr sz="1400" spc="-5" dirty="0"/>
              <a:t>q.</a:t>
            </a:r>
            <a:r>
              <a:rPr sz="1400" spc="5" dirty="0"/>
              <a:t> </a:t>
            </a:r>
            <a:r>
              <a:rPr sz="1400" dirty="0"/>
              <a:t>if</a:t>
            </a:r>
            <a:r>
              <a:rPr sz="1400" spc="-10" dirty="0"/>
              <a:t> </a:t>
            </a:r>
            <a:r>
              <a:rPr sz="1400" spc="-5" dirty="0"/>
              <a:t>and</a:t>
            </a:r>
            <a:r>
              <a:rPr sz="1400" spc="-20" dirty="0"/>
              <a:t> </a:t>
            </a:r>
            <a:r>
              <a:rPr sz="1400" spc="-5" dirty="0"/>
              <a:t>only </a:t>
            </a:r>
            <a:r>
              <a:rPr sz="1400" dirty="0"/>
              <a:t>if</a:t>
            </a:r>
            <a:r>
              <a:rPr sz="1400" spc="5" dirty="0"/>
              <a:t> </a:t>
            </a:r>
            <a:r>
              <a:rPr sz="1400" dirty="0"/>
              <a:t>q</a:t>
            </a:r>
            <a:r>
              <a:rPr sz="1400" spc="-10" dirty="0"/>
              <a:t> </a:t>
            </a:r>
            <a:r>
              <a:rPr sz="1400" dirty="0"/>
              <a:t>is</a:t>
            </a:r>
            <a:r>
              <a:rPr sz="1400" spc="-10" dirty="0"/>
              <a:t> </a:t>
            </a:r>
            <a:r>
              <a:rPr sz="1400" spc="-5" dirty="0"/>
              <a:t>not</a:t>
            </a:r>
            <a:r>
              <a:rPr sz="1400" spc="-10" dirty="0"/>
              <a:t> </a:t>
            </a:r>
            <a:r>
              <a:rPr sz="1400" spc="-25" dirty="0"/>
              <a:t>empty.</a:t>
            </a:r>
            <a:endParaRPr sz="1400"/>
          </a:p>
          <a:p>
            <a:pPr marL="470534" indent="-342900">
              <a:lnSpc>
                <a:spcPct val="100000"/>
              </a:lnSpc>
              <a:spcBef>
                <a:spcPts val="840"/>
              </a:spcBef>
              <a:buSzPct val="128571"/>
              <a:buChar char="•"/>
              <a:tabLst>
                <a:tab pos="469900" algn="l"/>
                <a:tab pos="470534" algn="l"/>
              </a:tabLst>
            </a:pPr>
            <a:r>
              <a:rPr sz="1400" spc="-10" dirty="0"/>
              <a:t>Traverse</a:t>
            </a:r>
            <a:r>
              <a:rPr sz="1400" spc="-30" dirty="0"/>
              <a:t> </a:t>
            </a:r>
            <a:r>
              <a:rPr sz="1400" dirty="0"/>
              <a:t>(q):</a:t>
            </a:r>
            <a:r>
              <a:rPr sz="1400" spc="-45" dirty="0"/>
              <a:t> </a:t>
            </a:r>
            <a:r>
              <a:rPr sz="1400" spc="-85" dirty="0"/>
              <a:t>To</a:t>
            </a:r>
            <a:r>
              <a:rPr sz="1400" spc="-10" dirty="0"/>
              <a:t> </a:t>
            </a:r>
            <a:r>
              <a:rPr sz="1400" dirty="0"/>
              <a:t>read</a:t>
            </a:r>
            <a:r>
              <a:rPr sz="1400" spc="-15" dirty="0"/>
              <a:t> </a:t>
            </a:r>
            <a:r>
              <a:rPr sz="1400" dirty="0"/>
              <a:t>entire</a:t>
            </a:r>
            <a:r>
              <a:rPr sz="1400" spc="-30" dirty="0"/>
              <a:t> </a:t>
            </a:r>
            <a:r>
              <a:rPr sz="1400" spc="-5" dirty="0"/>
              <a:t>queue</a:t>
            </a:r>
            <a:r>
              <a:rPr sz="1400" spc="-25" dirty="0"/>
              <a:t> </a:t>
            </a:r>
            <a:r>
              <a:rPr sz="1400" dirty="0"/>
              <a:t>that</a:t>
            </a:r>
            <a:r>
              <a:rPr sz="1400" spc="-20" dirty="0"/>
              <a:t> </a:t>
            </a:r>
            <a:r>
              <a:rPr sz="1400" dirty="0"/>
              <a:t>is display</a:t>
            </a:r>
            <a:r>
              <a:rPr sz="1400" spc="-30" dirty="0"/>
              <a:t> </a:t>
            </a:r>
            <a:r>
              <a:rPr sz="1400" dirty="0"/>
              <a:t>the</a:t>
            </a:r>
            <a:r>
              <a:rPr sz="1400" spc="-20" dirty="0"/>
              <a:t> </a:t>
            </a:r>
            <a:r>
              <a:rPr sz="1400" dirty="0"/>
              <a:t>content</a:t>
            </a:r>
            <a:r>
              <a:rPr sz="1400" spc="-30" dirty="0"/>
              <a:t> </a:t>
            </a:r>
            <a:r>
              <a:rPr sz="1400" spc="-5" dirty="0"/>
              <a:t>of</a:t>
            </a:r>
            <a:r>
              <a:rPr sz="1400" spc="-10" dirty="0"/>
              <a:t> </a:t>
            </a:r>
            <a:r>
              <a:rPr sz="1400" dirty="0"/>
              <a:t>the</a:t>
            </a:r>
            <a:r>
              <a:rPr sz="1400" spc="-20" dirty="0"/>
              <a:t> </a:t>
            </a:r>
            <a:r>
              <a:rPr sz="1400" spc="-5" dirty="0"/>
              <a:t>queue.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148" y="403097"/>
            <a:ext cx="7901940" cy="4780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100"/>
              </a:spcBef>
              <a:buSzPct val="126666"/>
              <a:buChar char="•"/>
              <a:tabLst>
                <a:tab pos="361315" algn="l"/>
                <a:tab pos="361950" algn="l"/>
              </a:tabLst>
            </a:pPr>
            <a:r>
              <a:rPr sz="1500" dirty="0">
                <a:latin typeface="Arial MT"/>
                <a:cs typeface="Arial MT"/>
              </a:rPr>
              <a:t>Queue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implemented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two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ways:</a:t>
            </a: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 dirty="0">
              <a:latin typeface="Arial MT"/>
              <a:cs typeface="Arial MT"/>
            </a:endParaRPr>
          </a:p>
          <a:p>
            <a:pPr marL="224154" indent="-212090">
              <a:lnSpc>
                <a:spcPct val="100000"/>
              </a:lnSpc>
              <a:buAutoNum type="arabicPeriod"/>
              <a:tabLst>
                <a:tab pos="224790" algn="l"/>
              </a:tabLst>
            </a:pP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arrays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(static)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AutoNum type="arabicPeriod"/>
            </a:pPr>
            <a:endParaRPr sz="2500" dirty="0">
              <a:latin typeface="Arial MT"/>
              <a:cs typeface="Arial MT"/>
            </a:endParaRPr>
          </a:p>
          <a:p>
            <a:pPr marL="224154" indent="-212090">
              <a:lnSpc>
                <a:spcPct val="100000"/>
              </a:lnSpc>
              <a:buAutoNum type="arabicPeriod"/>
              <a:tabLst>
                <a:tab pos="224790" algn="l"/>
              </a:tabLst>
            </a:pPr>
            <a:r>
              <a:rPr sz="1500" spc="-5" dirty="0">
                <a:latin typeface="Arial MT"/>
                <a:cs typeface="Arial MT"/>
              </a:rPr>
              <a:t>Using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pointers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(dynamic)</a:t>
            </a: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 dirty="0">
              <a:latin typeface="Arial MT"/>
              <a:cs typeface="Arial MT"/>
            </a:endParaRPr>
          </a:p>
          <a:p>
            <a:pPr marL="361315" marR="5715" indent="-349250" algn="just">
              <a:lnSpc>
                <a:spcPct val="150000"/>
              </a:lnSpc>
              <a:spcBef>
                <a:spcPts val="5"/>
              </a:spcBef>
              <a:buSzPct val="126666"/>
              <a:buChar char="•"/>
              <a:tabLst>
                <a:tab pos="361950" algn="l"/>
              </a:tabLst>
            </a:pPr>
            <a:r>
              <a:rPr sz="1500" spc="-5" dirty="0">
                <a:latin typeface="Arial MT"/>
                <a:cs typeface="Arial MT"/>
              </a:rPr>
              <a:t>Implementation </a:t>
            </a:r>
            <a:r>
              <a:rPr sz="1500" dirty="0">
                <a:latin typeface="Arial MT"/>
                <a:cs typeface="Arial MT"/>
              </a:rPr>
              <a:t>of </a:t>
            </a:r>
            <a:r>
              <a:rPr sz="1500" spc="-5" dirty="0">
                <a:latin typeface="Arial MT"/>
                <a:cs typeface="Arial MT"/>
              </a:rPr>
              <a:t>queue using pointers will </a:t>
            </a:r>
            <a:r>
              <a:rPr sz="1500" dirty="0">
                <a:latin typeface="Arial MT"/>
                <a:cs typeface="Arial MT"/>
              </a:rPr>
              <a:t>be </a:t>
            </a:r>
            <a:r>
              <a:rPr sz="1500" spc="-5" dirty="0">
                <a:latin typeface="Arial MT"/>
                <a:cs typeface="Arial MT"/>
              </a:rPr>
              <a:t>discussed in further unit. Let </a:t>
            </a:r>
            <a:r>
              <a:rPr sz="1500" dirty="0">
                <a:latin typeface="Arial MT"/>
                <a:cs typeface="Arial MT"/>
              </a:rPr>
              <a:t>us </a:t>
            </a:r>
            <a:r>
              <a:rPr sz="1500" spc="-5" dirty="0">
                <a:latin typeface="Arial MT"/>
                <a:cs typeface="Arial MT"/>
              </a:rPr>
              <a:t>discuss </a:t>
            </a:r>
            <a:r>
              <a:rPr sz="1500" dirty="0">
                <a:latin typeface="Arial MT"/>
                <a:cs typeface="Arial MT"/>
              </a:rPr>
              <a:t> underflow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" dirty="0">
                <a:latin typeface="Arial MT"/>
                <a:cs typeface="Arial MT"/>
              </a:rPr>
              <a:t> overflow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conditions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when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 </a:t>
            </a:r>
            <a:r>
              <a:rPr sz="1500" dirty="0">
                <a:latin typeface="Arial MT"/>
                <a:cs typeface="Arial MT"/>
              </a:rPr>
              <a:t>queue</a:t>
            </a:r>
            <a:r>
              <a:rPr sz="1500" spc="-5" dirty="0">
                <a:latin typeface="Arial MT"/>
                <a:cs typeface="Arial MT"/>
              </a:rPr>
              <a:t> is</a:t>
            </a:r>
            <a:r>
              <a:rPr sz="1500" dirty="0">
                <a:latin typeface="Arial MT"/>
                <a:cs typeface="Arial MT"/>
              </a:rPr>
              <a:t> implemented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arrays.</a:t>
            </a: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700" dirty="0">
              <a:latin typeface="Arial MT"/>
              <a:cs typeface="Arial MT"/>
            </a:endParaRPr>
          </a:p>
          <a:p>
            <a:pPr marL="361315" marR="5080" indent="-349250" algn="just">
              <a:lnSpc>
                <a:spcPct val="150100"/>
              </a:lnSpc>
              <a:buSzPct val="126666"/>
              <a:buChar char="•"/>
              <a:tabLst>
                <a:tab pos="361950" algn="l"/>
              </a:tabLst>
            </a:pPr>
            <a:r>
              <a:rPr sz="1500" dirty="0">
                <a:latin typeface="Arial MT"/>
                <a:cs typeface="Arial MT"/>
              </a:rPr>
              <a:t>If </a:t>
            </a:r>
            <a:r>
              <a:rPr sz="1500" spc="-10" dirty="0">
                <a:latin typeface="Arial MT"/>
                <a:cs typeface="Arial MT"/>
              </a:rPr>
              <a:t>we </a:t>
            </a:r>
            <a:r>
              <a:rPr sz="1500" dirty="0">
                <a:latin typeface="Arial MT"/>
                <a:cs typeface="Arial MT"/>
              </a:rPr>
              <a:t>try to </a:t>
            </a:r>
            <a:r>
              <a:rPr lang="en-US" sz="1500" dirty="0">
                <a:latin typeface="Arial MT"/>
                <a:cs typeface="Arial MT"/>
              </a:rPr>
              <a:t>dequeue</a:t>
            </a:r>
            <a:r>
              <a:rPr sz="1500" dirty="0">
                <a:latin typeface="Arial MT"/>
                <a:cs typeface="Arial MT"/>
              </a:rPr>
              <a:t> (or delete or </a:t>
            </a:r>
            <a:r>
              <a:rPr sz="1500" spc="-5" dirty="0">
                <a:latin typeface="Arial MT"/>
                <a:cs typeface="Arial MT"/>
              </a:rPr>
              <a:t>remove) </a:t>
            </a:r>
            <a:r>
              <a:rPr sz="1500" dirty="0">
                <a:latin typeface="Arial MT"/>
                <a:cs typeface="Arial MT"/>
              </a:rPr>
              <a:t>an </a:t>
            </a:r>
            <a:r>
              <a:rPr sz="1500" spc="-5" dirty="0">
                <a:latin typeface="Arial MT"/>
                <a:cs typeface="Arial MT"/>
              </a:rPr>
              <a:t>element from </a:t>
            </a:r>
            <a:r>
              <a:rPr sz="1500" spc="5" dirty="0">
                <a:latin typeface="Arial MT"/>
                <a:cs typeface="Arial MT"/>
              </a:rPr>
              <a:t>queue </a:t>
            </a:r>
            <a:r>
              <a:rPr sz="1500" spc="-5" dirty="0">
                <a:latin typeface="Arial MT"/>
                <a:cs typeface="Arial MT"/>
              </a:rPr>
              <a:t>when </a:t>
            </a:r>
            <a:r>
              <a:rPr sz="1500" dirty="0">
                <a:latin typeface="Arial MT"/>
                <a:cs typeface="Arial MT"/>
              </a:rPr>
              <a:t>it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spc="-25" dirty="0">
                <a:latin typeface="Arial MT"/>
                <a:cs typeface="Arial MT"/>
              </a:rPr>
              <a:t>empty, </a:t>
            </a:r>
            <a:r>
              <a:rPr sz="1500" dirty="0">
                <a:latin typeface="Arial MT"/>
                <a:cs typeface="Arial MT"/>
              </a:rPr>
              <a:t>underflow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occurs. It is not possible </a:t>
            </a:r>
            <a:r>
              <a:rPr sz="1500" dirty="0">
                <a:latin typeface="Arial MT"/>
                <a:cs typeface="Arial MT"/>
              </a:rPr>
              <a:t>to </a:t>
            </a:r>
            <a:r>
              <a:rPr sz="1500" spc="-5" dirty="0">
                <a:latin typeface="Arial MT"/>
                <a:cs typeface="Arial MT"/>
              </a:rPr>
              <a:t>delete (or </a:t>
            </a:r>
            <a:r>
              <a:rPr sz="1500" dirty="0">
                <a:latin typeface="Arial MT"/>
                <a:cs typeface="Arial MT"/>
              </a:rPr>
              <a:t>take </a:t>
            </a:r>
            <a:r>
              <a:rPr sz="1500" spc="-5" dirty="0">
                <a:latin typeface="Arial MT"/>
                <a:cs typeface="Arial MT"/>
              </a:rPr>
              <a:t>out) any </a:t>
            </a:r>
            <a:r>
              <a:rPr sz="1500" dirty="0">
                <a:latin typeface="Arial MT"/>
                <a:cs typeface="Arial MT"/>
              </a:rPr>
              <a:t>element </a:t>
            </a:r>
            <a:r>
              <a:rPr sz="1500" spc="-5" dirty="0">
                <a:latin typeface="Arial MT"/>
                <a:cs typeface="Arial MT"/>
              </a:rPr>
              <a:t>when there is </a:t>
            </a:r>
            <a:r>
              <a:rPr sz="1500" spc="-10" dirty="0">
                <a:latin typeface="Arial MT"/>
                <a:cs typeface="Arial MT"/>
              </a:rPr>
              <a:t>no </a:t>
            </a:r>
            <a:r>
              <a:rPr sz="1500" spc="-5" dirty="0">
                <a:latin typeface="Arial MT"/>
                <a:cs typeface="Arial MT"/>
              </a:rPr>
              <a:t>element in </a:t>
            </a:r>
            <a:r>
              <a:rPr sz="1500" dirty="0">
                <a:latin typeface="Arial MT"/>
                <a:cs typeface="Arial MT"/>
              </a:rPr>
              <a:t> the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queue.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Suppose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maximum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size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queue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(when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implemented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using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arrays)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lang="en-US"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50.</a:t>
            </a:r>
            <a:r>
              <a:rPr sz="1500" spc="2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we</a:t>
            </a:r>
            <a:r>
              <a:rPr sz="1500" spc="2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try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285" dirty="0">
                <a:latin typeface="Arial MT"/>
                <a:cs typeface="Arial MT"/>
              </a:rPr>
              <a:t> </a:t>
            </a:r>
            <a:r>
              <a:rPr lang="en-US" sz="1500" spc="-5" dirty="0">
                <a:latin typeface="Arial MT"/>
                <a:cs typeface="Arial MT"/>
              </a:rPr>
              <a:t>enqueue </a:t>
            </a:r>
            <a:r>
              <a:rPr sz="1500" dirty="0">
                <a:latin typeface="Arial MT"/>
                <a:cs typeface="Arial MT"/>
              </a:rPr>
              <a:t>(or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insert</a:t>
            </a:r>
            <a:r>
              <a:rPr sz="1500" spc="2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2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add)</a:t>
            </a:r>
            <a:r>
              <a:rPr sz="1500" spc="2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2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queue,</a:t>
            </a:r>
            <a:r>
              <a:rPr sz="1500" spc="2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overflow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occurs.</a:t>
            </a:r>
            <a:r>
              <a:rPr sz="1500" spc="2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When</a:t>
            </a:r>
            <a:r>
              <a:rPr lang="en-US" sz="15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queue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full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5" dirty="0">
                <a:latin typeface="Arial MT"/>
                <a:cs typeface="Arial MT"/>
              </a:rPr>
              <a:t> is </a:t>
            </a:r>
            <a:r>
              <a:rPr sz="1500" dirty="0">
                <a:latin typeface="Arial MT"/>
                <a:cs typeface="Arial MT"/>
              </a:rPr>
              <a:t>naturally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possible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insert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more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3682"/>
            <a:ext cx="25641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006FC0"/>
                </a:solidFill>
              </a:rPr>
              <a:t>Types</a:t>
            </a:r>
            <a:r>
              <a:rPr sz="3200" spc="-30" dirty="0">
                <a:solidFill>
                  <a:srgbClr val="006FC0"/>
                </a:solidFill>
              </a:rPr>
              <a:t> </a:t>
            </a:r>
            <a:r>
              <a:rPr sz="3200" spc="-5" dirty="0">
                <a:solidFill>
                  <a:srgbClr val="006FC0"/>
                </a:solidFill>
              </a:rPr>
              <a:t>of</a:t>
            </a:r>
            <a:r>
              <a:rPr sz="3200" spc="-30" dirty="0">
                <a:solidFill>
                  <a:srgbClr val="006FC0"/>
                </a:solidFill>
              </a:rPr>
              <a:t> </a:t>
            </a:r>
            <a:r>
              <a:rPr sz="3200" spc="-5" dirty="0">
                <a:solidFill>
                  <a:srgbClr val="006FC0"/>
                </a:solidFill>
              </a:rPr>
              <a:t>Queue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07186" y="1177563"/>
            <a:ext cx="2686050" cy="124587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360"/>
              </a:spcBef>
              <a:buSzPct val="135714"/>
              <a:buChar char="•"/>
              <a:tabLst>
                <a:tab pos="361315" algn="l"/>
                <a:tab pos="361950" algn="l"/>
              </a:tabLst>
            </a:pPr>
            <a:r>
              <a:rPr sz="1400" spc="-5" dirty="0">
                <a:latin typeface="Arial MT"/>
                <a:cs typeface="Arial MT"/>
              </a:rPr>
              <a:t>Linear/Ordinary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Queue</a:t>
            </a:r>
            <a:endParaRPr sz="1400">
              <a:latin typeface="Arial MT"/>
              <a:cs typeface="Arial MT"/>
            </a:endParaRPr>
          </a:p>
          <a:p>
            <a:pPr marL="361315" indent="-349250">
              <a:lnSpc>
                <a:spcPct val="100000"/>
              </a:lnSpc>
              <a:spcBef>
                <a:spcPts val="844"/>
              </a:spcBef>
              <a:buSzPct val="135714"/>
              <a:buChar char="•"/>
              <a:tabLst>
                <a:tab pos="361315" algn="l"/>
                <a:tab pos="361950" algn="l"/>
              </a:tabLst>
            </a:pPr>
            <a:r>
              <a:rPr sz="1400" dirty="0">
                <a:latin typeface="Arial MT"/>
                <a:cs typeface="Arial MT"/>
              </a:rPr>
              <a:t>Circular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Queue</a:t>
            </a:r>
            <a:endParaRPr sz="1400">
              <a:latin typeface="Arial MT"/>
              <a:cs typeface="Arial MT"/>
            </a:endParaRPr>
          </a:p>
          <a:p>
            <a:pPr marL="361315" indent="-349250">
              <a:lnSpc>
                <a:spcPct val="100000"/>
              </a:lnSpc>
              <a:spcBef>
                <a:spcPts val="840"/>
              </a:spcBef>
              <a:buSzPct val="135714"/>
              <a:buChar char="•"/>
              <a:tabLst>
                <a:tab pos="361315" algn="l"/>
                <a:tab pos="361950" algn="l"/>
              </a:tabLst>
            </a:pP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Queue</a:t>
            </a:r>
            <a:endParaRPr sz="1400">
              <a:latin typeface="Arial MT"/>
              <a:cs typeface="Arial MT"/>
            </a:endParaRPr>
          </a:p>
          <a:p>
            <a:pPr marL="361315" indent="-349250">
              <a:lnSpc>
                <a:spcPct val="100000"/>
              </a:lnSpc>
              <a:spcBef>
                <a:spcPts val="840"/>
              </a:spcBef>
              <a:buSzPct val="135714"/>
              <a:buChar char="•"/>
              <a:tabLst>
                <a:tab pos="361315" algn="l"/>
                <a:tab pos="361950" algn="l"/>
              </a:tabLst>
            </a:pPr>
            <a:r>
              <a:rPr sz="1400" dirty="0">
                <a:latin typeface="Arial MT"/>
                <a:cs typeface="Arial MT"/>
              </a:rPr>
              <a:t>Double/Doubly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Ended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Queue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6729"/>
            <a:ext cx="3265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6FC0"/>
                </a:solidFill>
              </a:rPr>
              <a:t>Li</a:t>
            </a:r>
            <a:r>
              <a:rPr sz="2800" spc="-20" dirty="0">
                <a:solidFill>
                  <a:srgbClr val="006FC0"/>
                </a:solidFill>
              </a:rPr>
              <a:t>n</a:t>
            </a:r>
            <a:r>
              <a:rPr sz="2800" spc="-35" dirty="0">
                <a:solidFill>
                  <a:srgbClr val="006FC0"/>
                </a:solidFill>
              </a:rPr>
              <a:t>e</a:t>
            </a:r>
            <a:r>
              <a:rPr sz="2800" spc="-40" dirty="0">
                <a:solidFill>
                  <a:srgbClr val="006FC0"/>
                </a:solidFill>
              </a:rPr>
              <a:t>a</a:t>
            </a:r>
            <a:r>
              <a:rPr sz="2800" spc="-5" dirty="0">
                <a:solidFill>
                  <a:srgbClr val="006FC0"/>
                </a:solidFill>
              </a:rPr>
              <a:t>r</a:t>
            </a:r>
            <a:r>
              <a:rPr sz="2800" spc="-25" dirty="0">
                <a:solidFill>
                  <a:srgbClr val="006FC0"/>
                </a:solidFill>
              </a:rPr>
              <a:t>/</a:t>
            </a:r>
            <a:r>
              <a:rPr sz="2800" spc="-35" dirty="0">
                <a:solidFill>
                  <a:srgbClr val="006FC0"/>
                </a:solidFill>
              </a:rPr>
              <a:t>O</a:t>
            </a:r>
            <a:r>
              <a:rPr sz="2800" spc="-60" dirty="0">
                <a:solidFill>
                  <a:srgbClr val="006FC0"/>
                </a:solidFill>
              </a:rPr>
              <a:t>r</a:t>
            </a:r>
            <a:r>
              <a:rPr sz="2800" spc="-45" dirty="0">
                <a:solidFill>
                  <a:srgbClr val="006FC0"/>
                </a:solidFill>
              </a:rPr>
              <a:t>d</a:t>
            </a:r>
            <a:r>
              <a:rPr sz="2800" spc="-5" dirty="0">
                <a:solidFill>
                  <a:srgbClr val="006FC0"/>
                </a:solidFill>
              </a:rPr>
              <a:t>i</a:t>
            </a:r>
            <a:r>
              <a:rPr sz="2800" spc="-35" dirty="0">
                <a:solidFill>
                  <a:srgbClr val="006FC0"/>
                </a:solidFill>
              </a:rPr>
              <a:t>n</a:t>
            </a:r>
            <a:r>
              <a:rPr sz="2800" spc="-25" dirty="0">
                <a:solidFill>
                  <a:srgbClr val="006FC0"/>
                </a:solidFill>
              </a:rPr>
              <a:t>a</a:t>
            </a:r>
            <a:r>
              <a:rPr sz="2800" spc="-5" dirty="0">
                <a:solidFill>
                  <a:srgbClr val="006FC0"/>
                </a:solidFill>
              </a:rPr>
              <a:t>ry</a:t>
            </a:r>
            <a:r>
              <a:rPr sz="2800" spc="-75" dirty="0">
                <a:solidFill>
                  <a:srgbClr val="006FC0"/>
                </a:solidFill>
              </a:rPr>
              <a:t> </a:t>
            </a:r>
            <a:r>
              <a:rPr sz="2800" spc="-20" dirty="0">
                <a:solidFill>
                  <a:srgbClr val="006FC0"/>
                </a:solidFill>
              </a:rPr>
              <a:t>Qu</a:t>
            </a:r>
            <a:r>
              <a:rPr sz="2800" spc="-35" dirty="0">
                <a:solidFill>
                  <a:srgbClr val="006FC0"/>
                </a:solidFill>
              </a:rPr>
              <a:t>e</a:t>
            </a:r>
            <a:r>
              <a:rPr sz="2800" spc="-30" dirty="0">
                <a:solidFill>
                  <a:srgbClr val="006FC0"/>
                </a:solidFill>
              </a:rPr>
              <a:t>u</a:t>
            </a:r>
            <a:r>
              <a:rPr sz="2800" spc="-5" dirty="0">
                <a:solidFill>
                  <a:srgbClr val="006FC0"/>
                </a:solidFill>
              </a:rPr>
              <a:t>e</a:t>
            </a:r>
            <a:endParaRPr sz="28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470534" indent="-317500">
              <a:lnSpc>
                <a:spcPct val="100000"/>
              </a:lnSpc>
              <a:spcBef>
                <a:spcPts val="1005"/>
              </a:spcBef>
              <a:buSzPct val="93333"/>
              <a:buChar char="•"/>
              <a:tabLst>
                <a:tab pos="470534" algn="l"/>
                <a:tab pos="471170" algn="l"/>
              </a:tabLst>
            </a:pPr>
            <a:r>
              <a:rPr dirty="0"/>
              <a:t>It</a:t>
            </a:r>
            <a:r>
              <a:rPr spc="160" dirty="0"/>
              <a:t> </a:t>
            </a:r>
            <a:r>
              <a:rPr dirty="0"/>
              <a:t>is</a:t>
            </a:r>
            <a:r>
              <a:rPr spc="165" dirty="0"/>
              <a:t> </a:t>
            </a:r>
            <a:r>
              <a:rPr spc="-5" dirty="0"/>
              <a:t>the</a:t>
            </a:r>
            <a:r>
              <a:rPr spc="180" dirty="0"/>
              <a:t> </a:t>
            </a:r>
            <a:r>
              <a:rPr spc="-5" dirty="0"/>
              <a:t>simplest</a:t>
            </a:r>
            <a:r>
              <a:rPr spc="165" dirty="0"/>
              <a:t> </a:t>
            </a:r>
            <a:r>
              <a:rPr spc="-5" dirty="0"/>
              <a:t>form</a:t>
            </a:r>
            <a:r>
              <a:rPr spc="175" dirty="0"/>
              <a:t> </a:t>
            </a:r>
            <a:r>
              <a:rPr spc="-5" dirty="0"/>
              <a:t>of</a:t>
            </a:r>
            <a:r>
              <a:rPr spc="175" dirty="0"/>
              <a:t> </a:t>
            </a:r>
            <a:r>
              <a:rPr spc="-5" dirty="0"/>
              <a:t>queue</a:t>
            </a:r>
            <a:r>
              <a:rPr spc="165" dirty="0"/>
              <a:t> </a:t>
            </a:r>
            <a:r>
              <a:rPr dirty="0"/>
              <a:t>where</a:t>
            </a:r>
            <a:r>
              <a:rPr spc="175" dirty="0"/>
              <a:t> </a:t>
            </a:r>
            <a:r>
              <a:rPr dirty="0"/>
              <a:t>the</a:t>
            </a:r>
            <a:r>
              <a:rPr spc="170" dirty="0"/>
              <a:t> </a:t>
            </a:r>
            <a:r>
              <a:rPr dirty="0"/>
              <a:t>elements</a:t>
            </a:r>
            <a:r>
              <a:rPr spc="155" dirty="0"/>
              <a:t> </a:t>
            </a:r>
            <a:r>
              <a:rPr dirty="0"/>
              <a:t>are</a:t>
            </a:r>
            <a:r>
              <a:rPr spc="175" dirty="0"/>
              <a:t> </a:t>
            </a:r>
            <a:r>
              <a:rPr spc="-5" dirty="0"/>
              <a:t>accessed</a:t>
            </a:r>
            <a:r>
              <a:rPr spc="175" dirty="0"/>
              <a:t> </a:t>
            </a:r>
            <a:r>
              <a:rPr spc="-5" dirty="0"/>
              <a:t>based</a:t>
            </a:r>
            <a:r>
              <a:rPr spc="180" dirty="0"/>
              <a:t> </a:t>
            </a:r>
            <a:r>
              <a:rPr dirty="0"/>
              <a:t>on</a:t>
            </a:r>
            <a:r>
              <a:rPr spc="165" dirty="0"/>
              <a:t> </a:t>
            </a:r>
            <a:r>
              <a:rPr spc="-5" dirty="0"/>
              <a:t>First</a:t>
            </a:r>
          </a:p>
          <a:p>
            <a:pPr marL="470534">
              <a:lnSpc>
                <a:spcPct val="100000"/>
              </a:lnSpc>
              <a:spcBef>
                <a:spcPts val="905"/>
              </a:spcBef>
            </a:pPr>
            <a:r>
              <a:rPr spc="-5" dirty="0"/>
              <a:t>Come </a:t>
            </a:r>
            <a:r>
              <a:rPr dirty="0"/>
              <a:t>First</a:t>
            </a:r>
            <a:r>
              <a:rPr spc="-30" dirty="0"/>
              <a:t> </a:t>
            </a:r>
            <a:r>
              <a:rPr spc="-5" dirty="0"/>
              <a:t>Serve (FCFS)</a:t>
            </a:r>
          </a:p>
          <a:p>
            <a:pPr marL="470534" indent="-317500">
              <a:lnSpc>
                <a:spcPct val="100000"/>
              </a:lnSpc>
              <a:spcBef>
                <a:spcPts val="900"/>
              </a:spcBef>
              <a:buSzPct val="93333"/>
              <a:buChar char="•"/>
              <a:tabLst>
                <a:tab pos="470534" algn="l"/>
                <a:tab pos="471170" algn="l"/>
              </a:tabLst>
            </a:pPr>
            <a:r>
              <a:rPr dirty="0"/>
              <a:t>It</a:t>
            </a:r>
            <a:r>
              <a:rPr spc="95" dirty="0"/>
              <a:t> </a:t>
            </a:r>
            <a:r>
              <a:rPr spc="-5" dirty="0"/>
              <a:t>consists</a:t>
            </a:r>
            <a:r>
              <a:rPr spc="105" dirty="0"/>
              <a:t> </a:t>
            </a:r>
            <a:r>
              <a:rPr dirty="0"/>
              <a:t>of</a:t>
            </a:r>
            <a:r>
              <a:rPr spc="110" dirty="0"/>
              <a:t> </a:t>
            </a:r>
            <a:r>
              <a:rPr spc="-10" dirty="0"/>
              <a:t>data</a:t>
            </a:r>
            <a:r>
              <a:rPr spc="114" dirty="0"/>
              <a:t> </a:t>
            </a:r>
            <a:r>
              <a:rPr spc="-5" dirty="0"/>
              <a:t>elements</a:t>
            </a:r>
            <a:r>
              <a:rPr spc="110" dirty="0"/>
              <a:t> </a:t>
            </a:r>
            <a:r>
              <a:rPr spc="-5" dirty="0"/>
              <a:t>which</a:t>
            </a:r>
            <a:r>
              <a:rPr spc="114" dirty="0"/>
              <a:t> </a:t>
            </a:r>
            <a:r>
              <a:rPr spc="-5" dirty="0"/>
              <a:t>are</a:t>
            </a:r>
            <a:r>
              <a:rPr spc="120" dirty="0"/>
              <a:t> </a:t>
            </a:r>
            <a:r>
              <a:rPr spc="-5" dirty="0"/>
              <a:t>connected</a:t>
            </a:r>
            <a:r>
              <a:rPr spc="120" dirty="0"/>
              <a:t> </a:t>
            </a:r>
            <a:r>
              <a:rPr spc="-5" dirty="0"/>
              <a:t>in</a:t>
            </a:r>
            <a:r>
              <a:rPr spc="95" dirty="0"/>
              <a:t> </a:t>
            </a:r>
            <a:r>
              <a:rPr spc="-5" dirty="0"/>
              <a:t>a</a:t>
            </a:r>
            <a:r>
              <a:rPr spc="125" dirty="0"/>
              <a:t> </a:t>
            </a:r>
            <a:r>
              <a:rPr spc="-5" dirty="0"/>
              <a:t>linear</a:t>
            </a:r>
            <a:r>
              <a:rPr spc="105" dirty="0"/>
              <a:t> </a:t>
            </a:r>
            <a:r>
              <a:rPr spc="-5" dirty="0"/>
              <a:t>fashion.</a:t>
            </a:r>
            <a:r>
              <a:rPr spc="110" dirty="0"/>
              <a:t> </a:t>
            </a:r>
            <a:r>
              <a:rPr spc="-5" dirty="0"/>
              <a:t>It</a:t>
            </a:r>
            <a:r>
              <a:rPr spc="110" dirty="0"/>
              <a:t> </a:t>
            </a:r>
            <a:r>
              <a:rPr spc="-5" dirty="0"/>
              <a:t>is</a:t>
            </a:r>
            <a:r>
              <a:rPr spc="95" dirty="0"/>
              <a:t> </a:t>
            </a:r>
            <a:r>
              <a:rPr dirty="0"/>
              <a:t>so</a:t>
            </a:r>
            <a:r>
              <a:rPr spc="100" dirty="0"/>
              <a:t> </a:t>
            </a:r>
            <a:r>
              <a:rPr spc="-5" dirty="0"/>
              <a:t>called</a:t>
            </a:r>
          </a:p>
          <a:p>
            <a:pPr marL="470534">
              <a:lnSpc>
                <a:spcPct val="100000"/>
              </a:lnSpc>
              <a:spcBef>
                <a:spcPts val="900"/>
              </a:spcBef>
            </a:pPr>
            <a:r>
              <a:rPr dirty="0"/>
              <a:t>linear</a:t>
            </a:r>
            <a:r>
              <a:rPr spc="250" dirty="0"/>
              <a:t> </a:t>
            </a:r>
            <a:r>
              <a:rPr spc="-5" dirty="0"/>
              <a:t>because</a:t>
            </a:r>
            <a:r>
              <a:rPr spc="245" dirty="0"/>
              <a:t> </a:t>
            </a:r>
            <a:r>
              <a:rPr dirty="0"/>
              <a:t>it</a:t>
            </a:r>
            <a:r>
              <a:rPr spc="225" dirty="0"/>
              <a:t> </a:t>
            </a:r>
            <a:r>
              <a:rPr dirty="0"/>
              <a:t>resembles</a:t>
            </a:r>
            <a:r>
              <a:rPr spc="229" dirty="0"/>
              <a:t> </a:t>
            </a:r>
            <a:r>
              <a:rPr dirty="0"/>
              <a:t>to</a:t>
            </a:r>
            <a:r>
              <a:rPr spc="235" dirty="0"/>
              <a:t> </a:t>
            </a:r>
            <a:r>
              <a:rPr dirty="0"/>
              <a:t>a</a:t>
            </a:r>
            <a:r>
              <a:rPr spc="235" dirty="0"/>
              <a:t> </a:t>
            </a:r>
            <a:r>
              <a:rPr dirty="0"/>
              <a:t>straight</a:t>
            </a:r>
            <a:r>
              <a:rPr spc="235" dirty="0"/>
              <a:t> </a:t>
            </a:r>
            <a:r>
              <a:rPr dirty="0"/>
              <a:t>line</a:t>
            </a:r>
            <a:r>
              <a:rPr spc="250" dirty="0"/>
              <a:t> </a:t>
            </a:r>
            <a:r>
              <a:rPr spc="-5" dirty="0"/>
              <a:t>where</a:t>
            </a:r>
            <a:r>
              <a:rPr spc="245" dirty="0"/>
              <a:t> </a:t>
            </a:r>
            <a:r>
              <a:rPr dirty="0"/>
              <a:t>the</a:t>
            </a:r>
            <a:r>
              <a:rPr spc="235" dirty="0"/>
              <a:t> </a:t>
            </a:r>
            <a:r>
              <a:rPr dirty="0"/>
              <a:t>elements</a:t>
            </a:r>
            <a:r>
              <a:rPr spc="245" dirty="0"/>
              <a:t> </a:t>
            </a:r>
            <a:r>
              <a:rPr dirty="0"/>
              <a:t>are</a:t>
            </a:r>
            <a:r>
              <a:rPr spc="235" dirty="0"/>
              <a:t> </a:t>
            </a:r>
            <a:r>
              <a:rPr spc="-5" dirty="0"/>
              <a:t>positioned</a:t>
            </a:r>
          </a:p>
          <a:p>
            <a:pPr marL="470534">
              <a:lnSpc>
                <a:spcPct val="100000"/>
              </a:lnSpc>
              <a:spcBef>
                <a:spcPts val="900"/>
              </a:spcBef>
            </a:pPr>
            <a:r>
              <a:rPr dirty="0"/>
              <a:t>one</a:t>
            </a:r>
            <a:r>
              <a:rPr spc="-25" dirty="0"/>
              <a:t> </a:t>
            </a:r>
            <a:r>
              <a:rPr dirty="0"/>
              <a:t>after</a:t>
            </a:r>
            <a:r>
              <a:rPr spc="-4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5" dirty="0"/>
              <a:t>other.</a:t>
            </a:r>
          </a:p>
          <a:p>
            <a:pPr marL="470534" indent="-317500">
              <a:lnSpc>
                <a:spcPct val="100000"/>
              </a:lnSpc>
              <a:spcBef>
                <a:spcPts val="900"/>
              </a:spcBef>
              <a:buSzPct val="93333"/>
              <a:buChar char="•"/>
              <a:tabLst>
                <a:tab pos="470534" algn="l"/>
                <a:tab pos="471170" algn="l"/>
              </a:tabLst>
            </a:pPr>
            <a:r>
              <a:rPr spc="-5" dirty="0"/>
              <a:t>The data</a:t>
            </a:r>
            <a:r>
              <a:rPr spc="-10" dirty="0"/>
              <a:t> </a:t>
            </a:r>
            <a:r>
              <a:rPr dirty="0"/>
              <a:t>items</a:t>
            </a:r>
            <a:r>
              <a:rPr spc="-15" dirty="0"/>
              <a:t> </a:t>
            </a:r>
            <a:r>
              <a:rPr dirty="0"/>
              <a:t>are inserted</a:t>
            </a:r>
            <a:r>
              <a:rPr spc="-20" dirty="0"/>
              <a:t> </a:t>
            </a:r>
            <a:r>
              <a:rPr dirty="0"/>
              <a:t>from</a:t>
            </a:r>
            <a:r>
              <a:rPr spc="-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rear</a:t>
            </a:r>
            <a:r>
              <a:rPr spc="-15" dirty="0"/>
              <a:t> </a:t>
            </a:r>
            <a:r>
              <a:rPr dirty="0"/>
              <a:t>end</a:t>
            </a:r>
            <a:r>
              <a:rPr spc="-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deleted</a:t>
            </a:r>
            <a:r>
              <a:rPr spc="-10" dirty="0"/>
              <a:t> </a:t>
            </a:r>
            <a:r>
              <a:rPr dirty="0"/>
              <a:t>from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front</a:t>
            </a:r>
            <a:r>
              <a:rPr spc="-15" dirty="0"/>
              <a:t> </a:t>
            </a:r>
            <a:r>
              <a:rPr dirty="0"/>
              <a:t>end</a:t>
            </a:r>
          </a:p>
          <a:p>
            <a:pPr marL="140970">
              <a:lnSpc>
                <a:spcPct val="100000"/>
              </a:lnSpc>
              <a:buFont typeface="Arial MT"/>
              <a:buChar char="•"/>
            </a:pPr>
            <a:endParaRPr sz="1650"/>
          </a:p>
          <a:p>
            <a:pPr marL="470534" indent="-317500">
              <a:lnSpc>
                <a:spcPct val="100000"/>
              </a:lnSpc>
              <a:buSzPct val="93333"/>
              <a:buChar char="•"/>
              <a:tabLst>
                <a:tab pos="470534" algn="l"/>
                <a:tab pos="471170" algn="l"/>
              </a:tabLst>
            </a:pPr>
            <a:r>
              <a:rPr spc="-15" dirty="0"/>
              <a:t>Whenever,</a:t>
            </a:r>
            <a:r>
              <a:rPr spc="325" dirty="0"/>
              <a:t> </a:t>
            </a:r>
            <a:r>
              <a:rPr dirty="0"/>
              <a:t>the</a:t>
            </a:r>
            <a:r>
              <a:rPr spc="320" dirty="0"/>
              <a:t> </a:t>
            </a:r>
            <a:r>
              <a:rPr dirty="0"/>
              <a:t>queue</a:t>
            </a:r>
            <a:r>
              <a:rPr spc="330" dirty="0"/>
              <a:t> </a:t>
            </a:r>
            <a:r>
              <a:rPr spc="-5" dirty="0"/>
              <a:t>is</a:t>
            </a:r>
            <a:r>
              <a:rPr spc="340" dirty="0"/>
              <a:t> </a:t>
            </a:r>
            <a:r>
              <a:rPr spc="-25" dirty="0"/>
              <a:t>empty,</a:t>
            </a:r>
            <a:r>
              <a:rPr spc="330" dirty="0"/>
              <a:t> </a:t>
            </a:r>
            <a:r>
              <a:rPr spc="-5" dirty="0"/>
              <a:t>the</a:t>
            </a:r>
            <a:r>
              <a:rPr spc="335" dirty="0"/>
              <a:t> </a:t>
            </a:r>
            <a:r>
              <a:rPr spc="-5" dirty="0"/>
              <a:t>front</a:t>
            </a:r>
            <a:r>
              <a:rPr spc="335" dirty="0"/>
              <a:t> </a:t>
            </a:r>
            <a:r>
              <a:rPr spc="-5" dirty="0"/>
              <a:t>is</a:t>
            </a:r>
            <a:r>
              <a:rPr spc="340" dirty="0"/>
              <a:t> </a:t>
            </a:r>
            <a:r>
              <a:rPr dirty="0"/>
              <a:t>initialized</a:t>
            </a:r>
            <a:r>
              <a:rPr spc="340" dirty="0"/>
              <a:t> </a:t>
            </a:r>
            <a:r>
              <a:rPr spc="-5" dirty="0"/>
              <a:t>with</a:t>
            </a:r>
            <a:r>
              <a:rPr spc="335" dirty="0"/>
              <a:t> </a:t>
            </a:r>
            <a:r>
              <a:rPr spc="-5" dirty="0"/>
              <a:t>zero</a:t>
            </a:r>
            <a:r>
              <a:rPr spc="330" dirty="0"/>
              <a:t> </a:t>
            </a:r>
            <a:r>
              <a:rPr spc="-5" dirty="0"/>
              <a:t>and</a:t>
            </a:r>
            <a:r>
              <a:rPr spc="340" dirty="0"/>
              <a:t> </a:t>
            </a:r>
            <a:r>
              <a:rPr spc="-5" dirty="0"/>
              <a:t>the</a:t>
            </a:r>
            <a:r>
              <a:rPr spc="330" dirty="0"/>
              <a:t> </a:t>
            </a:r>
            <a:r>
              <a:rPr spc="-5" dirty="0"/>
              <a:t>rear</a:t>
            </a:r>
            <a:r>
              <a:rPr spc="325" dirty="0"/>
              <a:t> </a:t>
            </a:r>
            <a:r>
              <a:rPr spc="-10" dirty="0"/>
              <a:t>is</a:t>
            </a:r>
          </a:p>
          <a:p>
            <a:pPr marL="470534">
              <a:lnSpc>
                <a:spcPct val="100000"/>
              </a:lnSpc>
              <a:spcBef>
                <a:spcPts val="900"/>
              </a:spcBef>
            </a:pPr>
            <a:r>
              <a:rPr dirty="0"/>
              <a:t>initialized</a:t>
            </a:r>
            <a:r>
              <a:rPr spc="-35" dirty="0"/>
              <a:t> </a:t>
            </a:r>
            <a:r>
              <a:rPr dirty="0"/>
              <a:t>as</a:t>
            </a:r>
            <a:r>
              <a:rPr spc="-30" dirty="0"/>
              <a:t> </a:t>
            </a:r>
            <a:r>
              <a:rPr spc="-5" dirty="0"/>
              <a:t>-1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173" y="589254"/>
            <a:ext cx="1914525" cy="121602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700" spc="-5" dirty="0">
                <a:latin typeface="Arial MT"/>
                <a:cs typeface="Arial MT"/>
              </a:rPr>
              <a:t>Operation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</a:t>
            </a:r>
            <a:r>
              <a:rPr sz="1700" spc="-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Queue</a:t>
            </a: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SzPct val="94117"/>
              <a:buChar char="•"/>
              <a:tabLst>
                <a:tab pos="354965" algn="l"/>
                <a:tab pos="356235" algn="l"/>
              </a:tabLst>
            </a:pPr>
            <a:r>
              <a:rPr sz="1700" dirty="0">
                <a:latin typeface="Arial MT"/>
                <a:cs typeface="Arial MT"/>
              </a:rPr>
              <a:t>Enqueue</a:t>
            </a: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10"/>
              </a:spcBef>
              <a:buSzPct val="94117"/>
              <a:buChar char="•"/>
              <a:tabLst>
                <a:tab pos="354965" algn="l"/>
                <a:tab pos="356235" algn="l"/>
              </a:tabLst>
            </a:pPr>
            <a:r>
              <a:rPr sz="1700" dirty="0">
                <a:latin typeface="Arial MT"/>
                <a:cs typeface="Arial MT"/>
              </a:rPr>
              <a:t>Dequeue</a:t>
            </a: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05"/>
              </a:spcBef>
              <a:buSzPct val="94117"/>
              <a:buChar char="•"/>
              <a:tabLst>
                <a:tab pos="354965" algn="l"/>
                <a:tab pos="356235" algn="l"/>
              </a:tabLst>
            </a:pPr>
            <a:r>
              <a:rPr sz="1700" spc="-5" dirty="0">
                <a:latin typeface="Arial MT"/>
                <a:cs typeface="Arial MT"/>
              </a:rPr>
              <a:t>Traversal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329310"/>
            <a:ext cx="4982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Algorithm</a:t>
            </a:r>
            <a:r>
              <a:rPr sz="2400" spc="-85" dirty="0"/>
              <a:t> </a:t>
            </a:r>
            <a:r>
              <a:rPr sz="2400" spc="-15" dirty="0"/>
              <a:t>For</a:t>
            </a:r>
            <a:r>
              <a:rPr sz="2400" spc="-75" dirty="0"/>
              <a:t> </a:t>
            </a:r>
            <a:r>
              <a:rPr sz="2400" spc="-20" dirty="0"/>
              <a:t>Enqueue</a:t>
            </a:r>
            <a:r>
              <a:rPr sz="2400" spc="-70" dirty="0"/>
              <a:t> </a:t>
            </a:r>
            <a:r>
              <a:rPr sz="2400" spc="-20" dirty="0"/>
              <a:t>(Ordinary</a:t>
            </a:r>
            <a:r>
              <a:rPr sz="2400" spc="-70" dirty="0"/>
              <a:t> </a:t>
            </a:r>
            <a:r>
              <a:rPr sz="2400" spc="-20" dirty="0"/>
              <a:t>Queue)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98982" y="1210132"/>
            <a:ext cx="5854700" cy="3369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Let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Q[Max]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empty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size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Max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front=</a:t>
            </a:r>
            <a:r>
              <a:rPr lang="en-US" sz="1400" spc="-10" dirty="0">
                <a:latin typeface="Calibri"/>
                <a:cs typeface="Calibri"/>
              </a:rPr>
              <a:t>-1</a:t>
            </a:r>
            <a:r>
              <a:rPr sz="1400" spc="-5" dirty="0">
                <a:latin typeface="Calibri"/>
                <a:cs typeface="Calibri"/>
              </a:rPr>
              <a:t> and</a:t>
            </a:r>
            <a:r>
              <a:rPr sz="1400" dirty="0">
                <a:latin typeface="Calibri"/>
                <a:cs typeface="Calibri"/>
              </a:rPr>
              <a:t> rear=-1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Start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2:</a:t>
            </a:r>
            <a:r>
              <a:rPr sz="1400" spc="-5" dirty="0">
                <a:latin typeface="Calibri"/>
                <a:cs typeface="Calibri"/>
              </a:rPr>
              <a:t> Check</a:t>
            </a:r>
            <a:r>
              <a:rPr sz="1400" dirty="0">
                <a:latin typeface="Calibri"/>
                <a:cs typeface="Calibri"/>
              </a:rPr>
              <a:t> if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full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(if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rear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==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max</a:t>
            </a:r>
            <a:r>
              <a:rPr sz="1400" dirty="0">
                <a:latin typeface="Calibri"/>
                <a:cs typeface="Calibri"/>
              </a:rPr>
              <a:t> -</a:t>
            </a:r>
            <a:r>
              <a:rPr sz="1400" spc="-5" dirty="0">
                <a:latin typeface="Calibri"/>
                <a:cs typeface="Calibri"/>
              </a:rPr>
              <a:t> 1)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3:</a:t>
            </a:r>
            <a:r>
              <a:rPr sz="1400" spc="-5" dirty="0">
                <a:latin typeface="Calibri"/>
                <a:cs typeface="Calibri"/>
              </a:rPr>
              <a:t> If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full,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Display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“Queue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full,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Cannot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insert”,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step </a:t>
            </a:r>
            <a:r>
              <a:rPr sz="1400" dirty="0">
                <a:latin typeface="Calibri"/>
                <a:cs typeface="Calibri"/>
              </a:rPr>
              <a:t>7</a:t>
            </a:r>
          </a:p>
          <a:p>
            <a:pPr marL="12700" marR="756920">
              <a:lnSpc>
                <a:spcPts val="3520"/>
              </a:lnSpc>
              <a:spcBef>
                <a:spcPts val="420"/>
              </a:spcBef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4:</a:t>
            </a:r>
            <a:r>
              <a:rPr sz="1400" spc="-5" dirty="0">
                <a:latin typeface="Calibri"/>
                <a:cs typeface="Calibri"/>
              </a:rPr>
              <a:t> If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not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full, </a:t>
            </a:r>
            <a:r>
              <a:rPr sz="1400" dirty="0">
                <a:latin typeface="Calibri"/>
                <a:cs typeface="Calibri"/>
              </a:rPr>
              <a:t>ask</a:t>
            </a:r>
            <a:r>
              <a:rPr sz="1400" spc="-5" dirty="0">
                <a:latin typeface="Calibri"/>
                <a:cs typeface="Calibri"/>
              </a:rPr>
              <a:t> 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enter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number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(item)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5:</a:t>
            </a:r>
            <a:r>
              <a:rPr sz="1400" spc="-5" dirty="0">
                <a:latin typeface="Calibri"/>
                <a:cs typeface="Calibri"/>
              </a:rPr>
              <a:t> Set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rear=rear+1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6: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Q[rear]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item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7: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Stop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80" y="209654"/>
            <a:ext cx="5125720" cy="3820917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500" b="1" i="1" spc="-5" dirty="0">
                <a:latin typeface="Arial"/>
                <a:cs typeface="Arial"/>
              </a:rPr>
              <a:t>Code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logic</a:t>
            </a:r>
            <a:r>
              <a:rPr sz="1500" b="1" i="1" spc="-3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for</a:t>
            </a:r>
            <a:r>
              <a:rPr sz="1500" b="1" i="1" spc="-2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enqueue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(rear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==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MAX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-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1)</a:t>
            </a:r>
            <a:r>
              <a:rPr lang="en-US" sz="1500" spc="5" dirty="0">
                <a:latin typeface="Arial MT"/>
                <a:cs typeface="Arial MT"/>
              </a:rPr>
              <a:t> // Queue if full</a:t>
            </a:r>
            <a:endParaRPr sz="1500" dirty="0">
              <a:latin typeface="Arial MT"/>
              <a:cs typeface="Arial MT"/>
            </a:endParaRPr>
          </a:p>
          <a:p>
            <a:pPr marL="12700" marR="817880">
              <a:lnSpc>
                <a:spcPct val="150000"/>
              </a:lnSpc>
              <a:spcBef>
                <a:spcPts val="5"/>
              </a:spcBef>
            </a:pPr>
            <a:r>
              <a:rPr lang="en-US" sz="1500" dirty="0">
                <a:latin typeface="Arial MT"/>
                <a:cs typeface="Arial MT"/>
              </a:rPr>
              <a:t>	</a:t>
            </a:r>
            <a:r>
              <a:rPr sz="1500" dirty="0" err="1">
                <a:latin typeface="Arial MT"/>
                <a:cs typeface="Arial MT"/>
              </a:rPr>
              <a:t>printf</a:t>
            </a:r>
            <a:r>
              <a:rPr sz="1500" dirty="0">
                <a:latin typeface="Arial MT"/>
                <a:cs typeface="Arial MT"/>
              </a:rPr>
              <a:t>("Queue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Overflow \n");</a:t>
            </a:r>
            <a:endParaRPr lang="en-US" sz="1500" spc="-5" dirty="0">
              <a:latin typeface="Arial MT"/>
              <a:cs typeface="Arial MT"/>
            </a:endParaRPr>
          </a:p>
          <a:p>
            <a:pPr marL="12700" marR="817880">
              <a:lnSpc>
                <a:spcPct val="150000"/>
              </a:lnSpc>
              <a:spcBef>
                <a:spcPts val="5"/>
              </a:spcBef>
            </a:pP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else</a:t>
            </a:r>
            <a:r>
              <a:rPr lang="en-US" sz="1500" dirty="0">
                <a:latin typeface="Arial MT"/>
                <a:cs typeface="Arial MT"/>
              </a:rPr>
              <a:t> if (front=rear=-1) // Queue is empty</a:t>
            </a:r>
          </a:p>
          <a:p>
            <a:pPr marL="12700" marR="817880">
              <a:lnSpc>
                <a:spcPct val="150000"/>
              </a:lnSpc>
              <a:spcBef>
                <a:spcPts val="5"/>
              </a:spcBef>
            </a:pPr>
            <a:r>
              <a:rPr lang="en-US" sz="1500" dirty="0">
                <a:latin typeface="Arial MT"/>
                <a:cs typeface="Arial MT"/>
              </a:rPr>
              <a:t>    	front= rear =0</a:t>
            </a:r>
          </a:p>
          <a:p>
            <a:pPr marL="12700" marR="817880">
              <a:lnSpc>
                <a:spcPct val="150000"/>
              </a:lnSpc>
              <a:spcBef>
                <a:spcPts val="5"/>
              </a:spcBef>
            </a:pPr>
            <a:r>
              <a:rPr lang="en-US" sz="1500" dirty="0">
                <a:latin typeface="Arial MT"/>
                <a:cs typeface="Arial MT"/>
              </a:rPr>
              <a:t>	Queue[rear]=data</a:t>
            </a:r>
          </a:p>
          <a:p>
            <a:pPr marL="12700" marR="817880">
              <a:lnSpc>
                <a:spcPct val="150000"/>
              </a:lnSpc>
              <a:spcBef>
                <a:spcPts val="5"/>
              </a:spcBef>
            </a:pPr>
            <a:endParaRPr lang="en-US" sz="1500" dirty="0">
              <a:latin typeface="Arial MT"/>
              <a:cs typeface="Arial MT"/>
            </a:endParaRPr>
          </a:p>
          <a:p>
            <a:pPr marL="12700" marR="817880">
              <a:lnSpc>
                <a:spcPct val="150000"/>
              </a:lnSpc>
              <a:spcBef>
                <a:spcPts val="5"/>
              </a:spcBef>
            </a:pPr>
            <a:r>
              <a:rPr lang="en-US" sz="1500" dirty="0">
                <a:latin typeface="Arial MT"/>
                <a:cs typeface="Arial MT"/>
              </a:rPr>
              <a:t> else </a:t>
            </a:r>
          </a:p>
          <a:p>
            <a:pPr marL="12700" marR="817880">
              <a:lnSpc>
                <a:spcPct val="150000"/>
              </a:lnSpc>
              <a:spcBef>
                <a:spcPts val="5"/>
              </a:spcBef>
            </a:pPr>
            <a:r>
              <a:rPr lang="en-US" sz="1500" dirty="0">
                <a:latin typeface="Arial MT"/>
                <a:cs typeface="Arial MT"/>
              </a:rPr>
              <a:t> 	rear= rear+1</a:t>
            </a:r>
          </a:p>
          <a:p>
            <a:pPr marL="12700" marR="817880">
              <a:lnSpc>
                <a:spcPct val="150000"/>
              </a:lnSpc>
              <a:spcBef>
                <a:spcPts val="5"/>
              </a:spcBef>
            </a:pPr>
            <a:r>
              <a:rPr lang="en-US" sz="1500">
                <a:latin typeface="Arial MT"/>
                <a:cs typeface="Arial MT"/>
              </a:rPr>
              <a:t>	Queue</a:t>
            </a:r>
            <a:r>
              <a:rPr lang="en-US" sz="1500" dirty="0">
                <a:latin typeface="Arial MT"/>
                <a:cs typeface="Arial MT"/>
              </a:rPr>
              <a:t>[rear]=data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060" y="955547"/>
            <a:ext cx="6904556" cy="35631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88769" y="496011"/>
            <a:ext cx="8718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233553"/>
            <a:ext cx="5088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Algorithm</a:t>
            </a:r>
            <a:r>
              <a:rPr sz="2400" spc="-45" dirty="0"/>
              <a:t> </a:t>
            </a:r>
            <a:r>
              <a:rPr sz="2400" spc="-15" dirty="0"/>
              <a:t>For</a:t>
            </a:r>
            <a:r>
              <a:rPr sz="2400" spc="-40" dirty="0"/>
              <a:t> </a:t>
            </a:r>
            <a:r>
              <a:rPr sz="2400" dirty="0"/>
              <a:t>Dequeue</a:t>
            </a:r>
            <a:r>
              <a:rPr sz="2400" spc="-15" dirty="0"/>
              <a:t> </a:t>
            </a:r>
            <a:r>
              <a:rPr sz="2400" spc="-5" dirty="0"/>
              <a:t>(Ordinary</a:t>
            </a:r>
            <a:r>
              <a:rPr sz="2400" spc="-40" dirty="0"/>
              <a:t> </a:t>
            </a:r>
            <a:r>
              <a:rPr sz="2400" dirty="0"/>
              <a:t>Queue)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98982" y="1210132"/>
            <a:ext cx="7381875" cy="3689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Let</a:t>
            </a:r>
            <a:r>
              <a:rPr sz="1400" dirty="0">
                <a:latin typeface="Calibri"/>
                <a:cs typeface="Calibri"/>
              </a:rPr>
              <a:t> Q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[Max]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empty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size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Max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lang="en-US" sz="1400" dirty="0">
                <a:latin typeface="Calibri"/>
                <a:cs typeface="Calibri"/>
              </a:rPr>
              <a:t>-1 a</a:t>
            </a:r>
            <a:r>
              <a:rPr sz="1400" spc="-5" dirty="0">
                <a:latin typeface="Calibri"/>
                <a:cs typeface="Calibri"/>
              </a:rPr>
              <a:t>nd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-1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Start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2:</a:t>
            </a:r>
            <a:r>
              <a:rPr sz="1400" spc="-5" dirty="0">
                <a:latin typeface="Calibri"/>
                <a:cs typeface="Calibri"/>
              </a:rPr>
              <a:t> Check</a:t>
            </a:r>
            <a:r>
              <a:rPr sz="1400" dirty="0">
                <a:latin typeface="Calibri"/>
                <a:cs typeface="Calibri"/>
              </a:rPr>
              <a:t> if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empty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(if </a:t>
            </a:r>
            <a:r>
              <a:rPr sz="1400" spc="-10" dirty="0">
                <a:latin typeface="Calibri"/>
                <a:cs typeface="Calibri"/>
              </a:rPr>
              <a:t>front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lang="en-US" sz="1400" spc="-15" dirty="0">
                <a:latin typeface="Calibri"/>
                <a:cs typeface="Calibri"/>
              </a:rPr>
              <a:t>=-1</a:t>
            </a:r>
            <a:r>
              <a:rPr sz="1400" spc="-5" dirty="0">
                <a:latin typeface="Calibri"/>
                <a:cs typeface="Calibri"/>
              </a:rPr>
              <a:t>)</a:t>
            </a:r>
            <a:endParaRPr sz="1400" dirty="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1010"/>
              </a:spcBef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3: </a:t>
            </a:r>
            <a:r>
              <a:rPr sz="1400" spc="-5" dirty="0">
                <a:latin typeface="Calibri"/>
                <a:cs typeface="Calibri"/>
              </a:rPr>
              <a:t>If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empty,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Display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“Queue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empty,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Cannot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dequeue”,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assign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front=</a:t>
            </a:r>
            <a:r>
              <a:rPr lang="en-US" sz="1400" spc="-10" dirty="0">
                <a:latin typeface="Calibri"/>
                <a:cs typeface="Calibri"/>
              </a:rPr>
              <a:t>-1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rear</a:t>
            </a:r>
            <a:r>
              <a:rPr sz="1400" dirty="0">
                <a:latin typeface="Calibri"/>
                <a:cs typeface="Calibri"/>
              </a:rPr>
              <a:t> =-1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go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step </a:t>
            </a:r>
            <a:r>
              <a:rPr sz="1400" dirty="0">
                <a:latin typeface="Calibri"/>
                <a:cs typeface="Calibri"/>
              </a:rPr>
              <a:t>7</a:t>
            </a:r>
          </a:p>
          <a:p>
            <a:pPr>
              <a:lnSpc>
                <a:spcPct val="100000"/>
              </a:lnSpc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4: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empty,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Display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“Item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being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dequeued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is” Q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[front]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5: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[front]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0</a:t>
            </a:r>
          </a:p>
          <a:p>
            <a:pPr marL="12700" marR="5567045">
              <a:lnSpc>
                <a:spcPct val="209400"/>
              </a:lnSpc>
              <a:spcBef>
                <a:spcPts val="10"/>
              </a:spcBef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6: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front=front+1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7:</a:t>
            </a:r>
            <a:r>
              <a:rPr sz="1400" spc="-10" dirty="0">
                <a:latin typeface="Calibri"/>
                <a:cs typeface="Calibri"/>
              </a:rPr>
              <a:t> Stop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811" y="528320"/>
            <a:ext cx="4831589" cy="355225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i="1" spc="-5" dirty="0">
                <a:latin typeface="Arial"/>
                <a:cs typeface="Arial"/>
              </a:rPr>
              <a:t>Code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logic</a:t>
            </a:r>
            <a:r>
              <a:rPr sz="1500" b="1" i="1" spc="-3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for</a:t>
            </a:r>
            <a:r>
              <a:rPr sz="1500" b="1" i="1" spc="-2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dequeue</a:t>
            </a:r>
            <a:endParaRPr sz="1500" dirty="0">
              <a:latin typeface="Arial"/>
              <a:cs typeface="Arial"/>
            </a:endParaRPr>
          </a:p>
          <a:p>
            <a:pPr marL="12700" marR="5080">
              <a:lnSpc>
                <a:spcPts val="2700"/>
              </a:lnSpc>
              <a:spcBef>
                <a:spcPts val="240"/>
              </a:spcBef>
            </a:pPr>
            <a:r>
              <a:rPr sz="1500" dirty="0">
                <a:latin typeface="Arial MT"/>
                <a:cs typeface="Arial MT"/>
              </a:rPr>
              <a:t>if (front == - </a:t>
            </a:r>
            <a:r>
              <a:rPr sz="1500" spc="-5" dirty="0">
                <a:latin typeface="Arial MT"/>
                <a:cs typeface="Arial MT"/>
              </a:rPr>
              <a:t>1 </a:t>
            </a:r>
            <a:r>
              <a:rPr lang="en-US" sz="1500" spc="-10" dirty="0">
                <a:latin typeface="Arial MT"/>
                <a:cs typeface="Arial MT"/>
              </a:rPr>
              <a:t>)// queue is empty</a:t>
            </a:r>
            <a:r>
              <a:rPr sz="1500" dirty="0">
                <a:latin typeface="Arial MT"/>
                <a:cs typeface="Arial MT"/>
              </a:rPr>
              <a:t> </a:t>
            </a:r>
            <a:endParaRPr lang="en-US" sz="1500" dirty="0">
              <a:latin typeface="Arial MT"/>
              <a:cs typeface="Arial MT"/>
            </a:endParaRPr>
          </a:p>
          <a:p>
            <a:pPr marL="12700" marR="5080">
              <a:lnSpc>
                <a:spcPts val="2700"/>
              </a:lnSpc>
              <a:spcBef>
                <a:spcPts val="240"/>
              </a:spcBef>
            </a:pPr>
            <a:r>
              <a:rPr sz="1500" spc="5" dirty="0">
                <a:latin typeface="Arial MT"/>
                <a:cs typeface="Arial MT"/>
              </a:rPr>
              <a:t> </a:t>
            </a:r>
            <a:r>
              <a:rPr lang="en-US" sz="1500" spc="5" dirty="0">
                <a:latin typeface="Arial MT"/>
                <a:cs typeface="Arial MT"/>
              </a:rPr>
              <a:t>	</a:t>
            </a:r>
            <a:r>
              <a:rPr sz="1500" dirty="0" err="1">
                <a:latin typeface="Arial MT"/>
                <a:cs typeface="Arial MT"/>
              </a:rPr>
              <a:t>printf</a:t>
            </a:r>
            <a:r>
              <a:rPr sz="1500" dirty="0">
                <a:latin typeface="Arial MT"/>
                <a:cs typeface="Arial MT"/>
              </a:rPr>
              <a:t>("Queue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Underflow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\n");</a:t>
            </a:r>
            <a:endParaRPr lang="en-US" sz="1500" spc="-5" dirty="0">
              <a:latin typeface="Arial MT"/>
              <a:cs typeface="Arial MT"/>
            </a:endParaRPr>
          </a:p>
          <a:p>
            <a:pPr marL="12700" marR="5080">
              <a:lnSpc>
                <a:spcPts val="2700"/>
              </a:lnSpc>
              <a:spcBef>
                <a:spcPts val="240"/>
              </a:spcBef>
            </a:pP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else</a:t>
            </a:r>
            <a:r>
              <a:rPr lang="en-US" sz="1500" dirty="0">
                <a:latin typeface="Arial MT"/>
                <a:cs typeface="Arial MT"/>
              </a:rPr>
              <a:t> if (front== rear)// queue has only one element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lang="en-US" sz="1500" dirty="0">
                <a:latin typeface="Arial MT"/>
                <a:cs typeface="Arial MT"/>
              </a:rPr>
              <a:t>	</a:t>
            </a:r>
            <a:r>
              <a:rPr sz="1500" dirty="0">
                <a:latin typeface="Arial MT"/>
                <a:cs typeface="Arial MT"/>
              </a:rPr>
              <a:t>data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queue[front]);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lang="en-US" sz="1500" dirty="0">
                <a:latin typeface="Arial MT"/>
                <a:cs typeface="Arial MT"/>
              </a:rPr>
              <a:t>	</a:t>
            </a:r>
            <a:r>
              <a:rPr sz="1500" dirty="0">
                <a:latin typeface="Arial MT"/>
                <a:cs typeface="Arial MT"/>
              </a:rPr>
              <a:t>front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lang="en-US" sz="1500" spc="-15" dirty="0">
                <a:latin typeface="Arial MT"/>
                <a:cs typeface="Arial MT"/>
              </a:rPr>
              <a:t>rear=-1</a:t>
            </a:r>
            <a:r>
              <a:rPr sz="1500" dirty="0">
                <a:latin typeface="Arial MT"/>
                <a:cs typeface="Arial MT"/>
              </a:rPr>
              <a:t>;</a:t>
            </a:r>
            <a:endParaRPr lang="en-US"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lang="en-US" sz="1500" dirty="0">
                <a:latin typeface="Arial MT"/>
                <a:cs typeface="Arial MT"/>
              </a:rPr>
              <a:t>else </a:t>
            </a: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lang="en-US" sz="1500" dirty="0">
                <a:latin typeface="Arial MT"/>
                <a:cs typeface="Arial MT"/>
              </a:rPr>
              <a:t> 	data= queue[front]</a:t>
            </a: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lang="en-US" sz="1500" dirty="0">
                <a:latin typeface="Arial MT"/>
                <a:cs typeface="Arial MT"/>
              </a:rPr>
              <a:t> 	front =front+1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6729"/>
            <a:ext cx="17741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6FC0"/>
                </a:solidFill>
              </a:rPr>
              <a:t>I</a:t>
            </a:r>
            <a:r>
              <a:rPr sz="2800" spc="-45" dirty="0">
                <a:solidFill>
                  <a:srgbClr val="006FC0"/>
                </a:solidFill>
              </a:rPr>
              <a:t>n</a:t>
            </a:r>
            <a:r>
              <a:rPr sz="2800" spc="-5" dirty="0">
                <a:solidFill>
                  <a:srgbClr val="006FC0"/>
                </a:solidFill>
              </a:rPr>
              <a:t>t</a:t>
            </a:r>
            <a:r>
              <a:rPr sz="2800" spc="-90" dirty="0">
                <a:solidFill>
                  <a:srgbClr val="006FC0"/>
                </a:solidFill>
              </a:rPr>
              <a:t>r</a:t>
            </a:r>
            <a:r>
              <a:rPr sz="2800" spc="-25" dirty="0">
                <a:solidFill>
                  <a:srgbClr val="006FC0"/>
                </a:solidFill>
              </a:rPr>
              <a:t>o</a:t>
            </a:r>
            <a:r>
              <a:rPr sz="2800" spc="-30" dirty="0">
                <a:solidFill>
                  <a:srgbClr val="006FC0"/>
                </a:solidFill>
              </a:rPr>
              <a:t>du</a:t>
            </a:r>
            <a:r>
              <a:rPr sz="2800" spc="-20" dirty="0">
                <a:solidFill>
                  <a:srgbClr val="006FC0"/>
                </a:solidFill>
              </a:rPr>
              <a:t>c</a:t>
            </a:r>
            <a:r>
              <a:rPr sz="2800" spc="-25" dirty="0">
                <a:solidFill>
                  <a:srgbClr val="006FC0"/>
                </a:solidFill>
              </a:rPr>
              <a:t>t</a:t>
            </a:r>
            <a:r>
              <a:rPr sz="2800" spc="-5" dirty="0">
                <a:solidFill>
                  <a:srgbClr val="006FC0"/>
                </a:solidFill>
              </a:rPr>
              <a:t>i</a:t>
            </a:r>
            <a:r>
              <a:rPr sz="2800" spc="-40" dirty="0">
                <a:solidFill>
                  <a:srgbClr val="006FC0"/>
                </a:solidFill>
              </a:rPr>
              <a:t>o</a:t>
            </a:r>
            <a:r>
              <a:rPr sz="2800" spc="-5" dirty="0">
                <a:solidFill>
                  <a:srgbClr val="006FC0"/>
                </a:solidFill>
              </a:rPr>
              <a:t>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82523" y="1013411"/>
            <a:ext cx="7722234" cy="3546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1315" marR="5080" indent="-349250" algn="just">
              <a:lnSpc>
                <a:spcPct val="150100"/>
              </a:lnSpc>
              <a:spcBef>
                <a:spcPts val="90"/>
              </a:spcBef>
              <a:buSzPct val="135714"/>
              <a:buChar char="•"/>
              <a:tabLst>
                <a:tab pos="361950" algn="l"/>
              </a:tabLst>
            </a:pPr>
            <a:r>
              <a:rPr sz="1400" spc="-5" dirty="0">
                <a:latin typeface="Arial MT"/>
                <a:cs typeface="Arial MT"/>
              </a:rPr>
              <a:t>Queue </a:t>
            </a:r>
            <a:r>
              <a:rPr sz="1400" spc="-10" dirty="0">
                <a:latin typeface="Arial MT"/>
                <a:cs typeface="Arial MT"/>
              </a:rPr>
              <a:t>is </a:t>
            </a:r>
            <a:r>
              <a:rPr sz="1400" dirty="0">
                <a:latin typeface="Arial MT"/>
                <a:cs typeface="Arial MT"/>
              </a:rPr>
              <a:t>also </a:t>
            </a:r>
            <a:r>
              <a:rPr sz="1400" spc="-10" dirty="0">
                <a:latin typeface="Arial MT"/>
                <a:cs typeface="Arial MT"/>
              </a:rPr>
              <a:t>an </a:t>
            </a:r>
            <a:r>
              <a:rPr sz="1400" spc="-5" dirty="0">
                <a:latin typeface="Arial MT"/>
                <a:cs typeface="Arial MT"/>
              </a:rPr>
              <a:t>abstract data type </a:t>
            </a:r>
            <a:r>
              <a:rPr sz="1400" spc="-10" dirty="0">
                <a:latin typeface="Arial MT"/>
                <a:cs typeface="Arial MT"/>
              </a:rPr>
              <a:t>or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linear data structure, just like stack data structure, </a:t>
            </a:r>
            <a:r>
              <a:rPr sz="1400" dirty="0">
                <a:latin typeface="Arial MT"/>
                <a:cs typeface="Arial MT"/>
              </a:rPr>
              <a:t>in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 the </a:t>
            </a:r>
            <a:r>
              <a:rPr sz="1400" dirty="0">
                <a:latin typeface="Arial MT"/>
                <a:cs typeface="Arial MT"/>
              </a:rPr>
              <a:t>first </a:t>
            </a:r>
            <a:r>
              <a:rPr sz="1400" spc="-5" dirty="0">
                <a:latin typeface="Arial MT"/>
                <a:cs typeface="Arial MT"/>
              </a:rPr>
              <a:t>element is inserted from one end </a:t>
            </a:r>
            <a:r>
              <a:rPr sz="1400" dirty="0">
                <a:latin typeface="Arial MT"/>
                <a:cs typeface="Arial MT"/>
              </a:rPr>
              <a:t>called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b="1" spc="-5" dirty="0">
                <a:latin typeface="Arial MT"/>
                <a:cs typeface="Arial MT"/>
              </a:rPr>
              <a:t>REAR(also called tail), </a:t>
            </a:r>
            <a:r>
              <a:rPr sz="1400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removal of existing element </a:t>
            </a:r>
            <a:r>
              <a:rPr sz="1400" spc="-10" dirty="0">
                <a:latin typeface="Arial MT"/>
                <a:cs typeface="Arial MT"/>
              </a:rPr>
              <a:t>takes </a:t>
            </a:r>
            <a:r>
              <a:rPr sz="1400" dirty="0">
                <a:latin typeface="Arial MT"/>
                <a:cs typeface="Arial MT"/>
              </a:rPr>
              <a:t>place </a:t>
            </a:r>
            <a:r>
              <a:rPr sz="1400" spc="-5" dirty="0">
                <a:latin typeface="Arial MT"/>
                <a:cs typeface="Arial MT"/>
              </a:rPr>
              <a:t>from the other end </a:t>
            </a:r>
            <a:r>
              <a:rPr sz="1400" dirty="0">
                <a:latin typeface="Arial MT"/>
                <a:cs typeface="Arial MT"/>
              </a:rPr>
              <a:t>called </a:t>
            </a:r>
            <a:r>
              <a:rPr sz="1400" spc="-5" dirty="0">
                <a:latin typeface="Arial MT"/>
                <a:cs typeface="Arial MT"/>
              </a:rPr>
              <a:t>as </a:t>
            </a:r>
            <a:r>
              <a:rPr sz="1400" b="1" spc="-5" dirty="0">
                <a:latin typeface="Arial MT"/>
                <a:cs typeface="Arial MT"/>
              </a:rPr>
              <a:t>FRONT(also called </a:t>
            </a:r>
            <a:r>
              <a:rPr sz="1400" b="1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head).</a:t>
            </a:r>
            <a:endParaRPr sz="1400" b="1" dirty="0">
              <a:latin typeface="Arial MT"/>
              <a:cs typeface="Arial MT"/>
            </a:endParaRPr>
          </a:p>
          <a:p>
            <a:pPr marL="361315" marR="7620" indent="-349250" algn="just">
              <a:lnSpc>
                <a:spcPts val="2520"/>
              </a:lnSpc>
              <a:spcBef>
                <a:spcPts val="225"/>
              </a:spcBef>
              <a:buSzPct val="135714"/>
              <a:buChar char="•"/>
              <a:tabLst>
                <a:tab pos="361950" algn="l"/>
              </a:tabLst>
            </a:pPr>
            <a:r>
              <a:rPr sz="1400" spc="-5" dirty="0">
                <a:latin typeface="Arial MT"/>
                <a:cs typeface="Arial MT"/>
              </a:rPr>
              <a:t>This </a:t>
            </a:r>
            <a:r>
              <a:rPr sz="1400" spc="-10" dirty="0">
                <a:latin typeface="Arial MT"/>
                <a:cs typeface="Arial MT"/>
              </a:rPr>
              <a:t>makes </a:t>
            </a:r>
            <a:r>
              <a:rPr sz="1400" spc="-5" dirty="0">
                <a:latin typeface="Arial MT"/>
                <a:cs typeface="Arial MT"/>
              </a:rPr>
              <a:t>queue </a:t>
            </a:r>
            <a:r>
              <a:rPr sz="1400" spc="-10" dirty="0">
                <a:latin typeface="Arial MT"/>
                <a:cs typeface="Arial MT"/>
              </a:rPr>
              <a:t>as </a:t>
            </a:r>
            <a:r>
              <a:rPr sz="1400" b="1" spc="-10" dirty="0">
                <a:latin typeface="Arial MT"/>
                <a:cs typeface="Arial MT"/>
              </a:rPr>
              <a:t>FIFO(First in </a:t>
            </a:r>
            <a:r>
              <a:rPr sz="1400" b="1" spc="-5" dirty="0">
                <a:latin typeface="Arial MT"/>
                <a:cs typeface="Arial MT"/>
              </a:rPr>
              <a:t>First Out) </a:t>
            </a:r>
            <a:r>
              <a:rPr sz="1400" spc="-5" dirty="0">
                <a:latin typeface="Arial MT"/>
                <a:cs typeface="Arial MT"/>
              </a:rPr>
              <a:t>data structure, which </a:t>
            </a:r>
            <a:r>
              <a:rPr sz="1400" spc="-10" dirty="0">
                <a:latin typeface="Arial MT"/>
                <a:cs typeface="Arial MT"/>
              </a:rPr>
              <a:t>means </a:t>
            </a:r>
            <a:r>
              <a:rPr sz="1400" spc="-5" dirty="0">
                <a:latin typeface="Arial MT"/>
                <a:cs typeface="Arial MT"/>
              </a:rPr>
              <a:t>that element </a:t>
            </a:r>
            <a:r>
              <a:rPr sz="1400" dirty="0">
                <a:latin typeface="Arial MT"/>
                <a:cs typeface="Arial MT"/>
              </a:rPr>
              <a:t> inserted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first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will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removed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first.</a:t>
            </a:r>
          </a:p>
          <a:p>
            <a:pPr marL="361315" marR="5080" indent="-349250" algn="just">
              <a:lnSpc>
                <a:spcPts val="2520"/>
              </a:lnSpc>
              <a:spcBef>
                <a:spcPts val="5"/>
              </a:spcBef>
              <a:buSzPct val="135714"/>
              <a:buChar char="•"/>
              <a:tabLst>
                <a:tab pos="361950" algn="l"/>
              </a:tabLst>
            </a:pPr>
            <a:r>
              <a:rPr sz="1400" dirty="0">
                <a:latin typeface="Arial MT"/>
                <a:cs typeface="Arial MT"/>
              </a:rPr>
              <a:t>Which </a:t>
            </a:r>
            <a:r>
              <a:rPr sz="1400" spc="-10" dirty="0">
                <a:latin typeface="Arial MT"/>
                <a:cs typeface="Arial MT"/>
              </a:rPr>
              <a:t>is </a:t>
            </a:r>
            <a:r>
              <a:rPr sz="1400" dirty="0">
                <a:latin typeface="Arial MT"/>
                <a:cs typeface="Arial MT"/>
              </a:rPr>
              <a:t>exactly </a:t>
            </a:r>
            <a:r>
              <a:rPr sz="1400" spc="-5" dirty="0">
                <a:latin typeface="Arial MT"/>
                <a:cs typeface="Arial MT"/>
              </a:rPr>
              <a:t>how queue system works </a:t>
            </a:r>
            <a:r>
              <a:rPr sz="1400" dirty="0">
                <a:latin typeface="Arial MT"/>
                <a:cs typeface="Arial MT"/>
              </a:rPr>
              <a:t>in real </a:t>
            </a:r>
            <a:r>
              <a:rPr sz="1400" spc="-5" dirty="0">
                <a:latin typeface="Arial MT"/>
                <a:cs typeface="Arial MT"/>
              </a:rPr>
              <a:t>world. If you go </a:t>
            </a:r>
            <a:r>
              <a:rPr sz="1400" dirty="0">
                <a:latin typeface="Arial MT"/>
                <a:cs typeface="Arial MT"/>
              </a:rPr>
              <a:t>to a </a:t>
            </a:r>
            <a:r>
              <a:rPr sz="1400" spc="-5" dirty="0">
                <a:latin typeface="Arial MT"/>
                <a:cs typeface="Arial MT"/>
              </a:rPr>
              <a:t>ticket counter to buy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movie tickets, and </a:t>
            </a:r>
            <a:r>
              <a:rPr sz="1400" dirty="0">
                <a:latin typeface="Arial MT"/>
                <a:cs typeface="Arial MT"/>
              </a:rPr>
              <a:t>are </a:t>
            </a:r>
            <a:r>
              <a:rPr sz="1400" spc="-5" dirty="0">
                <a:latin typeface="Arial MT"/>
                <a:cs typeface="Arial MT"/>
              </a:rPr>
              <a:t>first </a:t>
            </a:r>
            <a:r>
              <a:rPr sz="1400" spc="-10" dirty="0">
                <a:latin typeface="Arial MT"/>
                <a:cs typeface="Arial MT"/>
              </a:rPr>
              <a:t>in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queue, then you will be the first one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-5" dirty="0">
                <a:latin typeface="Arial MT"/>
                <a:cs typeface="Arial MT"/>
              </a:rPr>
              <a:t>get the tickets. Right?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dirty="0">
                <a:latin typeface="Arial MT"/>
                <a:cs typeface="Arial MT"/>
              </a:rPr>
              <a:t> 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case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structure.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inserted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first,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will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leave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first.</a:t>
            </a:r>
          </a:p>
          <a:p>
            <a:pPr marL="361315" marR="9525" indent="-349250" algn="just">
              <a:lnSpc>
                <a:spcPts val="2520"/>
              </a:lnSpc>
              <a:buSzPct val="135714"/>
              <a:buChar char="•"/>
              <a:tabLst>
                <a:tab pos="361950" algn="l"/>
              </a:tabLst>
            </a:pPr>
            <a:r>
              <a:rPr sz="1400" spc="-5" dirty="0">
                <a:latin typeface="Arial MT"/>
                <a:cs typeface="Arial MT"/>
              </a:rPr>
              <a:t>The process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-5" dirty="0">
                <a:latin typeface="Arial MT"/>
                <a:cs typeface="Arial MT"/>
              </a:rPr>
              <a:t>add an element into </a:t>
            </a:r>
            <a:r>
              <a:rPr sz="1400" dirty="0">
                <a:latin typeface="Arial MT"/>
                <a:cs typeface="Arial MT"/>
              </a:rPr>
              <a:t>queue </a:t>
            </a:r>
            <a:r>
              <a:rPr sz="1400" spc="-10" dirty="0">
                <a:latin typeface="Arial MT"/>
                <a:cs typeface="Arial MT"/>
              </a:rPr>
              <a:t>is </a:t>
            </a:r>
            <a:r>
              <a:rPr sz="1400" spc="-5" dirty="0">
                <a:latin typeface="Arial MT"/>
                <a:cs typeface="Arial MT"/>
              </a:rPr>
              <a:t>called </a:t>
            </a:r>
            <a:r>
              <a:rPr sz="1400" b="1" spc="-5" dirty="0">
                <a:latin typeface="Arial MT"/>
                <a:cs typeface="Arial MT"/>
              </a:rPr>
              <a:t>En-queue</a:t>
            </a:r>
            <a:r>
              <a:rPr sz="1400" spc="-5" dirty="0">
                <a:latin typeface="Arial MT"/>
                <a:cs typeface="Arial MT"/>
              </a:rPr>
              <a:t> and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10" dirty="0">
                <a:latin typeface="Arial MT"/>
                <a:cs typeface="Arial MT"/>
              </a:rPr>
              <a:t>process of </a:t>
            </a:r>
            <a:r>
              <a:rPr sz="1400" spc="-5" dirty="0">
                <a:latin typeface="Arial MT"/>
                <a:cs typeface="Arial MT"/>
              </a:rPr>
              <a:t>removal </a:t>
            </a:r>
            <a:r>
              <a:rPr sz="1400" spc="-15" dirty="0">
                <a:latin typeface="Arial MT"/>
                <a:cs typeface="Arial MT"/>
              </a:rPr>
              <a:t>of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 called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De-queue.</a:t>
            </a:r>
            <a:endParaRPr sz="1400" b="1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2425" y="1033272"/>
            <a:ext cx="5277212" cy="297216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233553"/>
            <a:ext cx="4841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Algorithm</a:t>
            </a:r>
            <a:r>
              <a:rPr sz="2400" spc="-45" dirty="0"/>
              <a:t> </a:t>
            </a:r>
            <a:r>
              <a:rPr sz="2400" spc="-15" dirty="0"/>
              <a:t>For</a:t>
            </a:r>
            <a:r>
              <a:rPr sz="2400" spc="-40" dirty="0"/>
              <a:t> </a:t>
            </a:r>
            <a:r>
              <a:rPr sz="2400" spc="-10" dirty="0"/>
              <a:t>Display</a:t>
            </a:r>
            <a:r>
              <a:rPr sz="2400" spc="-20" dirty="0"/>
              <a:t> </a:t>
            </a:r>
            <a:r>
              <a:rPr sz="2400" spc="-5" dirty="0"/>
              <a:t>(Ordinary</a:t>
            </a:r>
            <a:r>
              <a:rPr sz="2400" spc="-40" dirty="0"/>
              <a:t> </a:t>
            </a:r>
            <a:r>
              <a:rPr sz="2400" dirty="0"/>
              <a:t>Queue)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982" y="1153744"/>
            <a:ext cx="6592418" cy="15958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Step 1 - Check whether </a:t>
            </a:r>
            <a:r>
              <a:rPr lang="en-US" sz="1400" b="1" dirty="0"/>
              <a:t>queue</a:t>
            </a:r>
            <a:r>
              <a:rPr lang="en-US" sz="1400" dirty="0"/>
              <a:t> is </a:t>
            </a:r>
            <a:r>
              <a:rPr lang="en-US" sz="1400" b="1" dirty="0"/>
              <a:t>EMPTY</a:t>
            </a:r>
            <a:r>
              <a:rPr lang="en-US" sz="1400" dirty="0"/>
              <a:t>. (</a:t>
            </a:r>
            <a:r>
              <a:rPr lang="en-US" sz="1400" b="1" dirty="0"/>
              <a:t>front == rear</a:t>
            </a:r>
            <a:r>
              <a:rPr lang="en-US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Step 2 - If it is </a:t>
            </a:r>
            <a:r>
              <a:rPr lang="en-US" sz="1400" b="1" dirty="0"/>
              <a:t>EMPTY</a:t>
            </a:r>
            <a:r>
              <a:rPr lang="en-US" sz="1400" dirty="0"/>
              <a:t>, then display </a:t>
            </a:r>
            <a:r>
              <a:rPr lang="en-US" sz="1400" b="1" dirty="0"/>
              <a:t>"Queue is EMPTY!!!"</a:t>
            </a:r>
            <a:r>
              <a:rPr lang="en-US" sz="1400" dirty="0"/>
              <a:t> and terminate the function.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Step 3 - If it is </a:t>
            </a:r>
            <a:r>
              <a:rPr lang="en-US" sz="1400" b="1" dirty="0"/>
              <a:t>NOT EMPTY</a:t>
            </a:r>
            <a:r>
              <a:rPr lang="en-US" sz="1400" dirty="0"/>
              <a:t>, then define an integer variable '</a:t>
            </a:r>
            <a:r>
              <a:rPr lang="en-US" sz="1400" b="1" dirty="0" err="1"/>
              <a:t>i</a:t>
            </a:r>
            <a:r>
              <a:rPr lang="en-US" sz="1400" dirty="0"/>
              <a:t>' and set '</a:t>
            </a:r>
            <a:r>
              <a:rPr lang="en-US" sz="1400" b="1" dirty="0" err="1"/>
              <a:t>i</a:t>
            </a:r>
            <a:r>
              <a:rPr lang="en-US" sz="1400" dirty="0"/>
              <a:t> = </a:t>
            </a:r>
            <a:r>
              <a:rPr lang="en-US" sz="1400" b="1" dirty="0"/>
              <a:t>front+1</a:t>
            </a:r>
            <a:r>
              <a:rPr lang="en-US" sz="1400" dirty="0"/>
              <a:t>'.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Step 4 - Display '</a:t>
            </a:r>
            <a:r>
              <a:rPr lang="en-US" sz="1400" b="1" dirty="0"/>
              <a:t>queue[</a:t>
            </a:r>
            <a:r>
              <a:rPr lang="en-US" sz="1400" b="1" dirty="0" err="1"/>
              <a:t>i</a:t>
            </a:r>
            <a:r>
              <a:rPr lang="en-US" sz="1400" b="1" dirty="0"/>
              <a:t>]</a:t>
            </a:r>
            <a:r>
              <a:rPr lang="en-US" sz="1400" dirty="0"/>
              <a:t>' value and increment '</a:t>
            </a:r>
            <a:r>
              <a:rPr lang="en-US" sz="1400" b="1" dirty="0" err="1"/>
              <a:t>i</a:t>
            </a:r>
            <a:r>
              <a:rPr lang="en-US" sz="1400" dirty="0"/>
              <a:t>' value by one (</a:t>
            </a:r>
            <a:r>
              <a:rPr lang="en-US" sz="1400" b="1" dirty="0" err="1"/>
              <a:t>i</a:t>
            </a:r>
            <a:r>
              <a:rPr lang="en-US" sz="1400" b="1" dirty="0"/>
              <a:t>++</a:t>
            </a:r>
            <a:r>
              <a:rPr lang="en-US" sz="1400" dirty="0"/>
              <a:t>). Repeat the same until '</a:t>
            </a:r>
            <a:r>
              <a:rPr lang="en-US" sz="1400" b="1" dirty="0" err="1"/>
              <a:t>i</a:t>
            </a:r>
            <a:r>
              <a:rPr lang="en-US" sz="1400" dirty="0"/>
              <a:t>' value reaches to </a:t>
            </a:r>
            <a:r>
              <a:rPr lang="en-US" sz="1400" b="1" dirty="0"/>
              <a:t>rear</a:t>
            </a:r>
            <a:r>
              <a:rPr lang="en-US" sz="1400" dirty="0"/>
              <a:t> (</a:t>
            </a:r>
            <a:r>
              <a:rPr lang="en-US" sz="1400" b="1" dirty="0" err="1"/>
              <a:t>i</a:t>
            </a:r>
            <a:r>
              <a:rPr lang="en-US" sz="1400" dirty="0"/>
              <a:t> &lt;= </a:t>
            </a:r>
            <a:r>
              <a:rPr lang="en-US" sz="1400" b="1" dirty="0"/>
              <a:t>rear</a:t>
            </a:r>
            <a:r>
              <a:rPr lang="en-US" sz="1400" dirty="0"/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8022" y="248183"/>
            <a:ext cx="7732395" cy="295211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60"/>
              </a:spcBef>
            </a:pPr>
            <a:r>
              <a:rPr sz="1600" b="1" dirty="0">
                <a:latin typeface="Arial"/>
                <a:cs typeface="Arial"/>
              </a:rPr>
              <a:t>Drawback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 Linear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Queue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3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Linear</a:t>
            </a:r>
            <a:r>
              <a:rPr sz="1600" spc="2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queue,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once</a:t>
            </a:r>
            <a:r>
              <a:rPr sz="1600" spc="2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3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completely</a:t>
            </a:r>
            <a:r>
              <a:rPr sz="1600" spc="2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full,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it's</a:t>
            </a:r>
            <a:r>
              <a:rPr sz="1600" spc="3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</a:t>
            </a:r>
            <a:r>
              <a:rPr sz="1600" spc="2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possible</a:t>
            </a:r>
            <a:r>
              <a:rPr sz="1600" spc="30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more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elements.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Even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dequeue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queue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remove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some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elements,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until 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reset,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inserted.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Suppose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have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7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insert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7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items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into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then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delete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some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items,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then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</a:t>
            </a:r>
            <a:r>
              <a:rPr sz="1600" spc="1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has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space,</a:t>
            </a:r>
            <a:r>
              <a:rPr sz="1600" spc="1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but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1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condition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cannot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Arial MT"/>
                <a:cs typeface="Arial MT"/>
              </a:rPr>
              <a:t>items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queue.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60" dirty="0">
                <a:latin typeface="Arial MT"/>
                <a:cs typeface="Arial MT"/>
              </a:rPr>
              <a:t>You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must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wondering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why?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186" y="3368344"/>
            <a:ext cx="7438390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 algn="just">
              <a:lnSpc>
                <a:spcPct val="150000"/>
              </a:lnSpc>
              <a:spcBef>
                <a:spcPts val="100"/>
              </a:spcBef>
              <a:buSzPct val="135714"/>
              <a:buChar char="•"/>
              <a:tabLst>
                <a:tab pos="297815" algn="l"/>
              </a:tabLst>
            </a:pPr>
            <a:r>
              <a:rPr sz="1400" dirty="0">
                <a:latin typeface="Arial MT"/>
                <a:cs typeface="Arial MT"/>
              </a:rPr>
              <a:t>When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-5" dirty="0">
                <a:latin typeface="Arial MT"/>
                <a:cs typeface="Arial MT"/>
              </a:rPr>
              <a:t> dequeue any element to </a:t>
            </a:r>
            <a:r>
              <a:rPr sz="1400" spc="-10" dirty="0">
                <a:latin typeface="Arial MT"/>
                <a:cs typeface="Arial MT"/>
              </a:rPr>
              <a:t>remove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 </a:t>
            </a:r>
            <a:r>
              <a:rPr sz="1400" spc="-5" dirty="0">
                <a:latin typeface="Arial MT"/>
                <a:cs typeface="Arial MT"/>
              </a:rPr>
              <a:t>from the queue,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3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are</a:t>
            </a:r>
            <a:r>
              <a:rPr sz="1400" spc="3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moving the front </a:t>
            </a:r>
            <a:r>
              <a:rPr sz="1400" spc="-15" dirty="0">
                <a:latin typeface="Arial MT"/>
                <a:cs typeface="Arial MT"/>
              </a:rPr>
              <a:t>of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queue forward, thereby reducing the overall size of the queue. And </a:t>
            </a:r>
            <a:r>
              <a:rPr sz="1400" spc="-10" dirty="0">
                <a:latin typeface="Arial MT"/>
                <a:cs typeface="Arial MT"/>
              </a:rPr>
              <a:t>we </a:t>
            </a:r>
            <a:r>
              <a:rPr sz="1400" spc="-5" dirty="0">
                <a:latin typeface="Arial MT"/>
                <a:cs typeface="Arial MT"/>
              </a:rPr>
              <a:t>cannot </a:t>
            </a:r>
            <a:r>
              <a:rPr sz="1400" spc="-10" dirty="0">
                <a:latin typeface="Arial MT"/>
                <a:cs typeface="Arial MT"/>
              </a:rPr>
              <a:t>insert </a:t>
            </a:r>
            <a:r>
              <a:rPr sz="1400" spc="-5" dirty="0">
                <a:latin typeface="Arial MT"/>
                <a:cs typeface="Arial MT"/>
              </a:rPr>
              <a:t> new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elements,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because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pointer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 still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3932" y="1371226"/>
            <a:ext cx="4020312" cy="137196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5441" y="3483609"/>
            <a:ext cx="44881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00"/>
              </a:spcBef>
              <a:buSzPct val="135714"/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only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way</a:t>
            </a:r>
            <a:r>
              <a:rPr sz="1400" dirty="0">
                <a:latin typeface="Calibri"/>
                <a:cs typeface="Calibri"/>
              </a:rPr>
              <a:t> is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reset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linear </a:t>
            </a:r>
            <a:r>
              <a:rPr sz="1400" spc="-5" dirty="0">
                <a:latin typeface="Calibri"/>
                <a:cs typeface="Calibri"/>
              </a:rPr>
              <a:t>queue,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fresh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start.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6311" y="1459588"/>
            <a:ext cx="4020312" cy="137050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224993"/>
            <a:ext cx="249618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006FC0"/>
                </a:solidFill>
              </a:rPr>
              <a:t>Circular</a:t>
            </a:r>
            <a:r>
              <a:rPr spc="-130" dirty="0">
                <a:solidFill>
                  <a:srgbClr val="006FC0"/>
                </a:solidFill>
              </a:rPr>
              <a:t> </a:t>
            </a:r>
            <a:r>
              <a:rPr spc="-25" dirty="0">
                <a:solidFill>
                  <a:srgbClr val="006FC0"/>
                </a:solidFill>
              </a:rPr>
              <a:t>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7963" y="847401"/>
            <a:ext cx="7830184" cy="4055745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45"/>
              </a:spcBef>
              <a:buChar char="•"/>
              <a:tabLst>
                <a:tab pos="329565" algn="l"/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circular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variant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linear queue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effectively overcomes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limitation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endParaRPr sz="1400">
              <a:latin typeface="Arial MT"/>
              <a:cs typeface="Arial MT"/>
            </a:endParaRPr>
          </a:p>
          <a:p>
            <a:pPr marL="329565" algn="just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linear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Arial MT"/>
              <a:cs typeface="Arial MT"/>
            </a:endParaRPr>
          </a:p>
          <a:p>
            <a:pPr marL="329565" indent="-317500">
              <a:lnSpc>
                <a:spcPct val="100000"/>
              </a:lnSpc>
              <a:buChar char="•"/>
              <a:tabLst>
                <a:tab pos="329565" algn="l"/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In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circular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queue,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new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added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very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first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position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if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last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is</a:t>
            </a:r>
            <a:endParaRPr sz="1400">
              <a:latin typeface="Arial MT"/>
              <a:cs typeface="Arial MT"/>
            </a:endParaRPr>
          </a:p>
          <a:p>
            <a:pPr marL="329565" algn="just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occupied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space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available.</a:t>
            </a:r>
            <a:endParaRPr sz="1400">
              <a:latin typeface="Arial MT"/>
              <a:cs typeface="Arial MT"/>
            </a:endParaRPr>
          </a:p>
          <a:p>
            <a:pPr marL="329565" marR="5080" indent="-317500" algn="just">
              <a:lnSpc>
                <a:spcPct val="150000"/>
              </a:lnSpc>
              <a:spcBef>
                <a:spcPts val="1000"/>
              </a:spcBef>
              <a:buChar char="•"/>
              <a:tabLst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When </a:t>
            </a:r>
            <a:r>
              <a:rPr sz="1400" spc="-10" dirty="0">
                <a:latin typeface="Arial MT"/>
                <a:cs typeface="Arial MT"/>
              </a:rPr>
              <a:t>it </a:t>
            </a:r>
            <a:r>
              <a:rPr sz="1400" spc="-5" dirty="0">
                <a:latin typeface="Arial MT"/>
                <a:cs typeface="Arial MT"/>
              </a:rPr>
              <a:t>comes to linear queue the </a:t>
            </a:r>
            <a:r>
              <a:rPr sz="1400" spc="-10" dirty="0">
                <a:latin typeface="Arial MT"/>
                <a:cs typeface="Arial MT"/>
              </a:rPr>
              <a:t>insertion </a:t>
            </a:r>
            <a:r>
              <a:rPr sz="1400" spc="-5" dirty="0">
                <a:latin typeface="Arial MT"/>
                <a:cs typeface="Arial MT"/>
              </a:rPr>
              <a:t>can </a:t>
            </a:r>
            <a:r>
              <a:rPr sz="1400" spc="-10" dirty="0">
                <a:latin typeface="Arial MT"/>
                <a:cs typeface="Arial MT"/>
              </a:rPr>
              <a:t>be performed </a:t>
            </a:r>
            <a:r>
              <a:rPr sz="1400" spc="-5" dirty="0">
                <a:latin typeface="Arial MT"/>
                <a:cs typeface="Arial MT"/>
              </a:rPr>
              <a:t>only from the rear end and </a:t>
            </a:r>
            <a:r>
              <a:rPr sz="1400" dirty="0">
                <a:latin typeface="Arial MT"/>
                <a:cs typeface="Arial MT"/>
              </a:rPr>
              <a:t> deletion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end.</a:t>
            </a:r>
            <a:endParaRPr sz="1400">
              <a:latin typeface="Arial MT"/>
              <a:cs typeface="Arial MT"/>
            </a:endParaRPr>
          </a:p>
          <a:p>
            <a:pPr marL="329565" marR="5080" indent="-317500" algn="just">
              <a:lnSpc>
                <a:spcPct val="150000"/>
              </a:lnSpc>
              <a:spcBef>
                <a:spcPts val="1010"/>
              </a:spcBef>
              <a:buChar char="•"/>
              <a:tabLst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In a </a:t>
            </a:r>
            <a:r>
              <a:rPr sz="1400" spc="-5" dirty="0">
                <a:latin typeface="Arial MT"/>
                <a:cs typeface="Arial MT"/>
              </a:rPr>
              <a:t>full queue </a:t>
            </a:r>
            <a:r>
              <a:rPr sz="1400" spc="-10" dirty="0">
                <a:latin typeface="Arial MT"/>
                <a:cs typeface="Arial MT"/>
              </a:rPr>
              <a:t>after performing </a:t>
            </a:r>
            <a:r>
              <a:rPr sz="1400" spc="-5" dirty="0">
                <a:latin typeface="Arial MT"/>
                <a:cs typeface="Arial MT"/>
              </a:rPr>
              <a:t>series </a:t>
            </a:r>
            <a:r>
              <a:rPr sz="1400" spc="-10" dirty="0">
                <a:latin typeface="Arial MT"/>
                <a:cs typeface="Arial MT"/>
              </a:rPr>
              <a:t>of </a:t>
            </a:r>
            <a:r>
              <a:rPr sz="1400" spc="-5" dirty="0">
                <a:latin typeface="Arial MT"/>
                <a:cs typeface="Arial MT"/>
              </a:rPr>
              <a:t>successive deletions </a:t>
            </a:r>
            <a:r>
              <a:rPr sz="1400" dirty="0">
                <a:latin typeface="Arial MT"/>
                <a:cs typeface="Arial MT"/>
              </a:rPr>
              <a:t>in </a:t>
            </a:r>
            <a:r>
              <a:rPr sz="1400" spc="-5" dirty="0">
                <a:latin typeface="Arial MT"/>
                <a:cs typeface="Arial MT"/>
              </a:rPr>
              <a:t>the queue arises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certain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situation where </a:t>
            </a:r>
            <a:r>
              <a:rPr sz="1400" spc="-10" dirty="0">
                <a:latin typeface="Arial MT"/>
                <a:cs typeface="Arial MT"/>
              </a:rPr>
              <a:t>no </a:t>
            </a:r>
            <a:r>
              <a:rPr sz="1400" spc="-5" dirty="0">
                <a:latin typeface="Arial MT"/>
                <a:cs typeface="Arial MT"/>
              </a:rPr>
              <a:t>new element can </a:t>
            </a:r>
            <a:r>
              <a:rPr sz="1400" spc="-10" dirty="0">
                <a:latin typeface="Arial MT"/>
                <a:cs typeface="Arial MT"/>
              </a:rPr>
              <a:t>be </a:t>
            </a:r>
            <a:r>
              <a:rPr sz="1400" spc="-5" dirty="0">
                <a:latin typeface="Arial MT"/>
                <a:cs typeface="Arial MT"/>
              </a:rPr>
              <a:t>added further even </a:t>
            </a:r>
            <a:r>
              <a:rPr sz="1400" dirty="0">
                <a:latin typeface="Arial MT"/>
                <a:cs typeface="Arial MT"/>
              </a:rPr>
              <a:t>if </a:t>
            </a:r>
            <a:r>
              <a:rPr sz="1400" spc="-5" dirty="0">
                <a:latin typeface="Arial MT"/>
                <a:cs typeface="Arial MT"/>
              </a:rPr>
              <a:t>the space available because </a:t>
            </a:r>
            <a:r>
              <a:rPr sz="1400" spc="-1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underflow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condition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(Rear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max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–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1) </a:t>
            </a:r>
            <a:r>
              <a:rPr sz="1400" dirty="0">
                <a:latin typeface="Arial MT"/>
                <a:cs typeface="Arial MT"/>
              </a:rPr>
              <a:t>still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exists.</a:t>
            </a:r>
            <a:endParaRPr sz="1400">
              <a:latin typeface="Arial MT"/>
              <a:cs typeface="Arial MT"/>
            </a:endParaRPr>
          </a:p>
          <a:p>
            <a:pPr marL="329565" marR="6350" indent="-317500" algn="just">
              <a:lnSpc>
                <a:spcPct val="150000"/>
              </a:lnSpc>
              <a:spcBef>
                <a:spcPts val="994"/>
              </a:spcBef>
              <a:buChar char="•"/>
              <a:tabLst>
                <a:tab pos="330200" algn="l"/>
              </a:tabLst>
            </a:pPr>
            <a:r>
              <a:rPr sz="1400" spc="-5" dirty="0">
                <a:latin typeface="Arial MT"/>
                <a:cs typeface="Arial MT"/>
              </a:rPr>
              <a:t>Circular queue connects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two ends through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pointer where the very first</a:t>
            </a:r>
            <a:r>
              <a:rPr sz="1400" spc="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 comes </a:t>
            </a:r>
            <a:r>
              <a:rPr sz="1400" dirty="0">
                <a:latin typeface="Arial MT"/>
                <a:cs typeface="Arial MT"/>
              </a:rPr>
              <a:t> after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last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6729"/>
            <a:ext cx="4573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Basic</a:t>
            </a:r>
            <a:r>
              <a:rPr sz="2800" spc="-5" dirty="0"/>
              <a:t> </a:t>
            </a:r>
            <a:r>
              <a:rPr sz="2800" spc="-25" dirty="0"/>
              <a:t>features</a:t>
            </a:r>
            <a:r>
              <a:rPr sz="2800" spc="10" dirty="0"/>
              <a:t> </a:t>
            </a:r>
            <a:r>
              <a:rPr sz="2800" spc="-5" dirty="0"/>
              <a:t>of</a:t>
            </a:r>
            <a:r>
              <a:rPr sz="2800" spc="10" dirty="0"/>
              <a:t> </a:t>
            </a:r>
            <a:r>
              <a:rPr sz="2800" spc="-15" dirty="0"/>
              <a:t>Circular</a:t>
            </a:r>
            <a:r>
              <a:rPr sz="2800" spc="-10" dirty="0"/>
              <a:t> Queue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470534" indent="-317500">
              <a:lnSpc>
                <a:spcPct val="100000"/>
              </a:lnSpc>
              <a:spcBef>
                <a:spcPts val="1005"/>
              </a:spcBef>
              <a:buSzPct val="93333"/>
              <a:buChar char="•"/>
              <a:tabLst>
                <a:tab pos="470534" algn="l"/>
                <a:tab pos="471170" algn="l"/>
              </a:tabLst>
            </a:pPr>
            <a:r>
              <a:rPr dirty="0"/>
              <a:t>In</a:t>
            </a:r>
            <a:r>
              <a:rPr spc="40" dirty="0"/>
              <a:t> </a:t>
            </a:r>
            <a:r>
              <a:rPr dirty="0"/>
              <a:t>case</a:t>
            </a:r>
            <a:r>
              <a:rPr spc="40" dirty="0"/>
              <a:t> </a:t>
            </a:r>
            <a:r>
              <a:rPr dirty="0"/>
              <a:t>of</a:t>
            </a:r>
            <a:r>
              <a:rPr spc="45" dirty="0"/>
              <a:t> </a:t>
            </a:r>
            <a:r>
              <a:rPr dirty="0"/>
              <a:t>a</a:t>
            </a:r>
            <a:r>
              <a:rPr spc="55" dirty="0"/>
              <a:t> </a:t>
            </a:r>
            <a:r>
              <a:rPr spc="-5" dirty="0"/>
              <a:t>circular</a:t>
            </a:r>
            <a:r>
              <a:rPr spc="65" dirty="0"/>
              <a:t> </a:t>
            </a:r>
            <a:r>
              <a:rPr spc="-5" dirty="0"/>
              <a:t>queue,</a:t>
            </a:r>
            <a:r>
              <a:rPr spc="45" dirty="0"/>
              <a:t> </a:t>
            </a:r>
            <a:r>
              <a:rPr dirty="0"/>
              <a:t>head</a:t>
            </a:r>
            <a:r>
              <a:rPr spc="45" dirty="0"/>
              <a:t> </a:t>
            </a:r>
            <a:r>
              <a:rPr dirty="0"/>
              <a:t>pointer</a:t>
            </a:r>
            <a:r>
              <a:rPr spc="45" dirty="0"/>
              <a:t> </a:t>
            </a:r>
            <a:r>
              <a:rPr spc="-5" dirty="0"/>
              <a:t>will</a:t>
            </a:r>
            <a:r>
              <a:rPr spc="60" dirty="0"/>
              <a:t> </a:t>
            </a:r>
            <a:r>
              <a:rPr dirty="0"/>
              <a:t>always</a:t>
            </a:r>
            <a:r>
              <a:rPr spc="60" dirty="0"/>
              <a:t> </a:t>
            </a:r>
            <a:r>
              <a:rPr dirty="0"/>
              <a:t>point</a:t>
            </a:r>
            <a:r>
              <a:rPr spc="50" dirty="0"/>
              <a:t> </a:t>
            </a:r>
            <a:r>
              <a:rPr dirty="0"/>
              <a:t>to</a:t>
            </a:r>
            <a:r>
              <a:rPr spc="40" dirty="0"/>
              <a:t> </a:t>
            </a:r>
            <a:r>
              <a:rPr dirty="0"/>
              <a:t>the</a:t>
            </a:r>
            <a:r>
              <a:rPr spc="45" dirty="0"/>
              <a:t> </a:t>
            </a:r>
            <a:r>
              <a:rPr dirty="0"/>
              <a:t>front</a:t>
            </a:r>
            <a:r>
              <a:rPr spc="25" dirty="0"/>
              <a:t> </a:t>
            </a:r>
            <a:r>
              <a:rPr dirty="0"/>
              <a:t>of</a:t>
            </a:r>
            <a:r>
              <a:rPr spc="45" dirty="0"/>
              <a:t> </a:t>
            </a:r>
            <a:r>
              <a:rPr dirty="0"/>
              <a:t>the</a:t>
            </a:r>
            <a:r>
              <a:rPr spc="55" dirty="0"/>
              <a:t> </a:t>
            </a:r>
            <a:r>
              <a:rPr spc="-5" dirty="0"/>
              <a:t>queue,</a:t>
            </a:r>
          </a:p>
          <a:p>
            <a:pPr marL="470534">
              <a:lnSpc>
                <a:spcPct val="100000"/>
              </a:lnSpc>
              <a:spcBef>
                <a:spcPts val="905"/>
              </a:spcBef>
            </a:pPr>
            <a:r>
              <a:rPr dirty="0"/>
              <a:t>and</a:t>
            </a:r>
            <a:r>
              <a:rPr spc="-5" dirty="0"/>
              <a:t> </a:t>
            </a:r>
            <a:r>
              <a:rPr dirty="0"/>
              <a:t>tail</a:t>
            </a:r>
            <a:r>
              <a:rPr spc="-5" dirty="0"/>
              <a:t> </a:t>
            </a:r>
            <a:r>
              <a:rPr dirty="0"/>
              <a:t>pointer</a:t>
            </a:r>
            <a:r>
              <a:rPr spc="-25" dirty="0"/>
              <a:t> </a:t>
            </a:r>
            <a:r>
              <a:rPr spc="-5" dirty="0"/>
              <a:t>will</a:t>
            </a:r>
            <a:r>
              <a:rPr spc="30" dirty="0"/>
              <a:t> </a:t>
            </a:r>
            <a:r>
              <a:rPr spc="-10" dirty="0"/>
              <a:t>always</a:t>
            </a:r>
            <a:r>
              <a:rPr spc="20" dirty="0"/>
              <a:t> </a:t>
            </a:r>
            <a:r>
              <a:rPr dirty="0"/>
              <a:t>point</a:t>
            </a:r>
            <a:r>
              <a:rPr spc="-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end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queue.</a:t>
            </a:r>
          </a:p>
          <a:p>
            <a:pPr marL="470534" indent="-317500">
              <a:lnSpc>
                <a:spcPct val="100000"/>
              </a:lnSpc>
              <a:spcBef>
                <a:spcPts val="900"/>
              </a:spcBef>
              <a:buSzPct val="93333"/>
              <a:buChar char="•"/>
              <a:tabLst>
                <a:tab pos="470534" algn="l"/>
                <a:tab pos="471170" algn="l"/>
              </a:tabLst>
            </a:pPr>
            <a:r>
              <a:rPr spc="-15" dirty="0"/>
              <a:t>Initially,</a:t>
            </a:r>
            <a:r>
              <a:rPr spc="265" dirty="0"/>
              <a:t> </a:t>
            </a:r>
            <a:r>
              <a:rPr spc="-5" dirty="0"/>
              <a:t>the</a:t>
            </a:r>
            <a:r>
              <a:rPr spc="265" dirty="0"/>
              <a:t> </a:t>
            </a:r>
            <a:r>
              <a:rPr spc="-5" dirty="0"/>
              <a:t>head</a:t>
            </a:r>
            <a:r>
              <a:rPr spc="275" dirty="0"/>
              <a:t> </a:t>
            </a:r>
            <a:r>
              <a:rPr spc="-5" dirty="0"/>
              <a:t>and</a:t>
            </a:r>
            <a:r>
              <a:rPr spc="265" dirty="0"/>
              <a:t> </a:t>
            </a:r>
            <a:r>
              <a:rPr spc="-5" dirty="0"/>
              <a:t>the</a:t>
            </a:r>
            <a:r>
              <a:rPr spc="250" dirty="0"/>
              <a:t> </a:t>
            </a:r>
            <a:r>
              <a:rPr dirty="0"/>
              <a:t>tail</a:t>
            </a:r>
            <a:r>
              <a:rPr spc="270" dirty="0"/>
              <a:t> </a:t>
            </a:r>
            <a:r>
              <a:rPr spc="-5" dirty="0"/>
              <a:t>pointers</a:t>
            </a:r>
            <a:r>
              <a:rPr spc="265" dirty="0"/>
              <a:t> </a:t>
            </a:r>
            <a:r>
              <a:rPr spc="-5" dirty="0"/>
              <a:t>will</a:t>
            </a:r>
            <a:r>
              <a:rPr spc="270" dirty="0"/>
              <a:t> </a:t>
            </a:r>
            <a:r>
              <a:rPr dirty="0"/>
              <a:t>be</a:t>
            </a:r>
            <a:r>
              <a:rPr spc="280" dirty="0"/>
              <a:t> </a:t>
            </a:r>
            <a:r>
              <a:rPr spc="-5" dirty="0"/>
              <a:t>pointing</a:t>
            </a:r>
            <a:r>
              <a:rPr spc="265" dirty="0"/>
              <a:t> </a:t>
            </a:r>
            <a:r>
              <a:rPr dirty="0"/>
              <a:t>to</a:t>
            </a:r>
            <a:r>
              <a:rPr spc="250" dirty="0"/>
              <a:t> </a:t>
            </a:r>
            <a:r>
              <a:rPr dirty="0"/>
              <a:t>the</a:t>
            </a:r>
            <a:r>
              <a:rPr spc="254" dirty="0"/>
              <a:t> </a:t>
            </a:r>
            <a:r>
              <a:rPr dirty="0"/>
              <a:t>same</a:t>
            </a:r>
            <a:r>
              <a:rPr spc="260" dirty="0"/>
              <a:t> </a:t>
            </a:r>
            <a:r>
              <a:rPr spc="-5" dirty="0"/>
              <a:t>location,</a:t>
            </a:r>
            <a:r>
              <a:rPr spc="254" dirty="0"/>
              <a:t> </a:t>
            </a:r>
            <a:r>
              <a:rPr spc="-5" dirty="0"/>
              <a:t>this</a:t>
            </a:r>
          </a:p>
          <a:p>
            <a:pPr marL="470534">
              <a:lnSpc>
                <a:spcPct val="100000"/>
              </a:lnSpc>
              <a:spcBef>
                <a:spcPts val="900"/>
              </a:spcBef>
            </a:pPr>
            <a:r>
              <a:rPr spc="-5" dirty="0"/>
              <a:t>would</a:t>
            </a:r>
            <a:r>
              <a:rPr dirty="0"/>
              <a:t> mean</a:t>
            </a:r>
            <a:r>
              <a:rPr spc="-15" dirty="0"/>
              <a:t> </a:t>
            </a:r>
            <a:r>
              <a:rPr dirty="0"/>
              <a:t>that</a:t>
            </a:r>
            <a:r>
              <a:rPr spc="-2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queue</a:t>
            </a:r>
            <a:r>
              <a:rPr spc="-15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spc="-20" dirty="0"/>
              <a:t>empty.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2411" y="2462783"/>
            <a:ext cx="5352288" cy="21244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3780" y="499617"/>
            <a:ext cx="771398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6350" indent="-317500" algn="just">
              <a:lnSpc>
                <a:spcPct val="150000"/>
              </a:lnSpc>
              <a:spcBef>
                <a:spcPts val="100"/>
              </a:spcBef>
              <a:buSzPct val="93333"/>
              <a:buChar char="•"/>
              <a:tabLst>
                <a:tab pos="330200" algn="l"/>
              </a:tabLst>
            </a:pPr>
            <a:r>
              <a:rPr sz="1500" dirty="0">
                <a:latin typeface="Arial MT"/>
                <a:cs typeface="Arial MT"/>
              </a:rPr>
              <a:t>New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data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always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added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location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pointed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tail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pointer,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and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once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data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added,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tail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pointer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incremented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point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next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available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location</a:t>
            </a:r>
            <a:endParaRPr sz="1500">
              <a:latin typeface="Arial MT"/>
              <a:cs typeface="Arial MT"/>
            </a:endParaRPr>
          </a:p>
          <a:p>
            <a:pPr marL="329565" indent="-317500" algn="just">
              <a:lnSpc>
                <a:spcPct val="100000"/>
              </a:lnSpc>
              <a:spcBef>
                <a:spcPts val="900"/>
              </a:spcBef>
              <a:buSzPct val="93333"/>
              <a:buChar char="•"/>
              <a:tabLst>
                <a:tab pos="330200" algn="l"/>
              </a:tabLst>
            </a:pPr>
            <a:r>
              <a:rPr sz="1500" dirty="0">
                <a:latin typeface="Arial MT"/>
                <a:cs typeface="Arial MT"/>
              </a:rPr>
              <a:t>In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circular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queue,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data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not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actually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removed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queue.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Only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head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pointer</a:t>
            </a:r>
            <a:endParaRPr sz="1500">
              <a:latin typeface="Arial MT"/>
              <a:cs typeface="Arial MT"/>
            </a:endParaRPr>
          </a:p>
          <a:p>
            <a:pPr marL="329565" marR="5080" algn="just">
              <a:lnSpc>
                <a:spcPct val="150000"/>
              </a:lnSpc>
            </a:pP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incremented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one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position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when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dequeue</a:t>
            </a:r>
            <a:r>
              <a:rPr sz="1500" spc="1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executed.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As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queue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data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only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data between head and tail, hence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data left outside is not a part of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queue 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anymore,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hence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removed.</a:t>
            </a:r>
            <a:endParaRPr sz="1500">
              <a:latin typeface="Arial MT"/>
              <a:cs typeface="Arial MT"/>
            </a:endParaRPr>
          </a:p>
          <a:p>
            <a:pPr marL="329565" marR="5080" indent="-317500" algn="just">
              <a:lnSpc>
                <a:spcPct val="150000"/>
              </a:lnSpc>
              <a:spcBef>
                <a:spcPts val="5"/>
              </a:spcBef>
              <a:buSzPct val="93333"/>
              <a:buChar char="•"/>
              <a:tabLst>
                <a:tab pos="330200" algn="l"/>
              </a:tabLst>
            </a:pPr>
            <a:r>
              <a:rPr sz="1500" spc="-5" dirty="0">
                <a:latin typeface="Arial MT"/>
                <a:cs typeface="Arial MT"/>
              </a:rPr>
              <a:t>The head </a:t>
            </a:r>
            <a:r>
              <a:rPr sz="1500" dirty="0">
                <a:latin typeface="Arial MT"/>
                <a:cs typeface="Arial MT"/>
              </a:rPr>
              <a:t>and the tail </a:t>
            </a:r>
            <a:r>
              <a:rPr sz="1500" spc="-5" dirty="0">
                <a:latin typeface="Arial MT"/>
                <a:cs typeface="Arial MT"/>
              </a:rPr>
              <a:t>pointer will </a:t>
            </a:r>
            <a:r>
              <a:rPr sz="1500" dirty="0">
                <a:latin typeface="Arial MT"/>
                <a:cs typeface="Arial MT"/>
              </a:rPr>
              <a:t>get </a:t>
            </a:r>
            <a:r>
              <a:rPr sz="1500" spc="-5" dirty="0">
                <a:latin typeface="Arial MT"/>
                <a:cs typeface="Arial MT"/>
              </a:rPr>
              <a:t>initialised </a:t>
            </a:r>
            <a:r>
              <a:rPr sz="1500" dirty="0">
                <a:latin typeface="Arial MT"/>
                <a:cs typeface="Arial MT"/>
              </a:rPr>
              <a:t>to </a:t>
            </a:r>
            <a:r>
              <a:rPr sz="1500" spc="-5" dirty="0">
                <a:latin typeface="Arial MT"/>
                <a:cs typeface="Arial MT"/>
              </a:rPr>
              <a:t>0 every time they reach the </a:t>
            </a:r>
            <a:r>
              <a:rPr sz="1500" dirty="0">
                <a:latin typeface="Arial MT"/>
                <a:cs typeface="Arial MT"/>
              </a:rPr>
              <a:t>end of the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queue.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104" y="559663"/>
            <a:ext cx="7629525" cy="2266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715" indent="-31750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330200" algn="l"/>
              </a:tabLst>
            </a:pPr>
            <a:r>
              <a:rPr sz="1400" spc="-5" dirty="0">
                <a:latin typeface="Arial MT"/>
                <a:cs typeface="Arial MT"/>
              </a:rPr>
              <a:t>Also,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head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pointers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can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cross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each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other.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other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words,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head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pointer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 greater than the tail. </a:t>
            </a:r>
            <a:r>
              <a:rPr sz="1400" spc="-10" dirty="0">
                <a:latin typeface="Arial MT"/>
                <a:cs typeface="Arial MT"/>
              </a:rPr>
              <a:t>Sounds </a:t>
            </a:r>
            <a:r>
              <a:rPr sz="1400" spc="-5" dirty="0">
                <a:latin typeface="Arial MT"/>
                <a:cs typeface="Arial MT"/>
              </a:rPr>
              <a:t>odd? This will happen when </a:t>
            </a:r>
            <a:r>
              <a:rPr sz="1400" spc="-10" dirty="0">
                <a:latin typeface="Arial MT"/>
                <a:cs typeface="Arial MT"/>
              </a:rPr>
              <a:t>we </a:t>
            </a:r>
            <a:r>
              <a:rPr sz="1400" spc="-5" dirty="0">
                <a:latin typeface="Arial MT"/>
                <a:cs typeface="Arial MT"/>
              </a:rPr>
              <a:t>dequeue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queue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couple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 pointer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gets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reinitialized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upon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reaching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queue.</a:t>
            </a:r>
            <a:endParaRPr sz="1400">
              <a:latin typeface="Arial MT"/>
              <a:cs typeface="Arial MT"/>
            </a:endParaRPr>
          </a:p>
          <a:p>
            <a:pPr marL="329565" indent="-317500" algn="just">
              <a:lnSpc>
                <a:spcPct val="100000"/>
              </a:lnSpc>
              <a:spcBef>
                <a:spcPts val="840"/>
              </a:spcBef>
              <a:buChar char="•"/>
              <a:tabLst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At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time</a:t>
            </a:r>
            <a:r>
              <a:rPr sz="1400" spc="-5" dirty="0">
                <a:latin typeface="Arial MT"/>
                <a:cs typeface="Arial MT"/>
              </a:rPr>
              <a:t> 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position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inserted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will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5" dirty="0">
                <a:latin typeface="Arial MT"/>
                <a:cs typeface="Arial MT"/>
              </a:rPr>
              <a:t> calculated</a:t>
            </a:r>
            <a:r>
              <a:rPr sz="1400" dirty="0">
                <a:latin typeface="Arial MT"/>
                <a:cs typeface="Arial MT"/>
              </a:rPr>
              <a:t> 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relation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Rear </a:t>
            </a:r>
            <a:r>
              <a:rPr sz="1400" dirty="0">
                <a:latin typeface="Arial MT"/>
                <a:cs typeface="Arial MT"/>
              </a:rPr>
              <a:t>=</a:t>
            </a:r>
            <a:endParaRPr sz="14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Arial MT"/>
                <a:cs typeface="Arial MT"/>
              </a:rPr>
              <a:t>(Rear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1)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%</a:t>
            </a:r>
            <a:r>
              <a:rPr sz="1400" spc="-5" dirty="0">
                <a:latin typeface="Arial MT"/>
                <a:cs typeface="Arial MT"/>
              </a:rPr>
              <a:t> SIZE</a:t>
            </a:r>
            <a:endParaRPr sz="1400">
              <a:latin typeface="Arial MT"/>
              <a:cs typeface="Arial MT"/>
            </a:endParaRPr>
          </a:p>
          <a:p>
            <a:pPr marL="329565" marR="5080" indent="-317500" algn="just">
              <a:lnSpc>
                <a:spcPct val="150000"/>
              </a:lnSpc>
              <a:buChar char="•"/>
              <a:tabLst>
                <a:tab pos="330200" algn="l"/>
              </a:tabLst>
            </a:pPr>
            <a:r>
              <a:rPr sz="1400" spc="-5" dirty="0">
                <a:latin typeface="Arial MT"/>
                <a:cs typeface="Arial MT"/>
              </a:rPr>
              <a:t>After</a:t>
            </a:r>
            <a:r>
              <a:rPr sz="1400" spc="1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deleting</a:t>
            </a:r>
            <a:r>
              <a:rPr sz="1400" spc="1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</a:t>
            </a:r>
            <a:r>
              <a:rPr sz="1400" spc="1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circular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1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position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</a:t>
            </a:r>
            <a:r>
              <a:rPr sz="1400" spc="1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front</a:t>
            </a:r>
            <a:r>
              <a:rPr sz="1400" spc="1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calculated</a:t>
            </a:r>
            <a:r>
              <a:rPr sz="1400" spc="1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 </a:t>
            </a:r>
            <a:r>
              <a:rPr sz="1400" spc="-3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relation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Front=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(Front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1)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%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SIZE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5954" y="2761488"/>
            <a:ext cx="2612643" cy="174650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4E5604-B591-5D0F-A549-53086C8DD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8" y="190293"/>
            <a:ext cx="8123624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0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1555" y="1252727"/>
            <a:ext cx="5580888" cy="34381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59205" y="468579"/>
            <a:ext cx="26530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Pictorial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Representation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202768"/>
            <a:ext cx="6325235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Algorithms </a:t>
            </a:r>
            <a:r>
              <a:rPr sz="2600" spc="-20" dirty="0"/>
              <a:t>for </a:t>
            </a:r>
            <a:r>
              <a:rPr sz="2600" dirty="0"/>
              <a:t>inserting an </a:t>
            </a:r>
            <a:r>
              <a:rPr sz="2600" spc="-5" dirty="0"/>
              <a:t>element </a:t>
            </a:r>
            <a:r>
              <a:rPr sz="2600" dirty="0"/>
              <a:t>in a </a:t>
            </a:r>
            <a:r>
              <a:rPr sz="2600" spc="-10" dirty="0"/>
              <a:t>circular </a:t>
            </a:r>
            <a:r>
              <a:rPr sz="2600" spc="-575" dirty="0"/>
              <a:t> </a:t>
            </a:r>
            <a:r>
              <a:rPr sz="2600" dirty="0"/>
              <a:t>queue: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200150"/>
            <a:ext cx="7278218" cy="32835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Calibri"/>
                <a:cs typeface="Calibri"/>
              </a:rPr>
              <a:t>This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algorithm </a:t>
            </a:r>
            <a:r>
              <a:rPr lang="en-US" sz="1000" dirty="0">
                <a:latin typeface="Calibri"/>
                <a:cs typeface="Calibri"/>
              </a:rPr>
              <a:t>assumes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that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lang="en-US" sz="1000" spc="15" dirty="0">
                <a:latin typeface="Calibri"/>
                <a:cs typeface="Calibri"/>
              </a:rPr>
              <a:t>the </a:t>
            </a:r>
            <a:r>
              <a:rPr sz="1000" spc="-5" dirty="0">
                <a:latin typeface="Calibri"/>
                <a:cs typeface="Calibri"/>
              </a:rPr>
              <a:t>rear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and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front are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initially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set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to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rear=front=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-1.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alibri"/>
                <a:cs typeface="Calibri"/>
              </a:rPr>
              <a:t>Step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1: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Start</a:t>
            </a:r>
            <a:endParaRPr sz="1000" dirty="0">
              <a:latin typeface="Calibri"/>
              <a:cs typeface="Calibri"/>
            </a:endParaRPr>
          </a:p>
          <a:p>
            <a:pPr marL="12700" marR="1387475">
              <a:lnSpc>
                <a:spcPts val="3529"/>
              </a:lnSpc>
              <a:spcBef>
                <a:spcPts val="409"/>
              </a:spcBef>
            </a:pPr>
            <a:r>
              <a:rPr sz="1000" spc="-5" dirty="0">
                <a:latin typeface="Calibri"/>
                <a:cs typeface="Calibri"/>
              </a:rPr>
              <a:t>Step 2: Check </a:t>
            </a:r>
            <a:r>
              <a:rPr sz="1000" dirty="0">
                <a:latin typeface="Calibri"/>
                <a:cs typeface="Calibri"/>
              </a:rPr>
              <a:t>if </a:t>
            </a:r>
            <a:r>
              <a:rPr lang="en-US" sz="1000" dirty="0">
                <a:latin typeface="Calibri"/>
                <a:cs typeface="Calibri"/>
              </a:rPr>
              <a:t>the </a:t>
            </a:r>
            <a:r>
              <a:rPr sz="1000" spc="-5" dirty="0">
                <a:latin typeface="Calibri"/>
                <a:cs typeface="Calibri"/>
              </a:rPr>
              <a:t>Queue </a:t>
            </a:r>
            <a:r>
              <a:rPr sz="1000" dirty="0">
                <a:latin typeface="Calibri"/>
                <a:cs typeface="Calibri"/>
              </a:rPr>
              <a:t>is </a:t>
            </a:r>
            <a:r>
              <a:rPr sz="1000" spc="-5" dirty="0">
                <a:latin typeface="Calibri"/>
                <a:cs typeface="Calibri"/>
              </a:rPr>
              <a:t>full </a:t>
            </a:r>
            <a:r>
              <a:rPr sz="1000" dirty="0">
                <a:latin typeface="Calibri"/>
                <a:cs typeface="Calibri"/>
              </a:rPr>
              <a:t>or </a:t>
            </a:r>
            <a:r>
              <a:rPr sz="1000" spc="-5" dirty="0">
                <a:latin typeface="Calibri"/>
                <a:cs typeface="Calibri"/>
              </a:rPr>
              <a:t>not if </a:t>
            </a:r>
            <a:r>
              <a:rPr lang="en-US" sz="1000" dirty="0"/>
              <a:t>(front == 0 &amp;&amp; rear == MAX-1)|| (front == rear+1)</a:t>
            </a:r>
          </a:p>
          <a:p>
            <a:pPr marL="12700" marR="1387475">
              <a:lnSpc>
                <a:spcPts val="3529"/>
              </a:lnSpc>
              <a:spcBef>
                <a:spcPts val="409"/>
              </a:spcBef>
            </a:pPr>
            <a:r>
              <a:rPr lang="en-US" sz="1000" dirty="0"/>
              <a:t> </a:t>
            </a:r>
            <a:r>
              <a:rPr lang="en-US" sz="1000" spc="-5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tep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3: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If the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queue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is</a:t>
            </a:r>
            <a:r>
              <a:rPr sz="1000" spc="-5" dirty="0">
                <a:latin typeface="Calibri"/>
                <a:cs typeface="Calibri"/>
              </a:rPr>
              <a:t> full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print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Queue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is</a:t>
            </a:r>
            <a:r>
              <a:rPr sz="1000" spc="-5" dirty="0">
                <a:latin typeface="Calibri"/>
                <a:cs typeface="Calibri"/>
              </a:rPr>
              <a:t> full and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go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to</a:t>
            </a:r>
            <a:r>
              <a:rPr sz="1000" spc="-5" dirty="0">
                <a:latin typeface="Calibri"/>
                <a:cs typeface="Calibri"/>
              </a:rPr>
              <a:t> Step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7</a:t>
            </a:r>
            <a:endParaRPr lang="en-US" sz="1000" dirty="0">
              <a:latin typeface="Calibri"/>
              <a:cs typeface="Calibri"/>
            </a:endParaRPr>
          </a:p>
          <a:p>
            <a:pPr marL="12700" marR="1387475">
              <a:lnSpc>
                <a:spcPts val="3529"/>
              </a:lnSpc>
              <a:spcBef>
                <a:spcPts val="409"/>
              </a:spcBef>
            </a:pPr>
            <a:r>
              <a:rPr lang="en-US" sz="1000" dirty="0">
                <a:latin typeface="Calibri"/>
                <a:cs typeface="Calibri"/>
              </a:rPr>
              <a:t>Step 4: </a:t>
            </a:r>
            <a:r>
              <a:rPr lang="en-US" sz="1000" dirty="0"/>
              <a:t>Check if (</a:t>
            </a:r>
            <a:r>
              <a:rPr lang="en-US" sz="1000"/>
              <a:t>front =rear== </a:t>
            </a:r>
            <a:r>
              <a:rPr lang="en-US" sz="1000" dirty="0"/>
              <a:t>-1) then front = 0; rear= 0; else </a:t>
            </a:r>
            <a:r>
              <a:rPr lang="en-US" sz="1000" dirty="0" err="1"/>
              <a:t>goto</a:t>
            </a:r>
            <a:r>
              <a:rPr lang="en-US" sz="1000" dirty="0"/>
              <a:t> step 6</a:t>
            </a:r>
            <a:endParaRPr sz="1000" dirty="0">
              <a:latin typeface="Calibri"/>
              <a:cs typeface="Calibri"/>
            </a:endParaRPr>
          </a:p>
          <a:p>
            <a:pPr marL="12700" marR="2051050">
              <a:lnSpc>
                <a:spcPts val="3529"/>
              </a:lnSpc>
              <a:spcBef>
                <a:spcPts val="415"/>
              </a:spcBef>
            </a:pPr>
            <a:r>
              <a:rPr sz="1000" spc="-5" dirty="0">
                <a:latin typeface="Calibri"/>
                <a:cs typeface="Calibri"/>
              </a:rPr>
              <a:t>Step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5: set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rear=(rear+1)%MAXSIZE;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[increment rear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by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1] </a:t>
            </a:r>
            <a:r>
              <a:rPr sz="1000" spc="-300" dirty="0">
                <a:latin typeface="Calibri"/>
                <a:cs typeface="Calibri"/>
              </a:rPr>
              <a:t> </a:t>
            </a:r>
            <a:endParaRPr lang="en-US" sz="1000" spc="-300" dirty="0">
              <a:latin typeface="Calibri"/>
              <a:cs typeface="Calibri"/>
            </a:endParaRPr>
          </a:p>
          <a:p>
            <a:pPr marL="12700" marR="2051050">
              <a:lnSpc>
                <a:spcPts val="3529"/>
              </a:lnSpc>
              <a:spcBef>
                <a:spcPts val="415"/>
              </a:spcBef>
            </a:pPr>
            <a:r>
              <a:rPr sz="1000" spc="-5" dirty="0">
                <a:latin typeface="Calibri"/>
                <a:cs typeface="Calibri"/>
              </a:rPr>
              <a:t>Step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6: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queue[rear]=item;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Step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7:end</a:t>
            </a:r>
            <a:endParaRPr sz="1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3547" y="1025652"/>
            <a:ext cx="8757285" cy="3092450"/>
            <a:chOff x="193547" y="1025652"/>
            <a:chExt cx="8757285" cy="3092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547" y="1228344"/>
              <a:ext cx="4572000" cy="22905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1025652"/>
              <a:ext cx="4378452" cy="30921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202768"/>
            <a:ext cx="5589270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Algorithms</a:t>
            </a:r>
            <a:r>
              <a:rPr sz="2600" spc="-40" dirty="0"/>
              <a:t> </a:t>
            </a:r>
            <a:r>
              <a:rPr sz="2600" spc="-20" dirty="0"/>
              <a:t>for</a:t>
            </a:r>
            <a:r>
              <a:rPr sz="2600" spc="-25" dirty="0"/>
              <a:t> </a:t>
            </a:r>
            <a:r>
              <a:rPr sz="2600" dirty="0"/>
              <a:t>deleting</a:t>
            </a:r>
            <a:r>
              <a:rPr sz="2600" spc="-20" dirty="0"/>
              <a:t> </a:t>
            </a:r>
            <a:r>
              <a:rPr sz="2600" dirty="0"/>
              <a:t>an</a:t>
            </a:r>
            <a:r>
              <a:rPr sz="2600" spc="-25" dirty="0"/>
              <a:t> </a:t>
            </a:r>
            <a:r>
              <a:rPr sz="2600" spc="-5" dirty="0"/>
              <a:t>element</a:t>
            </a:r>
            <a:r>
              <a:rPr sz="2600" spc="-10" dirty="0"/>
              <a:t> </a:t>
            </a:r>
            <a:r>
              <a:rPr sz="2600" spc="-15" dirty="0"/>
              <a:t>from</a:t>
            </a:r>
            <a:r>
              <a:rPr sz="2600" spc="-20" dirty="0"/>
              <a:t> </a:t>
            </a:r>
            <a:r>
              <a:rPr sz="2600" dirty="0"/>
              <a:t>a </a:t>
            </a:r>
            <a:r>
              <a:rPr sz="2600" spc="-575" dirty="0"/>
              <a:t> </a:t>
            </a:r>
            <a:r>
              <a:rPr sz="2600" spc="-10" dirty="0"/>
              <a:t>circular</a:t>
            </a:r>
            <a:r>
              <a:rPr sz="2600" spc="-20" dirty="0"/>
              <a:t> </a:t>
            </a:r>
            <a:r>
              <a:rPr sz="2600" dirty="0"/>
              <a:t>queue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798982" y="1099900"/>
            <a:ext cx="7282180" cy="277050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500" spc="-5" dirty="0">
                <a:latin typeface="Arial MT"/>
                <a:cs typeface="Arial MT"/>
              </a:rPr>
              <a:t>This</a:t>
            </a:r>
            <a:r>
              <a:rPr sz="1500" dirty="0">
                <a:latin typeface="Arial MT"/>
                <a:cs typeface="Arial MT"/>
              </a:rPr>
              <a:t> algorithm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assume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rear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front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initially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 rear=front=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MAXSIZE-1.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spc="-5" dirty="0">
                <a:latin typeface="Arial MT"/>
                <a:cs typeface="Arial MT"/>
              </a:rPr>
              <a:t>Step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1: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Step </a:t>
            </a:r>
            <a:r>
              <a:rPr sz="1500" dirty="0">
                <a:latin typeface="Arial MT"/>
                <a:cs typeface="Arial MT"/>
              </a:rPr>
              <a:t>2:Check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queue </a:t>
            </a:r>
            <a:r>
              <a:rPr sz="1500" spc="-5" dirty="0">
                <a:latin typeface="Arial MT"/>
                <a:cs typeface="Arial MT"/>
              </a:rPr>
              <a:t>is Empty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(if (rear==front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Front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-1 </a:t>
            </a:r>
            <a:r>
              <a:rPr sz="1500" dirty="0">
                <a:latin typeface="Arial MT"/>
                <a:cs typeface="Arial MT"/>
              </a:rPr>
              <a:t>&amp;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Rear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-1))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Step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3: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queue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empty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print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Queue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empty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7</a:t>
            </a:r>
            <a:endParaRPr sz="1500">
              <a:latin typeface="Arial MT"/>
              <a:cs typeface="Arial MT"/>
            </a:endParaRPr>
          </a:p>
          <a:p>
            <a:pPr marL="12700" marR="2149475">
              <a:lnSpc>
                <a:spcPct val="150000"/>
              </a:lnSpc>
            </a:pPr>
            <a:r>
              <a:rPr sz="1500" spc="-5" dirty="0">
                <a:latin typeface="Arial MT"/>
                <a:cs typeface="Arial MT"/>
              </a:rPr>
              <a:t>Step </a:t>
            </a:r>
            <a:r>
              <a:rPr sz="1500" dirty="0">
                <a:latin typeface="Arial MT"/>
                <a:cs typeface="Arial MT"/>
              </a:rPr>
              <a:t>4: </a:t>
            </a:r>
            <a:r>
              <a:rPr sz="1500" spc="-5" dirty="0">
                <a:latin typeface="Arial MT"/>
                <a:cs typeface="Arial MT"/>
              </a:rPr>
              <a:t>Set front=(front+1)%MAXSIZE; </a:t>
            </a:r>
            <a:r>
              <a:rPr sz="1500" dirty="0">
                <a:latin typeface="Arial MT"/>
                <a:cs typeface="Arial MT"/>
              </a:rPr>
              <a:t>[increment front by 1]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Step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5: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Set </a:t>
            </a:r>
            <a:r>
              <a:rPr sz="1500" dirty="0">
                <a:latin typeface="Arial MT"/>
                <a:cs typeface="Arial MT"/>
              </a:rPr>
              <a:t>item=cqueue[front];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Step </a:t>
            </a:r>
            <a:r>
              <a:rPr sz="1500" dirty="0">
                <a:latin typeface="Arial MT"/>
                <a:cs typeface="Arial MT"/>
              </a:rPr>
              <a:t>6: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Print </a:t>
            </a:r>
            <a:r>
              <a:rPr sz="1500" dirty="0">
                <a:latin typeface="Arial MT"/>
                <a:cs typeface="Arial MT"/>
              </a:rPr>
              <a:t>Item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being </a:t>
            </a:r>
            <a:r>
              <a:rPr sz="1500" spc="-5" dirty="0">
                <a:latin typeface="Arial MT"/>
                <a:cs typeface="Arial MT"/>
              </a:rPr>
              <a:t>displayed</a:t>
            </a:r>
            <a:r>
              <a:rPr sz="1500" dirty="0">
                <a:latin typeface="Arial MT"/>
                <a:cs typeface="Arial MT"/>
              </a:rPr>
              <a:t> item.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Step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7: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end.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495" y="1133972"/>
            <a:ext cx="3363385" cy="26514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06494" y="911231"/>
            <a:ext cx="3790795" cy="287089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24358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006FC0"/>
                </a:solidFill>
              </a:rPr>
              <a:t>Priority</a:t>
            </a:r>
            <a:r>
              <a:rPr spc="-125" dirty="0">
                <a:solidFill>
                  <a:srgbClr val="006FC0"/>
                </a:solidFill>
              </a:rPr>
              <a:t> </a:t>
            </a:r>
            <a:r>
              <a:rPr spc="-25" dirty="0">
                <a:solidFill>
                  <a:srgbClr val="006FC0"/>
                </a:solidFill>
              </a:rPr>
              <a:t>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190" y="1103560"/>
            <a:ext cx="7407275" cy="296862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44"/>
              </a:spcBef>
              <a:buChar char="•"/>
              <a:tabLst>
                <a:tab pos="329565" algn="l"/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priority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1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special</a:t>
            </a:r>
            <a:r>
              <a:rPr sz="1400" spc="1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type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each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associated</a:t>
            </a:r>
            <a:r>
              <a:rPr sz="1400" spc="1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1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</a:p>
          <a:p>
            <a:pPr marL="329565" algn="just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 </a:t>
            </a:r>
            <a:r>
              <a:rPr sz="1400" spc="-5" dirty="0">
                <a:latin typeface="Arial MT"/>
                <a:cs typeface="Arial MT"/>
              </a:rPr>
              <a:t>served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according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priority.</a:t>
            </a:r>
            <a:endParaRPr sz="1400" dirty="0">
              <a:latin typeface="Arial MT"/>
              <a:cs typeface="Arial MT"/>
            </a:endParaRPr>
          </a:p>
          <a:p>
            <a:pPr marL="329565" marR="5080" indent="-317500" algn="just">
              <a:lnSpc>
                <a:spcPct val="150100"/>
              </a:lnSpc>
              <a:spcBef>
                <a:spcPts val="994"/>
              </a:spcBef>
              <a:buChar char="•"/>
              <a:tabLst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priority queue </a:t>
            </a:r>
            <a:r>
              <a:rPr sz="1400" spc="-10" dirty="0">
                <a:latin typeface="Arial MT"/>
                <a:cs typeface="Arial MT"/>
              </a:rPr>
              <a:t>is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collection of elements such that each element </a:t>
            </a:r>
            <a:r>
              <a:rPr sz="1400" spc="-10" dirty="0">
                <a:latin typeface="Arial MT"/>
                <a:cs typeface="Arial MT"/>
              </a:rPr>
              <a:t>has been </a:t>
            </a:r>
            <a:r>
              <a:rPr sz="1400" spc="-5" dirty="0">
                <a:latin typeface="Arial MT"/>
                <a:cs typeface="Arial MT"/>
              </a:rPr>
              <a:t>assigned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priority and the order in which elements are deleted and processed comes from the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rules:</a:t>
            </a: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1550" dirty="0">
              <a:latin typeface="Arial MT"/>
              <a:cs typeface="Arial MT"/>
            </a:endParaRPr>
          </a:p>
          <a:p>
            <a:pPr marL="786765" lvl="1" indent="-318135">
              <a:lnSpc>
                <a:spcPct val="100000"/>
              </a:lnSpc>
              <a:buChar char="•"/>
              <a:tabLst>
                <a:tab pos="786765" algn="l"/>
                <a:tab pos="787400" algn="l"/>
              </a:tabLst>
            </a:pP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higher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 processed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before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lower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priority.</a:t>
            </a:r>
            <a:endParaRPr sz="1400" dirty="0">
              <a:latin typeface="Arial MT"/>
              <a:cs typeface="Arial MT"/>
            </a:endParaRPr>
          </a:p>
          <a:p>
            <a:pPr marL="786765" marR="5080" lvl="1" indent="-317500">
              <a:lnSpc>
                <a:spcPct val="150000"/>
              </a:lnSpc>
              <a:spcBef>
                <a:spcPts val="1010"/>
              </a:spcBef>
              <a:buChar char="•"/>
              <a:tabLst>
                <a:tab pos="786765" algn="l"/>
                <a:tab pos="787400" algn="l"/>
              </a:tabLst>
            </a:pPr>
            <a:r>
              <a:rPr sz="1400" spc="-35" dirty="0">
                <a:latin typeface="Arial MT"/>
                <a:cs typeface="Arial MT"/>
              </a:rPr>
              <a:t>Two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elements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same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priority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are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processed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according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order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were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inserted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queue.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9011" y="1143000"/>
            <a:ext cx="666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49485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Application</a:t>
            </a:r>
            <a:r>
              <a:rPr spc="-25" dirty="0"/>
              <a:t> </a:t>
            </a:r>
            <a:r>
              <a:rPr spc="-10" dirty="0"/>
              <a:t>of </a:t>
            </a:r>
            <a:r>
              <a:rPr spc="-5" dirty="0"/>
              <a:t>Priority</a:t>
            </a:r>
            <a:r>
              <a:rPr spc="-25" dirty="0"/>
              <a:t> </a:t>
            </a:r>
            <a:r>
              <a:rPr dirty="0"/>
              <a:t>queue: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7186" y="1083735"/>
            <a:ext cx="7305040" cy="204088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100"/>
              </a:spcBef>
              <a:buSzPct val="135714"/>
              <a:buChar char="•"/>
              <a:tabLst>
                <a:tab pos="297180" algn="l"/>
                <a:tab pos="297815" algn="l"/>
              </a:tabLst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queue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observed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CPU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scheduling.</a:t>
            </a:r>
          </a:p>
          <a:p>
            <a:pPr marL="818515" lvl="1" indent="-349885">
              <a:lnSpc>
                <a:spcPct val="100000"/>
              </a:lnSpc>
              <a:spcBef>
                <a:spcPts val="1839"/>
              </a:spcBef>
              <a:buSzPct val="135714"/>
              <a:buChar char="○"/>
              <a:tabLst>
                <a:tab pos="818515" algn="l"/>
                <a:tab pos="819150" algn="l"/>
              </a:tabLst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jobs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dirty="0">
                <a:latin typeface="Arial MT"/>
                <a:cs typeface="Arial MT"/>
              </a:rPr>
              <a:t> higher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processed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first.</a:t>
            </a:r>
          </a:p>
          <a:p>
            <a:pPr marL="818515" marR="5080" lvl="1" indent="-349250">
              <a:lnSpc>
                <a:spcPct val="150100"/>
              </a:lnSpc>
              <a:spcBef>
                <a:spcPts val="995"/>
              </a:spcBef>
              <a:buSzPct val="135714"/>
              <a:buChar char="○"/>
              <a:tabLst>
                <a:tab pos="818515" algn="l"/>
                <a:tab pos="819150" algn="l"/>
              </a:tabLst>
            </a:pPr>
            <a:r>
              <a:rPr sz="1400" dirty="0">
                <a:latin typeface="Arial MT"/>
                <a:cs typeface="Arial MT"/>
              </a:rPr>
              <a:t>If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two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jobs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5" dirty="0">
                <a:latin typeface="Arial MT"/>
                <a:cs typeface="Arial MT"/>
              </a:rPr>
              <a:t> same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jobs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processed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according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their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position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queue.</a:t>
            </a: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○"/>
            </a:pPr>
            <a:endParaRPr sz="1600" dirty="0">
              <a:latin typeface="Arial MT"/>
              <a:cs typeface="Arial MT"/>
            </a:endParaRPr>
          </a:p>
          <a:p>
            <a:pPr marL="818515" lvl="1" indent="-349885">
              <a:lnSpc>
                <a:spcPct val="100000"/>
              </a:lnSpc>
              <a:buSzPct val="135714"/>
              <a:buChar char="○"/>
              <a:tabLst>
                <a:tab pos="818515" algn="l"/>
                <a:tab pos="81915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short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job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given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over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longer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one.</a:t>
            </a:r>
          </a:p>
        </p:txBody>
      </p:sp>
    </p:spTree>
    <p:extLst>
      <p:ext uri="{BB962C8B-B14F-4D97-AF65-F5344CB8AC3E}">
        <p14:creationId xmlns:p14="http://schemas.microsoft.com/office/powerpoint/2010/main" val="2075144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6897218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Characteristics of Priority Queue</a:t>
            </a:r>
            <a:b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907186" y="1083735"/>
            <a:ext cx="7305040" cy="2680734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b="0" i="0" dirty="0">
                <a:effectLst/>
                <a:latin typeface="Arial MT"/>
                <a:ea typeface="Calibri Light" panose="020F0302020204030204" pitchFamily="34" charset="0"/>
                <a:cs typeface="Calibri Light" panose="020F0302020204030204" pitchFamily="34" charset="0"/>
              </a:rPr>
              <a:t>Priority queue in a data structure is an extension of a linear queue that possesses the following properties: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 MT"/>
                <a:ea typeface="Calibri Light" panose="020F0302020204030204" pitchFamily="34" charset="0"/>
                <a:cs typeface="Calibri Light" panose="020F0302020204030204" pitchFamily="34" charset="0"/>
              </a:rPr>
              <a:t>Every element has a certain priority assigned to it.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 MT"/>
                <a:ea typeface="Calibri Light" panose="020F0302020204030204" pitchFamily="34" charset="0"/>
                <a:cs typeface="Calibri Light" panose="020F0302020204030204" pitchFamily="34" charset="0"/>
              </a:rPr>
              <a:t>Every element of this queue must be comparable.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 MT"/>
                <a:ea typeface="Calibri Light" panose="020F0302020204030204" pitchFamily="34" charset="0"/>
                <a:cs typeface="Calibri Light" panose="020F0302020204030204" pitchFamily="34" charset="0"/>
              </a:rPr>
              <a:t>It will delete the element with higher priority before the lower priority.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 MT"/>
                <a:ea typeface="Calibri Light" panose="020F0302020204030204" pitchFamily="34" charset="0"/>
                <a:cs typeface="Calibri Light" panose="020F0302020204030204" pitchFamily="34" charset="0"/>
              </a:rPr>
              <a:t>If multiple elements have the same priority, it does their removal from the queue according to the FCFS principle.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6897218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Priority Queue</a:t>
            </a:r>
            <a:b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907186" y="1083735"/>
            <a:ext cx="7305040" cy="100283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algn="l"/>
            <a:r>
              <a:rPr lang="en-US" sz="1400" b="0" i="0" dirty="0">
                <a:effectLst/>
                <a:latin typeface="Arial MT"/>
              </a:rPr>
              <a:t>Now, understand these properties with the help of an example. Consider inserting 7, 2, 45, 32, and 12 in a priority queue. The element with the least value has the highest property. Thus, you should maintain the lowest element at the front node. </a:t>
            </a:r>
            <a:r>
              <a:rPr lang="en-US" sz="1400" b="0" i="0" dirty="0">
                <a:effectLst/>
                <a:latin typeface="Roboto" panose="02000000000000000000" pitchFamily="2" charset="0"/>
              </a:rPr>
              <a:t>The image above shows how it maintains the priority during insertion in a queue.</a:t>
            </a:r>
            <a:endParaRPr lang="en-US" sz="1400" b="0" i="0" dirty="0">
              <a:effectLst/>
              <a:latin typeface="Arial MT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DE8D0-4ABC-B452-7456-3E6B59168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131272"/>
            <a:ext cx="3886200" cy="289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15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09550"/>
            <a:ext cx="6897218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Priority Queue</a:t>
            </a:r>
            <a:b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DD4F3F-749D-64B2-2400-76D358224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9" y="1412788"/>
            <a:ext cx="4503685" cy="36051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1486A4-B916-2D31-AB3E-1800BF4A9115}"/>
              </a:ext>
            </a:extLst>
          </p:cNvPr>
          <p:cNvSpPr txBox="1"/>
          <p:nvPr/>
        </p:nvSpPr>
        <p:spPr>
          <a:xfrm>
            <a:off x="685800" y="158115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representation of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407248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20446"/>
            <a:ext cx="3939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Basic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features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Queue: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5474" y="1096241"/>
            <a:ext cx="7070725" cy="258762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1065"/>
              </a:spcBef>
              <a:buChar char="•"/>
              <a:tabLst>
                <a:tab pos="342900" algn="l"/>
                <a:tab pos="343535" algn="l"/>
              </a:tabLst>
            </a:pPr>
            <a:r>
              <a:rPr sz="1600" dirty="0">
                <a:latin typeface="Arial MT"/>
                <a:cs typeface="Arial MT"/>
              </a:rPr>
              <a:t>Like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stack,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</a:t>
            </a:r>
            <a:r>
              <a:rPr sz="1600" dirty="0">
                <a:latin typeface="Arial MT"/>
                <a:cs typeface="Arial MT"/>
              </a:rPr>
              <a:t>also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ordered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list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similar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types.</a:t>
            </a:r>
            <a:endParaRPr sz="1600">
              <a:latin typeface="Arial MT"/>
              <a:cs typeface="Arial MT"/>
            </a:endParaRPr>
          </a:p>
          <a:p>
            <a:pPr marL="342900" indent="-330835">
              <a:lnSpc>
                <a:spcPct val="100000"/>
              </a:lnSpc>
              <a:spcBef>
                <a:spcPts val="965"/>
              </a:spcBef>
              <a:buChar char="•"/>
              <a:tabLst>
                <a:tab pos="342900" algn="l"/>
                <a:tab pos="343535" algn="l"/>
              </a:tabLst>
            </a:pPr>
            <a:r>
              <a:rPr sz="1600" spc="-5" dirty="0">
                <a:latin typeface="Arial MT"/>
                <a:cs typeface="Arial MT"/>
              </a:rPr>
              <a:t>Queue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 FIFO(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Out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)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structure.</a:t>
            </a:r>
            <a:endParaRPr sz="1600">
              <a:latin typeface="Arial MT"/>
              <a:cs typeface="Arial MT"/>
            </a:endParaRPr>
          </a:p>
          <a:p>
            <a:pPr marL="342900" indent="-330835">
              <a:lnSpc>
                <a:spcPct val="100000"/>
              </a:lnSpc>
              <a:spcBef>
                <a:spcPts val="960"/>
              </a:spcBef>
              <a:buChar char="•"/>
              <a:tabLst>
                <a:tab pos="342900" algn="l"/>
                <a:tab pos="343535" algn="l"/>
              </a:tabLst>
            </a:pPr>
            <a:r>
              <a:rPr sz="1600" spc="-5" dirty="0">
                <a:latin typeface="Arial MT"/>
                <a:cs typeface="Arial MT"/>
              </a:rPr>
              <a:t>Once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into 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Queue,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all 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inserted</a:t>
            </a:r>
            <a:endParaRPr sz="1600">
              <a:latin typeface="Arial MT"/>
              <a:cs typeface="Arial MT"/>
            </a:endParaRPr>
          </a:p>
          <a:p>
            <a:pPr marL="3429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before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 element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must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removed,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remove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</a:t>
            </a:r>
            <a:endParaRPr sz="1600">
              <a:latin typeface="Arial MT"/>
              <a:cs typeface="Arial MT"/>
            </a:endParaRPr>
          </a:p>
          <a:p>
            <a:pPr marL="3429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element.</a:t>
            </a:r>
            <a:endParaRPr sz="1600">
              <a:latin typeface="Arial MT"/>
              <a:cs typeface="Arial MT"/>
            </a:endParaRPr>
          </a:p>
          <a:p>
            <a:pPr marL="342900" indent="-330835">
              <a:lnSpc>
                <a:spcPct val="100000"/>
              </a:lnSpc>
              <a:spcBef>
                <a:spcPts val="960"/>
              </a:spcBef>
              <a:buChar char="•"/>
              <a:tabLst>
                <a:tab pos="342900" algn="l"/>
                <a:tab pos="343535" algn="l"/>
              </a:tabLst>
            </a:pPr>
            <a:r>
              <a:rPr sz="1600" spc="-5" dirty="0">
                <a:latin typeface="Arial MT"/>
                <a:cs typeface="Arial MT"/>
              </a:rPr>
              <a:t>peek()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function</a:t>
            </a:r>
            <a:r>
              <a:rPr sz="1600" dirty="0">
                <a:latin typeface="Arial MT"/>
                <a:cs typeface="Arial MT"/>
              </a:rPr>
              <a:t> is</a:t>
            </a:r>
            <a:r>
              <a:rPr sz="1600" spc="-5" dirty="0">
                <a:latin typeface="Arial MT"/>
                <a:cs typeface="Arial MT"/>
              </a:rPr>
              <a:t> often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return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value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without</a:t>
            </a:r>
            <a:endParaRPr sz="1600">
              <a:latin typeface="Arial MT"/>
              <a:cs typeface="Arial MT"/>
            </a:endParaRPr>
          </a:p>
          <a:p>
            <a:pPr marL="3429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dequeuing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09550"/>
            <a:ext cx="6897218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Priority Queue</a:t>
            </a:r>
            <a:b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486A4-B916-2D31-AB3E-1800BF4A9115}"/>
              </a:ext>
            </a:extLst>
          </p:cNvPr>
          <p:cNvSpPr txBox="1"/>
          <p:nvPr/>
        </p:nvSpPr>
        <p:spPr>
          <a:xfrm>
            <a:off x="685800" y="158115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representation of priority queue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20998-1B1D-823F-98DB-13F9C2094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015" y="527580"/>
            <a:ext cx="4921507" cy="408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44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6897218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Priority Queue</a:t>
            </a:r>
            <a:b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25D490-DA21-4012-6FA8-5ACBE96AB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76350"/>
            <a:ext cx="7380345" cy="371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730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276" y="290550"/>
            <a:ext cx="7790815" cy="418719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20" dirty="0">
                <a:latin typeface="Arial MT"/>
                <a:cs typeface="Arial MT"/>
              </a:rPr>
              <a:t>Types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queues:</a:t>
            </a:r>
            <a:endParaRPr sz="1400" dirty="0">
              <a:latin typeface="Arial MT"/>
              <a:cs typeface="Arial MT"/>
            </a:endParaRP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400" b="1" spc="-10" dirty="0">
                <a:latin typeface="Arial"/>
                <a:cs typeface="Arial"/>
              </a:rPr>
              <a:t>Ascending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priority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queue(min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priority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queue):</a:t>
            </a:r>
            <a:endParaRPr sz="1400" dirty="0">
              <a:latin typeface="Arial"/>
              <a:cs typeface="Arial"/>
            </a:endParaRPr>
          </a:p>
          <a:p>
            <a:pPr marL="927100" lvl="1" indent="-317500">
              <a:lnSpc>
                <a:spcPct val="100000"/>
              </a:lnSpc>
              <a:spcBef>
                <a:spcPts val="840"/>
              </a:spcBef>
              <a:buChar char="○"/>
              <a:tabLst>
                <a:tab pos="926465" algn="l"/>
                <a:tab pos="927100" algn="l"/>
              </a:tabLst>
            </a:pPr>
            <a:r>
              <a:rPr sz="1400" dirty="0">
                <a:latin typeface="Arial MT"/>
                <a:cs typeface="Arial MT"/>
              </a:rPr>
              <a:t>An</a:t>
            </a:r>
            <a:r>
              <a:rPr sz="1400" spc="1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ascending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priority</a:t>
            </a:r>
            <a:r>
              <a:rPr sz="1400" spc="1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1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collection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items</a:t>
            </a:r>
            <a:r>
              <a:rPr sz="1400" spc="1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into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items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</a:t>
            </a:r>
            <a:r>
              <a:rPr sz="1400" spc="1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inserted</a:t>
            </a:r>
            <a:endParaRPr sz="1400" dirty="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arbitrarily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but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 only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smallest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item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removed.</a:t>
            </a:r>
            <a:endParaRPr sz="1400" dirty="0">
              <a:latin typeface="Arial MT"/>
              <a:cs typeface="Arial MT"/>
            </a:endParaRPr>
          </a:p>
          <a:p>
            <a:pPr marL="927100" marR="5080" lvl="1" indent="-317500">
              <a:lnSpc>
                <a:spcPct val="150000"/>
              </a:lnSpc>
              <a:buChar char="○"/>
              <a:tabLst>
                <a:tab pos="926465" algn="l"/>
                <a:tab pos="927100" algn="l"/>
              </a:tabLst>
            </a:pPr>
            <a:r>
              <a:rPr sz="1400" dirty="0">
                <a:latin typeface="Arial MT"/>
                <a:cs typeface="Arial MT"/>
              </a:rPr>
              <a:t>For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example,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take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numbers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2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5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arranged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ascending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order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like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1,2,3,4,5;</a:t>
            </a:r>
            <a:r>
              <a:rPr sz="1400" spc="3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therefore,</a:t>
            </a:r>
            <a:r>
              <a:rPr sz="1400" spc="3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3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smallest</a:t>
            </a:r>
            <a:r>
              <a:rPr sz="1400" spc="34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number,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i.e.,</a:t>
            </a:r>
            <a:r>
              <a:rPr sz="1400" spc="3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r>
              <a:rPr sz="1400" spc="3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3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given</a:t>
            </a:r>
            <a:r>
              <a:rPr sz="1400" spc="3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</a:t>
            </a:r>
            <a:r>
              <a:rPr sz="1400" spc="3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3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highest</a:t>
            </a:r>
            <a:r>
              <a:rPr sz="1400" spc="3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priority</a:t>
            </a:r>
            <a:r>
              <a:rPr sz="1400" spc="3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</a:p>
          <a:p>
            <a:pPr marL="927100">
              <a:lnSpc>
                <a:spcPct val="100000"/>
              </a:lnSpc>
              <a:spcBef>
                <a:spcPts val="845"/>
              </a:spcBef>
            </a:pP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queue.</a:t>
            </a:r>
            <a:endParaRPr sz="1400" dirty="0">
              <a:latin typeface="Arial MT"/>
              <a:cs typeface="Arial MT"/>
            </a:endParaRP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Arial"/>
                <a:cs typeface="Arial"/>
              </a:rPr>
              <a:t>Descending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priority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queue(max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priority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queue):</a:t>
            </a:r>
            <a:endParaRPr sz="1400" dirty="0">
              <a:latin typeface="Arial"/>
              <a:cs typeface="Arial"/>
            </a:endParaRPr>
          </a:p>
          <a:p>
            <a:pPr marL="927100" lvl="1" indent="-317500">
              <a:lnSpc>
                <a:spcPct val="100000"/>
              </a:lnSpc>
              <a:spcBef>
                <a:spcPts val="840"/>
              </a:spcBef>
              <a:buChar char="○"/>
              <a:tabLst>
                <a:tab pos="926465" algn="l"/>
                <a:tab pos="927100" algn="l"/>
              </a:tabLst>
            </a:pPr>
            <a:r>
              <a:rPr lang="en-US" sz="1400" dirty="0">
                <a:latin typeface="Arial MT"/>
                <a:cs typeface="Arial MT"/>
              </a:rPr>
              <a:t> A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descending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priority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collection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items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that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can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be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inserted</a:t>
            </a:r>
            <a:endParaRPr sz="1400" dirty="0">
              <a:latin typeface="Arial MT"/>
              <a:cs typeface="Arial MT"/>
            </a:endParaRPr>
          </a:p>
          <a:p>
            <a:pPr marL="927100" algn="just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arbitrarily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but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only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largest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item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removed.</a:t>
            </a:r>
            <a:endParaRPr sz="1400" dirty="0">
              <a:latin typeface="Arial MT"/>
              <a:cs typeface="Arial MT"/>
            </a:endParaRPr>
          </a:p>
          <a:p>
            <a:pPr marL="927100" marR="5715" lvl="1" indent="-317500" algn="just">
              <a:lnSpc>
                <a:spcPct val="150000"/>
              </a:lnSpc>
              <a:buChar char="○"/>
              <a:tabLst>
                <a:tab pos="927100" algn="l"/>
              </a:tabLst>
            </a:pPr>
            <a:r>
              <a:rPr sz="1400" dirty="0">
                <a:latin typeface="Arial MT"/>
                <a:cs typeface="Arial MT"/>
              </a:rPr>
              <a:t>For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example,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take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numbers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from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5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arranged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descending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order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like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5,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4,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3, </a:t>
            </a:r>
            <a:r>
              <a:rPr sz="1400" spc="-10" dirty="0">
                <a:latin typeface="Arial MT"/>
                <a:cs typeface="Arial MT"/>
              </a:rPr>
              <a:t>2, 1; </a:t>
            </a:r>
            <a:r>
              <a:rPr sz="1400" spc="-5" dirty="0">
                <a:latin typeface="Arial MT"/>
                <a:cs typeface="Arial MT"/>
              </a:rPr>
              <a:t>therefore, the largest </a:t>
            </a:r>
            <a:r>
              <a:rPr sz="1400" spc="-20" dirty="0">
                <a:latin typeface="Arial MT"/>
                <a:cs typeface="Arial MT"/>
              </a:rPr>
              <a:t>number, </a:t>
            </a:r>
            <a:r>
              <a:rPr sz="1400" spc="-5" dirty="0">
                <a:latin typeface="Arial MT"/>
                <a:cs typeface="Arial MT"/>
              </a:rPr>
              <a:t>i.e., </a:t>
            </a:r>
            <a:r>
              <a:rPr sz="1400" dirty="0">
                <a:latin typeface="Arial MT"/>
                <a:cs typeface="Arial MT"/>
              </a:rPr>
              <a:t>5 is </a:t>
            </a:r>
            <a:r>
              <a:rPr sz="1400" spc="-5" dirty="0">
                <a:latin typeface="Arial MT"/>
                <a:cs typeface="Arial MT"/>
              </a:rPr>
              <a:t>given </a:t>
            </a:r>
            <a:r>
              <a:rPr sz="1400" spc="-10" dirty="0">
                <a:latin typeface="Arial MT"/>
                <a:cs typeface="Arial MT"/>
              </a:rPr>
              <a:t>as </a:t>
            </a:r>
            <a:r>
              <a:rPr sz="1400" spc="-5" dirty="0">
                <a:latin typeface="Arial MT"/>
                <a:cs typeface="Arial MT"/>
              </a:rPr>
              <a:t>the highest priority </a:t>
            </a:r>
            <a:r>
              <a:rPr sz="1400" dirty="0">
                <a:latin typeface="Arial MT"/>
                <a:cs typeface="Arial MT"/>
              </a:rPr>
              <a:t>in a </a:t>
            </a:r>
            <a:r>
              <a:rPr sz="1400" spc="-5" dirty="0">
                <a:latin typeface="Arial MT"/>
                <a:cs typeface="Arial MT"/>
              </a:rPr>
              <a:t>priority </a:t>
            </a:r>
            <a:r>
              <a:rPr sz="1400" dirty="0">
                <a:latin typeface="Arial MT"/>
                <a:cs typeface="Arial MT"/>
              </a:rPr>
              <a:t> queue.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462851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95"/>
              </a:lnSpc>
              <a:spcBef>
                <a:spcPts val="100"/>
              </a:spcBef>
            </a:pPr>
            <a:r>
              <a:rPr spc="-5" dirty="0"/>
              <a:t>Priority</a:t>
            </a:r>
            <a:r>
              <a:rPr spc="-30" dirty="0"/>
              <a:t> </a:t>
            </a:r>
            <a:r>
              <a:rPr spc="-5" dirty="0"/>
              <a:t>QUEUE</a:t>
            </a:r>
            <a:r>
              <a:rPr spc="-15" dirty="0"/>
              <a:t> Operations:</a:t>
            </a:r>
          </a:p>
          <a:p>
            <a:pPr marL="12700">
              <a:lnSpc>
                <a:spcPts val="1755"/>
              </a:lnSpc>
            </a:pPr>
            <a:r>
              <a:rPr sz="1600" b="1" spc="-5" dirty="0">
                <a:latin typeface="Calibri"/>
                <a:cs typeface="Calibri"/>
              </a:rPr>
              <a:t>Insertion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982" y="1446657"/>
            <a:ext cx="7545705" cy="2793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317500">
              <a:lnSpc>
                <a:spcPct val="100000"/>
              </a:lnSpc>
              <a:spcBef>
                <a:spcPts val="10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insertion 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Priority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same as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non-priority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queues.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●"/>
            </a:pPr>
            <a:endParaRPr sz="155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Deletion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469900" marR="5080" indent="-317500" algn="just">
              <a:lnSpc>
                <a:spcPct val="150000"/>
              </a:lnSpc>
              <a:spcBef>
                <a:spcPts val="1055"/>
              </a:spcBef>
              <a:buFont typeface="Arial MT"/>
              <a:buChar char="●"/>
              <a:tabLst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Deletion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requires</a:t>
            </a:r>
            <a:r>
              <a:rPr sz="1400" dirty="0">
                <a:latin typeface="Calibri"/>
                <a:cs typeface="Calibri"/>
              </a:rPr>
              <a:t> 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search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5" dirty="0">
                <a:latin typeface="Calibri"/>
                <a:cs typeface="Calibri"/>
              </a:rPr>
              <a:t> 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element</a:t>
            </a:r>
            <a:r>
              <a:rPr sz="1400" dirty="0">
                <a:latin typeface="Calibri"/>
                <a:cs typeface="Calibri"/>
              </a:rPr>
              <a:t> 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highest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priority</a:t>
            </a:r>
            <a:r>
              <a:rPr sz="1400" dirty="0">
                <a:latin typeface="Calibri"/>
                <a:cs typeface="Calibri"/>
              </a:rPr>
              <a:t> and </a:t>
            </a:r>
            <a:r>
              <a:rPr sz="1400" spc="-5" dirty="0">
                <a:latin typeface="Calibri"/>
                <a:cs typeface="Calibri"/>
              </a:rPr>
              <a:t>deletes</a:t>
            </a:r>
            <a:r>
              <a:rPr sz="1400" dirty="0">
                <a:latin typeface="Calibri"/>
                <a:cs typeface="Calibri"/>
              </a:rPr>
              <a:t> the </a:t>
            </a:r>
            <a:r>
              <a:rPr sz="1400" spc="-5" dirty="0">
                <a:latin typeface="Calibri"/>
                <a:cs typeface="Calibri"/>
              </a:rPr>
              <a:t>element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highest </a:t>
            </a:r>
            <a:r>
              <a:rPr sz="1400" spc="-10" dirty="0">
                <a:latin typeface="Calibri"/>
                <a:cs typeface="Calibri"/>
              </a:rPr>
              <a:t>priority. </a:t>
            </a:r>
            <a:r>
              <a:rPr sz="1400" spc="-5" dirty="0">
                <a:latin typeface="Calibri"/>
                <a:cs typeface="Calibri"/>
              </a:rPr>
              <a:t>The following methods can be used </a:t>
            </a:r>
            <a:r>
              <a:rPr sz="1400" spc="-1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deletion/removal </a:t>
            </a:r>
            <a:r>
              <a:rPr sz="1400" spc="-10" dirty="0">
                <a:latin typeface="Calibri"/>
                <a:cs typeface="Calibri"/>
              </a:rPr>
              <a:t>from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given </a:t>
            </a:r>
            <a:r>
              <a:rPr sz="1400" dirty="0">
                <a:latin typeface="Calibri"/>
                <a:cs typeface="Calibri"/>
              </a:rPr>
              <a:t>Priority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Queue:</a:t>
            </a:r>
            <a:endParaRPr sz="1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Calibri"/>
              <a:cs typeface="Calibri"/>
            </a:endParaRPr>
          </a:p>
          <a:p>
            <a:pPr marL="926465" lvl="1" indent="-317500">
              <a:lnSpc>
                <a:spcPct val="100000"/>
              </a:lnSpc>
              <a:buFont typeface="Arial MT"/>
              <a:buChar char="○"/>
              <a:tabLst>
                <a:tab pos="926465" algn="l"/>
                <a:tab pos="927100" algn="l"/>
              </a:tabLst>
            </a:pPr>
            <a:r>
              <a:rPr sz="1400" spc="-5" dirty="0">
                <a:latin typeface="Calibri"/>
                <a:cs typeface="Calibri"/>
              </a:rPr>
              <a:t>After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each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deletion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elements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moved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up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array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decrementing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rear.</a:t>
            </a:r>
            <a:endParaRPr sz="1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○"/>
            </a:pPr>
            <a:endParaRPr sz="2000" dirty="0">
              <a:latin typeface="Calibri"/>
              <a:cs typeface="Calibri"/>
            </a:endParaRPr>
          </a:p>
          <a:p>
            <a:pPr marL="926465" lvl="1" indent="-317500">
              <a:lnSpc>
                <a:spcPct val="100000"/>
              </a:lnSpc>
              <a:spcBef>
                <a:spcPts val="5"/>
              </a:spcBef>
              <a:buFont typeface="Arial MT"/>
              <a:buChar char="○"/>
              <a:tabLst>
                <a:tab pos="926465" algn="l"/>
                <a:tab pos="927100" algn="l"/>
              </a:tabLst>
            </a:pP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array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maintained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ordered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circular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array.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595" y="502691"/>
            <a:ext cx="7995920" cy="24949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b="1" spc="-5" dirty="0">
                <a:latin typeface="Arial"/>
                <a:cs typeface="Arial"/>
              </a:rPr>
              <a:t>Representation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priority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queue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list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Arial MT"/>
                <a:cs typeface="Arial MT"/>
              </a:rPr>
              <a:t>When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priority</a:t>
            </a:r>
            <a:r>
              <a:rPr sz="1600" spc="2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implemented</a:t>
            </a:r>
            <a:r>
              <a:rPr sz="1600" spc="27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with</a:t>
            </a:r>
            <a:r>
              <a:rPr sz="1600" spc="25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2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linked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list,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each</a:t>
            </a:r>
            <a:r>
              <a:rPr sz="1600" spc="25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node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will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contain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three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parts: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Data.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priority number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(PRN).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6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address 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next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Following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an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example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linked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representation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priority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962" y="3383830"/>
            <a:ext cx="7692074" cy="592156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40049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35" dirty="0"/>
              <a:t> </a:t>
            </a:r>
            <a:r>
              <a:rPr dirty="0"/>
              <a:t>priority</a:t>
            </a:r>
            <a:r>
              <a:rPr spc="-30" dirty="0"/>
              <a:t> </a:t>
            </a:r>
            <a:r>
              <a:rPr dirty="0"/>
              <a:t>queue</a:t>
            </a:r>
            <a:r>
              <a:rPr spc="-50" dirty="0"/>
              <a:t> </a:t>
            </a:r>
            <a:r>
              <a:rPr spc="-75" dirty="0"/>
              <a:t>ADT: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982" y="1103560"/>
            <a:ext cx="7547609" cy="260032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ascending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priority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elements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type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finite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sequence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elements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together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operations:</a:t>
            </a:r>
            <a:endParaRPr sz="1400">
              <a:latin typeface="Arial MT"/>
              <a:cs typeface="Arial MT"/>
            </a:endParaRPr>
          </a:p>
          <a:p>
            <a:pPr marL="469900" indent="-349250">
              <a:lnSpc>
                <a:spcPct val="100000"/>
              </a:lnSpc>
              <a:spcBef>
                <a:spcPts val="840"/>
              </a:spcBef>
              <a:buSzPct val="135714"/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MakeEmpty(p):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Create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empty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</a:t>
            </a:r>
            <a:endParaRPr sz="1400">
              <a:latin typeface="Arial MT"/>
              <a:cs typeface="Arial MT"/>
            </a:endParaRPr>
          </a:p>
          <a:p>
            <a:pPr marL="469900" indent="-349250">
              <a:lnSpc>
                <a:spcPct val="100000"/>
              </a:lnSpc>
              <a:spcBef>
                <a:spcPts val="840"/>
              </a:spcBef>
              <a:buSzPct val="135714"/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Empty(p):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Determine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</a:t>
            </a:r>
            <a:r>
              <a:rPr sz="1400" spc="-5" dirty="0">
                <a:latin typeface="Arial MT"/>
                <a:cs typeface="Arial MT"/>
              </a:rPr>
              <a:t> is</a:t>
            </a:r>
            <a:r>
              <a:rPr sz="1400" dirty="0">
                <a:latin typeface="Arial MT"/>
                <a:cs typeface="Arial MT"/>
              </a:rPr>
              <a:t> empty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not</a:t>
            </a:r>
            <a:endParaRPr sz="1400">
              <a:latin typeface="Arial MT"/>
              <a:cs typeface="Arial MT"/>
            </a:endParaRPr>
          </a:p>
          <a:p>
            <a:pPr marL="469900" indent="-349250">
              <a:lnSpc>
                <a:spcPct val="100000"/>
              </a:lnSpc>
              <a:spcBef>
                <a:spcPts val="844"/>
              </a:spcBef>
              <a:buSzPct val="135714"/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Insert</a:t>
            </a:r>
            <a:r>
              <a:rPr sz="1400" spc="-15" dirty="0">
                <a:latin typeface="Arial MT"/>
                <a:cs typeface="Arial MT"/>
              </a:rPr>
              <a:t>(</a:t>
            </a:r>
            <a:r>
              <a:rPr sz="1400" dirty="0">
                <a:latin typeface="Arial MT"/>
                <a:cs typeface="Arial MT"/>
              </a:rPr>
              <a:t>p</a:t>
            </a:r>
            <a:r>
              <a:rPr sz="1400" spc="-10" dirty="0">
                <a:latin typeface="Arial MT"/>
                <a:cs typeface="Arial MT"/>
              </a:rPr>
              <a:t>,</a:t>
            </a:r>
            <a:r>
              <a:rPr sz="1400" spc="-20" dirty="0">
                <a:latin typeface="Arial MT"/>
                <a:cs typeface="Arial MT"/>
              </a:rPr>
              <a:t>x</a:t>
            </a:r>
            <a:r>
              <a:rPr sz="1400" dirty="0">
                <a:latin typeface="Arial MT"/>
                <a:cs typeface="Arial MT"/>
              </a:rPr>
              <a:t>):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</a:t>
            </a:r>
            <a:r>
              <a:rPr sz="1400" dirty="0">
                <a:latin typeface="Arial MT"/>
                <a:cs typeface="Arial MT"/>
              </a:rPr>
              <a:t>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</a:t>
            </a:r>
            <a:r>
              <a:rPr sz="1400" spc="-10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x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</a:t>
            </a:r>
            <a:r>
              <a:rPr sz="1400" dirty="0">
                <a:latin typeface="Arial MT"/>
                <a:cs typeface="Arial MT"/>
              </a:rPr>
              <a:t>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</a:t>
            </a:r>
            <a:endParaRPr sz="1400">
              <a:latin typeface="Arial MT"/>
              <a:cs typeface="Arial MT"/>
            </a:endParaRPr>
          </a:p>
          <a:p>
            <a:pPr marL="469900" marR="5080" indent="-349250">
              <a:lnSpc>
                <a:spcPct val="150000"/>
              </a:lnSpc>
              <a:buSzPct val="135714"/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DeleteMin(p):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If</a:t>
            </a:r>
            <a:r>
              <a:rPr sz="1400" spc="2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priority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2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not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empty,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remove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minimum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</a:t>
            </a:r>
            <a:r>
              <a:rPr sz="1400" spc="2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return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it.</a:t>
            </a:r>
            <a:endParaRPr sz="1400">
              <a:latin typeface="Arial MT"/>
              <a:cs typeface="Arial MT"/>
            </a:endParaRPr>
          </a:p>
          <a:p>
            <a:pPr marL="469900" indent="-349250">
              <a:lnSpc>
                <a:spcPct val="100000"/>
              </a:lnSpc>
              <a:spcBef>
                <a:spcPts val="840"/>
              </a:spcBef>
              <a:buSzPct val="135714"/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FindMin(p):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Retrieve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minimum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52616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Priority</a:t>
            </a:r>
            <a:r>
              <a:rPr spc="-20" dirty="0"/>
              <a:t> </a:t>
            </a:r>
            <a:r>
              <a:rPr spc="-5" dirty="0"/>
              <a:t>Queue</a:t>
            </a:r>
            <a:r>
              <a:rPr spc="-40" dirty="0"/>
              <a:t> </a:t>
            </a:r>
            <a:r>
              <a:rPr spc="-15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982" y="1177563"/>
            <a:ext cx="7547609" cy="21932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60"/>
              </a:spcBef>
            </a:pP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implemented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two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ways:</a:t>
            </a:r>
            <a:endParaRPr sz="1400">
              <a:latin typeface="Arial MT"/>
              <a:cs typeface="Arial MT"/>
            </a:endParaRPr>
          </a:p>
          <a:p>
            <a:pPr marL="469900" marR="5080" indent="-349250" algn="just">
              <a:lnSpc>
                <a:spcPct val="150000"/>
              </a:lnSpc>
              <a:spcBef>
                <a:spcPts val="5"/>
              </a:spcBef>
              <a:buSzPct val="135714"/>
              <a:buFont typeface="Arial MT"/>
              <a:buChar char="•"/>
              <a:tabLst>
                <a:tab pos="469900" algn="l"/>
              </a:tabLst>
            </a:pPr>
            <a:r>
              <a:rPr sz="1400" b="1" spc="-5" dirty="0">
                <a:latin typeface="Arial"/>
                <a:cs typeface="Arial"/>
              </a:rPr>
              <a:t>Using ordered </a:t>
            </a:r>
            <a:r>
              <a:rPr sz="1400" b="1" spc="-10" dirty="0">
                <a:latin typeface="Arial"/>
                <a:cs typeface="Arial"/>
              </a:rPr>
              <a:t>Array: </a:t>
            </a:r>
            <a:r>
              <a:rPr sz="1400" dirty="0">
                <a:latin typeface="Arial MT"/>
                <a:cs typeface="Arial MT"/>
              </a:rPr>
              <a:t>In </a:t>
            </a:r>
            <a:r>
              <a:rPr sz="1400" spc="-5" dirty="0">
                <a:latin typeface="Arial MT"/>
                <a:cs typeface="Arial MT"/>
              </a:rPr>
              <a:t>ordered array insertion or enqueue operation takes O(n) time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complexity because </a:t>
            </a:r>
            <a:r>
              <a:rPr sz="1400" spc="-10" dirty="0">
                <a:latin typeface="Arial MT"/>
                <a:cs typeface="Arial MT"/>
              </a:rPr>
              <a:t>it </a:t>
            </a:r>
            <a:r>
              <a:rPr sz="1400" spc="-5" dirty="0">
                <a:latin typeface="Arial MT"/>
                <a:cs typeface="Arial MT"/>
              </a:rPr>
              <a:t>enters elements </a:t>
            </a:r>
            <a:r>
              <a:rPr sz="1400" spc="-10" dirty="0">
                <a:latin typeface="Arial MT"/>
                <a:cs typeface="Arial MT"/>
              </a:rPr>
              <a:t>in </a:t>
            </a:r>
            <a:r>
              <a:rPr sz="1400" spc="-5" dirty="0">
                <a:latin typeface="Arial MT"/>
                <a:cs typeface="Arial MT"/>
              </a:rPr>
              <a:t>sorted order </a:t>
            </a:r>
            <a:r>
              <a:rPr sz="1400" spc="-10" dirty="0">
                <a:latin typeface="Arial MT"/>
                <a:cs typeface="Arial MT"/>
              </a:rPr>
              <a:t>in queue. </a:t>
            </a:r>
            <a:r>
              <a:rPr sz="1400" spc="-5" dirty="0">
                <a:latin typeface="Arial MT"/>
                <a:cs typeface="Arial MT"/>
              </a:rPr>
              <a:t>And deletion takes O(1) </a:t>
            </a:r>
            <a:r>
              <a:rPr sz="1400" dirty="0">
                <a:latin typeface="Arial MT"/>
                <a:cs typeface="Arial MT"/>
              </a:rPr>
              <a:t> time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complexity.</a:t>
            </a:r>
            <a:endParaRPr sz="1400">
              <a:latin typeface="Arial MT"/>
              <a:cs typeface="Arial MT"/>
            </a:endParaRPr>
          </a:p>
          <a:p>
            <a:pPr marL="469900" marR="5080" indent="-349250" algn="just">
              <a:lnSpc>
                <a:spcPct val="150000"/>
              </a:lnSpc>
              <a:buSzPct val="135714"/>
              <a:buFont typeface="Arial MT"/>
              <a:buChar char="•"/>
              <a:tabLst>
                <a:tab pos="469900" algn="l"/>
              </a:tabLst>
            </a:pPr>
            <a:r>
              <a:rPr sz="1400" b="1" spc="-5" dirty="0">
                <a:latin typeface="Arial"/>
                <a:cs typeface="Arial"/>
              </a:rPr>
              <a:t>Using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unordered</a:t>
            </a:r>
            <a:r>
              <a:rPr sz="1400" b="1" spc="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Array: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unordered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array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deletion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takes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O(n)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complexity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because </a:t>
            </a:r>
            <a:r>
              <a:rPr sz="1400" spc="-3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search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</a:t>
            </a:r>
            <a:r>
              <a:rPr sz="1400" spc="-5" dirty="0">
                <a:latin typeface="Arial MT"/>
                <a:cs typeface="Arial MT"/>
              </a:rPr>
              <a:t> Queue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deletion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enqueue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takes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o(1)</a:t>
            </a:r>
            <a:r>
              <a:rPr sz="1400" spc="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complexity.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190" y="1103560"/>
            <a:ext cx="7406005" cy="2200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 algn="just">
              <a:lnSpc>
                <a:spcPct val="150100"/>
              </a:lnSpc>
              <a:spcBef>
                <a:spcPts val="100"/>
              </a:spcBef>
              <a:buFont typeface="Arial MT"/>
              <a:buChar char="●"/>
              <a:tabLst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Double</a:t>
            </a:r>
            <a:r>
              <a:rPr sz="1400" dirty="0">
                <a:latin typeface="Calibri"/>
                <a:cs typeface="Calibri"/>
              </a:rPr>
              <a:t> Ended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dirty="0">
                <a:latin typeface="Calibri"/>
                <a:cs typeface="Calibri"/>
              </a:rPr>
              <a:t> 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spc="-5" dirty="0">
                <a:latin typeface="Calibri"/>
                <a:cs typeface="Calibri"/>
              </a:rPr>
              <a:t> structure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in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which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insertion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deletion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operations </a:t>
            </a:r>
            <a:r>
              <a:rPr sz="1400" spc="-1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performed </a:t>
            </a:r>
            <a:r>
              <a:rPr sz="1400" spc="-10" dirty="0">
                <a:latin typeface="Calibri"/>
                <a:cs typeface="Calibri"/>
              </a:rPr>
              <a:t>at </a:t>
            </a:r>
            <a:r>
              <a:rPr sz="1400" dirty="0">
                <a:latin typeface="Calibri"/>
                <a:cs typeface="Calibri"/>
              </a:rPr>
              <a:t>both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ends </a:t>
            </a:r>
            <a:r>
              <a:rPr sz="1400" spc="-10" dirty="0">
                <a:latin typeface="Calibri"/>
                <a:cs typeface="Calibri"/>
              </a:rPr>
              <a:t>(front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rear). That means, we can insert at </a:t>
            </a:r>
            <a:r>
              <a:rPr sz="1400" dirty="0">
                <a:latin typeface="Calibri"/>
                <a:cs typeface="Calibri"/>
              </a:rPr>
              <a:t>both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positions</a:t>
            </a:r>
            <a:r>
              <a:rPr sz="1400" spc="-5" dirty="0">
                <a:latin typeface="Calibri"/>
                <a:cs typeface="Calibri"/>
              </a:rPr>
              <a:t> and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delete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both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positions.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50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double-ended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 </a:t>
            </a:r>
            <a:r>
              <a:rPr sz="1400" spc="-5" dirty="0">
                <a:latin typeface="Calibri"/>
                <a:cs typeface="Calibri"/>
              </a:rPr>
              <a:t>called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5" dirty="0">
                <a:latin typeface="Calibri"/>
                <a:cs typeface="Calibri"/>
              </a:rPr>
              <a:t> deque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(pronounced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‘deck’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10" dirty="0">
                <a:latin typeface="Calibri"/>
                <a:cs typeface="Calibri"/>
              </a:rPr>
              <a:t> ‘dequeue’)</a:t>
            </a:r>
            <a:endParaRPr sz="1400" dirty="0">
              <a:latin typeface="Calibri"/>
              <a:cs typeface="Calibri"/>
            </a:endParaRPr>
          </a:p>
          <a:p>
            <a:pPr marL="329565" marR="7620" indent="-317500" algn="just">
              <a:lnSpc>
                <a:spcPct val="150000"/>
              </a:lnSpc>
              <a:spcBef>
                <a:spcPts val="1000"/>
              </a:spcBef>
              <a:buFont typeface="Arial MT"/>
              <a:buChar char="●"/>
              <a:tabLst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Elements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dirty="0">
                <a:latin typeface="Calibri"/>
                <a:cs typeface="Calibri"/>
              </a:rPr>
              <a:t> added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removed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-5" dirty="0">
                <a:latin typeface="Calibri"/>
                <a:cs typeface="Calibri"/>
              </a:rPr>
              <a:t> either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(head)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back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(tail)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end.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However, </a:t>
            </a:r>
            <a:r>
              <a:rPr sz="1400" spc="-5" dirty="0">
                <a:latin typeface="Calibri"/>
                <a:cs typeface="Calibri"/>
              </a:rPr>
              <a:t>no element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added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deleted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middle.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5916" y="3268979"/>
            <a:ext cx="3867911" cy="1181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9152" y="292988"/>
            <a:ext cx="2267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Double</a:t>
            </a:r>
            <a:r>
              <a:rPr sz="2000" b="1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Ended</a:t>
            </a:r>
            <a:r>
              <a:rPr sz="2000" b="1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Queue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14020"/>
            <a:ext cx="4067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Can</a:t>
            </a:r>
            <a:r>
              <a:rPr sz="2400" spc="-20" dirty="0"/>
              <a:t> </a:t>
            </a:r>
            <a:r>
              <a:rPr sz="2400" dirty="0"/>
              <a:t>be</a:t>
            </a:r>
            <a:r>
              <a:rPr sz="2400" spc="-15" dirty="0"/>
              <a:t> represented</a:t>
            </a:r>
            <a:r>
              <a:rPr sz="2400" spc="-20" dirty="0"/>
              <a:t> </a:t>
            </a:r>
            <a:r>
              <a:rPr sz="2400" dirty="0"/>
              <a:t>in</a:t>
            </a:r>
            <a:r>
              <a:rPr sz="2400" spc="-35" dirty="0"/>
              <a:t> </a:t>
            </a:r>
            <a:r>
              <a:rPr sz="2400" spc="-10" dirty="0"/>
              <a:t>TWO</a:t>
            </a:r>
            <a:r>
              <a:rPr sz="2400" spc="-20" dirty="0"/>
              <a:t> </a:t>
            </a:r>
            <a:r>
              <a:rPr sz="2400" spc="-30" dirty="0"/>
              <a:t>ways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96900" y="921687"/>
            <a:ext cx="8106409" cy="3500957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Restricted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Double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Ended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Queue</a:t>
            </a:r>
            <a:endParaRPr sz="1400" dirty="0">
              <a:latin typeface="Arial"/>
              <a:cs typeface="Arial"/>
            </a:endParaRPr>
          </a:p>
          <a:p>
            <a:pPr marL="469900" marR="5080" indent="-349250">
              <a:lnSpc>
                <a:spcPct val="150000"/>
              </a:lnSpc>
              <a:buSzPct val="135714"/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input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restricted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deque,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allows</a:t>
            </a:r>
            <a:r>
              <a:rPr sz="1400" spc="1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insertion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at</a:t>
            </a:r>
            <a:r>
              <a:rPr sz="1400" spc="1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only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r>
              <a:rPr sz="1400" spc="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end,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rear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end,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but</a:t>
            </a:r>
            <a:r>
              <a:rPr sz="1400" spc="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allows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deletion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both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ends.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b="1" spc="-5" dirty="0">
                <a:latin typeface="Arial"/>
                <a:cs typeface="Arial"/>
              </a:rPr>
              <a:t>Output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Restricted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Double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Ended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Queue</a:t>
            </a:r>
            <a:endParaRPr sz="1400" dirty="0">
              <a:latin typeface="Arial"/>
              <a:cs typeface="Arial"/>
            </a:endParaRPr>
          </a:p>
          <a:p>
            <a:pPr marL="469900" indent="-349250">
              <a:lnSpc>
                <a:spcPct val="100000"/>
              </a:lnSpc>
              <a:spcBef>
                <a:spcPts val="840"/>
              </a:spcBef>
              <a:buSzPct val="135714"/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An</a:t>
            </a:r>
            <a:r>
              <a:rPr sz="1400" spc="2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output-restricted</a:t>
            </a:r>
            <a:r>
              <a:rPr sz="1400" spc="2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</a:t>
            </a:r>
            <a:r>
              <a:rPr sz="1400" spc="2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2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2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deque,</a:t>
            </a:r>
            <a:r>
              <a:rPr sz="1400" spc="2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2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allows</a:t>
            </a:r>
            <a:r>
              <a:rPr sz="1400" spc="2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deletion</a:t>
            </a:r>
            <a:r>
              <a:rPr sz="1400" spc="2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2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only</a:t>
            </a:r>
            <a:r>
              <a:rPr sz="1400" spc="2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one</a:t>
            </a:r>
            <a:r>
              <a:rPr sz="1400" spc="2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end,</a:t>
            </a:r>
            <a:r>
              <a:rPr sz="1400" spc="2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front</a:t>
            </a:r>
            <a:r>
              <a:rPr sz="1400" spc="25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end,</a:t>
            </a:r>
            <a:r>
              <a:rPr sz="1400" spc="27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but</a:t>
            </a:r>
            <a:endParaRPr sz="14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845"/>
              </a:spcBef>
            </a:pPr>
            <a:r>
              <a:rPr sz="1400" spc="-5" dirty="0">
                <a:latin typeface="Arial MT"/>
                <a:cs typeface="Arial MT"/>
              </a:rPr>
              <a:t>allows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insertion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both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ends.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Arial MT"/>
              <a:cs typeface="Arial MT"/>
            </a:endParaRPr>
          </a:p>
          <a:p>
            <a:pPr marL="469900" indent="-349250">
              <a:lnSpc>
                <a:spcPct val="100000"/>
              </a:lnSpc>
              <a:spcBef>
                <a:spcPts val="5"/>
              </a:spcBef>
              <a:buSzPct val="135714"/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possible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operation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performed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endParaRPr sz="1400" dirty="0">
              <a:latin typeface="Arial MT"/>
              <a:cs typeface="Arial MT"/>
            </a:endParaRPr>
          </a:p>
          <a:p>
            <a:pPr marL="920750" lvl="1" indent="-342900">
              <a:lnSpc>
                <a:spcPct val="100000"/>
              </a:lnSpc>
              <a:spcBef>
                <a:spcPts val="340"/>
              </a:spcBef>
              <a:buSzPct val="135714"/>
              <a:buFont typeface="+mj-lt"/>
              <a:buAutoNum type="arabicPeriod"/>
              <a:tabLst>
                <a:tab pos="926465" algn="l"/>
                <a:tab pos="927100" algn="l"/>
              </a:tabLst>
            </a:pPr>
            <a:r>
              <a:rPr sz="1400" spc="-5" dirty="0">
                <a:latin typeface="Arial MT"/>
                <a:cs typeface="Arial MT"/>
              </a:rPr>
              <a:t>Add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</a:t>
            </a:r>
            <a:endParaRPr sz="1400" dirty="0">
              <a:latin typeface="Arial MT"/>
              <a:cs typeface="Arial MT"/>
            </a:endParaRPr>
          </a:p>
          <a:p>
            <a:pPr marL="920750" lvl="1" indent="-342900">
              <a:lnSpc>
                <a:spcPct val="100000"/>
              </a:lnSpc>
              <a:spcBef>
                <a:spcPts val="240"/>
              </a:spcBef>
              <a:buSzPct val="135714"/>
              <a:buFont typeface="+mj-lt"/>
              <a:buAutoNum type="arabicPeriod"/>
              <a:tabLst>
                <a:tab pos="926465" algn="l"/>
                <a:tab pos="927100" algn="l"/>
              </a:tabLst>
            </a:pPr>
            <a:r>
              <a:rPr sz="1400" spc="-5" dirty="0">
                <a:latin typeface="Arial MT"/>
                <a:cs typeface="Arial MT"/>
              </a:rPr>
              <a:t>Add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</a:t>
            </a:r>
            <a:endParaRPr sz="1400" dirty="0">
              <a:latin typeface="Arial MT"/>
              <a:cs typeface="Arial MT"/>
            </a:endParaRPr>
          </a:p>
          <a:p>
            <a:pPr marL="920750" lvl="1" indent="-342900">
              <a:lnSpc>
                <a:spcPct val="100000"/>
              </a:lnSpc>
              <a:spcBef>
                <a:spcPts val="240"/>
              </a:spcBef>
              <a:buSzPct val="135714"/>
              <a:buFont typeface="+mj-lt"/>
              <a:buAutoNum type="arabicPeriod"/>
              <a:tabLst>
                <a:tab pos="926465" algn="l"/>
                <a:tab pos="927100" algn="l"/>
              </a:tabLst>
            </a:pPr>
            <a:r>
              <a:rPr sz="1400" dirty="0">
                <a:latin typeface="Arial MT"/>
                <a:cs typeface="Arial MT"/>
              </a:rPr>
              <a:t>Delete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front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end</a:t>
            </a:r>
          </a:p>
          <a:p>
            <a:pPr marL="920750" lvl="1" indent="-342900">
              <a:lnSpc>
                <a:spcPct val="100000"/>
              </a:lnSpc>
              <a:spcBef>
                <a:spcPts val="244"/>
              </a:spcBef>
              <a:buSzPct val="135714"/>
              <a:buFont typeface="+mj-lt"/>
              <a:buAutoNum type="arabicPeriod"/>
              <a:tabLst>
                <a:tab pos="926465" algn="l"/>
                <a:tab pos="927100" algn="l"/>
              </a:tabLst>
            </a:pPr>
            <a:r>
              <a:rPr sz="1400" dirty="0">
                <a:latin typeface="Arial MT"/>
                <a:cs typeface="Arial MT"/>
              </a:rPr>
              <a:t>Delete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352550"/>
            <a:ext cx="6667500" cy="352348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72083" y="309069"/>
            <a:ext cx="7846059" cy="66548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86715" indent="-349250">
              <a:lnSpc>
                <a:spcPct val="100000"/>
              </a:lnSpc>
              <a:spcBef>
                <a:spcPts val="935"/>
              </a:spcBef>
              <a:buSzPct val="135714"/>
              <a:buChar char="•"/>
              <a:tabLst>
                <a:tab pos="386715" algn="l"/>
                <a:tab pos="387350" algn="l"/>
              </a:tabLst>
            </a:pPr>
            <a:r>
              <a:rPr sz="1400" spc="-5" dirty="0">
                <a:latin typeface="Arial MT"/>
                <a:cs typeface="Arial MT"/>
              </a:rPr>
              <a:t>Only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1st,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3rd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4th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operations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are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performed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input-restricted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1st,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2</a:t>
            </a:r>
            <a:r>
              <a:rPr sz="1350" spc="15" baseline="24691" dirty="0">
                <a:latin typeface="Arial MT"/>
                <a:cs typeface="Arial MT"/>
              </a:rPr>
              <a:t>nd</a:t>
            </a:r>
            <a:r>
              <a:rPr sz="1350" spc="300" baseline="24691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3rd</a:t>
            </a:r>
            <a:endParaRPr sz="1400">
              <a:latin typeface="Arial MT"/>
              <a:cs typeface="Arial MT"/>
            </a:endParaRPr>
          </a:p>
          <a:p>
            <a:pPr marL="38671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operations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performed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 </a:t>
            </a:r>
            <a:r>
              <a:rPr sz="1400" spc="-5" dirty="0">
                <a:latin typeface="Arial MT"/>
                <a:cs typeface="Arial MT"/>
              </a:rPr>
              <a:t>output-restricted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975" y="1481327"/>
            <a:ext cx="7439025" cy="2180844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276" y="282909"/>
            <a:ext cx="8159115" cy="4168449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500" b="1" dirty="0">
                <a:latin typeface="Arial"/>
                <a:cs typeface="Arial"/>
              </a:rPr>
              <a:t>1.</a:t>
            </a:r>
            <a:r>
              <a:rPr sz="1500" b="1" spc="-6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Algorithms</a:t>
            </a:r>
            <a:r>
              <a:rPr sz="1500" b="1" spc="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for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inserting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an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element</a:t>
            </a:r>
            <a:endParaRPr sz="1500" dirty="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</a:pPr>
            <a:r>
              <a:rPr sz="1500" dirty="0">
                <a:latin typeface="Arial MT"/>
                <a:cs typeface="Arial MT"/>
              </a:rPr>
              <a:t>Let Q be the </a:t>
            </a:r>
            <a:r>
              <a:rPr sz="1500" spc="-5" dirty="0">
                <a:latin typeface="Arial MT"/>
                <a:cs typeface="Arial MT"/>
              </a:rPr>
              <a:t>array </a:t>
            </a:r>
            <a:r>
              <a:rPr sz="1500" dirty="0">
                <a:latin typeface="Arial MT"/>
                <a:cs typeface="Arial MT"/>
              </a:rPr>
              <a:t>of </a:t>
            </a:r>
            <a:r>
              <a:rPr sz="1500" spc="-5" dirty="0">
                <a:latin typeface="Arial MT"/>
                <a:cs typeface="Arial MT"/>
              </a:rPr>
              <a:t>MAX elements. </a:t>
            </a:r>
            <a:r>
              <a:rPr sz="1500" i="1" spc="-5" dirty="0">
                <a:latin typeface="Arial"/>
                <a:cs typeface="Arial"/>
              </a:rPr>
              <a:t>front </a:t>
            </a:r>
            <a:r>
              <a:rPr sz="1500" dirty="0">
                <a:latin typeface="Arial MT"/>
                <a:cs typeface="Arial MT"/>
              </a:rPr>
              <a:t>(or </a:t>
            </a:r>
            <a:r>
              <a:rPr sz="1500" spc="-5" dirty="0">
                <a:latin typeface="Arial MT"/>
                <a:cs typeface="Arial MT"/>
              </a:rPr>
              <a:t>left) </a:t>
            </a:r>
            <a:r>
              <a:rPr sz="1500" dirty="0">
                <a:latin typeface="Arial MT"/>
                <a:cs typeface="Arial MT"/>
              </a:rPr>
              <a:t>and </a:t>
            </a:r>
            <a:r>
              <a:rPr sz="1500" i="1" spc="-5" dirty="0">
                <a:latin typeface="Arial"/>
                <a:cs typeface="Arial"/>
              </a:rPr>
              <a:t>rear </a:t>
            </a:r>
            <a:r>
              <a:rPr sz="1500" spc="-5" dirty="0">
                <a:latin typeface="Arial MT"/>
                <a:cs typeface="Arial MT"/>
              </a:rPr>
              <a:t>(or </a:t>
            </a:r>
            <a:r>
              <a:rPr sz="1500" i="1" dirty="0">
                <a:latin typeface="Arial"/>
                <a:cs typeface="Arial"/>
              </a:rPr>
              <a:t>right</a:t>
            </a:r>
            <a:r>
              <a:rPr sz="1500" dirty="0">
                <a:latin typeface="Arial MT"/>
                <a:cs typeface="Arial MT"/>
              </a:rPr>
              <a:t>) </a:t>
            </a:r>
            <a:r>
              <a:rPr sz="1500" spc="-5" dirty="0">
                <a:latin typeface="Arial MT"/>
                <a:cs typeface="Arial MT"/>
              </a:rPr>
              <a:t>are </a:t>
            </a:r>
            <a:r>
              <a:rPr sz="1500" spc="-10" dirty="0">
                <a:latin typeface="Arial MT"/>
                <a:cs typeface="Arial MT"/>
              </a:rPr>
              <a:t>two </a:t>
            </a:r>
            <a:r>
              <a:rPr sz="1500" spc="-5" dirty="0">
                <a:latin typeface="Arial MT"/>
                <a:cs typeface="Arial MT"/>
              </a:rPr>
              <a:t>array </a:t>
            </a:r>
            <a:r>
              <a:rPr lang="en-US" sz="1500" dirty="0">
                <a:latin typeface="Arial MT"/>
                <a:cs typeface="Arial MT"/>
              </a:rPr>
              <a:t>indexes </a:t>
            </a:r>
            <a:r>
              <a:rPr sz="1500" spc="-5" dirty="0">
                <a:latin typeface="Arial MT"/>
                <a:cs typeface="Arial MT"/>
              </a:rPr>
              <a:t>(pointers), where the addition </a:t>
            </a:r>
            <a:r>
              <a:rPr sz="1500" dirty="0">
                <a:latin typeface="Arial MT"/>
                <a:cs typeface="Arial MT"/>
              </a:rPr>
              <a:t>and deletion </a:t>
            </a:r>
            <a:r>
              <a:rPr sz="1500" spc="-5" dirty="0">
                <a:latin typeface="Arial MT"/>
                <a:cs typeface="Arial MT"/>
              </a:rPr>
              <a:t>of elements </a:t>
            </a:r>
            <a:r>
              <a:rPr lang="en-US" sz="1500" spc="-5" dirty="0">
                <a:latin typeface="Arial MT"/>
                <a:cs typeface="Arial MT"/>
              </a:rPr>
              <a:t>occur</a:t>
            </a:r>
            <a:r>
              <a:rPr sz="1500" spc="-5" dirty="0">
                <a:latin typeface="Arial MT"/>
                <a:cs typeface="Arial MT"/>
              </a:rPr>
              <a:t>. Let </a:t>
            </a:r>
            <a:r>
              <a:rPr sz="1500" spc="-60" dirty="0">
                <a:latin typeface="Arial MT"/>
                <a:cs typeface="Arial MT"/>
              </a:rPr>
              <a:t>DATA </a:t>
            </a:r>
            <a:r>
              <a:rPr sz="1500" dirty="0">
                <a:latin typeface="Arial MT"/>
                <a:cs typeface="Arial MT"/>
              </a:rPr>
              <a:t>be the element to </a:t>
            </a:r>
            <a:r>
              <a:rPr sz="1500" spc="-15" dirty="0">
                <a:latin typeface="Arial MT"/>
                <a:cs typeface="Arial MT"/>
              </a:rPr>
              <a:t>be</a:t>
            </a:r>
            <a:r>
              <a:rPr lang="en-US"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inserted.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Before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inserting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any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queue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i="1" dirty="0">
                <a:latin typeface="Arial"/>
                <a:cs typeface="Arial"/>
              </a:rPr>
              <a:t>left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and </a:t>
            </a:r>
            <a:r>
              <a:rPr sz="1500" i="1" dirty="0">
                <a:latin typeface="Arial"/>
                <a:cs typeface="Arial"/>
              </a:rPr>
              <a:t>right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lang="en-US" sz="1500" dirty="0">
                <a:latin typeface="Arial MT"/>
                <a:cs typeface="Arial MT"/>
              </a:rPr>
              <a:t>pointers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will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point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1.</a:t>
            </a:r>
          </a:p>
          <a:p>
            <a:pPr marL="12700" algn="just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Insert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an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element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at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the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lang="en-US" sz="1500" b="1" spc="-5" dirty="0">
                <a:latin typeface="Arial"/>
                <a:cs typeface="Arial"/>
              </a:rPr>
              <a:t>front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side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of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the</a:t>
            </a:r>
            <a:r>
              <a:rPr sz="1500" b="1" spc="-5" dirty="0">
                <a:latin typeface="Arial"/>
                <a:cs typeface="Arial"/>
              </a:rPr>
              <a:t> de-queue</a:t>
            </a:r>
            <a:endParaRPr sz="1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((</a:t>
            </a:r>
            <a:r>
              <a:rPr lang="en-US" sz="1500" dirty="0">
                <a:latin typeface="Arial MT"/>
                <a:cs typeface="Arial MT"/>
              </a:rPr>
              <a:t>FRONT</a:t>
            </a:r>
            <a:r>
              <a:rPr lang="en-US" sz="1500" spc="-2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==</a:t>
            </a:r>
            <a:r>
              <a:rPr lang="en-US" sz="1500" spc="-5" dirty="0">
                <a:latin typeface="Arial MT"/>
                <a:cs typeface="Arial MT"/>
              </a:rPr>
              <a:t> 0 &amp;&amp;</a:t>
            </a:r>
            <a:r>
              <a:rPr lang="en-US" sz="1500" spc="-10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REAR</a:t>
            </a:r>
            <a:r>
              <a:rPr lang="en-US" sz="1500" spc="-1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==</a:t>
            </a:r>
            <a:r>
              <a:rPr lang="en-US" sz="1500" spc="-15" dirty="0">
                <a:latin typeface="Arial MT"/>
                <a:cs typeface="Arial MT"/>
              </a:rPr>
              <a:t> </a:t>
            </a:r>
            <a:r>
              <a:rPr lang="en-US" sz="1500" spc="-5" dirty="0">
                <a:latin typeface="Arial MT"/>
                <a:cs typeface="Arial MT"/>
              </a:rPr>
              <a:t>MAX</a:t>
            </a:r>
            <a:r>
              <a:rPr sz="1500" spc="-5" dirty="0">
                <a:latin typeface="Arial MT"/>
                <a:cs typeface="Arial MT"/>
              </a:rPr>
              <a:t>–1)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||</a:t>
            </a:r>
            <a:r>
              <a:rPr sz="1500" dirty="0">
                <a:latin typeface="Arial MT"/>
                <a:cs typeface="Arial MT"/>
              </a:rPr>
              <a:t> (</a:t>
            </a:r>
            <a:r>
              <a:rPr lang="en-US" sz="1500" dirty="0">
                <a:latin typeface="Arial MT"/>
                <a:cs typeface="Arial MT"/>
              </a:rPr>
              <a:t>FRONT</a:t>
            </a:r>
            <a:r>
              <a:rPr lang="en-US" sz="1500" spc="-2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==</a:t>
            </a:r>
            <a:r>
              <a:rPr lang="en-US" sz="1500" spc="-5" dirty="0">
                <a:latin typeface="Arial MT"/>
                <a:cs typeface="Arial MT"/>
              </a:rPr>
              <a:t> REAR</a:t>
            </a:r>
            <a:r>
              <a:rPr lang="en-US" sz="1500" dirty="0">
                <a:latin typeface="Arial MT"/>
                <a:cs typeface="Arial MT"/>
              </a:rPr>
              <a:t>+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1))</a:t>
            </a: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AutoNum type="alphaLcParenBoth"/>
              <a:tabLst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Display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“Queue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Overflow”</a:t>
            </a:r>
            <a:endParaRPr sz="15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+mj-lt"/>
              <a:buAutoNum type="arabicPeriod" startAt="2"/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</a:t>
            </a:r>
            <a:r>
              <a:rPr lang="en-US" sz="1500" dirty="0">
                <a:latin typeface="Arial MT"/>
                <a:cs typeface="Arial MT"/>
              </a:rPr>
              <a:t>FRONT</a:t>
            </a:r>
            <a:r>
              <a:rPr lang="en-US" sz="1500" spc="-4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==</a:t>
            </a:r>
            <a:r>
              <a:rPr lang="en-US"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–1)</a:t>
            </a:r>
            <a:r>
              <a:rPr lang="en-US" sz="1500" dirty="0">
                <a:latin typeface="Arial MT"/>
                <a:cs typeface="Arial MT"/>
              </a:rPr>
              <a:t> set</a:t>
            </a:r>
            <a:endParaRPr sz="15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5"/>
              </a:spcBef>
              <a:buAutoNum type="alphaLcParenBoth"/>
              <a:tabLst>
                <a:tab pos="355600" algn="l"/>
              </a:tabLst>
            </a:pPr>
            <a:r>
              <a:rPr lang="en-US" sz="1500" spc="-60" dirty="0">
                <a:latin typeface="Arial MT"/>
                <a:cs typeface="Arial MT"/>
              </a:rPr>
              <a:t>FRONT=REAR </a:t>
            </a:r>
            <a:r>
              <a:rPr lang="en-US" sz="1500" dirty="0">
                <a:latin typeface="Arial MT"/>
                <a:cs typeface="Arial MT"/>
              </a:rPr>
              <a:t>=</a:t>
            </a:r>
            <a:r>
              <a:rPr lang="en-US" sz="1500" spc="-60" dirty="0">
                <a:latin typeface="Arial MT"/>
                <a:cs typeface="Arial MT"/>
              </a:rPr>
              <a:t> </a:t>
            </a:r>
            <a:r>
              <a:rPr lang="en-US" sz="1500" spc="-5" dirty="0">
                <a:latin typeface="Arial MT"/>
                <a:cs typeface="Arial MT"/>
              </a:rPr>
              <a:t>0</a:t>
            </a:r>
            <a:endParaRPr lang="en-US"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5600" algn="l"/>
              </a:tabLst>
            </a:pPr>
            <a:r>
              <a:rPr lang="en-US" sz="1500" dirty="0">
                <a:latin typeface="Arial MT"/>
                <a:cs typeface="Arial MT"/>
              </a:rPr>
              <a:t>     else if FRONT==0, set FRONT = MAX-1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5600" algn="l"/>
              </a:tabLst>
            </a:pPr>
            <a:r>
              <a:rPr lang="en-US" sz="1500" dirty="0">
                <a:latin typeface="Arial MT"/>
                <a:cs typeface="Arial MT"/>
              </a:rPr>
              <a:t>	else FRONT= FRONT-1</a:t>
            </a: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+mj-lt"/>
              <a:buAutoNum type="arabicPeriod" startAt="3"/>
              <a:tabLst>
                <a:tab pos="355600" algn="l"/>
              </a:tabLst>
            </a:pPr>
            <a:r>
              <a:rPr lang="en-US" sz="1500" dirty="0">
                <a:latin typeface="Arial MT"/>
                <a:cs typeface="Arial MT"/>
              </a:rPr>
              <a:t>Queue [Front] = Item</a:t>
            </a: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9500" y="378413"/>
            <a:ext cx="4519295" cy="3014287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Insert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an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element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at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the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lang="en-US" sz="1500" b="1" spc="-10" dirty="0">
                <a:latin typeface="Arial"/>
                <a:cs typeface="Arial"/>
              </a:rPr>
              <a:t>rear </a:t>
            </a:r>
            <a:r>
              <a:rPr sz="1500" b="1" dirty="0">
                <a:latin typeface="Arial"/>
                <a:cs typeface="Arial"/>
              </a:rPr>
              <a:t>side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of</a:t>
            </a:r>
            <a:r>
              <a:rPr sz="1500" b="1" dirty="0">
                <a:latin typeface="Arial"/>
                <a:cs typeface="Arial"/>
              </a:rPr>
              <a:t> the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de-queue</a:t>
            </a:r>
            <a:endParaRPr sz="1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1500" dirty="0">
                <a:latin typeface="Arial MT"/>
                <a:cs typeface="Arial MT"/>
              </a:rPr>
              <a:t>If</a:t>
            </a:r>
            <a:r>
              <a:rPr lang="en-US" sz="1500" spc="-2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((FRONT</a:t>
            </a:r>
            <a:r>
              <a:rPr lang="en-US" sz="1500" spc="-2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==</a:t>
            </a:r>
            <a:r>
              <a:rPr lang="en-US" sz="1500" spc="-5" dirty="0">
                <a:latin typeface="Arial MT"/>
                <a:cs typeface="Arial MT"/>
              </a:rPr>
              <a:t> 0 &amp;&amp;</a:t>
            </a:r>
            <a:r>
              <a:rPr lang="en-US" sz="1500" spc="-10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REAR</a:t>
            </a:r>
            <a:r>
              <a:rPr lang="en-US" sz="1500" spc="-1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==</a:t>
            </a:r>
            <a:r>
              <a:rPr lang="en-US" sz="1500" spc="-15" dirty="0">
                <a:latin typeface="Arial MT"/>
                <a:cs typeface="Arial MT"/>
              </a:rPr>
              <a:t> </a:t>
            </a:r>
            <a:r>
              <a:rPr lang="en-US" sz="1500" spc="-5" dirty="0">
                <a:latin typeface="Arial MT"/>
                <a:cs typeface="Arial MT"/>
              </a:rPr>
              <a:t>MAX–1)</a:t>
            </a:r>
            <a:r>
              <a:rPr lang="en-US" sz="1500" spc="5" dirty="0">
                <a:latin typeface="Arial MT"/>
                <a:cs typeface="Arial MT"/>
              </a:rPr>
              <a:t> </a:t>
            </a:r>
            <a:r>
              <a:rPr lang="en-US" sz="1500" spc="-10" dirty="0">
                <a:latin typeface="Arial MT"/>
                <a:cs typeface="Arial MT"/>
              </a:rPr>
              <a:t>||</a:t>
            </a:r>
            <a:r>
              <a:rPr lang="en-US" sz="1500" dirty="0">
                <a:latin typeface="Arial MT"/>
                <a:cs typeface="Arial MT"/>
              </a:rPr>
              <a:t> (FRONT</a:t>
            </a:r>
            <a:r>
              <a:rPr lang="en-US" sz="1500" spc="-2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==</a:t>
            </a:r>
            <a:r>
              <a:rPr lang="en-US" sz="1500" spc="-5" dirty="0">
                <a:latin typeface="Arial MT"/>
                <a:cs typeface="Arial MT"/>
              </a:rPr>
              <a:t> REAR</a:t>
            </a:r>
            <a:r>
              <a:rPr lang="en-US" sz="1500" dirty="0">
                <a:latin typeface="Arial MT"/>
                <a:cs typeface="Arial MT"/>
              </a:rPr>
              <a:t>+</a:t>
            </a:r>
            <a:r>
              <a:rPr lang="en-US" sz="1500" spc="-10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1))</a:t>
            </a: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AutoNum type="alphaLcParenBoth"/>
              <a:tabLst>
                <a:tab pos="355600" algn="l"/>
              </a:tabLst>
            </a:pPr>
            <a:r>
              <a:rPr lang="en-US" sz="1500" dirty="0">
                <a:latin typeface="Arial MT"/>
                <a:cs typeface="Arial MT"/>
              </a:rPr>
              <a:t>Display</a:t>
            </a:r>
            <a:r>
              <a:rPr lang="en-US" sz="1500" spc="-30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“Queue</a:t>
            </a:r>
            <a:r>
              <a:rPr lang="en-US" sz="1500" spc="-40" dirty="0">
                <a:latin typeface="Arial MT"/>
                <a:cs typeface="Arial MT"/>
              </a:rPr>
              <a:t> </a:t>
            </a:r>
            <a:r>
              <a:rPr lang="en-US" sz="1500" spc="-5" dirty="0">
                <a:latin typeface="Arial MT"/>
                <a:cs typeface="Arial MT"/>
              </a:rPr>
              <a:t>Overflow”</a:t>
            </a:r>
            <a:endParaRPr lang="en-US" sz="15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+mj-lt"/>
              <a:buAutoNum type="arabicPeriod" startAt="2"/>
            </a:pPr>
            <a:r>
              <a:rPr lang="en-US" sz="1500" dirty="0">
                <a:latin typeface="Arial MT"/>
                <a:cs typeface="Arial MT"/>
              </a:rPr>
              <a:t>If</a:t>
            </a:r>
            <a:r>
              <a:rPr lang="en-US" sz="1500" spc="-40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(FRONT</a:t>
            </a:r>
            <a:r>
              <a:rPr lang="en-US" sz="1500" spc="-4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==</a:t>
            </a:r>
            <a:r>
              <a:rPr lang="en-US" sz="1500" spc="-1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–1) set</a:t>
            </a:r>
          </a:p>
          <a:p>
            <a:pPr marL="355600" indent="-342900">
              <a:lnSpc>
                <a:spcPct val="100000"/>
              </a:lnSpc>
              <a:spcBef>
                <a:spcPts val="905"/>
              </a:spcBef>
              <a:buAutoNum type="alphaLcParenBoth"/>
              <a:tabLst>
                <a:tab pos="355600" algn="l"/>
              </a:tabLst>
            </a:pPr>
            <a:r>
              <a:rPr lang="en-US" sz="1500" spc="-60" dirty="0">
                <a:latin typeface="Arial MT"/>
                <a:cs typeface="Arial MT"/>
              </a:rPr>
              <a:t>FRONT=REAR </a:t>
            </a:r>
            <a:r>
              <a:rPr lang="en-US" sz="1500" dirty="0">
                <a:latin typeface="Arial MT"/>
                <a:cs typeface="Arial MT"/>
              </a:rPr>
              <a:t>=</a:t>
            </a:r>
            <a:r>
              <a:rPr lang="en-US" sz="1500" spc="-60" dirty="0">
                <a:latin typeface="Arial MT"/>
                <a:cs typeface="Arial MT"/>
              </a:rPr>
              <a:t> </a:t>
            </a:r>
            <a:r>
              <a:rPr lang="en-US" sz="1500" spc="-5" dirty="0">
                <a:latin typeface="Arial MT"/>
                <a:cs typeface="Arial MT"/>
              </a:rPr>
              <a:t>0</a:t>
            </a:r>
            <a:endParaRPr lang="en-US"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5600" algn="l"/>
              </a:tabLst>
            </a:pPr>
            <a:r>
              <a:rPr lang="en-US" sz="1500" dirty="0">
                <a:latin typeface="Arial MT"/>
                <a:cs typeface="Arial MT"/>
              </a:rPr>
              <a:t>     else if REAR==MAX-1, set Rear = 0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5600" algn="l"/>
              </a:tabLst>
            </a:pPr>
            <a:r>
              <a:rPr lang="en-US" sz="1500" dirty="0">
                <a:latin typeface="Arial MT"/>
                <a:cs typeface="Arial MT"/>
              </a:rPr>
              <a:t>	else REAR= REAR+1</a:t>
            </a: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+mj-lt"/>
              <a:buAutoNum type="arabicPeriod" startAt="3"/>
              <a:tabLst>
                <a:tab pos="355600" algn="l"/>
              </a:tabLst>
            </a:pPr>
            <a:r>
              <a:rPr lang="en-US" sz="1500" dirty="0">
                <a:latin typeface="Arial MT"/>
                <a:cs typeface="Arial MT"/>
              </a:rPr>
              <a:t>Queue [rear] = Item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944" y="411712"/>
            <a:ext cx="7924800" cy="416716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500" b="1" dirty="0">
                <a:latin typeface="Arial"/>
                <a:cs typeface="Arial"/>
              </a:rPr>
              <a:t>2.</a:t>
            </a:r>
            <a:r>
              <a:rPr sz="1500" b="1" spc="-6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Algorithms</a:t>
            </a:r>
            <a:r>
              <a:rPr sz="1500" b="1" spc="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for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deleting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an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element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Let</a:t>
            </a:r>
            <a:r>
              <a:rPr sz="1500" spc="2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</a:t>
            </a:r>
            <a:r>
              <a:rPr sz="1500" spc="20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</a:t>
            </a:r>
            <a:r>
              <a:rPr sz="1500" spc="2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array</a:t>
            </a:r>
            <a:r>
              <a:rPr sz="1500" spc="2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2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MAX</a:t>
            </a:r>
            <a:r>
              <a:rPr sz="1500" spc="2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elements.</a:t>
            </a:r>
            <a:r>
              <a:rPr sz="1500" spc="210" dirty="0">
                <a:latin typeface="Arial MT"/>
                <a:cs typeface="Arial MT"/>
              </a:rPr>
              <a:t> </a:t>
            </a:r>
            <a:r>
              <a:rPr sz="1500" i="1" spc="-5" dirty="0">
                <a:latin typeface="Arial"/>
                <a:cs typeface="Arial"/>
              </a:rPr>
              <a:t>front</a:t>
            </a:r>
            <a:r>
              <a:rPr sz="1500" i="1" spc="22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(or</a:t>
            </a:r>
            <a:r>
              <a:rPr sz="1500" spc="225" dirty="0">
                <a:latin typeface="Arial MT"/>
                <a:cs typeface="Arial MT"/>
              </a:rPr>
              <a:t> </a:t>
            </a:r>
            <a:r>
              <a:rPr sz="1500" i="1" spc="-5" dirty="0">
                <a:latin typeface="Arial"/>
                <a:cs typeface="Arial"/>
              </a:rPr>
              <a:t>left</a:t>
            </a:r>
            <a:r>
              <a:rPr sz="1500" spc="-5" dirty="0">
                <a:latin typeface="Arial MT"/>
                <a:cs typeface="Arial MT"/>
              </a:rPr>
              <a:t>)</a:t>
            </a:r>
            <a:r>
              <a:rPr sz="1500" spc="2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225" dirty="0">
                <a:latin typeface="Arial MT"/>
                <a:cs typeface="Arial MT"/>
              </a:rPr>
              <a:t> </a:t>
            </a:r>
            <a:r>
              <a:rPr sz="1500" i="1" dirty="0">
                <a:latin typeface="Arial"/>
                <a:cs typeface="Arial"/>
              </a:rPr>
              <a:t>rear</a:t>
            </a:r>
            <a:r>
              <a:rPr sz="1500" i="1" spc="22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(or</a:t>
            </a:r>
            <a:r>
              <a:rPr sz="1500" spc="225" dirty="0">
                <a:latin typeface="Arial MT"/>
                <a:cs typeface="Arial MT"/>
              </a:rPr>
              <a:t> </a:t>
            </a:r>
            <a:r>
              <a:rPr sz="1500" i="1" spc="-5" dirty="0">
                <a:latin typeface="Arial"/>
                <a:cs typeface="Arial"/>
              </a:rPr>
              <a:t>right</a:t>
            </a:r>
            <a:r>
              <a:rPr sz="1500" spc="-5" dirty="0">
                <a:latin typeface="Arial MT"/>
                <a:cs typeface="Arial MT"/>
              </a:rPr>
              <a:t>)</a:t>
            </a:r>
            <a:r>
              <a:rPr sz="1500" spc="2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2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two</a:t>
            </a:r>
            <a:r>
              <a:rPr sz="1500" spc="2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array</a:t>
            </a:r>
            <a:r>
              <a:rPr sz="1500" spc="20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index</a:t>
            </a:r>
          </a:p>
          <a:p>
            <a:pPr marL="12700" marR="6350">
              <a:lnSpc>
                <a:spcPct val="150000"/>
              </a:lnSpc>
              <a:spcBef>
                <a:spcPts val="5"/>
              </a:spcBef>
            </a:pPr>
            <a:r>
              <a:rPr sz="1500" spc="-5" dirty="0">
                <a:latin typeface="Arial MT"/>
                <a:cs typeface="Arial MT"/>
              </a:rPr>
              <a:t>(pointers),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where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addition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deletion</a:t>
            </a:r>
            <a:r>
              <a:rPr sz="1500" spc="409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elements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occurred.</a:t>
            </a:r>
            <a:r>
              <a:rPr sz="1500" spc="395" dirty="0">
                <a:latin typeface="Arial MT"/>
                <a:cs typeface="Arial MT"/>
              </a:rPr>
              <a:t> </a:t>
            </a:r>
            <a:r>
              <a:rPr sz="1500" spc="-60" dirty="0">
                <a:latin typeface="Arial MT"/>
                <a:cs typeface="Arial MT"/>
              </a:rPr>
              <a:t>DATA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will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contain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lang="en-US"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just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deleted.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Delete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an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element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from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the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lang="en-US" sz="1500" b="1" spc="-5" dirty="0">
                <a:latin typeface="Arial"/>
                <a:cs typeface="Arial"/>
              </a:rPr>
              <a:t>front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side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of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the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de-queue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4965" algn="l"/>
              </a:tabLst>
            </a:pPr>
            <a:r>
              <a:rPr sz="1500" dirty="0">
                <a:latin typeface="Arial MT"/>
                <a:cs typeface="Arial MT"/>
              </a:rPr>
              <a:t>1.	If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</a:t>
            </a:r>
            <a:r>
              <a:rPr lang="en-US" sz="1500" dirty="0">
                <a:latin typeface="Arial MT"/>
                <a:cs typeface="Arial MT"/>
              </a:rPr>
              <a:t>FRONT</a:t>
            </a:r>
            <a:r>
              <a:rPr sz="1500" dirty="0">
                <a:latin typeface="Arial MT"/>
                <a:cs typeface="Arial MT"/>
              </a:rPr>
              <a:t>==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1)</a:t>
            </a:r>
          </a:p>
          <a:p>
            <a:pPr marL="297180" indent="-285115">
              <a:lnSpc>
                <a:spcPct val="100000"/>
              </a:lnSpc>
              <a:spcBef>
                <a:spcPts val="900"/>
              </a:spcBef>
              <a:buAutoNum type="alphaLcParenBoth"/>
              <a:tabLst>
                <a:tab pos="297815" algn="l"/>
              </a:tabLst>
            </a:pPr>
            <a:r>
              <a:rPr sz="1500" dirty="0">
                <a:latin typeface="Arial MT"/>
                <a:cs typeface="Arial MT"/>
              </a:rPr>
              <a:t>Display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“Queue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Underflow”</a:t>
            </a:r>
            <a:endParaRPr sz="1500" dirty="0">
              <a:latin typeface="Arial MT"/>
              <a:cs typeface="Arial MT"/>
            </a:endParaRPr>
          </a:p>
          <a:p>
            <a:pPr marL="224154" indent="-212090">
              <a:lnSpc>
                <a:spcPct val="100000"/>
              </a:lnSpc>
              <a:spcBef>
                <a:spcPts val="905"/>
              </a:spcBef>
              <a:buAutoNum type="arabicPeriod" startAt="2"/>
              <a:tabLst>
                <a:tab pos="224790" algn="l"/>
              </a:tabLst>
            </a:pPr>
            <a:r>
              <a:rPr lang="en-US" sz="1500" spc="-5" dirty="0">
                <a:latin typeface="Arial MT"/>
                <a:cs typeface="Arial MT"/>
              </a:rPr>
              <a:t>If FRONT= REAR set FRONT = REAR =-1</a:t>
            </a:r>
            <a:endParaRPr sz="1500" dirty="0">
              <a:latin typeface="Arial MT"/>
              <a:cs typeface="Arial MT"/>
            </a:endParaRPr>
          </a:p>
          <a:p>
            <a:pPr marL="12064">
              <a:lnSpc>
                <a:spcPct val="100000"/>
              </a:lnSpc>
              <a:spcBef>
                <a:spcPts val="900"/>
              </a:spcBef>
              <a:tabLst>
                <a:tab pos="224790" algn="l"/>
              </a:tabLst>
            </a:pPr>
            <a:r>
              <a:rPr lang="en-US" sz="1500" dirty="0">
                <a:latin typeface="Arial MT"/>
                <a:cs typeface="Arial MT"/>
              </a:rPr>
              <a:t>    else if </a:t>
            </a:r>
          </a:p>
          <a:p>
            <a:pPr marL="12064">
              <a:lnSpc>
                <a:spcPct val="100000"/>
              </a:lnSpc>
              <a:spcBef>
                <a:spcPts val="900"/>
              </a:spcBef>
              <a:tabLst>
                <a:tab pos="224790" algn="l"/>
              </a:tabLst>
            </a:pPr>
            <a:r>
              <a:rPr lang="en-US" sz="1500" dirty="0">
                <a:latin typeface="Arial MT"/>
                <a:cs typeface="Arial MT"/>
              </a:rPr>
              <a:t>		FRONT= =MAX-1 set FRONT = 0</a:t>
            </a:r>
          </a:p>
          <a:p>
            <a:pPr marL="12064">
              <a:lnSpc>
                <a:spcPct val="100000"/>
              </a:lnSpc>
              <a:spcBef>
                <a:spcPts val="900"/>
              </a:spcBef>
              <a:tabLst>
                <a:tab pos="224790" algn="l"/>
              </a:tabLst>
            </a:pPr>
            <a:r>
              <a:rPr lang="en-US" sz="1500" dirty="0">
                <a:latin typeface="Arial MT"/>
                <a:cs typeface="Arial MT"/>
              </a:rPr>
              <a:t>	else </a:t>
            </a:r>
          </a:p>
          <a:p>
            <a:pPr marL="12064">
              <a:lnSpc>
                <a:spcPct val="100000"/>
              </a:lnSpc>
              <a:spcBef>
                <a:spcPts val="900"/>
              </a:spcBef>
              <a:tabLst>
                <a:tab pos="224790" algn="l"/>
              </a:tabLst>
            </a:pPr>
            <a:r>
              <a:rPr lang="en-US" sz="1500" dirty="0">
                <a:latin typeface="Arial MT"/>
                <a:cs typeface="Arial MT"/>
              </a:rPr>
              <a:t>          FRONT= FRONT+1</a:t>
            </a: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4460" y="233272"/>
            <a:ext cx="4891939" cy="2652008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400" b="1" dirty="0">
                <a:latin typeface="Arial"/>
                <a:cs typeface="Arial"/>
              </a:rPr>
              <a:t>Delete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element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from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lang="en-US" sz="1400" b="1" spc="-20" dirty="0">
                <a:latin typeface="Arial"/>
                <a:cs typeface="Arial"/>
              </a:rPr>
              <a:t>REAR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side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de-queue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4965" algn="l"/>
              </a:tabLst>
            </a:pPr>
            <a:r>
              <a:rPr lang="en-US" sz="1400" dirty="0">
                <a:latin typeface="Arial MT"/>
                <a:cs typeface="Arial MT"/>
              </a:rPr>
              <a:t>1.	If</a:t>
            </a:r>
            <a:r>
              <a:rPr lang="en-US" sz="1400" spc="-4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(FRONT==</a:t>
            </a:r>
            <a:r>
              <a:rPr lang="en-US" sz="1400" spc="-3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–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1)</a:t>
            </a:r>
          </a:p>
          <a:p>
            <a:pPr marL="297180" indent="-285115">
              <a:lnSpc>
                <a:spcPct val="100000"/>
              </a:lnSpc>
              <a:spcBef>
                <a:spcPts val="900"/>
              </a:spcBef>
              <a:buAutoNum type="alphaLcParenBoth"/>
              <a:tabLst>
                <a:tab pos="297815" algn="l"/>
              </a:tabLst>
            </a:pPr>
            <a:r>
              <a:rPr lang="en-US" sz="1400" dirty="0">
                <a:latin typeface="Arial MT"/>
                <a:cs typeface="Arial MT"/>
              </a:rPr>
              <a:t>Display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“Queue</a:t>
            </a:r>
            <a:r>
              <a:rPr lang="en-US" sz="1400" spc="-3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Underflow”</a:t>
            </a:r>
            <a:endParaRPr lang="en-US" sz="1400" dirty="0">
              <a:latin typeface="Arial MT"/>
              <a:cs typeface="Arial MT"/>
            </a:endParaRPr>
          </a:p>
          <a:p>
            <a:pPr marL="224154" indent="-212090">
              <a:lnSpc>
                <a:spcPct val="100000"/>
              </a:lnSpc>
              <a:spcBef>
                <a:spcPts val="905"/>
              </a:spcBef>
              <a:buAutoNum type="arabicPeriod" startAt="2"/>
              <a:tabLst>
                <a:tab pos="224790" algn="l"/>
              </a:tabLst>
            </a:pPr>
            <a:r>
              <a:rPr lang="en-US" sz="1400" spc="-5" dirty="0">
                <a:latin typeface="Arial MT"/>
                <a:cs typeface="Arial MT"/>
              </a:rPr>
              <a:t>If FRONT= REAR set FRONT = REAR =-1</a:t>
            </a:r>
            <a:endParaRPr lang="en-US" sz="1400" dirty="0">
              <a:latin typeface="Arial MT"/>
              <a:cs typeface="Arial MT"/>
            </a:endParaRPr>
          </a:p>
          <a:p>
            <a:pPr marL="12064">
              <a:lnSpc>
                <a:spcPct val="100000"/>
              </a:lnSpc>
              <a:spcBef>
                <a:spcPts val="900"/>
              </a:spcBef>
              <a:tabLst>
                <a:tab pos="224790" algn="l"/>
              </a:tabLst>
            </a:pPr>
            <a:r>
              <a:rPr lang="en-US" sz="1400" dirty="0">
                <a:latin typeface="Arial MT"/>
                <a:cs typeface="Arial MT"/>
              </a:rPr>
              <a:t>    else if </a:t>
            </a:r>
          </a:p>
          <a:p>
            <a:pPr marL="12064">
              <a:lnSpc>
                <a:spcPct val="100000"/>
              </a:lnSpc>
              <a:spcBef>
                <a:spcPts val="900"/>
              </a:spcBef>
              <a:tabLst>
                <a:tab pos="224790" algn="l"/>
              </a:tabLst>
            </a:pPr>
            <a:r>
              <a:rPr lang="en-US" sz="1400" dirty="0">
                <a:latin typeface="Arial MT"/>
                <a:cs typeface="Arial MT"/>
              </a:rPr>
              <a:t>		REAR= = 0 set REAR = MAX -1</a:t>
            </a:r>
          </a:p>
          <a:p>
            <a:pPr marL="12064">
              <a:lnSpc>
                <a:spcPct val="100000"/>
              </a:lnSpc>
              <a:spcBef>
                <a:spcPts val="900"/>
              </a:spcBef>
              <a:tabLst>
                <a:tab pos="224790" algn="l"/>
              </a:tabLst>
            </a:pPr>
            <a:r>
              <a:rPr lang="en-US" sz="1400" dirty="0">
                <a:latin typeface="Arial MT"/>
                <a:cs typeface="Arial MT"/>
              </a:rPr>
              <a:t>	else </a:t>
            </a:r>
          </a:p>
          <a:p>
            <a:pPr marL="12064">
              <a:lnSpc>
                <a:spcPct val="100000"/>
              </a:lnSpc>
              <a:spcBef>
                <a:spcPts val="900"/>
              </a:spcBef>
              <a:tabLst>
                <a:tab pos="224790" algn="l"/>
              </a:tabLst>
            </a:pPr>
            <a:r>
              <a:rPr lang="en-US" sz="1400" dirty="0">
                <a:latin typeface="Arial MT"/>
                <a:cs typeface="Arial MT"/>
              </a:rPr>
              <a:t>          REAR</a:t>
            </a:r>
            <a:r>
              <a:rPr lang="en-US" sz="1400">
                <a:latin typeface="Arial MT"/>
                <a:cs typeface="Arial MT"/>
              </a:rPr>
              <a:t>= REAR-1</a:t>
            </a:r>
            <a:endParaRPr lang="en-US"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240233"/>
            <a:ext cx="4328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The</a:t>
            </a:r>
            <a:r>
              <a:rPr sz="2800" spc="-20" dirty="0"/>
              <a:t> </a:t>
            </a:r>
            <a:r>
              <a:rPr sz="2800" spc="-5" dirty="0"/>
              <a:t>Deque</a:t>
            </a:r>
            <a:r>
              <a:rPr sz="2800" spc="10" dirty="0"/>
              <a:t> </a:t>
            </a:r>
            <a:r>
              <a:rPr sz="2800" spc="-20" dirty="0"/>
              <a:t>Abstract</a:t>
            </a:r>
            <a:r>
              <a:rPr sz="2800" spc="5" dirty="0"/>
              <a:t> </a:t>
            </a:r>
            <a:r>
              <a:rPr sz="2800" spc="-20" dirty="0"/>
              <a:t>Data</a:t>
            </a:r>
            <a:r>
              <a:rPr sz="2800" spc="-15" dirty="0"/>
              <a:t> </a:t>
            </a:r>
            <a:r>
              <a:rPr sz="2800" spc="-45" dirty="0"/>
              <a:t>Type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09955" y="792835"/>
            <a:ext cx="7833359" cy="387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SzPct val="128571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Deque()</a:t>
            </a:r>
            <a:r>
              <a:rPr sz="1400" b="1" spc="225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creates</a:t>
            </a:r>
            <a:r>
              <a:rPr sz="1400" spc="229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new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that</a:t>
            </a:r>
            <a:r>
              <a:rPr sz="1400" spc="229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empty.</a:t>
            </a:r>
            <a:r>
              <a:rPr sz="1400" spc="2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needs</a:t>
            </a:r>
            <a:r>
              <a:rPr sz="1400" spc="2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</a:t>
            </a:r>
            <a:r>
              <a:rPr sz="1400" spc="2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parameters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returns</a:t>
            </a:r>
            <a:r>
              <a:rPr sz="1400" spc="229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empty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deque.</a:t>
            </a:r>
            <a:endParaRPr sz="1400">
              <a:latin typeface="Arial MT"/>
              <a:cs typeface="Arial MT"/>
            </a:endParaRPr>
          </a:p>
          <a:p>
            <a:pPr marL="355600" marR="8255" indent="-342900">
              <a:lnSpc>
                <a:spcPts val="2520"/>
              </a:lnSpc>
              <a:spcBef>
                <a:spcPts val="220"/>
              </a:spcBef>
              <a:buSzPct val="128571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addFront(item)</a:t>
            </a:r>
            <a:r>
              <a:rPr sz="1400" b="1" spc="28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adds</a:t>
            </a:r>
            <a:r>
              <a:rPr sz="1400" spc="2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2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new</a:t>
            </a:r>
            <a:r>
              <a:rPr sz="1400" spc="2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item</a:t>
            </a:r>
            <a:r>
              <a:rPr sz="1400" spc="2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2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2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front</a:t>
            </a:r>
            <a:r>
              <a:rPr sz="1400" spc="2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2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2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deque.</a:t>
            </a:r>
            <a:r>
              <a:rPr sz="1400" spc="2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</a:t>
            </a:r>
            <a:r>
              <a:rPr sz="1400" spc="2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needs</a:t>
            </a:r>
            <a:r>
              <a:rPr sz="1400" spc="2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3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item</a:t>
            </a:r>
            <a:r>
              <a:rPr sz="1400" spc="2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2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returns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nothing.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SzPct val="128571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addRear(item)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adds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new </a:t>
            </a:r>
            <a:r>
              <a:rPr sz="1400" dirty="0">
                <a:latin typeface="Arial MT"/>
                <a:cs typeface="Arial MT"/>
              </a:rPr>
              <a:t>item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-5" dirty="0">
                <a:latin typeface="Arial MT"/>
                <a:cs typeface="Arial MT"/>
              </a:rPr>
              <a:t> needs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item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returns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nothing.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SzPct val="128571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removeFront()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removes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front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item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deque.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needs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parameters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returns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endParaRPr sz="1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item.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modified.</a:t>
            </a:r>
            <a:endParaRPr sz="1400">
              <a:latin typeface="Arial MT"/>
              <a:cs typeface="Arial MT"/>
            </a:endParaRPr>
          </a:p>
          <a:p>
            <a:pPr marL="355600" marR="6985" indent="-342900">
              <a:lnSpc>
                <a:spcPct val="150000"/>
              </a:lnSpc>
              <a:spcBef>
                <a:spcPts val="5"/>
              </a:spcBef>
              <a:buSzPct val="128571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removeRear()</a:t>
            </a:r>
            <a:r>
              <a:rPr sz="1400" b="1" spc="85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removes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rear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item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deque.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needs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parameters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returns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item.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modified.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SzPct val="128571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isEmpty()</a:t>
            </a:r>
            <a:r>
              <a:rPr sz="1400" b="1" spc="250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tests</a:t>
            </a:r>
            <a:r>
              <a:rPr sz="1400" spc="24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to</a:t>
            </a:r>
            <a:r>
              <a:rPr sz="1400" spc="2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see</a:t>
            </a:r>
            <a:r>
              <a:rPr sz="1400" spc="2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whether</a:t>
            </a:r>
            <a:r>
              <a:rPr sz="1400" spc="229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2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</a:t>
            </a:r>
            <a:r>
              <a:rPr sz="1400" spc="2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254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empty.</a:t>
            </a:r>
            <a:r>
              <a:rPr sz="1400" spc="2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</a:t>
            </a:r>
            <a:r>
              <a:rPr sz="1400" spc="25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needs</a:t>
            </a:r>
            <a:r>
              <a:rPr sz="1400" spc="2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</a:t>
            </a:r>
            <a:r>
              <a:rPr sz="1400" spc="2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parameters</a:t>
            </a:r>
            <a:r>
              <a:rPr sz="1400" spc="2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2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returns</a:t>
            </a:r>
            <a:r>
              <a:rPr sz="1400" spc="2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Arial MT"/>
                <a:cs typeface="Arial MT"/>
              </a:rPr>
              <a:t>boolean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value.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SzPct val="128571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b="1" dirty="0">
                <a:latin typeface="Arial"/>
                <a:cs typeface="Arial"/>
              </a:rPr>
              <a:t>size()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returns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 items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 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needs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 parameters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returns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 </a:t>
            </a:r>
            <a:r>
              <a:rPr sz="1400" spc="-10" dirty="0">
                <a:latin typeface="Arial MT"/>
                <a:cs typeface="Arial MT"/>
              </a:rPr>
              <a:t>integer.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41211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Memory</a:t>
            </a:r>
            <a:r>
              <a:rPr spc="-75" dirty="0"/>
              <a:t> </a:t>
            </a:r>
            <a:r>
              <a:rPr spc="-20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190" y="1103560"/>
            <a:ext cx="4857750" cy="98679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44"/>
              </a:spcBef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deque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 be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implemented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using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two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structures,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i.e.,</a:t>
            </a:r>
            <a:endParaRPr sz="1400">
              <a:latin typeface="Calibri"/>
              <a:cs typeface="Calibri"/>
            </a:endParaRPr>
          </a:p>
          <a:p>
            <a:pPr marL="786765" lvl="1" indent="-318135">
              <a:lnSpc>
                <a:spcPct val="100000"/>
              </a:lnSpc>
              <a:spcBef>
                <a:spcPts val="840"/>
              </a:spcBef>
              <a:buFont typeface="Arial MT"/>
              <a:buChar char="○"/>
              <a:tabLst>
                <a:tab pos="786765" algn="l"/>
                <a:tab pos="787400" algn="l"/>
              </a:tabLst>
            </a:pPr>
            <a:r>
              <a:rPr sz="1400" spc="-10" dirty="0">
                <a:latin typeface="Calibri"/>
                <a:cs typeface="Calibri"/>
              </a:rPr>
              <a:t>circular</a:t>
            </a:r>
            <a:r>
              <a:rPr sz="1400" spc="-25" dirty="0">
                <a:latin typeface="Calibri"/>
                <a:cs typeface="Calibri"/>
              </a:rPr>
              <a:t> array, </a:t>
            </a:r>
            <a:r>
              <a:rPr sz="1400" spc="-5" dirty="0">
                <a:latin typeface="Calibri"/>
                <a:cs typeface="Calibri"/>
              </a:rPr>
              <a:t>and</a:t>
            </a:r>
            <a:endParaRPr sz="1400">
              <a:latin typeface="Calibri"/>
              <a:cs typeface="Calibri"/>
            </a:endParaRPr>
          </a:p>
          <a:p>
            <a:pPr marL="786765" lvl="1" indent="-318135">
              <a:lnSpc>
                <a:spcPct val="100000"/>
              </a:lnSpc>
              <a:spcBef>
                <a:spcPts val="840"/>
              </a:spcBef>
              <a:buFont typeface="Arial MT"/>
              <a:buChar char="○"/>
              <a:tabLst>
                <a:tab pos="786765" algn="l"/>
                <a:tab pos="787400" algn="l"/>
              </a:tabLst>
            </a:pPr>
            <a:r>
              <a:rPr sz="1400" spc="-5" dirty="0">
                <a:latin typeface="Calibri"/>
                <a:cs typeface="Calibri"/>
              </a:rPr>
              <a:t>doubly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linked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250901"/>
            <a:ext cx="3214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6FC0"/>
                </a:solidFill>
              </a:rPr>
              <a:t>Applications</a:t>
            </a:r>
            <a:r>
              <a:rPr sz="2800" spc="-40" dirty="0">
                <a:solidFill>
                  <a:srgbClr val="006FC0"/>
                </a:solidFill>
              </a:rPr>
              <a:t> </a:t>
            </a:r>
            <a:r>
              <a:rPr sz="2800" spc="-5" dirty="0">
                <a:solidFill>
                  <a:srgbClr val="006FC0"/>
                </a:solidFill>
              </a:rPr>
              <a:t>of</a:t>
            </a:r>
            <a:r>
              <a:rPr sz="2800" spc="-30" dirty="0">
                <a:solidFill>
                  <a:srgbClr val="006FC0"/>
                </a:solidFill>
              </a:rPr>
              <a:t> </a:t>
            </a:r>
            <a:r>
              <a:rPr sz="2800" spc="-5" dirty="0">
                <a:solidFill>
                  <a:srgbClr val="006FC0"/>
                </a:solidFill>
              </a:rPr>
              <a:t>queue: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9422" y="1053846"/>
            <a:ext cx="19754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  <a:tab pos="1184910" algn="l"/>
              </a:tabLst>
            </a:pPr>
            <a:r>
              <a:rPr sz="1600" spc="-5" dirty="0">
                <a:latin typeface="Arial MT"/>
                <a:cs typeface="Arial MT"/>
              </a:rPr>
              <a:t>Serving	requests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7094" y="1053846"/>
            <a:ext cx="5979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4340" algn="l"/>
                <a:tab pos="745490" algn="l"/>
                <a:tab pos="1472565" algn="l"/>
                <a:tab pos="2291080" algn="l"/>
                <a:tab pos="3335020" algn="l"/>
                <a:tab pos="3837940" algn="l"/>
                <a:tab pos="4149090" algn="l"/>
                <a:tab pos="4967605" algn="l"/>
                <a:tab pos="5592445" algn="l"/>
              </a:tabLst>
            </a:pPr>
            <a:r>
              <a:rPr sz="1600" spc="-5" dirty="0">
                <a:latin typeface="Arial MT"/>
                <a:cs typeface="Arial MT"/>
              </a:rPr>
              <a:t>on	a	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600" spc="-5" dirty="0">
                <a:latin typeface="Arial MT"/>
                <a:cs typeface="Arial MT"/>
              </a:rPr>
              <a:t>ing</a:t>
            </a:r>
            <a:r>
              <a:rPr sz="1600" spc="-15" dirty="0">
                <a:latin typeface="Arial MT"/>
                <a:cs typeface="Arial MT"/>
              </a:rPr>
              <a:t>l</a:t>
            </a:r>
            <a:r>
              <a:rPr sz="1600" spc="-5" dirty="0">
                <a:latin typeface="Arial MT"/>
                <a:cs typeface="Arial MT"/>
              </a:rPr>
              <a:t>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shared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res</a:t>
            </a:r>
            <a:r>
              <a:rPr sz="1600" spc="5" dirty="0">
                <a:latin typeface="Arial MT"/>
                <a:cs typeface="Arial MT"/>
              </a:rPr>
              <a:t>o</a:t>
            </a:r>
            <a:r>
              <a:rPr sz="1600" spc="-5" dirty="0">
                <a:latin typeface="Arial MT"/>
                <a:cs typeface="Arial MT"/>
              </a:rPr>
              <a:t>urce,</a:t>
            </a:r>
            <a:r>
              <a:rPr sz="1600" dirty="0">
                <a:latin typeface="Arial MT"/>
                <a:cs typeface="Arial MT"/>
              </a:rPr>
              <a:t>	lik</a:t>
            </a:r>
            <a:r>
              <a:rPr sz="1600" spc="-5" dirty="0">
                <a:latin typeface="Arial MT"/>
                <a:cs typeface="Arial MT"/>
              </a:rPr>
              <a:t>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printe</a:t>
            </a:r>
            <a:r>
              <a:rPr sz="1600" spc="-90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CPU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5" dirty="0">
                <a:latin typeface="Arial MT"/>
                <a:cs typeface="Arial MT"/>
              </a:rPr>
              <a:t>t</a:t>
            </a:r>
            <a:r>
              <a:rPr sz="1600" spc="-5" dirty="0">
                <a:latin typeface="Arial MT"/>
                <a:cs typeface="Arial MT"/>
              </a:rPr>
              <a:t>ask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7014" y="1785061"/>
            <a:ext cx="1537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31900" algn="l"/>
              </a:tabLst>
            </a:pPr>
            <a:r>
              <a:rPr sz="1600" spc="-5" dirty="0">
                <a:latin typeface="Arial MT"/>
                <a:cs typeface="Arial MT"/>
              </a:rPr>
              <a:t>r</a:t>
            </a:r>
            <a:r>
              <a:rPr sz="1600" spc="-10" dirty="0">
                <a:latin typeface="Arial MT"/>
                <a:cs typeface="Arial MT"/>
              </a:rPr>
              <a:t>e</a:t>
            </a:r>
            <a:r>
              <a:rPr sz="1600" spc="-5" dirty="0">
                <a:latin typeface="Arial MT"/>
                <a:cs typeface="Arial MT"/>
              </a:rPr>
              <a:t>se</a:t>
            </a:r>
            <a:r>
              <a:rPr sz="1600" spc="-10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v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5" dirty="0">
                <a:latin typeface="Arial MT"/>
                <a:cs typeface="Arial MT"/>
              </a:rPr>
              <a:t>tion)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7973" y="2517139"/>
            <a:ext cx="1477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78205" algn="l"/>
                <a:tab pos="1181735" algn="l"/>
              </a:tabLst>
            </a:pPr>
            <a:r>
              <a:rPr sz="1600" spc="-5" dirty="0">
                <a:latin typeface="Arial MT"/>
                <a:cs typeface="Arial MT"/>
              </a:rPr>
              <a:t>hand</a:t>
            </a:r>
            <a:r>
              <a:rPr sz="1600" dirty="0">
                <a:latin typeface="Arial MT"/>
                <a:cs typeface="Arial MT"/>
              </a:rPr>
              <a:t>l</a:t>
            </a:r>
            <a:r>
              <a:rPr sz="1600" spc="-5" dirty="0">
                <a:latin typeface="Arial MT"/>
                <a:cs typeface="Arial MT"/>
              </a:rPr>
              <a:t>ed</a:t>
            </a:r>
            <a:r>
              <a:rPr sz="1600" dirty="0">
                <a:latin typeface="Arial MT"/>
                <a:cs typeface="Arial MT"/>
              </a:rPr>
              <a:t>	i</a:t>
            </a:r>
            <a:r>
              <a:rPr sz="1600" spc="-5" dirty="0">
                <a:latin typeface="Arial MT"/>
                <a:cs typeface="Arial MT"/>
              </a:rPr>
              <a:t>n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the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422" y="1297564"/>
            <a:ext cx="8127365" cy="2248693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55"/>
              </a:spcBef>
            </a:pPr>
            <a:r>
              <a:rPr sz="1600" spc="-5" dirty="0">
                <a:latin typeface="Arial MT"/>
                <a:cs typeface="Arial MT"/>
              </a:rPr>
              <a:t>scheduling,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buffer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keyboard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etc.</a:t>
            </a:r>
            <a:endParaRPr sz="16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  <a:tab pos="669290" algn="l"/>
                <a:tab pos="1299210" algn="l"/>
                <a:tab pos="1616075" algn="l"/>
                <a:tab pos="2597150" algn="l"/>
                <a:tab pos="3388360" algn="l"/>
                <a:tab pos="4302760" algn="l"/>
                <a:tab pos="4820920" algn="l"/>
                <a:tab pos="5979795" algn="l"/>
              </a:tabLst>
            </a:pPr>
            <a:r>
              <a:rPr sz="1600" spc="-5" dirty="0">
                <a:latin typeface="Arial MT"/>
                <a:cs typeface="Arial MT"/>
              </a:rPr>
              <a:t>All	types	</a:t>
            </a:r>
            <a:r>
              <a:rPr sz="1600" dirty="0">
                <a:latin typeface="Arial MT"/>
                <a:cs typeface="Arial MT"/>
              </a:rPr>
              <a:t>of	</a:t>
            </a:r>
            <a:r>
              <a:rPr sz="1600" spc="-5" dirty="0">
                <a:latin typeface="Arial MT"/>
                <a:cs typeface="Arial MT"/>
              </a:rPr>
              <a:t>customer	service	software	(like	Railway/Air	ticket</a:t>
            </a:r>
            <a:endParaRPr sz="1600" dirty="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designed using queue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give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proper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service 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customers.</a:t>
            </a:r>
            <a:endParaRPr sz="1600" dirty="0">
              <a:latin typeface="Arial MT"/>
              <a:cs typeface="Arial MT"/>
            </a:endParaRPr>
          </a:p>
          <a:p>
            <a:pPr marL="299085" marR="1602740" indent="-287020">
              <a:lnSpc>
                <a:spcPts val="2880"/>
              </a:lnSpc>
              <a:spcBef>
                <a:spcPts val="259"/>
              </a:spcBef>
              <a:buChar char="•"/>
              <a:tabLst>
                <a:tab pos="299085" algn="l"/>
                <a:tab pos="299720" algn="l"/>
                <a:tab pos="1243965" algn="l"/>
                <a:tab pos="1558290" algn="l"/>
                <a:tab pos="2548890" algn="l"/>
                <a:tab pos="2851785" algn="l"/>
                <a:tab pos="3787775" algn="l"/>
                <a:tab pos="4734560" algn="l"/>
                <a:tab pos="5229860" algn="l"/>
                <a:tab pos="6221730" algn="l"/>
              </a:tabLst>
            </a:pPr>
            <a:r>
              <a:rPr sz="1600" spc="-5" dirty="0">
                <a:latin typeface="Arial MT"/>
                <a:cs typeface="Arial MT"/>
              </a:rPr>
              <a:t>Handling	of	in</a:t>
            </a:r>
            <a:r>
              <a:rPr sz="1600" spc="-20" dirty="0">
                <a:latin typeface="Arial MT"/>
                <a:cs typeface="Arial MT"/>
              </a:rPr>
              <a:t>t</a:t>
            </a:r>
            <a:r>
              <a:rPr sz="1600" spc="-5" dirty="0">
                <a:latin typeface="Arial MT"/>
                <a:cs typeface="Arial MT"/>
              </a:rPr>
              <a:t>e</a:t>
            </a:r>
            <a:r>
              <a:rPr sz="1600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rupts</a:t>
            </a:r>
            <a:r>
              <a:rPr sz="1600" dirty="0">
                <a:latin typeface="Arial MT"/>
                <a:cs typeface="Arial MT"/>
              </a:rPr>
              <a:t>	i</a:t>
            </a:r>
            <a:r>
              <a:rPr sz="1600" spc="-5" dirty="0">
                <a:latin typeface="Arial MT"/>
                <a:cs typeface="Arial MT"/>
              </a:rPr>
              <a:t>n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real</a:t>
            </a:r>
            <a:r>
              <a:rPr sz="1600" spc="-10" dirty="0">
                <a:latin typeface="Arial MT"/>
                <a:cs typeface="Arial MT"/>
              </a:rPr>
              <a:t>-</a:t>
            </a:r>
            <a:r>
              <a:rPr sz="1600" spc="5" dirty="0">
                <a:latin typeface="Arial MT"/>
                <a:cs typeface="Arial MT"/>
              </a:rPr>
              <a:t>t</a:t>
            </a:r>
            <a:r>
              <a:rPr sz="1600" spc="-5" dirty="0">
                <a:latin typeface="Arial MT"/>
                <a:cs typeface="Arial MT"/>
              </a:rPr>
              <a:t>ime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s</a:t>
            </a:r>
            <a:r>
              <a:rPr sz="1600" spc="-25" dirty="0">
                <a:latin typeface="Arial MT"/>
                <a:cs typeface="Arial MT"/>
              </a:rPr>
              <a:t>y</a:t>
            </a:r>
            <a:r>
              <a:rPr sz="1600" spc="-5" dirty="0">
                <a:latin typeface="Arial MT"/>
                <a:cs typeface="Arial MT"/>
              </a:rPr>
              <a:t>st</a:t>
            </a:r>
            <a:r>
              <a:rPr sz="1600" spc="5" dirty="0">
                <a:latin typeface="Arial MT"/>
                <a:cs typeface="Arial MT"/>
              </a:rPr>
              <a:t>e</a:t>
            </a:r>
            <a:r>
              <a:rPr sz="1600" spc="-5" dirty="0">
                <a:latin typeface="Arial MT"/>
                <a:cs typeface="Arial MT"/>
              </a:rPr>
              <a:t>m</a:t>
            </a:r>
            <a:r>
              <a:rPr sz="1600" spc="5" dirty="0">
                <a:latin typeface="Arial MT"/>
                <a:cs typeface="Arial MT"/>
              </a:rPr>
              <a:t>s</a:t>
            </a:r>
            <a:r>
              <a:rPr sz="1600" spc="-5" dirty="0">
                <a:latin typeface="Arial MT"/>
                <a:cs typeface="Arial MT"/>
              </a:rPr>
              <a:t>.</a:t>
            </a:r>
            <a:r>
              <a:rPr sz="1600" dirty="0">
                <a:latin typeface="Arial MT"/>
                <a:cs typeface="Arial MT"/>
              </a:rPr>
              <a:t>	T</a:t>
            </a:r>
            <a:r>
              <a:rPr sz="1600" spc="-5" dirty="0">
                <a:latin typeface="Arial MT"/>
                <a:cs typeface="Arial MT"/>
              </a:rPr>
              <a:t>he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inter</a:t>
            </a:r>
            <a:r>
              <a:rPr sz="1600" spc="-10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u</a:t>
            </a:r>
            <a:r>
              <a:rPr sz="1600" spc="5" dirty="0">
                <a:latin typeface="Arial MT"/>
                <a:cs typeface="Arial MT"/>
              </a:rPr>
              <a:t>p</a:t>
            </a:r>
            <a:r>
              <a:rPr sz="1600" spc="-5" dirty="0">
                <a:latin typeface="Arial MT"/>
                <a:cs typeface="Arial MT"/>
              </a:rPr>
              <a:t>ts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e  same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order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arrive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i.e.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served.</a:t>
            </a:r>
            <a:endParaRPr sz="16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70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Networks: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 </a:t>
            </a:r>
            <a:r>
              <a:rPr sz="1600" spc="-5" dirty="0">
                <a:latin typeface="Arial MT"/>
                <a:cs typeface="Arial MT"/>
              </a:rPr>
              <a:t>routers/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switches,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Mail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Queues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36861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Operations</a:t>
            </a:r>
            <a:r>
              <a:rPr spc="-35" dirty="0"/>
              <a:t> </a:t>
            </a:r>
            <a:r>
              <a:rPr spc="-5" dirty="0"/>
              <a:t>on</a:t>
            </a:r>
            <a:r>
              <a:rPr spc="-35" dirty="0"/>
              <a:t> </a:t>
            </a:r>
            <a:r>
              <a:rPr dirty="0"/>
              <a:t>queue: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190" y="1096241"/>
            <a:ext cx="7100570" cy="2993768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65"/>
              </a:spcBef>
              <a:buSzPct val="87500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1600" spc="-10" dirty="0">
                <a:latin typeface="Calibri"/>
                <a:cs typeface="Calibri"/>
              </a:rPr>
              <a:t>MakeEmpty(q):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make</a:t>
            </a:r>
            <a:r>
              <a:rPr sz="1600" spc="-5" dirty="0">
                <a:latin typeface="Calibri"/>
                <a:cs typeface="Calibri"/>
              </a:rPr>
              <a:t> q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 an </a:t>
            </a:r>
            <a:r>
              <a:rPr sz="1600" spc="-10" dirty="0">
                <a:latin typeface="Calibri"/>
                <a:cs typeface="Calibri"/>
              </a:rPr>
              <a:t>empty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queue</a:t>
            </a:r>
            <a:endParaRPr sz="1600" dirty="0">
              <a:latin typeface="Calibri"/>
              <a:cs typeface="Calibri"/>
            </a:endParaRPr>
          </a:p>
          <a:p>
            <a:pPr marL="329565" marR="276860" indent="-317500">
              <a:lnSpc>
                <a:spcPct val="150000"/>
              </a:lnSpc>
              <a:spcBef>
                <a:spcPts val="5"/>
              </a:spcBef>
              <a:buSzPct val="87500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1600" spc="-10" dirty="0">
                <a:latin typeface="Calibri"/>
                <a:cs typeface="Calibri"/>
              </a:rPr>
              <a:t>Enqueue(q,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x): </a:t>
            </a: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insert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item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x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rear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queue,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also called</a:t>
            </a:r>
            <a:r>
              <a:rPr sz="1600" spc="-10" dirty="0">
                <a:latin typeface="Calibri"/>
                <a:cs typeface="Calibri"/>
              </a:rPr>
              <a:t> by</a:t>
            </a:r>
            <a:r>
              <a:rPr lang="en-US" sz="1600" spc="-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names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add,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insert.</a:t>
            </a:r>
            <a:endParaRPr sz="160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960"/>
              </a:spcBef>
              <a:buSzPct val="87500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1600" spc="-10" dirty="0">
                <a:latin typeface="Calibri"/>
                <a:cs typeface="Calibri"/>
              </a:rPr>
              <a:t>Dequeue(q):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delete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item</a:t>
            </a:r>
            <a:r>
              <a:rPr sz="1600" spc="-15" dirty="0">
                <a:latin typeface="Calibri"/>
                <a:cs typeface="Calibri"/>
              </a:rPr>
              <a:t> from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front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queue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q. </a:t>
            </a:r>
            <a:r>
              <a:rPr lang="en-US" sz="1600" spc="-5" dirty="0">
                <a:latin typeface="Calibri"/>
                <a:cs typeface="Calibri"/>
              </a:rPr>
              <a:t>This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also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known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endParaRPr sz="1600" dirty="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Calibri"/>
                <a:cs typeface="Calibri"/>
              </a:rPr>
              <a:t>Delete, </a:t>
            </a:r>
            <a:r>
              <a:rPr sz="1600" spc="-15" dirty="0">
                <a:latin typeface="Calibri"/>
                <a:cs typeface="Calibri"/>
              </a:rPr>
              <a:t>Remove.</a:t>
            </a:r>
            <a:endParaRPr sz="160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960"/>
              </a:spcBef>
              <a:buSzPct val="87500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1600" spc="-5" dirty="0">
                <a:latin typeface="Calibri"/>
                <a:cs typeface="Calibri"/>
              </a:rPr>
              <a:t>IsFull(q):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check </a:t>
            </a:r>
            <a:r>
              <a:rPr sz="1600" spc="-10" dirty="0">
                <a:latin typeface="Calibri"/>
                <a:cs typeface="Calibri"/>
              </a:rPr>
              <a:t>whether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queue </a:t>
            </a:r>
            <a:r>
              <a:rPr sz="1600" spc="-5" dirty="0">
                <a:latin typeface="Calibri"/>
                <a:cs typeface="Calibri"/>
              </a:rPr>
              <a:t>q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5" dirty="0">
                <a:latin typeface="Calibri"/>
                <a:cs typeface="Calibri"/>
              </a:rPr>
              <a:t> full.</a:t>
            </a:r>
            <a:endParaRPr sz="160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960"/>
              </a:spcBef>
              <a:buSzPct val="87500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1600" spc="-5" dirty="0">
                <a:latin typeface="Calibri"/>
                <a:cs typeface="Calibri"/>
              </a:rPr>
              <a:t>IsEmpty(q):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check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whether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queue q is </a:t>
            </a:r>
            <a:r>
              <a:rPr sz="1600" spc="-10" dirty="0">
                <a:latin typeface="Calibri"/>
                <a:cs typeface="Calibri"/>
              </a:rPr>
              <a:t>empty</a:t>
            </a:r>
            <a:endParaRPr sz="160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965"/>
              </a:spcBef>
              <a:buSzPct val="87500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1600" spc="-30" dirty="0">
                <a:latin typeface="Calibri"/>
                <a:cs typeface="Calibri"/>
              </a:rPr>
              <a:t>Traverse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(q):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read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entire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queue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0" dirty="0">
                <a:latin typeface="Calibri"/>
                <a:cs typeface="Calibri"/>
              </a:rPr>
              <a:t> display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content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 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queue.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982" y="502158"/>
            <a:ext cx="10915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Calibri Light"/>
                <a:cs typeface="Calibri Light"/>
              </a:rPr>
              <a:t>Enque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4757" y="1138808"/>
            <a:ext cx="95948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Enqueue(A):</a:t>
            </a:r>
            <a:endParaRPr sz="11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Enqueue(B,C,D):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325" y="1798704"/>
            <a:ext cx="2742068" cy="20009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3146" y="2056164"/>
            <a:ext cx="3009170" cy="1808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982" y="502158"/>
            <a:ext cx="15557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Calibri Light"/>
                <a:cs typeface="Calibri Light"/>
              </a:rPr>
              <a:t>Dequeue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3357" y="1138808"/>
            <a:ext cx="119888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Dequeue(A):</a:t>
            </a:r>
            <a:endParaRPr sz="11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De</a:t>
            </a:r>
            <a:r>
              <a:rPr sz="1100" spc="-5" dirty="0">
                <a:latin typeface="Calibri"/>
                <a:cs typeface="Calibri"/>
              </a:rPr>
              <a:t>qu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e(B):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564" y="1807845"/>
            <a:ext cx="3038846" cy="1904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3796" y="1944623"/>
            <a:ext cx="3171825" cy="1924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3817</Words>
  <Application>Microsoft Office PowerPoint</Application>
  <PresentationFormat>On-screen Show (16:9)</PresentationFormat>
  <Paragraphs>314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Queue</vt:lpstr>
      <vt:lpstr>Introduction</vt:lpstr>
      <vt:lpstr>PowerPoint Presentation</vt:lpstr>
      <vt:lpstr>Basic features of Queue:</vt:lpstr>
      <vt:lpstr>PowerPoint Presentation</vt:lpstr>
      <vt:lpstr>Applications of queue:</vt:lpstr>
      <vt:lpstr>Operations on queue:</vt:lpstr>
      <vt:lpstr>PowerPoint Presentation</vt:lpstr>
      <vt:lpstr>PowerPoint Presentation</vt:lpstr>
      <vt:lpstr>The Queue as a ADT:</vt:lpstr>
      <vt:lpstr>PowerPoint Presentation</vt:lpstr>
      <vt:lpstr>Types of Queue</vt:lpstr>
      <vt:lpstr>Linear/Ordinary Queue</vt:lpstr>
      <vt:lpstr>PowerPoint Presentation</vt:lpstr>
      <vt:lpstr>Algorithm For Enqueue (Ordinary Queue)</vt:lpstr>
      <vt:lpstr>PowerPoint Presentation</vt:lpstr>
      <vt:lpstr>PowerPoint Presentation</vt:lpstr>
      <vt:lpstr>Algorithm For Dequeue (Ordinary Queue)</vt:lpstr>
      <vt:lpstr>PowerPoint Presentation</vt:lpstr>
      <vt:lpstr>PowerPoint Presentation</vt:lpstr>
      <vt:lpstr>Algorithm For Display (Ordinary Queue)</vt:lpstr>
      <vt:lpstr>PowerPoint Presentation</vt:lpstr>
      <vt:lpstr>PowerPoint Presentation</vt:lpstr>
      <vt:lpstr>PowerPoint Presentation</vt:lpstr>
      <vt:lpstr>Circular Queue</vt:lpstr>
      <vt:lpstr>Basic features of Circular Queue</vt:lpstr>
      <vt:lpstr>PowerPoint Presentation</vt:lpstr>
      <vt:lpstr>PowerPoint Presentation</vt:lpstr>
      <vt:lpstr>PowerPoint Presentation</vt:lpstr>
      <vt:lpstr>Algorithms for inserting an element in a circular  queue:</vt:lpstr>
      <vt:lpstr>PowerPoint Presentation</vt:lpstr>
      <vt:lpstr>Algorithms for deleting an element from a  circular queue</vt:lpstr>
      <vt:lpstr>PowerPoint Presentation</vt:lpstr>
      <vt:lpstr>Priority Queue</vt:lpstr>
      <vt:lpstr>PowerPoint Presentation</vt:lpstr>
      <vt:lpstr>Application of Priority queue:</vt:lpstr>
      <vt:lpstr>Characteristics of Priority Queue </vt:lpstr>
      <vt:lpstr>Priority Queue </vt:lpstr>
      <vt:lpstr>Priority Queue </vt:lpstr>
      <vt:lpstr>Priority Queue </vt:lpstr>
      <vt:lpstr>Priority Queue </vt:lpstr>
      <vt:lpstr>PowerPoint Presentation</vt:lpstr>
      <vt:lpstr>Priority QUEUE Operations: Insertion :</vt:lpstr>
      <vt:lpstr>PowerPoint Presentation</vt:lpstr>
      <vt:lpstr>The priority queue ADT:</vt:lpstr>
      <vt:lpstr>Priority Queue Implementation</vt:lpstr>
      <vt:lpstr>Double Ended Queue</vt:lpstr>
      <vt:lpstr>Can be represented in TWO ways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Deque Abstract Data Type</vt:lpstr>
      <vt:lpstr>Memory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Nabaraj Negi</dc:creator>
  <cp:lastModifiedBy>Ayush Tuladhar</cp:lastModifiedBy>
  <cp:revision>45</cp:revision>
  <dcterms:created xsi:type="dcterms:W3CDTF">2023-02-03T05:53:48Z</dcterms:created>
  <dcterms:modified xsi:type="dcterms:W3CDTF">2025-03-27T05:20:25Z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2023-02-03T00:00:00Z</vt:filetime>
  </property>
</Properties>
</file>