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63" Type="http://schemas.openxmlformats.org/officeDocument/2006/relationships/slide" Target="slides/slide62.xml" /><Relationship Id="rId68" Type="http://schemas.openxmlformats.org/officeDocument/2006/relationships/slide" Target="slides/slide67.xml" /><Relationship Id="rId76" Type="http://schemas.openxmlformats.org/officeDocument/2006/relationships/slide" Target="slides/slide75.xml" /><Relationship Id="rId84" Type="http://schemas.openxmlformats.org/officeDocument/2006/relationships/slide" Target="slides/slide83.xml" /><Relationship Id="rId89" Type="http://schemas.openxmlformats.org/officeDocument/2006/relationships/theme" Target="theme/theme1.xml" /><Relationship Id="rId7" Type="http://schemas.openxmlformats.org/officeDocument/2006/relationships/slide" Target="slides/slide6.xml" /><Relationship Id="rId71" Type="http://schemas.openxmlformats.org/officeDocument/2006/relationships/slide" Target="slides/slide70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9" Type="http://schemas.openxmlformats.org/officeDocument/2006/relationships/slide" Target="slides/slide28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66" Type="http://schemas.openxmlformats.org/officeDocument/2006/relationships/slide" Target="slides/slide65.xml" /><Relationship Id="rId74" Type="http://schemas.openxmlformats.org/officeDocument/2006/relationships/slide" Target="slides/slide73.xml" /><Relationship Id="rId79" Type="http://schemas.openxmlformats.org/officeDocument/2006/relationships/slide" Target="slides/slide78.xml" /><Relationship Id="rId87" Type="http://schemas.openxmlformats.org/officeDocument/2006/relationships/presProps" Target="presProps.xml" /><Relationship Id="rId5" Type="http://schemas.openxmlformats.org/officeDocument/2006/relationships/slide" Target="slides/slide4.xml" /><Relationship Id="rId61" Type="http://schemas.openxmlformats.org/officeDocument/2006/relationships/slide" Target="slides/slide60.xml" /><Relationship Id="rId82" Type="http://schemas.openxmlformats.org/officeDocument/2006/relationships/slide" Target="slides/slide81.xml" /><Relationship Id="rId90" Type="http://schemas.openxmlformats.org/officeDocument/2006/relationships/tableStyles" Target="tableStyles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64" Type="http://schemas.openxmlformats.org/officeDocument/2006/relationships/slide" Target="slides/slide63.xml" /><Relationship Id="rId69" Type="http://schemas.openxmlformats.org/officeDocument/2006/relationships/slide" Target="slides/slide68.xml" /><Relationship Id="rId77" Type="http://schemas.openxmlformats.org/officeDocument/2006/relationships/slide" Target="slides/slide76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72" Type="http://schemas.openxmlformats.org/officeDocument/2006/relationships/slide" Target="slides/slide71.xml" /><Relationship Id="rId80" Type="http://schemas.openxmlformats.org/officeDocument/2006/relationships/slide" Target="slides/slide79.xml" /><Relationship Id="rId85" Type="http://schemas.openxmlformats.org/officeDocument/2006/relationships/slide" Target="slides/slide84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slide" Target="slides/slide58.xml" /><Relationship Id="rId67" Type="http://schemas.openxmlformats.org/officeDocument/2006/relationships/slide" Target="slides/slide66.xml" /><Relationship Id="rId20" Type="http://schemas.openxmlformats.org/officeDocument/2006/relationships/slide" Target="slides/slide19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slide" Target="slides/slide61.xml" /><Relationship Id="rId70" Type="http://schemas.openxmlformats.org/officeDocument/2006/relationships/slide" Target="slides/slide69.xml" /><Relationship Id="rId75" Type="http://schemas.openxmlformats.org/officeDocument/2006/relationships/slide" Target="slides/slide74.xml" /><Relationship Id="rId83" Type="http://schemas.openxmlformats.org/officeDocument/2006/relationships/slide" Target="slides/slide82.xml" /><Relationship Id="rId88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10" Type="http://schemas.openxmlformats.org/officeDocument/2006/relationships/slide" Target="slides/slide9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65" Type="http://schemas.openxmlformats.org/officeDocument/2006/relationships/slide" Target="slides/slide64.xml" /><Relationship Id="rId73" Type="http://schemas.openxmlformats.org/officeDocument/2006/relationships/slide" Target="slides/slide72.xml" /><Relationship Id="rId78" Type="http://schemas.openxmlformats.org/officeDocument/2006/relationships/slide" Target="slides/slide77.xml" /><Relationship Id="rId81" Type="http://schemas.openxmlformats.org/officeDocument/2006/relationships/slide" Target="slides/slide80.xml" /><Relationship Id="rId86" Type="http://schemas.openxmlformats.org/officeDocument/2006/relationships/slide" Target="slides/slide85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8767" y="274320"/>
            <a:ext cx="8246465" cy="849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1121" y="804443"/>
            <a:ext cx="8061756" cy="2586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13.png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5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5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5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5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5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5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5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 /><Relationship Id="rId1" Type="http://schemas.openxmlformats.org/officeDocument/2006/relationships/slideLayout" Target="../slideLayouts/slideLayout3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 /><Relationship Id="rId1" Type="http://schemas.openxmlformats.org/officeDocument/2006/relationships/slideLayout" Target="../slideLayouts/slideLayout5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 /><Relationship Id="rId1" Type="http://schemas.openxmlformats.org/officeDocument/2006/relationships/slideLayout" Target="../slideLayouts/slideLayout3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5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 /><Relationship Id="rId1" Type="http://schemas.openxmlformats.org/officeDocument/2006/relationships/slideLayout" Target="../slideLayouts/slideLayout5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 /><Relationship Id="rId1" Type="http://schemas.openxmlformats.org/officeDocument/2006/relationships/slideLayout" Target="../slideLayouts/slideLayout5.xml" 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5.xml" 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5.xml" 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 /><Relationship Id="rId2" Type="http://schemas.openxmlformats.org/officeDocument/2006/relationships/image" Target="../media/image30.png" /><Relationship Id="rId1" Type="http://schemas.openxmlformats.org/officeDocument/2006/relationships/slideLayout" Target="../slideLayouts/slideLayout5.xml" 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 /><Relationship Id="rId2" Type="http://schemas.openxmlformats.org/officeDocument/2006/relationships/image" Target="../media/image32.png" /><Relationship Id="rId1" Type="http://schemas.openxmlformats.org/officeDocument/2006/relationships/slideLayout" Target="../slideLayouts/slideLayout5.xml" 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 /><Relationship Id="rId1" Type="http://schemas.openxmlformats.org/officeDocument/2006/relationships/slideLayout" Target="../slideLayouts/slideLayout5.xml" 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 /><Relationship Id="rId1" Type="http://schemas.openxmlformats.org/officeDocument/2006/relationships/slideLayout" Target="../slideLayouts/slideLayout5.xml" 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 /><Relationship Id="rId1" Type="http://schemas.openxmlformats.org/officeDocument/2006/relationships/slideLayout" Target="../slideLayouts/slideLayout5.xml" 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 /><Relationship Id="rId1" Type="http://schemas.openxmlformats.org/officeDocument/2006/relationships/slideLayout" Target="../slideLayouts/slideLayout5.xml" 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 /><Relationship Id="rId1" Type="http://schemas.openxmlformats.org/officeDocument/2006/relationships/slideLayout" Target="../slideLayouts/slideLayout5.xml" 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 /><Relationship Id="rId1" Type="http://schemas.openxmlformats.org/officeDocument/2006/relationships/slideLayout" Target="../slideLayouts/slideLayout5.xml" 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 /><Relationship Id="rId1" Type="http://schemas.openxmlformats.org/officeDocument/2006/relationships/slideLayout" Target="../slideLayouts/slideLayout5.xml" 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 /><Relationship Id="rId1" Type="http://schemas.openxmlformats.org/officeDocument/2006/relationships/slideLayout" Target="../slideLayouts/slideLayout5.xml" 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 /><Relationship Id="rId1" Type="http://schemas.openxmlformats.org/officeDocument/2006/relationships/slideLayout" Target="../slideLayouts/slideLayout5.xml" 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5.xml" 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 /><Relationship Id="rId1" Type="http://schemas.openxmlformats.org/officeDocument/2006/relationships/slideLayout" Target="../slideLayouts/slideLayout5.xml" 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 /><Relationship Id="rId2" Type="http://schemas.openxmlformats.org/officeDocument/2006/relationships/image" Target="../media/image45.jpg" /><Relationship Id="rId1" Type="http://schemas.openxmlformats.org/officeDocument/2006/relationships/slideLayout" Target="../slideLayouts/slideLayout5.xml" 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 /><Relationship Id="rId1" Type="http://schemas.openxmlformats.org/officeDocument/2006/relationships/slideLayout" Target="../slideLayouts/slideLayout5.xml" 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 /><Relationship Id="rId1" Type="http://schemas.openxmlformats.org/officeDocument/2006/relationships/slideLayout" Target="../slideLayouts/slideLayout5.xml" 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 /><Relationship Id="rId1" Type="http://schemas.openxmlformats.org/officeDocument/2006/relationships/slideLayout" Target="../slideLayouts/slideLayout5.xml" 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 /><Relationship Id="rId1" Type="http://schemas.openxmlformats.org/officeDocument/2006/relationships/slideLayout" Target="../slideLayouts/slideLayout2.xml" 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5.xml" 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 /><Relationship Id="rId1" Type="http://schemas.openxmlformats.org/officeDocument/2006/relationships/slideLayout" Target="../slideLayouts/slideLayout5.xml" 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 /><Relationship Id="rId2" Type="http://schemas.openxmlformats.org/officeDocument/2006/relationships/image" Target="../media/image52.png" /><Relationship Id="rId1" Type="http://schemas.openxmlformats.org/officeDocument/2006/relationships/slideLayout" Target="../slideLayouts/slideLayout5.xml" 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 /><Relationship Id="rId2" Type="http://schemas.openxmlformats.org/officeDocument/2006/relationships/image" Target="../media/image54.png" /><Relationship Id="rId1" Type="http://schemas.openxmlformats.org/officeDocument/2006/relationships/slideLayout" Target="../slideLayouts/slideLayout4.xml" 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 /><Relationship Id="rId1" Type="http://schemas.openxmlformats.org/officeDocument/2006/relationships/slideLayout" Target="../slideLayouts/slideLayout5.xml" 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 /><Relationship Id="rId1" Type="http://schemas.openxmlformats.org/officeDocument/2006/relationships/slideLayout" Target="../slideLayouts/slideLayout5.xml" 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 /><Relationship Id="rId1" Type="http://schemas.openxmlformats.org/officeDocument/2006/relationships/slideLayout" Target="../slideLayouts/slideLayout5.xml" 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 /><Relationship Id="rId1" Type="http://schemas.openxmlformats.org/officeDocument/2006/relationships/slideLayout" Target="../slideLayouts/slideLayout5.xml" 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 /><Relationship Id="rId1" Type="http://schemas.openxmlformats.org/officeDocument/2006/relationships/slideLayout" Target="../slideLayouts/slideLayout5.xml" 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 /><Relationship Id="rId1" Type="http://schemas.openxmlformats.org/officeDocument/2006/relationships/slideLayout" Target="../slideLayouts/slideLayout5.xml" 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 /><Relationship Id="rId1" Type="http://schemas.openxmlformats.org/officeDocument/2006/relationships/slideLayout" Target="../slideLayouts/slideLayout5.xml" 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 /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30446" y="2443988"/>
            <a:ext cx="484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18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re</a:t>
            </a:r>
            <a:r>
              <a:rPr sz="1800" b="1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4623" y="529208"/>
            <a:ext cx="7746365" cy="38023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09620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latin typeface="Times New Roman"/>
                <a:cs typeface="Times New Roman"/>
              </a:rPr>
              <a:t>Binary</a:t>
            </a:r>
            <a:r>
              <a:rPr sz="1700" b="1" spc="-4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Tree</a:t>
            </a:r>
            <a:endParaRPr sz="17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0100"/>
              </a:lnSpc>
              <a:spcBef>
                <a:spcPts val="8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dirty="0">
                <a:latin typeface="Times New Roman"/>
                <a:cs typeface="Times New Roman"/>
              </a:rPr>
              <a:t>Binary</a:t>
            </a:r>
            <a:r>
              <a:rPr sz="1700" spc="15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tree</a:t>
            </a:r>
            <a:r>
              <a:rPr sz="1700" spc="14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1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15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special</a:t>
            </a:r>
            <a:r>
              <a:rPr sz="1700" spc="1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type</a:t>
            </a:r>
            <a:r>
              <a:rPr sz="1700" spc="1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14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data</a:t>
            </a:r>
            <a:r>
              <a:rPr sz="1700" spc="15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structure.</a:t>
            </a:r>
            <a:r>
              <a:rPr sz="1700" spc="15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</a:t>
            </a:r>
            <a:r>
              <a:rPr sz="1700" spc="1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binary</a:t>
            </a:r>
            <a:r>
              <a:rPr sz="1700" spc="15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tree,</a:t>
            </a:r>
            <a:r>
              <a:rPr sz="1700" spc="14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every</a:t>
            </a:r>
            <a:r>
              <a:rPr sz="1700" spc="1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node</a:t>
            </a:r>
            <a:r>
              <a:rPr sz="1700" spc="1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can</a:t>
            </a:r>
            <a:r>
              <a:rPr sz="1700" spc="15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have</a:t>
            </a:r>
            <a:r>
              <a:rPr sz="1700" spc="1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maximum</a:t>
            </a:r>
            <a:r>
              <a:rPr sz="1700" dirty="0">
                <a:latin typeface="Times New Roman"/>
                <a:cs typeface="Times New Roman"/>
              </a:rPr>
              <a:t> of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2 </a:t>
            </a:r>
            <a:r>
              <a:rPr sz="1700" spc="-5" dirty="0">
                <a:latin typeface="Times New Roman"/>
                <a:cs typeface="Times New Roman"/>
              </a:rPr>
              <a:t>children,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which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are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known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as </a:t>
            </a:r>
            <a:r>
              <a:rPr sz="1700" b="1" dirty="0">
                <a:latin typeface="Times New Roman"/>
                <a:cs typeface="Times New Roman"/>
              </a:rPr>
              <a:t>Left</a:t>
            </a:r>
            <a:r>
              <a:rPr sz="1700" b="1" spc="-3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Times New Roman"/>
                <a:cs typeface="Times New Roman"/>
              </a:rPr>
              <a:t>child</a:t>
            </a:r>
            <a:r>
              <a:rPr sz="1700" b="1" spc="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and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Right</a:t>
            </a:r>
            <a:r>
              <a:rPr sz="1700" b="1" spc="-5" dirty="0">
                <a:latin typeface="Times New Roman"/>
                <a:cs typeface="Times New Roman"/>
              </a:rPr>
              <a:t> Child</a:t>
            </a:r>
            <a:r>
              <a:rPr sz="1700" spc="-5" dirty="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5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229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tree</a:t>
            </a:r>
            <a:r>
              <a:rPr sz="1700" spc="2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</a:t>
            </a:r>
            <a:r>
              <a:rPr sz="1700" spc="2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which</a:t>
            </a:r>
            <a:r>
              <a:rPr sz="1700" spc="2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every</a:t>
            </a:r>
            <a:r>
              <a:rPr sz="1700" spc="2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node</a:t>
            </a:r>
            <a:r>
              <a:rPr sz="1700" spc="2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can</a:t>
            </a:r>
            <a:r>
              <a:rPr sz="1700" spc="2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have</a:t>
            </a:r>
            <a:r>
              <a:rPr sz="1700" spc="2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229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maximum</a:t>
            </a:r>
            <a:r>
              <a:rPr sz="1700" spc="2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2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two</a:t>
            </a:r>
            <a:r>
              <a:rPr sz="1700" spc="2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children</a:t>
            </a:r>
            <a:r>
              <a:rPr sz="1700" spc="2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229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called</a:t>
            </a:r>
            <a:r>
              <a:rPr sz="1700" spc="2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Binary</a:t>
            </a:r>
            <a:endParaRPr sz="17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019"/>
              </a:spcBef>
            </a:pPr>
            <a:r>
              <a:rPr sz="1700" dirty="0">
                <a:latin typeface="Times New Roman"/>
                <a:cs typeface="Times New Roman"/>
              </a:rPr>
              <a:t>Tree.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spc="-5" dirty="0">
                <a:latin typeface="Times New Roman"/>
                <a:cs typeface="Times New Roman"/>
              </a:rPr>
              <a:t>More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tree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terminology: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depth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node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number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edges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from</a:t>
            </a:r>
            <a:r>
              <a:rPr sz="1700" dirty="0">
                <a:latin typeface="Times New Roman"/>
                <a:cs typeface="Times New Roman"/>
              </a:rPr>
              <a:t> 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root</a:t>
            </a:r>
            <a:r>
              <a:rPr sz="1700" spc="-5" dirty="0">
                <a:latin typeface="Times New Roman"/>
                <a:cs typeface="Times New Roman"/>
              </a:rPr>
              <a:t> to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node.</a:t>
            </a:r>
            <a:endParaRPr sz="17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height of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node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number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edges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from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node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to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deepest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leaf.</a:t>
            </a:r>
            <a:endParaRPr sz="17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height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tree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dirty="0">
                <a:latin typeface="Times New Roman"/>
                <a:cs typeface="Times New Roman"/>
              </a:rPr>
              <a:t> a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height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root.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517" y="438150"/>
            <a:ext cx="8228965" cy="3647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6854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Types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299085" indent="-287020" algn="just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full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binary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tree/Strictly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Binary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Tree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binary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tree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which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each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node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has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exactly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zero</a:t>
            </a:r>
            <a:endParaRPr sz="1600" dirty="0">
              <a:latin typeface="Times New Roman"/>
              <a:cs typeface="Times New Roman"/>
            </a:endParaRPr>
          </a:p>
          <a:p>
            <a:pPr marL="299085" algn="just">
              <a:lnSpc>
                <a:spcPct val="100000"/>
              </a:lnSpc>
              <a:spcBef>
                <a:spcPts val="300"/>
              </a:spcBef>
            </a:pP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two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children.</a:t>
            </a:r>
            <a:endParaRPr sz="1600" dirty="0">
              <a:latin typeface="Times New Roman"/>
              <a:cs typeface="Times New Roman"/>
            </a:endParaRPr>
          </a:p>
          <a:p>
            <a:pPr marL="299085" marR="6350" indent="-287020" algn="just">
              <a:lnSpc>
                <a:spcPct val="115300"/>
              </a:lnSpc>
              <a:spcBef>
                <a:spcPts val="795"/>
              </a:spcBef>
              <a:buFont typeface="Arial MT"/>
              <a:buChar char="•"/>
              <a:tabLst>
                <a:tab pos="299720" algn="l"/>
              </a:tabLst>
            </a:pP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complete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binary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tree is</a:t>
            </a:r>
            <a:r>
              <a:rPr sz="1600" dirty="0">
                <a:latin typeface="Times New Roman"/>
                <a:cs typeface="Times New Roman"/>
              </a:rPr>
              <a:t> a </a:t>
            </a:r>
            <a:r>
              <a:rPr sz="1600" spc="-5" dirty="0">
                <a:latin typeface="Times New Roman"/>
                <a:cs typeface="Times New Roman"/>
              </a:rPr>
              <a:t>binary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tree, which is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completely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filled, with</a:t>
            </a:r>
            <a:r>
              <a:rPr sz="1600" dirty="0">
                <a:latin typeface="Times New Roman"/>
                <a:cs typeface="Times New Roman"/>
              </a:rPr>
              <a:t> the </a:t>
            </a:r>
            <a:r>
              <a:rPr sz="1600" spc="-5" dirty="0">
                <a:latin typeface="Times New Roman"/>
                <a:cs typeface="Times New Roman"/>
              </a:rPr>
              <a:t>possible </a:t>
            </a:r>
            <a:r>
              <a:rPr sz="1600" dirty="0">
                <a:latin typeface="Times New Roman"/>
                <a:cs typeface="Times New Roman"/>
              </a:rPr>
              <a:t> exception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 the</a:t>
            </a:r>
            <a:r>
              <a:rPr sz="1600" spc="-5" dirty="0">
                <a:latin typeface="Times New Roman"/>
                <a:cs typeface="Times New Roman"/>
              </a:rPr>
              <a:t> bottom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level,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which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filled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from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left</a:t>
            </a:r>
            <a:r>
              <a:rPr sz="1600" spc="-5" dirty="0">
                <a:latin typeface="Times New Roman"/>
                <a:cs typeface="Times New Roman"/>
              </a:rPr>
              <a:t> to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right.</a:t>
            </a:r>
            <a:endParaRPr sz="1600" dirty="0">
              <a:latin typeface="Times New Roman"/>
              <a:cs typeface="Times New Roman"/>
            </a:endParaRPr>
          </a:p>
          <a:p>
            <a:pPr marL="299085" indent="-287020" algn="just">
              <a:lnSpc>
                <a:spcPct val="100000"/>
              </a:lnSpc>
              <a:spcBef>
                <a:spcPts val="1105"/>
              </a:spcBef>
              <a:buFont typeface="Arial MT"/>
              <a:buChar char="•"/>
              <a:tabLst>
                <a:tab pos="299720" algn="l"/>
              </a:tabLst>
            </a:pP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Binary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Tree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lang="en-US" sz="1600" spc="165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complete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Binary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Tree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if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all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levels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completely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filled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except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possibly</a:t>
            </a:r>
            <a:endParaRPr sz="1600" dirty="0">
              <a:latin typeface="Times New Roman"/>
              <a:cs typeface="Times New Roman"/>
            </a:endParaRPr>
          </a:p>
          <a:p>
            <a:pPr marL="299085" algn="just">
              <a:lnSpc>
                <a:spcPct val="100000"/>
              </a:lnSpc>
              <a:spcBef>
                <a:spcPts val="300"/>
              </a:spcBef>
            </a:pP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last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level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last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level has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all </a:t>
            </a:r>
            <a:r>
              <a:rPr sz="1600" dirty="0">
                <a:latin typeface="Times New Roman"/>
                <a:cs typeface="Times New Roman"/>
              </a:rPr>
              <a:t>keys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left</a:t>
            </a:r>
            <a:r>
              <a:rPr sz="1600" spc="-5" dirty="0">
                <a:latin typeface="Times New Roman"/>
                <a:cs typeface="Times New Roman"/>
              </a:rPr>
              <a:t> as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possible.</a:t>
            </a:r>
            <a:endParaRPr sz="1600" dirty="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14999"/>
              </a:lnSpc>
              <a:spcBef>
                <a:spcPts val="810"/>
              </a:spcBef>
              <a:buFont typeface="Arial MT"/>
              <a:buChar char="•"/>
              <a:tabLst>
                <a:tab pos="299720" algn="l"/>
              </a:tabLst>
            </a:pPr>
            <a:r>
              <a:rPr sz="1600" dirty="0">
                <a:latin typeface="Times New Roman"/>
                <a:cs typeface="Times New Roman"/>
              </a:rPr>
              <a:t>The height h of a </a:t>
            </a:r>
            <a:r>
              <a:rPr sz="1600" spc="-5" dirty="0">
                <a:latin typeface="Times New Roman"/>
                <a:cs typeface="Times New Roman"/>
              </a:rPr>
              <a:t>complete </a:t>
            </a:r>
            <a:r>
              <a:rPr sz="1600" dirty="0">
                <a:latin typeface="Times New Roman"/>
                <a:cs typeface="Times New Roman"/>
              </a:rPr>
              <a:t>binary tree </a:t>
            </a:r>
            <a:r>
              <a:rPr sz="1600" spc="-5" dirty="0">
                <a:latin typeface="Times New Roman"/>
                <a:cs typeface="Times New Roman"/>
              </a:rPr>
              <a:t>with </a:t>
            </a:r>
            <a:r>
              <a:rPr sz="1600" dirty="0">
                <a:latin typeface="Times New Roman"/>
                <a:cs typeface="Times New Roman"/>
              </a:rPr>
              <a:t>N </a:t>
            </a:r>
            <a:r>
              <a:rPr sz="1600" spc="-5" dirty="0">
                <a:latin typeface="Times New Roman"/>
                <a:cs typeface="Times New Roman"/>
              </a:rPr>
              <a:t>nodes is at </a:t>
            </a:r>
            <a:r>
              <a:rPr sz="1600" dirty="0">
                <a:latin typeface="Times New Roman"/>
                <a:cs typeface="Times New Roman"/>
              </a:rPr>
              <a:t>most O </a:t>
            </a:r>
            <a:r>
              <a:rPr sz="1600" spc="-5" dirty="0">
                <a:latin typeface="Times New Roman"/>
                <a:cs typeface="Times New Roman"/>
              </a:rPr>
              <a:t>(log </a:t>
            </a:r>
            <a:r>
              <a:rPr sz="1600" dirty="0">
                <a:latin typeface="Times New Roman"/>
                <a:cs typeface="Times New Roman"/>
              </a:rPr>
              <a:t>N). We </a:t>
            </a:r>
            <a:r>
              <a:rPr sz="1600" spc="-5" dirty="0">
                <a:latin typeface="Times New Roman"/>
                <a:cs typeface="Times New Roman"/>
              </a:rPr>
              <a:t>can easily </a:t>
            </a:r>
            <a:r>
              <a:rPr sz="1600" dirty="0">
                <a:latin typeface="Times New Roman"/>
                <a:cs typeface="Times New Roman"/>
              </a:rPr>
              <a:t> prove </a:t>
            </a:r>
            <a:r>
              <a:rPr sz="1600" spc="-5" dirty="0">
                <a:latin typeface="Times New Roman"/>
                <a:cs typeface="Times New Roman"/>
              </a:rPr>
              <a:t>this </a:t>
            </a:r>
            <a:r>
              <a:rPr sz="1600" dirty="0">
                <a:latin typeface="Times New Roman"/>
                <a:cs typeface="Times New Roman"/>
              </a:rPr>
              <a:t>by </a:t>
            </a:r>
            <a:r>
              <a:rPr sz="1600" spc="-5" dirty="0">
                <a:latin typeface="Times New Roman"/>
                <a:cs typeface="Times New Roman"/>
              </a:rPr>
              <a:t>counting nodes </a:t>
            </a:r>
            <a:r>
              <a:rPr sz="1600" dirty="0">
                <a:latin typeface="Times New Roman"/>
                <a:cs typeface="Times New Roman"/>
              </a:rPr>
              <a:t>on </a:t>
            </a:r>
            <a:r>
              <a:rPr sz="1600" spc="-5" dirty="0">
                <a:latin typeface="Times New Roman"/>
                <a:cs typeface="Times New Roman"/>
              </a:rPr>
              <a:t>each level, starting </a:t>
            </a:r>
            <a:r>
              <a:rPr sz="1600" dirty="0">
                <a:latin typeface="Times New Roman"/>
                <a:cs typeface="Times New Roman"/>
              </a:rPr>
              <a:t>with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root, </a:t>
            </a:r>
            <a:r>
              <a:rPr sz="1600" spc="-5" dirty="0">
                <a:latin typeface="Times New Roman"/>
                <a:cs typeface="Times New Roman"/>
              </a:rPr>
              <a:t>assuming that each </a:t>
            </a:r>
            <a:r>
              <a:rPr sz="1600" dirty="0">
                <a:latin typeface="Times New Roman"/>
                <a:cs typeface="Times New Roman"/>
              </a:rPr>
              <a:t>level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maximum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number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 nodes:</a:t>
            </a:r>
          </a:p>
          <a:p>
            <a:pPr marL="469900">
              <a:lnSpc>
                <a:spcPct val="100000"/>
              </a:lnSpc>
              <a:spcBef>
                <a:spcPts val="1105"/>
              </a:spcBef>
            </a:pP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O(log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3839" y="570357"/>
            <a:ext cx="794194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spc="-5" dirty="0">
                <a:latin typeface="Times New Roman"/>
                <a:cs typeface="Times New Roman"/>
              </a:rPr>
              <a:t>Strictly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binary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tree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also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called as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Full Binary</a:t>
            </a:r>
            <a:r>
              <a:rPr sz="1700" b="1" spc="-1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Tree</a:t>
            </a:r>
            <a:r>
              <a:rPr sz="1700" b="1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or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Proper</a:t>
            </a:r>
            <a:r>
              <a:rPr sz="1700" b="1" spc="-2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Binary</a:t>
            </a:r>
            <a:r>
              <a:rPr sz="1700" b="1" spc="-1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Tree</a:t>
            </a:r>
            <a:r>
              <a:rPr sz="1700" b="1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or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2-Tree</a:t>
            </a:r>
            <a:endParaRPr sz="17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0216" y="1339850"/>
            <a:ext cx="1973728" cy="131737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41324" y="2829305"/>
            <a:ext cx="73583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imes New Roman"/>
                <a:cs typeface="Times New Roman"/>
              </a:rPr>
              <a:t>Example: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Strictly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binary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tree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structure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represent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mathematical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expressions.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2813" y="3339082"/>
            <a:ext cx="3972236" cy="176631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3054" y="631951"/>
            <a:ext cx="542290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spc="-5" dirty="0">
                <a:latin typeface="Times New Roman"/>
                <a:cs typeface="Times New Roman"/>
              </a:rPr>
              <a:t>Complete </a:t>
            </a:r>
            <a:r>
              <a:rPr sz="1700" dirty="0">
                <a:latin typeface="Times New Roman"/>
                <a:cs typeface="Times New Roman"/>
              </a:rPr>
              <a:t>binary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tree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also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called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as </a:t>
            </a:r>
            <a:r>
              <a:rPr sz="1700" b="1" dirty="0">
                <a:latin typeface="Times New Roman"/>
                <a:cs typeface="Times New Roman"/>
              </a:rPr>
              <a:t>Perfect</a:t>
            </a:r>
            <a:r>
              <a:rPr sz="1700" b="1" spc="-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Binary</a:t>
            </a:r>
            <a:r>
              <a:rPr sz="1700" b="1" spc="-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Tree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3054" y="2955518"/>
            <a:ext cx="7992745" cy="1580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1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spc="-5" dirty="0">
                <a:latin typeface="Times New Roman"/>
                <a:cs typeface="Times New Roman"/>
              </a:rPr>
              <a:t>Extended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Binary</a:t>
            </a:r>
            <a:r>
              <a:rPr sz="1700" spc="15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Tree:</a:t>
            </a:r>
            <a:r>
              <a:rPr sz="1700" spc="16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17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binary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tree</a:t>
            </a:r>
            <a:r>
              <a:rPr sz="1700" spc="15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can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be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converted</a:t>
            </a:r>
            <a:r>
              <a:rPr sz="1700" spc="1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into</a:t>
            </a:r>
            <a:r>
              <a:rPr sz="1700" spc="17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Full</a:t>
            </a:r>
            <a:r>
              <a:rPr sz="1700" spc="17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Binary</a:t>
            </a:r>
            <a:r>
              <a:rPr sz="1700" spc="16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tree</a:t>
            </a:r>
            <a:r>
              <a:rPr sz="1700" spc="1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by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adding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dummy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nodes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to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existing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nodes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wherever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required.</a:t>
            </a:r>
            <a:endParaRPr sz="1700">
              <a:latin typeface="Times New Roman"/>
              <a:cs typeface="Times New Roman"/>
            </a:endParaRPr>
          </a:p>
          <a:p>
            <a:pPr marL="299085" marR="6350" indent="-287020">
              <a:lnSpc>
                <a:spcPct val="15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35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full</a:t>
            </a:r>
            <a:r>
              <a:rPr sz="1700" spc="35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binary</a:t>
            </a:r>
            <a:r>
              <a:rPr sz="1700" spc="3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tree</a:t>
            </a:r>
            <a:r>
              <a:rPr sz="1700" spc="35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obtained</a:t>
            </a:r>
            <a:r>
              <a:rPr sz="1700" spc="35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by</a:t>
            </a:r>
            <a:r>
              <a:rPr sz="1700" spc="3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adding</a:t>
            </a:r>
            <a:r>
              <a:rPr sz="1700" spc="35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dummy</a:t>
            </a:r>
            <a:r>
              <a:rPr sz="1700" spc="36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nodes</a:t>
            </a:r>
            <a:r>
              <a:rPr sz="1700" spc="35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to</a:t>
            </a:r>
            <a:r>
              <a:rPr sz="1700" spc="35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3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binary</a:t>
            </a:r>
            <a:r>
              <a:rPr sz="1700" spc="35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tree</a:t>
            </a:r>
            <a:r>
              <a:rPr sz="1700" spc="35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36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called</a:t>
            </a:r>
            <a:r>
              <a:rPr sz="1700" spc="350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Times New Roman"/>
                <a:cs typeface="Times New Roman"/>
              </a:rPr>
              <a:t>as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Extended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Binary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Tree.</a:t>
            </a:r>
            <a:endParaRPr sz="17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4410" y="1357304"/>
            <a:ext cx="2425811" cy="132455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3791" y="605942"/>
            <a:ext cx="4646405" cy="125211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068" y="545033"/>
            <a:ext cx="28460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Binary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Tree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Representations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068" y="1057783"/>
            <a:ext cx="5690235" cy="132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Times New Roman"/>
                <a:cs typeface="Times New Roman"/>
              </a:rPr>
              <a:t>binary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tree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 structure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represented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two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methods.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Sequential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representation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using </a:t>
            </a:r>
            <a:r>
              <a:rPr sz="1800" spc="5" dirty="0">
                <a:latin typeface="Times New Roman"/>
                <a:cs typeface="Times New Roman"/>
              </a:rPr>
              <a:t>arrays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</a:pP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Linked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List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Representation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4388" y="2049779"/>
            <a:ext cx="3921252" cy="16809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56666" y="3816807"/>
            <a:ext cx="8099425" cy="80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1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dirty="0">
                <a:latin typeface="Times New Roman"/>
                <a:cs typeface="Times New Roman"/>
              </a:rPr>
              <a:t>We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use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one-dimensional</a:t>
            </a:r>
            <a:r>
              <a:rPr sz="1700" spc="6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array</a:t>
            </a:r>
            <a:r>
              <a:rPr sz="1700" spc="7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(1-D</a:t>
            </a:r>
            <a:r>
              <a:rPr sz="1700" spc="6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Array)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to</a:t>
            </a:r>
            <a:r>
              <a:rPr sz="1700" spc="7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represent</a:t>
            </a:r>
            <a:r>
              <a:rPr sz="1700" spc="6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7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binary</a:t>
            </a:r>
            <a:r>
              <a:rPr sz="1700" spc="6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tree.</a:t>
            </a:r>
            <a:r>
              <a:rPr sz="1700" spc="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Consider</a:t>
            </a:r>
            <a:r>
              <a:rPr sz="1700" spc="6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spc="7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above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example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binary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tree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and it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represented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follows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5141" y="606612"/>
            <a:ext cx="4847748" cy="20250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8068" y="1293850"/>
            <a:ext cx="7767320" cy="1192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1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spc="-5" dirty="0">
                <a:latin typeface="Times New Roman"/>
                <a:cs typeface="Times New Roman"/>
              </a:rPr>
              <a:t>In</a:t>
            </a:r>
            <a:r>
              <a:rPr sz="1700" spc="1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1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double</a:t>
            </a:r>
            <a:r>
              <a:rPr sz="1700" spc="14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linked</a:t>
            </a:r>
            <a:r>
              <a:rPr sz="1700" spc="15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list,</a:t>
            </a:r>
            <a:r>
              <a:rPr sz="1700" spc="16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every</a:t>
            </a:r>
            <a:r>
              <a:rPr sz="1700" spc="13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node</a:t>
            </a:r>
            <a:r>
              <a:rPr sz="1700" spc="14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consists</a:t>
            </a:r>
            <a:r>
              <a:rPr sz="1700" spc="1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15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three</a:t>
            </a:r>
            <a:r>
              <a:rPr sz="1700" spc="14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fields.</a:t>
            </a:r>
            <a:r>
              <a:rPr sz="1700" spc="15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First</a:t>
            </a:r>
            <a:r>
              <a:rPr sz="1700" spc="15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field</a:t>
            </a:r>
            <a:r>
              <a:rPr sz="1700" spc="15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for</a:t>
            </a:r>
            <a:r>
              <a:rPr sz="1700" spc="13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storing</a:t>
            </a:r>
            <a:r>
              <a:rPr sz="1700" spc="15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left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child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address,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second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for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storing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actual data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and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third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for </a:t>
            </a:r>
            <a:r>
              <a:rPr sz="1700" spc="-5" dirty="0">
                <a:latin typeface="Times New Roman"/>
                <a:cs typeface="Times New Roman"/>
              </a:rPr>
              <a:t>storing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right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child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address.</a:t>
            </a:r>
            <a:endParaRPr sz="17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spc="-5" dirty="0">
                <a:latin typeface="Times New Roman"/>
                <a:cs typeface="Times New Roman"/>
              </a:rPr>
              <a:t>In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this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linked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list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representation, </a:t>
            </a:r>
            <a:r>
              <a:rPr sz="1700" dirty="0">
                <a:latin typeface="Times New Roman"/>
                <a:cs typeface="Times New Roman"/>
              </a:rPr>
              <a:t>a node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has the</a:t>
            </a:r>
            <a:r>
              <a:rPr sz="1700" spc="-5" dirty="0">
                <a:latin typeface="Times New Roman"/>
                <a:cs typeface="Times New Roman"/>
              </a:rPr>
              <a:t> following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structure</a:t>
            </a:r>
            <a:endParaRPr sz="17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6918" y="2826410"/>
            <a:ext cx="2103249" cy="2450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13907" y="2748072"/>
            <a:ext cx="4474020" cy="174442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8896" y="36935"/>
            <a:ext cx="8143240" cy="478282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600" b="1" spc="-5" dirty="0">
                <a:latin typeface="Times New Roman"/>
                <a:cs typeface="Times New Roman"/>
              </a:rPr>
              <a:t>Applications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of binary trees</a:t>
            </a:r>
            <a:endParaRPr sz="1600">
              <a:latin typeface="Times New Roman"/>
              <a:cs typeface="Times New Roman"/>
            </a:endParaRPr>
          </a:p>
          <a:p>
            <a:pPr marL="299085" marR="7620" indent="-287020">
              <a:lnSpc>
                <a:spcPct val="15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Binary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Search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Tree-Used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many</a:t>
            </a:r>
            <a:r>
              <a:rPr sz="1600" i="1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search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applications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where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constantly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entering/leaving,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such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map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objects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many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languages'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libraries.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Binary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Space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Partition-Used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almost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every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3D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video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game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determine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what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objects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need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to</a:t>
            </a:r>
            <a:endParaRPr sz="16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965"/>
              </a:spcBef>
            </a:pP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rendered.</a:t>
            </a:r>
            <a:endParaRPr sz="1600">
              <a:latin typeface="Times New Roman"/>
              <a:cs typeface="Times New Roman"/>
            </a:endParaRPr>
          </a:p>
          <a:p>
            <a:pPr marL="299085" indent="-287020" algn="just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Binary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Tries-Used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almost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every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high-bandwidth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router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storing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router-tables.</a:t>
            </a:r>
            <a:endParaRPr sz="16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50000"/>
              </a:lnSpc>
              <a:buFont typeface="Arial MT"/>
              <a:buChar char="•"/>
              <a:tabLst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Hash Trees-used </a:t>
            </a:r>
            <a:r>
              <a:rPr sz="1600" dirty="0">
                <a:latin typeface="Times New Roman"/>
                <a:cs typeface="Times New Roman"/>
              </a:rPr>
              <a:t>in p2p </a:t>
            </a:r>
            <a:r>
              <a:rPr sz="1600" spc="-5" dirty="0">
                <a:latin typeface="Times New Roman"/>
                <a:cs typeface="Times New Roman"/>
              </a:rPr>
              <a:t>programs and specialized image-signatures in </a:t>
            </a:r>
            <a:r>
              <a:rPr sz="1600" dirty="0">
                <a:latin typeface="Times New Roman"/>
                <a:cs typeface="Times New Roman"/>
              </a:rPr>
              <a:t>which </a:t>
            </a:r>
            <a:r>
              <a:rPr sz="1600" spc="-5" dirty="0">
                <a:latin typeface="Times New Roman"/>
                <a:cs typeface="Times New Roman"/>
              </a:rPr>
              <a:t>a hash </a:t>
            </a:r>
            <a:r>
              <a:rPr sz="1600" dirty="0">
                <a:latin typeface="Times New Roman"/>
                <a:cs typeface="Times New Roman"/>
              </a:rPr>
              <a:t>needs </a:t>
            </a:r>
            <a:r>
              <a:rPr sz="1600" spc="-5" dirty="0">
                <a:latin typeface="Times New Roman"/>
                <a:cs typeface="Times New Roman"/>
              </a:rPr>
              <a:t>to </a:t>
            </a:r>
            <a:r>
              <a:rPr sz="1600" dirty="0">
                <a:latin typeface="Times New Roman"/>
                <a:cs typeface="Times New Roman"/>
              </a:rPr>
              <a:t>be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verified,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but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whole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file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not</a:t>
            </a:r>
            <a:r>
              <a:rPr sz="1600" spc="-5" dirty="0">
                <a:latin typeface="Times New Roman"/>
                <a:cs typeface="Times New Roman"/>
              </a:rPr>
              <a:t> available.</a:t>
            </a:r>
            <a:endParaRPr sz="16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ts val="2880"/>
              </a:lnSpc>
              <a:spcBef>
                <a:spcPts val="259"/>
              </a:spcBef>
              <a:buFont typeface="Arial MT"/>
              <a:buChar char="•"/>
              <a:tabLst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Heaps-Used in implementing </a:t>
            </a:r>
            <a:r>
              <a:rPr sz="1600" dirty="0">
                <a:latin typeface="Times New Roman"/>
                <a:cs typeface="Times New Roman"/>
              </a:rPr>
              <a:t>efficient </a:t>
            </a:r>
            <a:r>
              <a:rPr sz="1600" spc="-5" dirty="0">
                <a:latin typeface="Times New Roman"/>
                <a:cs typeface="Times New Roman"/>
              </a:rPr>
              <a:t>priority-queues, which in turn </a:t>
            </a:r>
            <a:r>
              <a:rPr sz="1600" dirty="0">
                <a:latin typeface="Times New Roman"/>
                <a:cs typeface="Times New Roman"/>
              </a:rPr>
              <a:t>are </a:t>
            </a:r>
            <a:r>
              <a:rPr sz="1600" spc="-5" dirty="0">
                <a:latin typeface="Times New Roman"/>
                <a:cs typeface="Times New Roman"/>
              </a:rPr>
              <a:t>used </a:t>
            </a:r>
            <a:r>
              <a:rPr sz="1600" dirty="0">
                <a:latin typeface="Times New Roman"/>
                <a:cs typeface="Times New Roman"/>
              </a:rPr>
              <a:t>for scheduling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processes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many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operating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systems,</a:t>
            </a:r>
            <a:r>
              <a:rPr sz="1600" dirty="0">
                <a:latin typeface="Times New Roman"/>
                <a:cs typeface="Times New Roman"/>
              </a:rPr>
              <a:t> Quality-of-Service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dirty="0">
                <a:latin typeface="Times New Roman"/>
                <a:cs typeface="Times New Roman"/>
              </a:rPr>
              <a:t> routers,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A*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(path-finding </a:t>
            </a:r>
            <a:r>
              <a:rPr sz="1600" i="1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algorithm</a:t>
            </a:r>
            <a:r>
              <a:rPr sz="1600" i="1" spc="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used</a:t>
            </a:r>
            <a:r>
              <a:rPr sz="1600" i="1" spc="3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in</a:t>
            </a:r>
            <a:r>
              <a:rPr sz="1600" i="1" spc="1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AI</a:t>
            </a:r>
            <a:r>
              <a:rPr sz="1600" i="1" spc="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applications,</a:t>
            </a:r>
            <a:r>
              <a:rPr sz="1600" i="1" spc="4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including</a:t>
            </a:r>
            <a:r>
              <a:rPr sz="1600" i="1" spc="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robotics</a:t>
            </a:r>
            <a:r>
              <a:rPr sz="1600" i="1" spc="2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and </a:t>
            </a:r>
            <a:r>
              <a:rPr sz="1600" i="1" spc="-5" dirty="0">
                <a:latin typeface="Times New Roman"/>
                <a:cs typeface="Times New Roman"/>
              </a:rPr>
              <a:t>video</a:t>
            </a:r>
            <a:r>
              <a:rPr sz="1600" i="1" spc="2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games)</a:t>
            </a:r>
            <a:r>
              <a:rPr sz="1600" spc="-5" dirty="0">
                <a:latin typeface="Times New Roman"/>
                <a:cs typeface="Times New Roman"/>
              </a:rPr>
              <a:t>.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Also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heap-sort.</a:t>
            </a:r>
            <a:endParaRPr sz="1600">
              <a:latin typeface="Times New Roman"/>
              <a:cs typeface="Times New Roman"/>
            </a:endParaRPr>
          </a:p>
          <a:p>
            <a:pPr marL="299085" indent="-287020" algn="just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Huffman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Coding</a:t>
            </a:r>
            <a:r>
              <a:rPr sz="1600" spc="2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Tree-</a:t>
            </a:r>
            <a:r>
              <a:rPr sz="1600" spc="20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used</a:t>
            </a:r>
            <a:r>
              <a:rPr sz="1600" spc="229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compression</a:t>
            </a:r>
            <a:r>
              <a:rPr sz="1600" spc="229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algorithms,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such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2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those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used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.jpeg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endParaRPr sz="16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latin typeface="Times New Roman"/>
                <a:cs typeface="Times New Roman"/>
              </a:rPr>
              <a:t>.mp3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file-formats.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758" y="348589"/>
            <a:ext cx="7960359" cy="2358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6350" indent="-287020">
              <a:lnSpc>
                <a:spcPct val="1501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spc="-5" dirty="0">
                <a:latin typeface="Times New Roman"/>
                <a:cs typeface="Times New Roman"/>
              </a:rPr>
              <a:t>GGM</a:t>
            </a:r>
            <a:r>
              <a:rPr sz="1700" spc="2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Trees-Used</a:t>
            </a:r>
            <a:r>
              <a:rPr sz="1700" spc="3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</a:t>
            </a:r>
            <a:r>
              <a:rPr sz="1700" spc="3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cryptographic</a:t>
            </a:r>
            <a:r>
              <a:rPr sz="1700" spc="29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applications</a:t>
            </a:r>
            <a:r>
              <a:rPr sz="1700" spc="29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to</a:t>
            </a:r>
            <a:r>
              <a:rPr sz="1700" spc="3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generate</a:t>
            </a:r>
            <a:r>
              <a:rPr sz="1700" spc="2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2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tree</a:t>
            </a:r>
            <a:r>
              <a:rPr sz="1700" spc="27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29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pseudo-random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numbers.</a:t>
            </a:r>
            <a:endParaRPr sz="17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2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dirty="0">
                <a:latin typeface="Times New Roman"/>
                <a:cs typeface="Times New Roman"/>
              </a:rPr>
              <a:t>Syntax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Tree-Constructed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by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compilers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and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(implicitly)</a:t>
            </a:r>
            <a:r>
              <a:rPr sz="1700" spc="4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calculators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to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parse expressions.</a:t>
            </a:r>
            <a:endParaRPr sz="17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2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dirty="0">
                <a:latin typeface="Times New Roman"/>
                <a:cs typeface="Times New Roman"/>
              </a:rPr>
              <a:t>Treap-Randomized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data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structure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used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wireless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networking and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memory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allocation.</a:t>
            </a:r>
            <a:endParaRPr sz="17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spc="-5" dirty="0">
                <a:latin typeface="Times New Roman"/>
                <a:cs typeface="Times New Roman"/>
              </a:rPr>
              <a:t>T-tree-Though</a:t>
            </a:r>
            <a:r>
              <a:rPr sz="1700" spc="3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most</a:t>
            </a:r>
            <a:r>
              <a:rPr sz="1700" spc="3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databases</a:t>
            </a:r>
            <a:r>
              <a:rPr sz="1700" spc="37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use</a:t>
            </a:r>
            <a:r>
              <a:rPr sz="1700" spc="3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some</a:t>
            </a:r>
            <a:r>
              <a:rPr sz="1700" spc="3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form</a:t>
            </a:r>
            <a:r>
              <a:rPr sz="1700" spc="3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3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B-tree</a:t>
            </a:r>
            <a:r>
              <a:rPr sz="1700" spc="37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to</a:t>
            </a:r>
            <a:r>
              <a:rPr sz="1700" spc="39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store</a:t>
            </a:r>
            <a:r>
              <a:rPr sz="1700" spc="3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data</a:t>
            </a:r>
            <a:r>
              <a:rPr sz="1700" spc="39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on</a:t>
            </a:r>
            <a:r>
              <a:rPr sz="1700" spc="39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spc="38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drive,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databases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which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keep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all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(most)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their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data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memory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often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use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T-trees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to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do</a:t>
            </a:r>
            <a:r>
              <a:rPr sz="1700" spc="-5" dirty="0">
                <a:latin typeface="Times New Roman"/>
                <a:cs typeface="Times New Roman"/>
              </a:rPr>
              <a:t> so.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1484" y="431140"/>
            <a:ext cx="7472045" cy="377888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700" b="1" dirty="0">
                <a:latin typeface="Times New Roman"/>
                <a:cs typeface="Times New Roman"/>
              </a:rPr>
              <a:t>Binary</a:t>
            </a:r>
            <a:r>
              <a:rPr sz="1700" b="1" spc="-3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Search</a:t>
            </a:r>
            <a:r>
              <a:rPr sz="1700" b="1" spc="-3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Trees</a:t>
            </a:r>
            <a:endParaRPr sz="17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2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dirty="0">
                <a:latin typeface="Times New Roman"/>
                <a:cs typeface="Times New Roman"/>
              </a:rPr>
              <a:t>Binary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search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tree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(BST)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special kind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binary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tree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where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each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node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contains-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700" dirty="0">
                <a:latin typeface="Times New Roman"/>
                <a:cs typeface="Times New Roman"/>
              </a:rPr>
              <a:t>larger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values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its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right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subtree.</a:t>
            </a:r>
            <a:endParaRPr sz="17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62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700" spc="-5" dirty="0">
                <a:latin typeface="Times New Roman"/>
                <a:cs typeface="Times New Roman"/>
              </a:rPr>
              <a:t>smaller</a:t>
            </a:r>
            <a:r>
              <a:rPr sz="1700" dirty="0">
                <a:latin typeface="Times New Roman"/>
                <a:cs typeface="Times New Roman"/>
              </a:rPr>
              <a:t> values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its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left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subtree.</a:t>
            </a:r>
            <a:endParaRPr sz="17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32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BST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binary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tree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where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nodes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are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ordered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following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way:</a:t>
            </a:r>
            <a:endParaRPr sz="17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19"/>
              </a:spcBef>
              <a:buFont typeface="Wingdings"/>
              <a:buChar char=""/>
              <a:tabLst>
                <a:tab pos="299720" algn="l"/>
              </a:tabLst>
            </a:pPr>
            <a:r>
              <a:rPr sz="1700" spc="-5" dirty="0">
                <a:latin typeface="Times New Roman"/>
                <a:cs typeface="Times New Roman"/>
              </a:rPr>
              <a:t>each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node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contains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one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key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(also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known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data)</a:t>
            </a:r>
            <a:endParaRPr sz="17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19"/>
              </a:spcBef>
              <a:buFont typeface="Wingdings"/>
              <a:buChar char=""/>
              <a:tabLst>
                <a:tab pos="299720" algn="l"/>
              </a:tabLst>
            </a:pP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keys in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left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subtree </a:t>
            </a:r>
            <a:r>
              <a:rPr sz="1700" dirty="0">
                <a:latin typeface="Times New Roman"/>
                <a:cs typeface="Times New Roman"/>
              </a:rPr>
              <a:t>are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less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then</a:t>
            </a:r>
            <a:r>
              <a:rPr sz="1700" spc="-5" dirty="0">
                <a:latin typeface="Times New Roman"/>
                <a:cs typeface="Times New Roman"/>
              </a:rPr>
              <a:t> the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key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its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parent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node,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short L &lt;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P;</a:t>
            </a:r>
            <a:endParaRPr sz="17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25"/>
              </a:spcBef>
              <a:buFont typeface="Wingdings"/>
              <a:buChar char=""/>
              <a:tabLst>
                <a:tab pos="299720" algn="l"/>
              </a:tabLst>
            </a:pP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keys</a:t>
            </a:r>
            <a:r>
              <a:rPr sz="1700" spc="-5" dirty="0">
                <a:latin typeface="Times New Roman"/>
                <a:cs typeface="Times New Roman"/>
              </a:rPr>
              <a:t> in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 </a:t>
            </a:r>
            <a:r>
              <a:rPr sz="1700" spc="-5" dirty="0">
                <a:latin typeface="Times New Roman"/>
                <a:cs typeface="Times New Roman"/>
              </a:rPr>
              <a:t>right</a:t>
            </a:r>
            <a:r>
              <a:rPr sz="1700" dirty="0">
                <a:latin typeface="Times New Roman"/>
                <a:cs typeface="Times New Roman"/>
              </a:rPr>
              <a:t> subtree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are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greater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key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its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parent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node,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short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&lt;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R;</a:t>
            </a:r>
            <a:endParaRPr sz="17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19"/>
              </a:spcBef>
              <a:buFont typeface="Wingdings"/>
              <a:buChar char=""/>
              <a:tabLst>
                <a:tab pos="299720" algn="l"/>
              </a:tabLst>
            </a:pPr>
            <a:r>
              <a:rPr sz="1700" spc="-5" dirty="0">
                <a:latin typeface="Times New Roman"/>
                <a:cs typeface="Times New Roman"/>
              </a:rPr>
              <a:t>duplicate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keys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are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not </a:t>
            </a:r>
            <a:r>
              <a:rPr sz="1700" spc="-5" dirty="0">
                <a:latin typeface="Times New Roman"/>
                <a:cs typeface="Times New Roman"/>
              </a:rPr>
              <a:t>allowed.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1906" y="409504"/>
            <a:ext cx="7882890" cy="321246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3722370">
              <a:lnSpc>
                <a:spcPct val="100000"/>
              </a:lnSpc>
              <a:spcBef>
                <a:spcPts val="1125"/>
              </a:spcBef>
            </a:pPr>
            <a:r>
              <a:rPr sz="1700" b="1" dirty="0">
                <a:latin typeface="Times New Roman"/>
                <a:cs typeface="Times New Roman"/>
              </a:rPr>
              <a:t>Tree</a:t>
            </a:r>
            <a:endParaRPr sz="17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50000"/>
              </a:lnSpc>
              <a:buSzPct val="58823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700" spc="-5" dirty="0">
                <a:latin typeface="Times New Roman"/>
                <a:cs typeface="Times New Roman"/>
              </a:rPr>
              <a:t>Tree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7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hierarchical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data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structure</a:t>
            </a:r>
            <a:r>
              <a:rPr sz="1700" spc="6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which</a:t>
            </a:r>
            <a:r>
              <a:rPr sz="1700" spc="7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stores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6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information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naturally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form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hierarchy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style.</a:t>
            </a:r>
            <a:endParaRPr sz="1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25"/>
              </a:spcBef>
              <a:buSzPct val="58823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700" dirty="0">
                <a:latin typeface="Times New Roman"/>
                <a:cs typeface="Times New Roman"/>
              </a:rPr>
              <a:t>Tree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dirty="0">
                <a:latin typeface="Times New Roman"/>
                <a:cs typeface="Times New Roman"/>
              </a:rPr>
              <a:t> one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most powerful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and advanced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data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structures.</a:t>
            </a:r>
            <a:endParaRPr sz="1700">
              <a:latin typeface="Times New Roman"/>
              <a:cs typeface="Times New Roman"/>
            </a:endParaRPr>
          </a:p>
          <a:p>
            <a:pPr marL="355600" marR="5715" indent="-342900">
              <a:lnSpc>
                <a:spcPct val="150000"/>
              </a:lnSpc>
              <a:buSzPct val="58823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33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Times New Roman"/>
                <a:cs typeface="Times New Roman"/>
              </a:rPr>
              <a:t>tree</a:t>
            </a:r>
            <a:r>
              <a:rPr sz="1700" b="1" spc="33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3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33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nonlinear</a:t>
            </a:r>
            <a:r>
              <a:rPr sz="1700" spc="34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Times New Roman"/>
                <a:cs typeface="Times New Roman"/>
              </a:rPr>
              <a:t>data</a:t>
            </a:r>
            <a:r>
              <a:rPr sz="1700" b="1" spc="34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Times New Roman"/>
                <a:cs typeface="Times New Roman"/>
              </a:rPr>
              <a:t>structure</a:t>
            </a:r>
            <a:r>
              <a:rPr sz="1700" spc="-5" dirty="0">
                <a:latin typeface="Times New Roman"/>
                <a:cs typeface="Times New Roman"/>
              </a:rPr>
              <a:t>,</a:t>
            </a:r>
            <a:r>
              <a:rPr sz="1700" spc="34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compared</a:t>
            </a:r>
            <a:r>
              <a:rPr sz="1700" spc="33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to</a:t>
            </a:r>
            <a:r>
              <a:rPr sz="1700" spc="34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arrays,</a:t>
            </a:r>
            <a:r>
              <a:rPr sz="1700" spc="3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linked</a:t>
            </a:r>
            <a:r>
              <a:rPr sz="1700" spc="3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lists,</a:t>
            </a:r>
            <a:r>
              <a:rPr sz="1700" spc="35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stacks</a:t>
            </a:r>
            <a:r>
              <a:rPr sz="1700" spc="34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and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queues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which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are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linear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data</a:t>
            </a:r>
            <a:r>
              <a:rPr sz="1700" b="1" spc="-1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Times New Roman"/>
                <a:cs typeface="Times New Roman"/>
              </a:rPr>
              <a:t>structures</a:t>
            </a:r>
            <a:r>
              <a:rPr sz="1700" spc="-5" dirty="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  <a:p>
            <a:pPr marL="355600" marR="5715" indent="-342900">
              <a:lnSpc>
                <a:spcPct val="150000"/>
              </a:lnSpc>
              <a:spcBef>
                <a:spcPts val="600"/>
              </a:spcBef>
              <a:buSzPct val="58823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254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tree</a:t>
            </a:r>
            <a:r>
              <a:rPr sz="1700" spc="25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2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23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collection</a:t>
            </a:r>
            <a:r>
              <a:rPr sz="1700" spc="2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25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entities</a:t>
            </a:r>
            <a:r>
              <a:rPr sz="1700" spc="26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called</a:t>
            </a:r>
            <a:r>
              <a:rPr sz="1700" spc="25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nodes.</a:t>
            </a:r>
            <a:r>
              <a:rPr sz="1700" spc="24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Nodes</a:t>
            </a:r>
            <a:r>
              <a:rPr sz="1700" spc="24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are</a:t>
            </a:r>
            <a:r>
              <a:rPr sz="1700" spc="25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connected</a:t>
            </a:r>
            <a:r>
              <a:rPr sz="1700" spc="2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by</a:t>
            </a:r>
            <a:r>
              <a:rPr sz="1700" spc="25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edges.</a:t>
            </a:r>
            <a:r>
              <a:rPr sz="1700" spc="25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Each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node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contains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value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or</a:t>
            </a:r>
            <a:r>
              <a:rPr sz="1700" spc="-5" dirty="0">
                <a:latin typeface="Times New Roman"/>
                <a:cs typeface="Times New Roman"/>
              </a:rPr>
              <a:t> data,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and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it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may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or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may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not have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child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node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1716" y="399848"/>
            <a:ext cx="2558177" cy="167666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61848" y="2814376"/>
            <a:ext cx="8186420" cy="803910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2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dirty="0">
                <a:latin typeface="Times New Roman"/>
                <a:cs typeface="Times New Roman"/>
              </a:rPr>
              <a:t>In</a:t>
            </a:r>
            <a:r>
              <a:rPr sz="1700" spc="114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spc="114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above</a:t>
            </a:r>
            <a:r>
              <a:rPr sz="1700" spc="12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tree</a:t>
            </a:r>
            <a:r>
              <a:rPr sz="1700" spc="10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all</a:t>
            </a:r>
            <a:r>
              <a:rPr sz="1700" spc="1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nodes</a:t>
            </a:r>
            <a:r>
              <a:rPr sz="1700" spc="1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</a:t>
            </a:r>
            <a:r>
              <a:rPr sz="1700" spc="114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spc="1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left</a:t>
            </a:r>
            <a:r>
              <a:rPr sz="1700" spc="1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subtree</a:t>
            </a:r>
            <a:r>
              <a:rPr sz="1700" spc="1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10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10</a:t>
            </a:r>
            <a:r>
              <a:rPr sz="1700" spc="10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have</a:t>
            </a:r>
            <a:r>
              <a:rPr sz="1700" spc="10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keys</a:t>
            </a:r>
            <a:r>
              <a:rPr sz="1700" spc="1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&lt;</a:t>
            </a:r>
            <a:r>
              <a:rPr sz="1700" spc="114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10</a:t>
            </a:r>
            <a:r>
              <a:rPr sz="1700" spc="1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while</a:t>
            </a:r>
            <a:r>
              <a:rPr sz="1700" spc="114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all</a:t>
            </a:r>
            <a:r>
              <a:rPr sz="1700" spc="1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nodes</a:t>
            </a:r>
            <a:r>
              <a:rPr sz="1700" spc="1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</a:t>
            </a:r>
            <a:r>
              <a:rPr sz="1700" spc="114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endParaRPr sz="17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019"/>
              </a:spcBef>
            </a:pPr>
            <a:r>
              <a:rPr sz="1700" spc="-5" dirty="0">
                <a:latin typeface="Times New Roman"/>
                <a:cs typeface="Times New Roman"/>
              </a:rPr>
              <a:t>right</a:t>
            </a:r>
            <a:r>
              <a:rPr sz="1700" dirty="0">
                <a:latin typeface="Times New Roman"/>
                <a:cs typeface="Times New Roman"/>
              </a:rPr>
              <a:t> subtree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&gt;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10. Because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both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left </a:t>
            </a:r>
            <a:r>
              <a:rPr sz="1700" spc="-5" dirty="0">
                <a:latin typeface="Times New Roman"/>
                <a:cs typeface="Times New Roman"/>
              </a:rPr>
              <a:t>and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right</a:t>
            </a:r>
            <a:r>
              <a:rPr sz="1700" dirty="0">
                <a:latin typeface="Times New Roman"/>
                <a:cs typeface="Times New Roman"/>
              </a:rPr>
              <a:t> subtrees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BST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are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again </a:t>
            </a:r>
            <a:r>
              <a:rPr sz="1700" dirty="0">
                <a:latin typeface="Times New Roman"/>
                <a:cs typeface="Times New Roman"/>
              </a:rPr>
              <a:t>search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trees;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121" y="260427"/>
            <a:ext cx="8004175" cy="401955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700" b="1" dirty="0">
                <a:latin typeface="Times New Roman"/>
                <a:cs typeface="Times New Roman"/>
              </a:rPr>
              <a:t>Binary</a:t>
            </a:r>
            <a:r>
              <a:rPr sz="1700" b="1" spc="-2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Search</a:t>
            </a:r>
            <a:r>
              <a:rPr sz="1700" b="1" spc="-3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Tree</a:t>
            </a:r>
            <a:r>
              <a:rPr sz="1700" b="1" spc="-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Operations:</a:t>
            </a:r>
            <a:endParaRPr sz="17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dirty="0">
                <a:latin typeface="Times New Roman"/>
                <a:cs typeface="Times New Roman"/>
              </a:rPr>
              <a:t>Search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Operation</a:t>
            </a:r>
            <a:endParaRPr sz="17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spc="-5" dirty="0">
                <a:latin typeface="Times New Roman"/>
                <a:cs typeface="Times New Roman"/>
              </a:rPr>
              <a:t>Insertion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Operation</a:t>
            </a:r>
            <a:endParaRPr sz="17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spc="-5" dirty="0">
                <a:latin typeface="Times New Roman"/>
                <a:cs typeface="Times New Roman"/>
              </a:rPr>
              <a:t>Deletion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Operation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700" b="1" spc="-5" dirty="0">
                <a:latin typeface="Times New Roman"/>
                <a:cs typeface="Times New Roman"/>
              </a:rPr>
              <a:t>Search</a:t>
            </a:r>
            <a:r>
              <a:rPr sz="1700" b="1" spc="-2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Operation </a:t>
            </a:r>
            <a:r>
              <a:rPr sz="1700" b="1" spc="-5" dirty="0">
                <a:latin typeface="Times New Roman"/>
                <a:cs typeface="Times New Roman"/>
              </a:rPr>
              <a:t>:</a:t>
            </a:r>
            <a:r>
              <a:rPr sz="1700" spc="-5" dirty="0">
                <a:latin typeface="Times New Roman"/>
                <a:cs typeface="Times New Roman"/>
              </a:rPr>
              <a:t>Search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Operation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performed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to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search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5" dirty="0">
                <a:latin typeface="Times New Roman"/>
                <a:cs typeface="Times New Roman"/>
              </a:rPr>
              <a:t> particular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element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700" dirty="0">
                <a:latin typeface="Times New Roman"/>
                <a:cs typeface="Times New Roman"/>
              </a:rPr>
              <a:t>Binary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Search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Tree.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700" b="1" spc="-5" dirty="0">
                <a:latin typeface="Times New Roman"/>
                <a:cs typeface="Times New Roman"/>
              </a:rPr>
              <a:t>Rules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700" dirty="0">
                <a:latin typeface="Times New Roman"/>
                <a:cs typeface="Times New Roman"/>
              </a:rPr>
              <a:t>For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searching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given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key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BST,</a:t>
            </a:r>
            <a:endParaRPr sz="1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15"/>
              </a:spcBef>
              <a:buSzPct val="58823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700" dirty="0">
                <a:latin typeface="Times New Roman"/>
                <a:cs typeface="Times New Roman"/>
              </a:rPr>
              <a:t>Compare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key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with</a:t>
            </a:r>
            <a:r>
              <a:rPr sz="1700" dirty="0">
                <a:latin typeface="Times New Roman"/>
                <a:cs typeface="Times New Roman"/>
              </a:rPr>
              <a:t> the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value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root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node.</a:t>
            </a:r>
            <a:endParaRPr sz="1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SzPct val="58823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700" dirty="0">
                <a:latin typeface="Times New Roman"/>
                <a:cs typeface="Times New Roman"/>
              </a:rPr>
              <a:t>If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key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dirty="0">
                <a:latin typeface="Times New Roman"/>
                <a:cs typeface="Times New Roman"/>
              </a:rPr>
              <a:t> present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at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root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node,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then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return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 root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node.</a:t>
            </a:r>
            <a:endParaRPr sz="1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10"/>
              </a:spcBef>
              <a:buSzPct val="58823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700" dirty="0">
                <a:latin typeface="Times New Roman"/>
                <a:cs typeface="Times New Roman"/>
              </a:rPr>
              <a:t>If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key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greater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than the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root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node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value,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then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recur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for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root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node’s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right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subtree.</a:t>
            </a:r>
            <a:endParaRPr sz="1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05"/>
              </a:spcBef>
              <a:buSzPct val="58823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700" dirty="0">
                <a:latin typeface="Times New Roman"/>
                <a:cs typeface="Times New Roman"/>
              </a:rPr>
              <a:t>If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key</a:t>
            </a:r>
            <a:r>
              <a:rPr sz="1700" spc="-5" dirty="0">
                <a:latin typeface="Times New Roman"/>
                <a:cs typeface="Times New Roman"/>
              </a:rPr>
              <a:t> is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smaller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than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root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node</a:t>
            </a:r>
            <a:r>
              <a:rPr sz="1700" spc="-5" dirty="0">
                <a:latin typeface="Times New Roman"/>
                <a:cs typeface="Times New Roman"/>
              </a:rPr>
              <a:t> value,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then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recur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for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root node’s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left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subtree.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448" y="1542288"/>
            <a:ext cx="3345179" cy="189433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56108" y="236957"/>
            <a:ext cx="7792084" cy="3278504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400" b="1" spc="-5" dirty="0">
                <a:latin typeface="Times New Roman"/>
                <a:cs typeface="Times New Roman"/>
              </a:rPr>
              <a:t>Example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400" dirty="0">
                <a:latin typeface="Times New Roman"/>
                <a:cs typeface="Times New Roman"/>
              </a:rPr>
              <a:t>Consider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key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45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searched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given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BST-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4471035" indent="-343535">
              <a:lnSpc>
                <a:spcPct val="100000"/>
              </a:lnSpc>
              <a:spcBef>
                <a:spcPts val="1220"/>
              </a:spcBef>
              <a:buSzPct val="71428"/>
              <a:buFont typeface="Symbol"/>
              <a:buChar char=""/>
              <a:tabLst>
                <a:tab pos="4470400" algn="l"/>
                <a:tab pos="4471035" algn="l"/>
              </a:tabLst>
            </a:pPr>
            <a:r>
              <a:rPr sz="1400" spc="-10" dirty="0">
                <a:latin typeface="Times New Roman"/>
                <a:cs typeface="Times New Roman"/>
              </a:rPr>
              <a:t>We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start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our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search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from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root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node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25.</a:t>
            </a:r>
            <a:endParaRPr sz="1400">
              <a:latin typeface="Times New Roman"/>
              <a:cs typeface="Times New Roman"/>
            </a:endParaRPr>
          </a:p>
          <a:p>
            <a:pPr marL="4471035" indent="-343535">
              <a:lnSpc>
                <a:spcPct val="100000"/>
              </a:lnSpc>
              <a:spcBef>
                <a:spcPts val="850"/>
              </a:spcBef>
              <a:buSzPct val="71428"/>
              <a:buFont typeface="Symbol"/>
              <a:buChar char=""/>
              <a:tabLst>
                <a:tab pos="4470400" algn="l"/>
                <a:tab pos="4471035" algn="l"/>
              </a:tabLst>
            </a:pPr>
            <a:r>
              <a:rPr sz="1400" spc="-5" dirty="0">
                <a:latin typeface="Times New Roman"/>
                <a:cs typeface="Times New Roman"/>
              </a:rPr>
              <a:t>As</a:t>
            </a:r>
            <a:r>
              <a:rPr sz="1400" dirty="0">
                <a:latin typeface="Times New Roman"/>
                <a:cs typeface="Times New Roman"/>
              </a:rPr>
              <a:t> 45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&gt; </a:t>
            </a:r>
            <a:r>
              <a:rPr sz="1400" spc="5" dirty="0">
                <a:latin typeface="Times New Roman"/>
                <a:cs typeface="Times New Roman"/>
              </a:rPr>
              <a:t>25,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search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25’s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right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subtree.</a:t>
            </a:r>
            <a:endParaRPr sz="1400">
              <a:latin typeface="Times New Roman"/>
              <a:cs typeface="Times New Roman"/>
            </a:endParaRPr>
          </a:p>
          <a:p>
            <a:pPr marL="4471035" indent="-343535">
              <a:lnSpc>
                <a:spcPct val="100000"/>
              </a:lnSpc>
              <a:spcBef>
                <a:spcPts val="855"/>
              </a:spcBef>
              <a:buSzPct val="71428"/>
              <a:buFont typeface="Symbol"/>
              <a:buChar char=""/>
              <a:tabLst>
                <a:tab pos="4470400" algn="l"/>
                <a:tab pos="4471035" algn="l"/>
              </a:tabLst>
            </a:pPr>
            <a:r>
              <a:rPr sz="1400" spc="-5" dirty="0">
                <a:latin typeface="Times New Roman"/>
                <a:cs typeface="Times New Roman"/>
              </a:rPr>
              <a:t>As</a:t>
            </a:r>
            <a:r>
              <a:rPr sz="1400" dirty="0">
                <a:latin typeface="Times New Roman"/>
                <a:cs typeface="Times New Roman"/>
              </a:rPr>
              <a:t> 45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&lt;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50,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search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50’s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left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subtree.</a:t>
            </a:r>
            <a:endParaRPr sz="1400">
              <a:latin typeface="Times New Roman"/>
              <a:cs typeface="Times New Roman"/>
            </a:endParaRPr>
          </a:p>
          <a:p>
            <a:pPr marL="4471035" indent="-343535">
              <a:lnSpc>
                <a:spcPct val="100000"/>
              </a:lnSpc>
              <a:spcBef>
                <a:spcPts val="850"/>
              </a:spcBef>
              <a:buSzPct val="71428"/>
              <a:buFont typeface="Symbol"/>
              <a:buChar char=""/>
              <a:tabLst>
                <a:tab pos="4470400" algn="l"/>
                <a:tab pos="4471035" algn="l"/>
              </a:tabLst>
            </a:pPr>
            <a:r>
              <a:rPr sz="1400" spc="-5" dirty="0">
                <a:latin typeface="Times New Roman"/>
                <a:cs typeface="Times New Roman"/>
              </a:rPr>
              <a:t>As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45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&gt;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35,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so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search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35’s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right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subtree.</a:t>
            </a:r>
            <a:endParaRPr sz="1400">
              <a:latin typeface="Times New Roman"/>
              <a:cs typeface="Times New Roman"/>
            </a:endParaRPr>
          </a:p>
          <a:p>
            <a:pPr marL="4470400" marR="50800" indent="-342900">
              <a:lnSpc>
                <a:spcPct val="114999"/>
              </a:lnSpc>
              <a:spcBef>
                <a:spcPts val="605"/>
              </a:spcBef>
              <a:buSzPct val="71428"/>
              <a:buFont typeface="Symbol"/>
              <a:buChar char=""/>
              <a:tabLst>
                <a:tab pos="4470400" algn="l"/>
                <a:tab pos="4471035" algn="l"/>
              </a:tabLst>
            </a:pPr>
            <a:r>
              <a:rPr sz="1400" spc="-5" dirty="0">
                <a:latin typeface="Times New Roman"/>
                <a:cs typeface="Times New Roman"/>
              </a:rPr>
              <a:t>As</a:t>
            </a:r>
            <a:r>
              <a:rPr sz="1400" dirty="0">
                <a:latin typeface="Times New Roman"/>
                <a:cs typeface="Times New Roman"/>
              </a:rPr>
              <a:t> 45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&gt;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44,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search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44’s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right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subtree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but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44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subtrees.</a:t>
            </a:r>
            <a:endParaRPr sz="1400">
              <a:latin typeface="Times New Roman"/>
              <a:cs typeface="Times New Roman"/>
            </a:endParaRPr>
          </a:p>
          <a:p>
            <a:pPr marL="4470400" marR="165100" indent="-342900">
              <a:lnSpc>
                <a:spcPct val="115100"/>
              </a:lnSpc>
              <a:spcBef>
                <a:spcPts val="595"/>
              </a:spcBef>
              <a:buSzPct val="71428"/>
              <a:buFont typeface="Symbol"/>
              <a:buChar char=""/>
              <a:tabLst>
                <a:tab pos="4470400" algn="l"/>
                <a:tab pos="4471035" algn="l"/>
              </a:tabLst>
            </a:pPr>
            <a:r>
              <a:rPr sz="1400" dirty="0">
                <a:latin typeface="Times New Roman"/>
                <a:cs typeface="Times New Roman"/>
              </a:rPr>
              <a:t>So,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conclude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45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not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present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above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BST.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301883"/>
            <a:ext cx="7926070" cy="304546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latin typeface="Times New Roman"/>
                <a:cs typeface="Times New Roman"/>
              </a:rPr>
              <a:t>Insertion</a:t>
            </a:r>
            <a:r>
              <a:rPr sz="1600" b="1" spc="6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Operation-</a:t>
            </a:r>
            <a:r>
              <a:rPr sz="1600" spc="-5" dirty="0">
                <a:latin typeface="Times New Roman"/>
                <a:cs typeface="Times New Roman"/>
              </a:rPr>
              <a:t>Insertion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Operation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performed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insert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element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Binary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Search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600" spc="-5" dirty="0">
                <a:latin typeface="Times New Roman"/>
                <a:cs typeface="Times New Roman"/>
              </a:rPr>
              <a:t>Tree.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600" b="1" spc="-10" dirty="0">
                <a:latin typeface="Times New Roman"/>
                <a:cs typeface="Times New Roman"/>
              </a:rPr>
              <a:t>Rules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insertion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5" dirty="0">
                <a:latin typeface="Times New Roman"/>
                <a:cs typeface="Times New Roman"/>
              </a:rPr>
              <a:t> a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new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key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always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takes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place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 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child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10" dirty="0">
                <a:latin typeface="Times New Roman"/>
                <a:cs typeface="Times New Roman"/>
              </a:rPr>
              <a:t>some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leaf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node.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1600" spc="-5" dirty="0">
                <a:latin typeface="Times New Roman"/>
                <a:cs typeface="Times New Roman"/>
              </a:rPr>
              <a:t>For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finding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out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suitable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leaf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node,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90"/>
              </a:spcBef>
              <a:buSzPct val="62500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Search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key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inserted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from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root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node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till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some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leaf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node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reached.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85"/>
              </a:spcBef>
              <a:buSzPct val="62500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Once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leaf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node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reached,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insert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key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child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5" dirty="0">
                <a:latin typeface="Times New Roman"/>
                <a:cs typeface="Times New Roman"/>
              </a:rPr>
              <a:t> that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leaf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node.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600" b="1" spc="-5" dirty="0">
                <a:latin typeface="Times New Roman"/>
                <a:cs typeface="Times New Roman"/>
              </a:rPr>
              <a:t>Example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600" spc="-5" dirty="0">
                <a:latin typeface="Times New Roman"/>
                <a:cs typeface="Times New Roman"/>
              </a:rPr>
              <a:t>Consider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following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example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where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key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dirty="0">
                <a:latin typeface="Times New Roman"/>
                <a:cs typeface="Times New Roman"/>
              </a:rPr>
              <a:t> 40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inserted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given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BST-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8944" y="3416808"/>
            <a:ext cx="4315967" cy="158648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691" y="474725"/>
            <a:ext cx="7989570" cy="3828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SzPct val="62500"/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1600" spc="-10" dirty="0">
                <a:latin typeface="Times New Roman"/>
                <a:cs typeface="Times New Roman"/>
              </a:rPr>
              <a:t>We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start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searching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value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40</a:t>
            </a:r>
            <a:r>
              <a:rPr sz="1600" spc="-5" dirty="0">
                <a:latin typeface="Times New Roman"/>
                <a:cs typeface="Times New Roman"/>
              </a:rPr>
              <a:t> from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root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node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100.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Symbol"/>
              <a:buChar char=""/>
            </a:pPr>
            <a:endParaRPr sz="13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SzPct val="62500"/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40 </a:t>
            </a:r>
            <a:r>
              <a:rPr sz="1600" spc="-5" dirty="0">
                <a:latin typeface="Times New Roman"/>
                <a:cs typeface="Times New Roman"/>
              </a:rPr>
              <a:t>&lt; </a:t>
            </a:r>
            <a:r>
              <a:rPr sz="1600" dirty="0">
                <a:latin typeface="Times New Roman"/>
                <a:cs typeface="Times New Roman"/>
              </a:rPr>
              <a:t>100,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search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 </a:t>
            </a:r>
            <a:r>
              <a:rPr sz="1600" dirty="0">
                <a:latin typeface="Times New Roman"/>
                <a:cs typeface="Times New Roman"/>
              </a:rPr>
              <a:t>100’s</a:t>
            </a:r>
            <a:r>
              <a:rPr sz="1600" spc="-5" dirty="0">
                <a:latin typeface="Times New Roman"/>
                <a:cs typeface="Times New Roman"/>
              </a:rPr>
              <a:t> left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subtree.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ymbol"/>
              <a:buChar char=""/>
            </a:pPr>
            <a:endParaRPr sz="13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SzPct val="62500"/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1600" spc="-5" dirty="0">
                <a:latin typeface="Times New Roman"/>
                <a:cs typeface="Times New Roman"/>
              </a:rPr>
              <a:t>As </a:t>
            </a:r>
            <a:r>
              <a:rPr sz="1600" dirty="0">
                <a:latin typeface="Times New Roman"/>
                <a:cs typeface="Times New Roman"/>
              </a:rPr>
              <a:t>40 </a:t>
            </a:r>
            <a:r>
              <a:rPr sz="1600" spc="-5" dirty="0">
                <a:latin typeface="Times New Roman"/>
                <a:cs typeface="Times New Roman"/>
              </a:rPr>
              <a:t>&gt; </a:t>
            </a:r>
            <a:r>
              <a:rPr sz="1600" dirty="0">
                <a:latin typeface="Times New Roman"/>
                <a:cs typeface="Times New Roman"/>
              </a:rPr>
              <a:t>20,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search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20’s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right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subtree.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Symbol"/>
              <a:buChar char=""/>
            </a:pPr>
            <a:endParaRPr sz="13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SzPct val="62500"/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1600" spc="-5" dirty="0">
                <a:latin typeface="Times New Roman"/>
                <a:cs typeface="Times New Roman"/>
              </a:rPr>
              <a:t>As 40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&gt; 30,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40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30’s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right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subtree.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  <a:spcBef>
                <a:spcPts val="300"/>
              </a:spcBef>
            </a:pPr>
            <a:r>
              <a:rPr sz="1600" b="1" spc="-5" dirty="0">
                <a:latin typeface="Times New Roman"/>
                <a:cs typeface="Times New Roman"/>
              </a:rPr>
              <a:t>Deletion</a:t>
            </a:r>
            <a:r>
              <a:rPr sz="1600" b="1" spc="3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Operation-</a:t>
            </a:r>
            <a:r>
              <a:rPr sz="1600" spc="-5" dirty="0">
                <a:latin typeface="Times New Roman"/>
                <a:cs typeface="Times New Roman"/>
              </a:rPr>
              <a:t>Deletion</a:t>
            </a:r>
            <a:r>
              <a:rPr sz="1600" spc="3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Operation</a:t>
            </a:r>
            <a:r>
              <a:rPr sz="1600" spc="3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2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performed</a:t>
            </a:r>
            <a:r>
              <a:rPr sz="1600" spc="3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3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delete</a:t>
            </a:r>
            <a:r>
              <a:rPr sz="1600" spc="3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2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particular</a:t>
            </a:r>
            <a:r>
              <a:rPr sz="1600" spc="3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element</a:t>
            </a:r>
            <a:r>
              <a:rPr sz="1600" spc="2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from</a:t>
            </a:r>
            <a:r>
              <a:rPr sz="1600" spc="3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Binary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Search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Tree.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-5" dirty="0">
                <a:latin typeface="Times New Roman"/>
                <a:cs typeface="Times New Roman"/>
              </a:rPr>
              <a:t>Case-01: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Deletion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of A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Node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Having</a:t>
            </a:r>
            <a:r>
              <a:rPr sz="1600" b="1" spc="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No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Child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(Leaf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Node)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600" spc="-5" dirty="0">
                <a:latin typeface="Times New Roman"/>
                <a:cs typeface="Times New Roman"/>
              </a:rPr>
              <a:t>Just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remove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/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disconnect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leaf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node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deleted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from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tree.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-10" dirty="0">
                <a:latin typeface="Times New Roman"/>
                <a:cs typeface="Times New Roman"/>
              </a:rPr>
              <a:t>Example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Consider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following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example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where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node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value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20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deleted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from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BST-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3644" y="579119"/>
            <a:ext cx="4914900" cy="14782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33780" y="2781452"/>
            <a:ext cx="7028180" cy="137604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600" b="1" spc="-5" dirty="0">
                <a:latin typeface="Times New Roman"/>
                <a:cs typeface="Times New Roman"/>
              </a:rPr>
              <a:t>Case-02: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Deletion</a:t>
            </a:r>
            <a:r>
              <a:rPr sz="1600" b="1" spc="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of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Node Having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Only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One</a:t>
            </a:r>
            <a:r>
              <a:rPr sz="1600" b="1" spc="4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Child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600" spc="-5" dirty="0">
                <a:latin typeface="Times New Roman"/>
                <a:cs typeface="Times New Roman"/>
              </a:rPr>
              <a:t>Just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make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child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deleting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node,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child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grandparent.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600" b="1" spc="-10" dirty="0">
                <a:latin typeface="Times New Roman"/>
                <a:cs typeface="Times New Roman"/>
              </a:rPr>
              <a:t>Example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600" spc="-5" dirty="0">
                <a:latin typeface="Times New Roman"/>
                <a:cs typeface="Times New Roman"/>
              </a:rPr>
              <a:t>Consider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following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example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where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node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value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30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deleted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from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BST-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2609" y="387095"/>
            <a:ext cx="4917774" cy="157429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17982" y="2247036"/>
            <a:ext cx="7028180" cy="272669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600" b="1" spc="-5" dirty="0">
                <a:latin typeface="Times New Roman"/>
                <a:cs typeface="Times New Roman"/>
              </a:rPr>
              <a:t>Case-02: Deletion</a:t>
            </a:r>
            <a:r>
              <a:rPr sz="1600" b="1" spc="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of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Node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Having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Two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Children-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node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two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children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may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deleted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from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BST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following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two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ways-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600" b="1" spc="-5" dirty="0">
                <a:latin typeface="Times New Roman"/>
                <a:cs typeface="Times New Roman"/>
              </a:rPr>
              <a:t>Method-01: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90"/>
              </a:spcBef>
              <a:buSzPct val="62500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Visit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right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subtree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deleting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node.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85"/>
              </a:spcBef>
              <a:buSzPct val="62500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Pluck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least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value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element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called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inorder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successor.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90"/>
              </a:spcBef>
              <a:buSzPct val="62500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Replace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deleting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element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its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inorder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successor.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600" b="1" spc="-5" dirty="0">
                <a:latin typeface="Times New Roman"/>
                <a:cs typeface="Times New Roman"/>
              </a:rPr>
              <a:t>Example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600" spc="-5" dirty="0">
                <a:latin typeface="Times New Roman"/>
                <a:cs typeface="Times New Roman"/>
              </a:rPr>
              <a:t>Consider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following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example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where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node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value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15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deleted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from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BST-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2475" y="379475"/>
            <a:ext cx="4640580" cy="161086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51484" y="2468067"/>
            <a:ext cx="7028180" cy="2365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Method-02: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65"/>
              </a:spcBef>
              <a:buSzPct val="62500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Visit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left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subtree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deleting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node.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ymbol"/>
              <a:buChar char=""/>
            </a:pPr>
            <a:endParaRPr sz="13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62500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Pluck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greatest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value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element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called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inorder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predecessor.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Symbol"/>
              <a:buChar char=""/>
            </a:pPr>
            <a:endParaRPr sz="13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62500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Replace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deleting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element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with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inorder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predecessor.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600" b="1" spc="-10" dirty="0">
                <a:latin typeface="Times New Roman"/>
                <a:cs typeface="Times New Roman"/>
              </a:rPr>
              <a:t>Example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600" spc="-5" dirty="0">
                <a:latin typeface="Times New Roman"/>
                <a:cs typeface="Times New Roman"/>
              </a:rPr>
              <a:t>Consider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following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example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where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node </a:t>
            </a:r>
            <a:r>
              <a:rPr sz="1600" spc="-10" dirty="0">
                <a:latin typeface="Times New Roman"/>
                <a:cs typeface="Times New Roman"/>
              </a:rPr>
              <a:t>with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value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15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deleted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from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BST-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4772" y="451104"/>
            <a:ext cx="4352544" cy="150876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51484" y="3302082"/>
            <a:ext cx="8090534" cy="1793239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time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complexity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all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these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operations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O(h),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where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height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tree.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Represents</a:t>
            </a: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longest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path we can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take.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best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case,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O(log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n)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all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operations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take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time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O(log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n).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worst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case,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Θ(n)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some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operations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will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take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time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Θ(n).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135" y="444779"/>
            <a:ext cx="7866380" cy="433965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b="1" spc="-5" dirty="0">
                <a:latin typeface="Times New Roman"/>
                <a:cs typeface="Times New Roman"/>
              </a:rPr>
              <a:t>Traversals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of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Binary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Trees:</a:t>
            </a:r>
            <a:endParaRPr sz="1600" dirty="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traversal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process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visits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all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nodes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tree.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Since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tree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nonlinear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structure,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there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unique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traversal.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will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consider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several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traversal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algorithms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with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we</a:t>
            </a:r>
            <a:endParaRPr sz="1600" dirty="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group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dirty="0">
                <a:latin typeface="Times New Roman"/>
                <a:cs typeface="Times New Roman"/>
              </a:rPr>
              <a:t> 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following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two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kinds.</a:t>
            </a:r>
            <a:endParaRPr sz="16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Depth-First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Traversal</a:t>
            </a:r>
            <a:endParaRPr sz="16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Breadth-First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Traversal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There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three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different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types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Depth-First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Traversals,</a:t>
            </a:r>
            <a:endParaRPr sz="1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SzPct val="62500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PreOrder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traversal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-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visit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parent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first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then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left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right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children;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Symbol"/>
              <a:buChar char=""/>
            </a:pPr>
            <a:endParaRPr sz="1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62500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InOrder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traversal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-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visit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left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child,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parent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right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child;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1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SzPct val="62500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PostOrder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traversal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-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visit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lang="en-US" sz="1600" spc="35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left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child,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then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right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child</a:t>
            </a:r>
            <a:r>
              <a:rPr lang="en-US" sz="1600" spc="-5" dirty="0">
                <a:latin typeface="Times New Roman"/>
                <a:cs typeface="Times New Roman"/>
              </a:rPr>
              <a:t>,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then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parent;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758" y="102695"/>
            <a:ext cx="6949440" cy="430149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700" b="1" dirty="0">
                <a:latin typeface="Times New Roman"/>
                <a:cs typeface="Times New Roman"/>
              </a:rPr>
              <a:t>Important</a:t>
            </a:r>
            <a:r>
              <a:rPr sz="1700" b="1" spc="-5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Terms</a:t>
            </a:r>
            <a:endParaRPr sz="17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b="1" dirty="0">
                <a:latin typeface="Times New Roman"/>
                <a:cs typeface="Times New Roman"/>
              </a:rPr>
              <a:t>Root</a:t>
            </a:r>
            <a:r>
              <a:rPr sz="1700" b="1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topmost </a:t>
            </a:r>
            <a:r>
              <a:rPr sz="1700" dirty="0">
                <a:latin typeface="Times New Roman"/>
                <a:cs typeface="Times New Roman"/>
              </a:rPr>
              <a:t>node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tree</a:t>
            </a:r>
            <a:endParaRPr sz="17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b="1" dirty="0">
                <a:latin typeface="Times New Roman"/>
                <a:cs typeface="Times New Roman"/>
              </a:rPr>
              <a:t>Edge</a:t>
            </a:r>
            <a:r>
              <a:rPr sz="1700" b="1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link </a:t>
            </a:r>
            <a:r>
              <a:rPr sz="1700" dirty="0">
                <a:latin typeface="Times New Roman"/>
                <a:cs typeface="Times New Roman"/>
              </a:rPr>
              <a:t>between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two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nodes</a:t>
            </a:r>
            <a:endParaRPr sz="17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b="1" spc="-5" dirty="0">
                <a:latin typeface="Times New Roman"/>
                <a:cs typeface="Times New Roman"/>
              </a:rPr>
              <a:t>Child</a:t>
            </a:r>
            <a:r>
              <a:rPr sz="1700" b="1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node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that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has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parent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node</a:t>
            </a:r>
            <a:endParaRPr sz="17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b="1" dirty="0">
                <a:latin typeface="Times New Roman"/>
                <a:cs typeface="Times New Roman"/>
              </a:rPr>
              <a:t>Parent</a:t>
            </a:r>
            <a:r>
              <a:rPr sz="1700" b="1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dirty="0">
                <a:latin typeface="Times New Roman"/>
                <a:cs typeface="Times New Roman"/>
              </a:rPr>
              <a:t> a</a:t>
            </a:r>
            <a:r>
              <a:rPr sz="1700" spc="-5" dirty="0">
                <a:latin typeface="Times New Roman"/>
                <a:cs typeface="Times New Roman"/>
              </a:rPr>
              <a:t> node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that</a:t>
            </a:r>
            <a:r>
              <a:rPr sz="1700" dirty="0">
                <a:latin typeface="Times New Roman"/>
                <a:cs typeface="Times New Roman"/>
              </a:rPr>
              <a:t> has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edge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to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5" dirty="0">
                <a:latin typeface="Times New Roman"/>
                <a:cs typeface="Times New Roman"/>
              </a:rPr>
              <a:t> child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node</a:t>
            </a:r>
            <a:endParaRPr sz="17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2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b="1" dirty="0">
                <a:latin typeface="Times New Roman"/>
                <a:cs typeface="Times New Roman"/>
              </a:rPr>
              <a:t>Leaf</a:t>
            </a:r>
            <a:r>
              <a:rPr sz="1700" b="1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node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that does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not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have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child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node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 </a:t>
            </a:r>
            <a:r>
              <a:rPr sz="1700" dirty="0">
                <a:latin typeface="Times New Roman"/>
                <a:cs typeface="Times New Roman"/>
              </a:rPr>
              <a:t>the tree</a:t>
            </a:r>
            <a:endParaRPr sz="17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b="1" spc="-5" dirty="0">
                <a:latin typeface="Times New Roman"/>
                <a:cs typeface="Times New Roman"/>
              </a:rPr>
              <a:t>Height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dirty="0">
                <a:latin typeface="Times New Roman"/>
                <a:cs typeface="Times New Roman"/>
              </a:rPr>
              <a:t> 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length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longest</a:t>
            </a:r>
            <a:r>
              <a:rPr sz="1700" spc="-5" dirty="0">
                <a:latin typeface="Times New Roman"/>
                <a:cs typeface="Times New Roman"/>
              </a:rPr>
              <a:t> path to</a:t>
            </a:r>
            <a:r>
              <a:rPr sz="1700" dirty="0">
                <a:latin typeface="Times New Roman"/>
                <a:cs typeface="Times New Roman"/>
              </a:rPr>
              <a:t> a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leaf</a:t>
            </a:r>
            <a:endParaRPr sz="17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b="1" dirty="0">
                <a:latin typeface="Times New Roman"/>
                <a:cs typeface="Times New Roman"/>
              </a:rPr>
              <a:t>Depth</a:t>
            </a:r>
            <a:r>
              <a:rPr sz="1700" b="1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length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dirty="0">
                <a:latin typeface="Times New Roman"/>
                <a:cs typeface="Times New Roman"/>
              </a:rPr>
              <a:t> path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to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its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root</a:t>
            </a:r>
            <a:endParaRPr sz="17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b="1" spc="-5" dirty="0">
                <a:latin typeface="Times New Roman"/>
                <a:cs typeface="Times New Roman"/>
              </a:rPr>
              <a:t>Siblings</a:t>
            </a:r>
            <a:r>
              <a:rPr sz="1700" b="1" spc="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Nodes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with</a:t>
            </a:r>
            <a:r>
              <a:rPr sz="1700" dirty="0">
                <a:latin typeface="Times New Roman"/>
                <a:cs typeface="Times New Roman"/>
              </a:rPr>
              <a:t> the </a:t>
            </a:r>
            <a:r>
              <a:rPr sz="1700" spc="-5" dirty="0">
                <a:latin typeface="Times New Roman"/>
                <a:cs typeface="Times New Roman"/>
              </a:rPr>
              <a:t>same </a:t>
            </a:r>
            <a:r>
              <a:rPr sz="1700" dirty="0">
                <a:latin typeface="Times New Roman"/>
                <a:cs typeface="Times New Roman"/>
              </a:rPr>
              <a:t>parent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are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called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Siblings.</a:t>
            </a:r>
            <a:endParaRPr sz="17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b="1" dirty="0">
                <a:latin typeface="Times New Roman"/>
                <a:cs typeface="Times New Roman"/>
              </a:rPr>
              <a:t>Degree</a:t>
            </a:r>
            <a:r>
              <a:rPr sz="1700" b="1" spc="-4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of</a:t>
            </a:r>
            <a:r>
              <a:rPr sz="1700" b="1" spc="-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Node</a:t>
            </a:r>
            <a:r>
              <a:rPr sz="1700" b="1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Degree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node</a:t>
            </a:r>
            <a:r>
              <a:rPr sz="1700" spc="-5" dirty="0">
                <a:latin typeface="Times New Roman"/>
                <a:cs typeface="Times New Roman"/>
              </a:rPr>
              <a:t> represents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 number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children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node.</a:t>
            </a:r>
            <a:endParaRPr sz="17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2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b="1" spc="-5" dirty="0">
                <a:latin typeface="Times New Roman"/>
                <a:cs typeface="Times New Roman"/>
              </a:rPr>
              <a:t>Visiting</a:t>
            </a:r>
            <a:r>
              <a:rPr sz="1700" b="1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refers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to </a:t>
            </a:r>
            <a:r>
              <a:rPr sz="1700" dirty="0">
                <a:latin typeface="Times New Roman"/>
                <a:cs typeface="Times New Roman"/>
              </a:rPr>
              <a:t>checking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value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node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when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control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dirty="0">
                <a:latin typeface="Times New Roman"/>
                <a:cs typeface="Times New Roman"/>
              </a:rPr>
              <a:t> on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 node.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0531" y="407669"/>
            <a:ext cx="16008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Inorder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Traversal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0531" y="691035"/>
            <a:ext cx="3138170" cy="155257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600" b="1" spc="-5" dirty="0">
                <a:latin typeface="Times New Roman"/>
                <a:cs typeface="Times New Roman"/>
              </a:rPr>
              <a:t>Algorithm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b="1" spc="-5" dirty="0">
                <a:latin typeface="Times New Roman"/>
                <a:cs typeface="Times New Roman"/>
              </a:rPr>
              <a:t>Step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1: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Start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from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Left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Subtree.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600" b="1" spc="-5" dirty="0">
                <a:latin typeface="Times New Roman"/>
                <a:cs typeface="Times New Roman"/>
              </a:rPr>
              <a:t>Step</a:t>
            </a:r>
            <a:r>
              <a:rPr sz="1600" b="1" dirty="0">
                <a:latin typeface="Times New Roman"/>
                <a:cs typeface="Times New Roman"/>
              </a:rPr>
              <a:t> 2: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Then,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visit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Root.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600" b="1" spc="-5" dirty="0">
                <a:latin typeface="Times New Roman"/>
                <a:cs typeface="Times New Roman"/>
              </a:rPr>
              <a:t>Step</a:t>
            </a:r>
            <a:r>
              <a:rPr sz="1600" b="1" dirty="0">
                <a:latin typeface="Times New Roman"/>
                <a:cs typeface="Times New Roman"/>
              </a:rPr>
              <a:t> 3: </a:t>
            </a:r>
            <a:r>
              <a:rPr sz="1600" spc="-5" dirty="0">
                <a:latin typeface="Times New Roman"/>
                <a:cs typeface="Times New Roman"/>
              </a:rPr>
              <a:t>Then,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go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Right Subtree.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468" y="2727960"/>
            <a:ext cx="4204715" cy="208156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15154" y="583819"/>
            <a:ext cx="4230370" cy="250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Times New Roman"/>
                <a:cs typeface="Times New Roman"/>
              </a:rPr>
              <a:t>Inorder</a:t>
            </a:r>
            <a:r>
              <a:rPr sz="1500" b="1" spc="-10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Traversal:</a:t>
            </a:r>
            <a:r>
              <a:rPr sz="1500" b="1" spc="-2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B</a:t>
            </a:r>
            <a:r>
              <a:rPr sz="1500" b="1" spc="-1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E </a:t>
            </a:r>
            <a:r>
              <a:rPr sz="1500" b="1" spc="-5" dirty="0">
                <a:latin typeface="Times New Roman"/>
                <a:cs typeface="Times New Roman"/>
              </a:rPr>
              <a:t>D</a:t>
            </a:r>
            <a:r>
              <a:rPr sz="1500" b="1" dirty="0">
                <a:latin typeface="Times New Roman"/>
                <a:cs typeface="Times New Roman"/>
              </a:rPr>
              <a:t> F</a:t>
            </a:r>
            <a:r>
              <a:rPr sz="1500" b="1" spc="-15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A</a:t>
            </a:r>
            <a:r>
              <a:rPr sz="1500" b="1" spc="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G</a:t>
            </a:r>
            <a:r>
              <a:rPr sz="1500" b="1" spc="-15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C</a:t>
            </a:r>
            <a:r>
              <a:rPr sz="1500" b="1" dirty="0">
                <a:latin typeface="Times New Roman"/>
                <a:cs typeface="Times New Roman"/>
              </a:rPr>
              <a:t> H</a:t>
            </a:r>
            <a:endParaRPr sz="15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4700"/>
              </a:lnSpc>
              <a:spcBef>
                <a:spcPts val="815"/>
              </a:spcBef>
            </a:pPr>
            <a:r>
              <a:rPr sz="1500" b="1" spc="-5" dirty="0">
                <a:latin typeface="Times New Roman"/>
                <a:cs typeface="Times New Roman"/>
              </a:rPr>
              <a:t>Following steps </a:t>
            </a:r>
            <a:r>
              <a:rPr sz="1500" b="1" spc="-10" dirty="0">
                <a:latin typeface="Times New Roman"/>
                <a:cs typeface="Times New Roman"/>
              </a:rPr>
              <a:t>can </a:t>
            </a:r>
            <a:r>
              <a:rPr sz="1500" b="1" dirty="0">
                <a:latin typeface="Times New Roman"/>
                <a:cs typeface="Times New Roman"/>
              </a:rPr>
              <a:t>be </a:t>
            </a:r>
            <a:r>
              <a:rPr sz="1500" b="1" spc="-5" dirty="0">
                <a:latin typeface="Times New Roman"/>
                <a:cs typeface="Times New Roman"/>
              </a:rPr>
              <a:t>defined </a:t>
            </a:r>
            <a:r>
              <a:rPr sz="1500" b="1" dirty="0">
                <a:latin typeface="Times New Roman"/>
                <a:cs typeface="Times New Roman"/>
              </a:rPr>
              <a:t>the </a:t>
            </a:r>
            <a:r>
              <a:rPr sz="1500" b="1" spc="-5" dirty="0">
                <a:latin typeface="Times New Roman"/>
                <a:cs typeface="Times New Roman"/>
              </a:rPr>
              <a:t>flow </a:t>
            </a:r>
            <a:r>
              <a:rPr sz="1500" b="1" dirty="0">
                <a:latin typeface="Times New Roman"/>
                <a:cs typeface="Times New Roman"/>
              </a:rPr>
              <a:t>of inorder </a:t>
            </a:r>
            <a:r>
              <a:rPr sz="1500" b="1" spc="5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traversal:</a:t>
            </a:r>
            <a:endParaRPr sz="15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5100"/>
              </a:lnSpc>
              <a:spcBef>
                <a:spcPts val="795"/>
              </a:spcBef>
            </a:pPr>
            <a:r>
              <a:rPr sz="1500" b="1" spc="-5" dirty="0">
                <a:latin typeface="Times New Roman"/>
                <a:cs typeface="Times New Roman"/>
              </a:rPr>
              <a:t>Step </a:t>
            </a:r>
            <a:r>
              <a:rPr sz="1500" b="1" dirty="0">
                <a:latin typeface="Times New Roman"/>
                <a:cs typeface="Times New Roman"/>
              </a:rPr>
              <a:t>1 : </a:t>
            </a:r>
            <a:r>
              <a:rPr sz="1500" dirty="0">
                <a:latin typeface="Times New Roman"/>
                <a:cs typeface="Times New Roman"/>
              </a:rPr>
              <a:t>B + (Inorder on </a:t>
            </a:r>
            <a:r>
              <a:rPr sz="1500" spc="-5" dirty="0">
                <a:latin typeface="Times New Roman"/>
                <a:cs typeface="Times New Roman"/>
              </a:rPr>
              <a:t>E) </a:t>
            </a:r>
            <a:r>
              <a:rPr sz="1500" dirty="0">
                <a:latin typeface="Times New Roman"/>
                <a:cs typeface="Times New Roman"/>
              </a:rPr>
              <a:t>+ </a:t>
            </a:r>
            <a:r>
              <a:rPr sz="1500" spc="-5" dirty="0">
                <a:latin typeface="Times New Roman"/>
                <a:cs typeface="Times New Roman"/>
              </a:rPr>
              <a:t>D </a:t>
            </a:r>
            <a:r>
              <a:rPr sz="1500" dirty="0">
                <a:latin typeface="Times New Roman"/>
                <a:cs typeface="Times New Roman"/>
              </a:rPr>
              <a:t>+ </a:t>
            </a:r>
            <a:r>
              <a:rPr sz="1500" spc="-5" dirty="0">
                <a:latin typeface="Times New Roman"/>
                <a:cs typeface="Times New Roman"/>
              </a:rPr>
              <a:t>(Inorder on </a:t>
            </a:r>
            <a:r>
              <a:rPr sz="1500" dirty="0">
                <a:latin typeface="Times New Roman"/>
                <a:cs typeface="Times New Roman"/>
              </a:rPr>
              <a:t>F) + 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(Root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)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+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(Inorder</a:t>
            </a:r>
            <a:r>
              <a:rPr sz="1500" spc="36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on</a:t>
            </a:r>
            <a:r>
              <a:rPr sz="1500" spc="37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G)</a:t>
            </a:r>
            <a:r>
              <a:rPr sz="1500" spc="36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+</a:t>
            </a:r>
            <a:r>
              <a:rPr sz="1500" spc="37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</a:t>
            </a:r>
            <a:r>
              <a:rPr sz="1500" spc="37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(Inorder</a:t>
            </a:r>
            <a:r>
              <a:rPr sz="1500" spc="36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on</a:t>
            </a:r>
            <a:r>
              <a:rPr sz="1500" spc="36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H) 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Step </a:t>
            </a:r>
            <a:r>
              <a:rPr sz="1500" b="1" dirty="0">
                <a:latin typeface="Times New Roman"/>
                <a:cs typeface="Times New Roman"/>
              </a:rPr>
              <a:t>2</a:t>
            </a:r>
            <a:r>
              <a:rPr sz="1500" b="1" spc="-1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: </a:t>
            </a:r>
            <a:r>
              <a:rPr sz="1500" dirty="0">
                <a:latin typeface="Times New Roman"/>
                <a:cs typeface="Times New Roman"/>
              </a:rPr>
              <a:t>B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+ (E) +</a:t>
            </a:r>
            <a:r>
              <a:rPr sz="1500" spc="-5" dirty="0">
                <a:latin typeface="Times New Roman"/>
                <a:cs typeface="Times New Roman"/>
              </a:rPr>
              <a:t> 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+ (F)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+ </a:t>
            </a:r>
            <a:r>
              <a:rPr sz="1500" spc="-5" dirty="0">
                <a:latin typeface="Times New Roman"/>
                <a:cs typeface="Times New Roman"/>
              </a:rPr>
              <a:t>A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+</a:t>
            </a:r>
            <a:r>
              <a:rPr sz="1500" spc="-5" dirty="0">
                <a:latin typeface="Times New Roman"/>
                <a:cs typeface="Times New Roman"/>
              </a:rPr>
              <a:t> G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+ C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+  </a:t>
            </a:r>
            <a:r>
              <a:rPr sz="1500" spc="-5" dirty="0">
                <a:latin typeface="Times New Roman"/>
                <a:cs typeface="Times New Roman"/>
              </a:rPr>
              <a:t>H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500" b="1" spc="-5" dirty="0">
                <a:latin typeface="Times New Roman"/>
                <a:cs typeface="Times New Roman"/>
              </a:rPr>
              <a:t>Step </a:t>
            </a:r>
            <a:r>
              <a:rPr sz="1500" b="1" dirty="0">
                <a:latin typeface="Times New Roman"/>
                <a:cs typeface="Times New Roman"/>
              </a:rPr>
              <a:t>3:</a:t>
            </a:r>
            <a:r>
              <a:rPr sz="1500" b="1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 +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+ </a:t>
            </a:r>
            <a:r>
              <a:rPr sz="1500" spc="-5" dirty="0">
                <a:latin typeface="Times New Roman"/>
                <a:cs typeface="Times New Roman"/>
              </a:rPr>
              <a:t>D</a:t>
            </a:r>
            <a:r>
              <a:rPr sz="1500" dirty="0">
                <a:latin typeface="Times New Roman"/>
                <a:cs typeface="Times New Roman"/>
              </a:rPr>
              <a:t> + </a:t>
            </a:r>
            <a:r>
              <a:rPr sz="1500" spc="-5" dirty="0">
                <a:latin typeface="Times New Roman"/>
                <a:cs typeface="Times New Roman"/>
              </a:rPr>
              <a:t>F </a:t>
            </a:r>
            <a:r>
              <a:rPr sz="1500" dirty="0">
                <a:latin typeface="Times New Roman"/>
                <a:cs typeface="Times New Roman"/>
              </a:rPr>
              <a:t>+ </a:t>
            </a:r>
            <a:r>
              <a:rPr sz="1500" spc="-5" dirty="0">
                <a:latin typeface="Times New Roman"/>
                <a:cs typeface="Times New Roman"/>
              </a:rPr>
              <a:t>A</a:t>
            </a:r>
            <a:r>
              <a:rPr sz="1500" dirty="0">
                <a:latin typeface="Times New Roman"/>
                <a:cs typeface="Times New Roman"/>
              </a:rPr>
              <a:t> +</a:t>
            </a:r>
            <a:r>
              <a:rPr sz="1500" spc="-5" dirty="0">
                <a:latin typeface="Times New Roman"/>
                <a:cs typeface="Times New Roman"/>
              </a:rPr>
              <a:t> G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+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 +</a:t>
            </a:r>
            <a:r>
              <a:rPr sz="1500" spc="-5" dirty="0">
                <a:latin typeface="Times New Roman"/>
                <a:cs typeface="Times New Roman"/>
              </a:rPr>
              <a:t> H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500" dirty="0">
                <a:latin typeface="Times New Roman"/>
                <a:cs typeface="Times New Roman"/>
              </a:rPr>
              <a:t>Inorder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Traversal: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 F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691" y="543890"/>
            <a:ext cx="17138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Preorder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Traversal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691" y="827303"/>
            <a:ext cx="3138805" cy="155321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600" b="1" spc="-5" dirty="0">
                <a:latin typeface="Times New Roman"/>
                <a:cs typeface="Times New Roman"/>
              </a:rPr>
              <a:t>Algorithm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b="1" spc="-5" dirty="0">
                <a:latin typeface="Times New Roman"/>
                <a:cs typeface="Times New Roman"/>
              </a:rPr>
              <a:t>Step </a:t>
            </a:r>
            <a:r>
              <a:rPr sz="1600" b="1" dirty="0">
                <a:latin typeface="Times New Roman"/>
                <a:cs typeface="Times New Roman"/>
              </a:rPr>
              <a:t>1: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Start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from the</a:t>
            </a:r>
            <a:r>
              <a:rPr sz="1600" dirty="0">
                <a:latin typeface="Times New Roman"/>
                <a:cs typeface="Times New Roman"/>
              </a:rPr>
              <a:t> Root.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600" b="1" spc="-5" dirty="0">
                <a:latin typeface="Times New Roman"/>
                <a:cs typeface="Times New Roman"/>
              </a:rPr>
              <a:t>Step</a:t>
            </a:r>
            <a:r>
              <a:rPr sz="1600" b="1" dirty="0">
                <a:latin typeface="Times New Roman"/>
                <a:cs typeface="Times New Roman"/>
              </a:rPr>
              <a:t> 2: </a:t>
            </a:r>
            <a:r>
              <a:rPr sz="1600" spc="-5" dirty="0">
                <a:latin typeface="Times New Roman"/>
                <a:cs typeface="Times New Roman"/>
              </a:rPr>
              <a:t>Then,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go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Left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Subtree.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600" b="1" spc="-5" dirty="0">
                <a:latin typeface="Times New Roman"/>
                <a:cs typeface="Times New Roman"/>
              </a:rPr>
              <a:t>Step</a:t>
            </a:r>
            <a:r>
              <a:rPr sz="1600" b="1" dirty="0">
                <a:latin typeface="Times New Roman"/>
                <a:cs typeface="Times New Roman"/>
              </a:rPr>
              <a:t> 3: </a:t>
            </a:r>
            <a:r>
              <a:rPr sz="1600" spc="-5" dirty="0">
                <a:latin typeface="Times New Roman"/>
                <a:cs typeface="Times New Roman"/>
              </a:rPr>
              <a:t>Then,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go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Right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Subtree.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131" y="2706623"/>
            <a:ext cx="3848100" cy="19903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12690" y="635406"/>
            <a:ext cx="3836035" cy="3160395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600" b="1" spc="-5" dirty="0">
                <a:latin typeface="Times New Roman"/>
                <a:cs typeface="Times New Roman"/>
              </a:rPr>
              <a:t>Preorder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Traversal: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B C D E F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G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H</a:t>
            </a: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4999"/>
              </a:lnSpc>
              <a:spcBef>
                <a:spcPts val="805"/>
              </a:spcBef>
            </a:pPr>
            <a:r>
              <a:rPr sz="1600" b="1" spc="-5" dirty="0">
                <a:latin typeface="Times New Roman"/>
                <a:cs typeface="Times New Roman"/>
              </a:rPr>
              <a:t>Following steps can be defined the flow </a:t>
            </a:r>
            <a:r>
              <a:rPr sz="1600" b="1" dirty="0">
                <a:latin typeface="Times New Roman"/>
                <a:cs typeface="Times New Roman"/>
              </a:rPr>
              <a:t>of 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preorder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traversal:</a:t>
            </a:r>
            <a:endParaRPr sz="16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15100"/>
              </a:lnSpc>
              <a:spcBef>
                <a:spcPts val="790"/>
              </a:spcBef>
            </a:pPr>
            <a:r>
              <a:rPr sz="1600" b="1" spc="-5" dirty="0">
                <a:latin typeface="Times New Roman"/>
                <a:cs typeface="Times New Roman"/>
              </a:rPr>
              <a:t>Step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1: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+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</a:t>
            </a:r>
            <a:r>
              <a:rPr sz="1600" dirty="0">
                <a:latin typeface="Times New Roman"/>
                <a:cs typeface="Times New Roman"/>
              </a:rPr>
              <a:t> (B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+</a:t>
            </a:r>
            <a:r>
              <a:rPr sz="1600" dirty="0">
                <a:latin typeface="Times New Roman"/>
                <a:cs typeface="Times New Roman"/>
              </a:rPr>
              <a:t> Preorder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+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Preorder on E and F)) + C (C + </a:t>
            </a:r>
            <a:r>
              <a:rPr sz="1600" dirty="0">
                <a:latin typeface="Times New Roman"/>
                <a:cs typeface="Times New Roman"/>
              </a:rPr>
              <a:t>Preorder </a:t>
            </a:r>
            <a:r>
              <a:rPr sz="1600" spc="-5" dirty="0">
                <a:latin typeface="Times New Roman"/>
                <a:cs typeface="Times New Roman"/>
              </a:rPr>
              <a:t>on G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 </a:t>
            </a:r>
            <a:r>
              <a:rPr sz="1600" spc="-10" dirty="0">
                <a:latin typeface="Times New Roman"/>
                <a:cs typeface="Times New Roman"/>
              </a:rPr>
              <a:t>H)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600" b="1" spc="-5" dirty="0">
                <a:latin typeface="Times New Roman"/>
                <a:cs typeface="Times New Roman"/>
              </a:rPr>
              <a:t>Step</a:t>
            </a:r>
            <a:r>
              <a:rPr sz="1600" b="1" dirty="0">
                <a:latin typeface="Times New Roman"/>
                <a:cs typeface="Times New Roman"/>
              </a:rPr>
              <a:t> 2: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 +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+ 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+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F) +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 (G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+</a:t>
            </a:r>
            <a:r>
              <a:rPr sz="1600" spc="-10" dirty="0">
                <a:latin typeface="Times New Roman"/>
                <a:cs typeface="Times New Roman"/>
              </a:rPr>
              <a:t> H)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600" b="1" spc="-5" dirty="0">
                <a:latin typeface="Times New Roman"/>
                <a:cs typeface="Times New Roman"/>
              </a:rPr>
              <a:t>Step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3: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 +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+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+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 +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+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+ G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+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spc="-5" dirty="0">
                <a:latin typeface="Times New Roman"/>
                <a:cs typeface="Times New Roman"/>
              </a:rPr>
              <a:t>Preorder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Traversal: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 C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 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 H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646" y="357327"/>
            <a:ext cx="156718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Postorder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Traversal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7646" y="741933"/>
            <a:ext cx="3394710" cy="1280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Algorithm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400" b="1" dirty="0">
                <a:latin typeface="Times New Roman"/>
                <a:cs typeface="Times New Roman"/>
              </a:rPr>
              <a:t>Step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1: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Start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from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Left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Subtree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(Last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Leaf).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400" b="1" dirty="0">
                <a:latin typeface="Times New Roman"/>
                <a:cs typeface="Times New Roman"/>
              </a:rPr>
              <a:t>Step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2: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Then,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Right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Subtree.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400" b="1" dirty="0">
                <a:latin typeface="Times New Roman"/>
                <a:cs typeface="Times New Roman"/>
              </a:rPr>
              <a:t>Step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3: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Then,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Root.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980" y="2631948"/>
            <a:ext cx="3819525" cy="19907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51375" y="439928"/>
            <a:ext cx="32410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Times New Roman"/>
                <a:cs typeface="Times New Roman"/>
              </a:rPr>
              <a:t>Postorder</a:t>
            </a:r>
            <a:r>
              <a:rPr sz="1500" b="1" spc="-20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Traversal</a:t>
            </a:r>
            <a:r>
              <a:rPr sz="1500" b="1" spc="-1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:</a:t>
            </a:r>
            <a:r>
              <a:rPr sz="1500" b="1" spc="-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E</a:t>
            </a:r>
            <a:r>
              <a:rPr sz="1500" b="1" spc="-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F</a:t>
            </a:r>
            <a:r>
              <a:rPr sz="1500" b="1" spc="-15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D</a:t>
            </a:r>
            <a:r>
              <a:rPr sz="1500" b="1" dirty="0">
                <a:latin typeface="Times New Roman"/>
                <a:cs typeface="Times New Roman"/>
              </a:rPr>
              <a:t> B G</a:t>
            </a:r>
            <a:r>
              <a:rPr sz="1500" b="1" spc="-1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H</a:t>
            </a:r>
            <a:r>
              <a:rPr sz="1500" b="1" spc="-10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C</a:t>
            </a:r>
            <a:r>
              <a:rPr sz="1500" b="1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A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51375" y="772413"/>
            <a:ext cx="4189729" cy="2797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14700"/>
              </a:lnSpc>
              <a:spcBef>
                <a:spcPts val="100"/>
              </a:spcBef>
            </a:pPr>
            <a:r>
              <a:rPr sz="1500" b="1" spc="-5" dirty="0">
                <a:latin typeface="Times New Roman"/>
                <a:cs typeface="Times New Roman"/>
              </a:rPr>
              <a:t>Following</a:t>
            </a:r>
            <a:r>
              <a:rPr sz="1500" b="1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steps</a:t>
            </a:r>
            <a:r>
              <a:rPr sz="1500" b="1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can</a:t>
            </a:r>
            <a:r>
              <a:rPr sz="1500" b="1" dirty="0">
                <a:latin typeface="Times New Roman"/>
                <a:cs typeface="Times New Roman"/>
              </a:rPr>
              <a:t> be</a:t>
            </a:r>
            <a:r>
              <a:rPr sz="1500" b="1" spc="5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defined</a:t>
            </a:r>
            <a:r>
              <a:rPr sz="1500" b="1" dirty="0">
                <a:latin typeface="Times New Roman"/>
                <a:cs typeface="Times New Roman"/>
              </a:rPr>
              <a:t> the</a:t>
            </a:r>
            <a:r>
              <a:rPr sz="1500" b="1" spc="5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flow</a:t>
            </a:r>
            <a:r>
              <a:rPr sz="1500" b="1" spc="370" dirty="0">
                <a:latin typeface="Times New Roman"/>
                <a:cs typeface="Times New Roman"/>
              </a:rPr>
              <a:t> </a:t>
            </a:r>
            <a:r>
              <a:rPr sz="1500" b="1" spc="-10" dirty="0">
                <a:latin typeface="Times New Roman"/>
                <a:cs typeface="Times New Roman"/>
              </a:rPr>
              <a:t>of </a:t>
            </a:r>
            <a:r>
              <a:rPr sz="1500" b="1" spc="-5" dirty="0">
                <a:latin typeface="Times New Roman"/>
                <a:cs typeface="Times New Roman"/>
              </a:rPr>
              <a:t> postorder</a:t>
            </a:r>
            <a:r>
              <a:rPr sz="1500" b="1" spc="-20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traversal:</a:t>
            </a:r>
            <a:endParaRPr sz="15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5100"/>
              </a:lnSpc>
              <a:spcBef>
                <a:spcPts val="795"/>
              </a:spcBef>
            </a:pPr>
            <a:r>
              <a:rPr sz="1500" b="1" spc="-5" dirty="0">
                <a:latin typeface="Times New Roman"/>
                <a:cs typeface="Times New Roman"/>
              </a:rPr>
              <a:t>Step</a:t>
            </a:r>
            <a:r>
              <a:rPr sz="1500" b="1" spc="28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1:</a:t>
            </a:r>
            <a:r>
              <a:rPr sz="1500" b="1" spc="27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As</a:t>
            </a:r>
            <a:r>
              <a:rPr sz="1500" spc="28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we</a:t>
            </a:r>
            <a:r>
              <a:rPr sz="1500" spc="27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know,</a:t>
            </a:r>
            <a:r>
              <a:rPr sz="1500" spc="27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preorder</a:t>
            </a:r>
            <a:r>
              <a:rPr sz="1500" spc="29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traversal</a:t>
            </a:r>
            <a:r>
              <a:rPr sz="1500" spc="27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starts</a:t>
            </a:r>
            <a:r>
              <a:rPr sz="1500" spc="2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from </a:t>
            </a:r>
            <a:r>
              <a:rPr sz="1500" spc="-36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left subtree (last leaf) ((Postorder </a:t>
            </a:r>
            <a:r>
              <a:rPr sz="1500" dirty="0">
                <a:latin typeface="Times New Roman"/>
                <a:cs typeface="Times New Roman"/>
              </a:rPr>
              <a:t>on E + </a:t>
            </a:r>
            <a:r>
              <a:rPr sz="1500" spc="-5" dirty="0">
                <a:latin typeface="Times New Roman"/>
                <a:cs typeface="Times New Roman"/>
              </a:rPr>
              <a:t>Postorder </a:t>
            </a:r>
            <a:r>
              <a:rPr sz="1500" dirty="0">
                <a:latin typeface="Times New Roman"/>
                <a:cs typeface="Times New Roman"/>
              </a:rPr>
              <a:t>on 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F)</a:t>
            </a:r>
            <a:r>
              <a:rPr sz="1500" spc="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+</a:t>
            </a:r>
            <a:r>
              <a:rPr sz="1500" spc="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</a:t>
            </a:r>
            <a:r>
              <a:rPr sz="1500" spc="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+</a:t>
            </a:r>
            <a:r>
              <a:rPr sz="1500" spc="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</a:t>
            </a:r>
            <a:r>
              <a:rPr sz="1500" spc="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))</a:t>
            </a:r>
            <a:r>
              <a:rPr sz="1500" spc="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+</a:t>
            </a:r>
            <a:r>
              <a:rPr sz="1500" spc="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((Postorder</a:t>
            </a:r>
            <a:r>
              <a:rPr sz="1500" spc="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on</a:t>
            </a:r>
            <a:r>
              <a:rPr sz="1500" spc="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G</a:t>
            </a:r>
            <a:r>
              <a:rPr sz="1500" spc="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+</a:t>
            </a:r>
            <a:r>
              <a:rPr sz="1500" spc="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Postorder</a:t>
            </a:r>
            <a:r>
              <a:rPr sz="1500" spc="5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on</a:t>
            </a:r>
            <a:r>
              <a:rPr sz="1500" spc="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H)</a:t>
            </a:r>
            <a:r>
              <a:rPr sz="1500" spc="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+</a:t>
            </a:r>
            <a:endParaRPr sz="15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275"/>
              </a:spcBef>
            </a:pPr>
            <a:r>
              <a:rPr sz="1500" spc="-5" dirty="0">
                <a:latin typeface="Times New Roman"/>
                <a:cs typeface="Times New Roman"/>
              </a:rPr>
              <a:t>C)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+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(Root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A)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500" b="1" spc="-5" dirty="0">
                <a:latin typeface="Times New Roman"/>
                <a:cs typeface="Times New Roman"/>
              </a:rPr>
              <a:t>Step </a:t>
            </a:r>
            <a:r>
              <a:rPr sz="1500" b="1" dirty="0">
                <a:latin typeface="Times New Roman"/>
                <a:cs typeface="Times New Roman"/>
              </a:rPr>
              <a:t>2:</a:t>
            </a:r>
            <a:r>
              <a:rPr sz="1500" b="1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(E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+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F) +</a:t>
            </a:r>
            <a:r>
              <a:rPr sz="1500" spc="-5" dirty="0">
                <a:latin typeface="Times New Roman"/>
                <a:cs typeface="Times New Roman"/>
              </a:rPr>
              <a:t> 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+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 +</a:t>
            </a:r>
            <a:r>
              <a:rPr sz="1500" spc="-5" dirty="0">
                <a:latin typeface="Times New Roman"/>
                <a:cs typeface="Times New Roman"/>
              </a:rPr>
              <a:t> (G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+</a:t>
            </a:r>
            <a:r>
              <a:rPr sz="1500" spc="-5" dirty="0">
                <a:latin typeface="Times New Roman"/>
                <a:cs typeface="Times New Roman"/>
              </a:rPr>
              <a:t> H)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+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+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500" b="1" spc="-5" dirty="0">
                <a:latin typeface="Times New Roman"/>
                <a:cs typeface="Times New Roman"/>
              </a:rPr>
              <a:t>Step </a:t>
            </a:r>
            <a:r>
              <a:rPr sz="1500" b="1" dirty="0">
                <a:latin typeface="Times New Roman"/>
                <a:cs typeface="Times New Roman"/>
              </a:rPr>
              <a:t>3:</a:t>
            </a:r>
            <a:r>
              <a:rPr sz="1500" b="1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+</a:t>
            </a:r>
            <a:r>
              <a:rPr sz="1500" spc="-5" dirty="0">
                <a:latin typeface="Times New Roman"/>
                <a:cs typeface="Times New Roman"/>
              </a:rPr>
              <a:t> F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+</a:t>
            </a:r>
            <a:r>
              <a:rPr sz="1500" spc="-5" dirty="0">
                <a:latin typeface="Times New Roman"/>
                <a:cs typeface="Times New Roman"/>
              </a:rPr>
              <a:t> 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+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+ </a:t>
            </a:r>
            <a:r>
              <a:rPr sz="1500" spc="-5" dirty="0">
                <a:latin typeface="Times New Roman"/>
                <a:cs typeface="Times New Roman"/>
              </a:rPr>
              <a:t>G</a:t>
            </a:r>
            <a:r>
              <a:rPr sz="1500" dirty="0">
                <a:latin typeface="Times New Roman"/>
                <a:cs typeface="Times New Roman"/>
              </a:rPr>
              <a:t> +</a:t>
            </a:r>
            <a:r>
              <a:rPr sz="1500" spc="-5" dirty="0">
                <a:latin typeface="Times New Roman"/>
                <a:cs typeface="Times New Roman"/>
              </a:rPr>
              <a:t> H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+ C +</a:t>
            </a:r>
            <a:r>
              <a:rPr sz="1500" spc="-5" dirty="0">
                <a:latin typeface="Times New Roman"/>
                <a:cs typeface="Times New Roman"/>
              </a:rPr>
              <a:t> A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500" spc="-5" dirty="0">
                <a:latin typeface="Times New Roman"/>
                <a:cs typeface="Times New Roman"/>
              </a:rPr>
              <a:t>Postorder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Traversal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: 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 </a:t>
            </a:r>
            <a:r>
              <a:rPr sz="1500" spc="-5" dirty="0">
                <a:latin typeface="Times New Roman"/>
                <a:cs typeface="Times New Roman"/>
              </a:rPr>
              <a:t>G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</a:t>
            </a:r>
            <a:r>
              <a:rPr sz="1500" dirty="0">
                <a:latin typeface="Times New Roman"/>
                <a:cs typeface="Times New Roman"/>
              </a:rPr>
              <a:t> C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6209" y="808545"/>
          <a:ext cx="8126730" cy="4037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6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7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881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Inorder:</a:t>
                      </a:r>
                      <a:r>
                        <a:rPr sz="1600" b="1" spc="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visit</a:t>
                      </a:r>
                      <a:r>
                        <a:rPr sz="1600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left</a:t>
                      </a:r>
                      <a:r>
                        <a:rPr sz="1600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subtree,</a:t>
                      </a:r>
                      <a:r>
                        <a:rPr sz="1600" spc="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visit</a:t>
                      </a:r>
                      <a:r>
                        <a:rPr sz="1600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root,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visit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right subtree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35"/>
                        </a:spcBef>
                        <a:tabLst>
                          <a:tab pos="1078230" algn="l"/>
                          <a:tab pos="1646555" algn="l"/>
                        </a:tabLst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600" b="1" spc="-3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eorde</a:t>
                      </a:r>
                      <a:r>
                        <a:rPr sz="1600" b="1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:	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vi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it	ro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t,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visit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left,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visit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right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135"/>
                        </a:spcBef>
                        <a:tabLst>
                          <a:tab pos="1076960" algn="l"/>
                          <a:tab pos="1570990" algn="l"/>
                          <a:tab pos="2035810" algn="l"/>
                          <a:tab pos="2531110" algn="l"/>
                        </a:tabLst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Postord</a:t>
                      </a:r>
                      <a:r>
                        <a:rPr sz="160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r:	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it	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t,	vi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it	rig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t,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visit root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6851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private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void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Inorder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525" marR="1465580">
                        <a:lnSpc>
                          <a:spcPct val="114999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(BSTNode root) {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if(root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!=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null)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{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Inorder(root.left);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Process(ro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; 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Inorder(root.right);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}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}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public void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Inorder()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{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9377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Inorder(root);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}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935"/>
                        </a:spcBef>
                        <a:tabLst>
                          <a:tab pos="773430" algn="l"/>
                          <a:tab pos="1323340" algn="l"/>
                        </a:tabLst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Priv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te	void	P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eord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(BSTNode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root)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{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525" marR="389255">
                        <a:lnSpc>
                          <a:spcPct val="114999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if(root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!=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null)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{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Process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ro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; 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Preorder(root.left);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Preorder(root.right);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}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}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public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void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Preorder(){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4057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Preorder(root);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}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187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0160" marR="1270">
                        <a:lnSpc>
                          <a:spcPct val="1151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private</a:t>
                      </a:r>
                      <a:r>
                        <a:rPr sz="1600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void</a:t>
                      </a:r>
                      <a:r>
                        <a:rPr sz="1600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Postorder</a:t>
                      </a:r>
                      <a:r>
                        <a:rPr sz="1600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(BTSNode </a:t>
                      </a:r>
                      <a:r>
                        <a:rPr sz="1600" spc="-3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root){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0160" marR="1226185">
                        <a:lnSpc>
                          <a:spcPct val="114999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if(root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!=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null)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{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Postorder(root.left);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Postorder(root.right);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Process(root.value);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}}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public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void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Postorder(){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Postorder(root);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}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825" y="64389"/>
            <a:ext cx="8288655" cy="105473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500" b="1" spc="-5" dirty="0">
                <a:latin typeface="Times New Roman"/>
                <a:cs typeface="Times New Roman"/>
              </a:rPr>
              <a:t>Breadth-First</a:t>
            </a:r>
            <a:r>
              <a:rPr sz="1500" b="1" spc="-20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Traversal: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Times New Roman"/>
                <a:cs typeface="Times New Roman"/>
              </a:rPr>
              <a:t>Depth-first</a:t>
            </a:r>
            <a:r>
              <a:rPr sz="1500" spc="2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spc="229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not</a:t>
            </a:r>
            <a:r>
              <a:rPr sz="1500" spc="2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</a:t>
            </a:r>
            <a:r>
              <a:rPr sz="1500" spc="2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only</a:t>
            </a:r>
            <a:r>
              <a:rPr sz="1500" spc="2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way</a:t>
            </a:r>
            <a:r>
              <a:rPr sz="1500" spc="2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2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go</a:t>
            </a:r>
            <a:r>
              <a:rPr sz="1500" spc="2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through</a:t>
            </a:r>
            <a:r>
              <a:rPr sz="1500" spc="2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</a:t>
            </a:r>
            <a:r>
              <a:rPr sz="1500" spc="2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elements</a:t>
            </a:r>
            <a:r>
              <a:rPr sz="1500" spc="2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2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2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tree.</a:t>
            </a:r>
            <a:r>
              <a:rPr sz="1500" spc="229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Another</a:t>
            </a:r>
            <a:r>
              <a:rPr sz="1500" spc="2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way</a:t>
            </a:r>
            <a:r>
              <a:rPr sz="1500" spc="229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spc="2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229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go</a:t>
            </a:r>
            <a:r>
              <a:rPr sz="1500" spc="2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through</a:t>
            </a:r>
            <a:endParaRPr sz="15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900"/>
              </a:spcBef>
            </a:pPr>
            <a:r>
              <a:rPr sz="1500" spc="-5" dirty="0">
                <a:latin typeface="Times New Roman"/>
                <a:cs typeface="Times New Roman"/>
              </a:rPr>
              <a:t>them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i="1" spc="-5" dirty="0">
                <a:latin typeface="Times New Roman"/>
                <a:cs typeface="Times New Roman"/>
              </a:rPr>
              <a:t>level-by-level</a:t>
            </a:r>
            <a:r>
              <a:rPr sz="1500" spc="-5" dirty="0">
                <a:latin typeface="Times New Roman"/>
                <a:cs typeface="Times New Roman"/>
              </a:rPr>
              <a:t>.For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example,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each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element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exists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at</a:t>
            </a:r>
            <a:r>
              <a:rPr sz="1500" dirty="0">
                <a:latin typeface="Times New Roman"/>
                <a:cs typeface="Times New Roman"/>
              </a:rPr>
              <a:t> a </a:t>
            </a:r>
            <a:r>
              <a:rPr sz="1500" spc="-5" dirty="0">
                <a:latin typeface="Times New Roman"/>
                <a:cs typeface="Times New Roman"/>
              </a:rPr>
              <a:t>certain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i="1" spc="-5" dirty="0">
                <a:latin typeface="Times New Roman"/>
                <a:cs typeface="Times New Roman"/>
              </a:rPr>
              <a:t>level</a:t>
            </a:r>
            <a:r>
              <a:rPr sz="1500" i="1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(or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depth)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tree: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2921" y="1308353"/>
            <a:ext cx="820419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Times New Roman"/>
                <a:cs typeface="Times New Roman"/>
              </a:rPr>
              <a:t>&lt;--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level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6069" y="1194053"/>
            <a:ext cx="1703070" cy="242633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1000"/>
              </a:spcBef>
            </a:pPr>
            <a:r>
              <a:rPr sz="1500" dirty="0">
                <a:latin typeface="Times New Roman"/>
                <a:cs typeface="Times New Roman"/>
              </a:rPr>
              <a:t>j</a:t>
            </a:r>
            <a:endParaRPr sz="150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  <a:spcBef>
                <a:spcPts val="900"/>
              </a:spcBef>
              <a:tabLst>
                <a:tab pos="398145" algn="l"/>
              </a:tabLst>
            </a:pPr>
            <a:r>
              <a:rPr sz="1500" dirty="0">
                <a:latin typeface="Times New Roman"/>
                <a:cs typeface="Times New Roman"/>
              </a:rPr>
              <a:t>/	\</a:t>
            </a:r>
            <a:endParaRPr sz="1500">
              <a:latin typeface="Times New Roman"/>
              <a:cs typeface="Times New Roman"/>
            </a:endParaRPr>
          </a:p>
          <a:p>
            <a:pPr marL="156210">
              <a:lnSpc>
                <a:spcPct val="100000"/>
              </a:lnSpc>
              <a:spcBef>
                <a:spcPts val="900"/>
              </a:spcBef>
              <a:tabLst>
                <a:tab pos="504825" algn="l"/>
                <a:tab pos="838835" algn="l"/>
              </a:tabLst>
            </a:pPr>
            <a:r>
              <a:rPr sz="1500" dirty="0">
                <a:latin typeface="Times New Roman"/>
                <a:cs typeface="Times New Roman"/>
              </a:rPr>
              <a:t>f	k	</a:t>
            </a:r>
            <a:r>
              <a:rPr sz="1500" spc="-5" dirty="0">
                <a:latin typeface="Times New Roman"/>
                <a:cs typeface="Times New Roman"/>
              </a:rPr>
              <a:t>&lt;--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level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  <a:spcBef>
                <a:spcPts val="900"/>
              </a:spcBef>
              <a:tabLst>
                <a:tab pos="256540" algn="l"/>
                <a:tab pos="593090" algn="l"/>
              </a:tabLst>
            </a:pPr>
            <a:r>
              <a:rPr sz="1500" dirty="0">
                <a:latin typeface="Times New Roman"/>
                <a:cs typeface="Times New Roman"/>
              </a:rPr>
              <a:t>/	\	\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35915" algn="l"/>
                <a:tab pos="716915" algn="l"/>
              </a:tabLst>
            </a:pPr>
            <a:r>
              <a:rPr sz="1500" dirty="0">
                <a:latin typeface="Times New Roman"/>
                <a:cs typeface="Times New Roman"/>
              </a:rPr>
              <a:t>a	h	z</a:t>
            </a:r>
            <a:r>
              <a:rPr sz="1500" spc="3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&lt;--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level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Times New Roman"/>
                <a:cs typeface="Times New Roman"/>
              </a:rPr>
              <a:t>\</a:t>
            </a:r>
            <a:endParaRPr sz="1500">
              <a:latin typeface="Times New Roman"/>
              <a:cs typeface="Times New Roman"/>
            </a:endParaRPr>
          </a:p>
          <a:p>
            <a:pPr marL="108585">
              <a:lnSpc>
                <a:spcPct val="100000"/>
              </a:lnSpc>
              <a:spcBef>
                <a:spcPts val="905"/>
              </a:spcBef>
            </a:pPr>
            <a:r>
              <a:rPr sz="1500" dirty="0">
                <a:latin typeface="Times New Roman"/>
                <a:cs typeface="Times New Roman"/>
              </a:rPr>
              <a:t>d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5592" y="3366261"/>
            <a:ext cx="820419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Times New Roman"/>
                <a:cs typeface="Times New Roman"/>
              </a:rPr>
              <a:t>&lt;--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level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3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825" y="3659407"/>
            <a:ext cx="8287384" cy="71120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500" spc="-5" dirty="0">
                <a:latin typeface="Times New Roman"/>
                <a:cs typeface="Times New Roman"/>
              </a:rPr>
              <a:t>This</a:t>
            </a:r>
            <a:r>
              <a:rPr sz="1500" spc="2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level-by-level</a:t>
            </a:r>
            <a:r>
              <a:rPr sz="1500" spc="2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traversal</a:t>
            </a:r>
            <a:r>
              <a:rPr sz="1500" spc="254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spc="2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called</a:t>
            </a:r>
            <a:r>
              <a:rPr sz="1500" spc="2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225" dirty="0">
                <a:latin typeface="Times New Roman"/>
                <a:cs typeface="Times New Roman"/>
              </a:rPr>
              <a:t> </a:t>
            </a:r>
            <a:r>
              <a:rPr sz="1500" i="1" spc="-5" dirty="0">
                <a:latin typeface="Times New Roman"/>
                <a:cs typeface="Times New Roman"/>
              </a:rPr>
              <a:t>breadth-first</a:t>
            </a:r>
            <a:r>
              <a:rPr sz="1500" i="1" spc="250" dirty="0">
                <a:latin typeface="Times New Roman"/>
                <a:cs typeface="Times New Roman"/>
              </a:rPr>
              <a:t> </a:t>
            </a:r>
            <a:r>
              <a:rPr sz="1500" i="1" spc="-5" dirty="0">
                <a:latin typeface="Times New Roman"/>
                <a:cs typeface="Times New Roman"/>
              </a:rPr>
              <a:t>traversal</a:t>
            </a:r>
            <a:r>
              <a:rPr sz="1500" i="1" spc="254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because</a:t>
            </a:r>
            <a:r>
              <a:rPr sz="1500" spc="2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we</a:t>
            </a:r>
            <a:r>
              <a:rPr sz="1500" spc="2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explore</a:t>
            </a:r>
            <a:r>
              <a:rPr sz="1500" spc="2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</a:t>
            </a:r>
            <a:r>
              <a:rPr sz="1500" spc="240" dirty="0">
                <a:latin typeface="Times New Roman"/>
                <a:cs typeface="Times New Roman"/>
              </a:rPr>
              <a:t> </a:t>
            </a:r>
            <a:r>
              <a:rPr sz="1500" i="1" spc="-5" dirty="0">
                <a:latin typeface="Times New Roman"/>
                <a:cs typeface="Times New Roman"/>
              </a:rPr>
              <a:t>breadth</a:t>
            </a:r>
            <a:r>
              <a:rPr sz="1500" spc="-5" dirty="0">
                <a:latin typeface="Times New Roman"/>
                <a:cs typeface="Times New Roman"/>
              </a:rPr>
              <a:t>,</a:t>
            </a:r>
            <a:r>
              <a:rPr sz="1500" spc="23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i.e.,</a:t>
            </a:r>
            <a:r>
              <a:rPr sz="1500" spc="2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full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Times New Roman"/>
                <a:cs typeface="Times New Roman"/>
              </a:rPr>
              <a:t>width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tree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given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level,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before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going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i="1" spc="-5" dirty="0">
                <a:latin typeface="Times New Roman"/>
                <a:cs typeface="Times New Roman"/>
              </a:rPr>
              <a:t>deeper</a:t>
            </a:r>
            <a:r>
              <a:rPr sz="1500" spc="-5" dirty="0">
                <a:latin typeface="Times New Roman"/>
                <a:cs typeface="Times New Roman"/>
              </a:rPr>
              <a:t>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5533" y="311658"/>
            <a:ext cx="2159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Balanced</a:t>
            </a:r>
            <a:r>
              <a:rPr b="1" spc="-5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binary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121" y="804443"/>
            <a:ext cx="790765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715" indent="-28702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balanced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binary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tree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4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one</a:t>
            </a:r>
            <a:r>
              <a:rPr sz="1600" spc="4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4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which</a:t>
            </a:r>
            <a:r>
              <a:rPr sz="1600" spc="48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4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largest</a:t>
            </a:r>
            <a:r>
              <a:rPr sz="1600" spc="5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path</a:t>
            </a:r>
            <a:r>
              <a:rPr sz="1600" spc="48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through</a:t>
            </a:r>
            <a:r>
              <a:rPr sz="1600" spc="4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4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left</a:t>
            </a:r>
            <a:r>
              <a:rPr sz="1600" spc="4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sub</a:t>
            </a:r>
            <a:r>
              <a:rPr sz="1600" spc="48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tree</a:t>
            </a:r>
            <a:r>
              <a:rPr sz="1600" spc="4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same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length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largest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path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right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sub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tree,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i.e.,</a:t>
            </a:r>
            <a:r>
              <a:rPr sz="1600" i="1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from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root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leaf.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Searching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time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very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less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balanced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binary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trees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compared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unbalanced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binary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tree.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i.e</a:t>
            </a:r>
            <a:r>
              <a:rPr sz="1600" dirty="0">
                <a:latin typeface="Times New Roman"/>
                <a:cs typeface="Times New Roman"/>
              </a:rPr>
              <a:t>.,</a:t>
            </a:r>
            <a:endParaRPr sz="16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balanced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trees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maximize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efficiency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operations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5" dirty="0">
                <a:latin typeface="Times New Roman"/>
                <a:cs typeface="Times New Roman"/>
              </a:rPr>
              <a:t> 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tree.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There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two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types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balanced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trees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215265" indent="-2032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215900" algn="l"/>
              </a:tabLst>
            </a:pPr>
            <a:r>
              <a:rPr sz="1600" spc="-5" dirty="0">
                <a:latin typeface="Times New Roman"/>
                <a:cs typeface="Times New Roman"/>
              </a:rPr>
              <a:t>Height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Balanced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Trees</a:t>
            </a:r>
            <a:endParaRPr sz="1600">
              <a:latin typeface="Times New Roman"/>
              <a:cs typeface="Times New Roman"/>
            </a:endParaRPr>
          </a:p>
          <a:p>
            <a:pPr marL="215265" indent="-203200">
              <a:lnSpc>
                <a:spcPct val="100000"/>
              </a:lnSpc>
              <a:spcBef>
                <a:spcPts val="965"/>
              </a:spcBef>
              <a:buAutoNum type="arabicPeriod"/>
              <a:tabLst>
                <a:tab pos="215900" algn="l"/>
              </a:tabLst>
            </a:pPr>
            <a:r>
              <a:rPr sz="1600" spc="-5" dirty="0">
                <a:latin typeface="Times New Roman"/>
                <a:cs typeface="Times New Roman"/>
              </a:rPr>
              <a:t>Weight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Balanced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Trees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108" y="371983"/>
            <a:ext cx="19119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Height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balanced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trees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6108" y="614530"/>
            <a:ext cx="8331200" cy="432879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600" spc="-5" dirty="0">
                <a:latin typeface="Times New Roman"/>
                <a:cs typeface="Times New Roman"/>
              </a:rPr>
              <a:t>There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two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main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approaches,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which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may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used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balance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(or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decrease)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depth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binary</a:t>
            </a: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tree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:</a:t>
            </a:r>
            <a:endParaRPr sz="16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Times New Roman"/>
                <a:cs typeface="Times New Roman"/>
              </a:rPr>
              <a:t>Insert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number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elements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into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binary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tree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usual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way,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using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algorithm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given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endParaRPr sz="1600" dirty="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latin typeface="Times New Roman"/>
                <a:cs typeface="Times New Roman"/>
              </a:rPr>
              <a:t>previous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section</a:t>
            </a:r>
            <a:r>
              <a:rPr sz="1600" spc="20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i="1" spc="-5" dirty="0">
                <a:latin typeface="Times New Roman"/>
                <a:cs typeface="Times New Roman"/>
              </a:rPr>
              <a:t>i.e</a:t>
            </a:r>
            <a:r>
              <a:rPr sz="1600" spc="-5" dirty="0">
                <a:latin typeface="Times New Roman"/>
                <a:cs typeface="Times New Roman"/>
              </a:rPr>
              <a:t>.,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Binary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search</a:t>
            </a:r>
            <a:r>
              <a:rPr sz="1600" spc="2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Tree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insertion).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After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inserting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0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elements,</a:t>
            </a:r>
            <a:r>
              <a:rPr sz="1600" spc="20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copy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tree</a:t>
            </a:r>
          </a:p>
          <a:p>
            <a:pPr marL="299085" marR="6350">
              <a:lnSpc>
                <a:spcPct val="150000"/>
              </a:lnSpc>
              <a:spcBef>
                <a:spcPts val="5"/>
              </a:spcBef>
            </a:pPr>
            <a:r>
              <a:rPr sz="1600" spc="-5" dirty="0">
                <a:latin typeface="Times New Roman"/>
                <a:cs typeface="Times New Roman"/>
              </a:rPr>
              <a:t>into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another</a:t>
            </a:r>
            <a:r>
              <a:rPr sz="1600" spc="20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binary</a:t>
            </a:r>
            <a:r>
              <a:rPr sz="1600" spc="20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tree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2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such</a:t>
            </a:r>
            <a:r>
              <a:rPr sz="1600" spc="2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way</a:t>
            </a:r>
            <a:r>
              <a:rPr sz="1600" spc="20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20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0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tree</a:t>
            </a:r>
            <a:r>
              <a:rPr sz="1600" spc="20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20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balanced.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spc="2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method</a:t>
            </a:r>
            <a:r>
              <a:rPr sz="1600" spc="20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2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efficient</a:t>
            </a:r>
            <a:r>
              <a:rPr sz="1600" spc="2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if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data(s)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continually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added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tree.</a:t>
            </a:r>
            <a:endParaRPr sz="16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Times New Roman"/>
                <a:cs typeface="Times New Roman"/>
              </a:rPr>
              <a:t>Another </a:t>
            </a:r>
            <a:r>
              <a:rPr sz="1600" spc="-5" dirty="0">
                <a:latin typeface="Times New Roman"/>
                <a:cs typeface="Times New Roman"/>
              </a:rPr>
              <a:t>popular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algorithm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 </a:t>
            </a:r>
            <a:r>
              <a:rPr sz="1600" spc="-5" dirty="0">
                <a:latin typeface="Times New Roman"/>
                <a:cs typeface="Times New Roman"/>
              </a:rPr>
              <a:t>constructing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height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balanced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binary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tree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AVL tree.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-10" dirty="0">
                <a:latin typeface="Times New Roman"/>
                <a:cs typeface="Times New Roman"/>
              </a:rPr>
              <a:t>AVL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tree</a:t>
            </a:r>
            <a:endParaRPr sz="16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3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Times New Roman"/>
                <a:cs typeface="Times New Roman"/>
              </a:rPr>
              <a:t>This</a:t>
            </a:r>
            <a:r>
              <a:rPr sz="1500" spc="2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algorithm</a:t>
            </a:r>
            <a:r>
              <a:rPr sz="1500" spc="229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was</a:t>
            </a:r>
            <a:r>
              <a:rPr sz="1500" spc="2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developed</a:t>
            </a:r>
            <a:r>
              <a:rPr sz="1500" spc="2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2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1962</a:t>
            </a:r>
            <a:r>
              <a:rPr sz="1500" spc="2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by</a:t>
            </a:r>
            <a:r>
              <a:rPr sz="1500" spc="2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two</a:t>
            </a:r>
            <a:r>
              <a:rPr sz="1500" spc="2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Russian</a:t>
            </a:r>
            <a:r>
              <a:rPr sz="1500" spc="2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Mathematicians,</a:t>
            </a:r>
            <a:r>
              <a:rPr sz="1500" spc="2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G.M.</a:t>
            </a:r>
            <a:r>
              <a:rPr sz="1500" spc="2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Adel’son</a:t>
            </a:r>
            <a:r>
              <a:rPr sz="1500" spc="2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Vel’sky</a:t>
            </a:r>
            <a:r>
              <a:rPr sz="1500" spc="2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endParaRPr sz="1500" dirty="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900"/>
              </a:spcBef>
            </a:pPr>
            <a:r>
              <a:rPr sz="1500" spc="-5" dirty="0">
                <a:latin typeface="Times New Roman"/>
                <a:cs typeface="Times New Roman"/>
              </a:rPr>
              <a:t>E.M.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Landis;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here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tree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is </a:t>
            </a:r>
            <a:r>
              <a:rPr sz="1500" spc="-5" dirty="0">
                <a:latin typeface="Times New Roman"/>
                <a:cs typeface="Times New Roman"/>
              </a:rPr>
              <a:t>called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AVL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Tree.</a:t>
            </a:r>
            <a:endParaRPr sz="1500" dirty="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Times New Roman"/>
                <a:cs typeface="Times New Roman"/>
              </a:rPr>
              <a:t>A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binary</a:t>
            </a:r>
            <a:r>
              <a:rPr sz="1500" spc="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tree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spc="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said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be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balanced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if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height</a:t>
            </a:r>
            <a:r>
              <a:rPr sz="1500" spc="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left</a:t>
            </a:r>
            <a:r>
              <a:rPr sz="1500" spc="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spc="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right</a:t>
            </a:r>
            <a:r>
              <a:rPr sz="1500" spc="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children</a:t>
            </a:r>
            <a:r>
              <a:rPr sz="1500" spc="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every</a:t>
            </a:r>
            <a:r>
              <a:rPr sz="1500" spc="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node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differ</a:t>
            </a:r>
            <a:r>
              <a:rPr sz="1500" spc="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by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either</a:t>
            </a:r>
            <a:r>
              <a:rPr sz="1500" spc="25" dirty="0">
                <a:latin typeface="Times New Roman"/>
                <a:cs typeface="Times New Roman"/>
              </a:rPr>
              <a:t> </a:t>
            </a:r>
            <a:endParaRPr lang="en-US" sz="1500" spc="25" dirty="0">
              <a:latin typeface="Times New Roman"/>
              <a:cs typeface="Times New Roman"/>
            </a:endParaRPr>
          </a:p>
          <a:p>
            <a:pPr marL="12065" marR="5080">
              <a:lnSpc>
                <a:spcPct val="150000"/>
              </a:lnSpc>
              <a:tabLst>
                <a:tab pos="299085" algn="l"/>
                <a:tab pos="299720" algn="l"/>
              </a:tabLst>
            </a:pPr>
            <a:r>
              <a:rPr lang="en-US" sz="1500" spc="25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Times New Roman"/>
                <a:cs typeface="Times New Roman"/>
              </a:rPr>
              <a:t>-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1,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0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or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+1.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AVL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tree,</a:t>
            </a:r>
            <a:r>
              <a:rPr sz="1500" dirty="0">
                <a:latin typeface="Times New Roman"/>
                <a:cs typeface="Times New Roman"/>
              </a:rPr>
              <a:t> every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node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maintains an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extra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information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known </a:t>
            </a:r>
            <a:r>
              <a:rPr sz="1500" spc="-10" dirty="0">
                <a:latin typeface="Times New Roman"/>
                <a:cs typeface="Times New Roman"/>
              </a:rPr>
              <a:t>as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balance</a:t>
            </a:r>
            <a:r>
              <a:rPr sz="1500" b="1" spc="-25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factor</a:t>
            </a:r>
            <a:r>
              <a:rPr sz="1500" spc="-5" dirty="0">
                <a:latin typeface="Times New Roman"/>
                <a:cs typeface="Times New Roman"/>
              </a:rPr>
              <a:t>.</a:t>
            </a:r>
            <a:endParaRPr sz="1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9551" y="454279"/>
            <a:ext cx="5636895" cy="73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AVL</a:t>
            </a:r>
            <a:r>
              <a:rPr sz="1600" spc="-5" dirty="0">
                <a:latin typeface="Times New Roman"/>
                <a:cs typeface="Times New Roman"/>
              </a:rPr>
              <a:t> tree,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balance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factor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5" dirty="0">
                <a:latin typeface="Times New Roman"/>
                <a:cs typeface="Times New Roman"/>
              </a:rPr>
              <a:t> every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node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either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-1,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0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+1.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Balance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factor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heightOfLeftSubtree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–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heightOfRightSubtree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2727" y="1990147"/>
            <a:ext cx="3788665" cy="2340396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4565" y="397489"/>
            <a:ext cx="7776845" cy="242633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500" b="1" spc="-5" dirty="0">
                <a:latin typeface="Times New Roman"/>
                <a:cs typeface="Times New Roman"/>
              </a:rPr>
              <a:t>AVL </a:t>
            </a:r>
            <a:r>
              <a:rPr sz="1500" b="1" spc="-10" dirty="0">
                <a:latin typeface="Times New Roman"/>
                <a:cs typeface="Times New Roman"/>
              </a:rPr>
              <a:t>Tree</a:t>
            </a:r>
            <a:r>
              <a:rPr sz="1500" b="1" spc="-2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Rotations: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Times New Roman"/>
                <a:cs typeface="Times New Roman"/>
              </a:rPr>
              <a:t>In </a:t>
            </a:r>
            <a:r>
              <a:rPr sz="1500" spc="-5" dirty="0">
                <a:latin typeface="Times New Roman"/>
                <a:cs typeface="Times New Roman"/>
              </a:rPr>
              <a:t>AVL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tree,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after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performing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operations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like </a:t>
            </a:r>
            <a:r>
              <a:rPr sz="1500" spc="-5" dirty="0">
                <a:latin typeface="Times New Roman"/>
                <a:cs typeface="Times New Roman"/>
              </a:rPr>
              <a:t>insertion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 deletion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we need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check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balance</a:t>
            </a:r>
            <a:endParaRPr sz="15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Times New Roman"/>
                <a:cs typeface="Times New Roman"/>
              </a:rPr>
              <a:t>factor</a:t>
            </a:r>
            <a:r>
              <a:rPr sz="1500" b="1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every </a:t>
            </a:r>
            <a:r>
              <a:rPr sz="1500" dirty="0">
                <a:latin typeface="Times New Roman"/>
                <a:cs typeface="Times New Roman"/>
              </a:rPr>
              <a:t>node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tree.</a:t>
            </a:r>
            <a:endParaRPr sz="15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Times New Roman"/>
                <a:cs typeface="Times New Roman"/>
              </a:rPr>
              <a:t>If</a:t>
            </a:r>
            <a:r>
              <a:rPr sz="1500" spc="6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</a:t>
            </a:r>
            <a:r>
              <a:rPr sz="1500" spc="5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tree</a:t>
            </a:r>
            <a:r>
              <a:rPr sz="1500" spc="5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becomes</a:t>
            </a:r>
            <a:r>
              <a:rPr sz="1500" spc="7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imbalanced</a:t>
            </a:r>
            <a:r>
              <a:rPr sz="1500" spc="7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due</a:t>
            </a:r>
            <a:r>
              <a:rPr sz="1500" spc="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6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any</a:t>
            </a:r>
            <a:r>
              <a:rPr sz="1500" spc="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operation,</a:t>
            </a:r>
            <a:r>
              <a:rPr sz="1500" spc="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we</a:t>
            </a:r>
            <a:r>
              <a:rPr sz="1500" spc="5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use</a:t>
            </a:r>
            <a:r>
              <a:rPr sz="1500" spc="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rotation</a:t>
            </a:r>
            <a:r>
              <a:rPr sz="1500" spc="7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operations</a:t>
            </a:r>
            <a:r>
              <a:rPr sz="1500" spc="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6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make</a:t>
            </a:r>
            <a:r>
              <a:rPr sz="1500" spc="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5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tree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balanced.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Times New Roman"/>
                <a:cs typeface="Times New Roman"/>
              </a:rPr>
              <a:t>Rotation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process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moving nodes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either</a:t>
            </a:r>
            <a:r>
              <a:rPr sz="1500" dirty="0">
                <a:latin typeface="Times New Roman"/>
                <a:cs typeface="Times New Roman"/>
              </a:rPr>
              <a:t> to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left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or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 right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10" dirty="0">
                <a:latin typeface="Times New Roman"/>
                <a:cs typeface="Times New Roman"/>
              </a:rPr>
              <a:t> make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5" dirty="0">
                <a:latin typeface="Times New Roman"/>
                <a:cs typeface="Times New Roman"/>
              </a:rPr>
              <a:t> tree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balanced.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b="1" spc="-5" dirty="0">
                <a:latin typeface="Times New Roman"/>
                <a:cs typeface="Times New Roman"/>
              </a:rPr>
              <a:t>Four</a:t>
            </a:r>
            <a:r>
              <a:rPr sz="1500" b="1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types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rotations</a:t>
            </a:r>
            <a:r>
              <a:rPr sz="1500" spc="-5" dirty="0">
                <a:latin typeface="Times New Roman"/>
                <a:cs typeface="Times New Roman"/>
              </a:rPr>
              <a:t> and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they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are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classified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into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two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types.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4736" y="3172586"/>
            <a:ext cx="4655820" cy="1594866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9973" y="398145"/>
            <a:ext cx="8176259" cy="104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Times New Roman"/>
                <a:cs typeface="Times New Roman"/>
              </a:rPr>
              <a:t>Left</a:t>
            </a:r>
            <a:r>
              <a:rPr sz="1500" b="1" spc="-3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Rotation:</a:t>
            </a:r>
            <a:endParaRPr sz="15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0000"/>
              </a:lnSpc>
              <a:spcBef>
                <a:spcPts val="7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Times New Roman"/>
                <a:cs typeface="Times New Roman"/>
              </a:rPr>
              <a:t>If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tree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becomes</a:t>
            </a:r>
            <a:r>
              <a:rPr sz="1500" spc="114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unbalanced,</a:t>
            </a:r>
            <a:r>
              <a:rPr sz="1500" spc="10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when</a:t>
            </a:r>
            <a:r>
              <a:rPr sz="1500" spc="10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node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inserted</a:t>
            </a:r>
            <a:r>
              <a:rPr sz="1500" spc="10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into</a:t>
            </a:r>
            <a:r>
              <a:rPr sz="1500" spc="1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right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subtree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right</a:t>
            </a:r>
            <a:r>
              <a:rPr sz="1500" spc="10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subtree,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then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we perform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 single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left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rotation.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7895" y="1946814"/>
            <a:ext cx="4738711" cy="17882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691" y="607314"/>
            <a:ext cx="8033384" cy="2098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Times New Roman"/>
                <a:cs typeface="Times New Roman"/>
              </a:rPr>
              <a:t>Traversing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means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passing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through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nodes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specific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order.</a:t>
            </a:r>
            <a:endParaRPr sz="18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0100"/>
              </a:lnSpc>
              <a:spcBef>
                <a:spcPts val="5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Times New Roman"/>
                <a:cs typeface="Times New Roman"/>
              </a:rPr>
              <a:t>Level</a:t>
            </a:r>
            <a:r>
              <a:rPr sz="1800" b="1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node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represents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generation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node.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root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node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level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0,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its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next child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node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level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1,</a:t>
            </a:r>
            <a:r>
              <a:rPr sz="1800" spc="-5" dirty="0">
                <a:latin typeface="Times New Roman"/>
                <a:cs typeface="Times New Roman"/>
              </a:rPr>
              <a:t> its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grandchild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at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level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2, and </a:t>
            </a:r>
            <a:r>
              <a:rPr sz="1800" spc="-5" dirty="0">
                <a:latin typeface="Times New Roman"/>
                <a:cs typeface="Times New Roman"/>
              </a:rPr>
              <a:t>so</a:t>
            </a:r>
            <a:r>
              <a:rPr sz="1800" dirty="0">
                <a:latin typeface="Times New Roman"/>
                <a:cs typeface="Times New Roman"/>
              </a:rPr>
              <a:t> on.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Times New Roman"/>
                <a:cs typeface="Times New Roman"/>
              </a:rPr>
              <a:t>Key</a:t>
            </a:r>
            <a:r>
              <a:rPr sz="1800" b="1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represents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value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node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search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operation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carried</a:t>
            </a:r>
            <a:endParaRPr sz="18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Times New Roman"/>
                <a:cs typeface="Times New Roman"/>
              </a:rPr>
              <a:t>out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node.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0672" y="2554722"/>
            <a:ext cx="3960371" cy="218544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356340"/>
            <a:ext cx="8002905" cy="105410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500" b="1" spc="-5" dirty="0">
                <a:latin typeface="Times New Roman"/>
                <a:cs typeface="Times New Roman"/>
              </a:rPr>
              <a:t>Right</a:t>
            </a:r>
            <a:r>
              <a:rPr sz="1500" b="1" spc="-4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Rotation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Times New Roman"/>
                <a:cs typeface="Times New Roman"/>
              </a:rPr>
              <a:t>AVL</a:t>
            </a:r>
            <a:r>
              <a:rPr sz="1500" spc="1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tree</a:t>
            </a:r>
            <a:r>
              <a:rPr sz="1500" spc="14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may</a:t>
            </a:r>
            <a:r>
              <a:rPr sz="1500" spc="1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become</a:t>
            </a:r>
            <a:r>
              <a:rPr sz="1500" spc="1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unbalanced,</a:t>
            </a:r>
            <a:r>
              <a:rPr sz="1500" spc="1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if</a:t>
            </a:r>
            <a:r>
              <a:rPr sz="1500" spc="1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1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node</a:t>
            </a:r>
            <a:r>
              <a:rPr sz="1500" spc="1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is</a:t>
            </a:r>
            <a:r>
              <a:rPr sz="1500" spc="1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inserted</a:t>
            </a:r>
            <a:r>
              <a:rPr sz="1500" spc="1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1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1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left</a:t>
            </a:r>
            <a:r>
              <a:rPr sz="1500" spc="1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subtree</a:t>
            </a:r>
            <a:r>
              <a:rPr sz="1500" spc="1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1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1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left</a:t>
            </a:r>
            <a:r>
              <a:rPr sz="1500" spc="1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subtree.</a:t>
            </a:r>
            <a:r>
              <a:rPr sz="1500" spc="1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endParaRPr sz="15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900"/>
              </a:spcBef>
            </a:pPr>
            <a:r>
              <a:rPr sz="1500" spc="-5" dirty="0">
                <a:latin typeface="Times New Roman"/>
                <a:cs typeface="Times New Roman"/>
              </a:rPr>
              <a:t>tree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then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needs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 right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rotation.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484" y="1908333"/>
            <a:ext cx="4692961" cy="1763298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314452"/>
            <a:ext cx="8021320" cy="105473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500" b="1" spc="-5" dirty="0">
                <a:latin typeface="Times New Roman"/>
                <a:cs typeface="Times New Roman"/>
              </a:rPr>
              <a:t>Left-Right</a:t>
            </a:r>
            <a:r>
              <a:rPr sz="1500" b="1" spc="-4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Rotation</a:t>
            </a:r>
            <a:endParaRPr sz="15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LR</a:t>
            </a:r>
            <a:r>
              <a:rPr sz="1500" spc="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Rotation,</a:t>
            </a:r>
            <a:r>
              <a:rPr sz="1500" spc="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at</a:t>
            </a:r>
            <a:r>
              <a:rPr sz="1500" spc="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first,</a:t>
            </a:r>
            <a:r>
              <a:rPr sz="1500" spc="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every</a:t>
            </a:r>
            <a:r>
              <a:rPr sz="1500" spc="5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node</a:t>
            </a:r>
            <a:r>
              <a:rPr sz="1500" spc="5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moves</a:t>
            </a:r>
            <a:r>
              <a:rPr sz="1500" spc="6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one</a:t>
            </a:r>
            <a:r>
              <a:rPr sz="1500" spc="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position</a:t>
            </a:r>
            <a:r>
              <a:rPr sz="1500" spc="5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to</a:t>
            </a:r>
            <a:r>
              <a:rPr sz="1500" spc="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</a:t>
            </a:r>
            <a:r>
              <a:rPr sz="1500" spc="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left</a:t>
            </a:r>
            <a:r>
              <a:rPr sz="1500" spc="6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and</a:t>
            </a:r>
            <a:r>
              <a:rPr sz="1500" spc="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one</a:t>
            </a:r>
            <a:r>
              <a:rPr sz="1500" spc="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position</a:t>
            </a:r>
            <a:r>
              <a:rPr sz="1500" spc="5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to</a:t>
            </a:r>
            <a:r>
              <a:rPr sz="1500" spc="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right</a:t>
            </a:r>
            <a:r>
              <a:rPr sz="1500" spc="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from</a:t>
            </a:r>
            <a:r>
              <a:rPr sz="1500" spc="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current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position.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0640" y="2028729"/>
            <a:ext cx="5877448" cy="170627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1848" y="449707"/>
            <a:ext cx="8105775" cy="104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Times New Roman"/>
                <a:cs typeface="Times New Roman"/>
              </a:rPr>
              <a:t>Right</a:t>
            </a:r>
            <a:r>
              <a:rPr sz="1500" b="1" spc="-25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Left</a:t>
            </a:r>
            <a:r>
              <a:rPr sz="1500" b="1" spc="-1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Rotation: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2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RL</a:t>
            </a:r>
            <a:r>
              <a:rPr sz="1500" spc="229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Rotation,</a:t>
            </a:r>
            <a:r>
              <a:rPr sz="1500" spc="23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at</a:t>
            </a:r>
            <a:r>
              <a:rPr sz="1500" spc="2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first</a:t>
            </a:r>
            <a:r>
              <a:rPr sz="1500" spc="2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every</a:t>
            </a:r>
            <a:r>
              <a:rPr sz="1500" spc="2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node</a:t>
            </a:r>
            <a:r>
              <a:rPr sz="1500" spc="229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moves</a:t>
            </a:r>
            <a:r>
              <a:rPr sz="1500" spc="2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one</a:t>
            </a:r>
            <a:r>
              <a:rPr sz="1500" spc="2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position</a:t>
            </a:r>
            <a:r>
              <a:rPr sz="1500" spc="2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to</a:t>
            </a:r>
            <a:r>
              <a:rPr sz="1500" spc="2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right</a:t>
            </a:r>
            <a:r>
              <a:rPr sz="1500" spc="24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and</a:t>
            </a:r>
            <a:r>
              <a:rPr sz="1500" spc="2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one</a:t>
            </a:r>
            <a:r>
              <a:rPr sz="1500" spc="229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position</a:t>
            </a:r>
            <a:r>
              <a:rPr sz="1500" spc="2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229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left</a:t>
            </a:r>
            <a:r>
              <a:rPr sz="1500" spc="2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from</a:t>
            </a:r>
            <a:r>
              <a:rPr sz="1500" spc="2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endParaRPr sz="15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900"/>
              </a:spcBef>
            </a:pPr>
            <a:r>
              <a:rPr sz="1500" spc="-5" dirty="0">
                <a:latin typeface="Times New Roman"/>
                <a:cs typeface="Times New Roman"/>
              </a:rPr>
              <a:t>current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position.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5388" y="2150268"/>
            <a:ext cx="5357764" cy="1701881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6498" y="429895"/>
            <a:ext cx="156781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Times New Roman"/>
                <a:cs typeface="Times New Roman"/>
              </a:rPr>
              <a:t>Some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Special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cases: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500" b="1" spc="-5" dirty="0">
                <a:latin typeface="Times New Roman"/>
                <a:cs typeface="Times New Roman"/>
              </a:rPr>
              <a:t>Left</a:t>
            </a:r>
            <a:r>
              <a:rPr sz="1500" b="1" spc="-25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Left</a:t>
            </a:r>
            <a:r>
              <a:rPr sz="1500" b="1" spc="-2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Case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844" y="1219200"/>
            <a:ext cx="4811267" cy="17998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36523" y="3163316"/>
            <a:ext cx="1221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Left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Right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Case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6844" y="3462528"/>
            <a:ext cx="5705856" cy="15621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3443" y="406653"/>
            <a:ext cx="14243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Times New Roman"/>
                <a:cs typeface="Times New Roman"/>
              </a:rPr>
              <a:t>Right</a:t>
            </a:r>
            <a:r>
              <a:rPr sz="1500" b="1" spc="-25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Right</a:t>
            </a:r>
            <a:r>
              <a:rPr sz="1500" b="1" spc="-3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Case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595" y="896111"/>
            <a:ext cx="3695700" cy="15621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2879" y="2831668"/>
            <a:ext cx="130619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Times New Roman"/>
                <a:cs typeface="Times New Roman"/>
              </a:rPr>
              <a:t>Right</a:t>
            </a:r>
            <a:r>
              <a:rPr sz="1500" b="1" spc="-40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Left</a:t>
            </a:r>
            <a:r>
              <a:rPr sz="1500" b="1" spc="-30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Case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7595" y="3133344"/>
            <a:ext cx="5609844" cy="1495044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987" y="418846"/>
            <a:ext cx="6377940" cy="2786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Times New Roman"/>
                <a:cs typeface="Times New Roman"/>
              </a:rPr>
              <a:t>The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following</a:t>
            </a:r>
            <a:r>
              <a:rPr sz="1500" spc="-5" dirty="0">
                <a:latin typeface="Times New Roman"/>
                <a:cs typeface="Times New Roman"/>
              </a:rPr>
              <a:t> operations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are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performed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AVL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tree...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500" spc="-5" dirty="0">
                <a:latin typeface="Times New Roman"/>
                <a:cs typeface="Times New Roman"/>
              </a:rPr>
              <a:t>Search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500" dirty="0">
                <a:latin typeface="Times New Roman"/>
                <a:cs typeface="Times New Roman"/>
              </a:rPr>
              <a:t>Insertion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500" spc="-5" dirty="0">
                <a:latin typeface="Times New Roman"/>
                <a:cs typeface="Times New Roman"/>
              </a:rPr>
              <a:t>Deletion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/>
            </a:pPr>
            <a:endParaRPr sz="1600">
              <a:latin typeface="Times New Roman"/>
              <a:cs typeface="Times New Roman"/>
            </a:endParaRPr>
          </a:p>
          <a:p>
            <a:pPr marL="187325">
              <a:lnSpc>
                <a:spcPct val="100000"/>
              </a:lnSpc>
              <a:spcBef>
                <a:spcPts val="1250"/>
              </a:spcBef>
            </a:pPr>
            <a:r>
              <a:rPr sz="1500" spc="-5" dirty="0">
                <a:latin typeface="Times New Roman"/>
                <a:cs typeface="Times New Roman"/>
              </a:rPr>
              <a:t>Example</a:t>
            </a:r>
            <a:endParaRPr sz="1500">
              <a:latin typeface="Times New Roman"/>
              <a:cs typeface="Times New Roman"/>
            </a:endParaRPr>
          </a:p>
          <a:p>
            <a:pPr marL="473709" lvl="1" indent="-287020">
              <a:lnSpc>
                <a:spcPct val="100000"/>
              </a:lnSpc>
              <a:spcBef>
                <a:spcPts val="905"/>
              </a:spcBef>
              <a:buFont typeface="Arial MT"/>
              <a:buChar char="•"/>
              <a:tabLst>
                <a:tab pos="473709" algn="l"/>
                <a:tab pos="474345" algn="l"/>
              </a:tabLst>
            </a:pPr>
            <a:r>
              <a:rPr sz="1500" spc="-5" dirty="0">
                <a:latin typeface="Times New Roman"/>
                <a:cs typeface="Times New Roman"/>
              </a:rPr>
              <a:t>Build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AVL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tree </a:t>
            </a:r>
            <a:r>
              <a:rPr sz="1500" dirty="0">
                <a:latin typeface="Times New Roman"/>
                <a:cs typeface="Times New Roman"/>
              </a:rPr>
              <a:t>with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following </a:t>
            </a:r>
            <a:r>
              <a:rPr sz="1500" spc="-5" dirty="0">
                <a:latin typeface="Times New Roman"/>
                <a:cs typeface="Times New Roman"/>
              </a:rPr>
              <a:t>values: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15,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20,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24,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10,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13,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7,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30,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36,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25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1719" y="745951"/>
            <a:ext cx="4870649" cy="334794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9086" y="645615"/>
            <a:ext cx="5225122" cy="3536552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6777" y="1239726"/>
            <a:ext cx="4272399" cy="2622093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1848" y="418846"/>
            <a:ext cx="8043545" cy="1383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</a:tabLst>
            </a:pPr>
            <a:r>
              <a:rPr sz="1500" spc="-5" dirty="0">
                <a:latin typeface="Times New Roman"/>
                <a:cs typeface="Times New Roman"/>
              </a:rPr>
              <a:t>The </a:t>
            </a:r>
            <a:r>
              <a:rPr sz="1500" b="1" spc="-5" dirty="0">
                <a:latin typeface="Times New Roman"/>
                <a:cs typeface="Times New Roman"/>
              </a:rPr>
              <a:t>deletion</a:t>
            </a:r>
            <a:r>
              <a:rPr sz="1500" b="1" spc="-10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operation</a:t>
            </a:r>
            <a:r>
              <a:rPr sz="1500" b="1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 </a:t>
            </a:r>
            <a:r>
              <a:rPr sz="1500" spc="-5" dirty="0">
                <a:latin typeface="Times New Roman"/>
                <a:cs typeface="Times New Roman"/>
              </a:rPr>
              <a:t>AVL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Tree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similar</a:t>
            </a:r>
            <a:r>
              <a:rPr sz="1500" dirty="0">
                <a:latin typeface="Times New Roman"/>
                <a:cs typeface="Times New Roman"/>
              </a:rPr>
              <a:t> to </a:t>
            </a:r>
            <a:r>
              <a:rPr sz="1500" spc="-5" dirty="0">
                <a:latin typeface="Times New Roman"/>
                <a:cs typeface="Times New Roman"/>
              </a:rPr>
              <a:t>deletion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operation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 </a:t>
            </a:r>
            <a:r>
              <a:rPr sz="1500" spc="-5" dirty="0">
                <a:latin typeface="Times New Roman"/>
                <a:cs typeface="Times New Roman"/>
              </a:rPr>
              <a:t>BST.</a:t>
            </a:r>
            <a:endParaRPr sz="15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50100"/>
              </a:lnSpc>
              <a:spcBef>
                <a:spcPts val="790"/>
              </a:spcBef>
              <a:buFont typeface="Arial MT"/>
              <a:buChar char="•"/>
              <a:tabLst>
                <a:tab pos="299720" algn="l"/>
              </a:tabLst>
            </a:pPr>
            <a:r>
              <a:rPr sz="1500" spc="-5" dirty="0">
                <a:latin typeface="Times New Roman"/>
                <a:cs typeface="Times New Roman"/>
              </a:rPr>
              <a:t>But after every deletion operation, we </a:t>
            </a:r>
            <a:r>
              <a:rPr sz="1500" spc="-10" dirty="0">
                <a:latin typeface="Times New Roman"/>
                <a:cs typeface="Times New Roman"/>
              </a:rPr>
              <a:t>need </a:t>
            </a:r>
            <a:r>
              <a:rPr sz="1500" dirty="0">
                <a:latin typeface="Times New Roman"/>
                <a:cs typeface="Times New Roman"/>
              </a:rPr>
              <a:t>to </a:t>
            </a:r>
            <a:r>
              <a:rPr sz="1500" spc="-5" dirty="0">
                <a:latin typeface="Times New Roman"/>
                <a:cs typeface="Times New Roman"/>
              </a:rPr>
              <a:t>check with </a:t>
            </a:r>
            <a:r>
              <a:rPr sz="1500" spc="-10" dirty="0">
                <a:latin typeface="Times New Roman"/>
                <a:cs typeface="Times New Roman"/>
              </a:rPr>
              <a:t>the </a:t>
            </a:r>
            <a:r>
              <a:rPr sz="1500" spc="-5" dirty="0">
                <a:latin typeface="Times New Roman"/>
                <a:cs typeface="Times New Roman"/>
              </a:rPr>
              <a:t>Balance Factor condition. </a:t>
            </a:r>
            <a:r>
              <a:rPr sz="1500" dirty="0">
                <a:latin typeface="Times New Roman"/>
                <a:cs typeface="Times New Roman"/>
              </a:rPr>
              <a:t>If the </a:t>
            </a:r>
            <a:r>
              <a:rPr sz="1500" spc="-5" dirty="0">
                <a:latin typeface="Times New Roman"/>
                <a:cs typeface="Times New Roman"/>
              </a:rPr>
              <a:t>tree </a:t>
            </a:r>
            <a:r>
              <a:rPr sz="1500" spc="-15" dirty="0">
                <a:latin typeface="Times New Roman"/>
                <a:cs typeface="Times New Roman"/>
              </a:rPr>
              <a:t>is 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balanced after deletion </a:t>
            </a:r>
            <a:r>
              <a:rPr sz="1500" dirty="0">
                <a:latin typeface="Times New Roman"/>
                <a:cs typeface="Times New Roman"/>
              </a:rPr>
              <a:t>go </a:t>
            </a:r>
            <a:r>
              <a:rPr sz="1500" spc="-5" dirty="0">
                <a:latin typeface="Times New Roman"/>
                <a:cs typeface="Times New Roman"/>
              </a:rPr>
              <a:t>for next operation </a:t>
            </a:r>
            <a:r>
              <a:rPr sz="1500" dirty="0">
                <a:latin typeface="Times New Roman"/>
                <a:cs typeface="Times New Roman"/>
              </a:rPr>
              <a:t>otherwise </a:t>
            </a:r>
            <a:r>
              <a:rPr sz="1500" spc="-5" dirty="0">
                <a:latin typeface="Times New Roman"/>
                <a:cs typeface="Times New Roman"/>
              </a:rPr>
              <a:t>perform suitable rotation </a:t>
            </a:r>
            <a:r>
              <a:rPr sz="1500" dirty="0">
                <a:latin typeface="Times New Roman"/>
                <a:cs typeface="Times New Roman"/>
              </a:rPr>
              <a:t>to </a:t>
            </a:r>
            <a:r>
              <a:rPr sz="1500" spc="-10" dirty="0">
                <a:latin typeface="Times New Roman"/>
                <a:cs typeface="Times New Roman"/>
              </a:rPr>
              <a:t>make </a:t>
            </a:r>
            <a:r>
              <a:rPr sz="1500" dirty="0">
                <a:latin typeface="Times New Roman"/>
                <a:cs typeface="Times New Roman"/>
              </a:rPr>
              <a:t>the </a:t>
            </a:r>
            <a:r>
              <a:rPr sz="1500" spc="-5" dirty="0">
                <a:latin typeface="Times New Roman"/>
                <a:cs typeface="Times New Roman"/>
              </a:rPr>
              <a:t>tree 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Balanced.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1561" y="1767148"/>
            <a:ext cx="3756280" cy="29978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758" y="382269"/>
            <a:ext cx="12242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Height </a:t>
            </a:r>
            <a:r>
              <a:rPr sz="1600" b="1" dirty="0">
                <a:latin typeface="Times New Roman"/>
                <a:cs typeface="Times New Roman"/>
              </a:rPr>
              <a:t>of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tree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758" y="728096"/>
            <a:ext cx="8009890" cy="158940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Height</a:t>
            </a:r>
            <a:r>
              <a:rPr sz="1600" b="1" spc="6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of</a:t>
            </a:r>
            <a:r>
              <a:rPr sz="1600" b="1" spc="5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node</a:t>
            </a:r>
            <a:r>
              <a:rPr sz="1600" b="1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–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height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node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number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of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edges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longest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downward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path</a:t>
            </a:r>
            <a:endParaRPr sz="16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between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node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leaf.</a:t>
            </a:r>
            <a:endParaRPr sz="16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0000"/>
              </a:lnSpc>
              <a:spcBef>
                <a:spcPts val="7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Height</a:t>
            </a:r>
            <a:r>
              <a:rPr sz="1600" b="1" spc="160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of</a:t>
            </a:r>
            <a:r>
              <a:rPr sz="1600" b="1" spc="16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tree</a:t>
            </a:r>
            <a:r>
              <a:rPr sz="1600" b="1" spc="1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–The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height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tree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number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edges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longest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downward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path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between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root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leaf.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5198" y="2809665"/>
            <a:ext cx="4001521" cy="16287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617209" y="3668369"/>
            <a:ext cx="2684145" cy="815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5"/>
              </a:spcBef>
            </a:pPr>
            <a:r>
              <a:rPr sz="1500" spc="-5" dirty="0">
                <a:latin typeface="Times New Roman"/>
                <a:cs typeface="Times New Roman"/>
              </a:rPr>
              <a:t>Here,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Height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node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 </a:t>
            </a: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3,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2,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 = 2, </a:t>
            </a:r>
            <a:r>
              <a:rPr sz="1500" spc="-5" dirty="0">
                <a:latin typeface="Times New Roman"/>
                <a:cs typeface="Times New Roman"/>
              </a:rPr>
              <a:t>D </a:t>
            </a:r>
            <a:r>
              <a:rPr sz="1500" dirty="0">
                <a:latin typeface="Times New Roman"/>
                <a:cs typeface="Times New Roman"/>
              </a:rPr>
              <a:t>= 0, E = 1, </a:t>
            </a:r>
            <a:r>
              <a:rPr sz="1500" spc="-5" dirty="0">
                <a:latin typeface="Times New Roman"/>
                <a:cs typeface="Times New Roman"/>
              </a:rPr>
              <a:t>F </a:t>
            </a:r>
            <a:r>
              <a:rPr sz="1500" dirty="0">
                <a:latin typeface="Times New Roman"/>
                <a:cs typeface="Times New Roman"/>
              </a:rPr>
              <a:t>= 0, </a:t>
            </a:r>
            <a:r>
              <a:rPr sz="1500" spc="-5" dirty="0">
                <a:latin typeface="Times New Roman"/>
                <a:cs typeface="Times New Roman"/>
              </a:rPr>
              <a:t>G </a:t>
            </a:r>
            <a:r>
              <a:rPr sz="1500" dirty="0">
                <a:latin typeface="Times New Roman"/>
                <a:cs typeface="Times New Roman"/>
              </a:rPr>
              <a:t>= 1, 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 </a:t>
            </a: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0,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= </a:t>
            </a:r>
            <a:r>
              <a:rPr sz="1500" spc="-5" dirty="0">
                <a:latin typeface="Times New Roman"/>
                <a:cs typeface="Times New Roman"/>
              </a:rPr>
              <a:t>0,J </a:t>
            </a:r>
            <a:r>
              <a:rPr sz="1500" dirty="0">
                <a:latin typeface="Times New Roman"/>
                <a:cs typeface="Times New Roman"/>
              </a:rPr>
              <a:t>= 0,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K</a:t>
            </a:r>
            <a:r>
              <a:rPr sz="1500" dirty="0">
                <a:latin typeface="Times New Roman"/>
                <a:cs typeface="Times New Roman"/>
              </a:rPr>
              <a:t> =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3780" y="352684"/>
            <a:ext cx="2657475" cy="75692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600" spc="-10" dirty="0">
                <a:latin typeface="Times New Roman"/>
                <a:cs typeface="Times New Roman"/>
              </a:rPr>
              <a:t>Example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Insert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3,2,1,4,5,6,7,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16,15,14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4262" y="1527524"/>
            <a:ext cx="5448132" cy="2934354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1069" y="534923"/>
            <a:ext cx="6192931" cy="4011911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5469" y="956120"/>
            <a:ext cx="5851322" cy="337224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9875" y="724650"/>
            <a:ext cx="5616876" cy="270095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336" y="505460"/>
            <a:ext cx="8145145" cy="1834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Applications:</a:t>
            </a:r>
            <a:endParaRPr sz="16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0000"/>
              </a:lnSpc>
              <a:spcBef>
                <a:spcPts val="8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Memory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management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subsystem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Linux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kernel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search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memory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regions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processes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during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preemption.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Data analysis,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mining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600" spc="-15" dirty="0">
                <a:latin typeface="Times New Roman"/>
                <a:cs typeface="Times New Roman"/>
              </a:rPr>
              <a:t>Time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complexity: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O(log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n)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3222" y="292734"/>
            <a:ext cx="8141334" cy="242633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500" b="1" spc="-5" dirty="0">
                <a:latin typeface="Times New Roman"/>
                <a:cs typeface="Times New Roman"/>
              </a:rPr>
              <a:t>Weight</a:t>
            </a:r>
            <a:r>
              <a:rPr sz="1500" b="1" spc="-3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balanced</a:t>
            </a:r>
            <a:r>
              <a:rPr sz="1500" b="1" spc="-40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tree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Times New Roman"/>
                <a:cs typeface="Times New Roman"/>
              </a:rPr>
              <a:t>A</a:t>
            </a:r>
            <a:r>
              <a:rPr sz="1500" spc="16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weight-balanced</a:t>
            </a:r>
            <a:r>
              <a:rPr sz="1500" spc="16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tree</a:t>
            </a:r>
            <a:r>
              <a:rPr sz="1500" spc="16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spc="17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1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balanced</a:t>
            </a:r>
            <a:r>
              <a:rPr sz="1500" spc="17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binary</a:t>
            </a:r>
            <a:r>
              <a:rPr sz="1500" spc="17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tree</a:t>
            </a:r>
            <a:r>
              <a:rPr sz="1500" spc="1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17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which</a:t>
            </a:r>
            <a:r>
              <a:rPr sz="1500" spc="1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additional</a:t>
            </a:r>
            <a:r>
              <a:rPr sz="1500" spc="17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weight</a:t>
            </a:r>
            <a:r>
              <a:rPr sz="1500" spc="17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field</a:t>
            </a:r>
            <a:r>
              <a:rPr sz="1500" spc="17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spc="17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also</a:t>
            </a:r>
            <a:r>
              <a:rPr sz="1500" spc="17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there.</a:t>
            </a:r>
            <a:r>
              <a:rPr sz="1500" spc="16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</a:t>
            </a:r>
            <a:endParaRPr sz="15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900"/>
              </a:spcBef>
            </a:pPr>
            <a:r>
              <a:rPr sz="1500" spc="-5" dirty="0">
                <a:latin typeface="Times New Roman"/>
                <a:cs typeface="Times New Roman"/>
              </a:rPr>
              <a:t>nodes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 </a:t>
            </a:r>
            <a:r>
              <a:rPr sz="1500" spc="-5" dirty="0">
                <a:latin typeface="Times New Roman"/>
                <a:cs typeface="Times New Roman"/>
              </a:rPr>
              <a:t>weight-balanced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tree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contain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four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fields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: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500" spc="-5" dirty="0">
                <a:latin typeface="Times New Roman"/>
                <a:cs typeface="Times New Roman"/>
              </a:rPr>
              <a:t>Data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Element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500" spc="-5" dirty="0">
                <a:latin typeface="Times New Roman"/>
                <a:cs typeface="Times New Roman"/>
              </a:rPr>
              <a:t>Left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Pointer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500" dirty="0">
                <a:latin typeface="Times New Roman"/>
                <a:cs typeface="Times New Roman"/>
              </a:rPr>
              <a:t>Right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Pointer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05"/>
              </a:spcBef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500" spc="-5" dirty="0">
                <a:latin typeface="Times New Roman"/>
                <a:cs typeface="Times New Roman"/>
              </a:rPr>
              <a:t>A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probability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or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weight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field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3222" y="3722623"/>
            <a:ext cx="81400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Times New Roman"/>
                <a:cs typeface="Times New Roman"/>
              </a:rPr>
              <a:t>The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data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element,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left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and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right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pointer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fields</a:t>
            </a:r>
            <a:r>
              <a:rPr sz="1500" spc="10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are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save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as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that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any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other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tree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node.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The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probability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field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dirty="0">
                <a:latin typeface="Times New Roman"/>
                <a:cs typeface="Times New Roman"/>
              </a:rPr>
              <a:t> a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specially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added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field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for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5" dirty="0">
                <a:latin typeface="Times New Roman"/>
                <a:cs typeface="Times New Roman"/>
              </a:rPr>
              <a:t> weight-balanced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tree.</a:t>
            </a:r>
            <a:endParaRPr sz="15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1671" y="1758759"/>
            <a:ext cx="2595879" cy="1885608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3417" y="243662"/>
            <a:ext cx="7796530" cy="4675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latin typeface="Times New Roman"/>
                <a:cs typeface="Times New Roman"/>
              </a:rPr>
              <a:t>B-Tree</a:t>
            </a:r>
            <a:endParaRPr sz="1500" dirty="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0000"/>
              </a:lnSpc>
              <a:spcBef>
                <a:spcPts val="7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Times New Roman"/>
                <a:cs typeface="Times New Roman"/>
              </a:rPr>
              <a:t>B-Tree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was</a:t>
            </a:r>
            <a:r>
              <a:rPr sz="1500" spc="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developed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year</a:t>
            </a:r>
            <a:r>
              <a:rPr sz="1500" spc="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1972</a:t>
            </a:r>
            <a:r>
              <a:rPr sz="1500" spc="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by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Bayer</a:t>
            </a:r>
            <a:r>
              <a:rPr sz="1500" b="1" spc="2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and</a:t>
            </a:r>
            <a:r>
              <a:rPr sz="1500" b="1" spc="25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McCreight</a:t>
            </a:r>
            <a:r>
              <a:rPr sz="1500" b="1" spc="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with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name</a:t>
            </a:r>
            <a:r>
              <a:rPr sz="1500" spc="40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Height </a:t>
            </a:r>
            <a:r>
              <a:rPr sz="1500" b="1" spc="-360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Balanced m-way</a:t>
            </a:r>
            <a:r>
              <a:rPr sz="1500" b="1" dirty="0">
                <a:latin typeface="Times New Roman"/>
                <a:cs typeface="Times New Roman"/>
              </a:rPr>
              <a:t> </a:t>
            </a:r>
            <a:r>
              <a:rPr sz="1500" b="1" spc="-10" dirty="0">
                <a:latin typeface="Times New Roman"/>
                <a:cs typeface="Times New Roman"/>
              </a:rPr>
              <a:t>Search</a:t>
            </a:r>
            <a:r>
              <a:rPr sz="1500" b="1" spc="5" dirty="0">
                <a:latin typeface="Times New Roman"/>
                <a:cs typeface="Times New Roman"/>
              </a:rPr>
              <a:t> </a:t>
            </a:r>
            <a:r>
              <a:rPr sz="1500" b="1" spc="-10" dirty="0">
                <a:latin typeface="Times New Roman"/>
                <a:cs typeface="Times New Roman"/>
              </a:rPr>
              <a:t>Tree</a:t>
            </a:r>
            <a:r>
              <a:rPr sz="1500" spc="-10" dirty="0">
                <a:latin typeface="Times New Roman"/>
                <a:cs typeface="Times New Roman"/>
              </a:rPr>
              <a:t>.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Later </a:t>
            </a:r>
            <a:r>
              <a:rPr sz="1500" dirty="0">
                <a:latin typeface="Times New Roman"/>
                <a:cs typeface="Times New Roman"/>
              </a:rPr>
              <a:t>it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was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named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as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B-Tree.</a:t>
            </a:r>
            <a:endParaRPr sz="1500" dirty="0">
              <a:latin typeface="Times New Roman"/>
              <a:cs typeface="Times New Roman"/>
            </a:endParaRPr>
          </a:p>
          <a:p>
            <a:pPr marL="299085" marR="6350" indent="-287020">
              <a:lnSpc>
                <a:spcPct val="150000"/>
              </a:lnSpc>
              <a:spcBef>
                <a:spcPts val="8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Times New Roman"/>
                <a:cs typeface="Times New Roman"/>
              </a:rPr>
              <a:t>B-Tree</a:t>
            </a:r>
            <a:r>
              <a:rPr sz="1500" spc="1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spc="1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1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self-balanced</a:t>
            </a:r>
            <a:r>
              <a:rPr sz="1500" spc="16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search</a:t>
            </a:r>
            <a:r>
              <a:rPr sz="1500" spc="1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tree</a:t>
            </a:r>
            <a:r>
              <a:rPr sz="1500" spc="1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in</a:t>
            </a:r>
            <a:r>
              <a:rPr sz="1500" spc="16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which</a:t>
            </a:r>
            <a:r>
              <a:rPr sz="1500" spc="16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every</a:t>
            </a:r>
            <a:r>
              <a:rPr sz="1500" spc="1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node</a:t>
            </a:r>
            <a:r>
              <a:rPr sz="1500" spc="1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contains</a:t>
            </a:r>
            <a:r>
              <a:rPr sz="1500" spc="16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multiple</a:t>
            </a:r>
            <a:r>
              <a:rPr sz="1500" spc="14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keys</a:t>
            </a:r>
            <a:r>
              <a:rPr sz="1500" spc="1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spc="16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has</a:t>
            </a:r>
            <a:r>
              <a:rPr sz="1500" spc="1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more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than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two</a:t>
            </a:r>
            <a:r>
              <a:rPr sz="1500" dirty="0">
                <a:latin typeface="Times New Roman"/>
                <a:cs typeface="Times New Roman"/>
              </a:rPr>
              <a:t> children.</a:t>
            </a: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Times New Roman"/>
                <a:cs typeface="Times New Roman"/>
              </a:rPr>
              <a:t>B-Tree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5" dirty="0">
                <a:latin typeface="Times New Roman"/>
                <a:cs typeface="Times New Roman"/>
              </a:rPr>
              <a:t> Order </a:t>
            </a:r>
            <a:r>
              <a:rPr sz="1500" dirty="0">
                <a:latin typeface="Times New Roman"/>
                <a:cs typeface="Times New Roman"/>
              </a:rPr>
              <a:t>m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has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following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properties</a:t>
            </a: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Times New Roman"/>
                <a:cs typeface="Times New Roman"/>
              </a:rPr>
              <a:t>Property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1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-5" dirty="0">
                <a:latin typeface="Times New Roman"/>
                <a:cs typeface="Times New Roman"/>
              </a:rPr>
              <a:t> All leaf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nodes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must</a:t>
            </a:r>
            <a:r>
              <a:rPr sz="1500" dirty="0">
                <a:latin typeface="Times New Roman"/>
                <a:cs typeface="Times New Roman"/>
              </a:rPr>
              <a:t> be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at same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level.</a:t>
            </a: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Times New Roman"/>
                <a:cs typeface="Times New Roman"/>
              </a:rPr>
              <a:t>Property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2 -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All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nodes except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root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must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have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least [m/2]-1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keys</a:t>
            </a:r>
            <a:r>
              <a:rPr sz="1500" dirty="0">
                <a:latin typeface="Times New Roman"/>
                <a:cs typeface="Times New Roman"/>
              </a:rPr>
              <a:t> and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lang="en-US" sz="1500" spc="-5" dirty="0">
                <a:latin typeface="Times New Roman"/>
                <a:cs typeface="Times New Roman"/>
              </a:rPr>
              <a:t>a </a:t>
            </a:r>
            <a:r>
              <a:rPr sz="1500" spc="-10" dirty="0">
                <a:latin typeface="Times New Roman"/>
                <a:cs typeface="Times New Roman"/>
              </a:rPr>
              <a:t>maximum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m-1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keys.</a:t>
            </a:r>
            <a:endParaRPr sz="1500" dirty="0">
              <a:latin typeface="Times New Roman"/>
              <a:cs typeface="Times New Roman"/>
            </a:endParaRPr>
          </a:p>
          <a:p>
            <a:pPr marL="299085" marR="5080" indent="-287020">
              <a:lnSpc>
                <a:spcPts val="2700"/>
              </a:lnSpc>
              <a:spcBef>
                <a:spcPts val="240"/>
              </a:spcBef>
              <a:buFont typeface="Arial MT"/>
              <a:buChar char="•"/>
              <a:tabLst>
                <a:tab pos="299085" algn="l"/>
                <a:tab pos="299720" algn="l"/>
                <a:tab pos="1106805" algn="l"/>
                <a:tab pos="1351915" algn="l"/>
                <a:tab pos="1567180" algn="l"/>
                <a:tab pos="1958975" algn="l"/>
                <a:tab pos="2743835" algn="l"/>
                <a:tab pos="3338195" algn="l"/>
                <a:tab pos="3985895" algn="l"/>
                <a:tab pos="4441825" algn="l"/>
                <a:tab pos="4886960" algn="l"/>
                <a:tab pos="5226685" algn="l"/>
                <a:tab pos="5956935" algn="l"/>
                <a:tab pos="6616700" algn="l"/>
                <a:tab pos="7138034" algn="l"/>
                <a:tab pos="7647305" algn="l"/>
              </a:tabLst>
            </a:pPr>
            <a:r>
              <a:rPr sz="1500" spc="-5" dirty="0">
                <a:latin typeface="Times New Roman"/>
                <a:cs typeface="Times New Roman"/>
              </a:rPr>
              <a:t>P</a:t>
            </a:r>
            <a:r>
              <a:rPr sz="1500" dirty="0">
                <a:latin typeface="Times New Roman"/>
                <a:cs typeface="Times New Roman"/>
              </a:rPr>
              <a:t>rop</a:t>
            </a:r>
            <a:r>
              <a:rPr sz="1500" spc="-10" dirty="0">
                <a:latin typeface="Times New Roman"/>
                <a:cs typeface="Times New Roman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r</a:t>
            </a:r>
            <a:r>
              <a:rPr sz="1500" spc="5" dirty="0">
                <a:latin typeface="Times New Roman"/>
                <a:cs typeface="Times New Roman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y	3	-	</a:t>
            </a:r>
            <a:r>
              <a:rPr sz="1500" spc="-5" dirty="0">
                <a:latin typeface="Times New Roman"/>
                <a:cs typeface="Times New Roman"/>
              </a:rPr>
              <a:t>A</a:t>
            </a:r>
            <a:r>
              <a:rPr sz="1500" spc="-20" dirty="0">
                <a:latin typeface="Times New Roman"/>
                <a:cs typeface="Times New Roman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l	n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5" dirty="0">
                <a:latin typeface="Times New Roman"/>
                <a:cs typeface="Times New Roman"/>
              </a:rPr>
              <a:t>n</a:t>
            </a:r>
            <a:r>
              <a:rPr sz="1500" spc="-10" dirty="0">
                <a:latin typeface="Times New Roman"/>
                <a:cs typeface="Times New Roman"/>
              </a:rPr>
              <a:t>-</a:t>
            </a:r>
            <a:r>
              <a:rPr sz="1500" dirty="0">
                <a:latin typeface="Times New Roman"/>
                <a:cs typeface="Times New Roman"/>
              </a:rPr>
              <a:t>le</a:t>
            </a:r>
            <a:r>
              <a:rPr sz="1500" spc="-10" dirty="0">
                <a:latin typeface="Times New Roman"/>
                <a:cs typeface="Times New Roman"/>
              </a:rPr>
              <a:t>a</a:t>
            </a:r>
            <a:r>
              <a:rPr sz="1500" dirty="0">
                <a:latin typeface="Times New Roman"/>
                <a:cs typeface="Times New Roman"/>
              </a:rPr>
              <a:t>f	</a:t>
            </a:r>
            <a:r>
              <a:rPr sz="1500" spc="-10" dirty="0">
                <a:latin typeface="Times New Roman"/>
                <a:cs typeface="Times New Roman"/>
              </a:rPr>
              <a:t>n</a:t>
            </a:r>
            <a:r>
              <a:rPr sz="1500" dirty="0">
                <a:latin typeface="Times New Roman"/>
                <a:cs typeface="Times New Roman"/>
              </a:rPr>
              <a:t>od</a:t>
            </a:r>
            <a:r>
              <a:rPr sz="1500" spc="-10" dirty="0">
                <a:latin typeface="Times New Roman"/>
                <a:cs typeface="Times New Roman"/>
              </a:rPr>
              <a:t>e</a:t>
            </a:r>
            <a:r>
              <a:rPr sz="1500" spc="-5" dirty="0">
                <a:latin typeface="Times New Roman"/>
                <a:cs typeface="Times New Roman"/>
              </a:rPr>
              <a:t>s</a:t>
            </a:r>
            <a:r>
              <a:rPr sz="1500" dirty="0">
                <a:latin typeface="Times New Roman"/>
                <a:cs typeface="Times New Roman"/>
              </a:rPr>
              <a:t>	exc</a:t>
            </a:r>
            <a:r>
              <a:rPr sz="1500" spc="-10" dirty="0">
                <a:latin typeface="Times New Roman"/>
                <a:cs typeface="Times New Roman"/>
              </a:rPr>
              <a:t>e</a:t>
            </a:r>
            <a:r>
              <a:rPr sz="1500" spc="5" dirty="0">
                <a:latin typeface="Times New Roman"/>
                <a:cs typeface="Times New Roman"/>
              </a:rPr>
              <a:t>p</a:t>
            </a:r>
            <a:r>
              <a:rPr sz="1500" dirty="0">
                <a:latin typeface="Times New Roman"/>
                <a:cs typeface="Times New Roman"/>
              </a:rPr>
              <a:t>t	</a:t>
            </a:r>
            <a:r>
              <a:rPr sz="1500" spc="-10" dirty="0">
                <a:latin typeface="Times New Roman"/>
                <a:cs typeface="Times New Roman"/>
              </a:rPr>
              <a:t>r</a:t>
            </a:r>
            <a:r>
              <a:rPr sz="1500" dirty="0">
                <a:latin typeface="Times New Roman"/>
                <a:cs typeface="Times New Roman"/>
              </a:rPr>
              <a:t>o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dirty="0">
                <a:latin typeface="Times New Roman"/>
                <a:cs typeface="Times New Roman"/>
              </a:rPr>
              <a:t>t	(i</a:t>
            </a:r>
            <a:r>
              <a:rPr sz="1500" spc="-5" dirty="0">
                <a:latin typeface="Times New Roman"/>
                <a:cs typeface="Times New Roman"/>
              </a:rPr>
              <a:t>.</a:t>
            </a:r>
            <a:r>
              <a:rPr sz="1500" spc="-10" dirty="0">
                <a:latin typeface="Times New Roman"/>
                <a:cs typeface="Times New Roman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.	</a:t>
            </a:r>
            <a:r>
              <a:rPr sz="1500" spc="-10" dirty="0">
                <a:latin typeface="Times New Roman"/>
                <a:cs typeface="Times New Roman"/>
              </a:rPr>
              <a:t>a</a:t>
            </a:r>
            <a:r>
              <a:rPr sz="1500" dirty="0">
                <a:latin typeface="Times New Roman"/>
                <a:cs typeface="Times New Roman"/>
              </a:rPr>
              <a:t>ll	int</a:t>
            </a:r>
            <a:r>
              <a:rPr sz="1500" spc="-10" dirty="0">
                <a:latin typeface="Times New Roman"/>
                <a:cs typeface="Times New Roman"/>
              </a:rPr>
              <a:t>er</a:t>
            </a:r>
            <a:r>
              <a:rPr sz="1500" dirty="0">
                <a:latin typeface="Times New Roman"/>
                <a:cs typeface="Times New Roman"/>
              </a:rPr>
              <a:t>n</a:t>
            </a:r>
            <a:r>
              <a:rPr sz="1500" spc="-10" dirty="0">
                <a:latin typeface="Times New Roman"/>
                <a:cs typeface="Times New Roman"/>
              </a:rPr>
              <a:t>a</a:t>
            </a:r>
            <a:r>
              <a:rPr sz="1500" dirty="0">
                <a:latin typeface="Times New Roman"/>
                <a:cs typeface="Times New Roman"/>
              </a:rPr>
              <a:t>l	n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dirty="0">
                <a:latin typeface="Times New Roman"/>
                <a:cs typeface="Times New Roman"/>
              </a:rPr>
              <a:t>d</a:t>
            </a:r>
            <a:r>
              <a:rPr sz="1500" spc="-10" dirty="0">
                <a:latin typeface="Times New Roman"/>
                <a:cs typeface="Times New Roman"/>
              </a:rPr>
              <a:t>e</a:t>
            </a:r>
            <a:r>
              <a:rPr sz="1500" spc="-5" dirty="0">
                <a:latin typeface="Times New Roman"/>
                <a:cs typeface="Times New Roman"/>
              </a:rPr>
              <a:t>s)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spc="-15" dirty="0">
                <a:latin typeface="Times New Roman"/>
                <a:cs typeface="Times New Roman"/>
              </a:rPr>
              <a:t>m</a:t>
            </a:r>
            <a:r>
              <a:rPr sz="1500" dirty="0">
                <a:latin typeface="Times New Roman"/>
                <a:cs typeface="Times New Roman"/>
              </a:rPr>
              <a:t>u</a:t>
            </a:r>
            <a:r>
              <a:rPr sz="1500" spc="-5" dirty="0">
                <a:latin typeface="Times New Roman"/>
                <a:cs typeface="Times New Roman"/>
              </a:rPr>
              <a:t>st</a:t>
            </a:r>
            <a:r>
              <a:rPr sz="1500" dirty="0">
                <a:latin typeface="Times New Roman"/>
                <a:cs typeface="Times New Roman"/>
              </a:rPr>
              <a:t>	h</a:t>
            </a:r>
            <a:r>
              <a:rPr sz="1500" spc="-20" dirty="0">
                <a:latin typeface="Times New Roman"/>
                <a:cs typeface="Times New Roman"/>
              </a:rPr>
              <a:t>a</a:t>
            </a:r>
            <a:r>
              <a:rPr sz="1500" dirty="0">
                <a:latin typeface="Times New Roman"/>
                <a:cs typeface="Times New Roman"/>
              </a:rPr>
              <a:t>ve	</a:t>
            </a:r>
            <a:r>
              <a:rPr sz="1500" spc="-10" dirty="0">
                <a:latin typeface="Times New Roman"/>
                <a:cs typeface="Times New Roman"/>
              </a:rPr>
              <a:t>at</a:t>
            </a:r>
            <a:r>
              <a:rPr lang="en-US"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least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m/2</a:t>
            </a:r>
            <a:r>
              <a:rPr sz="1500" dirty="0">
                <a:latin typeface="Times New Roman"/>
                <a:cs typeface="Times New Roman"/>
              </a:rPr>
              <a:t> children.</a:t>
            </a:r>
          </a:p>
          <a:p>
            <a:pPr marL="299085" indent="-287020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Times New Roman"/>
                <a:cs typeface="Times New Roman"/>
              </a:rPr>
              <a:t>Property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4 -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If the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root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node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non-leaf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node,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must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have at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least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2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children.</a:t>
            </a:r>
            <a:endParaRPr sz="15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Times New Roman"/>
                <a:cs typeface="Times New Roman"/>
              </a:rPr>
              <a:t>Property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5 - </a:t>
            </a:r>
            <a:r>
              <a:rPr sz="1500" spc="-5" dirty="0">
                <a:latin typeface="Times New Roman"/>
                <a:cs typeface="Times New Roman"/>
              </a:rPr>
              <a:t>A</a:t>
            </a:r>
            <a:r>
              <a:rPr sz="1500" dirty="0">
                <a:latin typeface="Times New Roman"/>
                <a:cs typeface="Times New Roman"/>
              </a:rPr>
              <a:t> non-leaf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node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with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n-1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keys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must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have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</a:t>
            </a:r>
            <a:r>
              <a:rPr sz="1500" spc="-5" dirty="0">
                <a:latin typeface="Times New Roman"/>
                <a:cs typeface="Times New Roman"/>
              </a:rPr>
              <a:t> number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 children.</a:t>
            </a: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Times New Roman"/>
                <a:cs typeface="Times New Roman"/>
              </a:rPr>
              <a:t>Property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6 - All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key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values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node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must</a:t>
            </a:r>
            <a:r>
              <a:rPr sz="1500" dirty="0">
                <a:latin typeface="Times New Roman"/>
                <a:cs typeface="Times New Roman"/>
              </a:rPr>
              <a:t> be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Ascending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Order.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906" y="459435"/>
            <a:ext cx="824801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/>
              <a:t>For</a:t>
            </a:r>
            <a:r>
              <a:rPr sz="1500" spc="20" dirty="0"/>
              <a:t> </a:t>
            </a:r>
            <a:r>
              <a:rPr sz="1500" spc="-5" dirty="0"/>
              <a:t>example,</a:t>
            </a:r>
            <a:r>
              <a:rPr sz="1500" spc="5" dirty="0"/>
              <a:t> </a:t>
            </a:r>
            <a:r>
              <a:rPr sz="1500" spc="-5" dirty="0"/>
              <a:t>B-Tree</a:t>
            </a:r>
            <a:r>
              <a:rPr sz="1500" spc="15" dirty="0"/>
              <a:t> </a:t>
            </a:r>
            <a:r>
              <a:rPr sz="1500" dirty="0"/>
              <a:t>of</a:t>
            </a:r>
            <a:r>
              <a:rPr sz="1500" spc="20" dirty="0"/>
              <a:t> </a:t>
            </a:r>
            <a:r>
              <a:rPr sz="1500" spc="-5" dirty="0"/>
              <a:t>Order</a:t>
            </a:r>
            <a:r>
              <a:rPr sz="1500" spc="15" dirty="0"/>
              <a:t> </a:t>
            </a:r>
            <a:r>
              <a:rPr sz="1500" dirty="0"/>
              <a:t>4</a:t>
            </a:r>
            <a:r>
              <a:rPr sz="1500" spc="25" dirty="0"/>
              <a:t> </a:t>
            </a:r>
            <a:r>
              <a:rPr sz="1500" spc="-5" dirty="0"/>
              <a:t>contains</a:t>
            </a:r>
            <a:r>
              <a:rPr sz="1500" spc="30" dirty="0"/>
              <a:t> </a:t>
            </a:r>
            <a:r>
              <a:rPr sz="1500" dirty="0"/>
              <a:t>a</a:t>
            </a:r>
            <a:r>
              <a:rPr sz="1500" spc="10" dirty="0"/>
              <a:t> </a:t>
            </a:r>
            <a:r>
              <a:rPr sz="1500" spc="-5" dirty="0"/>
              <a:t>maximum</a:t>
            </a:r>
            <a:r>
              <a:rPr sz="1500" spc="5" dirty="0"/>
              <a:t> </a:t>
            </a:r>
            <a:r>
              <a:rPr sz="1500" dirty="0"/>
              <a:t>of</a:t>
            </a:r>
            <a:r>
              <a:rPr sz="1500" spc="25" dirty="0"/>
              <a:t> </a:t>
            </a:r>
            <a:r>
              <a:rPr sz="1500" dirty="0"/>
              <a:t>3</a:t>
            </a:r>
            <a:r>
              <a:rPr sz="1500" spc="25" dirty="0"/>
              <a:t> </a:t>
            </a:r>
            <a:r>
              <a:rPr sz="1500" spc="-5" dirty="0"/>
              <a:t>key</a:t>
            </a:r>
            <a:r>
              <a:rPr sz="1500" spc="15" dirty="0"/>
              <a:t> </a:t>
            </a:r>
            <a:r>
              <a:rPr sz="1500" spc="-5" dirty="0"/>
              <a:t>values</a:t>
            </a:r>
            <a:r>
              <a:rPr sz="1500" spc="25" dirty="0"/>
              <a:t> </a:t>
            </a:r>
            <a:r>
              <a:rPr sz="1500" spc="-5" dirty="0"/>
              <a:t>in</a:t>
            </a:r>
            <a:r>
              <a:rPr sz="1500" spc="30" dirty="0"/>
              <a:t> </a:t>
            </a:r>
            <a:r>
              <a:rPr sz="1500" dirty="0"/>
              <a:t>a</a:t>
            </a:r>
            <a:r>
              <a:rPr sz="1500" spc="10" dirty="0"/>
              <a:t> </a:t>
            </a:r>
            <a:r>
              <a:rPr sz="1500" spc="-5" dirty="0"/>
              <a:t>node</a:t>
            </a:r>
            <a:r>
              <a:rPr sz="1500" spc="5" dirty="0"/>
              <a:t> </a:t>
            </a:r>
            <a:r>
              <a:rPr sz="1500" spc="-5" dirty="0"/>
              <a:t>and</a:t>
            </a:r>
            <a:r>
              <a:rPr sz="1500" spc="30" dirty="0"/>
              <a:t> </a:t>
            </a:r>
            <a:r>
              <a:rPr sz="1500" spc="-5" dirty="0"/>
              <a:t>maximum</a:t>
            </a:r>
            <a:r>
              <a:rPr sz="1500" spc="10" dirty="0"/>
              <a:t> </a:t>
            </a:r>
            <a:r>
              <a:rPr sz="1500" dirty="0"/>
              <a:t>of</a:t>
            </a:r>
            <a:r>
              <a:rPr sz="1500" spc="25" dirty="0"/>
              <a:t> </a:t>
            </a:r>
            <a:r>
              <a:rPr sz="1500" dirty="0"/>
              <a:t>4</a:t>
            </a:r>
            <a:r>
              <a:rPr sz="1500" spc="10" dirty="0"/>
              <a:t> </a:t>
            </a:r>
            <a:r>
              <a:rPr sz="1500" spc="-5" dirty="0"/>
              <a:t>children</a:t>
            </a:r>
            <a:endParaRPr sz="1500"/>
          </a:p>
        </p:txBody>
      </p:sp>
      <p:sp>
        <p:nvSpPr>
          <p:cNvPr id="3" name="object 3"/>
          <p:cNvSpPr txBox="1"/>
          <p:nvPr/>
        </p:nvSpPr>
        <p:spPr>
          <a:xfrm>
            <a:off x="571906" y="802894"/>
            <a:ext cx="8034655" cy="3966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for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node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94615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Times New Roman"/>
                <a:cs typeface="Times New Roman"/>
              </a:rPr>
              <a:t>Insertion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Operation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in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B-Tree</a:t>
            </a:r>
            <a:endParaRPr sz="1400">
              <a:latin typeface="Times New Roman"/>
              <a:cs typeface="Times New Roman"/>
            </a:endParaRPr>
          </a:p>
          <a:p>
            <a:pPr marL="9461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Times New Roman"/>
                <a:cs typeface="Times New Roman"/>
              </a:rPr>
              <a:t>Step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-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Check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whether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tree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Empty.</a:t>
            </a:r>
            <a:endParaRPr sz="1400">
              <a:latin typeface="Times New Roman"/>
              <a:cs typeface="Times New Roman"/>
            </a:endParaRPr>
          </a:p>
          <a:p>
            <a:pPr marL="94615" marR="5080">
              <a:lnSpc>
                <a:spcPct val="150000"/>
              </a:lnSpc>
            </a:pPr>
            <a:r>
              <a:rPr sz="1400" dirty="0">
                <a:latin typeface="Times New Roman"/>
                <a:cs typeface="Times New Roman"/>
              </a:rPr>
              <a:t>Step 2 - If tree is </a:t>
            </a:r>
            <a:r>
              <a:rPr sz="1400" spc="-10" dirty="0">
                <a:latin typeface="Times New Roman"/>
                <a:cs typeface="Times New Roman"/>
              </a:rPr>
              <a:t>Empty, </a:t>
            </a:r>
            <a:r>
              <a:rPr sz="1400" dirty="0">
                <a:latin typeface="Times New Roman"/>
                <a:cs typeface="Times New Roman"/>
              </a:rPr>
              <a:t>then create a new </a:t>
            </a:r>
            <a:r>
              <a:rPr sz="1400" spc="5" dirty="0">
                <a:latin typeface="Times New Roman"/>
                <a:cs typeface="Times New Roman"/>
              </a:rPr>
              <a:t>node </a:t>
            </a:r>
            <a:r>
              <a:rPr sz="1400" spc="-5" dirty="0">
                <a:latin typeface="Times New Roman"/>
                <a:cs typeface="Times New Roman"/>
              </a:rPr>
              <a:t>with </a:t>
            </a:r>
            <a:r>
              <a:rPr sz="1400" dirty="0">
                <a:latin typeface="Times New Roman"/>
                <a:cs typeface="Times New Roman"/>
              </a:rPr>
              <a:t>new key value and insert it </a:t>
            </a:r>
            <a:r>
              <a:rPr sz="1400" spc="5" dirty="0">
                <a:latin typeface="Times New Roman"/>
                <a:cs typeface="Times New Roman"/>
              </a:rPr>
              <a:t>into the </a:t>
            </a:r>
            <a:r>
              <a:rPr sz="1400" dirty="0">
                <a:latin typeface="Times New Roman"/>
                <a:cs typeface="Times New Roman"/>
              </a:rPr>
              <a:t>tree as a root node.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Step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3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-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If</a:t>
            </a:r>
            <a:r>
              <a:rPr sz="1400" dirty="0">
                <a:latin typeface="Times New Roman"/>
                <a:cs typeface="Times New Roman"/>
              </a:rPr>
              <a:t> tree is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Not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Empty,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find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suitable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leaf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node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which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new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key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value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added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using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Binary</a:t>
            </a:r>
            <a:endParaRPr sz="1400">
              <a:latin typeface="Times New Roman"/>
              <a:cs typeface="Times New Roman"/>
            </a:endParaRPr>
          </a:p>
          <a:p>
            <a:pPr marL="94615">
              <a:lnSpc>
                <a:spcPct val="100000"/>
              </a:lnSpc>
              <a:spcBef>
                <a:spcPts val="845"/>
              </a:spcBef>
            </a:pPr>
            <a:r>
              <a:rPr sz="1400" dirty="0">
                <a:latin typeface="Times New Roman"/>
                <a:cs typeface="Times New Roman"/>
              </a:rPr>
              <a:t>Search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Tree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logic.</a:t>
            </a:r>
            <a:endParaRPr sz="1400">
              <a:latin typeface="Times New Roman"/>
              <a:cs typeface="Times New Roman"/>
            </a:endParaRPr>
          </a:p>
          <a:p>
            <a:pPr marL="94615" marR="5080">
              <a:lnSpc>
                <a:spcPct val="150000"/>
              </a:lnSpc>
            </a:pPr>
            <a:r>
              <a:rPr sz="1400" spc="-5" dirty="0">
                <a:latin typeface="Times New Roman"/>
                <a:cs typeface="Times New Roman"/>
              </a:rPr>
              <a:t>Step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4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-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If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leaf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node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has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empty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position,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new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key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value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leaf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node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ascending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order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key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value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within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node.</a:t>
            </a:r>
            <a:endParaRPr sz="1400">
              <a:latin typeface="Times New Roman"/>
              <a:cs typeface="Times New Roman"/>
            </a:endParaRPr>
          </a:p>
          <a:p>
            <a:pPr marL="9461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Times New Roman"/>
                <a:cs typeface="Times New Roman"/>
              </a:rPr>
              <a:t>Step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5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-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If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leaf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node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already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full,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split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leaf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node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sending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middle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value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to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its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parent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node.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Repeat</a:t>
            </a:r>
            <a:endParaRPr sz="1400">
              <a:latin typeface="Times New Roman"/>
              <a:cs typeface="Times New Roman"/>
            </a:endParaRPr>
          </a:p>
          <a:p>
            <a:pPr marL="94615">
              <a:lnSpc>
                <a:spcPct val="100000"/>
              </a:lnSpc>
              <a:spcBef>
                <a:spcPts val="840"/>
              </a:spcBef>
            </a:pPr>
            <a:r>
              <a:rPr sz="1400" spc="5" dirty="0">
                <a:latin typeface="Times New Roman"/>
                <a:cs typeface="Times New Roman"/>
              </a:rPr>
              <a:t>the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same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until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sending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value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fixed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into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node.</a:t>
            </a:r>
            <a:endParaRPr sz="1400">
              <a:latin typeface="Times New Roman"/>
              <a:cs typeface="Times New Roman"/>
            </a:endParaRPr>
          </a:p>
          <a:p>
            <a:pPr marL="94615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Times New Roman"/>
                <a:cs typeface="Times New Roman"/>
              </a:rPr>
              <a:t>Step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6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-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If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spilting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performed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at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root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node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then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middle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value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becomes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new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root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node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tree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endParaRPr sz="1400">
              <a:latin typeface="Times New Roman"/>
              <a:cs typeface="Times New Roman"/>
            </a:endParaRPr>
          </a:p>
          <a:p>
            <a:pPr marL="94615">
              <a:lnSpc>
                <a:spcPct val="100000"/>
              </a:lnSpc>
              <a:spcBef>
                <a:spcPts val="840"/>
              </a:spcBef>
            </a:pPr>
            <a:r>
              <a:rPr sz="1400" spc="5" dirty="0">
                <a:latin typeface="Times New Roman"/>
                <a:cs typeface="Times New Roman"/>
              </a:rPr>
              <a:t>the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height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tree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increased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one.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654" y="1377695"/>
            <a:ext cx="5233177" cy="328371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89915" y="232664"/>
            <a:ext cx="8167370" cy="10541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500" spc="-5" dirty="0">
                <a:latin typeface="Times New Roman"/>
                <a:cs typeface="Times New Roman"/>
              </a:rPr>
              <a:t>Construct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B-Tree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 </a:t>
            </a:r>
            <a:r>
              <a:rPr sz="1500" spc="-5" dirty="0">
                <a:latin typeface="Times New Roman"/>
                <a:cs typeface="Times New Roman"/>
              </a:rPr>
              <a:t>Order</a:t>
            </a:r>
            <a:r>
              <a:rPr sz="1500" dirty="0">
                <a:latin typeface="Times New Roman"/>
                <a:cs typeface="Times New Roman"/>
              </a:rPr>
              <a:t> 3</a:t>
            </a: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</a:pPr>
            <a:r>
              <a:rPr sz="1500" spc="-5" dirty="0">
                <a:latin typeface="Times New Roman"/>
                <a:cs typeface="Times New Roman"/>
              </a:rPr>
              <a:t>Key=m-1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i,e.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non-leaf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node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with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children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contains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−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1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keys.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non-leaf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node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(except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root)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has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at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least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3054" y="356340"/>
            <a:ext cx="8042909" cy="448437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500" b="1" spc="-5" dirty="0">
                <a:latin typeface="Times New Roman"/>
                <a:cs typeface="Times New Roman"/>
              </a:rPr>
              <a:t>Complexity</a:t>
            </a:r>
            <a:r>
              <a:rPr sz="1500" b="1" spc="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of</a:t>
            </a:r>
            <a:r>
              <a:rPr sz="1500" b="1" spc="-2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B</a:t>
            </a:r>
            <a:r>
              <a:rPr sz="1500" b="1" spc="-5" dirty="0">
                <a:latin typeface="Times New Roman"/>
                <a:cs typeface="Times New Roman"/>
              </a:rPr>
              <a:t> </a:t>
            </a:r>
            <a:r>
              <a:rPr sz="1500" b="1" spc="-10" dirty="0">
                <a:latin typeface="Times New Roman"/>
                <a:cs typeface="Times New Roman"/>
              </a:rPr>
              <a:t>Tree</a:t>
            </a:r>
            <a:r>
              <a:rPr sz="1500" b="1" spc="-5" dirty="0">
                <a:latin typeface="Times New Roman"/>
                <a:cs typeface="Times New Roman"/>
              </a:rPr>
              <a:t> operations</a:t>
            </a:r>
            <a:endParaRPr sz="1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SzPct val="66666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500" spc="-10" dirty="0">
                <a:latin typeface="Times New Roman"/>
                <a:cs typeface="Times New Roman"/>
              </a:rPr>
              <a:t>max</a:t>
            </a:r>
            <a:r>
              <a:rPr sz="1500" dirty="0">
                <a:latin typeface="Times New Roman"/>
                <a:cs typeface="Times New Roman"/>
              </a:rPr>
              <a:t> depth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5" dirty="0">
                <a:latin typeface="Times New Roman"/>
                <a:cs typeface="Times New Roman"/>
              </a:rPr>
              <a:t> an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order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BTree </a:t>
            </a:r>
            <a:r>
              <a:rPr sz="1500" dirty="0">
                <a:latin typeface="Times New Roman"/>
                <a:cs typeface="Times New Roman"/>
              </a:rPr>
              <a:t>is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lang="pt-BR" sz="1600"/>
              <a:t>h=⌈log⌈m/2⌉​(n)⌉</a:t>
            </a: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SzPct val="66666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500" spc="-5">
                <a:latin typeface="Times New Roman"/>
                <a:cs typeface="Times New Roman"/>
              </a:rPr>
              <a:t>At </a:t>
            </a:r>
            <a:r>
              <a:rPr sz="1500" spc="-10" dirty="0">
                <a:latin typeface="Times New Roman"/>
                <a:cs typeface="Times New Roman"/>
              </a:rPr>
              <a:t>each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node,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we</a:t>
            </a:r>
            <a:r>
              <a:rPr sz="1500" dirty="0">
                <a:latin typeface="Times New Roman"/>
                <a:cs typeface="Times New Roman"/>
              </a:rPr>
              <a:t> do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O(log</a:t>
            </a:r>
            <a:r>
              <a:rPr sz="1500" spc="-10" dirty="0">
                <a:latin typeface="Times New Roman"/>
                <a:cs typeface="Times New Roman"/>
              </a:rPr>
              <a:t> m)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work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 </a:t>
            </a:r>
            <a:r>
              <a:rPr sz="1500" spc="-5" dirty="0">
                <a:latin typeface="Times New Roman"/>
                <a:cs typeface="Times New Roman"/>
              </a:rPr>
              <a:t>choose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branch</a:t>
            </a:r>
            <a:endParaRPr sz="1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SzPct val="66666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500" spc="-5" dirty="0">
                <a:latin typeface="Times New Roman"/>
                <a:cs typeface="Times New Roman"/>
              </a:rPr>
              <a:t>An </a:t>
            </a:r>
            <a:r>
              <a:rPr sz="1500" dirty="0">
                <a:latin typeface="Times New Roman"/>
                <a:cs typeface="Times New Roman"/>
              </a:rPr>
              <a:t>insert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or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delete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may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need O(m)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work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fix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up info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node</a:t>
            </a: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Times New Roman"/>
                <a:cs typeface="Times New Roman"/>
              </a:rPr>
              <a:t>Worst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cases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are:</a:t>
            </a:r>
            <a:endParaRPr sz="1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05"/>
              </a:spcBef>
              <a:buSzPct val="66666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500" dirty="0">
                <a:latin typeface="Times New Roman"/>
                <a:cs typeface="Times New Roman"/>
              </a:rPr>
              <a:t>find: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O(log(m)</a:t>
            </a:r>
            <a:r>
              <a:rPr sz="1500" spc="-5" dirty="0">
                <a:latin typeface="Cambria Math"/>
                <a:cs typeface="Cambria Math"/>
              </a:rPr>
              <a:t>⋅</a:t>
            </a:r>
            <a:r>
              <a:rPr sz="1500" spc="-5" dirty="0">
                <a:latin typeface="Times New Roman"/>
                <a:cs typeface="Times New Roman"/>
              </a:rPr>
              <a:t>logm(n))</a:t>
            </a:r>
            <a:endParaRPr sz="15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900"/>
              </a:spcBef>
            </a:pPr>
            <a:r>
              <a:rPr sz="1500" spc="-5" dirty="0">
                <a:latin typeface="Times New Roman"/>
                <a:cs typeface="Times New Roman"/>
              </a:rPr>
              <a:t>But,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since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logm(n)=log(n)log(m),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this </a:t>
            </a:r>
            <a:r>
              <a:rPr sz="1500" spc="-5" dirty="0">
                <a:latin typeface="Times New Roman"/>
                <a:cs typeface="Times New Roman"/>
              </a:rPr>
              <a:t>simplifies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 O(log(n)).</a:t>
            </a: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SzPct val="66666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500" spc="-5" dirty="0">
                <a:latin typeface="Times New Roman"/>
                <a:cs typeface="Times New Roman"/>
              </a:rPr>
              <a:t>insert/delete: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O(mlogm(n))=O(mlog(m)log(n))</a:t>
            </a: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spc="-5" dirty="0">
                <a:latin typeface="Times New Roman"/>
                <a:cs typeface="Times New Roman"/>
              </a:rPr>
              <a:t>Applications</a:t>
            </a:r>
            <a:endParaRPr sz="1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SzPct val="66666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500" spc="-5" dirty="0">
                <a:latin typeface="Times New Roman"/>
                <a:cs typeface="Times New Roman"/>
              </a:rPr>
              <a:t>B-trees</a:t>
            </a:r>
            <a:r>
              <a:rPr sz="1500" spc="18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are</a:t>
            </a:r>
            <a:r>
              <a:rPr sz="1500" spc="18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preferred</a:t>
            </a:r>
            <a:r>
              <a:rPr sz="1500" spc="1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when</a:t>
            </a:r>
            <a:r>
              <a:rPr sz="1500" spc="18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decision</a:t>
            </a:r>
            <a:r>
              <a:rPr sz="1500" spc="18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points,</a:t>
            </a:r>
            <a:r>
              <a:rPr sz="1500" spc="17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called</a:t>
            </a:r>
            <a:r>
              <a:rPr sz="1500" spc="19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nodes,</a:t>
            </a:r>
            <a:r>
              <a:rPr sz="1500" spc="17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are</a:t>
            </a:r>
            <a:r>
              <a:rPr sz="1500" spc="1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on</a:t>
            </a:r>
            <a:r>
              <a:rPr sz="1500" spc="17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hard</a:t>
            </a:r>
            <a:r>
              <a:rPr sz="1500" spc="18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disk</a:t>
            </a:r>
            <a:r>
              <a:rPr sz="1500" spc="18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rather</a:t>
            </a:r>
            <a:r>
              <a:rPr sz="1500" spc="18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than</a:t>
            </a:r>
            <a:r>
              <a:rPr sz="1500" spc="1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17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random-</a:t>
            </a:r>
            <a:endParaRPr sz="15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900"/>
              </a:spcBef>
            </a:pPr>
            <a:r>
              <a:rPr sz="1500" spc="-10" dirty="0">
                <a:latin typeface="Times New Roman"/>
                <a:cs typeface="Times New Roman"/>
              </a:rPr>
              <a:t>access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memory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(RAM)</a:t>
            </a:r>
            <a:endParaRPr sz="15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50000"/>
              </a:lnSpc>
              <a:spcBef>
                <a:spcPts val="5"/>
              </a:spcBef>
              <a:buSzPct val="66666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500" spc="-5" dirty="0">
                <a:latin typeface="Times New Roman"/>
                <a:cs typeface="Times New Roman"/>
              </a:rPr>
              <a:t>B-trees</a:t>
            </a:r>
            <a:r>
              <a:rPr sz="1500" spc="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save</a:t>
            </a:r>
            <a:r>
              <a:rPr sz="1500" spc="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time</a:t>
            </a:r>
            <a:r>
              <a:rPr sz="1500" spc="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by</a:t>
            </a:r>
            <a:r>
              <a:rPr sz="1500" spc="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using</a:t>
            </a:r>
            <a:r>
              <a:rPr sz="1500" spc="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nodes</a:t>
            </a:r>
            <a:r>
              <a:rPr sz="1500" spc="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with</a:t>
            </a:r>
            <a:r>
              <a:rPr sz="1500" spc="4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many</a:t>
            </a:r>
            <a:r>
              <a:rPr sz="1500" spc="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branches</a:t>
            </a:r>
            <a:r>
              <a:rPr sz="1500" spc="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(called</a:t>
            </a:r>
            <a:r>
              <a:rPr sz="1500" spc="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children),</a:t>
            </a:r>
            <a:r>
              <a:rPr sz="1500" spc="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compared</a:t>
            </a:r>
            <a:r>
              <a:rPr sz="1500" spc="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with</a:t>
            </a:r>
            <a:r>
              <a:rPr sz="1500" spc="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binary</a:t>
            </a:r>
            <a:r>
              <a:rPr sz="1500" spc="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trees,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which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each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node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has</a:t>
            </a:r>
            <a:r>
              <a:rPr sz="1500" dirty="0">
                <a:latin typeface="Times New Roman"/>
                <a:cs typeface="Times New Roman"/>
              </a:rPr>
              <a:t> only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two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children,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thereby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speeding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up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process.</a:t>
            </a:r>
            <a:endParaRPr sz="1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4202" y="562736"/>
            <a:ext cx="7496809" cy="1473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Times New Roman"/>
                <a:cs typeface="Times New Roman"/>
              </a:rPr>
              <a:t>Depth</a:t>
            </a:r>
            <a:r>
              <a:rPr sz="1500" b="1" spc="-2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of</a:t>
            </a:r>
            <a:r>
              <a:rPr sz="1500" b="1" spc="-20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tree</a:t>
            </a:r>
            <a:endParaRPr sz="1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SzPct val="66666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500" spc="-5" dirty="0">
                <a:latin typeface="Times New Roman"/>
                <a:cs typeface="Times New Roman"/>
              </a:rPr>
              <a:t>Total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number</a:t>
            </a:r>
            <a:r>
              <a:rPr sz="1500" dirty="0">
                <a:latin typeface="Times New Roman"/>
                <a:cs typeface="Times New Roman"/>
              </a:rPr>
              <a:t> of </a:t>
            </a:r>
            <a:r>
              <a:rPr sz="1500" spc="-5" dirty="0">
                <a:latin typeface="Times New Roman"/>
                <a:cs typeface="Times New Roman"/>
              </a:rPr>
              <a:t>edges </a:t>
            </a:r>
            <a:r>
              <a:rPr sz="1500" dirty="0">
                <a:latin typeface="Times New Roman"/>
                <a:cs typeface="Times New Roman"/>
              </a:rPr>
              <a:t>from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root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node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particular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node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called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as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depth</a:t>
            </a:r>
            <a:r>
              <a:rPr sz="1500" b="1" dirty="0">
                <a:latin typeface="Times New Roman"/>
                <a:cs typeface="Times New Roman"/>
              </a:rPr>
              <a:t> of</a:t>
            </a:r>
            <a:r>
              <a:rPr sz="1500" b="1" spc="-1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that</a:t>
            </a:r>
            <a:r>
              <a:rPr sz="1500" b="1" spc="-1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node</a:t>
            </a:r>
            <a:r>
              <a:rPr sz="1500" dirty="0">
                <a:latin typeface="Times New Roman"/>
                <a:cs typeface="Times New Roman"/>
              </a:rPr>
              <a:t>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ymbol"/>
              <a:buChar char=""/>
            </a:pPr>
            <a:endParaRPr sz="1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66666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500" b="1" spc="-5" dirty="0">
                <a:latin typeface="Times New Roman"/>
                <a:cs typeface="Times New Roman"/>
              </a:rPr>
              <a:t>Depth</a:t>
            </a:r>
            <a:r>
              <a:rPr sz="1500" b="1" spc="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of a</a:t>
            </a:r>
            <a:r>
              <a:rPr sz="1500" b="1" spc="-15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tree</a:t>
            </a:r>
            <a:r>
              <a:rPr sz="1500" b="1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is the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total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number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edges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from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root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node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leaf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node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longest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path.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ymbol"/>
              <a:buChar char=""/>
            </a:pPr>
            <a:endParaRPr sz="1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66666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500" spc="-5" dirty="0">
                <a:latin typeface="Times New Roman"/>
                <a:cs typeface="Times New Roman"/>
              </a:rPr>
              <a:t>Depth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root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node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003" y="2684232"/>
            <a:ext cx="3687489" cy="15180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66028" y="2833243"/>
            <a:ext cx="2631440" cy="815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00"/>
              </a:lnSpc>
              <a:spcBef>
                <a:spcPts val="100"/>
              </a:spcBef>
            </a:pPr>
            <a:r>
              <a:rPr sz="1500" spc="-5" dirty="0">
                <a:latin typeface="Times New Roman"/>
                <a:cs typeface="Times New Roman"/>
              </a:rPr>
              <a:t>Here, Depth</a:t>
            </a:r>
            <a:r>
              <a:rPr sz="1500" dirty="0">
                <a:latin typeface="Times New Roman"/>
                <a:cs typeface="Times New Roman"/>
              </a:rPr>
              <a:t> of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node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0,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1,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1,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 </a:t>
            </a: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2,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2,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2,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G </a:t>
            </a: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2,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500" spc="-5" dirty="0">
                <a:latin typeface="Times New Roman"/>
                <a:cs typeface="Times New Roman"/>
              </a:rPr>
              <a:t>H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2,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3,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J </a:t>
            </a: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3,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K </a:t>
            </a: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3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8404" y="76580"/>
            <a:ext cx="8290559" cy="482727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500" b="1" spc="-5" dirty="0">
                <a:latin typeface="Times New Roman"/>
                <a:cs typeface="Times New Roman"/>
              </a:rPr>
              <a:t>Huffman</a:t>
            </a:r>
            <a:r>
              <a:rPr sz="1500" b="1" spc="-20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tree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Times New Roman"/>
                <a:cs typeface="Times New Roman"/>
              </a:rPr>
              <a:t>Huffman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algorithm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or</a:t>
            </a:r>
            <a:r>
              <a:rPr sz="1500" spc="-5" dirty="0">
                <a:latin typeface="Times New Roman"/>
                <a:cs typeface="Times New Roman"/>
              </a:rPr>
              <a:t> Huffman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coding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entropy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encoding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algorithm.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Times New Roman"/>
                <a:cs typeface="Times New Roman"/>
              </a:rPr>
              <a:t>It</a:t>
            </a:r>
            <a:r>
              <a:rPr sz="1500" spc="-5" dirty="0">
                <a:latin typeface="Times New Roman"/>
                <a:cs typeface="Times New Roman"/>
              </a:rPr>
              <a:t> is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used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widely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for </a:t>
            </a:r>
            <a:r>
              <a:rPr sz="1500" spc="-5" dirty="0">
                <a:latin typeface="Times New Roman"/>
                <a:cs typeface="Times New Roman"/>
              </a:rPr>
              <a:t>data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compression </a:t>
            </a:r>
            <a:r>
              <a:rPr sz="1500" dirty="0">
                <a:latin typeface="Times New Roman"/>
                <a:cs typeface="Times New Roman"/>
              </a:rPr>
              <a:t>(like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Winzip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Compression-Winzip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doesn’t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use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it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but!)</a:t>
            </a:r>
            <a:endParaRPr sz="15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Times New Roman"/>
                <a:cs typeface="Times New Roman"/>
              </a:rPr>
              <a:t>Huffman</a:t>
            </a:r>
            <a:r>
              <a:rPr sz="1500" spc="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coding</a:t>
            </a:r>
            <a:r>
              <a:rPr sz="1500" spc="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tree</a:t>
            </a:r>
            <a:r>
              <a:rPr sz="1500" spc="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or</a:t>
            </a:r>
            <a:r>
              <a:rPr sz="1500" spc="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Huffman</a:t>
            </a:r>
            <a:r>
              <a:rPr sz="1500" spc="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tree</a:t>
            </a:r>
            <a:r>
              <a:rPr sz="1500" spc="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spc="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full</a:t>
            </a:r>
            <a:r>
              <a:rPr sz="1500" spc="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binary</a:t>
            </a:r>
            <a:r>
              <a:rPr sz="1500" spc="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tree</a:t>
            </a:r>
            <a:r>
              <a:rPr sz="1500" spc="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which</a:t>
            </a:r>
            <a:r>
              <a:rPr sz="1500" spc="4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each</a:t>
            </a:r>
            <a:r>
              <a:rPr sz="1500" spc="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leaf</a:t>
            </a:r>
            <a:r>
              <a:rPr sz="1500" spc="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of</a:t>
            </a:r>
            <a:r>
              <a:rPr sz="1500" spc="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tree</a:t>
            </a:r>
            <a:r>
              <a:rPr sz="1500" spc="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corresponds</a:t>
            </a:r>
            <a:r>
              <a:rPr sz="1500" spc="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letter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 the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given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alphabet.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Times New Roman"/>
                <a:cs typeface="Times New Roman"/>
              </a:rPr>
              <a:t>This</a:t>
            </a:r>
            <a:r>
              <a:rPr sz="1500" spc="1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is</a:t>
            </a:r>
            <a:r>
              <a:rPr sz="1500" spc="1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1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technique</a:t>
            </a:r>
            <a:r>
              <a:rPr sz="1500" spc="1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which</a:t>
            </a:r>
            <a:r>
              <a:rPr sz="1500" spc="1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is</a:t>
            </a:r>
            <a:r>
              <a:rPr sz="1500" spc="1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used</a:t>
            </a:r>
            <a:r>
              <a:rPr sz="1500" spc="1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1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1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data</a:t>
            </a:r>
            <a:r>
              <a:rPr sz="1500" spc="1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compression</a:t>
            </a:r>
            <a:r>
              <a:rPr sz="1500" spc="1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or</a:t>
            </a:r>
            <a:r>
              <a:rPr sz="1500" spc="1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it</a:t>
            </a:r>
            <a:r>
              <a:rPr sz="1500" spc="13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can</a:t>
            </a:r>
            <a:r>
              <a:rPr sz="1500" spc="1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be</a:t>
            </a:r>
            <a:r>
              <a:rPr sz="1500" spc="1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said</a:t>
            </a:r>
            <a:r>
              <a:rPr sz="1500" spc="1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that</a:t>
            </a:r>
            <a:r>
              <a:rPr sz="1500" spc="1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it</a:t>
            </a:r>
            <a:r>
              <a:rPr sz="1500" spc="1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is</a:t>
            </a:r>
            <a:r>
              <a:rPr sz="1500" spc="1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1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coding</a:t>
            </a:r>
            <a:r>
              <a:rPr sz="1500" spc="1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technique</a:t>
            </a:r>
            <a:endParaRPr sz="15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905"/>
              </a:spcBef>
            </a:pPr>
            <a:r>
              <a:rPr sz="1500" spc="-5" dirty="0">
                <a:latin typeface="Times New Roman"/>
                <a:cs typeface="Times New Roman"/>
              </a:rPr>
              <a:t>which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used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for </a:t>
            </a:r>
            <a:r>
              <a:rPr sz="1500" spc="-5" dirty="0">
                <a:latin typeface="Times New Roman"/>
                <a:cs typeface="Times New Roman"/>
              </a:rPr>
              <a:t>encoding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data.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Times New Roman"/>
                <a:cs typeface="Times New Roman"/>
              </a:rPr>
              <a:t>Huffman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coding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used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JPEG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compression.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Times New Roman"/>
                <a:cs typeface="Times New Roman"/>
              </a:rPr>
              <a:t>Greedy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method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Times New Roman"/>
                <a:cs typeface="Times New Roman"/>
              </a:rPr>
              <a:t>This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technique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 </a:t>
            </a:r>
            <a:r>
              <a:rPr sz="1500" spc="-5" dirty="0">
                <a:latin typeface="Times New Roman"/>
                <a:cs typeface="Times New Roman"/>
              </a:rPr>
              <a:t>mother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all data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compression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scheme.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Times New Roman"/>
                <a:cs typeface="Times New Roman"/>
              </a:rPr>
              <a:t>This</a:t>
            </a:r>
            <a:r>
              <a:rPr sz="1500" spc="1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idea</a:t>
            </a:r>
            <a:r>
              <a:rPr sz="1500" spc="1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spc="1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basically</a:t>
            </a:r>
            <a:r>
              <a:rPr sz="1500" spc="1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dependent</a:t>
            </a:r>
            <a:r>
              <a:rPr sz="1500" spc="15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upon</a:t>
            </a:r>
            <a:r>
              <a:rPr sz="1500" spc="1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</a:t>
            </a:r>
            <a:r>
              <a:rPr sz="1500" spc="1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frequency,</a:t>
            </a:r>
            <a:r>
              <a:rPr sz="1500" spc="1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i.e.</a:t>
            </a:r>
            <a:r>
              <a:rPr sz="1500" spc="1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1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frequency</a:t>
            </a:r>
            <a:r>
              <a:rPr sz="1500" spc="1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1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1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corresponding</a:t>
            </a:r>
            <a:r>
              <a:rPr sz="1500" spc="15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character</a:t>
            </a:r>
            <a:endParaRPr sz="15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900"/>
              </a:spcBef>
            </a:pPr>
            <a:r>
              <a:rPr sz="1500" spc="-5" dirty="0">
                <a:latin typeface="Times New Roman"/>
                <a:cs typeface="Times New Roman"/>
              </a:rPr>
              <a:t>which needs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be </a:t>
            </a:r>
            <a:r>
              <a:rPr sz="1500" spc="-5" dirty="0">
                <a:latin typeface="Times New Roman"/>
                <a:cs typeface="Times New Roman"/>
              </a:rPr>
              <a:t>compressed,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by </a:t>
            </a:r>
            <a:r>
              <a:rPr sz="1500" spc="-5" dirty="0">
                <a:latin typeface="Times New Roman"/>
                <a:cs typeface="Times New Roman"/>
              </a:rPr>
              <a:t>that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frequency,</a:t>
            </a:r>
            <a:r>
              <a:rPr sz="1500" dirty="0">
                <a:latin typeface="Times New Roman"/>
                <a:cs typeface="Times New Roman"/>
              </a:rPr>
              <a:t> only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Huffman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code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will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be </a:t>
            </a:r>
            <a:r>
              <a:rPr sz="1500" spc="-5" dirty="0">
                <a:latin typeface="Times New Roman"/>
                <a:cs typeface="Times New Roman"/>
              </a:rPr>
              <a:t>generated.</a:t>
            </a:r>
            <a:endParaRPr sz="1500">
              <a:latin typeface="Times New Roman"/>
              <a:cs typeface="Times New Roman"/>
            </a:endParaRPr>
          </a:p>
          <a:p>
            <a:pPr marL="299085" marR="6350" indent="-287020">
              <a:lnSpc>
                <a:spcPct val="15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19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case</a:t>
            </a:r>
            <a:r>
              <a:rPr sz="1500" spc="1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19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Huffman</a:t>
            </a:r>
            <a:r>
              <a:rPr sz="1500" spc="19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coding,</a:t>
            </a:r>
            <a:r>
              <a:rPr sz="1500" spc="19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</a:t>
            </a:r>
            <a:r>
              <a:rPr sz="1500" spc="18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most</a:t>
            </a:r>
            <a:r>
              <a:rPr sz="1500" spc="2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generated</a:t>
            </a:r>
            <a:r>
              <a:rPr sz="1500" spc="19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character</a:t>
            </a:r>
            <a:r>
              <a:rPr sz="1500" spc="2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will</a:t>
            </a:r>
            <a:r>
              <a:rPr sz="1500" spc="19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get</a:t>
            </a:r>
            <a:r>
              <a:rPr sz="1500" spc="19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</a:t>
            </a:r>
            <a:r>
              <a:rPr sz="1500" spc="18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small</a:t>
            </a:r>
            <a:r>
              <a:rPr sz="1500" spc="19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code</a:t>
            </a:r>
            <a:r>
              <a:rPr sz="1500" spc="18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spc="1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least</a:t>
            </a:r>
            <a:r>
              <a:rPr sz="1500" spc="19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generated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character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will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get</a:t>
            </a:r>
            <a:r>
              <a:rPr sz="1500" dirty="0">
                <a:latin typeface="Times New Roman"/>
                <a:cs typeface="Times New Roman"/>
              </a:rPr>
              <a:t> the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large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code.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4565" y="344759"/>
            <a:ext cx="7919720" cy="105537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Times New Roman"/>
                <a:cs typeface="Times New Roman"/>
              </a:rPr>
              <a:t>Huffman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tree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is a</a:t>
            </a:r>
            <a:r>
              <a:rPr sz="1500" spc="-5" dirty="0">
                <a:latin typeface="Times New Roman"/>
                <a:cs typeface="Times New Roman"/>
              </a:rPr>
              <a:t> specific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method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representing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each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symbol.</a:t>
            </a:r>
            <a:endParaRPr sz="15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Times New Roman"/>
                <a:cs typeface="Times New Roman"/>
              </a:rPr>
              <a:t>This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technique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produces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code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such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manner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that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no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codeword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prefix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some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other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code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word.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These codes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are called</a:t>
            </a:r>
            <a:r>
              <a:rPr sz="1500" spc="-10" dirty="0">
                <a:latin typeface="Times New Roman"/>
                <a:cs typeface="Times New Roman"/>
              </a:rPr>
              <a:t> as</a:t>
            </a:r>
            <a:r>
              <a:rPr sz="1500" dirty="0">
                <a:latin typeface="Times New Roman"/>
                <a:cs typeface="Times New Roman"/>
              </a:rPr>
              <a:t> prefix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code.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531" y="367410"/>
            <a:ext cx="7420609" cy="3608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Times New Roman"/>
                <a:cs typeface="Times New Roman"/>
              </a:rPr>
              <a:t>Huffman</a:t>
            </a:r>
            <a:r>
              <a:rPr sz="1500" b="1" spc="-10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Algorithm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latin typeface="Times New Roman"/>
                <a:cs typeface="Times New Roman"/>
              </a:rPr>
              <a:t>Step</a:t>
            </a:r>
            <a:r>
              <a:rPr sz="1500" spc="114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1:</a:t>
            </a:r>
            <a:r>
              <a:rPr sz="1500" spc="1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Create</a:t>
            </a:r>
            <a:r>
              <a:rPr sz="1500" spc="10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114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leaf</a:t>
            </a:r>
            <a:r>
              <a:rPr sz="1500" spc="11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node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for</a:t>
            </a:r>
            <a:r>
              <a:rPr sz="1500" spc="11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each</a:t>
            </a:r>
            <a:r>
              <a:rPr sz="1500" spc="114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character.</a:t>
            </a:r>
            <a:r>
              <a:rPr sz="1500" spc="10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Add</a:t>
            </a:r>
            <a:r>
              <a:rPr sz="1500" spc="1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character</a:t>
            </a:r>
            <a:r>
              <a:rPr sz="1500" spc="114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spc="11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its</a:t>
            </a:r>
            <a:r>
              <a:rPr sz="1500" spc="1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weight</a:t>
            </a:r>
            <a:r>
              <a:rPr sz="1500" spc="10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or</a:t>
            </a:r>
            <a:r>
              <a:rPr sz="1500" spc="1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frequency</a:t>
            </a:r>
            <a:r>
              <a:rPr sz="1500" spc="1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spc="-5" dirty="0">
                <a:latin typeface="Times New Roman"/>
                <a:cs typeface="Times New Roman"/>
              </a:rPr>
              <a:t>occurrence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priority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queue.</a:t>
            </a:r>
            <a:endParaRPr sz="1500">
              <a:latin typeface="Times New Roman"/>
              <a:cs typeface="Times New Roman"/>
            </a:endParaRPr>
          </a:p>
          <a:p>
            <a:pPr marL="12700" marR="645160">
              <a:lnSpc>
                <a:spcPts val="3510"/>
              </a:lnSpc>
              <a:spcBef>
                <a:spcPts val="395"/>
              </a:spcBef>
            </a:pPr>
            <a:r>
              <a:rPr sz="1500" spc="-5" dirty="0">
                <a:latin typeface="Times New Roman"/>
                <a:cs typeface="Times New Roman"/>
              </a:rPr>
              <a:t>Step </a:t>
            </a:r>
            <a:r>
              <a:rPr sz="1500" dirty="0">
                <a:latin typeface="Times New Roman"/>
                <a:cs typeface="Times New Roman"/>
              </a:rPr>
              <a:t>2: </a:t>
            </a:r>
            <a:r>
              <a:rPr sz="1500" spc="-10" dirty="0">
                <a:latin typeface="Times New Roman"/>
                <a:cs typeface="Times New Roman"/>
              </a:rPr>
              <a:t>Repeat </a:t>
            </a:r>
            <a:r>
              <a:rPr sz="1500" spc="-5" dirty="0">
                <a:latin typeface="Times New Roman"/>
                <a:cs typeface="Times New Roman"/>
              </a:rPr>
              <a:t>Steps </a:t>
            </a:r>
            <a:r>
              <a:rPr sz="1500" dirty="0">
                <a:latin typeface="Times New Roman"/>
                <a:cs typeface="Times New Roman"/>
              </a:rPr>
              <a:t>3 to 5 while the total </a:t>
            </a:r>
            <a:r>
              <a:rPr sz="1500" spc="-5" dirty="0">
                <a:latin typeface="Times New Roman"/>
                <a:cs typeface="Times New Roman"/>
              </a:rPr>
              <a:t>number </a:t>
            </a:r>
            <a:r>
              <a:rPr sz="1500" dirty="0">
                <a:latin typeface="Times New Roman"/>
                <a:cs typeface="Times New Roman"/>
              </a:rPr>
              <a:t>of </a:t>
            </a:r>
            <a:r>
              <a:rPr sz="1500" spc="-5" dirty="0">
                <a:latin typeface="Times New Roman"/>
                <a:cs typeface="Times New Roman"/>
              </a:rPr>
              <a:t>nodes </a:t>
            </a:r>
            <a:r>
              <a:rPr sz="1500" dirty="0">
                <a:latin typeface="Times New Roman"/>
                <a:cs typeface="Times New Roman"/>
              </a:rPr>
              <a:t>in the </a:t>
            </a:r>
            <a:r>
              <a:rPr sz="1500" spc="-5" dirty="0">
                <a:latin typeface="Times New Roman"/>
                <a:cs typeface="Times New Roman"/>
              </a:rPr>
              <a:t>queue is </a:t>
            </a:r>
            <a:r>
              <a:rPr sz="1500" dirty="0">
                <a:latin typeface="Times New Roman"/>
                <a:cs typeface="Times New Roman"/>
              </a:rPr>
              <a:t>greater </a:t>
            </a:r>
            <a:r>
              <a:rPr sz="1500" spc="-5" dirty="0">
                <a:latin typeface="Times New Roman"/>
                <a:cs typeface="Times New Roman"/>
              </a:rPr>
              <a:t>than </a:t>
            </a:r>
            <a:r>
              <a:rPr sz="1500" dirty="0">
                <a:latin typeface="Times New Roman"/>
                <a:cs typeface="Times New Roman"/>
              </a:rPr>
              <a:t>1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Step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3: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Remove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two</a:t>
            </a:r>
            <a:r>
              <a:rPr sz="1500" dirty="0">
                <a:latin typeface="Times New Roman"/>
                <a:cs typeface="Times New Roman"/>
              </a:rPr>
              <a:t> nodes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that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have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lowest </a:t>
            </a:r>
            <a:r>
              <a:rPr sz="1500" dirty="0">
                <a:latin typeface="Times New Roman"/>
                <a:cs typeface="Times New Roman"/>
              </a:rPr>
              <a:t>weight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(or</a:t>
            </a:r>
            <a:r>
              <a:rPr sz="1500" spc="-5" dirty="0">
                <a:latin typeface="Times New Roman"/>
                <a:cs typeface="Times New Roman"/>
              </a:rPr>
              <a:t> highest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priority)</a:t>
            </a: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  <a:spcBef>
                <a:spcPts val="390"/>
              </a:spcBef>
            </a:pPr>
            <a:r>
              <a:rPr sz="1500" spc="-5" dirty="0">
                <a:latin typeface="Times New Roman"/>
                <a:cs typeface="Times New Roman"/>
              </a:rPr>
              <a:t>Step</a:t>
            </a:r>
            <a:r>
              <a:rPr sz="1500" spc="2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4:</a:t>
            </a:r>
            <a:r>
              <a:rPr sz="1500" spc="2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Create</a:t>
            </a:r>
            <a:r>
              <a:rPr sz="1500" spc="2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2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new</a:t>
            </a:r>
            <a:r>
              <a:rPr sz="1500" spc="2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internal</a:t>
            </a:r>
            <a:r>
              <a:rPr sz="1500" spc="2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node</a:t>
            </a:r>
            <a:r>
              <a:rPr sz="1500" spc="2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by</a:t>
            </a:r>
            <a:r>
              <a:rPr sz="1500" spc="2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merging</a:t>
            </a:r>
            <a:r>
              <a:rPr sz="1500" spc="229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these</a:t>
            </a:r>
            <a:r>
              <a:rPr sz="1500" spc="2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two</a:t>
            </a:r>
            <a:r>
              <a:rPr sz="1500" spc="2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nodes</a:t>
            </a:r>
            <a:r>
              <a:rPr sz="1500" spc="22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as</a:t>
            </a:r>
            <a:r>
              <a:rPr sz="1500" spc="2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children</a:t>
            </a:r>
            <a:r>
              <a:rPr sz="1500" spc="2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spc="2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with</a:t>
            </a:r>
            <a:r>
              <a:rPr sz="1500" spc="2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weight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equal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sum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two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nodes'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weights.</a:t>
            </a:r>
            <a:endParaRPr sz="1500">
              <a:latin typeface="Times New Roman"/>
              <a:cs typeface="Times New Roman"/>
            </a:endParaRPr>
          </a:p>
          <a:p>
            <a:pPr marL="12700" marR="3658870">
              <a:lnSpc>
                <a:spcPct val="194700"/>
              </a:lnSpc>
            </a:pPr>
            <a:r>
              <a:rPr sz="1500" spc="-5" dirty="0">
                <a:latin typeface="Times New Roman"/>
                <a:cs typeface="Times New Roman"/>
              </a:rPr>
              <a:t>Step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5: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Add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newly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created</a:t>
            </a:r>
            <a:r>
              <a:rPr sz="1500" dirty="0">
                <a:latin typeface="Times New Roman"/>
                <a:cs typeface="Times New Roman"/>
              </a:rPr>
              <a:t> node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queue.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Step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6: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Add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newly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created</a:t>
            </a:r>
            <a:r>
              <a:rPr sz="1500" dirty="0">
                <a:latin typeface="Times New Roman"/>
                <a:cs typeface="Times New Roman"/>
              </a:rPr>
              <a:t> node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queue.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691" y="376554"/>
            <a:ext cx="8013065" cy="208343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500" b="1" spc="-5" dirty="0">
                <a:latin typeface="Times New Roman"/>
                <a:cs typeface="Times New Roman"/>
              </a:rPr>
              <a:t>Example</a:t>
            </a: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</a:pPr>
            <a:r>
              <a:rPr sz="1500" spc="-5" dirty="0">
                <a:latin typeface="Times New Roman"/>
                <a:cs typeface="Times New Roman"/>
              </a:rPr>
              <a:t>Let</a:t>
            </a:r>
            <a:r>
              <a:rPr sz="1500" spc="2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obtain</a:t>
            </a:r>
            <a:r>
              <a:rPr sz="1500" spc="2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2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set</a:t>
            </a:r>
            <a:r>
              <a:rPr sz="1500" spc="2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2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Huffman</a:t>
            </a:r>
            <a:r>
              <a:rPr sz="1500" spc="2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code</a:t>
            </a:r>
            <a:r>
              <a:rPr sz="1500" spc="2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for</a:t>
            </a:r>
            <a:r>
              <a:rPr sz="1500" spc="2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</a:t>
            </a:r>
            <a:r>
              <a:rPr sz="1500" spc="2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message</a:t>
            </a:r>
            <a:r>
              <a:rPr sz="1500" spc="215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(m1.....m7)</a:t>
            </a:r>
            <a:r>
              <a:rPr sz="1500" b="1" spc="2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with</a:t>
            </a:r>
            <a:r>
              <a:rPr sz="1500" spc="2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relative</a:t>
            </a:r>
            <a:r>
              <a:rPr sz="1500" spc="2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frequencies</a:t>
            </a:r>
            <a:r>
              <a:rPr sz="1500" spc="225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(q1.....q7)</a:t>
            </a:r>
            <a:r>
              <a:rPr sz="1500" b="1" spc="22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= </a:t>
            </a:r>
            <a:r>
              <a:rPr sz="1500" b="1" spc="-36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(4,5,7,8,10,12,20)</a:t>
            </a:r>
            <a:r>
              <a:rPr sz="1500" dirty="0">
                <a:latin typeface="Times New Roman"/>
                <a:cs typeface="Times New Roman"/>
              </a:rPr>
              <a:t>.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Let</a:t>
            </a:r>
            <a:r>
              <a:rPr sz="1500" dirty="0">
                <a:latin typeface="Times New Roman"/>
                <a:cs typeface="Times New Roman"/>
              </a:rPr>
              <a:t> us </a:t>
            </a:r>
            <a:r>
              <a:rPr sz="1500" spc="-5" dirty="0">
                <a:latin typeface="Times New Roman"/>
                <a:cs typeface="Times New Roman"/>
              </a:rPr>
              <a:t>draw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Huffman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tree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for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given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set</a:t>
            </a:r>
            <a:r>
              <a:rPr sz="1500" dirty="0">
                <a:latin typeface="Times New Roman"/>
                <a:cs typeface="Times New Roman"/>
              </a:rPr>
              <a:t> of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codes.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spc="-5" dirty="0">
                <a:latin typeface="Times New Roman"/>
                <a:cs typeface="Times New Roman"/>
              </a:rPr>
              <a:t>Step</a:t>
            </a:r>
            <a:r>
              <a:rPr sz="1500" b="1" spc="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1:</a:t>
            </a:r>
            <a:r>
              <a:rPr sz="1500" b="1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Arrange</a:t>
            </a:r>
            <a:r>
              <a:rPr sz="1500" dirty="0">
                <a:latin typeface="Times New Roman"/>
                <a:cs typeface="Times New Roman"/>
              </a:rPr>
              <a:t> the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data</a:t>
            </a:r>
            <a:r>
              <a:rPr sz="1500" dirty="0">
                <a:latin typeface="Times New Roman"/>
                <a:cs typeface="Times New Roman"/>
              </a:rPr>
              <a:t> in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ascending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order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5" dirty="0">
                <a:latin typeface="Times New Roman"/>
                <a:cs typeface="Times New Roman"/>
              </a:rPr>
              <a:t> table.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Times New Roman"/>
                <a:cs typeface="Times New Roman"/>
              </a:rPr>
              <a:t>4,5,7,8,10,12,20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spc="-5" dirty="0">
                <a:latin typeface="Times New Roman"/>
                <a:cs typeface="Times New Roman"/>
              </a:rPr>
              <a:t>Step</a:t>
            </a:r>
            <a:r>
              <a:rPr sz="1500" b="1" spc="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2:</a:t>
            </a:r>
            <a:r>
              <a:rPr sz="1500" b="1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Combine</a:t>
            </a:r>
            <a:r>
              <a:rPr sz="1500" dirty="0">
                <a:latin typeface="Times New Roman"/>
                <a:cs typeface="Times New Roman"/>
              </a:rPr>
              <a:t> first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two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entries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table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by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this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create </a:t>
            </a:r>
            <a:r>
              <a:rPr sz="1500" dirty="0">
                <a:latin typeface="Times New Roman"/>
                <a:cs typeface="Times New Roman"/>
              </a:rPr>
              <a:t>a </a:t>
            </a:r>
            <a:r>
              <a:rPr sz="1500" spc="-5" dirty="0">
                <a:latin typeface="Times New Roman"/>
                <a:cs typeface="Times New Roman"/>
              </a:rPr>
              <a:t>parent </a:t>
            </a:r>
            <a:r>
              <a:rPr sz="1500" dirty="0">
                <a:latin typeface="Times New Roman"/>
                <a:cs typeface="Times New Roman"/>
              </a:rPr>
              <a:t>node.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6511" y="3114049"/>
            <a:ext cx="1419528" cy="1124505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4623" y="490854"/>
            <a:ext cx="7503795" cy="114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Times New Roman"/>
                <a:cs typeface="Times New Roman"/>
              </a:rPr>
              <a:t>Step</a:t>
            </a:r>
            <a:r>
              <a:rPr sz="1500" b="1" spc="-3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3: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latin typeface="Times New Roman"/>
                <a:cs typeface="Times New Roman"/>
              </a:rPr>
              <a:t>A)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Remove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entries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4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5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from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table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inert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9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at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its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appropriate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position.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7,8,9,10,12,20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Times New Roman"/>
                <a:cs typeface="Times New Roman"/>
              </a:rPr>
              <a:t>Combine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minimum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value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table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create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5" dirty="0">
                <a:latin typeface="Times New Roman"/>
                <a:cs typeface="Times New Roman"/>
              </a:rPr>
              <a:t> parent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node.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49848" y="3158489"/>
            <a:ext cx="28530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8784" algn="l"/>
                <a:tab pos="1012190" algn="l"/>
                <a:tab pos="1355090" algn="l"/>
                <a:tab pos="1643380" algn="l"/>
                <a:tab pos="1974214" algn="l"/>
              </a:tabLst>
            </a:pPr>
            <a:r>
              <a:rPr sz="1500" spc="-5" dirty="0">
                <a:latin typeface="Times New Roman"/>
                <a:cs typeface="Times New Roman"/>
              </a:rPr>
              <a:t>and	insert	</a:t>
            </a:r>
            <a:r>
              <a:rPr sz="1500" dirty="0">
                <a:latin typeface="Times New Roman"/>
                <a:cs typeface="Times New Roman"/>
              </a:rPr>
              <a:t>15	</a:t>
            </a:r>
            <a:r>
              <a:rPr sz="1500" spc="-5" dirty="0">
                <a:latin typeface="Times New Roman"/>
                <a:cs typeface="Times New Roman"/>
              </a:rPr>
              <a:t>at	its	appropriate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4623" y="3044676"/>
            <a:ext cx="4994910" cy="105410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3695" algn="l"/>
                <a:tab pos="876935" algn="l"/>
                <a:tab pos="1598930" algn="l"/>
                <a:tab pos="1983105" algn="l"/>
                <a:tab pos="2641600" algn="l"/>
                <a:tab pos="2888615" algn="l"/>
                <a:tab pos="3315335" algn="l"/>
                <a:tab pos="3562350" algn="l"/>
                <a:tab pos="4081779" algn="l"/>
                <a:tab pos="4466590" algn="l"/>
              </a:tabLst>
            </a:pPr>
            <a:r>
              <a:rPr sz="1500" spc="-5" dirty="0">
                <a:latin typeface="Times New Roman"/>
                <a:cs typeface="Times New Roman"/>
              </a:rPr>
              <a:t>B)	Now	remove	</a:t>
            </a:r>
            <a:r>
              <a:rPr sz="1500" dirty="0">
                <a:latin typeface="Times New Roman"/>
                <a:cs typeface="Times New Roman"/>
              </a:rPr>
              <a:t>the	</a:t>
            </a:r>
            <a:r>
              <a:rPr sz="1500" spc="-5" dirty="0">
                <a:latin typeface="Times New Roman"/>
                <a:cs typeface="Times New Roman"/>
              </a:rPr>
              <a:t>entries	</a:t>
            </a:r>
            <a:r>
              <a:rPr sz="1500" dirty="0">
                <a:latin typeface="Times New Roman"/>
                <a:cs typeface="Times New Roman"/>
              </a:rPr>
              <a:t>7	</a:t>
            </a:r>
            <a:r>
              <a:rPr sz="1500" spc="-5" dirty="0">
                <a:latin typeface="Times New Roman"/>
                <a:cs typeface="Times New Roman"/>
              </a:rPr>
              <a:t>and	</a:t>
            </a:r>
            <a:r>
              <a:rPr sz="1500" dirty="0">
                <a:latin typeface="Times New Roman"/>
                <a:cs typeface="Times New Roman"/>
              </a:rPr>
              <a:t>8	from	the	table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Times New Roman"/>
                <a:cs typeface="Times New Roman"/>
              </a:rPr>
              <a:t>position.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9,10,12,15,20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spc="-5" dirty="0">
                <a:latin typeface="Times New Roman"/>
                <a:cs typeface="Times New Roman"/>
              </a:rPr>
              <a:t>Combine minimum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value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two blocks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 create </a:t>
            </a:r>
            <a:r>
              <a:rPr sz="1500" dirty="0">
                <a:latin typeface="Times New Roman"/>
                <a:cs typeface="Times New Roman"/>
              </a:rPr>
              <a:t>a </a:t>
            </a:r>
            <a:r>
              <a:rPr sz="1500" spc="-5" dirty="0">
                <a:latin typeface="Times New Roman"/>
                <a:cs typeface="Times New Roman"/>
              </a:rPr>
              <a:t>parent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node.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6979" y="1610867"/>
            <a:ext cx="1972056" cy="130454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0676" y="3616648"/>
            <a:ext cx="1261020" cy="1275927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121" y="429005"/>
            <a:ext cx="7257415" cy="697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Times New Roman"/>
                <a:cs typeface="Times New Roman"/>
              </a:rPr>
              <a:t>C)</a:t>
            </a:r>
            <a:r>
              <a:rPr sz="1500" b="1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Remove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5" dirty="0">
                <a:latin typeface="Times New Roman"/>
                <a:cs typeface="Times New Roman"/>
              </a:rPr>
              <a:t> entries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9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dirty="0">
                <a:latin typeface="Times New Roman"/>
                <a:cs typeface="Times New Roman"/>
              </a:rPr>
              <a:t> 10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from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table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insert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19</a:t>
            </a:r>
            <a:r>
              <a:rPr sz="1500" spc="-5" dirty="0">
                <a:latin typeface="Times New Roman"/>
                <a:cs typeface="Times New Roman"/>
              </a:rPr>
              <a:t> at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its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proper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position.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12,15,19,20.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Times New Roman"/>
                <a:cs typeface="Times New Roman"/>
              </a:rPr>
              <a:t>Combine minimum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value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two blocks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create parent </a:t>
            </a:r>
            <a:r>
              <a:rPr sz="1500" dirty="0">
                <a:latin typeface="Times New Roman"/>
                <a:cs typeface="Times New Roman"/>
              </a:rPr>
              <a:t>node.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121" y="3871366"/>
            <a:ext cx="74352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500" b="1" spc="-5" dirty="0">
                <a:latin typeface="Times New Roman"/>
                <a:cs typeface="Times New Roman"/>
              </a:rPr>
              <a:t>D) </a:t>
            </a:r>
            <a:r>
              <a:rPr sz="1500" spc="-5" dirty="0">
                <a:latin typeface="Times New Roman"/>
                <a:cs typeface="Times New Roman"/>
              </a:rPr>
              <a:t>Remove </a:t>
            </a:r>
            <a:r>
              <a:rPr sz="1500" dirty="0">
                <a:latin typeface="Times New Roman"/>
                <a:cs typeface="Times New Roman"/>
              </a:rPr>
              <a:t>the </a:t>
            </a:r>
            <a:r>
              <a:rPr sz="1500" spc="-5" dirty="0">
                <a:latin typeface="Times New Roman"/>
                <a:cs typeface="Times New Roman"/>
              </a:rPr>
              <a:t>entries </a:t>
            </a:r>
            <a:r>
              <a:rPr sz="1500" dirty="0">
                <a:latin typeface="Times New Roman"/>
                <a:cs typeface="Times New Roman"/>
              </a:rPr>
              <a:t>15 </a:t>
            </a:r>
            <a:r>
              <a:rPr sz="1500" spc="-5" dirty="0">
                <a:latin typeface="Times New Roman"/>
                <a:cs typeface="Times New Roman"/>
              </a:rPr>
              <a:t>and </a:t>
            </a:r>
            <a:r>
              <a:rPr sz="1500" dirty="0">
                <a:latin typeface="Times New Roman"/>
                <a:cs typeface="Times New Roman"/>
              </a:rPr>
              <a:t>12 from the table </a:t>
            </a:r>
            <a:r>
              <a:rPr sz="1500" spc="-5" dirty="0">
                <a:latin typeface="Times New Roman"/>
                <a:cs typeface="Times New Roman"/>
              </a:rPr>
              <a:t>and </a:t>
            </a:r>
            <a:r>
              <a:rPr sz="1500" dirty="0">
                <a:latin typeface="Times New Roman"/>
                <a:cs typeface="Times New Roman"/>
              </a:rPr>
              <a:t>insert 27 </a:t>
            </a:r>
            <a:r>
              <a:rPr sz="1500" spc="-5" dirty="0">
                <a:latin typeface="Times New Roman"/>
                <a:cs typeface="Times New Roman"/>
              </a:rPr>
              <a:t>at its appropriate </a:t>
            </a:r>
            <a:r>
              <a:rPr sz="1500" dirty="0">
                <a:latin typeface="Times New Roman"/>
                <a:cs typeface="Times New Roman"/>
              </a:rPr>
              <a:t>position. 19,20,27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Combine minimum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value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 </a:t>
            </a:r>
            <a:r>
              <a:rPr sz="1500" spc="-5" dirty="0">
                <a:latin typeface="Times New Roman"/>
                <a:cs typeface="Times New Roman"/>
              </a:rPr>
              <a:t>two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blocks and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create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parent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node.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835" y="1522829"/>
            <a:ext cx="1618289" cy="1809733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638" y="357763"/>
            <a:ext cx="1457667" cy="19758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4151" y="2833877"/>
            <a:ext cx="6080125" cy="697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Times New Roman"/>
                <a:cs typeface="Times New Roman"/>
              </a:rPr>
              <a:t>E)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Remove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entries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19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20 from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table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insert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39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table.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27,39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Times New Roman"/>
                <a:cs typeface="Times New Roman"/>
              </a:rPr>
              <a:t>Combine minimum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value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two blocks and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create parent </a:t>
            </a:r>
            <a:r>
              <a:rPr sz="1500" dirty="0">
                <a:latin typeface="Times New Roman"/>
                <a:cs typeface="Times New Roman"/>
              </a:rPr>
              <a:t>node.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857" y="446205"/>
            <a:ext cx="3401304" cy="2141903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422" y="445134"/>
            <a:ext cx="61137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/>
              <a:t>Step</a:t>
            </a:r>
            <a:r>
              <a:rPr sz="1500" spc="-15" dirty="0"/>
              <a:t> </a:t>
            </a:r>
            <a:r>
              <a:rPr sz="1500" dirty="0"/>
              <a:t>4:</a:t>
            </a:r>
            <a:r>
              <a:rPr sz="1500" spc="-5" dirty="0"/>
              <a:t> Now</a:t>
            </a:r>
            <a:r>
              <a:rPr sz="1500" spc="10" dirty="0"/>
              <a:t> </a:t>
            </a:r>
            <a:r>
              <a:rPr sz="1500" spc="-5" dirty="0"/>
              <a:t>assign</a:t>
            </a:r>
            <a:r>
              <a:rPr sz="1500" spc="-10" dirty="0"/>
              <a:t> </a:t>
            </a:r>
            <a:r>
              <a:rPr sz="1500" dirty="0"/>
              <a:t>left</a:t>
            </a:r>
            <a:r>
              <a:rPr sz="1500" spc="-10" dirty="0"/>
              <a:t> </a:t>
            </a:r>
            <a:r>
              <a:rPr sz="1500" spc="-5" dirty="0"/>
              <a:t>child</a:t>
            </a:r>
            <a:r>
              <a:rPr sz="1500" spc="-25" dirty="0"/>
              <a:t> </a:t>
            </a:r>
            <a:r>
              <a:rPr sz="1500" spc="-10" dirty="0"/>
              <a:t>as</a:t>
            </a:r>
            <a:r>
              <a:rPr sz="1500" spc="15" dirty="0"/>
              <a:t> </a:t>
            </a:r>
            <a:r>
              <a:rPr sz="1500" dirty="0"/>
              <a:t>0</a:t>
            </a:r>
            <a:r>
              <a:rPr sz="1500" spc="-10" dirty="0"/>
              <a:t> </a:t>
            </a:r>
            <a:r>
              <a:rPr sz="1500" spc="-5" dirty="0"/>
              <a:t>and</a:t>
            </a:r>
            <a:r>
              <a:rPr sz="1500" spc="5" dirty="0"/>
              <a:t> </a:t>
            </a:r>
            <a:r>
              <a:rPr sz="1500" dirty="0"/>
              <a:t>right</a:t>
            </a:r>
            <a:r>
              <a:rPr sz="1500" spc="-35" dirty="0"/>
              <a:t> </a:t>
            </a:r>
            <a:r>
              <a:rPr sz="1500" spc="-5" dirty="0"/>
              <a:t>child</a:t>
            </a:r>
            <a:r>
              <a:rPr sz="1500" spc="-15" dirty="0"/>
              <a:t> </a:t>
            </a:r>
            <a:r>
              <a:rPr sz="1500" spc="-10" dirty="0"/>
              <a:t>as</a:t>
            </a:r>
            <a:r>
              <a:rPr sz="1500" spc="5" dirty="0"/>
              <a:t> </a:t>
            </a:r>
            <a:r>
              <a:rPr sz="1500" dirty="0"/>
              <a:t>1</a:t>
            </a:r>
            <a:r>
              <a:rPr sz="1500" spc="10" dirty="0"/>
              <a:t> </a:t>
            </a:r>
            <a:r>
              <a:rPr sz="1500" dirty="0"/>
              <a:t>to</a:t>
            </a:r>
            <a:r>
              <a:rPr sz="1500" spc="-10" dirty="0"/>
              <a:t> </a:t>
            </a:r>
            <a:r>
              <a:rPr sz="1500" spc="-5" dirty="0"/>
              <a:t>encode</a:t>
            </a:r>
            <a:r>
              <a:rPr sz="1500" spc="-20" dirty="0"/>
              <a:t> </a:t>
            </a:r>
            <a:r>
              <a:rPr sz="1500" dirty="0"/>
              <a:t>the</a:t>
            </a:r>
            <a:r>
              <a:rPr sz="1500" spc="-10" dirty="0"/>
              <a:t> </a:t>
            </a:r>
            <a:r>
              <a:rPr sz="1500" spc="-5" dirty="0"/>
              <a:t>frequencies.</a:t>
            </a:r>
            <a:endParaRPr sz="1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4394" y="1368526"/>
            <a:ext cx="2708055" cy="2231186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957635" y="1458150"/>
          <a:ext cx="3205480" cy="32621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8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1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310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500" spc="-5" dirty="0">
                          <a:latin typeface="Times New Roman"/>
                          <a:cs typeface="Times New Roman"/>
                        </a:rPr>
                        <a:t>Characters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500" spc="-5" dirty="0">
                          <a:latin typeface="Times New Roman"/>
                          <a:cs typeface="Times New Roman"/>
                        </a:rPr>
                        <a:t>Codes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00" spc="-5" dirty="0">
                          <a:latin typeface="Times New Roman"/>
                          <a:cs typeface="Times New Roman"/>
                        </a:rPr>
                        <a:t>counts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500" spc="5" dirty="0">
                          <a:latin typeface="Times New Roman"/>
                          <a:cs typeface="Times New Roman"/>
                        </a:rPr>
                        <a:t>1000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1001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010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0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500" spc="-20" dirty="0">
                          <a:latin typeface="Times New Roman"/>
                          <a:cs typeface="Times New Roman"/>
                        </a:rPr>
                        <a:t>011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98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500" spc="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500" spc="5" dirty="0">
                          <a:latin typeface="Times New Roman"/>
                          <a:cs typeface="Times New Roman"/>
                        </a:rPr>
                        <a:t>101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00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500" spc="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500" spc="5" dirty="0">
                          <a:latin typeface="Times New Roman"/>
                          <a:cs typeface="Times New Roman"/>
                        </a:rPr>
                        <a:t>00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700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500" spc="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500" spc="-5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679060" y="974216"/>
            <a:ext cx="39128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imes New Roman"/>
                <a:cs typeface="Times New Roman"/>
              </a:rPr>
              <a:t>Now,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codes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given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frequencies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 given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below: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691" y="335407"/>
            <a:ext cx="7950834" cy="238823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500" b="1" spc="-5" dirty="0">
                <a:latin typeface="Times New Roman"/>
                <a:cs typeface="Times New Roman"/>
              </a:rPr>
              <a:t>Important</a:t>
            </a:r>
            <a:r>
              <a:rPr sz="1500" b="1" spc="-25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Formulas: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spc="-5" dirty="0">
                <a:latin typeface="Times New Roman"/>
                <a:cs typeface="Times New Roman"/>
              </a:rPr>
              <a:t>Formula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1: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Average code </a:t>
            </a:r>
            <a:r>
              <a:rPr sz="1500" dirty="0">
                <a:latin typeface="Times New Roman"/>
                <a:cs typeface="Times New Roman"/>
              </a:rPr>
              <a:t>length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per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character=∑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(probability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i*</a:t>
            </a:r>
            <a:r>
              <a:rPr sz="1500" spc="-5" dirty="0">
                <a:latin typeface="Times New Roman"/>
                <a:cs typeface="Times New Roman"/>
              </a:rPr>
              <a:t> code </a:t>
            </a:r>
            <a:r>
              <a:rPr sz="1500" dirty="0">
                <a:latin typeface="Times New Roman"/>
                <a:cs typeface="Times New Roman"/>
              </a:rPr>
              <a:t>length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i)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b="1" spc="-5" dirty="0">
                <a:latin typeface="Times New Roman"/>
                <a:cs typeface="Times New Roman"/>
              </a:rPr>
              <a:t>Formula</a:t>
            </a:r>
            <a:r>
              <a:rPr sz="1500" b="1" spc="22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2:</a:t>
            </a:r>
            <a:r>
              <a:rPr sz="1500" b="1" spc="2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Total</a:t>
            </a:r>
            <a:r>
              <a:rPr sz="1500" spc="2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number</a:t>
            </a:r>
            <a:r>
              <a:rPr sz="1500" spc="2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2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bits</a:t>
            </a:r>
            <a:r>
              <a:rPr sz="1500" spc="20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2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Huffman</a:t>
            </a:r>
            <a:r>
              <a:rPr sz="1500" spc="2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encoded</a:t>
            </a:r>
            <a:r>
              <a:rPr sz="1500" spc="2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message=</a:t>
            </a:r>
            <a:r>
              <a:rPr sz="1500" spc="2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Total</a:t>
            </a:r>
            <a:r>
              <a:rPr sz="1500" spc="22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number</a:t>
            </a:r>
            <a:r>
              <a:rPr sz="1500" spc="2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2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characters</a:t>
            </a:r>
            <a:r>
              <a:rPr sz="1500" spc="2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2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spc="-5" dirty="0">
                <a:latin typeface="Times New Roman"/>
                <a:cs typeface="Times New Roman"/>
              </a:rPr>
              <a:t>message</a:t>
            </a:r>
            <a:r>
              <a:rPr sz="1500" dirty="0">
                <a:latin typeface="Times New Roman"/>
                <a:cs typeface="Times New Roman"/>
              </a:rPr>
              <a:t> x</a:t>
            </a:r>
            <a:r>
              <a:rPr sz="1500" spc="-5" dirty="0">
                <a:latin typeface="Times New Roman"/>
                <a:cs typeface="Times New Roman"/>
              </a:rPr>
              <a:t> Average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code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length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per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character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∑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( 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</a:t>
            </a:r>
            <a:r>
              <a:rPr sz="1500" spc="5" dirty="0">
                <a:latin typeface="Times New Roman"/>
                <a:cs typeface="Times New Roman"/>
              </a:rPr>
              <a:t>r</a:t>
            </a:r>
            <a:r>
              <a:rPr sz="1500" spc="-10" dirty="0">
                <a:latin typeface="Times New Roman"/>
                <a:cs typeface="Times New Roman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qu</a:t>
            </a:r>
            <a:r>
              <a:rPr sz="1500" spc="-10" dirty="0">
                <a:latin typeface="Times New Roman"/>
                <a:cs typeface="Times New Roman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n</a:t>
            </a:r>
            <a:r>
              <a:rPr sz="1500" spc="-10" dirty="0">
                <a:latin typeface="Times New Roman"/>
                <a:cs typeface="Times New Roman"/>
              </a:rPr>
              <a:t>c</a:t>
            </a:r>
            <a:r>
              <a:rPr sz="1500" dirty="0">
                <a:latin typeface="Times New Roman"/>
                <a:cs typeface="Times New Roman"/>
              </a:rPr>
              <a:t>y</a:t>
            </a:r>
            <a:r>
              <a:rPr sz="1500" spc="-1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* </a:t>
            </a:r>
            <a:r>
              <a:rPr sz="1500" spc="-5" dirty="0">
                <a:latin typeface="Times New Roman"/>
                <a:cs typeface="Times New Roman"/>
              </a:rPr>
              <a:t>C</a:t>
            </a:r>
            <a:r>
              <a:rPr sz="1500" dirty="0">
                <a:latin typeface="Times New Roman"/>
                <a:cs typeface="Times New Roman"/>
              </a:rPr>
              <a:t>ode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len</a:t>
            </a:r>
            <a:r>
              <a:rPr sz="1500" spc="5" dirty="0">
                <a:latin typeface="Times New Roman"/>
                <a:cs typeface="Times New Roman"/>
              </a:rPr>
              <a:t>g</a:t>
            </a:r>
            <a:r>
              <a:rPr sz="1500" dirty="0">
                <a:latin typeface="Times New Roman"/>
                <a:cs typeface="Times New Roman"/>
              </a:rPr>
              <a:t>th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i)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b="1" spc="-10" dirty="0">
                <a:latin typeface="Times New Roman"/>
                <a:cs typeface="Times New Roman"/>
              </a:rPr>
              <a:t>Time</a:t>
            </a:r>
            <a:r>
              <a:rPr sz="1500" b="1" spc="20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complexity:</a:t>
            </a:r>
            <a:r>
              <a:rPr sz="1500" b="1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O(n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log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n)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 </a:t>
            </a:r>
            <a:r>
              <a:rPr sz="1500" spc="-5" dirty="0">
                <a:latin typeface="Times New Roman"/>
                <a:cs typeface="Times New Roman"/>
              </a:rPr>
              <a:t>overall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time complexity.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Where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number</a:t>
            </a:r>
            <a:r>
              <a:rPr sz="1500" dirty="0">
                <a:latin typeface="Times New Roman"/>
                <a:cs typeface="Times New Roman"/>
              </a:rPr>
              <a:t> of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characters</a:t>
            </a:r>
            <a:r>
              <a:rPr sz="1500" b="1" spc="-5" dirty="0">
                <a:latin typeface="Times New Roman"/>
                <a:cs typeface="Times New Roman"/>
              </a:rPr>
              <a:t>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1848" y="505460"/>
            <a:ext cx="8114030" cy="1480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996430"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Level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of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tree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60"/>
              </a:spcBef>
              <a:buSzPct val="62500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tree,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each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step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from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top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bottom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called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level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of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tree</a:t>
            </a:r>
            <a:r>
              <a:rPr sz="1600" spc="-5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Symbol"/>
              <a:buChar char=""/>
            </a:pPr>
            <a:endParaRPr sz="13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62500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level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node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defined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+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number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connections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between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node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endParaRPr sz="1600">
              <a:latin typeface="Times New Roman"/>
              <a:cs typeface="Times New Roman"/>
            </a:endParaRPr>
          </a:p>
          <a:p>
            <a:pPr marR="7016115" algn="ctr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root.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594" y="2457780"/>
            <a:ext cx="3809362" cy="1881945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825" y="233908"/>
            <a:ext cx="2950210" cy="174371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400" spc="-5" dirty="0">
                <a:latin typeface="Times New Roman"/>
                <a:cs typeface="Times New Roman"/>
              </a:rPr>
              <a:t>Example</a:t>
            </a:r>
            <a:endParaRPr sz="1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Times New Roman"/>
                <a:cs typeface="Times New Roman"/>
              </a:rPr>
              <a:t>Assume</a:t>
            </a:r>
            <a:r>
              <a:rPr sz="1400" dirty="0">
                <a:latin typeface="Times New Roman"/>
                <a:cs typeface="Times New Roman"/>
              </a:rPr>
              <a:t> that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relative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frequencies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are:</a:t>
            </a:r>
            <a:endParaRPr sz="1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54"/>
              </a:spcBef>
            </a:pPr>
            <a:r>
              <a:rPr sz="1400" spc="-5" dirty="0">
                <a:latin typeface="Times New Roman"/>
                <a:cs typeface="Times New Roman"/>
              </a:rPr>
              <a:t>A: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40</a:t>
            </a:r>
            <a:endParaRPr sz="1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54"/>
              </a:spcBef>
            </a:pPr>
            <a:r>
              <a:rPr sz="1400" dirty="0">
                <a:latin typeface="Times New Roman"/>
                <a:cs typeface="Times New Roman"/>
              </a:rPr>
              <a:t>B: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20</a:t>
            </a:r>
            <a:endParaRPr sz="1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50"/>
              </a:spcBef>
            </a:pPr>
            <a:r>
              <a:rPr sz="1400" dirty="0">
                <a:latin typeface="Times New Roman"/>
                <a:cs typeface="Times New Roman"/>
              </a:rPr>
              <a:t>C: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50"/>
              </a:spcBef>
            </a:pP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54"/>
              </a:spcBef>
            </a:pPr>
            <a:r>
              <a:rPr sz="1400" dirty="0">
                <a:latin typeface="Times New Roman"/>
                <a:cs typeface="Times New Roman"/>
              </a:rPr>
              <a:t>R: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721051"/>
            <a:ext cx="479615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Step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1:</a:t>
            </a:r>
            <a:r>
              <a:rPr sz="1400" spc="-5" dirty="0">
                <a:latin typeface="Times New Roman"/>
                <a:cs typeface="Times New Roman"/>
              </a:rPr>
              <a:t> Smallest number</a:t>
            </a:r>
            <a:r>
              <a:rPr sz="1400" dirty="0">
                <a:latin typeface="Times New Roman"/>
                <a:cs typeface="Times New Roman"/>
              </a:rPr>
              <a:t> are 10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10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(C 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D), </a:t>
            </a:r>
            <a:r>
              <a:rPr sz="1400" dirty="0">
                <a:latin typeface="Times New Roman"/>
                <a:cs typeface="Times New Roman"/>
              </a:rPr>
              <a:t>so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connect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those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8916" y="3410867"/>
            <a:ext cx="2715429" cy="99079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1680" y="297916"/>
            <a:ext cx="7237730" cy="66548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dirty="0">
                <a:latin typeface="Times New Roman"/>
                <a:cs typeface="Times New Roman"/>
              </a:rPr>
              <a:t>Step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2: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have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already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been used,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new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node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above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them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(call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-5" dirty="0">
                <a:latin typeface="Times New Roman"/>
                <a:cs typeface="Times New Roman"/>
              </a:rPr>
              <a:t> C+D)</a:t>
            </a:r>
            <a:r>
              <a:rPr sz="1400" dirty="0">
                <a:latin typeface="Times New Roman"/>
                <a:cs typeface="Times New Roman"/>
              </a:rPr>
              <a:t> has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value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20</a:t>
            </a:r>
            <a:endParaRPr sz="1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smallest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values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C+D,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5" dirty="0">
                <a:latin typeface="Times New Roman"/>
                <a:cs typeface="Times New Roman"/>
              </a:rPr>
              <a:t> R,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all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which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have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value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20.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Connect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any</a:t>
            </a:r>
            <a:r>
              <a:rPr sz="1400" spc="-5" dirty="0">
                <a:latin typeface="Times New Roman"/>
                <a:cs typeface="Times New Roman"/>
              </a:rPr>
              <a:t> two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these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1680" y="2538831"/>
            <a:ext cx="783335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Step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3: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smallest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values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R,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while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B+C+D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all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have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value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40.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Connect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either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the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others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6113" y="1130476"/>
            <a:ext cx="2217967" cy="129314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1583" y="3069793"/>
            <a:ext cx="2156370" cy="1715414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6343" y="687400"/>
            <a:ext cx="274002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Times New Roman"/>
                <a:cs typeface="Times New Roman"/>
              </a:rPr>
              <a:t>Step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4: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Connect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final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two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nodes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8208" y="2140567"/>
            <a:ext cx="1679597" cy="180743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9418" rIns="0" bIns="0" rtlCol="0">
            <a:spAutoFit/>
          </a:bodyPr>
          <a:lstStyle/>
          <a:p>
            <a:pPr marL="4184015" marR="5080">
              <a:lnSpc>
                <a:spcPct val="150000"/>
              </a:lnSpc>
              <a:spcBef>
                <a:spcPts val="100"/>
              </a:spcBef>
            </a:pPr>
            <a:r>
              <a:rPr sz="1500" spc="-5" dirty="0"/>
              <a:t>Step</a:t>
            </a:r>
            <a:r>
              <a:rPr sz="1500" spc="204" dirty="0"/>
              <a:t> </a:t>
            </a:r>
            <a:r>
              <a:rPr sz="1500" spc="-5" dirty="0"/>
              <a:t>5:</a:t>
            </a:r>
            <a:r>
              <a:rPr sz="1500" spc="204" dirty="0"/>
              <a:t> </a:t>
            </a:r>
            <a:r>
              <a:rPr sz="1500" dirty="0"/>
              <a:t>Assign</a:t>
            </a:r>
            <a:r>
              <a:rPr sz="1500" spc="204" dirty="0"/>
              <a:t> </a:t>
            </a:r>
            <a:r>
              <a:rPr sz="1500" dirty="0"/>
              <a:t>0</a:t>
            </a:r>
            <a:r>
              <a:rPr sz="1500" spc="190" dirty="0"/>
              <a:t> </a:t>
            </a:r>
            <a:r>
              <a:rPr sz="1500" dirty="0"/>
              <a:t>to</a:t>
            </a:r>
            <a:r>
              <a:rPr sz="1500" spc="200" dirty="0"/>
              <a:t> </a:t>
            </a:r>
            <a:r>
              <a:rPr sz="1500" dirty="0"/>
              <a:t>left</a:t>
            </a:r>
            <a:r>
              <a:rPr sz="1500" spc="200" dirty="0"/>
              <a:t> </a:t>
            </a:r>
            <a:r>
              <a:rPr sz="1500" spc="-5" dirty="0"/>
              <a:t>branches,</a:t>
            </a:r>
            <a:r>
              <a:rPr sz="1500" spc="210" dirty="0"/>
              <a:t> </a:t>
            </a:r>
            <a:r>
              <a:rPr sz="1500" dirty="0"/>
              <a:t>1</a:t>
            </a:r>
            <a:r>
              <a:rPr sz="1500" spc="200" dirty="0"/>
              <a:t> </a:t>
            </a:r>
            <a:r>
              <a:rPr sz="1500" dirty="0"/>
              <a:t>to</a:t>
            </a:r>
            <a:r>
              <a:rPr sz="1500" spc="200" dirty="0"/>
              <a:t> </a:t>
            </a:r>
            <a:r>
              <a:rPr sz="1500" spc="-5" dirty="0"/>
              <a:t>right </a:t>
            </a:r>
            <a:r>
              <a:rPr sz="1500" spc="-360" dirty="0"/>
              <a:t> </a:t>
            </a:r>
            <a:r>
              <a:rPr sz="1500" spc="-5" dirty="0"/>
              <a:t>branches,</a:t>
            </a:r>
            <a:r>
              <a:rPr sz="1500" spc="-10" dirty="0"/>
              <a:t> Each</a:t>
            </a:r>
            <a:r>
              <a:rPr sz="1500" spc="-5" dirty="0"/>
              <a:t> encoding</a:t>
            </a:r>
            <a:r>
              <a:rPr sz="1500" spc="-15" dirty="0"/>
              <a:t> </a:t>
            </a:r>
            <a:r>
              <a:rPr sz="1500" spc="-5" dirty="0"/>
              <a:t>is</a:t>
            </a:r>
            <a:r>
              <a:rPr sz="1500" dirty="0"/>
              <a:t> a</a:t>
            </a:r>
            <a:r>
              <a:rPr sz="1500" spc="-10" dirty="0"/>
              <a:t> </a:t>
            </a:r>
            <a:r>
              <a:rPr sz="1500" spc="-5" dirty="0"/>
              <a:t>path </a:t>
            </a:r>
            <a:r>
              <a:rPr sz="1500" dirty="0"/>
              <a:t>from</a:t>
            </a:r>
            <a:r>
              <a:rPr sz="1500" spc="-15" dirty="0"/>
              <a:t> </a:t>
            </a:r>
            <a:r>
              <a:rPr sz="1500" dirty="0"/>
              <a:t>the</a:t>
            </a:r>
            <a:r>
              <a:rPr sz="1500" spc="-20" dirty="0"/>
              <a:t> </a:t>
            </a:r>
            <a:r>
              <a:rPr sz="1500" dirty="0"/>
              <a:t>root</a:t>
            </a:r>
            <a:endParaRPr sz="15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70999" y="1595627"/>
            <a:ext cx="2061165" cy="222885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7451" y="312928"/>
            <a:ext cx="7802880" cy="4142104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0"/>
              </a:spcBef>
            </a:pPr>
            <a:r>
              <a:rPr sz="1500" b="1" spc="-10" dirty="0">
                <a:latin typeface="Times New Roman"/>
                <a:cs typeface="Times New Roman"/>
              </a:rPr>
              <a:t>Game</a:t>
            </a:r>
            <a:r>
              <a:rPr sz="1500" b="1" spc="-20" dirty="0">
                <a:latin typeface="Times New Roman"/>
                <a:cs typeface="Times New Roman"/>
              </a:rPr>
              <a:t> </a:t>
            </a:r>
            <a:r>
              <a:rPr sz="1500" b="1" spc="-10" dirty="0">
                <a:latin typeface="Times New Roman"/>
                <a:cs typeface="Times New Roman"/>
              </a:rPr>
              <a:t>Tree</a:t>
            </a:r>
            <a:endParaRPr sz="15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50000"/>
              </a:lnSpc>
              <a:buFont typeface="Arial MT"/>
              <a:buChar char="•"/>
              <a:tabLst>
                <a:tab pos="299720" algn="l"/>
              </a:tabLst>
            </a:pPr>
            <a:r>
              <a:rPr sz="1500" spc="-5" dirty="0">
                <a:latin typeface="Times New Roman"/>
                <a:cs typeface="Times New Roman"/>
              </a:rPr>
              <a:t>A knowledge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representation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structure </a:t>
            </a:r>
            <a:r>
              <a:rPr sz="1500" dirty="0">
                <a:latin typeface="Times New Roman"/>
                <a:cs typeface="Times New Roman"/>
              </a:rPr>
              <a:t>shaped </a:t>
            </a:r>
            <a:r>
              <a:rPr sz="1500" spc="-5" dirty="0">
                <a:latin typeface="Times New Roman"/>
                <a:cs typeface="Times New Roman"/>
              </a:rPr>
              <a:t>like </a:t>
            </a:r>
            <a:r>
              <a:rPr sz="1500" dirty="0">
                <a:latin typeface="Times New Roman"/>
                <a:cs typeface="Times New Roman"/>
              </a:rPr>
              <a:t>a </a:t>
            </a:r>
            <a:r>
              <a:rPr sz="1500" spc="-5" dirty="0">
                <a:latin typeface="Times New Roman"/>
                <a:cs typeface="Times New Roman"/>
              </a:rPr>
              <a:t>decision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tree. Nodes</a:t>
            </a:r>
            <a:r>
              <a:rPr sz="1500" spc="36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of</a:t>
            </a:r>
            <a:r>
              <a:rPr sz="1500" spc="36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 </a:t>
            </a:r>
            <a:r>
              <a:rPr sz="1500" spc="-5" dirty="0">
                <a:latin typeface="Times New Roman"/>
                <a:cs typeface="Times New Roman"/>
              </a:rPr>
              <a:t>tree represent 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game </a:t>
            </a:r>
            <a:r>
              <a:rPr sz="1500" spc="-5" dirty="0">
                <a:latin typeface="Times New Roman"/>
                <a:cs typeface="Times New Roman"/>
              </a:rPr>
              <a:t>positions possible through </a:t>
            </a:r>
            <a:r>
              <a:rPr sz="1500" dirty="0">
                <a:latin typeface="Times New Roman"/>
                <a:cs typeface="Times New Roman"/>
              </a:rPr>
              <a:t>legal </a:t>
            </a:r>
            <a:r>
              <a:rPr sz="1500" spc="-5" dirty="0">
                <a:latin typeface="Times New Roman"/>
                <a:cs typeface="Times New Roman"/>
              </a:rPr>
              <a:t>moves </a:t>
            </a:r>
            <a:r>
              <a:rPr sz="1500" dirty="0">
                <a:latin typeface="Times New Roman"/>
                <a:cs typeface="Times New Roman"/>
              </a:rPr>
              <a:t>(from the </a:t>
            </a:r>
            <a:r>
              <a:rPr sz="1500" spc="-5" dirty="0">
                <a:latin typeface="Times New Roman"/>
                <a:cs typeface="Times New Roman"/>
              </a:rPr>
              <a:t>position in </a:t>
            </a:r>
            <a:r>
              <a:rPr sz="1500" dirty="0">
                <a:latin typeface="Times New Roman"/>
                <a:cs typeface="Times New Roman"/>
              </a:rPr>
              <a:t>the </a:t>
            </a:r>
            <a:r>
              <a:rPr sz="1500" spc="-5" dirty="0">
                <a:latin typeface="Times New Roman"/>
                <a:cs typeface="Times New Roman"/>
              </a:rPr>
              <a:t>parent connecting node). 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 layers </a:t>
            </a:r>
            <a:r>
              <a:rPr sz="1500" dirty="0">
                <a:latin typeface="Times New Roman"/>
                <a:cs typeface="Times New Roman"/>
              </a:rPr>
              <a:t>of the </a:t>
            </a:r>
            <a:r>
              <a:rPr sz="1500" spc="-10" dirty="0">
                <a:latin typeface="Times New Roman"/>
                <a:cs typeface="Times New Roman"/>
              </a:rPr>
              <a:t>game </a:t>
            </a:r>
            <a:r>
              <a:rPr sz="1500" spc="-5" dirty="0">
                <a:latin typeface="Times New Roman"/>
                <a:cs typeface="Times New Roman"/>
              </a:rPr>
              <a:t>tree expand </a:t>
            </a:r>
            <a:r>
              <a:rPr sz="1500" dirty="0">
                <a:latin typeface="Times New Roman"/>
                <a:cs typeface="Times New Roman"/>
              </a:rPr>
              <a:t>or </a:t>
            </a:r>
            <a:r>
              <a:rPr sz="1500" spc="-5" dirty="0">
                <a:latin typeface="Times New Roman"/>
                <a:cs typeface="Times New Roman"/>
              </a:rPr>
              <a:t>contract based on </a:t>
            </a:r>
            <a:r>
              <a:rPr sz="1500" dirty="0">
                <a:latin typeface="Times New Roman"/>
                <a:cs typeface="Times New Roman"/>
              </a:rPr>
              <a:t>the </a:t>
            </a:r>
            <a:r>
              <a:rPr sz="1500" spc="-5" dirty="0">
                <a:latin typeface="Times New Roman"/>
                <a:cs typeface="Times New Roman"/>
              </a:rPr>
              <a:t>possible legal moves at that point </a:t>
            </a:r>
            <a:r>
              <a:rPr sz="1500" spc="-10" dirty="0">
                <a:latin typeface="Times New Roman"/>
                <a:cs typeface="Times New Roman"/>
              </a:rPr>
              <a:t>in 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game.</a:t>
            </a:r>
            <a:endParaRPr sz="1500">
              <a:latin typeface="Times New Roman"/>
              <a:cs typeface="Times New Roman"/>
            </a:endParaRPr>
          </a:p>
          <a:p>
            <a:pPr marL="299085" marR="5715" indent="-287020" algn="just">
              <a:lnSpc>
                <a:spcPct val="150000"/>
              </a:lnSpc>
              <a:spcBef>
                <a:spcPts val="5"/>
              </a:spcBef>
              <a:buFont typeface="Arial MT"/>
              <a:buChar char="•"/>
              <a:tabLst>
                <a:tab pos="299720" algn="l"/>
              </a:tabLst>
            </a:pPr>
            <a:r>
              <a:rPr sz="1500" spc="-5" dirty="0">
                <a:latin typeface="Times New Roman"/>
                <a:cs typeface="Times New Roman"/>
              </a:rPr>
              <a:t>Let’s consider </a:t>
            </a:r>
            <a:r>
              <a:rPr sz="1500" dirty="0">
                <a:latin typeface="Times New Roman"/>
                <a:cs typeface="Times New Roman"/>
              </a:rPr>
              <a:t>a </a:t>
            </a:r>
            <a:r>
              <a:rPr sz="1500" spc="-10" dirty="0">
                <a:latin typeface="Times New Roman"/>
                <a:cs typeface="Times New Roman"/>
              </a:rPr>
              <a:t>game </a:t>
            </a:r>
            <a:r>
              <a:rPr sz="1500" dirty="0">
                <a:latin typeface="Times New Roman"/>
                <a:cs typeface="Times New Roman"/>
              </a:rPr>
              <a:t>of </a:t>
            </a:r>
            <a:r>
              <a:rPr sz="1500" spc="-5" dirty="0">
                <a:latin typeface="Times New Roman"/>
                <a:cs typeface="Times New Roman"/>
              </a:rPr>
              <a:t>two players, and </a:t>
            </a:r>
            <a:r>
              <a:rPr sz="1500" spc="-10" dirty="0">
                <a:latin typeface="Times New Roman"/>
                <a:cs typeface="Times New Roman"/>
              </a:rPr>
              <a:t>call </a:t>
            </a:r>
            <a:r>
              <a:rPr sz="1500" spc="-5" dirty="0">
                <a:latin typeface="Times New Roman"/>
                <a:cs typeface="Times New Roman"/>
              </a:rPr>
              <a:t>them MIN and </a:t>
            </a:r>
            <a:r>
              <a:rPr sz="1500" dirty="0">
                <a:latin typeface="Times New Roman"/>
                <a:cs typeface="Times New Roman"/>
              </a:rPr>
              <a:t>MAX. </a:t>
            </a:r>
            <a:r>
              <a:rPr sz="1500" spc="-5" dirty="0">
                <a:latin typeface="Times New Roman"/>
                <a:cs typeface="Times New Roman"/>
              </a:rPr>
              <a:t>These two players will 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compete</a:t>
            </a:r>
            <a:r>
              <a:rPr sz="1500" dirty="0">
                <a:latin typeface="Times New Roman"/>
                <a:cs typeface="Times New Roman"/>
              </a:rPr>
              <a:t> where MAX </a:t>
            </a:r>
            <a:r>
              <a:rPr sz="1500" spc="-5" dirty="0">
                <a:latin typeface="Times New Roman"/>
                <a:cs typeface="Times New Roman"/>
              </a:rPr>
              <a:t>will</a:t>
            </a:r>
            <a:r>
              <a:rPr sz="1500" dirty="0">
                <a:latin typeface="Times New Roman"/>
                <a:cs typeface="Times New Roman"/>
              </a:rPr>
              <a:t> try to </a:t>
            </a:r>
            <a:r>
              <a:rPr sz="1500" spc="-10" dirty="0">
                <a:latin typeface="Times New Roman"/>
                <a:cs typeface="Times New Roman"/>
              </a:rPr>
              <a:t>maximize </a:t>
            </a:r>
            <a:r>
              <a:rPr sz="1500" dirty="0">
                <a:latin typeface="Times New Roman"/>
                <a:cs typeface="Times New Roman"/>
              </a:rPr>
              <a:t>the </a:t>
            </a:r>
            <a:r>
              <a:rPr sz="1500" spc="-5" dirty="0">
                <a:latin typeface="Times New Roman"/>
                <a:cs typeface="Times New Roman"/>
              </a:rPr>
              <a:t>payoff. A</a:t>
            </a:r>
            <a:r>
              <a:rPr sz="1500" spc="36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search</a:t>
            </a:r>
            <a:r>
              <a:rPr sz="1500" spc="36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problem in </a:t>
            </a:r>
            <a:r>
              <a:rPr sz="1500" spc="-5" dirty="0">
                <a:latin typeface="Times New Roman"/>
                <a:cs typeface="Times New Roman"/>
              </a:rPr>
              <a:t>the </a:t>
            </a:r>
            <a:r>
              <a:rPr sz="1500" dirty="0">
                <a:latin typeface="Times New Roman"/>
                <a:cs typeface="Times New Roman"/>
              </a:rPr>
              <a:t>form of a </a:t>
            </a:r>
            <a:r>
              <a:rPr sz="1500" spc="-5" dirty="0">
                <a:latin typeface="Times New Roman"/>
                <a:cs typeface="Times New Roman"/>
              </a:rPr>
              <a:t>game 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can</a:t>
            </a:r>
            <a:r>
              <a:rPr sz="1500" dirty="0">
                <a:latin typeface="Times New Roman"/>
                <a:cs typeface="Times New Roman"/>
              </a:rPr>
              <a:t> be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defined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with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following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4 </a:t>
            </a:r>
            <a:r>
              <a:rPr sz="1500" spc="-5" dirty="0">
                <a:latin typeface="Times New Roman"/>
                <a:cs typeface="Times New Roman"/>
              </a:rPr>
              <a:t>components:</a:t>
            </a:r>
            <a:endParaRPr sz="1500">
              <a:latin typeface="Times New Roman"/>
              <a:cs typeface="Times New Roman"/>
            </a:endParaRPr>
          </a:p>
          <a:p>
            <a:pPr marL="299085" indent="-287020" algn="just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99720" algn="l"/>
              </a:tabLst>
            </a:pPr>
            <a:r>
              <a:rPr sz="1500" b="1" dirty="0">
                <a:latin typeface="Times New Roman"/>
                <a:cs typeface="Times New Roman"/>
              </a:rPr>
              <a:t>Initial</a:t>
            </a:r>
            <a:r>
              <a:rPr sz="1500" b="1" spc="-3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state:</a:t>
            </a:r>
            <a:r>
              <a:rPr sz="1500" b="1" spc="-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This state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indicates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board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position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 </a:t>
            </a:r>
            <a:r>
              <a:rPr sz="1500" dirty="0">
                <a:latin typeface="Times New Roman"/>
                <a:cs typeface="Times New Roman"/>
              </a:rPr>
              <a:t>whose </a:t>
            </a:r>
            <a:r>
              <a:rPr sz="1500" spc="-5" dirty="0">
                <a:latin typeface="Times New Roman"/>
                <a:cs typeface="Times New Roman"/>
              </a:rPr>
              <a:t>move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it</a:t>
            </a:r>
            <a:r>
              <a:rPr sz="1500" spc="-5" dirty="0">
                <a:latin typeface="Times New Roman"/>
                <a:cs typeface="Times New Roman"/>
              </a:rPr>
              <a:t> is</a:t>
            </a:r>
            <a:endParaRPr sz="1500">
              <a:latin typeface="Times New Roman"/>
              <a:cs typeface="Times New Roman"/>
            </a:endParaRPr>
          </a:p>
          <a:p>
            <a:pPr marL="299085" indent="-287020" algn="just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99720" algn="l"/>
              </a:tabLst>
            </a:pPr>
            <a:r>
              <a:rPr sz="1500" b="1" spc="-10" dirty="0">
                <a:latin typeface="Times New Roman"/>
                <a:cs typeface="Times New Roman"/>
              </a:rPr>
              <a:t>Terminal</a:t>
            </a:r>
            <a:r>
              <a:rPr sz="1500" b="1" spc="2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test:</a:t>
            </a:r>
            <a:r>
              <a:rPr sz="1500" b="1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This test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indicates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when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game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over</a:t>
            </a:r>
            <a:endParaRPr sz="1500">
              <a:latin typeface="Times New Roman"/>
              <a:cs typeface="Times New Roman"/>
            </a:endParaRPr>
          </a:p>
          <a:p>
            <a:pPr marL="299085" indent="-287020" algn="just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99720" algn="l"/>
              </a:tabLst>
            </a:pPr>
            <a:r>
              <a:rPr sz="1500" b="1" spc="-5" dirty="0">
                <a:latin typeface="Times New Roman"/>
                <a:cs typeface="Times New Roman"/>
              </a:rPr>
              <a:t>Set</a:t>
            </a:r>
            <a:r>
              <a:rPr sz="1500" b="1" spc="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of</a:t>
            </a:r>
            <a:r>
              <a:rPr sz="1500" b="1" spc="-10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operators:</a:t>
            </a:r>
            <a:r>
              <a:rPr sz="1500" b="1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These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define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possible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moves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that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5" dirty="0">
                <a:latin typeface="Times New Roman"/>
                <a:cs typeface="Times New Roman"/>
              </a:rPr>
              <a:t> player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can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make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b="1" spc="-5" dirty="0">
                <a:latin typeface="Times New Roman"/>
                <a:cs typeface="Times New Roman"/>
              </a:rPr>
              <a:t>Payoff</a:t>
            </a:r>
            <a:r>
              <a:rPr sz="1500" b="1" spc="-10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function</a:t>
            </a:r>
            <a:r>
              <a:rPr sz="1500" b="1" spc="-1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/</a:t>
            </a:r>
            <a:r>
              <a:rPr sz="1500" b="1" spc="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Utility</a:t>
            </a:r>
            <a:r>
              <a:rPr sz="1500" b="1" spc="-1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function:</a:t>
            </a:r>
            <a:r>
              <a:rPr sz="1500" b="1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This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gives</a:t>
            </a:r>
            <a:r>
              <a:rPr sz="1500" dirty="0">
                <a:latin typeface="Times New Roman"/>
                <a:cs typeface="Times New Roman"/>
              </a:rPr>
              <a:t> a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numeric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value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for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5" dirty="0">
                <a:latin typeface="Times New Roman"/>
                <a:cs typeface="Times New Roman"/>
              </a:rPr>
              <a:t> outcome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4623" y="454003"/>
            <a:ext cx="7846059" cy="3684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 algn="just">
              <a:lnSpc>
                <a:spcPct val="150100"/>
              </a:lnSpc>
              <a:spcBef>
                <a:spcPts val="105"/>
              </a:spcBef>
              <a:buFont typeface="Arial MT"/>
              <a:buChar char="•"/>
              <a:tabLst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In a normal </a:t>
            </a:r>
            <a:r>
              <a:rPr sz="1600" dirty="0">
                <a:latin typeface="Times New Roman"/>
                <a:cs typeface="Times New Roman"/>
              </a:rPr>
              <a:t>search </a:t>
            </a:r>
            <a:r>
              <a:rPr sz="1600" spc="-5" dirty="0">
                <a:latin typeface="Times New Roman"/>
                <a:cs typeface="Times New Roman"/>
              </a:rPr>
              <a:t>problem,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objective of MAX </a:t>
            </a:r>
            <a:r>
              <a:rPr sz="1600" dirty="0">
                <a:latin typeface="Times New Roman"/>
                <a:cs typeface="Times New Roman"/>
              </a:rPr>
              <a:t>would </a:t>
            </a:r>
            <a:r>
              <a:rPr sz="1600" spc="-5" dirty="0">
                <a:latin typeface="Times New Roman"/>
                <a:cs typeface="Times New Roman"/>
              </a:rPr>
              <a:t>be to search</a:t>
            </a:r>
            <a:r>
              <a:rPr sz="1600" spc="3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 </a:t>
            </a:r>
            <a:r>
              <a:rPr sz="1600" spc="-5" dirty="0">
                <a:latin typeface="Times New Roman"/>
                <a:cs typeface="Times New Roman"/>
              </a:rPr>
              <a:t>a payoff</a:t>
            </a:r>
            <a:r>
              <a:rPr sz="1600" spc="3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value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 </a:t>
            </a:r>
            <a:r>
              <a:rPr sz="1600" dirty="0">
                <a:latin typeface="Times New Roman"/>
                <a:cs typeface="Times New Roman"/>
              </a:rPr>
              <a:t>leads </a:t>
            </a:r>
            <a:r>
              <a:rPr sz="1600" spc="-5" dirty="0">
                <a:latin typeface="Times New Roman"/>
                <a:cs typeface="Times New Roman"/>
              </a:rPr>
              <a:t>to a </a:t>
            </a:r>
            <a:r>
              <a:rPr sz="1600" dirty="0">
                <a:latin typeface="Times New Roman"/>
                <a:cs typeface="Times New Roman"/>
              </a:rPr>
              <a:t>terminal state </a:t>
            </a:r>
            <a:r>
              <a:rPr sz="1600" spc="-5" dirty="0">
                <a:latin typeface="Times New Roman"/>
                <a:cs typeface="Times New Roman"/>
              </a:rPr>
              <a:t>that is a winner, thereby making </a:t>
            </a:r>
            <a:r>
              <a:rPr sz="1600" dirty="0">
                <a:latin typeface="Times New Roman"/>
                <a:cs typeface="Times New Roman"/>
              </a:rPr>
              <a:t>its first </a:t>
            </a:r>
            <a:r>
              <a:rPr sz="1600" spc="-5" dirty="0">
                <a:latin typeface="Times New Roman"/>
                <a:cs typeface="Times New Roman"/>
              </a:rPr>
              <a:t>move. However, in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presence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5" dirty="0">
                <a:latin typeface="Times New Roman"/>
                <a:cs typeface="Times New Roman"/>
              </a:rPr>
              <a:t>adversary MIN, the </a:t>
            </a:r>
            <a:r>
              <a:rPr sz="1600" dirty="0">
                <a:latin typeface="Times New Roman"/>
                <a:cs typeface="Times New Roman"/>
              </a:rPr>
              <a:t>strategy of </a:t>
            </a:r>
            <a:r>
              <a:rPr sz="1600" spc="-5" dirty="0">
                <a:latin typeface="Times New Roman"/>
                <a:cs typeface="Times New Roman"/>
              </a:rPr>
              <a:t>MAX </a:t>
            </a:r>
            <a:r>
              <a:rPr sz="1600" dirty="0">
                <a:latin typeface="Times New Roman"/>
                <a:cs typeface="Times New Roman"/>
              </a:rPr>
              <a:t>will be </a:t>
            </a:r>
            <a:r>
              <a:rPr sz="1600" spc="-5" dirty="0">
                <a:latin typeface="Times New Roman"/>
                <a:cs typeface="Times New Roman"/>
              </a:rPr>
              <a:t>to </a:t>
            </a:r>
            <a:r>
              <a:rPr sz="1600" dirty="0">
                <a:latin typeface="Times New Roman"/>
                <a:cs typeface="Times New Roman"/>
              </a:rPr>
              <a:t>find </a:t>
            </a:r>
            <a:r>
              <a:rPr sz="1600" spc="-5" dirty="0">
                <a:latin typeface="Times New Roman"/>
                <a:cs typeface="Times New Roman"/>
              </a:rPr>
              <a:t>a winning terminal </a:t>
            </a:r>
            <a:r>
              <a:rPr sz="1600" dirty="0">
                <a:latin typeface="Times New Roman"/>
                <a:cs typeface="Times New Roman"/>
              </a:rPr>
              <a:t>state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regardless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what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move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MIN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makes.</a:t>
            </a:r>
            <a:endParaRPr sz="1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960"/>
              </a:spcBef>
            </a:pPr>
            <a:r>
              <a:rPr sz="1600" b="1" spc="-10" dirty="0">
                <a:latin typeface="Times New Roman"/>
                <a:cs typeface="Times New Roman"/>
              </a:rPr>
              <a:t>Minimax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Algorithm: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decision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tree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algorithm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used backtracking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method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best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move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strategy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game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play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beat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opponent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Player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Max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will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try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maximize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utility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(Best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move)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Player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Min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will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try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minimize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utility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(Worst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move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5" dirty="0">
                <a:latin typeface="Times New Roman"/>
                <a:cs typeface="Times New Roman"/>
              </a:rPr>
              <a:t> player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Max)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4565" y="403631"/>
            <a:ext cx="7629525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6985" indent="-28702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determine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optimal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strategy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MAX,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minimax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algorithm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used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determine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best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first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move.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5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steps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algorithm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are: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Generate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entire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game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tree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till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terminal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nodes.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Apply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payoff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function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each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terminal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state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get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value.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Use</a:t>
            </a:r>
            <a:r>
              <a:rPr sz="1600" spc="2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payoff</a:t>
            </a:r>
            <a:r>
              <a:rPr sz="1600" spc="2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2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terminal</a:t>
            </a:r>
            <a:r>
              <a:rPr sz="1600" spc="2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states</a:t>
            </a:r>
            <a:r>
              <a:rPr sz="1600" spc="2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2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determine</a:t>
            </a:r>
            <a:r>
              <a:rPr sz="1600" spc="2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payoff</a:t>
            </a:r>
            <a:r>
              <a:rPr sz="1600" spc="2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2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nodes</a:t>
            </a:r>
            <a:r>
              <a:rPr sz="1600" spc="2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one</a:t>
            </a:r>
            <a:r>
              <a:rPr sz="1600" spc="25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level</a:t>
            </a:r>
            <a:endParaRPr sz="16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latin typeface="Times New Roman"/>
                <a:cs typeface="Times New Roman"/>
              </a:rPr>
              <a:t>above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 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search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tree.</a:t>
            </a:r>
            <a:endParaRPr sz="1600">
              <a:latin typeface="Times New Roman"/>
              <a:cs typeface="Times New Roman"/>
            </a:endParaRPr>
          </a:p>
          <a:p>
            <a:pPr marL="1118870" lvl="1" indent="-192405">
              <a:lnSpc>
                <a:spcPct val="100000"/>
              </a:lnSpc>
              <a:spcBef>
                <a:spcPts val="965"/>
              </a:spcBef>
              <a:buAutoNum type="alphaLcPeriod"/>
              <a:tabLst>
                <a:tab pos="1119505" algn="l"/>
              </a:tabLst>
            </a:pPr>
            <a:r>
              <a:rPr sz="1600" spc="-5" dirty="0">
                <a:latin typeface="Times New Roman"/>
                <a:cs typeface="Times New Roman"/>
              </a:rPr>
              <a:t>If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node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terminal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state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return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payoff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value</a:t>
            </a:r>
            <a:endParaRPr sz="1600">
              <a:latin typeface="Times New Roman"/>
              <a:cs typeface="Times New Roman"/>
            </a:endParaRPr>
          </a:p>
          <a:p>
            <a:pPr marL="1129665" lvl="1" indent="-203200">
              <a:lnSpc>
                <a:spcPct val="100000"/>
              </a:lnSpc>
              <a:spcBef>
                <a:spcPts val="960"/>
              </a:spcBef>
              <a:buAutoNum type="alphaLcPeriod"/>
              <a:tabLst>
                <a:tab pos="1130300" algn="l"/>
              </a:tabLst>
            </a:pPr>
            <a:r>
              <a:rPr sz="1600" spc="-5" dirty="0">
                <a:latin typeface="Times New Roman"/>
                <a:cs typeface="Times New Roman"/>
              </a:rPr>
              <a:t>If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node</a:t>
            </a:r>
            <a:r>
              <a:rPr sz="1600" spc="-5" dirty="0">
                <a:latin typeface="Times New Roman"/>
                <a:cs typeface="Times New Roman"/>
              </a:rPr>
              <a:t> is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player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Max,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return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max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value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result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minimax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function</a:t>
            </a:r>
            <a:endParaRPr sz="1600">
              <a:latin typeface="Times New Roman"/>
              <a:cs typeface="Times New Roman"/>
            </a:endParaRPr>
          </a:p>
          <a:p>
            <a:pPr marL="1118870" lvl="1" indent="-192405">
              <a:lnSpc>
                <a:spcPct val="100000"/>
              </a:lnSpc>
              <a:spcBef>
                <a:spcPts val="960"/>
              </a:spcBef>
              <a:buAutoNum type="alphaLcPeriod"/>
              <a:tabLst>
                <a:tab pos="1119505" algn="l"/>
              </a:tabLst>
            </a:pPr>
            <a:r>
              <a:rPr sz="1600" spc="-5" dirty="0">
                <a:latin typeface="Times New Roman"/>
                <a:cs typeface="Times New Roman"/>
              </a:rPr>
              <a:t>If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node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player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Min,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return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min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value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 result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minimax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function</a:t>
            </a:r>
            <a:endParaRPr sz="1600">
              <a:latin typeface="Times New Roman"/>
              <a:cs typeface="Times New Roman"/>
            </a:endParaRPr>
          </a:p>
          <a:p>
            <a:pPr marL="215265" indent="-203200">
              <a:lnSpc>
                <a:spcPct val="100000"/>
              </a:lnSpc>
              <a:spcBef>
                <a:spcPts val="960"/>
              </a:spcBef>
              <a:buAutoNum type="arabicPeriod" startAt="4"/>
              <a:tabLst>
                <a:tab pos="215900" algn="l"/>
              </a:tabLst>
            </a:pPr>
            <a:r>
              <a:rPr sz="1600" spc="-5" dirty="0">
                <a:latin typeface="Times New Roman"/>
                <a:cs typeface="Times New Roman"/>
              </a:rPr>
              <a:t>Continue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step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3</a:t>
            </a:r>
            <a:r>
              <a:rPr sz="1600" dirty="0">
                <a:latin typeface="Times New Roman"/>
                <a:cs typeface="Times New Roman"/>
              </a:rPr>
              <a:t> one</a:t>
            </a:r>
            <a:r>
              <a:rPr sz="1600" spc="-5" dirty="0">
                <a:latin typeface="Times New Roman"/>
                <a:cs typeface="Times New Roman"/>
              </a:rPr>
              <a:t> layer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 </a:t>
            </a:r>
            <a:r>
              <a:rPr sz="1600" spc="-10" dirty="0">
                <a:latin typeface="Times New Roman"/>
                <a:cs typeface="Times New Roman"/>
              </a:rPr>
              <a:t>time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till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you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reach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root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node.</a:t>
            </a:r>
            <a:endParaRPr sz="1600">
              <a:latin typeface="Times New Roman"/>
              <a:cs typeface="Times New Roman"/>
            </a:endParaRPr>
          </a:p>
          <a:p>
            <a:pPr marL="215265" indent="-203200">
              <a:lnSpc>
                <a:spcPct val="100000"/>
              </a:lnSpc>
              <a:spcBef>
                <a:spcPts val="960"/>
              </a:spcBef>
              <a:buAutoNum type="arabicPeriod" startAt="4"/>
              <a:tabLst>
                <a:tab pos="215900" algn="l"/>
              </a:tabLst>
            </a:pPr>
            <a:r>
              <a:rPr sz="1600" spc="-5" dirty="0">
                <a:latin typeface="Times New Roman"/>
                <a:cs typeface="Times New Roman"/>
              </a:rPr>
              <a:t>Choose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move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leads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highest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payoff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value.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5721" y="285750"/>
            <a:ext cx="6683375" cy="2098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Time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complexity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minimax</a:t>
            </a:r>
            <a:r>
              <a:rPr sz="1800" dirty="0">
                <a:latin typeface="Times New Roman"/>
                <a:cs typeface="Times New Roman"/>
              </a:rPr>
              <a:t> algorithm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O(b</a:t>
            </a:r>
            <a:r>
              <a:rPr sz="1800" b="1" spc="-15" baseline="25462" dirty="0">
                <a:latin typeface="Times New Roman"/>
                <a:cs typeface="Times New Roman"/>
              </a:rPr>
              <a:t>m</a:t>
            </a:r>
            <a:r>
              <a:rPr sz="1800" b="1" spc="-1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38100" marR="238125" indent="152400">
              <a:lnSpc>
                <a:spcPct val="150000"/>
              </a:lnSpc>
              <a:spcBef>
                <a:spcPts val="1200"/>
              </a:spcBef>
            </a:pPr>
            <a:r>
              <a:rPr sz="1800" spc="-5" dirty="0">
                <a:latin typeface="Times New Roman"/>
                <a:cs typeface="Times New Roman"/>
              </a:rPr>
              <a:t>Where,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b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number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legal</a:t>
            </a:r>
            <a:r>
              <a:rPr sz="1800" spc="-5" dirty="0">
                <a:latin typeface="Times New Roman"/>
                <a:cs typeface="Times New Roman"/>
              </a:rPr>
              <a:t> moves</a:t>
            </a:r>
            <a:r>
              <a:rPr sz="1800" dirty="0">
                <a:latin typeface="Times New Roman"/>
                <a:cs typeface="Times New Roman"/>
              </a:rPr>
              <a:t> 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maximum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depth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tree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Let’s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take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example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game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tree using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minimax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algorithm</a:t>
            </a:r>
            <a:endParaRPr sz="1800">
              <a:latin typeface="Times New Roman"/>
              <a:cs typeface="Times New Roman"/>
            </a:endParaRPr>
          </a:p>
          <a:p>
            <a:pPr marL="324485" indent="-287020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324485" algn="l"/>
                <a:tab pos="325120" algn="l"/>
              </a:tabLst>
            </a:pPr>
            <a:r>
              <a:rPr sz="1800" dirty="0">
                <a:latin typeface="Times New Roman"/>
                <a:cs typeface="Times New Roman"/>
              </a:rPr>
              <a:t>Player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Max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try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get </a:t>
            </a:r>
            <a:r>
              <a:rPr sz="1800" spc="-5" dirty="0">
                <a:latin typeface="Times New Roman"/>
                <a:cs typeface="Times New Roman"/>
              </a:rPr>
              <a:t>maximum </a:t>
            </a:r>
            <a:r>
              <a:rPr sz="1800" dirty="0">
                <a:latin typeface="Times New Roman"/>
                <a:cs typeface="Times New Roman"/>
              </a:rPr>
              <a:t>value 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 </a:t>
            </a:r>
            <a:r>
              <a:rPr sz="1800" spc="-5" dirty="0">
                <a:latin typeface="Times New Roman"/>
                <a:cs typeface="Times New Roman"/>
              </a:rPr>
              <a:t>maximum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benefit</a:t>
            </a:r>
            <a:endParaRPr sz="1800">
              <a:latin typeface="Times New Roman"/>
              <a:cs typeface="Times New Roman"/>
            </a:endParaRPr>
          </a:p>
          <a:p>
            <a:pPr marL="3244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24485" algn="l"/>
                <a:tab pos="325120" algn="l"/>
              </a:tabLst>
            </a:pPr>
            <a:r>
              <a:rPr sz="1800" dirty="0">
                <a:latin typeface="Times New Roman"/>
                <a:cs typeface="Times New Roman"/>
              </a:rPr>
              <a:t>Player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try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get </a:t>
            </a:r>
            <a:r>
              <a:rPr sz="1800" spc="-5" dirty="0">
                <a:latin typeface="Times New Roman"/>
                <a:cs typeface="Times New Roman"/>
              </a:rPr>
              <a:t>minimum</a:t>
            </a:r>
            <a:r>
              <a:rPr sz="1800" dirty="0">
                <a:latin typeface="Times New Roman"/>
                <a:cs typeface="Times New Roman"/>
              </a:rPr>
              <a:t> value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minimize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player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max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benefit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6251" y="2351532"/>
            <a:ext cx="4351020" cy="2648712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9915" y="233172"/>
            <a:ext cx="8072755" cy="1261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Here, </a:t>
            </a:r>
            <a:r>
              <a:rPr sz="1800" spc="-5" dirty="0">
                <a:latin typeface="Times New Roman"/>
                <a:cs typeface="Times New Roman"/>
              </a:rPr>
              <a:t>at the terminal node player Max is attached so first, </a:t>
            </a:r>
            <a:r>
              <a:rPr sz="1800" dirty="0">
                <a:latin typeface="Times New Roman"/>
                <a:cs typeface="Times New Roman"/>
              </a:rPr>
              <a:t>Max </a:t>
            </a:r>
            <a:r>
              <a:rPr sz="1800" spc="-5" dirty="0">
                <a:latin typeface="Times New Roman"/>
                <a:cs typeface="Times New Roman"/>
              </a:rPr>
              <a:t>player take </a:t>
            </a:r>
            <a:r>
              <a:rPr sz="1800" dirty="0">
                <a:latin typeface="Times New Roman"/>
                <a:cs typeface="Times New Roman"/>
              </a:rPr>
              <a:t>the value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 </a:t>
            </a:r>
            <a:r>
              <a:rPr sz="1800" spc="-5" dirty="0">
                <a:latin typeface="Times New Roman"/>
                <a:cs typeface="Times New Roman"/>
              </a:rPr>
              <a:t>is maximum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two child i.e. </a:t>
            </a:r>
            <a:r>
              <a:rPr sz="1800" dirty="0">
                <a:latin typeface="Times New Roman"/>
                <a:cs typeface="Times New Roman"/>
              </a:rPr>
              <a:t>8 at node </a:t>
            </a:r>
            <a:r>
              <a:rPr sz="1800" spc="-5" dirty="0">
                <a:latin typeface="Times New Roman"/>
                <a:cs typeface="Times New Roman"/>
              </a:rPr>
              <a:t>D. similarly </a:t>
            </a:r>
            <a:r>
              <a:rPr sz="1800" dirty="0">
                <a:latin typeface="Times New Roman"/>
                <a:cs typeface="Times New Roman"/>
              </a:rPr>
              <a:t>-1 at </a:t>
            </a:r>
            <a:r>
              <a:rPr sz="1800" spc="-5" dirty="0">
                <a:latin typeface="Times New Roman"/>
                <a:cs typeface="Times New Roman"/>
              </a:rPr>
              <a:t>node E, </a:t>
            </a:r>
            <a:r>
              <a:rPr sz="1800" dirty="0">
                <a:latin typeface="Times New Roman"/>
                <a:cs typeface="Times New Roman"/>
              </a:rPr>
              <a:t>2 at node </a:t>
            </a:r>
            <a:r>
              <a:rPr sz="1800" spc="-5" dirty="0">
                <a:latin typeface="Times New Roman"/>
                <a:cs typeface="Times New Roman"/>
              </a:rPr>
              <a:t>F,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node</a:t>
            </a:r>
            <a:r>
              <a:rPr sz="1800" spc="-5" dirty="0">
                <a:latin typeface="Times New Roman"/>
                <a:cs typeface="Times New Roman"/>
              </a:rPr>
              <a:t> G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388" y="1708404"/>
            <a:ext cx="4338828" cy="2584704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9188" y="285115"/>
            <a:ext cx="8084184" cy="1260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Now</a:t>
            </a:r>
            <a:r>
              <a:rPr sz="1800" spc="3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4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turn</a:t>
            </a:r>
            <a:r>
              <a:rPr sz="1800" spc="3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is</a:t>
            </a:r>
            <a:r>
              <a:rPr sz="1800" spc="3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goes</a:t>
            </a:r>
            <a:r>
              <a:rPr sz="1800" spc="3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3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player</a:t>
            </a:r>
            <a:r>
              <a:rPr sz="1800" spc="3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Min</a:t>
            </a:r>
            <a:r>
              <a:rPr sz="1800" spc="3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who</a:t>
            </a:r>
            <a:r>
              <a:rPr sz="1800" spc="3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3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try</a:t>
            </a:r>
            <a:r>
              <a:rPr sz="1800" spc="40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3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minimize</a:t>
            </a:r>
            <a:r>
              <a:rPr sz="1800" spc="3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benefit</a:t>
            </a:r>
            <a:r>
              <a:rPr sz="1800" spc="40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by</a:t>
            </a:r>
            <a:r>
              <a:rPr sz="1800" spc="4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taking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minimum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value.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Player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takes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minimum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node</a:t>
            </a:r>
            <a:r>
              <a:rPr sz="1800" spc="-5" dirty="0">
                <a:latin typeface="Times New Roman"/>
                <a:cs typeface="Times New Roman"/>
              </a:rPr>
              <a:t> D</a:t>
            </a:r>
            <a:r>
              <a:rPr sz="1800" dirty="0">
                <a:latin typeface="Times New Roman"/>
                <a:cs typeface="Times New Roman"/>
              </a:rPr>
              <a:t> 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node B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Times New Roman"/>
                <a:cs typeface="Times New Roman"/>
              </a:rPr>
              <a:t>i.e.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-1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 from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node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node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9864" y="1773935"/>
            <a:ext cx="4361688" cy="2808732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pc="-5" dirty="0"/>
              <a:t>Now</a:t>
            </a:r>
            <a:r>
              <a:rPr spc="190" dirty="0"/>
              <a:t> </a:t>
            </a:r>
            <a:r>
              <a:rPr dirty="0"/>
              <a:t>the</a:t>
            </a:r>
            <a:r>
              <a:rPr spc="204" dirty="0"/>
              <a:t> </a:t>
            </a:r>
            <a:r>
              <a:rPr dirty="0"/>
              <a:t>turn</a:t>
            </a:r>
            <a:r>
              <a:rPr spc="210" dirty="0"/>
              <a:t> </a:t>
            </a:r>
            <a:r>
              <a:rPr spc="-5" dirty="0"/>
              <a:t>goes</a:t>
            </a:r>
            <a:r>
              <a:rPr spc="210" dirty="0"/>
              <a:t> </a:t>
            </a:r>
            <a:r>
              <a:rPr dirty="0"/>
              <a:t>to</a:t>
            </a:r>
            <a:r>
              <a:rPr spc="195" dirty="0"/>
              <a:t> </a:t>
            </a:r>
            <a:r>
              <a:rPr spc="-5" dirty="0"/>
              <a:t>player</a:t>
            </a:r>
            <a:r>
              <a:rPr spc="204" dirty="0"/>
              <a:t> </a:t>
            </a:r>
            <a:r>
              <a:rPr spc="-10" dirty="0"/>
              <a:t>Max,</a:t>
            </a:r>
            <a:r>
              <a:rPr spc="204" dirty="0"/>
              <a:t> </a:t>
            </a:r>
            <a:r>
              <a:rPr dirty="0"/>
              <a:t>which</a:t>
            </a:r>
            <a:r>
              <a:rPr spc="204" dirty="0"/>
              <a:t> </a:t>
            </a:r>
            <a:r>
              <a:rPr spc="-5" dirty="0"/>
              <a:t>take</a:t>
            </a:r>
            <a:r>
              <a:rPr spc="195" dirty="0"/>
              <a:t> </a:t>
            </a:r>
            <a:r>
              <a:rPr spc="-5" dirty="0"/>
              <a:t>maximum</a:t>
            </a:r>
            <a:r>
              <a:rPr spc="200" dirty="0"/>
              <a:t> </a:t>
            </a:r>
            <a:r>
              <a:rPr dirty="0"/>
              <a:t>value</a:t>
            </a:r>
            <a:r>
              <a:rPr spc="204" dirty="0"/>
              <a:t> </a:t>
            </a:r>
            <a:r>
              <a:rPr dirty="0"/>
              <a:t>from</a:t>
            </a:r>
            <a:r>
              <a:rPr spc="200" dirty="0"/>
              <a:t> </a:t>
            </a:r>
            <a:r>
              <a:rPr spc="-5" dirty="0"/>
              <a:t>node</a:t>
            </a:r>
            <a:r>
              <a:rPr spc="200" dirty="0"/>
              <a:t> </a:t>
            </a:r>
            <a:r>
              <a:rPr dirty="0"/>
              <a:t>B</a:t>
            </a:r>
            <a:r>
              <a:rPr spc="195" dirty="0"/>
              <a:t> </a:t>
            </a:r>
            <a:r>
              <a:rPr spc="-5" dirty="0"/>
              <a:t>and</a:t>
            </a:r>
            <a:r>
              <a:rPr spc="210" dirty="0"/>
              <a:t> </a:t>
            </a:r>
            <a:r>
              <a:rPr dirty="0"/>
              <a:t>C</a:t>
            </a:r>
            <a:r>
              <a:rPr spc="195" dirty="0"/>
              <a:t> </a:t>
            </a:r>
            <a:r>
              <a:rPr dirty="0"/>
              <a:t>to </a:t>
            </a:r>
            <a:r>
              <a:rPr spc="-434" dirty="0"/>
              <a:t> </a:t>
            </a:r>
            <a:r>
              <a:rPr dirty="0"/>
              <a:t>node</a:t>
            </a:r>
            <a:r>
              <a:rPr spc="-10" dirty="0"/>
              <a:t> </a:t>
            </a:r>
            <a:r>
              <a:rPr spc="-5" dirty="0"/>
              <a:t>A</a:t>
            </a:r>
            <a:r>
              <a:rPr dirty="0"/>
              <a:t> i.e.</a:t>
            </a:r>
            <a:r>
              <a:rPr spc="-15" dirty="0"/>
              <a:t> </a:t>
            </a:r>
            <a:r>
              <a:rPr dirty="0"/>
              <a:t>2.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8603" y="1016508"/>
            <a:ext cx="3552444" cy="26365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9902" y="3633012"/>
            <a:ext cx="8271509" cy="119189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700" dirty="0">
                <a:latin typeface="Times New Roman"/>
                <a:cs typeface="Times New Roman"/>
              </a:rPr>
              <a:t>Here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reach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to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root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node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so </a:t>
            </a:r>
            <a:r>
              <a:rPr sz="1700" dirty="0">
                <a:latin typeface="Times New Roman"/>
                <a:cs typeface="Times New Roman"/>
              </a:rPr>
              <a:t>game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dirty="0">
                <a:latin typeface="Times New Roman"/>
                <a:cs typeface="Times New Roman"/>
              </a:rPr>
              <a:t> over.</a:t>
            </a:r>
            <a:endParaRPr sz="170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  <a:spcBef>
                <a:spcPts val="5"/>
              </a:spcBef>
            </a:pPr>
            <a:r>
              <a:rPr sz="1700" spc="-5" dirty="0">
                <a:latin typeface="Times New Roman"/>
                <a:cs typeface="Times New Roman"/>
              </a:rPr>
              <a:t>Hence,</a:t>
            </a:r>
            <a:r>
              <a:rPr sz="1700" spc="6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if</a:t>
            </a:r>
            <a:r>
              <a:rPr sz="1700" spc="6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player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Max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chooses</a:t>
            </a:r>
            <a:r>
              <a:rPr sz="1700" spc="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4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route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A,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C,</a:t>
            </a:r>
            <a:r>
              <a:rPr sz="1700" spc="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</a:t>
            </a:r>
            <a:r>
              <a:rPr sz="1700" spc="6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and</a:t>
            </a:r>
            <a:r>
              <a:rPr sz="1700" spc="6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terminal</a:t>
            </a:r>
            <a:r>
              <a:rPr sz="1700" spc="6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with</a:t>
            </a:r>
            <a:r>
              <a:rPr sz="1700" spc="7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max</a:t>
            </a:r>
            <a:r>
              <a:rPr sz="1700" spc="7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value,</a:t>
            </a:r>
            <a:r>
              <a:rPr sz="1700" spc="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then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player</a:t>
            </a:r>
            <a:r>
              <a:rPr sz="1700" spc="6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Max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will </a:t>
            </a:r>
            <a:r>
              <a:rPr sz="1700" dirty="0">
                <a:latin typeface="Times New Roman"/>
                <a:cs typeface="Times New Roman"/>
              </a:rPr>
              <a:t>win</a:t>
            </a:r>
            <a:r>
              <a:rPr sz="1700" spc="-5" dirty="0">
                <a:latin typeface="Times New Roman"/>
                <a:cs typeface="Times New Roman"/>
              </a:rPr>
              <a:t> with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payoff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value </a:t>
            </a:r>
            <a:r>
              <a:rPr sz="1700" dirty="0">
                <a:latin typeface="Times New Roman"/>
                <a:cs typeface="Times New Roman"/>
              </a:rPr>
              <a:t>2.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3780" y="521589"/>
            <a:ext cx="5943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Times New Roman"/>
                <a:cs typeface="Times New Roman"/>
              </a:rPr>
              <a:t>D</a:t>
            </a:r>
            <a:r>
              <a:rPr sz="1500" b="1" spc="-15" dirty="0">
                <a:latin typeface="Times New Roman"/>
                <a:cs typeface="Times New Roman"/>
              </a:rPr>
              <a:t>e</a:t>
            </a:r>
            <a:r>
              <a:rPr sz="1500" b="1" dirty="0">
                <a:latin typeface="Times New Roman"/>
                <a:cs typeface="Times New Roman"/>
              </a:rPr>
              <a:t>g</a:t>
            </a:r>
            <a:r>
              <a:rPr sz="1500" b="1" spc="-10" dirty="0">
                <a:latin typeface="Times New Roman"/>
                <a:cs typeface="Times New Roman"/>
              </a:rPr>
              <a:t>re</a:t>
            </a:r>
            <a:r>
              <a:rPr sz="1500" b="1" dirty="0">
                <a:latin typeface="Times New Roman"/>
                <a:cs typeface="Times New Roman"/>
              </a:rPr>
              <a:t>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3780" y="902589"/>
            <a:ext cx="6441440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66666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500" b="1" spc="-5" dirty="0">
                <a:latin typeface="Times New Roman"/>
                <a:cs typeface="Times New Roman"/>
              </a:rPr>
              <a:t>Degree</a:t>
            </a:r>
            <a:r>
              <a:rPr sz="1500" b="1" dirty="0">
                <a:latin typeface="Times New Roman"/>
                <a:cs typeface="Times New Roman"/>
              </a:rPr>
              <a:t> of a</a:t>
            </a:r>
            <a:r>
              <a:rPr sz="1500" b="1" spc="-1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node</a:t>
            </a:r>
            <a:r>
              <a:rPr sz="1500" b="1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dirty="0">
                <a:latin typeface="Times New Roman"/>
                <a:cs typeface="Times New Roman"/>
              </a:rPr>
              <a:t> the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total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number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 </a:t>
            </a:r>
            <a:r>
              <a:rPr sz="1500" spc="-5" dirty="0">
                <a:latin typeface="Times New Roman"/>
                <a:cs typeface="Times New Roman"/>
              </a:rPr>
              <a:t>children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 </a:t>
            </a:r>
            <a:r>
              <a:rPr sz="1500" spc="-5" dirty="0">
                <a:latin typeface="Times New Roman"/>
                <a:cs typeface="Times New Roman"/>
              </a:rPr>
              <a:t>that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node.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ymbol"/>
              <a:buChar char=""/>
            </a:pPr>
            <a:endParaRPr sz="1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66666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500" b="1" spc="-5" dirty="0">
                <a:latin typeface="Times New Roman"/>
                <a:cs typeface="Times New Roman"/>
              </a:rPr>
              <a:t>Degree</a:t>
            </a:r>
            <a:r>
              <a:rPr sz="1500" b="1" spc="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of a</a:t>
            </a:r>
            <a:r>
              <a:rPr sz="1500" b="1" spc="-15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tree</a:t>
            </a:r>
            <a:r>
              <a:rPr sz="1500" b="1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highest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degree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 node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among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all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nodes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tree.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831" y="2232660"/>
            <a:ext cx="4213956" cy="19324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01436" y="2658675"/>
            <a:ext cx="3152775" cy="76263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400" dirty="0">
                <a:latin typeface="Times New Roman"/>
                <a:cs typeface="Times New Roman"/>
              </a:rPr>
              <a:t>Here,Degree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node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3,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0,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 =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0,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 =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0,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0,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J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0,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400" dirty="0">
                <a:latin typeface="Times New Roman"/>
                <a:cs typeface="Times New Roman"/>
              </a:rPr>
              <a:t>K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1848" y="233172"/>
            <a:ext cx="4847590" cy="1261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Example: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Tic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tac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game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minimax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algorithm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Suppose, </a:t>
            </a:r>
            <a:r>
              <a:rPr sz="1800" dirty="0">
                <a:latin typeface="Times New Roman"/>
                <a:cs typeface="Times New Roman"/>
              </a:rPr>
              <a:t>Max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move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X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move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O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Times New Roman"/>
                <a:cs typeface="Times New Roman"/>
              </a:rPr>
              <a:t>Win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Draw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1051" y="1510283"/>
            <a:ext cx="5260848" cy="3447288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9973" y="307441"/>
            <a:ext cx="8156575" cy="2358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>
              <a:lnSpc>
                <a:spcPct val="150100"/>
              </a:lnSpc>
              <a:spcBef>
                <a:spcPts val="100"/>
              </a:spcBef>
            </a:pPr>
            <a:r>
              <a:rPr sz="1700" spc="-5" dirty="0">
                <a:latin typeface="Times New Roman"/>
                <a:cs typeface="Times New Roman"/>
              </a:rPr>
              <a:t>Hence,</a:t>
            </a:r>
            <a:r>
              <a:rPr sz="1700" spc="1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if</a:t>
            </a:r>
            <a:r>
              <a:rPr sz="1700" spc="1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player</a:t>
            </a:r>
            <a:r>
              <a:rPr sz="1700" spc="1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max</a:t>
            </a:r>
            <a:r>
              <a:rPr sz="1700" spc="1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chooses</a:t>
            </a:r>
            <a:r>
              <a:rPr sz="1700" spc="1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right</a:t>
            </a:r>
            <a:r>
              <a:rPr sz="1700" spc="1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most</a:t>
            </a:r>
            <a:r>
              <a:rPr sz="1700" spc="1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child</a:t>
            </a:r>
            <a:r>
              <a:rPr sz="1700" spc="1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then</a:t>
            </a:r>
            <a:r>
              <a:rPr sz="1700" spc="1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player</a:t>
            </a:r>
            <a:r>
              <a:rPr sz="1700" spc="1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max</a:t>
            </a:r>
            <a:r>
              <a:rPr sz="1700" spc="10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will</a:t>
            </a:r>
            <a:r>
              <a:rPr sz="1700" spc="1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definitely</a:t>
            </a:r>
            <a:r>
              <a:rPr sz="1700" spc="1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win.</a:t>
            </a:r>
            <a:r>
              <a:rPr sz="1700" spc="1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If</a:t>
            </a:r>
            <a:r>
              <a:rPr sz="1700" spc="9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player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max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chooses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left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most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or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middle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child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then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chances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 win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half.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1700" b="1" dirty="0">
                <a:latin typeface="Times New Roman"/>
                <a:cs typeface="Times New Roman"/>
              </a:rPr>
              <a:t>Alpha</a:t>
            </a:r>
            <a:r>
              <a:rPr sz="1700" b="1" spc="-1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Beta</a:t>
            </a:r>
            <a:r>
              <a:rPr sz="1700" b="1" spc="-1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pruning</a:t>
            </a:r>
            <a:r>
              <a:rPr sz="1700" b="1" spc="-1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Times New Roman"/>
                <a:cs typeface="Times New Roman"/>
              </a:rPr>
              <a:t>algorithm: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1700" dirty="0">
                <a:latin typeface="Times New Roman"/>
                <a:cs typeface="Times New Roman"/>
              </a:rPr>
              <a:t>This</a:t>
            </a:r>
            <a:r>
              <a:rPr sz="1700" spc="17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algorithm</a:t>
            </a:r>
            <a:r>
              <a:rPr sz="1700" spc="17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17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advance</a:t>
            </a:r>
            <a:r>
              <a:rPr sz="1700" spc="1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version</a:t>
            </a:r>
            <a:r>
              <a:rPr sz="1700" spc="15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16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minimax</a:t>
            </a:r>
            <a:r>
              <a:rPr sz="1700" spc="17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algorithm.</a:t>
            </a:r>
            <a:r>
              <a:rPr sz="1700" spc="1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It</a:t>
            </a:r>
            <a:r>
              <a:rPr sz="1700" spc="17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17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used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to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cutoff</a:t>
            </a:r>
            <a:r>
              <a:rPr sz="1700" spc="17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the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number</a:t>
            </a:r>
            <a:r>
              <a:rPr sz="1700" spc="15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of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700" dirty="0">
                <a:latin typeface="Times New Roman"/>
                <a:cs typeface="Times New Roman"/>
              </a:rPr>
              <a:t>search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by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exploring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less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number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nodes.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700" spc="-5" dirty="0">
                <a:latin typeface="Times New Roman"/>
                <a:cs typeface="Times New Roman"/>
              </a:rPr>
              <a:t>Let’s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explain </a:t>
            </a:r>
            <a:r>
              <a:rPr sz="1700" dirty="0">
                <a:latin typeface="Times New Roman"/>
                <a:cs typeface="Times New Roman"/>
              </a:rPr>
              <a:t>by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help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following</a:t>
            </a:r>
            <a:r>
              <a:rPr sz="1700" spc="-5" dirty="0">
                <a:latin typeface="Times New Roman"/>
                <a:cs typeface="Times New Roman"/>
              </a:rPr>
              <a:t> game tree.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8052" y="128015"/>
            <a:ext cx="5760720" cy="28209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35686" y="2928086"/>
            <a:ext cx="8289925" cy="1969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1700" spc="-10" dirty="0">
                <a:latin typeface="Times New Roman"/>
                <a:cs typeface="Times New Roman"/>
              </a:rPr>
              <a:t>Here,</a:t>
            </a:r>
            <a:r>
              <a:rPr sz="1700" spc="9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Alpha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9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player</a:t>
            </a:r>
            <a:r>
              <a:rPr sz="1700" spc="7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max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and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Beta</a:t>
            </a:r>
            <a:r>
              <a:rPr sz="1700" spc="9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9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player</a:t>
            </a:r>
            <a:r>
              <a:rPr sz="1700" spc="7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min.</a:t>
            </a:r>
            <a:r>
              <a:rPr sz="1700" spc="1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Terminal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leaf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node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which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contains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payoff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value.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1700" dirty="0">
                <a:latin typeface="Times New Roman"/>
                <a:cs typeface="Times New Roman"/>
              </a:rPr>
              <a:t>Player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max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try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to</a:t>
            </a:r>
            <a:r>
              <a:rPr sz="1700" spc="7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get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maximum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value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from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terminal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and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player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min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try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to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get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minimum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value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1700" dirty="0">
                <a:latin typeface="Times New Roman"/>
                <a:cs typeface="Times New Roman"/>
              </a:rPr>
              <a:t>from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terminal.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700" dirty="0">
                <a:latin typeface="Times New Roman"/>
                <a:cs typeface="Times New Roman"/>
              </a:rPr>
              <a:t>Here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player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min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connected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to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terminal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so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it</a:t>
            </a:r>
            <a:r>
              <a:rPr sz="1700" dirty="0">
                <a:latin typeface="Times New Roman"/>
                <a:cs typeface="Times New Roman"/>
              </a:rPr>
              <a:t> chooses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5" dirty="0">
                <a:latin typeface="Times New Roman"/>
                <a:cs typeface="Times New Roman"/>
              </a:rPr>
              <a:t> min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value from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terminal.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455" y="376427"/>
            <a:ext cx="5826252" cy="2726436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8095" y="309372"/>
            <a:ext cx="5375148" cy="271119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66471" y="2999841"/>
            <a:ext cx="8401050" cy="1969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700" spc="-10" dirty="0">
                <a:latin typeface="Times New Roman"/>
                <a:cs typeface="Times New Roman"/>
              </a:rPr>
              <a:t>Here, </a:t>
            </a:r>
            <a:r>
              <a:rPr sz="1700" spc="-5" dirty="0">
                <a:latin typeface="Times New Roman"/>
                <a:cs typeface="Times New Roman"/>
              </a:rPr>
              <a:t>min </a:t>
            </a:r>
            <a:r>
              <a:rPr sz="1700" dirty="0">
                <a:latin typeface="Times New Roman"/>
                <a:cs typeface="Times New Roman"/>
              </a:rPr>
              <a:t>player </a:t>
            </a:r>
            <a:r>
              <a:rPr sz="1700" spc="-5" dirty="0">
                <a:latin typeface="Times New Roman"/>
                <a:cs typeface="Times New Roman"/>
              </a:rPr>
              <a:t>which is beta, chooses the minimum value from </a:t>
            </a:r>
            <a:r>
              <a:rPr sz="1700" dirty="0">
                <a:latin typeface="Times New Roman"/>
                <a:cs typeface="Times New Roman"/>
              </a:rPr>
              <a:t>the </a:t>
            </a:r>
            <a:r>
              <a:rPr sz="1700" spc="-5" dirty="0">
                <a:latin typeface="Times New Roman"/>
                <a:cs typeface="Times New Roman"/>
              </a:rPr>
              <a:t>terminal and </a:t>
            </a:r>
            <a:r>
              <a:rPr sz="1700" dirty="0">
                <a:latin typeface="Times New Roman"/>
                <a:cs typeface="Times New Roman"/>
              </a:rPr>
              <a:t>pass </a:t>
            </a:r>
            <a:r>
              <a:rPr sz="1700" spc="-5" dirty="0">
                <a:latin typeface="Times New Roman"/>
                <a:cs typeface="Times New Roman"/>
              </a:rPr>
              <a:t>to </a:t>
            </a:r>
            <a:r>
              <a:rPr sz="1700" dirty="0">
                <a:latin typeface="Times New Roman"/>
                <a:cs typeface="Times New Roman"/>
              </a:rPr>
              <a:t>the 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player </a:t>
            </a:r>
            <a:r>
              <a:rPr sz="1700" spc="-5" dirty="0">
                <a:latin typeface="Times New Roman"/>
                <a:cs typeface="Times New Roman"/>
              </a:rPr>
              <a:t>max which is alpha. </a:t>
            </a:r>
            <a:r>
              <a:rPr sz="1700" dirty="0">
                <a:latin typeface="Times New Roman"/>
                <a:cs typeface="Times New Roman"/>
              </a:rPr>
              <a:t>The max </a:t>
            </a:r>
            <a:r>
              <a:rPr sz="1700" spc="-5" dirty="0">
                <a:latin typeface="Times New Roman"/>
                <a:cs typeface="Times New Roman"/>
              </a:rPr>
              <a:t>player </a:t>
            </a:r>
            <a:r>
              <a:rPr sz="1700" spc="-10" dirty="0">
                <a:latin typeface="Times New Roman"/>
                <a:cs typeface="Times New Roman"/>
              </a:rPr>
              <a:t>searches </a:t>
            </a:r>
            <a:r>
              <a:rPr sz="1700" dirty="0">
                <a:latin typeface="Times New Roman"/>
                <a:cs typeface="Times New Roman"/>
              </a:rPr>
              <a:t>the value </a:t>
            </a:r>
            <a:r>
              <a:rPr sz="1700" spc="-5" dirty="0">
                <a:latin typeface="Times New Roman"/>
                <a:cs typeface="Times New Roman"/>
              </a:rPr>
              <a:t>greater </a:t>
            </a:r>
            <a:r>
              <a:rPr sz="1700" dirty="0">
                <a:latin typeface="Times New Roman"/>
                <a:cs typeface="Times New Roman"/>
              </a:rPr>
              <a:t>than 3 </a:t>
            </a:r>
            <a:r>
              <a:rPr sz="1700" spc="-5" dirty="0">
                <a:latin typeface="Times New Roman"/>
                <a:cs typeface="Times New Roman"/>
              </a:rPr>
              <a:t>from </a:t>
            </a:r>
            <a:r>
              <a:rPr sz="1700" dirty="0">
                <a:latin typeface="Times New Roman"/>
                <a:cs typeface="Times New Roman"/>
              </a:rPr>
              <a:t>the </a:t>
            </a:r>
            <a:r>
              <a:rPr sz="1700" spc="-5" dirty="0">
                <a:latin typeface="Times New Roman"/>
                <a:cs typeface="Times New Roman"/>
              </a:rPr>
              <a:t>child. </a:t>
            </a:r>
            <a:r>
              <a:rPr sz="1700" spc="-20" dirty="0">
                <a:latin typeface="Times New Roman"/>
                <a:cs typeface="Times New Roman"/>
              </a:rPr>
              <a:t>If 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found </a:t>
            </a:r>
            <a:r>
              <a:rPr sz="1700" spc="-5" dirty="0">
                <a:latin typeface="Times New Roman"/>
                <a:cs typeface="Times New Roman"/>
              </a:rPr>
              <a:t>replace </a:t>
            </a:r>
            <a:r>
              <a:rPr sz="1700" dirty="0">
                <a:latin typeface="Times New Roman"/>
                <a:cs typeface="Times New Roman"/>
              </a:rPr>
              <a:t>the </a:t>
            </a:r>
            <a:r>
              <a:rPr sz="1700" spc="-5" dirty="0">
                <a:latin typeface="Times New Roman"/>
                <a:cs typeface="Times New Roman"/>
              </a:rPr>
              <a:t>value </a:t>
            </a:r>
            <a:r>
              <a:rPr sz="1700" dirty="0">
                <a:latin typeface="Times New Roman"/>
                <a:cs typeface="Times New Roman"/>
              </a:rPr>
              <a:t>3 by </a:t>
            </a:r>
            <a:r>
              <a:rPr sz="1700" spc="-5" dirty="0">
                <a:latin typeface="Times New Roman"/>
                <a:cs typeface="Times New Roman"/>
              </a:rPr>
              <a:t>maximum value otherwise prune </a:t>
            </a:r>
            <a:r>
              <a:rPr sz="1700" dirty="0">
                <a:latin typeface="Times New Roman"/>
                <a:cs typeface="Times New Roman"/>
              </a:rPr>
              <a:t>the </a:t>
            </a:r>
            <a:r>
              <a:rPr sz="1700" spc="-5" dirty="0">
                <a:latin typeface="Times New Roman"/>
                <a:cs typeface="Times New Roman"/>
              </a:rPr>
              <a:t>node. </a:t>
            </a:r>
            <a:r>
              <a:rPr sz="1700" dirty="0">
                <a:latin typeface="Times New Roman"/>
                <a:cs typeface="Times New Roman"/>
              </a:rPr>
              <a:t>This </a:t>
            </a:r>
            <a:r>
              <a:rPr sz="1700" spc="-5" dirty="0">
                <a:latin typeface="Times New Roman"/>
                <a:cs typeface="Times New Roman"/>
              </a:rPr>
              <a:t>process </a:t>
            </a:r>
            <a:r>
              <a:rPr sz="1700" dirty="0">
                <a:latin typeface="Times New Roman"/>
                <a:cs typeface="Times New Roman"/>
              </a:rPr>
              <a:t>goes on </a:t>
            </a:r>
            <a:r>
              <a:rPr sz="1700" spc="-10" dirty="0">
                <a:latin typeface="Times New Roman"/>
                <a:cs typeface="Times New Roman"/>
              </a:rPr>
              <a:t>to 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root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node.</a:t>
            </a:r>
            <a:endParaRPr sz="17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25"/>
              </a:spcBef>
            </a:pPr>
            <a:r>
              <a:rPr sz="1700" dirty="0">
                <a:latin typeface="Times New Roman"/>
                <a:cs typeface="Times New Roman"/>
              </a:rPr>
              <a:t>Here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above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figure, </a:t>
            </a:r>
            <a:r>
              <a:rPr sz="1700" spc="-5" dirty="0">
                <a:latin typeface="Times New Roman"/>
                <a:cs typeface="Times New Roman"/>
              </a:rPr>
              <a:t>if</a:t>
            </a:r>
            <a:r>
              <a:rPr sz="1700" dirty="0">
                <a:latin typeface="Times New Roman"/>
                <a:cs typeface="Times New Roman"/>
              </a:rPr>
              <a:t> max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player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choose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left</a:t>
            </a:r>
            <a:r>
              <a:rPr sz="1700" spc="-5" dirty="0">
                <a:latin typeface="Times New Roman"/>
                <a:cs typeface="Times New Roman"/>
              </a:rPr>
              <a:t> child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first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it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will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win</a:t>
            </a:r>
            <a:r>
              <a:rPr sz="1700" spc="-5" dirty="0">
                <a:latin typeface="Times New Roman"/>
                <a:cs typeface="Times New Roman"/>
              </a:rPr>
              <a:t> with</a:t>
            </a:r>
            <a:r>
              <a:rPr sz="1700" dirty="0">
                <a:latin typeface="Times New Roman"/>
                <a:cs typeface="Times New Roman"/>
              </a:rPr>
              <a:t> payoff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value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3.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557" y="1262577"/>
            <a:ext cx="6878360" cy="266207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425445" y="437515"/>
            <a:ext cx="21951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Times New Roman"/>
                <a:cs typeface="Times New Roman"/>
              </a:rPr>
              <a:t>Comparison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Search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Trees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3417" y="413130"/>
            <a:ext cx="8074659" cy="39568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Applications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of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Trees</a:t>
            </a:r>
            <a:endParaRPr sz="1600" dirty="0">
              <a:latin typeface="Times New Roman"/>
              <a:cs typeface="Times New Roman"/>
            </a:endParaRPr>
          </a:p>
          <a:p>
            <a:pPr marL="354965" marR="7620" indent="-342900">
              <a:lnSpc>
                <a:spcPct val="150100"/>
              </a:lnSpc>
              <a:spcBef>
                <a:spcPts val="800"/>
              </a:spcBef>
              <a:buSzPct val="62500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Binary </a:t>
            </a:r>
            <a:r>
              <a:rPr sz="1600" dirty="0">
                <a:latin typeface="Times New Roman"/>
                <a:cs typeface="Times New Roman"/>
              </a:rPr>
              <a:t>Search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Trees(BSTs)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quickly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check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whether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element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present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not.</a:t>
            </a: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SzPct val="62500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600" spc="-10" dirty="0">
                <a:latin typeface="Times New Roman"/>
                <a:cs typeface="Times New Roman"/>
              </a:rPr>
              <a:t>Heap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 a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kind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5" dirty="0">
                <a:latin typeface="Times New Roman"/>
                <a:cs typeface="Times New Roman"/>
              </a:rPr>
              <a:t>tree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 </a:t>
            </a:r>
            <a:r>
              <a:rPr sz="1600" spc="-5" dirty="0">
                <a:latin typeface="Times New Roman"/>
                <a:cs typeface="Times New Roman"/>
              </a:rPr>
              <a:t>heap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sort.</a:t>
            </a:r>
            <a:endParaRPr sz="1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SzPct val="62500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modified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version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lang="en-US" sz="1600" spc="1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tree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called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Tries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modern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routers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store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routing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information.</a:t>
            </a:r>
            <a:endParaRPr sz="1600" dirty="0">
              <a:latin typeface="Times New Roman"/>
              <a:cs typeface="Times New Roman"/>
            </a:endParaRPr>
          </a:p>
          <a:p>
            <a:pPr marL="354965" marR="6985" indent="-342900">
              <a:lnSpc>
                <a:spcPct val="150000"/>
              </a:lnSpc>
              <a:spcBef>
                <a:spcPts val="5"/>
              </a:spcBef>
              <a:buSzPct val="62500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Most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popular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databases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Times New Roman"/>
                <a:cs typeface="Times New Roman"/>
              </a:rPr>
              <a:t>B-trees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Times New Roman"/>
                <a:cs typeface="Times New Roman"/>
              </a:rPr>
              <a:t>T-trees</a:t>
            </a:r>
            <a:r>
              <a:rPr sz="1600" spc="-5" dirty="0">
                <a:latin typeface="Times New Roman"/>
                <a:cs typeface="Times New Roman"/>
              </a:rPr>
              <a:t>,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which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variants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tree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structure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learned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above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store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their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endParaRPr sz="1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SzPct val="62500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600" spc="-10" dirty="0">
                <a:latin typeface="Times New Roman"/>
                <a:cs typeface="Times New Roman"/>
              </a:rPr>
              <a:t>Compilers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syntax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tree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validate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syntax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every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program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you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write.</a:t>
            </a:r>
            <a:endParaRPr sz="1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SzPct val="62500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1600" spc="-5">
                <a:latin typeface="Times New Roman"/>
                <a:cs typeface="Times New Roman"/>
              </a:rPr>
              <a:t>Spanning</a:t>
            </a:r>
            <a:r>
              <a:rPr sz="1600" spc="475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Trees</a:t>
            </a:r>
            <a:r>
              <a:rPr sz="1600" spc="4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4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shortest</a:t>
            </a:r>
            <a:r>
              <a:rPr sz="1600" spc="4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path</a:t>
            </a:r>
            <a:r>
              <a:rPr sz="1600" spc="4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trees</a:t>
            </a:r>
            <a:r>
              <a:rPr sz="1600" spc="4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4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used</a:t>
            </a:r>
            <a:r>
              <a:rPr sz="1600" spc="48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4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routers</a:t>
            </a:r>
            <a:r>
              <a:rPr sz="1600" spc="48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4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bridges</a:t>
            </a:r>
            <a:r>
              <a:rPr sz="1600" spc="4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respectively</a:t>
            </a:r>
            <a:r>
              <a:rPr sz="1600" spc="48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in</a:t>
            </a:r>
            <a:endParaRPr sz="1600" dirty="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965"/>
              </a:spcBef>
            </a:pPr>
            <a:r>
              <a:rPr sz="1600" spc="-10" dirty="0">
                <a:latin typeface="Times New Roman"/>
                <a:cs typeface="Times New Roman"/>
              </a:rPr>
              <a:t>computer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networks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6022</Words>
  <Application>Microsoft Office PowerPoint</Application>
  <PresentationFormat>On-screen Show (16:9)</PresentationFormat>
  <Paragraphs>516</Paragraphs>
  <Slides>85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Height of tree</vt:lpstr>
      <vt:lpstr>PowerPoint Presentation</vt:lpstr>
      <vt:lpstr>PowerPoint Presentation</vt:lpstr>
      <vt:lpstr>Degree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Tree Representations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Inorder Traversal</vt:lpstr>
      <vt:lpstr>PowerPoint Presentation</vt:lpstr>
      <vt:lpstr>Postorder Traversal : E F D B G H C A</vt:lpstr>
      <vt:lpstr>PowerPoint Presentation</vt:lpstr>
      <vt:lpstr>PowerPoint Presentation</vt:lpstr>
      <vt:lpstr>Balanced binary trees</vt:lpstr>
      <vt:lpstr>Height balanced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example, B-Tree of Order 4 contains a maximum of 3 key values in a node and maximum of 4 children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4: Now assign left child as 0 and right child as 1 to encode the frequencies.</vt:lpstr>
      <vt:lpstr>PowerPoint Presentation</vt:lpstr>
      <vt:lpstr>PowerPoint Presentation</vt:lpstr>
      <vt:lpstr>PowerPoint Presentation</vt:lpstr>
      <vt:lpstr>Step 5: Assign 0 to left branches, 1 to right  branches, Each encoding is a path from the root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Now the turn goes to player Max, which take maximum value from node B and C to  node A i.e. 2.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</dc:title>
  <dc:creator>KAKASHI</dc:creator>
  <cp:lastModifiedBy>Ayush Tuladhar</cp:lastModifiedBy>
  <cp:revision>8</cp:revision>
  <dcterms:created xsi:type="dcterms:W3CDTF">2023-02-03T06:01:29Z</dcterms:created>
  <dcterms:modified xsi:type="dcterms:W3CDTF">2025-03-27T05:20:10Z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2023-02-03T00:00:00Z</vt:filetime>
  </property>
</Properties>
</file>