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43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presProps" Target="presProps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tableStyles" Target="tableStyle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347" y="403631"/>
            <a:ext cx="800130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461" y="1036043"/>
            <a:ext cx="8209076" cy="1856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 /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 /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 /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 /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 /><Relationship Id="rId2" Type="http://schemas.openxmlformats.org/officeDocument/2006/relationships/image" Target="../media/image33.jpg" /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 /><Relationship Id="rId2" Type="http://schemas.openxmlformats.org/officeDocument/2006/relationships/image" Target="../media/image35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7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 /><Relationship Id="rId2" Type="http://schemas.openxmlformats.org/officeDocument/2006/relationships/image" Target="../media/image38.jp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41.jpg" /><Relationship Id="rId4" Type="http://schemas.openxmlformats.org/officeDocument/2006/relationships/image" Target="../media/image40.jpg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 /><Relationship Id="rId2" Type="http://schemas.openxmlformats.org/officeDocument/2006/relationships/image" Target="../media/image42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5.jpg" /><Relationship Id="rId4" Type="http://schemas.openxmlformats.org/officeDocument/2006/relationships/image" Target="../media/image44.jpg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 /><Relationship Id="rId2" Type="http://schemas.openxmlformats.org/officeDocument/2006/relationships/image" Target="../media/image46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9.jpg" /><Relationship Id="rId4" Type="http://schemas.openxmlformats.org/officeDocument/2006/relationships/image" Target="../media/image48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 /><Relationship Id="rId2" Type="http://schemas.openxmlformats.org/officeDocument/2006/relationships/image" Target="../media/image50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3.jpg" /><Relationship Id="rId4" Type="http://schemas.openxmlformats.org/officeDocument/2006/relationships/image" Target="../media/image52.jpg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 /><Relationship Id="rId2" Type="http://schemas.openxmlformats.org/officeDocument/2006/relationships/image" Target="../media/image54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7.jpg" /><Relationship Id="rId4" Type="http://schemas.openxmlformats.org/officeDocument/2006/relationships/image" Target="../media/image56.jpg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 /><Relationship Id="rId2" Type="http://schemas.openxmlformats.org/officeDocument/2006/relationships/image" Target="../media/image58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1.png" /><Relationship Id="rId4" Type="http://schemas.openxmlformats.org/officeDocument/2006/relationships/image" Target="../media/image60.jpg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 /><Relationship Id="rId2" Type="http://schemas.openxmlformats.org/officeDocument/2006/relationships/image" Target="../media/image62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4.jpg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 /><Relationship Id="rId1" Type="http://schemas.openxmlformats.org/officeDocument/2006/relationships/slideLayout" Target="../slideLayouts/slideLayout5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 /><Relationship Id="rId1" Type="http://schemas.openxmlformats.org/officeDocument/2006/relationships/slideLayout" Target="../slideLayouts/slideLayout5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 /><Relationship Id="rId2" Type="http://schemas.openxmlformats.org/officeDocument/2006/relationships/image" Target="../media/image67.jpg" /><Relationship Id="rId1" Type="http://schemas.openxmlformats.org/officeDocument/2006/relationships/slideLayout" Target="../slideLayouts/slideLayout5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 /><Relationship Id="rId1" Type="http://schemas.openxmlformats.org/officeDocument/2006/relationships/slideLayout" Target="../slideLayouts/slideLayout5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 /><Relationship Id="rId2" Type="http://schemas.openxmlformats.org/officeDocument/2006/relationships/image" Target="../media/image71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 /><Relationship Id="rId2" Type="http://schemas.openxmlformats.org/officeDocument/2006/relationships/image" Target="../media/image73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76.png" /><Relationship Id="rId4" Type="http://schemas.openxmlformats.org/officeDocument/2006/relationships/image" Target="../media/image75.png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 /><Relationship Id="rId1" Type="http://schemas.openxmlformats.org/officeDocument/2006/relationships/slideLayout" Target="../slideLayouts/slideLayout5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 /><Relationship Id="rId1" Type="http://schemas.openxmlformats.org/officeDocument/2006/relationships/slideLayout" Target="../slideLayouts/slideLayout5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 /><Relationship Id="rId1" Type="http://schemas.openxmlformats.org/officeDocument/2006/relationships/slideLayout" Target="../slideLayouts/slideLayout5.xml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 /><Relationship Id="rId2" Type="http://schemas.openxmlformats.org/officeDocument/2006/relationships/image" Target="../media/image82.jpg" /><Relationship Id="rId1" Type="http://schemas.openxmlformats.org/officeDocument/2006/relationships/slideLayout" Target="../slideLayouts/slideLayout5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 /><Relationship Id="rId1" Type="http://schemas.openxmlformats.org/officeDocument/2006/relationships/slideLayout" Target="../slideLayouts/slideLayout5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 /><Relationship Id="rId1" Type="http://schemas.openxmlformats.org/officeDocument/2006/relationships/slideLayout" Target="../slideLayouts/slideLayout5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 /><Relationship Id="rId1" Type="http://schemas.openxmlformats.org/officeDocument/2006/relationships/slideLayout" Target="../slideLayouts/slideLayout5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 /><Relationship Id="rId1" Type="http://schemas.openxmlformats.org/officeDocument/2006/relationships/slideLayout" Target="../slideLayouts/slideLayout5.xml" 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 /><Relationship Id="rId1" Type="http://schemas.openxmlformats.org/officeDocument/2006/relationships/slideLayout" Target="../slideLayouts/slideLayout5.xml" 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 /><Relationship Id="rId1" Type="http://schemas.openxmlformats.org/officeDocument/2006/relationships/slideLayout" Target="../slideLayouts/slideLayout5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 /><Relationship Id="rId2" Type="http://schemas.openxmlformats.org/officeDocument/2006/relationships/image" Target="../media/image91.png" /><Relationship Id="rId1" Type="http://schemas.openxmlformats.org/officeDocument/2006/relationships/slideLayout" Target="../slideLayouts/slideLayout5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 /><Relationship Id="rId1" Type="http://schemas.openxmlformats.org/officeDocument/2006/relationships/slideLayout" Target="../slideLayouts/slideLayout5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 /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 /><Relationship Id="rId1" Type="http://schemas.openxmlformats.org/officeDocument/2006/relationships/slideLayout" Target="../slideLayouts/slideLayout5.xml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 /><Relationship Id="rId2" Type="http://schemas.openxmlformats.org/officeDocument/2006/relationships/image" Target="../media/image96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5322" y="2443988"/>
            <a:ext cx="67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1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aph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422" y="567715"/>
            <a:ext cx="7651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5.</a:t>
            </a:r>
            <a:r>
              <a:rPr b="1" spc="1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Cycle</a:t>
            </a:r>
            <a:r>
              <a:rPr b="1" spc="17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Graph:</a:t>
            </a:r>
            <a:r>
              <a:rPr b="1" spc="16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155" dirty="0"/>
              <a:t> </a:t>
            </a:r>
            <a:r>
              <a:rPr spc="-5" dirty="0"/>
              <a:t>graph</a:t>
            </a:r>
            <a:r>
              <a:rPr spc="165" dirty="0"/>
              <a:t> </a:t>
            </a:r>
            <a:r>
              <a:rPr dirty="0"/>
              <a:t>having</a:t>
            </a:r>
            <a:r>
              <a:rPr spc="170" dirty="0"/>
              <a:t> </a:t>
            </a:r>
            <a:r>
              <a:rPr spc="-5" dirty="0"/>
              <a:t>cycle</a:t>
            </a:r>
            <a:r>
              <a:rPr spc="170" dirty="0"/>
              <a:t> </a:t>
            </a:r>
            <a:r>
              <a:rPr spc="-5" dirty="0"/>
              <a:t>is</a:t>
            </a:r>
            <a:r>
              <a:rPr spc="170" dirty="0"/>
              <a:t> </a:t>
            </a:r>
            <a:r>
              <a:rPr dirty="0"/>
              <a:t>called</a:t>
            </a:r>
            <a:r>
              <a:rPr spc="165" dirty="0"/>
              <a:t> </a:t>
            </a:r>
            <a:r>
              <a:rPr dirty="0"/>
              <a:t>cycle</a:t>
            </a:r>
            <a:r>
              <a:rPr spc="160" dirty="0"/>
              <a:t> </a:t>
            </a:r>
            <a:r>
              <a:rPr dirty="0"/>
              <a:t>graph.</a:t>
            </a:r>
            <a:r>
              <a:rPr spc="165" dirty="0"/>
              <a:t> </a:t>
            </a:r>
            <a:r>
              <a:rPr spc="-5" dirty="0"/>
              <a:t>In</a:t>
            </a:r>
            <a:r>
              <a:rPr spc="175" dirty="0"/>
              <a:t> </a:t>
            </a:r>
            <a:r>
              <a:rPr spc="-5" dirty="0"/>
              <a:t>this</a:t>
            </a:r>
            <a:r>
              <a:rPr spc="170" dirty="0"/>
              <a:t> </a:t>
            </a:r>
            <a:r>
              <a:rPr spc="-5" dirty="0"/>
              <a:t>case</a:t>
            </a:r>
            <a:r>
              <a:rPr spc="170" dirty="0"/>
              <a:t> </a:t>
            </a:r>
            <a:r>
              <a:rPr spc="-5" dirty="0"/>
              <a:t>the</a:t>
            </a:r>
            <a:r>
              <a:rPr spc="160" dirty="0"/>
              <a:t> </a:t>
            </a:r>
            <a:r>
              <a:rPr dirty="0"/>
              <a:t>first</a:t>
            </a:r>
            <a:r>
              <a:rPr spc="175" dirty="0"/>
              <a:t> </a:t>
            </a:r>
            <a:r>
              <a:rPr spc="-5" dirty="0"/>
              <a:t>and</a:t>
            </a:r>
            <a:r>
              <a:rPr spc="165" dirty="0"/>
              <a:t> </a:t>
            </a:r>
            <a:r>
              <a:rPr dirty="0"/>
              <a:t>last </a:t>
            </a:r>
            <a:r>
              <a:rPr spc="-385" dirty="0"/>
              <a:t> </a:t>
            </a:r>
            <a:r>
              <a:rPr spc="-5" dirty="0"/>
              <a:t>nodes</a:t>
            </a:r>
            <a:r>
              <a:rPr spc="5" dirty="0"/>
              <a:t> </a:t>
            </a:r>
            <a:r>
              <a:rPr spc="-5" dirty="0"/>
              <a:t>are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same.</a:t>
            </a:r>
            <a:r>
              <a:rPr spc="40" dirty="0"/>
              <a:t> </a:t>
            </a:r>
            <a:r>
              <a:rPr spc="-5" dirty="0"/>
              <a:t>A closed</a:t>
            </a:r>
            <a:r>
              <a:rPr spc="15" dirty="0"/>
              <a:t> </a:t>
            </a:r>
            <a:r>
              <a:rPr spc="-10" dirty="0"/>
              <a:t>simple</a:t>
            </a:r>
            <a:r>
              <a:rPr spc="55" dirty="0"/>
              <a:t> </a:t>
            </a:r>
            <a:r>
              <a:rPr spc="-5" dirty="0"/>
              <a:t>path</a:t>
            </a:r>
            <a:r>
              <a:rPr spc="15" dirty="0"/>
              <a:t> </a:t>
            </a:r>
            <a:r>
              <a:rPr spc="-5" dirty="0"/>
              <a:t>is a</a:t>
            </a:r>
            <a:r>
              <a:rPr spc="5" dirty="0"/>
              <a:t> </a:t>
            </a:r>
            <a:r>
              <a:rPr spc="-5" dirty="0"/>
              <a:t>cycle.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422" y="3051505"/>
            <a:ext cx="5422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6.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Acyclic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Graph: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without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cycle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acyclic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688" y="1482852"/>
            <a:ext cx="2372867" cy="13746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9079" y="3386328"/>
            <a:ext cx="2499360" cy="13487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987" y="454003"/>
            <a:ext cx="7816850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5"/>
              </a:spcBef>
            </a:pPr>
            <a:r>
              <a:rPr sz="1600" b="1" spc="-5" dirty="0">
                <a:latin typeface="Times New Roman"/>
                <a:cs typeface="Times New Roman"/>
              </a:rPr>
              <a:t>7. </a:t>
            </a:r>
            <a:r>
              <a:rPr sz="1600" b="1" dirty="0">
                <a:latin typeface="Times New Roman"/>
                <a:cs typeface="Times New Roman"/>
              </a:rPr>
              <a:t>Weighted </a:t>
            </a:r>
            <a:r>
              <a:rPr sz="1600" b="1" spc="-5" dirty="0">
                <a:latin typeface="Times New Roman"/>
                <a:cs typeface="Times New Roman"/>
              </a:rPr>
              <a:t>Graph: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graph is said </a:t>
            </a:r>
            <a:r>
              <a:rPr sz="1600" spc="-5" dirty="0">
                <a:latin typeface="Times New Roman"/>
                <a:cs typeface="Times New Roman"/>
              </a:rPr>
              <a:t>to be weighted if </a:t>
            </a:r>
            <a:r>
              <a:rPr sz="1600" dirty="0">
                <a:latin typeface="Times New Roman"/>
                <a:cs typeface="Times New Roman"/>
              </a:rPr>
              <a:t>there </a:t>
            </a:r>
            <a:r>
              <a:rPr sz="1600" spc="-5" dirty="0">
                <a:latin typeface="Times New Roman"/>
                <a:cs typeface="Times New Roman"/>
              </a:rPr>
              <a:t>are some non </a:t>
            </a:r>
            <a:r>
              <a:rPr sz="1600" dirty="0">
                <a:latin typeface="Times New Roman"/>
                <a:cs typeface="Times New Roman"/>
              </a:rPr>
              <a:t>negative value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assigned to each edges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graph. </a:t>
            </a:r>
            <a:r>
              <a:rPr sz="1600" spc="-5" dirty="0">
                <a:latin typeface="Times New Roman"/>
                <a:cs typeface="Times New Roman"/>
              </a:rPr>
              <a:t>The value is equal to the </a:t>
            </a:r>
            <a:r>
              <a:rPr sz="1600" dirty="0">
                <a:latin typeface="Times New Roman"/>
                <a:cs typeface="Times New Roman"/>
              </a:rPr>
              <a:t>length between </a:t>
            </a:r>
            <a:r>
              <a:rPr sz="1600" spc="-5" dirty="0">
                <a:latin typeface="Times New Roman"/>
                <a:cs typeface="Times New Roman"/>
              </a:rPr>
              <a:t>two </a:t>
            </a:r>
            <a:r>
              <a:rPr sz="1600" dirty="0">
                <a:latin typeface="Times New Roman"/>
                <a:cs typeface="Times New Roman"/>
              </a:rPr>
              <a:t>vertices.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called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network.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1128" y="1952244"/>
            <a:ext cx="1761744" cy="12390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269" y="773709"/>
            <a:ext cx="7805420" cy="3886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0" dirty="0">
                <a:latin typeface="Times New Roman"/>
                <a:cs typeface="Times New Roman"/>
              </a:rPr>
              <a:t>ADT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Graph:</a:t>
            </a:r>
            <a:endParaRPr sz="16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Create()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 </a:t>
            </a:r>
            <a:r>
              <a:rPr sz="1600" spc="-10" dirty="0">
                <a:latin typeface="Times New Roman"/>
                <a:cs typeface="Times New Roman"/>
              </a:rPr>
              <a:t>empty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endParaRPr sz="16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InsertVertex(graph,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v):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inserted.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</a:t>
            </a:r>
            <a:r>
              <a:rPr sz="1600" spc="-5" dirty="0">
                <a:latin typeface="Times New Roman"/>
                <a:cs typeface="Times New Roman"/>
              </a:rPr>
              <a:t> edge.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InsertEdge(graph,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v1,v2):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dirty="0">
                <a:latin typeface="Times New Roman"/>
                <a:cs typeface="Times New Roman"/>
              </a:rPr>
              <a:t> edge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v1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DeleteVertex(graph,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v)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:return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endParaRPr sz="16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imes New Roman"/>
                <a:cs typeface="Times New Roman"/>
              </a:rPr>
              <a:t>removed</a:t>
            </a:r>
            <a:endParaRPr sz="1600">
              <a:latin typeface="Times New Roman"/>
              <a:cs typeface="Times New Roman"/>
            </a:endParaRPr>
          </a:p>
          <a:p>
            <a:pPr marL="304800" marR="1540510" algn="just">
              <a:lnSpc>
                <a:spcPct val="150000"/>
              </a:lnSpc>
            </a:pPr>
            <a:r>
              <a:rPr sz="1600" spc="-5" dirty="0">
                <a:latin typeface="Times New Roman"/>
                <a:cs typeface="Times New Roman"/>
              </a:rPr>
              <a:t>Graph DeleteEdge(graph, </a:t>
            </a:r>
            <a:r>
              <a:rPr sz="1600" dirty="0">
                <a:latin typeface="Times New Roman"/>
                <a:cs typeface="Times New Roman"/>
              </a:rPr>
              <a:t>v1, </a:t>
            </a:r>
            <a:r>
              <a:rPr sz="1600" spc="-5" dirty="0">
                <a:latin typeface="Times New Roman"/>
                <a:cs typeface="Times New Roman"/>
              </a:rPr>
              <a:t>v2): return a </a:t>
            </a:r>
            <a:r>
              <a:rPr sz="1600" dirty="0">
                <a:latin typeface="Times New Roman"/>
                <a:cs typeface="Times New Roman"/>
              </a:rPr>
              <a:t>graph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which </a:t>
            </a:r>
            <a:r>
              <a:rPr sz="1600" spc="-5" dirty="0">
                <a:latin typeface="Times New Roman"/>
                <a:cs typeface="Times New Roman"/>
              </a:rPr>
              <a:t>the edge (v1, </a:t>
            </a:r>
            <a:r>
              <a:rPr sz="1600" dirty="0">
                <a:latin typeface="Times New Roman"/>
                <a:cs typeface="Times New Roman"/>
              </a:rPr>
              <a:t> v2)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removed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Boolean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IsEmpty(graph):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(graph==empty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graph)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 TRUE </a:t>
            </a:r>
            <a:r>
              <a:rPr sz="1600" dirty="0">
                <a:latin typeface="Times New Roman"/>
                <a:cs typeface="Times New Roman"/>
              </a:rPr>
              <a:t>else </a:t>
            </a:r>
            <a:r>
              <a:rPr sz="1600" spc="-5" dirty="0">
                <a:latin typeface="Times New Roman"/>
                <a:cs typeface="Times New Roman"/>
              </a:rPr>
              <a:t>return FALSE </a:t>
            </a:r>
            <a:r>
              <a:rPr sz="1600" dirty="0">
                <a:latin typeface="Times New Roman"/>
                <a:cs typeface="Times New Roman"/>
              </a:rPr>
              <a:t>List Adjacent(graph,v): return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list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041" y="272542"/>
            <a:ext cx="2193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Representation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848" y="515772"/>
            <a:ext cx="8093709" cy="36842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z="1600" b="1" dirty="0">
                <a:latin typeface="Times New Roman"/>
                <a:cs typeface="Times New Roman"/>
              </a:rPr>
              <a:t>following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ways:-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Sequential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(adjacency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matrix)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linked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(adjacency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list)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Incidence Matrix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Adjancy</a:t>
            </a:r>
            <a:r>
              <a:rPr sz="1600" b="1" spc="-10" dirty="0">
                <a:latin typeface="Times New Roman"/>
                <a:cs typeface="Times New Roman"/>
              </a:rPr>
              <a:t> matrix: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Adjancy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matrix</a:t>
            </a:r>
            <a:r>
              <a:rPr sz="1600" dirty="0">
                <a:latin typeface="Times New Roman"/>
                <a:cs typeface="Times New Roman"/>
              </a:rPr>
              <a:t> 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matrix</a:t>
            </a:r>
            <a:r>
              <a:rPr sz="1600" dirty="0">
                <a:latin typeface="Times New Roman"/>
                <a:cs typeface="Times New Roman"/>
              </a:rPr>
              <a:t> which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keeps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i.e.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keeps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weather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adjacent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not.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Suppose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four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-5" dirty="0">
                <a:latin typeface="Times New Roman"/>
                <a:cs typeface="Times New Roman"/>
              </a:rPr>
              <a:t> represents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 1,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5" dirty="0">
                <a:latin typeface="Times New Roman"/>
                <a:cs typeface="Times New Roman"/>
              </a:rPr>
              <a:t> 2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&amp;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dirty="0">
                <a:latin typeface="Times New Roman"/>
                <a:cs typeface="Times New Roman"/>
              </a:rPr>
              <a:t> 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9085" marR="762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Similarly, </a:t>
            </a:r>
            <a:r>
              <a:rPr sz="1600" spc="-5" dirty="0">
                <a:latin typeface="Times New Roman"/>
                <a:cs typeface="Times New Roman"/>
              </a:rPr>
              <a:t>column 1 represents </a:t>
            </a:r>
            <a:r>
              <a:rPr sz="1600" dirty="0">
                <a:latin typeface="Times New Roman"/>
                <a:cs typeface="Times New Roman"/>
              </a:rPr>
              <a:t>node </a:t>
            </a:r>
            <a:r>
              <a:rPr sz="1600" spc="-5" dirty="0">
                <a:latin typeface="Times New Roman"/>
                <a:cs typeface="Times New Roman"/>
              </a:rPr>
              <a:t>1 &amp; column 2 represents </a:t>
            </a:r>
            <a:r>
              <a:rPr sz="1600" dirty="0">
                <a:latin typeface="Times New Roman"/>
                <a:cs typeface="Times New Roman"/>
              </a:rPr>
              <a:t>node </a:t>
            </a:r>
            <a:r>
              <a:rPr sz="1600" spc="-5" dirty="0">
                <a:latin typeface="Times New Roman"/>
                <a:cs typeface="Times New Roman"/>
              </a:rPr>
              <a:t>2 &amp; so </a:t>
            </a:r>
            <a:r>
              <a:rPr sz="1600" dirty="0">
                <a:latin typeface="Times New Roman"/>
                <a:cs typeface="Times New Roman"/>
              </a:rPr>
              <a:t>on.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entry of the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matrix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48" y="4296867"/>
            <a:ext cx="690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Arr[i][j]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247" y="4174032"/>
            <a:ext cx="3630929" cy="757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5" dirty="0">
                <a:latin typeface="Times New Roman"/>
                <a:cs typeface="Times New Roman"/>
              </a:rPr>
              <a:t> 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5" dirty="0">
                <a:latin typeface="Times New Roman"/>
                <a:cs typeface="Times New Roman"/>
              </a:rPr>
              <a:t> j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= 0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 </a:t>
            </a:r>
            <a:r>
              <a:rPr sz="1600" spc="-5" dirty="0">
                <a:latin typeface="Times New Roman"/>
                <a:cs typeface="Times New Roman"/>
              </a:rPr>
              <a:t>edge 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5" dirty="0">
                <a:latin typeface="Times New Roman"/>
                <a:cs typeface="Times New Roman"/>
              </a:rPr>
              <a:t> j.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99" y="475615"/>
            <a:ext cx="2569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Example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undirected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211580"/>
            <a:ext cx="3628644" cy="13441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063" y="3322320"/>
            <a:ext cx="3767328" cy="14157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67433" y="3012693"/>
            <a:ext cx="17138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350" y="423417"/>
            <a:ext cx="7804784" cy="235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Adjacency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List:</a:t>
            </a:r>
            <a:endParaRPr sz="16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994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dirty="0">
                <a:latin typeface="Times New Roman"/>
                <a:cs typeface="Times New Roman"/>
              </a:rPr>
              <a:t> representation, </a:t>
            </a:r>
            <a:r>
              <a:rPr sz="1600" spc="-5" dirty="0">
                <a:latin typeface="Times New Roman"/>
                <a:cs typeface="Times New Roman"/>
              </a:rPr>
              <a:t>every vertex</a:t>
            </a:r>
            <a:r>
              <a:rPr sz="1600" dirty="0">
                <a:latin typeface="Times New Roman"/>
                <a:cs typeface="Times New Roman"/>
              </a:rPr>
              <a:t> of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contains</a:t>
            </a:r>
            <a:r>
              <a:rPr sz="1600" dirty="0">
                <a:latin typeface="Times New Roman"/>
                <a:cs typeface="Times New Roman"/>
              </a:rPr>
              <a:t> list of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dirty="0">
                <a:latin typeface="Times New Roman"/>
                <a:cs typeface="Times New Roman"/>
              </a:rPr>
              <a:t> adjacent</a:t>
            </a:r>
            <a:r>
              <a:rPr sz="1600" spc="4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vertices.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rows of the </a:t>
            </a:r>
            <a:r>
              <a:rPr sz="1600" dirty="0">
                <a:latin typeface="Times New Roman"/>
                <a:cs typeface="Times New Roman"/>
              </a:rPr>
              <a:t>adjacency </a:t>
            </a:r>
            <a:r>
              <a:rPr sz="1600" spc="-5" dirty="0">
                <a:latin typeface="Times New Roman"/>
                <a:cs typeface="Times New Roman"/>
              </a:rPr>
              <a:t>matrix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represented as n </a:t>
            </a:r>
            <a:r>
              <a:rPr sz="1600" dirty="0">
                <a:latin typeface="Times New Roman"/>
                <a:cs typeface="Times New Roman"/>
              </a:rPr>
              <a:t>chains.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nodes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chain </a:t>
            </a:r>
            <a:r>
              <a:rPr sz="1600" spc="-5" dirty="0">
                <a:latin typeface="Times New Roman"/>
                <a:cs typeface="Times New Roman"/>
              </a:rPr>
              <a:t>I </a:t>
            </a:r>
            <a:r>
              <a:rPr sz="1600" dirty="0">
                <a:latin typeface="Times New Roman"/>
                <a:cs typeface="Times New Roman"/>
              </a:rPr>
              <a:t>represent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</a:t>
            </a:r>
            <a:endParaRPr sz="1600" dirty="0">
              <a:latin typeface="Times New Roman"/>
              <a:cs typeface="Times New Roman"/>
            </a:endParaRPr>
          </a:p>
          <a:p>
            <a:pPr marL="299085" marR="7620" indent="-287020" algn="just">
              <a:lnSpc>
                <a:spcPct val="150100"/>
              </a:lnSpc>
              <a:spcBef>
                <a:spcPts val="100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represented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forms.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form,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array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chain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adjacencies.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316B958A-10BC-028B-F3A2-89088077E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" t="5718" r="-2189" b="21848"/>
          <a:stretch/>
        </p:blipFill>
        <p:spPr bwMode="auto">
          <a:xfrm>
            <a:off x="304800" y="3028950"/>
            <a:ext cx="3844123" cy="133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ghtbox">
            <a:extLst>
              <a:ext uri="{FF2B5EF4-FFF2-40B4-BE49-F238E27FC236}">
                <a16:creationId xmlns:a16="http://schemas.microsoft.com/office/drawing/2014/main" id="{99A67E93-766B-841E-6C9E-89FB9597E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" t="1" r="2940" b="29046"/>
          <a:stretch/>
        </p:blipFill>
        <p:spPr bwMode="auto">
          <a:xfrm>
            <a:off x="4599405" y="2879802"/>
            <a:ext cx="3835026" cy="133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51" y="238658"/>
            <a:ext cx="804418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2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adjacency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O(1)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Adjlist[i]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5" dirty="0">
                <a:latin typeface="Times New Roman"/>
                <a:cs typeface="Times New Roman"/>
              </a:rPr>
              <a:t> 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adjacency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" dirty="0">
                <a:latin typeface="Times New Roman"/>
                <a:cs typeface="Times New Roman"/>
              </a:rPr>
              <a:t> vertex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Another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below.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implemented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linked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51" y="3288538"/>
            <a:ext cx="4911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implemented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array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179" y="2019300"/>
            <a:ext cx="4739640" cy="1104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500" y="3643884"/>
            <a:ext cx="4786884" cy="13487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498" y="505460"/>
            <a:ext cx="7743190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Incidence Matrix:</a:t>
            </a:r>
            <a:endParaRPr sz="16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50100"/>
              </a:lnSpc>
              <a:spcBef>
                <a:spcPts val="39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 this </a:t>
            </a:r>
            <a:r>
              <a:rPr sz="1600" dirty="0">
                <a:latin typeface="Times New Roman"/>
                <a:cs typeface="Times New Roman"/>
              </a:rPr>
              <a:t>representation, </a:t>
            </a:r>
            <a:r>
              <a:rPr sz="1600" spc="-5" dirty="0">
                <a:latin typeface="Times New Roman"/>
                <a:cs typeface="Times New Roman"/>
              </a:rPr>
              <a:t>the graph is </a:t>
            </a:r>
            <a:r>
              <a:rPr sz="1600" dirty="0">
                <a:latin typeface="Times New Roman"/>
                <a:cs typeface="Times New Roman"/>
              </a:rPr>
              <a:t>represented </a:t>
            </a:r>
            <a:r>
              <a:rPr sz="1600" spc="-5" dirty="0">
                <a:latin typeface="Times New Roman"/>
                <a:cs typeface="Times New Roman"/>
              </a:rPr>
              <a:t>using a matrix </a:t>
            </a:r>
            <a:r>
              <a:rPr sz="1600" dirty="0">
                <a:latin typeface="Times New Roman"/>
                <a:cs typeface="Times New Roman"/>
              </a:rPr>
              <a:t>of size </a:t>
            </a:r>
            <a:r>
              <a:rPr sz="1600" spc="-5" dirty="0">
                <a:latin typeface="Times New Roman"/>
                <a:cs typeface="Times New Roman"/>
              </a:rPr>
              <a:t>total number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a total number </a:t>
            </a:r>
            <a:r>
              <a:rPr sz="1600" dirty="0">
                <a:latin typeface="Times New Roman"/>
                <a:cs typeface="Times New Roman"/>
              </a:rPr>
              <a:t>of edges. That </a:t>
            </a:r>
            <a:r>
              <a:rPr sz="1600" spc="-10" dirty="0">
                <a:latin typeface="Times New Roman"/>
                <a:cs typeface="Times New Roman"/>
              </a:rPr>
              <a:t>means </a:t>
            </a:r>
            <a:r>
              <a:rPr sz="1600" spc="-5" dirty="0">
                <a:latin typeface="Times New Roman"/>
                <a:cs typeface="Times New Roman"/>
              </a:rPr>
              <a:t>graph </a:t>
            </a:r>
            <a:r>
              <a:rPr sz="1600" spc="-10" dirty="0">
                <a:latin typeface="Times New Roman"/>
                <a:cs typeface="Times New Roman"/>
              </a:rPr>
              <a:t>with </a:t>
            </a:r>
            <a:r>
              <a:rPr sz="1600" spc="-5" dirty="0">
                <a:latin typeface="Times New Roman"/>
                <a:cs typeface="Times New Roman"/>
              </a:rPr>
              <a:t>4 </a:t>
            </a:r>
            <a:r>
              <a:rPr sz="1600" dirty="0">
                <a:latin typeface="Times New Roman"/>
                <a:cs typeface="Times New Roman"/>
              </a:rPr>
              <a:t>vertices </a:t>
            </a:r>
            <a:r>
              <a:rPr sz="1600" spc="-5" dirty="0">
                <a:latin typeface="Times New Roman"/>
                <a:cs typeface="Times New Roman"/>
              </a:rPr>
              <a:t>and 6 edges is </a:t>
            </a:r>
            <a:r>
              <a:rPr sz="1600" dirty="0">
                <a:latin typeface="Times New Roman"/>
                <a:cs typeface="Times New Roman"/>
              </a:rPr>
              <a:t> represented </a:t>
            </a:r>
            <a:r>
              <a:rPr sz="1600" spc="-5" dirty="0">
                <a:latin typeface="Times New Roman"/>
                <a:cs typeface="Times New Roman"/>
              </a:rPr>
              <a:t>using a matrix of size </a:t>
            </a:r>
            <a:r>
              <a:rPr sz="1600" dirty="0">
                <a:latin typeface="Times New Roman"/>
                <a:cs typeface="Times New Roman"/>
              </a:rPr>
              <a:t>4X6. </a:t>
            </a:r>
            <a:r>
              <a:rPr sz="1600" spc="-5" dirty="0">
                <a:latin typeface="Times New Roman"/>
                <a:cs typeface="Times New Roman"/>
              </a:rPr>
              <a:t>In this matrix, rows </a:t>
            </a:r>
            <a:r>
              <a:rPr sz="1600" dirty="0">
                <a:latin typeface="Times New Roman"/>
                <a:cs typeface="Times New Roman"/>
              </a:rPr>
              <a:t>represent vertices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columns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409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 matrix is </a:t>
            </a:r>
            <a:r>
              <a:rPr sz="1600" dirty="0">
                <a:latin typeface="Times New Roman"/>
                <a:cs typeface="Times New Roman"/>
              </a:rPr>
              <a:t>filled </a:t>
            </a:r>
            <a:r>
              <a:rPr sz="1600" spc="-10" dirty="0">
                <a:latin typeface="Times New Roman"/>
                <a:cs typeface="Times New Roman"/>
              </a:rPr>
              <a:t>with </a:t>
            </a:r>
            <a:r>
              <a:rPr sz="1600" spc="-5" dirty="0">
                <a:latin typeface="Times New Roman"/>
                <a:cs typeface="Times New Roman"/>
              </a:rPr>
              <a:t>0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1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-1. Here, 0 </a:t>
            </a:r>
            <a:r>
              <a:rPr sz="1600" dirty="0">
                <a:latin typeface="Times New Roman"/>
                <a:cs typeface="Times New Roman"/>
              </a:rPr>
              <a:t>represents </a:t>
            </a:r>
            <a:r>
              <a:rPr sz="1600" spc="-5" dirty="0">
                <a:latin typeface="Times New Roman"/>
                <a:cs typeface="Times New Roman"/>
              </a:rPr>
              <a:t>that the row edge is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5" dirty="0">
                <a:latin typeface="Times New Roman"/>
                <a:cs typeface="Times New Roman"/>
              </a:rPr>
              <a:t>connected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column vertex, </a:t>
            </a:r>
            <a:r>
              <a:rPr sz="1600" spc="-5" dirty="0">
                <a:latin typeface="Times New Roman"/>
                <a:cs typeface="Times New Roman"/>
              </a:rPr>
              <a:t>1 </a:t>
            </a:r>
            <a:r>
              <a:rPr sz="1600" dirty="0">
                <a:latin typeface="Times New Roman"/>
                <a:cs typeface="Times New Roman"/>
              </a:rPr>
              <a:t>represents that </a:t>
            </a:r>
            <a:r>
              <a:rPr sz="1600" spc="-5" dirty="0">
                <a:latin typeface="Times New Roman"/>
                <a:cs typeface="Times New Roman"/>
              </a:rPr>
              <a:t>the row </a:t>
            </a:r>
            <a:r>
              <a:rPr sz="1600" dirty="0">
                <a:latin typeface="Times New Roman"/>
                <a:cs typeface="Times New Roman"/>
              </a:rPr>
              <a:t>edge </a:t>
            </a:r>
            <a:r>
              <a:rPr sz="1600" spc="-5" dirty="0">
                <a:latin typeface="Times New Roman"/>
                <a:cs typeface="Times New Roman"/>
              </a:rPr>
              <a:t>is connected as the outgoing </a:t>
            </a:r>
            <a:r>
              <a:rPr sz="1600" dirty="0">
                <a:latin typeface="Times New Roman"/>
                <a:cs typeface="Times New Roman"/>
              </a:rPr>
              <a:t>edge </a:t>
            </a:r>
            <a:r>
              <a:rPr sz="1600" spc="-1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 column </a:t>
            </a:r>
            <a:r>
              <a:rPr sz="1600" dirty="0">
                <a:latin typeface="Times New Roman"/>
                <a:cs typeface="Times New Roman"/>
              </a:rPr>
              <a:t>vertex </a:t>
            </a:r>
            <a:r>
              <a:rPr sz="1600" spc="-5" dirty="0">
                <a:latin typeface="Times New Roman"/>
                <a:cs typeface="Times New Roman"/>
              </a:rPr>
              <a:t>and -1 </a:t>
            </a:r>
            <a:r>
              <a:rPr sz="1600" dirty="0">
                <a:latin typeface="Times New Roman"/>
                <a:cs typeface="Times New Roman"/>
              </a:rPr>
              <a:t>represents </a:t>
            </a:r>
            <a:r>
              <a:rPr sz="1600" spc="-5" dirty="0">
                <a:latin typeface="Times New Roman"/>
                <a:cs typeface="Times New Roman"/>
              </a:rPr>
              <a:t>that the row edge is connected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spc="-5" dirty="0">
                <a:latin typeface="Times New Roman"/>
                <a:cs typeface="Times New Roman"/>
              </a:rPr>
              <a:t>the incoming edge to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column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vertex.</a:t>
            </a:r>
            <a:endParaRPr sz="16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822102"/>
            <a:ext cx="5353107" cy="16704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053" y="285750"/>
            <a:ext cx="7769225" cy="313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732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Transitive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Closure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</a:t>
            </a:r>
            <a:endParaRPr sz="16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Transitive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Closure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reachability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matrix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reach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from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u</a:t>
            </a:r>
            <a:r>
              <a:rPr sz="1600" b="1" i="1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v</a:t>
            </a:r>
            <a:r>
              <a:rPr sz="1600" b="1" i="1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graph.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the </a:t>
            </a:r>
            <a:r>
              <a:rPr sz="1600" dirty="0">
                <a:latin typeface="Times New Roman"/>
                <a:cs typeface="Times New Roman"/>
              </a:rPr>
              <a:t>graph </a:t>
            </a:r>
            <a:r>
              <a:rPr sz="1600" spc="-5" dirty="0">
                <a:latin typeface="Times New Roman"/>
                <a:cs typeface="Times New Roman"/>
              </a:rPr>
              <a:t>we have to find a </a:t>
            </a:r>
            <a:r>
              <a:rPr sz="1600" dirty="0">
                <a:latin typeface="Times New Roman"/>
                <a:cs typeface="Times New Roman"/>
              </a:rPr>
              <a:t>vertex </a:t>
            </a:r>
            <a:r>
              <a:rPr sz="1600" b="1" i="1" spc="-5" dirty="0">
                <a:latin typeface="Times New Roman"/>
                <a:cs typeface="Times New Roman"/>
              </a:rPr>
              <a:t>v </a:t>
            </a:r>
            <a:r>
              <a:rPr sz="1600" spc="-5" dirty="0">
                <a:latin typeface="Times New Roman"/>
                <a:cs typeface="Times New Roman"/>
              </a:rPr>
              <a:t>which is reachable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another vertex </a:t>
            </a:r>
            <a:r>
              <a:rPr sz="1600" b="1" i="1" spc="-5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all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pairs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(u,</a:t>
            </a:r>
            <a:r>
              <a:rPr sz="1600" b="1" i="1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v).</a:t>
            </a:r>
            <a:endParaRPr sz="16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final </a:t>
            </a:r>
            <a:r>
              <a:rPr sz="1600" spc="-5" dirty="0">
                <a:latin typeface="Times New Roman"/>
                <a:cs typeface="Times New Roman"/>
              </a:rPr>
              <a:t>matrix </a:t>
            </a:r>
            <a:r>
              <a:rPr sz="1600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the Boolean </a:t>
            </a:r>
            <a:r>
              <a:rPr sz="1600" dirty="0">
                <a:latin typeface="Times New Roman"/>
                <a:cs typeface="Times New Roman"/>
              </a:rPr>
              <a:t>type. </a:t>
            </a:r>
            <a:r>
              <a:rPr sz="1600" spc="-5" dirty="0">
                <a:latin typeface="Times New Roman"/>
                <a:cs typeface="Times New Roman"/>
              </a:rPr>
              <a:t>When there is a value </a:t>
            </a:r>
            <a:r>
              <a:rPr sz="1600" b="1" i="1" spc="-5" dirty="0">
                <a:latin typeface="Times New Roman"/>
                <a:cs typeface="Times New Roman"/>
              </a:rPr>
              <a:t>1 </a:t>
            </a:r>
            <a:r>
              <a:rPr sz="1600" dirty="0">
                <a:latin typeface="Times New Roman"/>
                <a:cs typeface="Times New Roman"/>
              </a:rPr>
              <a:t>for vertex </a:t>
            </a:r>
            <a:r>
              <a:rPr sz="1600" b="1" i="1" spc="-5" dirty="0">
                <a:latin typeface="Times New Roman"/>
                <a:cs typeface="Times New Roman"/>
              </a:rPr>
              <a:t>u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vertex </a:t>
            </a:r>
            <a:r>
              <a:rPr sz="1600" b="1" i="1" spc="-5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spc="5" dirty="0">
                <a:latin typeface="Times New Roman"/>
                <a:cs typeface="Times New Roman"/>
              </a:rPr>
              <a:t>it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means that there </a:t>
            </a:r>
            <a:r>
              <a:rPr sz="1600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at </a:t>
            </a:r>
            <a:r>
              <a:rPr sz="1600" dirty="0">
                <a:latin typeface="Times New Roman"/>
                <a:cs typeface="Times New Roman"/>
              </a:rPr>
              <a:t>least one path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b="1" i="1" spc="-5" dirty="0">
                <a:latin typeface="Times New Roman"/>
                <a:cs typeface="Times New Roman"/>
              </a:rPr>
              <a:t>u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b="1" i="1" spc="-5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. When there is a value </a:t>
            </a:r>
            <a:r>
              <a:rPr sz="1600" b="1" i="1" spc="-5" dirty="0">
                <a:latin typeface="Times New Roman"/>
                <a:cs typeface="Times New Roman"/>
              </a:rPr>
              <a:t>0 </a:t>
            </a:r>
            <a:r>
              <a:rPr sz="1600" dirty="0">
                <a:latin typeface="Times New Roman"/>
                <a:cs typeface="Times New Roman"/>
              </a:rPr>
              <a:t>for vertex </a:t>
            </a:r>
            <a:r>
              <a:rPr sz="1600" b="1" i="1" spc="-5" dirty="0">
                <a:latin typeface="Times New Roman"/>
                <a:cs typeface="Times New Roman"/>
              </a:rPr>
              <a:t>u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means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 there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r>
              <a:rPr sz="1600" dirty="0">
                <a:latin typeface="Times New Roman"/>
                <a:cs typeface="Times New Roman"/>
              </a:rPr>
              <a:t> from </a:t>
            </a:r>
            <a:r>
              <a:rPr sz="1600" b="1" i="1" spc="-5" dirty="0">
                <a:latin typeface="Times New Roman"/>
                <a:cs typeface="Times New Roman"/>
              </a:rPr>
              <a:t>u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Example: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transitive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closure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given</a:t>
            </a:r>
            <a:r>
              <a:rPr sz="1600" dirty="0">
                <a:latin typeface="Times New Roman"/>
                <a:cs typeface="Times New Roman"/>
              </a:rPr>
              <a:t> graph.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1116" y="3523488"/>
            <a:ext cx="4991100" cy="14462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288" y="845591"/>
            <a:ext cx="5546090" cy="22205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Contents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Introduction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Transitive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Closure,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Floyd-Warshall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Minimum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tree: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Kruskal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Prims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Shortest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Algorithms: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Dijkstra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Bellman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15" y="229006"/>
            <a:ext cx="8135620" cy="447558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Floyd-Warshall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</a:t>
            </a:r>
            <a:endParaRPr sz="1600" dirty="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pair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shortest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problems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given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graph.</a:t>
            </a:r>
          </a:p>
          <a:p>
            <a:pPr marL="349885" marR="68580" indent="-287020">
              <a:lnSpc>
                <a:spcPts val="2880"/>
              </a:lnSpc>
              <a:spcBef>
                <a:spcPts val="254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algorithm,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generate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matrix,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minimum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Time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complexity: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O(n</a:t>
            </a:r>
            <a:r>
              <a:rPr sz="1575" baseline="26455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)</a:t>
            </a:r>
          </a:p>
          <a:p>
            <a:pPr marL="63500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Times New Roman"/>
                <a:cs typeface="Times New Roman"/>
              </a:rPr>
              <a:t>Algorithm:</a:t>
            </a:r>
            <a:endParaRPr sz="16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Start</a:t>
            </a:r>
            <a:endParaRPr sz="16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96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2: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[n</a:t>
            </a:r>
            <a:r>
              <a:rPr sz="1600" spc="-5" dirty="0">
                <a:latin typeface="Times New Roman"/>
                <a:cs typeface="Times New Roman"/>
              </a:rPr>
              <a:t> x</a:t>
            </a:r>
            <a:r>
              <a:rPr sz="1600" dirty="0">
                <a:latin typeface="Times New Roman"/>
                <a:cs typeface="Times New Roman"/>
              </a:rPr>
              <a:t> n]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matrix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</a:t>
            </a:r>
            <a:endParaRPr sz="1600" dirty="0">
              <a:latin typeface="Times New Roman"/>
              <a:cs typeface="Times New Roman"/>
            </a:endParaRPr>
          </a:p>
          <a:p>
            <a:pPr marL="63500" marR="5306695">
              <a:lnSpc>
                <a:spcPct val="150000"/>
              </a:lnSpc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3: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cell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(i,j)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do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 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j</a:t>
            </a:r>
            <a:endParaRPr sz="1600" dirty="0">
              <a:latin typeface="Times New Roman"/>
              <a:cs typeface="Times New Roman"/>
            </a:endParaRPr>
          </a:p>
          <a:p>
            <a:pPr marL="63500" marR="4093210">
              <a:lnSpc>
                <a:spcPct val="150000"/>
              </a:lnSpc>
            </a:pP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diagonal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element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M[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 ][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</a:t>
            </a:r>
            <a:endParaRPr sz="16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imes New Roman"/>
                <a:cs typeface="Times New Roman"/>
              </a:rPr>
              <a:t>M[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][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weight(i,j)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336" y="259740"/>
            <a:ext cx="6593205" cy="33185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Times New Roman"/>
                <a:cs typeface="Times New Roman"/>
              </a:rPr>
              <a:t>Else</a:t>
            </a:r>
            <a:endParaRPr sz="16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infinite,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 is</a:t>
            </a:r>
            <a:r>
              <a:rPr sz="1600" dirty="0">
                <a:latin typeface="Times New Roman"/>
                <a:cs typeface="Times New Roman"/>
              </a:rPr>
              <a:t> no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vertices,M[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][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 =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∞</a:t>
            </a:r>
            <a:endParaRPr sz="1600">
              <a:latin typeface="Times New Roman"/>
              <a:cs typeface="Times New Roman"/>
            </a:endParaRPr>
          </a:p>
          <a:p>
            <a:pPr marL="135890" algn="just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4:</a:t>
            </a:r>
            <a:endParaRPr sz="1600">
              <a:latin typeface="Times New Roman"/>
              <a:cs typeface="Times New Roman"/>
            </a:endParaRPr>
          </a:p>
          <a:p>
            <a:pPr marL="12700" marR="5219700" algn="just">
              <a:lnSpc>
                <a:spcPct val="150000"/>
              </a:lnSpc>
            </a:pP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k from 1 to n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i from 1 to 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M[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][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 &gt;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M[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][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 ]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M[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][ j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imes New Roman"/>
                <a:cs typeface="Times New Roman"/>
              </a:rPr>
              <a:t>M[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][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</a:t>
            </a:r>
            <a:r>
              <a:rPr sz="1600" spc="-10" dirty="0">
                <a:latin typeface="Times New Roman"/>
                <a:cs typeface="Times New Roman"/>
              </a:rPr>
              <a:t>M[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][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 + </a:t>
            </a:r>
            <a:r>
              <a:rPr sz="1600" spc="-10" dirty="0">
                <a:latin typeface="Times New Roman"/>
                <a:cs typeface="Times New Roman"/>
              </a:rPr>
              <a:t>M[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 ][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5: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Stop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331749"/>
            <a:ext cx="1798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987425" algn="l"/>
                <a:tab pos="1503045" algn="l"/>
              </a:tabLst>
            </a:pPr>
            <a:r>
              <a:rPr b="1" spc="-5" dirty="0">
                <a:latin typeface="Times New Roman"/>
                <a:cs typeface="Times New Roman"/>
              </a:rPr>
              <a:t>Example:	</a:t>
            </a:r>
            <a:r>
              <a:rPr dirty="0"/>
              <a:t>Find	the </a:t>
            </a:r>
            <a:r>
              <a:rPr spc="-385" dirty="0"/>
              <a:t> </a:t>
            </a:r>
            <a:r>
              <a:rPr spc="-5" dirty="0"/>
              <a:t>Warshall’s</a:t>
            </a:r>
            <a:r>
              <a:rPr spc="-10" dirty="0"/>
              <a:t> </a:t>
            </a:r>
            <a:r>
              <a:rPr spc="-5" dirty="0"/>
              <a:t>algorithm.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1335" y="454279"/>
            <a:ext cx="6167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6765" algn="l"/>
                <a:tab pos="1280160" algn="l"/>
                <a:tab pos="2098675" algn="l"/>
                <a:tab pos="2444750" algn="l"/>
                <a:tab pos="2835275" algn="l"/>
                <a:tab pos="3484245" algn="l"/>
                <a:tab pos="3784600" algn="l"/>
                <a:tab pos="4173220" algn="l"/>
                <a:tab pos="5107940" algn="l"/>
                <a:tab pos="5712460" algn="l"/>
              </a:tabLst>
            </a:pP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ort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st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ve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tex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ollowing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usi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15" y="2618384"/>
            <a:ext cx="7344409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38100" marR="3001645">
              <a:lnSpc>
                <a:spcPts val="2880"/>
              </a:lnSpc>
              <a:spcBef>
                <a:spcPts val="254"/>
              </a:spcBef>
            </a:pPr>
            <a:r>
              <a:rPr sz="1600" spc="-10" dirty="0">
                <a:latin typeface="Times New Roman"/>
                <a:cs typeface="Times New Roman"/>
              </a:rPr>
              <a:t>Formula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calculate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575" baseline="26455" dirty="0">
                <a:latin typeface="Times New Roman"/>
                <a:cs typeface="Times New Roman"/>
              </a:rPr>
              <a:t>k</a:t>
            </a:r>
            <a:r>
              <a:rPr sz="1575" spc="202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[i,j]=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min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{D</a:t>
            </a:r>
            <a:r>
              <a:rPr sz="1575" spc="-7" baseline="26455" dirty="0">
                <a:latin typeface="Times New Roman"/>
                <a:cs typeface="Times New Roman"/>
              </a:rPr>
              <a:t>k-1</a:t>
            </a:r>
            <a:r>
              <a:rPr sz="1575" spc="209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[i,j],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575" spc="-7" baseline="26455" dirty="0">
                <a:latin typeface="Times New Roman"/>
                <a:cs typeface="Times New Roman"/>
              </a:rPr>
              <a:t>k-1</a:t>
            </a:r>
            <a:r>
              <a:rPr sz="1575" spc="225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[i,k]+D</a:t>
            </a:r>
            <a:r>
              <a:rPr sz="1575" spc="-7" baseline="26455" dirty="0">
                <a:latin typeface="Times New Roman"/>
                <a:cs typeface="Times New Roman"/>
              </a:rPr>
              <a:t>k-1</a:t>
            </a:r>
            <a:r>
              <a:rPr sz="1575" spc="240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[k,j]}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matrix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(D</a:t>
            </a:r>
            <a:r>
              <a:rPr sz="1575" spc="-7" baseline="26455" dirty="0">
                <a:latin typeface="Times New Roman"/>
                <a:cs typeface="Times New Roman"/>
              </a:rPr>
              <a:t>0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directly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8292" y="1002791"/>
            <a:ext cx="2228087" cy="17617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988" y="541019"/>
            <a:ext cx="2628900" cy="14721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2282" y="2119122"/>
            <a:ext cx="7953375" cy="231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matrix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(D</a:t>
            </a:r>
            <a:r>
              <a:rPr sz="1575" spc="-7" baseline="26455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connectedvia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575" baseline="26455" dirty="0">
                <a:latin typeface="Times New Roman"/>
                <a:cs typeface="Times New Roman"/>
              </a:rPr>
              <a:t>1</a:t>
            </a:r>
            <a:r>
              <a:rPr sz="1575" spc="202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[i,j]=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min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{D</a:t>
            </a:r>
            <a:r>
              <a:rPr sz="1575" spc="-7" baseline="26455" dirty="0">
                <a:latin typeface="Times New Roman"/>
                <a:cs typeface="Times New Roman"/>
              </a:rPr>
              <a:t>0</a:t>
            </a:r>
            <a:r>
              <a:rPr sz="1575" spc="187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[i,j],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575" baseline="26455" dirty="0">
                <a:latin typeface="Times New Roman"/>
                <a:cs typeface="Times New Roman"/>
              </a:rPr>
              <a:t>0</a:t>
            </a:r>
            <a:r>
              <a:rPr sz="1575" spc="187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[i,k]+D</a:t>
            </a:r>
            <a:r>
              <a:rPr sz="1575" spc="-7" baseline="26455" dirty="0">
                <a:latin typeface="Times New Roman"/>
                <a:cs typeface="Times New Roman"/>
              </a:rPr>
              <a:t>0</a:t>
            </a:r>
            <a:r>
              <a:rPr sz="1575" spc="225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[k,j]}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575" baseline="26455" dirty="0">
                <a:latin typeface="Times New Roman"/>
                <a:cs typeface="Times New Roman"/>
              </a:rPr>
              <a:t>1</a:t>
            </a:r>
            <a:r>
              <a:rPr sz="1575" spc="202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[2,3]=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{D</a:t>
            </a:r>
            <a:r>
              <a:rPr sz="1575" spc="-7" baseline="26455" dirty="0">
                <a:latin typeface="Times New Roman"/>
                <a:cs typeface="Times New Roman"/>
              </a:rPr>
              <a:t>0</a:t>
            </a:r>
            <a:r>
              <a:rPr sz="1575" spc="187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[2,3],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575" baseline="26455" dirty="0">
                <a:latin typeface="Times New Roman"/>
                <a:cs typeface="Times New Roman"/>
              </a:rPr>
              <a:t>0</a:t>
            </a:r>
            <a:r>
              <a:rPr sz="1575" spc="202" baseline="264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[2,1]+D</a:t>
            </a:r>
            <a:r>
              <a:rPr sz="1575" baseline="26455" dirty="0">
                <a:latin typeface="Times New Roman"/>
                <a:cs typeface="Times New Roman"/>
              </a:rPr>
              <a:t>0</a:t>
            </a:r>
            <a:r>
              <a:rPr sz="1575" spc="209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[1,2]}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575" baseline="26455" dirty="0">
                <a:latin typeface="Times New Roman"/>
                <a:cs typeface="Times New Roman"/>
              </a:rPr>
              <a:t>1</a:t>
            </a:r>
            <a:r>
              <a:rPr sz="1575" spc="179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[2,3]=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min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(1,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infinite)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575" baseline="26455" dirty="0">
                <a:latin typeface="Times New Roman"/>
                <a:cs typeface="Times New Roman"/>
              </a:rPr>
              <a:t>1</a:t>
            </a:r>
            <a:r>
              <a:rPr sz="1575" spc="135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[2,3]=1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3" y="421004"/>
            <a:ext cx="3822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Likewise</a:t>
            </a:r>
            <a:r>
              <a:rPr spc="10" dirty="0"/>
              <a:t> </a:t>
            </a:r>
            <a:r>
              <a:rPr spc="-5" dirty="0"/>
              <a:t>find</a:t>
            </a:r>
            <a:r>
              <a:rPr spc="-30" dirty="0"/>
              <a:t> </a:t>
            </a:r>
            <a:r>
              <a:rPr spc="-5" dirty="0"/>
              <a:t>all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distance</a:t>
            </a:r>
            <a:r>
              <a:rPr dirty="0"/>
              <a:t> </a:t>
            </a:r>
            <a:r>
              <a:rPr spc="-5" dirty="0"/>
              <a:t>between</a:t>
            </a:r>
            <a:r>
              <a:rPr spc="5" dirty="0"/>
              <a:t> </a:t>
            </a:r>
            <a:r>
              <a:rPr spc="-5" dirty="0"/>
              <a:t>vertices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983" y="2799079"/>
            <a:ext cx="76841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matrix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(D</a:t>
            </a:r>
            <a:r>
              <a:rPr sz="1575" baseline="26455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2.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39" y="1034796"/>
            <a:ext cx="2581656" cy="15529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8795" y="3229355"/>
            <a:ext cx="2971800" cy="16672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084" y="397002"/>
            <a:ext cx="7853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Create</a:t>
            </a:r>
            <a:r>
              <a:rPr spc="140" dirty="0"/>
              <a:t> </a:t>
            </a:r>
            <a:r>
              <a:rPr spc="-5" dirty="0"/>
              <a:t>a</a:t>
            </a:r>
            <a:r>
              <a:rPr spc="135" dirty="0"/>
              <a:t> </a:t>
            </a:r>
            <a:r>
              <a:rPr spc="-5" dirty="0"/>
              <a:t>distance</a:t>
            </a:r>
            <a:r>
              <a:rPr spc="150" dirty="0"/>
              <a:t> </a:t>
            </a:r>
            <a:r>
              <a:rPr spc="-10" dirty="0"/>
              <a:t>matrix</a:t>
            </a:r>
            <a:r>
              <a:rPr spc="200" dirty="0"/>
              <a:t> </a:t>
            </a:r>
            <a:r>
              <a:rPr spc="-5" dirty="0"/>
              <a:t>(D</a:t>
            </a:r>
            <a:r>
              <a:rPr sz="1575" spc="-7" baseline="26455" dirty="0"/>
              <a:t>3</a:t>
            </a:r>
            <a:r>
              <a:rPr sz="1600" spc="-5" dirty="0"/>
              <a:t>)</a:t>
            </a:r>
            <a:r>
              <a:rPr sz="1600" spc="130" dirty="0"/>
              <a:t> </a:t>
            </a:r>
            <a:r>
              <a:rPr sz="1600" dirty="0"/>
              <a:t>for</a:t>
            </a:r>
            <a:r>
              <a:rPr sz="1600" spc="135" dirty="0"/>
              <a:t> </a:t>
            </a:r>
            <a:r>
              <a:rPr sz="1600" spc="-5" dirty="0"/>
              <a:t>all</a:t>
            </a:r>
            <a:r>
              <a:rPr sz="1600" spc="135" dirty="0"/>
              <a:t> </a:t>
            </a:r>
            <a:r>
              <a:rPr sz="1600" spc="-5" dirty="0"/>
              <a:t>the</a:t>
            </a:r>
            <a:r>
              <a:rPr sz="1600" spc="140" dirty="0"/>
              <a:t> </a:t>
            </a:r>
            <a:r>
              <a:rPr sz="1600" spc="-5" dirty="0"/>
              <a:t>vertex</a:t>
            </a:r>
            <a:r>
              <a:rPr sz="1600" spc="145" dirty="0"/>
              <a:t> </a:t>
            </a:r>
            <a:r>
              <a:rPr sz="1600" dirty="0"/>
              <a:t>of</a:t>
            </a:r>
            <a:r>
              <a:rPr sz="1600" spc="130" dirty="0"/>
              <a:t> </a:t>
            </a:r>
            <a:r>
              <a:rPr sz="1600" spc="-5" dirty="0"/>
              <a:t>the</a:t>
            </a:r>
            <a:r>
              <a:rPr sz="1600" spc="125" dirty="0"/>
              <a:t> </a:t>
            </a:r>
            <a:r>
              <a:rPr sz="1600" spc="-5" dirty="0"/>
              <a:t>graph</a:t>
            </a:r>
            <a:r>
              <a:rPr sz="1600" spc="145" dirty="0"/>
              <a:t> </a:t>
            </a:r>
            <a:r>
              <a:rPr sz="1600" spc="-5" dirty="0"/>
              <a:t>which</a:t>
            </a:r>
            <a:r>
              <a:rPr sz="1600" spc="145" dirty="0"/>
              <a:t> </a:t>
            </a:r>
            <a:r>
              <a:rPr sz="1600" spc="-5" dirty="0"/>
              <a:t>are</a:t>
            </a:r>
            <a:r>
              <a:rPr sz="1600" spc="145" dirty="0"/>
              <a:t> </a:t>
            </a:r>
            <a:r>
              <a:rPr sz="1600" dirty="0"/>
              <a:t>connectedvia</a:t>
            </a:r>
            <a:r>
              <a:rPr sz="1600" spc="-10" dirty="0"/>
              <a:t> </a:t>
            </a:r>
            <a:r>
              <a:rPr sz="1600" spc="-5" dirty="0"/>
              <a:t>vertex</a:t>
            </a:r>
            <a:r>
              <a:rPr sz="1600" spc="30" dirty="0"/>
              <a:t> </a:t>
            </a:r>
            <a:r>
              <a:rPr sz="1600" dirty="0"/>
              <a:t>3.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26084" y="2348229"/>
            <a:ext cx="76841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matrix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(D</a:t>
            </a:r>
            <a:r>
              <a:rPr sz="1575" spc="-7" baseline="26455" dirty="0">
                <a:latin typeface="Times New Roman"/>
                <a:cs typeface="Times New Roman"/>
              </a:rPr>
              <a:t>4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1383" y="809244"/>
            <a:ext cx="2610612" cy="14081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0527" y="2790444"/>
            <a:ext cx="2601468" cy="16291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72509" y="4559909"/>
            <a:ext cx="41675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matrix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vertices.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565" y="400278"/>
            <a:ext cx="8032750" cy="391287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700" b="1" dirty="0">
                <a:latin typeface="Times New Roman"/>
                <a:cs typeface="Times New Roman"/>
              </a:rPr>
              <a:t>Graph</a:t>
            </a:r>
            <a:r>
              <a:rPr sz="1700" b="1" spc="-4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Traversal</a:t>
            </a:r>
            <a:endParaRPr sz="17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Graph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traversal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technique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searching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vertex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graph.</a:t>
            </a:r>
            <a:endParaRPr sz="17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graph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traversal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also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to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decide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order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vertices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visited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204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search</a:t>
            </a:r>
            <a:endParaRPr sz="17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process.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graph traversal finds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edges to </a:t>
            </a:r>
            <a:r>
              <a:rPr sz="1700" spc="-10" dirty="0">
                <a:latin typeface="Times New Roman"/>
                <a:cs typeface="Times New Roman"/>
              </a:rPr>
              <a:t>be </a:t>
            </a:r>
            <a:r>
              <a:rPr sz="1700" dirty="0">
                <a:latin typeface="Times New Roman"/>
                <a:cs typeface="Times New Roman"/>
              </a:rPr>
              <a:t>used </a:t>
            </a:r>
            <a:r>
              <a:rPr sz="1700" spc="-5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search process </a:t>
            </a:r>
            <a:r>
              <a:rPr sz="1700" dirty="0">
                <a:latin typeface="Times New Roman"/>
                <a:cs typeface="Times New Roman"/>
              </a:rPr>
              <a:t>without </a:t>
            </a:r>
            <a:r>
              <a:rPr sz="1700" spc="-5" dirty="0">
                <a:latin typeface="Times New Roman"/>
                <a:cs typeface="Times New Roman"/>
              </a:rPr>
              <a:t>creating loops. </a:t>
            </a:r>
            <a:r>
              <a:rPr sz="1700" dirty="0">
                <a:latin typeface="Times New Roman"/>
                <a:cs typeface="Times New Roman"/>
              </a:rPr>
              <a:t> That </a:t>
            </a:r>
            <a:r>
              <a:rPr sz="1700" spc="-5" dirty="0">
                <a:latin typeface="Times New Roman"/>
                <a:cs typeface="Times New Roman"/>
              </a:rPr>
              <a:t>means using graph traversal we visit all</a:t>
            </a:r>
            <a:r>
              <a:rPr sz="1700" spc="4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vertices </a:t>
            </a:r>
            <a:r>
              <a:rPr sz="1700" dirty="0">
                <a:latin typeface="Times New Roman"/>
                <a:cs typeface="Times New Roman"/>
              </a:rPr>
              <a:t>of the </a:t>
            </a:r>
            <a:r>
              <a:rPr sz="1700" spc="-5" dirty="0">
                <a:latin typeface="Times New Roman"/>
                <a:cs typeface="Times New Roman"/>
              </a:rPr>
              <a:t>graph </a:t>
            </a:r>
            <a:r>
              <a:rPr sz="1700" dirty="0">
                <a:latin typeface="Times New Roman"/>
                <a:cs typeface="Times New Roman"/>
              </a:rPr>
              <a:t>without getting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looping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path.</a:t>
            </a:r>
            <a:endParaRPr sz="17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two types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graph</a:t>
            </a:r>
            <a:r>
              <a:rPr sz="1700" spc="-5" dirty="0">
                <a:latin typeface="Times New Roman"/>
                <a:cs typeface="Times New Roman"/>
              </a:rPr>
              <a:t> traversal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techniques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dirty="0">
                <a:latin typeface="Times New Roman"/>
                <a:cs typeface="Times New Roman"/>
              </a:rPr>
              <a:t> they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5" dirty="0">
                <a:latin typeface="Times New Roman"/>
                <a:cs typeface="Times New Roman"/>
              </a:rPr>
              <a:t> follows</a:t>
            </a:r>
            <a:endParaRPr sz="17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b="1" dirty="0">
                <a:latin typeface="Times New Roman"/>
                <a:cs typeface="Times New Roman"/>
              </a:rPr>
              <a:t>BFS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(Breadth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First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Search/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Level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Order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Search)</a:t>
            </a:r>
            <a:endParaRPr sz="17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b="1" dirty="0">
                <a:latin typeface="Times New Roman"/>
                <a:cs typeface="Times New Roman"/>
              </a:rPr>
              <a:t>DFS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(Depth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First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Search)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415" y="434492"/>
            <a:ext cx="8016240" cy="1854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BFS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(Breadth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First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Search)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880"/>
              </a:lnSpc>
              <a:spcBef>
                <a:spcPts val="25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BFS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traversal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produces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spanning</a:t>
            </a:r>
            <a:r>
              <a:rPr sz="1600" b="1" spc="1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final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result.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Spanning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without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loops.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88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We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Queue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structure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maximum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size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total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number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implement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BFS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825" y="218592"/>
            <a:ext cx="81534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94145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Algorithm for BFS </a:t>
            </a:r>
            <a:r>
              <a:rPr sz="1600" b="1" spc="-3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1: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Start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2: </a:t>
            </a:r>
            <a:r>
              <a:rPr sz="1600" spc="-5" dirty="0">
                <a:latin typeface="Times New Roman"/>
                <a:cs typeface="Times New Roman"/>
              </a:rPr>
              <a:t>Define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size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total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number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graph.</a:t>
            </a:r>
            <a:endParaRPr sz="1600">
              <a:latin typeface="Times New Roman"/>
              <a:cs typeface="Times New Roman"/>
            </a:endParaRPr>
          </a:p>
          <a:p>
            <a:pPr marL="12700" marR="5715">
              <a:lnSpc>
                <a:spcPct val="150000"/>
              </a:lnSpc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254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3:</a:t>
            </a:r>
            <a:r>
              <a:rPr sz="1600" b="1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Select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starting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traversal.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insert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4: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non-visited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front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Queue.</a:t>
            </a:r>
            <a:endParaRPr sz="1600">
              <a:latin typeface="Times New Roman"/>
              <a:cs typeface="Times New Roman"/>
            </a:endParaRPr>
          </a:p>
          <a:p>
            <a:pPr marL="12700" marR="5715">
              <a:lnSpc>
                <a:spcPts val="2880"/>
              </a:lnSpc>
              <a:spcBef>
                <a:spcPts val="254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5: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visited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front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6: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Repeat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until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becomes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empty.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259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6: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becomes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empty,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produce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final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by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removing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unused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7: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Stop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573786"/>
            <a:ext cx="6414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Example: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Display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BFS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055" y="1050036"/>
            <a:ext cx="4288536" cy="1676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7885" y="2642133"/>
            <a:ext cx="638746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1: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Select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starting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3875" y="3762755"/>
            <a:ext cx="5911596" cy="1222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135" y="578256"/>
            <a:ext cx="7973059" cy="410625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Introduction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non-linear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structure;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map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well-known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example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graph.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map</a:t>
            </a:r>
            <a:endParaRPr sz="1600" dirty="0">
              <a:latin typeface="Times New Roman"/>
              <a:cs typeface="Times New Roman"/>
            </a:endParaRPr>
          </a:p>
          <a:p>
            <a:pPr marL="299085" marR="5080" algn="just">
              <a:lnSpc>
                <a:spcPct val="150000"/>
              </a:lnSpc>
            </a:pP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dirty="0">
                <a:latin typeface="Times New Roman"/>
                <a:cs typeface="Times New Roman"/>
              </a:rPr>
              <a:t>connections are </a:t>
            </a:r>
            <a:r>
              <a:rPr sz="1600" spc="-5" dirty="0">
                <a:latin typeface="Times New Roman"/>
                <a:cs typeface="Times New Roman"/>
              </a:rPr>
              <a:t>made between the </a:t>
            </a:r>
            <a:r>
              <a:rPr sz="1600" dirty="0">
                <a:latin typeface="Times New Roman"/>
                <a:cs typeface="Times New Roman"/>
              </a:rPr>
              <a:t>cities.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cities are </a:t>
            </a:r>
            <a:r>
              <a:rPr sz="1600" spc="-5" dirty="0">
                <a:latin typeface="Times New Roman"/>
                <a:cs typeface="Times New Roman"/>
              </a:rPr>
              <a:t>connected via roads, </a:t>
            </a:r>
            <a:r>
              <a:rPr sz="1600" dirty="0">
                <a:latin typeface="Times New Roman"/>
                <a:cs typeface="Times New Roman"/>
              </a:rPr>
              <a:t>railway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lines and </a:t>
            </a:r>
            <a:r>
              <a:rPr sz="1600" dirty="0">
                <a:latin typeface="Times New Roman"/>
                <a:cs typeface="Times New Roman"/>
              </a:rPr>
              <a:t>aerial </a:t>
            </a:r>
            <a:r>
              <a:rPr sz="1600" spc="-5" dirty="0">
                <a:latin typeface="Times New Roman"/>
                <a:cs typeface="Times New Roman"/>
              </a:rPr>
              <a:t>network. </a:t>
            </a:r>
            <a:r>
              <a:rPr sz="1600" spc="-10" dirty="0">
                <a:latin typeface="Times New Roman"/>
                <a:cs typeface="Times New Roman"/>
              </a:rPr>
              <a:t>We </a:t>
            </a:r>
            <a:r>
              <a:rPr sz="1600" spc="-5" dirty="0">
                <a:latin typeface="Times New Roman"/>
                <a:cs typeface="Times New Roman"/>
              </a:rPr>
              <a:t>can assume that the graph is the interconnection </a:t>
            </a:r>
            <a:r>
              <a:rPr sz="1600" dirty="0">
                <a:latin typeface="Times New Roman"/>
                <a:cs typeface="Times New Roman"/>
              </a:rPr>
              <a:t>of cities </a:t>
            </a:r>
            <a:r>
              <a:rPr sz="1600" spc="10" dirty="0">
                <a:latin typeface="Times New Roman"/>
                <a:cs typeface="Times New Roman"/>
              </a:rPr>
              <a:t>by 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roads. Euler used </a:t>
            </a:r>
            <a:r>
              <a:rPr sz="1600" spc="-5" dirty="0">
                <a:latin typeface="Times New Roman"/>
                <a:cs typeface="Times New Roman"/>
              </a:rPr>
              <a:t>graph theory to </a:t>
            </a:r>
            <a:r>
              <a:rPr sz="1600" dirty="0">
                <a:latin typeface="Times New Roman"/>
                <a:cs typeface="Times New Roman"/>
              </a:rPr>
              <a:t>solve </a:t>
            </a:r>
            <a:r>
              <a:rPr sz="1600" spc="-5" dirty="0">
                <a:latin typeface="Times New Roman"/>
                <a:cs typeface="Times New Roman"/>
              </a:rPr>
              <a:t>Seven Bridges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Königsberg problem. Is there a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possible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way 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every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bridge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exactly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once –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Euler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Tour</a:t>
            </a:r>
          </a:p>
          <a:p>
            <a:pPr marL="299085" indent="-287020" algn="just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contains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known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(or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vertices)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known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endParaRPr sz="1600" dirty="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(or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Arcs)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vertices.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 graph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 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 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edges.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Example: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defined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{A,B,C,D,E}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endParaRPr sz="1600" dirty="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{(A,B),(A,C)(A,D),(B,D),(C,D),(B,E),(E,D)}.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054" y="444779"/>
            <a:ext cx="80175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Step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2: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dirty="0"/>
              <a:t>Visit</a:t>
            </a:r>
            <a:r>
              <a:rPr spc="65" dirty="0"/>
              <a:t> </a:t>
            </a:r>
            <a:r>
              <a:rPr dirty="0"/>
              <a:t>all</a:t>
            </a:r>
            <a:r>
              <a:rPr spc="65" dirty="0"/>
              <a:t> </a:t>
            </a:r>
            <a:r>
              <a:rPr spc="-5" dirty="0"/>
              <a:t>the</a:t>
            </a:r>
            <a:r>
              <a:rPr spc="50" dirty="0"/>
              <a:t> </a:t>
            </a:r>
            <a:r>
              <a:rPr spc="-5" dirty="0"/>
              <a:t>adjacent</a:t>
            </a:r>
            <a:r>
              <a:rPr spc="70" dirty="0"/>
              <a:t> </a:t>
            </a:r>
            <a:r>
              <a:rPr spc="-5" dirty="0"/>
              <a:t>vertices</a:t>
            </a:r>
            <a:r>
              <a:rPr spc="6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b="1" spc="-5" dirty="0">
                <a:latin typeface="Times New Roman"/>
                <a:cs typeface="Times New Roman"/>
              </a:rPr>
              <a:t>A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spc="-5" dirty="0"/>
              <a:t>which</a:t>
            </a:r>
            <a:r>
              <a:rPr spc="55" dirty="0"/>
              <a:t> </a:t>
            </a:r>
            <a:r>
              <a:rPr dirty="0"/>
              <a:t>are</a:t>
            </a:r>
            <a:r>
              <a:rPr spc="55" dirty="0"/>
              <a:t> </a:t>
            </a:r>
            <a:r>
              <a:rPr dirty="0"/>
              <a:t>not</a:t>
            </a:r>
            <a:r>
              <a:rPr spc="50" dirty="0"/>
              <a:t> </a:t>
            </a:r>
            <a:r>
              <a:rPr spc="-5" dirty="0"/>
              <a:t>visited</a:t>
            </a:r>
            <a:r>
              <a:rPr spc="75" dirty="0"/>
              <a:t> </a:t>
            </a:r>
            <a:r>
              <a:rPr b="1" spc="-5" dirty="0">
                <a:latin typeface="Times New Roman"/>
                <a:cs typeface="Times New Roman"/>
              </a:rPr>
              <a:t>(B,D,E)</a:t>
            </a:r>
            <a:r>
              <a:rPr b="1" spc="60" dirty="0">
                <a:latin typeface="Times New Roman"/>
                <a:cs typeface="Times New Roman"/>
              </a:rPr>
              <a:t> </a:t>
            </a:r>
            <a:r>
              <a:rPr spc="-5" dirty="0"/>
              <a:t>and</a:t>
            </a:r>
            <a:r>
              <a:rPr spc="60" dirty="0"/>
              <a:t> </a:t>
            </a:r>
            <a:r>
              <a:rPr spc="-5" dirty="0"/>
              <a:t>insert</a:t>
            </a:r>
            <a:r>
              <a:rPr spc="65" dirty="0"/>
              <a:t> </a:t>
            </a:r>
            <a:r>
              <a:rPr dirty="0"/>
              <a:t>newly</a:t>
            </a:r>
            <a:r>
              <a:rPr spc="45" dirty="0"/>
              <a:t> </a:t>
            </a:r>
            <a:r>
              <a:rPr spc="-5" dirty="0"/>
              <a:t>visited </a:t>
            </a:r>
            <a:r>
              <a:rPr spc="-385" dirty="0"/>
              <a:t> </a:t>
            </a:r>
            <a:r>
              <a:rPr spc="-5" dirty="0"/>
              <a:t>vertices</a:t>
            </a:r>
            <a:r>
              <a:rPr spc="30" dirty="0"/>
              <a:t> </a:t>
            </a:r>
            <a:r>
              <a:rPr spc="-5" dirty="0"/>
              <a:t>into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queue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delete</a:t>
            </a:r>
            <a:r>
              <a:rPr spc="40" dirty="0"/>
              <a:t>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spc="-5" dirty="0"/>
              <a:t>from</a:t>
            </a:r>
            <a:r>
              <a:rPr spc="-20" dirty="0"/>
              <a:t> </a:t>
            </a:r>
            <a:r>
              <a:rPr spc="-5" dirty="0"/>
              <a:t>queue.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054" y="3006222"/>
            <a:ext cx="8025130" cy="7569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3:</a:t>
            </a:r>
            <a:r>
              <a:rPr sz="1600" b="1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(no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vertices)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and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delete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from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queue.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1760220"/>
            <a:ext cx="5937504" cy="11917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732" y="3701796"/>
            <a:ext cx="5914644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454003"/>
            <a:ext cx="7767955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31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4:</a:t>
            </a:r>
            <a:r>
              <a:rPr sz="1600" b="1" spc="3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adjacent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3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(C,F)</a:t>
            </a:r>
            <a:r>
              <a:rPr sz="1600" b="1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newly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visited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 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delete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2904896"/>
            <a:ext cx="7766684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5: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</a:t>
            </a:r>
            <a:r>
              <a:rPr sz="1600" b="1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(no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vertices)</a:t>
            </a:r>
            <a:r>
              <a:rPr sz="1600" b="1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delete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7696" y="1583436"/>
            <a:ext cx="5957315" cy="12374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4144" y="3383279"/>
            <a:ext cx="5952744" cy="125272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331749"/>
            <a:ext cx="784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Step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6: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dirty="0"/>
              <a:t>Visit</a:t>
            </a:r>
            <a:r>
              <a:rPr spc="45" dirty="0"/>
              <a:t> </a:t>
            </a:r>
            <a:r>
              <a:rPr dirty="0"/>
              <a:t>all</a:t>
            </a:r>
            <a:r>
              <a:rPr spc="45" dirty="0"/>
              <a:t> </a:t>
            </a:r>
            <a:r>
              <a:rPr spc="-5" dirty="0"/>
              <a:t>the</a:t>
            </a:r>
            <a:r>
              <a:rPr spc="50" dirty="0"/>
              <a:t> </a:t>
            </a:r>
            <a:r>
              <a:rPr dirty="0"/>
              <a:t>adjacent</a:t>
            </a:r>
            <a:r>
              <a:rPr spc="40" dirty="0"/>
              <a:t> </a:t>
            </a:r>
            <a:r>
              <a:rPr dirty="0"/>
              <a:t>vertices</a:t>
            </a:r>
            <a:r>
              <a:rPr spc="40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b="1" spc="-5" dirty="0">
                <a:latin typeface="Times New Roman"/>
                <a:cs typeface="Times New Roman"/>
              </a:rPr>
              <a:t>C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spc="-5" dirty="0"/>
              <a:t>which</a:t>
            </a:r>
            <a:r>
              <a:rPr spc="45" dirty="0"/>
              <a:t> </a:t>
            </a:r>
            <a:r>
              <a:rPr dirty="0"/>
              <a:t>are</a:t>
            </a:r>
            <a:r>
              <a:rPr spc="434" dirty="0"/>
              <a:t> </a:t>
            </a:r>
            <a:r>
              <a:rPr dirty="0"/>
              <a:t>not</a:t>
            </a:r>
            <a:r>
              <a:rPr spc="425" dirty="0"/>
              <a:t> </a:t>
            </a:r>
            <a:r>
              <a:rPr dirty="0"/>
              <a:t>visited</a:t>
            </a:r>
            <a:r>
              <a:rPr spc="445" dirty="0"/>
              <a:t> </a:t>
            </a:r>
            <a:r>
              <a:rPr b="1" spc="-5" dirty="0">
                <a:latin typeface="Times New Roman"/>
                <a:cs typeface="Times New Roman"/>
              </a:rPr>
              <a:t>(G)</a:t>
            </a:r>
            <a:r>
              <a:rPr b="1" spc="440" dirty="0">
                <a:latin typeface="Times New Roman"/>
                <a:cs typeface="Times New Roman"/>
              </a:rPr>
              <a:t> </a:t>
            </a:r>
            <a:r>
              <a:rPr spc="-5" dirty="0"/>
              <a:t>and</a:t>
            </a:r>
            <a:r>
              <a:rPr spc="434" dirty="0"/>
              <a:t> </a:t>
            </a:r>
            <a:r>
              <a:rPr dirty="0"/>
              <a:t>insert</a:t>
            </a:r>
            <a:r>
              <a:rPr spc="430" dirty="0"/>
              <a:t> </a:t>
            </a:r>
            <a:r>
              <a:rPr dirty="0"/>
              <a:t>newly </a:t>
            </a:r>
            <a:r>
              <a:rPr spc="-385" dirty="0"/>
              <a:t> </a:t>
            </a:r>
            <a:r>
              <a:rPr spc="-5" dirty="0"/>
              <a:t>visited</a:t>
            </a:r>
            <a:r>
              <a:rPr spc="30" dirty="0"/>
              <a:t> </a:t>
            </a:r>
            <a:r>
              <a:rPr spc="-5" dirty="0"/>
              <a:t>vertices</a:t>
            </a:r>
            <a:r>
              <a:rPr spc="30" dirty="0"/>
              <a:t> </a:t>
            </a:r>
            <a:r>
              <a:rPr spc="-5" dirty="0"/>
              <a:t>into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queue</a:t>
            </a:r>
            <a:r>
              <a:rPr dirty="0"/>
              <a:t> </a:t>
            </a:r>
            <a:r>
              <a:rPr spc="-5" dirty="0"/>
              <a:t>and delete</a:t>
            </a:r>
            <a:r>
              <a:rPr spc="40" dirty="0"/>
              <a:t> </a:t>
            </a:r>
            <a:r>
              <a:rPr b="1" spc="-5" dirty="0">
                <a:latin typeface="Times New Roman"/>
                <a:cs typeface="Times New Roman"/>
              </a:rPr>
              <a:t>C </a:t>
            </a:r>
            <a:r>
              <a:rPr spc="-5" dirty="0"/>
              <a:t>from</a:t>
            </a:r>
            <a:r>
              <a:rPr spc="-20" dirty="0"/>
              <a:t> </a:t>
            </a:r>
            <a:r>
              <a:rPr spc="-5" dirty="0"/>
              <a:t>queue.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2526944"/>
            <a:ext cx="7851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7: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(no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vertices)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1402080"/>
            <a:ext cx="5916168" cy="12298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3233927"/>
            <a:ext cx="5911596" cy="121462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482" y="281076"/>
            <a:ext cx="8005445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2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8:</a:t>
            </a:r>
            <a:r>
              <a:rPr sz="1600" b="1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spc="2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visited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(no</a:t>
            </a:r>
            <a:r>
              <a:rPr sz="1600" b="1" spc="2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vertices)</a:t>
            </a:r>
            <a:r>
              <a:rPr sz="1600" b="1" spc="2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delete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82" y="2525039"/>
            <a:ext cx="800354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Now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empty.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stop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traversal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here.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unnecessary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619" y="1406652"/>
            <a:ext cx="5957315" cy="12009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1619" y="3201923"/>
            <a:ext cx="4334256" cy="16276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96003" y="4689144"/>
            <a:ext cx="401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are: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A,D,E,B,C,F,G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423417"/>
            <a:ext cx="2239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DFS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(Depth First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Search)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915" y="819536"/>
            <a:ext cx="8030845" cy="420243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489584" indent="-28702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489584" algn="l"/>
                <a:tab pos="490220" algn="l"/>
              </a:tabLst>
            </a:pPr>
            <a:r>
              <a:rPr sz="1600" spc="-10" dirty="0">
                <a:latin typeface="Times New Roman"/>
                <a:cs typeface="Times New Roman"/>
              </a:rPr>
              <a:t>DFS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produces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final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result.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Spanning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endParaRPr sz="1600">
              <a:latin typeface="Times New Roman"/>
              <a:cs typeface="Times New Roman"/>
            </a:endParaRPr>
          </a:p>
          <a:p>
            <a:pPr marL="489584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without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loops.</a:t>
            </a:r>
            <a:endParaRPr sz="1600">
              <a:latin typeface="Times New Roman"/>
              <a:cs typeface="Times New Roman"/>
            </a:endParaRPr>
          </a:p>
          <a:p>
            <a:pPr marL="489584" marR="5715" indent="-287020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489584" algn="l"/>
                <a:tab pos="490220" algn="l"/>
              </a:tabLst>
            </a:pPr>
            <a:r>
              <a:rPr sz="1600" spc="-10" dirty="0">
                <a:latin typeface="Times New Roman"/>
                <a:cs typeface="Times New Roman"/>
              </a:rPr>
              <a:t>We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Stack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maximum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size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total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number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implement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DFS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traversal.</a:t>
            </a:r>
            <a:endParaRPr sz="1600">
              <a:latin typeface="Times New Roman"/>
              <a:cs typeface="Times New Roman"/>
            </a:endParaRPr>
          </a:p>
          <a:p>
            <a:pPr marL="12700" marR="6360795">
              <a:lnSpc>
                <a:spcPct val="150000"/>
              </a:lnSpc>
            </a:pPr>
            <a:r>
              <a:rPr sz="1600" b="1" spc="-5" dirty="0">
                <a:latin typeface="Times New Roman"/>
                <a:cs typeface="Times New Roman"/>
              </a:rPr>
              <a:t>Algorithm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DFS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1: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Start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2: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Define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size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total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number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graph.</a:t>
            </a:r>
            <a:endParaRPr sz="1600">
              <a:latin typeface="Times New Roman"/>
              <a:cs typeface="Times New Roman"/>
            </a:endParaRPr>
          </a:p>
          <a:p>
            <a:pPr marL="12700" marR="7620">
              <a:lnSpc>
                <a:spcPct val="15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3:</a:t>
            </a:r>
            <a:r>
              <a:rPr sz="1600" b="1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Select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starting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traversal.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push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Stack.</a:t>
            </a:r>
            <a:endParaRPr sz="1600">
              <a:latin typeface="Times New Roman"/>
              <a:cs typeface="Times New Roman"/>
            </a:endParaRPr>
          </a:p>
          <a:p>
            <a:pPr marL="12700" marR="7620">
              <a:lnSpc>
                <a:spcPts val="288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4: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non-visited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stack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push 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stack.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495" y="547522"/>
            <a:ext cx="7738109" cy="351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5: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Repeat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step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until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no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from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stack.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6: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back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tracking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one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Step 7: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Repeat steps 4,5 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until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becomes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Empty.</a:t>
            </a:r>
            <a:endParaRPr sz="1600">
              <a:latin typeface="Times New Roman"/>
              <a:cs typeface="Times New Roman"/>
            </a:endParaRPr>
          </a:p>
          <a:p>
            <a:pPr marL="12700" marR="15240">
              <a:lnSpc>
                <a:spcPct val="150000"/>
              </a:lnSpc>
              <a:spcBef>
                <a:spcPts val="120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7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8:</a:t>
            </a:r>
            <a:r>
              <a:rPr sz="1600" b="1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stack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becomes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Empty,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produce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final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removing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unused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 the graph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9: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Stop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454279"/>
            <a:ext cx="66109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Example: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spc="-5" dirty="0"/>
              <a:t>Visit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display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value</a:t>
            </a:r>
            <a:r>
              <a:rPr spc="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following</a:t>
            </a:r>
            <a:r>
              <a:rPr spc="-10" dirty="0"/>
              <a:t> </a:t>
            </a:r>
            <a:r>
              <a:rPr spc="-5" dirty="0"/>
              <a:t>graph</a:t>
            </a:r>
            <a:r>
              <a:rPr spc="-10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10" dirty="0"/>
              <a:t>DFS </a:t>
            </a:r>
            <a:r>
              <a:rPr spc="-5" dirty="0"/>
              <a:t>traversal.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906" y="2159993"/>
            <a:ext cx="6069330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-5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1: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Select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starting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1005839"/>
            <a:ext cx="4276344" cy="14249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5503" y="3200400"/>
            <a:ext cx="4343400" cy="16108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1679" y="3238500"/>
            <a:ext cx="477012" cy="15803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506455"/>
            <a:ext cx="7880350" cy="5873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4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2:</a:t>
            </a:r>
            <a:r>
              <a:rPr sz="1600" b="1" spc="4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4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adjacent</a:t>
            </a:r>
            <a:r>
              <a:rPr sz="1600" spc="4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4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4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4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r>
              <a:rPr sz="1600" spc="4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(B),</a:t>
            </a:r>
            <a:r>
              <a:rPr sz="1600" b="1" spc="4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push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newly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836" y="2888386"/>
            <a:ext cx="7881620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3: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(C),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push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stack.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939" y="1254252"/>
            <a:ext cx="3994404" cy="13959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9971" y="1258824"/>
            <a:ext cx="519684" cy="13883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8651" y="3401567"/>
            <a:ext cx="4247388" cy="15910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8335" y="3412235"/>
            <a:ext cx="498347" cy="15468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631" rIns="0" bIns="0" rtlCol="0">
            <a:spAutoFit/>
          </a:bodyPr>
          <a:lstStyle/>
          <a:p>
            <a:pPr marL="172720" marR="5080">
              <a:lnSpc>
                <a:spcPct val="114999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Step</a:t>
            </a:r>
            <a:r>
              <a:rPr b="1" spc="36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4:</a:t>
            </a:r>
            <a:r>
              <a:rPr b="1" spc="365" dirty="0">
                <a:latin typeface="Times New Roman"/>
                <a:cs typeface="Times New Roman"/>
              </a:rPr>
              <a:t> </a:t>
            </a:r>
            <a:r>
              <a:rPr dirty="0"/>
              <a:t>Visit</a:t>
            </a:r>
            <a:r>
              <a:rPr spc="380" dirty="0"/>
              <a:t> </a:t>
            </a:r>
            <a:r>
              <a:rPr spc="-5" dirty="0"/>
              <a:t>any</a:t>
            </a:r>
            <a:r>
              <a:rPr spc="365" dirty="0"/>
              <a:t> </a:t>
            </a:r>
            <a:r>
              <a:rPr dirty="0"/>
              <a:t>one</a:t>
            </a:r>
            <a:r>
              <a:rPr spc="365" dirty="0"/>
              <a:t> </a:t>
            </a:r>
            <a:r>
              <a:rPr dirty="0"/>
              <a:t>adjacent</a:t>
            </a:r>
            <a:r>
              <a:rPr spc="380" dirty="0"/>
              <a:t> </a:t>
            </a:r>
            <a:r>
              <a:rPr dirty="0"/>
              <a:t>vertex</a:t>
            </a:r>
            <a:r>
              <a:rPr spc="375" dirty="0"/>
              <a:t> </a:t>
            </a:r>
            <a:r>
              <a:rPr dirty="0"/>
              <a:t>of</a:t>
            </a:r>
            <a:r>
              <a:rPr spc="380" dirty="0"/>
              <a:t> </a:t>
            </a:r>
            <a:r>
              <a:rPr b="1" spc="-5" dirty="0">
                <a:latin typeface="Times New Roman"/>
                <a:cs typeface="Times New Roman"/>
              </a:rPr>
              <a:t>C</a:t>
            </a:r>
            <a:r>
              <a:rPr b="1" spc="370" dirty="0">
                <a:latin typeface="Times New Roman"/>
                <a:cs typeface="Times New Roman"/>
              </a:rPr>
              <a:t> </a:t>
            </a:r>
            <a:r>
              <a:rPr spc="-5" dirty="0"/>
              <a:t>which</a:t>
            </a:r>
            <a:r>
              <a:rPr spc="370" dirty="0"/>
              <a:t> </a:t>
            </a:r>
            <a:r>
              <a:rPr dirty="0"/>
              <a:t>is</a:t>
            </a:r>
            <a:r>
              <a:rPr spc="375" dirty="0"/>
              <a:t> </a:t>
            </a:r>
            <a:r>
              <a:rPr dirty="0"/>
              <a:t>not</a:t>
            </a:r>
            <a:r>
              <a:rPr spc="365" dirty="0"/>
              <a:t> </a:t>
            </a:r>
            <a:r>
              <a:rPr spc="-5" dirty="0"/>
              <a:t>visited</a:t>
            </a:r>
            <a:r>
              <a:rPr spc="380" dirty="0"/>
              <a:t> </a:t>
            </a:r>
            <a:r>
              <a:rPr b="1" dirty="0">
                <a:latin typeface="Times New Roman"/>
                <a:cs typeface="Times New Roman"/>
              </a:rPr>
              <a:t>(E),</a:t>
            </a:r>
            <a:r>
              <a:rPr b="1" spc="370" dirty="0">
                <a:latin typeface="Times New Roman"/>
                <a:cs typeface="Times New Roman"/>
              </a:rPr>
              <a:t> </a:t>
            </a:r>
            <a:r>
              <a:rPr spc="-5" dirty="0"/>
              <a:t>push</a:t>
            </a:r>
            <a:r>
              <a:rPr spc="370" dirty="0"/>
              <a:t> </a:t>
            </a:r>
            <a:r>
              <a:rPr spc="-5" dirty="0"/>
              <a:t>newly</a:t>
            </a:r>
            <a:r>
              <a:rPr spc="375" dirty="0"/>
              <a:t> </a:t>
            </a:r>
            <a:r>
              <a:rPr dirty="0"/>
              <a:t>visited </a:t>
            </a:r>
            <a:r>
              <a:rPr spc="-385" dirty="0"/>
              <a:t> </a:t>
            </a:r>
            <a:r>
              <a:rPr spc="-5" dirty="0"/>
              <a:t>vertex</a:t>
            </a:r>
            <a:r>
              <a:rPr spc="20" dirty="0"/>
              <a:t> </a:t>
            </a:r>
            <a:r>
              <a:rPr b="1" spc="-5" dirty="0">
                <a:latin typeface="Times New Roman"/>
                <a:cs typeface="Times New Roman"/>
              </a:rPr>
              <a:t>E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spc="-5" dirty="0"/>
              <a:t>into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stack.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621" y="2868045"/>
            <a:ext cx="7819390" cy="5861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5:</a:t>
            </a:r>
            <a:r>
              <a:rPr sz="1600" b="1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(D),</a:t>
            </a:r>
            <a:r>
              <a:rPr sz="1600" b="1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push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newly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latin typeface="Times New Roman"/>
                <a:cs typeface="Times New Roman"/>
              </a:rPr>
              <a:t>D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1335024"/>
            <a:ext cx="3985260" cy="12780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3077" y="1297057"/>
            <a:ext cx="436232" cy="14774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0967" y="3403091"/>
            <a:ext cx="3901439" cy="14203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3179" y="3418332"/>
            <a:ext cx="460248" cy="13944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>
              <a:lnSpc>
                <a:spcPct val="114999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Step</a:t>
            </a:r>
            <a:r>
              <a:rPr b="1" spc="2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6:</a:t>
            </a:r>
            <a:r>
              <a:rPr b="1" spc="270" dirty="0">
                <a:latin typeface="Times New Roman"/>
                <a:cs typeface="Times New Roman"/>
              </a:rPr>
              <a:t> </a:t>
            </a:r>
            <a:r>
              <a:rPr dirty="0"/>
              <a:t>Visit</a:t>
            </a:r>
            <a:r>
              <a:rPr spc="280" dirty="0"/>
              <a:t> </a:t>
            </a:r>
            <a:r>
              <a:rPr spc="-5" dirty="0"/>
              <a:t>any</a:t>
            </a:r>
            <a:r>
              <a:rPr spc="285" dirty="0"/>
              <a:t> </a:t>
            </a:r>
            <a:r>
              <a:rPr dirty="0"/>
              <a:t>one</a:t>
            </a:r>
            <a:r>
              <a:rPr spc="260" dirty="0"/>
              <a:t> </a:t>
            </a:r>
            <a:r>
              <a:rPr spc="-5" dirty="0"/>
              <a:t>adjacent</a:t>
            </a:r>
            <a:r>
              <a:rPr spc="290" dirty="0"/>
              <a:t> </a:t>
            </a:r>
            <a:r>
              <a:rPr dirty="0"/>
              <a:t>vertex</a:t>
            </a:r>
            <a:r>
              <a:rPr spc="270" dirty="0"/>
              <a:t> </a:t>
            </a:r>
            <a:r>
              <a:rPr dirty="0"/>
              <a:t>of</a:t>
            </a:r>
            <a:r>
              <a:rPr spc="285" dirty="0"/>
              <a:t> </a:t>
            </a:r>
            <a:r>
              <a:rPr b="1" spc="-5" dirty="0">
                <a:latin typeface="Times New Roman"/>
                <a:cs typeface="Times New Roman"/>
              </a:rPr>
              <a:t>D</a:t>
            </a:r>
            <a:r>
              <a:rPr b="1" spc="260" dirty="0">
                <a:latin typeface="Times New Roman"/>
                <a:cs typeface="Times New Roman"/>
              </a:rPr>
              <a:t> </a:t>
            </a:r>
            <a:r>
              <a:rPr spc="-5" dirty="0"/>
              <a:t>which</a:t>
            </a:r>
            <a:r>
              <a:rPr spc="285" dirty="0"/>
              <a:t> </a:t>
            </a:r>
            <a:r>
              <a:rPr spc="-5" dirty="0"/>
              <a:t>is</a:t>
            </a:r>
            <a:r>
              <a:rPr spc="285" dirty="0"/>
              <a:t> </a:t>
            </a:r>
            <a:r>
              <a:rPr dirty="0"/>
              <a:t>not</a:t>
            </a:r>
            <a:r>
              <a:rPr spc="275" dirty="0"/>
              <a:t> </a:t>
            </a:r>
            <a:r>
              <a:rPr spc="-5" dirty="0"/>
              <a:t>visited</a:t>
            </a:r>
            <a:r>
              <a:rPr spc="285" dirty="0"/>
              <a:t> </a:t>
            </a:r>
            <a:r>
              <a:rPr b="1" spc="-5" dirty="0">
                <a:latin typeface="Times New Roman"/>
                <a:cs typeface="Times New Roman"/>
              </a:rPr>
              <a:t>(no</a:t>
            </a:r>
            <a:r>
              <a:rPr b="1" spc="2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vertex).</a:t>
            </a:r>
            <a:r>
              <a:rPr b="1" spc="270" dirty="0">
                <a:latin typeface="Times New Roman"/>
                <a:cs typeface="Times New Roman"/>
              </a:rPr>
              <a:t> </a:t>
            </a:r>
            <a:r>
              <a:rPr spc="-5" dirty="0"/>
              <a:t>So,</a:t>
            </a:r>
            <a:r>
              <a:rPr spc="280" dirty="0"/>
              <a:t> </a:t>
            </a:r>
            <a:r>
              <a:rPr spc="-5" dirty="0"/>
              <a:t>use</a:t>
            </a:r>
            <a:r>
              <a:rPr spc="265" dirty="0"/>
              <a:t> </a:t>
            </a:r>
            <a:r>
              <a:rPr spc="-5" dirty="0"/>
              <a:t>back </a:t>
            </a:r>
            <a:r>
              <a:rPr spc="-385" dirty="0"/>
              <a:t> </a:t>
            </a:r>
            <a:r>
              <a:rPr spc="-5" dirty="0"/>
              <a:t>tracking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dirty="0"/>
              <a:t>pop </a:t>
            </a:r>
            <a:r>
              <a:rPr b="1" spc="-5" dirty="0">
                <a:latin typeface="Times New Roman"/>
                <a:cs typeface="Times New Roman"/>
              </a:rPr>
              <a:t>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spc="-5" dirty="0"/>
              <a:t>from the</a:t>
            </a:r>
            <a:r>
              <a:rPr spc="10" dirty="0"/>
              <a:t> </a:t>
            </a:r>
            <a:r>
              <a:rPr spc="-5" dirty="0"/>
              <a:t>stack.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638196"/>
            <a:ext cx="7819390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7: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adjacent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(F),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push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newly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Times New Roman"/>
                <a:cs typeface="Times New Roman"/>
              </a:rPr>
              <a:t>into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1076" y="1203960"/>
            <a:ext cx="3957828" cy="13746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0532" y="1217675"/>
            <a:ext cx="507491" cy="134569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965960" y="3222355"/>
            <a:ext cx="4620260" cy="1581785"/>
            <a:chOff x="1965960" y="3222355"/>
            <a:chExt cx="4620260" cy="15817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5960" y="3293364"/>
              <a:ext cx="4195572" cy="15105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3152" y="3222355"/>
              <a:ext cx="412527" cy="1569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998" y="569270"/>
            <a:ext cx="4276375" cy="11627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0531" y="2239750"/>
            <a:ext cx="8141334" cy="22212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-5" dirty="0">
                <a:latin typeface="Times New Roman"/>
                <a:cs typeface="Times New Roman"/>
              </a:rPr>
              <a:t>Graph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Terminology</a:t>
            </a:r>
            <a:endParaRPr sz="1600">
              <a:latin typeface="Times New Roman"/>
              <a:cs typeface="Times New Roman"/>
            </a:endParaRPr>
          </a:p>
          <a:p>
            <a:pPr marL="355600" marR="8890" indent="-342900">
              <a:lnSpc>
                <a:spcPct val="15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Vertex</a:t>
            </a:r>
            <a:r>
              <a:rPr sz="1600" b="1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individual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element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Vertex.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known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example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 &amp;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known 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Edge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link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vertices. </a:t>
            </a:r>
            <a:r>
              <a:rPr sz="1600" spc="-5" dirty="0">
                <a:latin typeface="Times New Roman"/>
                <a:cs typeface="Times New Roman"/>
              </a:rPr>
              <a:t>Edge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Arc.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(starting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ending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above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link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(A,B).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119" y="197002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Step</a:t>
            </a:r>
            <a:r>
              <a:rPr b="1" spc="31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8:</a:t>
            </a:r>
            <a:r>
              <a:rPr b="1" spc="305" dirty="0">
                <a:latin typeface="Times New Roman"/>
                <a:cs typeface="Times New Roman"/>
              </a:rPr>
              <a:t> </a:t>
            </a:r>
            <a:r>
              <a:rPr dirty="0"/>
              <a:t>Visit</a:t>
            </a:r>
            <a:r>
              <a:rPr spc="315" dirty="0"/>
              <a:t> </a:t>
            </a:r>
            <a:r>
              <a:rPr dirty="0"/>
              <a:t>any</a:t>
            </a:r>
            <a:r>
              <a:rPr spc="320" dirty="0"/>
              <a:t> </a:t>
            </a:r>
            <a:r>
              <a:rPr dirty="0"/>
              <a:t>one</a:t>
            </a:r>
            <a:r>
              <a:rPr spc="310" dirty="0"/>
              <a:t> </a:t>
            </a:r>
            <a:r>
              <a:rPr spc="-5" dirty="0"/>
              <a:t>adjacent</a:t>
            </a:r>
            <a:r>
              <a:rPr spc="315" dirty="0"/>
              <a:t> </a:t>
            </a:r>
            <a:r>
              <a:rPr spc="-5" dirty="0"/>
              <a:t>vertex</a:t>
            </a:r>
            <a:r>
              <a:rPr spc="320" dirty="0"/>
              <a:t> </a:t>
            </a:r>
            <a:r>
              <a:rPr dirty="0"/>
              <a:t>of</a:t>
            </a:r>
            <a:r>
              <a:rPr spc="320" dirty="0"/>
              <a:t> </a:t>
            </a:r>
            <a:r>
              <a:rPr b="1" spc="-5" dirty="0">
                <a:latin typeface="Times New Roman"/>
                <a:cs typeface="Times New Roman"/>
              </a:rPr>
              <a:t>F</a:t>
            </a:r>
            <a:r>
              <a:rPr b="1" spc="315" dirty="0">
                <a:latin typeface="Times New Roman"/>
                <a:cs typeface="Times New Roman"/>
              </a:rPr>
              <a:t> </a:t>
            </a:r>
            <a:r>
              <a:rPr spc="-5" dirty="0"/>
              <a:t>which</a:t>
            </a:r>
            <a:r>
              <a:rPr spc="315" dirty="0"/>
              <a:t> </a:t>
            </a:r>
            <a:r>
              <a:rPr spc="-5" dirty="0"/>
              <a:t>is</a:t>
            </a:r>
            <a:r>
              <a:rPr spc="325" dirty="0"/>
              <a:t> </a:t>
            </a:r>
            <a:r>
              <a:rPr dirty="0"/>
              <a:t>not</a:t>
            </a:r>
            <a:r>
              <a:rPr spc="300" dirty="0"/>
              <a:t> </a:t>
            </a:r>
            <a:r>
              <a:rPr dirty="0"/>
              <a:t>visited</a:t>
            </a:r>
            <a:r>
              <a:rPr spc="325" dirty="0"/>
              <a:t> </a:t>
            </a:r>
            <a:r>
              <a:rPr b="1" spc="-5" dirty="0">
                <a:latin typeface="Times New Roman"/>
                <a:cs typeface="Times New Roman"/>
              </a:rPr>
              <a:t>(G),</a:t>
            </a:r>
            <a:r>
              <a:rPr b="1" spc="320" dirty="0">
                <a:latin typeface="Times New Roman"/>
                <a:cs typeface="Times New Roman"/>
              </a:rPr>
              <a:t> </a:t>
            </a:r>
            <a:r>
              <a:rPr spc="-5" dirty="0"/>
              <a:t>push</a:t>
            </a:r>
            <a:r>
              <a:rPr spc="320" dirty="0"/>
              <a:t> </a:t>
            </a:r>
            <a:r>
              <a:rPr spc="-5" dirty="0"/>
              <a:t>newly</a:t>
            </a:r>
            <a:r>
              <a:rPr spc="305" dirty="0"/>
              <a:t> </a:t>
            </a:r>
            <a:r>
              <a:rPr dirty="0"/>
              <a:t>visited </a:t>
            </a:r>
            <a:r>
              <a:rPr spc="-385" dirty="0"/>
              <a:t> </a:t>
            </a:r>
            <a:r>
              <a:rPr spc="-5" dirty="0"/>
              <a:t>vertex</a:t>
            </a:r>
            <a:r>
              <a:rPr spc="15" dirty="0"/>
              <a:t> </a:t>
            </a:r>
            <a:r>
              <a:rPr b="1" spc="-5" dirty="0">
                <a:latin typeface="Times New Roman"/>
                <a:cs typeface="Times New Roman"/>
              </a:rPr>
              <a:t>G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spc="-5" dirty="0"/>
              <a:t>into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stack.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119" y="2647193"/>
            <a:ext cx="7694930" cy="7569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20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9:</a:t>
            </a:r>
            <a:r>
              <a:rPr sz="1600" b="1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visited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(no</a:t>
            </a:r>
            <a:r>
              <a:rPr sz="1600" b="1" spc="2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vertex).</a:t>
            </a:r>
            <a:r>
              <a:rPr sz="1600" b="1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So,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back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tracking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pop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stack.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835" y="1060703"/>
            <a:ext cx="4154424" cy="15880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4935" y="1066800"/>
            <a:ext cx="512063" cy="15666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679" y="3404615"/>
            <a:ext cx="4155948" cy="15163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9923" y="3413759"/>
            <a:ext cx="521207" cy="150113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563" y="444779"/>
            <a:ext cx="7900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Step</a:t>
            </a:r>
            <a:r>
              <a:rPr b="1" spc="2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10:</a:t>
            </a:r>
            <a:r>
              <a:rPr b="1" spc="270" dirty="0">
                <a:latin typeface="Times New Roman"/>
                <a:cs typeface="Times New Roman"/>
              </a:rPr>
              <a:t> </a:t>
            </a:r>
            <a:r>
              <a:rPr dirty="0"/>
              <a:t>Visit</a:t>
            </a:r>
            <a:r>
              <a:rPr spc="290" dirty="0"/>
              <a:t> </a:t>
            </a:r>
            <a:r>
              <a:rPr spc="-5" dirty="0"/>
              <a:t>any</a:t>
            </a:r>
            <a:r>
              <a:rPr spc="270" dirty="0"/>
              <a:t> </a:t>
            </a:r>
            <a:r>
              <a:rPr dirty="0"/>
              <a:t>one</a:t>
            </a:r>
            <a:r>
              <a:rPr spc="280" dirty="0"/>
              <a:t> </a:t>
            </a:r>
            <a:r>
              <a:rPr spc="-5" dirty="0"/>
              <a:t>adjacent</a:t>
            </a:r>
            <a:r>
              <a:rPr spc="280" dirty="0"/>
              <a:t> </a:t>
            </a:r>
            <a:r>
              <a:rPr dirty="0"/>
              <a:t>vertex</a:t>
            </a:r>
            <a:r>
              <a:rPr spc="270" dirty="0"/>
              <a:t> </a:t>
            </a:r>
            <a:r>
              <a:rPr dirty="0"/>
              <a:t>of</a:t>
            </a:r>
            <a:r>
              <a:rPr spc="285" dirty="0"/>
              <a:t> </a:t>
            </a:r>
            <a:r>
              <a:rPr b="1" spc="-5" dirty="0">
                <a:latin typeface="Times New Roman"/>
                <a:cs typeface="Times New Roman"/>
              </a:rPr>
              <a:t>F</a:t>
            </a:r>
            <a:r>
              <a:rPr b="1" spc="275" dirty="0">
                <a:latin typeface="Times New Roman"/>
                <a:cs typeface="Times New Roman"/>
              </a:rPr>
              <a:t> </a:t>
            </a:r>
            <a:r>
              <a:rPr spc="-5" dirty="0"/>
              <a:t>which</a:t>
            </a:r>
            <a:r>
              <a:rPr spc="285" dirty="0"/>
              <a:t> </a:t>
            </a:r>
            <a:r>
              <a:rPr dirty="0"/>
              <a:t>is</a:t>
            </a:r>
            <a:r>
              <a:rPr spc="265" dirty="0"/>
              <a:t> </a:t>
            </a:r>
            <a:r>
              <a:rPr dirty="0"/>
              <a:t>not</a:t>
            </a:r>
            <a:r>
              <a:rPr spc="275" dirty="0"/>
              <a:t> </a:t>
            </a:r>
            <a:r>
              <a:rPr spc="-5" dirty="0"/>
              <a:t>visited</a:t>
            </a:r>
            <a:r>
              <a:rPr spc="300" dirty="0"/>
              <a:t> </a:t>
            </a:r>
            <a:r>
              <a:rPr b="1" spc="-5" dirty="0">
                <a:latin typeface="Times New Roman"/>
                <a:cs typeface="Times New Roman"/>
              </a:rPr>
              <a:t>(no</a:t>
            </a:r>
            <a:r>
              <a:rPr b="1" spc="2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vertex).</a:t>
            </a:r>
            <a:r>
              <a:rPr b="1" spc="270" dirty="0">
                <a:latin typeface="Times New Roman"/>
                <a:cs typeface="Times New Roman"/>
              </a:rPr>
              <a:t> </a:t>
            </a:r>
            <a:r>
              <a:rPr spc="-5" dirty="0"/>
              <a:t>So,</a:t>
            </a:r>
            <a:r>
              <a:rPr spc="275" dirty="0"/>
              <a:t> </a:t>
            </a:r>
            <a:r>
              <a:rPr spc="-5" dirty="0"/>
              <a:t>use</a:t>
            </a:r>
            <a:r>
              <a:rPr spc="285" dirty="0"/>
              <a:t> </a:t>
            </a:r>
            <a:r>
              <a:rPr dirty="0"/>
              <a:t>back </a:t>
            </a:r>
            <a:r>
              <a:rPr spc="-385" dirty="0"/>
              <a:t> </a:t>
            </a:r>
            <a:r>
              <a:rPr spc="-5" dirty="0"/>
              <a:t>tracking</a:t>
            </a:r>
            <a:r>
              <a:rPr spc="25" dirty="0"/>
              <a:t> </a:t>
            </a:r>
            <a:r>
              <a:rPr spc="-5" dirty="0"/>
              <a:t>and</a:t>
            </a:r>
            <a:r>
              <a:rPr dirty="0"/>
              <a:t> pop </a:t>
            </a:r>
            <a:r>
              <a:rPr b="1" spc="-5" dirty="0">
                <a:latin typeface="Times New Roman"/>
                <a:cs typeface="Times New Roman"/>
              </a:rPr>
              <a:t>F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spc="-5" dirty="0"/>
              <a:t>from the</a:t>
            </a:r>
            <a:r>
              <a:rPr spc="5" dirty="0"/>
              <a:t> </a:t>
            </a:r>
            <a:r>
              <a:rPr spc="-5" dirty="0"/>
              <a:t>stack.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563" y="2639974"/>
            <a:ext cx="7901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2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11:</a:t>
            </a:r>
            <a:r>
              <a:rPr sz="1600" b="1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2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(no</a:t>
            </a:r>
            <a:r>
              <a:rPr sz="1600" b="1" spc="2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vertex).</a:t>
            </a:r>
            <a:r>
              <a:rPr sz="1600" b="1" spc="2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So,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back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tracking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pop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0135" y="1178052"/>
            <a:ext cx="4062984" cy="1362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9684" y="1178052"/>
            <a:ext cx="448310" cy="1550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1220" y="3508247"/>
            <a:ext cx="3916679" cy="13350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9528" y="3518915"/>
            <a:ext cx="487679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 marR="5080">
              <a:lnSpc>
                <a:spcPct val="15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Step</a:t>
            </a:r>
            <a:r>
              <a:rPr b="1" spc="29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12:</a:t>
            </a:r>
            <a:r>
              <a:rPr b="1" spc="280" dirty="0">
                <a:latin typeface="Times New Roman"/>
                <a:cs typeface="Times New Roman"/>
              </a:rPr>
              <a:t> </a:t>
            </a:r>
            <a:r>
              <a:rPr dirty="0"/>
              <a:t>Visit</a:t>
            </a:r>
            <a:r>
              <a:rPr spc="290" dirty="0"/>
              <a:t> </a:t>
            </a:r>
            <a:r>
              <a:rPr dirty="0"/>
              <a:t>any</a:t>
            </a:r>
            <a:r>
              <a:rPr spc="295" dirty="0"/>
              <a:t> </a:t>
            </a:r>
            <a:r>
              <a:rPr dirty="0"/>
              <a:t>one</a:t>
            </a:r>
            <a:r>
              <a:rPr spc="285" dirty="0"/>
              <a:t> </a:t>
            </a:r>
            <a:r>
              <a:rPr spc="-5" dirty="0"/>
              <a:t>adjacent</a:t>
            </a:r>
            <a:r>
              <a:rPr spc="310" dirty="0"/>
              <a:t> </a:t>
            </a:r>
            <a:r>
              <a:rPr dirty="0"/>
              <a:t>vertex</a:t>
            </a:r>
            <a:r>
              <a:rPr spc="295" dirty="0"/>
              <a:t> </a:t>
            </a:r>
            <a:r>
              <a:rPr dirty="0"/>
              <a:t>of</a:t>
            </a:r>
            <a:r>
              <a:rPr spc="295" dirty="0"/>
              <a:t> </a:t>
            </a:r>
            <a:r>
              <a:rPr b="1" spc="-5" dirty="0">
                <a:latin typeface="Times New Roman"/>
                <a:cs typeface="Times New Roman"/>
              </a:rPr>
              <a:t>C</a:t>
            </a:r>
            <a:r>
              <a:rPr b="1" spc="290" dirty="0">
                <a:latin typeface="Times New Roman"/>
                <a:cs typeface="Times New Roman"/>
              </a:rPr>
              <a:t> </a:t>
            </a:r>
            <a:r>
              <a:rPr spc="-5" dirty="0"/>
              <a:t>which</a:t>
            </a:r>
            <a:r>
              <a:rPr spc="305" dirty="0"/>
              <a:t> </a:t>
            </a:r>
            <a:r>
              <a:rPr dirty="0"/>
              <a:t>is</a:t>
            </a:r>
            <a:r>
              <a:rPr spc="290" dirty="0"/>
              <a:t> </a:t>
            </a:r>
            <a:r>
              <a:rPr dirty="0"/>
              <a:t>not</a:t>
            </a:r>
            <a:r>
              <a:rPr spc="285" dirty="0"/>
              <a:t> </a:t>
            </a:r>
            <a:r>
              <a:rPr dirty="0"/>
              <a:t>visited</a:t>
            </a:r>
            <a:r>
              <a:rPr spc="295" dirty="0"/>
              <a:t> </a:t>
            </a:r>
            <a:r>
              <a:rPr b="1" spc="-5" dirty="0">
                <a:latin typeface="Times New Roman"/>
                <a:cs typeface="Times New Roman"/>
              </a:rPr>
              <a:t>(no</a:t>
            </a:r>
            <a:r>
              <a:rPr b="1" spc="3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vertex).</a:t>
            </a:r>
            <a:r>
              <a:rPr b="1" spc="295" dirty="0">
                <a:latin typeface="Times New Roman"/>
                <a:cs typeface="Times New Roman"/>
              </a:rPr>
              <a:t> </a:t>
            </a:r>
            <a:r>
              <a:rPr spc="-5" dirty="0"/>
              <a:t>So,</a:t>
            </a:r>
            <a:r>
              <a:rPr spc="285" dirty="0"/>
              <a:t> </a:t>
            </a:r>
            <a:r>
              <a:rPr spc="-5" dirty="0"/>
              <a:t>use</a:t>
            </a:r>
            <a:r>
              <a:rPr spc="315" dirty="0"/>
              <a:t> </a:t>
            </a:r>
            <a:r>
              <a:rPr spc="-5" dirty="0"/>
              <a:t>back </a:t>
            </a:r>
            <a:r>
              <a:rPr spc="-385" dirty="0"/>
              <a:t> </a:t>
            </a:r>
            <a:r>
              <a:rPr spc="-5" dirty="0"/>
              <a:t>tracking</a:t>
            </a:r>
            <a:r>
              <a:rPr spc="20" dirty="0"/>
              <a:t> </a:t>
            </a:r>
            <a:r>
              <a:rPr spc="-5" dirty="0"/>
              <a:t>and</a:t>
            </a:r>
            <a:r>
              <a:rPr dirty="0"/>
              <a:t> pop </a:t>
            </a:r>
            <a:r>
              <a:rPr b="1" spc="-5" dirty="0">
                <a:latin typeface="Times New Roman"/>
                <a:cs typeface="Times New Roman"/>
              </a:rPr>
              <a:t>C </a:t>
            </a:r>
            <a:r>
              <a:rPr dirty="0"/>
              <a:t>from</a:t>
            </a:r>
            <a:r>
              <a:rPr spc="-15" dirty="0"/>
              <a:t> </a:t>
            </a:r>
            <a:r>
              <a:rPr spc="-5" dirty="0"/>
              <a:t>the stack.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482" y="2598826"/>
            <a:ext cx="7962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2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13:</a:t>
            </a:r>
            <a:r>
              <a:rPr sz="1600" b="1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</a:t>
            </a:r>
            <a:r>
              <a:rPr sz="1600" b="1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visited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(no</a:t>
            </a:r>
            <a:r>
              <a:rPr sz="1600" b="1" spc="3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vertex).</a:t>
            </a:r>
            <a:r>
              <a:rPr sz="1600" b="1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So,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back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tracking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pop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680" y="1516380"/>
            <a:ext cx="3732276" cy="11308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344" y="1516380"/>
            <a:ext cx="406908" cy="11338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6191" y="3540252"/>
            <a:ext cx="4011476" cy="13197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7874" y="3492291"/>
            <a:ext cx="383078" cy="13727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Step</a:t>
            </a:r>
            <a:r>
              <a:rPr b="1" spc="2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14:</a:t>
            </a:r>
            <a:r>
              <a:rPr b="1" spc="285" dirty="0">
                <a:latin typeface="Times New Roman"/>
                <a:cs typeface="Times New Roman"/>
              </a:rPr>
              <a:t> </a:t>
            </a:r>
            <a:r>
              <a:rPr dirty="0"/>
              <a:t>Visit</a:t>
            </a:r>
            <a:r>
              <a:rPr spc="290" dirty="0"/>
              <a:t> </a:t>
            </a:r>
            <a:r>
              <a:rPr dirty="0"/>
              <a:t>any</a:t>
            </a:r>
            <a:r>
              <a:rPr spc="270" dirty="0"/>
              <a:t> </a:t>
            </a:r>
            <a:r>
              <a:rPr dirty="0"/>
              <a:t>one</a:t>
            </a:r>
            <a:r>
              <a:rPr spc="270" dirty="0"/>
              <a:t> </a:t>
            </a:r>
            <a:r>
              <a:rPr dirty="0"/>
              <a:t>adjacent</a:t>
            </a:r>
            <a:r>
              <a:rPr spc="280" dirty="0"/>
              <a:t> </a:t>
            </a:r>
            <a:r>
              <a:rPr dirty="0"/>
              <a:t>vertex</a:t>
            </a:r>
            <a:r>
              <a:rPr spc="285" dirty="0"/>
              <a:t> </a:t>
            </a:r>
            <a:r>
              <a:rPr dirty="0"/>
              <a:t>of</a:t>
            </a:r>
            <a:r>
              <a:rPr spc="285" dirty="0"/>
              <a:t> </a:t>
            </a:r>
            <a:r>
              <a:rPr b="1" spc="-5" dirty="0">
                <a:latin typeface="Times New Roman"/>
                <a:cs typeface="Times New Roman"/>
              </a:rPr>
              <a:t>A</a:t>
            </a:r>
            <a:r>
              <a:rPr b="1" spc="270" dirty="0">
                <a:latin typeface="Times New Roman"/>
                <a:cs typeface="Times New Roman"/>
              </a:rPr>
              <a:t> </a:t>
            </a:r>
            <a:r>
              <a:rPr spc="-5" dirty="0"/>
              <a:t>which</a:t>
            </a:r>
            <a:r>
              <a:rPr spc="280" dirty="0"/>
              <a:t> </a:t>
            </a:r>
            <a:r>
              <a:rPr dirty="0"/>
              <a:t>is</a:t>
            </a:r>
            <a:r>
              <a:rPr spc="280" dirty="0"/>
              <a:t> </a:t>
            </a:r>
            <a:r>
              <a:rPr dirty="0"/>
              <a:t>not</a:t>
            </a:r>
            <a:r>
              <a:rPr spc="275" dirty="0"/>
              <a:t> </a:t>
            </a:r>
            <a:r>
              <a:rPr spc="-5" dirty="0"/>
              <a:t>visited</a:t>
            </a:r>
            <a:r>
              <a:rPr spc="290" dirty="0"/>
              <a:t> </a:t>
            </a:r>
            <a:r>
              <a:rPr b="1" spc="-5" dirty="0">
                <a:latin typeface="Times New Roman"/>
                <a:cs typeface="Times New Roman"/>
              </a:rPr>
              <a:t>(no</a:t>
            </a:r>
            <a:r>
              <a:rPr b="1" spc="29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vertex).</a:t>
            </a:r>
            <a:r>
              <a:rPr b="1" spc="285" dirty="0">
                <a:latin typeface="Times New Roman"/>
                <a:cs typeface="Times New Roman"/>
              </a:rPr>
              <a:t> </a:t>
            </a:r>
            <a:r>
              <a:rPr spc="-5" dirty="0"/>
              <a:t>So,</a:t>
            </a:r>
            <a:r>
              <a:rPr spc="275" dirty="0"/>
              <a:t> </a:t>
            </a:r>
            <a:r>
              <a:rPr spc="-5" dirty="0"/>
              <a:t>use</a:t>
            </a:r>
            <a:r>
              <a:rPr spc="275" dirty="0"/>
              <a:t> </a:t>
            </a:r>
            <a:r>
              <a:rPr dirty="0"/>
              <a:t>back </a:t>
            </a:r>
            <a:r>
              <a:rPr spc="-385" dirty="0"/>
              <a:t> </a:t>
            </a:r>
            <a:r>
              <a:rPr spc="-5" dirty="0"/>
              <a:t>tracking</a:t>
            </a:r>
            <a:r>
              <a:rPr spc="20" dirty="0"/>
              <a:t> </a:t>
            </a:r>
            <a:r>
              <a:rPr spc="-5" dirty="0"/>
              <a:t>and</a:t>
            </a:r>
            <a:r>
              <a:rPr dirty="0"/>
              <a:t> pop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dirty="0"/>
              <a:t>from</a:t>
            </a:r>
            <a:r>
              <a:rPr spc="-15" dirty="0"/>
              <a:t> </a:t>
            </a:r>
            <a:r>
              <a:rPr spc="-5" dirty="0"/>
              <a:t>the stack.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2822600"/>
            <a:ext cx="79317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Here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stack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empty.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So,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stop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here.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Remove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unnecessary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 tree.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9260" y="1318260"/>
            <a:ext cx="3912108" cy="13304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0615" y="1374430"/>
            <a:ext cx="422148" cy="12758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555" y="3576828"/>
            <a:ext cx="3869436" cy="13274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90694" y="4594352"/>
            <a:ext cx="3742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visited vertices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are: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A,B,C,E,D,F,G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121" y="115976"/>
            <a:ext cx="8001634" cy="47815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Minimum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Spanning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Trees(MST)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Spanning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forest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forest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meaning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endParaRPr sz="16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forest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definition,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even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connected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may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 dirty="0">
              <a:latin typeface="Times New Roman"/>
              <a:cs typeface="Times New Roman"/>
            </a:endParaRPr>
          </a:p>
          <a:p>
            <a:pPr marL="299085" marR="6985">
              <a:lnSpc>
                <a:spcPct val="150000"/>
              </a:lnSpc>
            </a:pPr>
            <a:r>
              <a:rPr sz="1600" spc="-5" dirty="0">
                <a:latin typeface="Times New Roman"/>
                <a:cs typeface="Times New Roman"/>
              </a:rPr>
              <a:t>disconnected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spanning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forest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forest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4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forms</a:t>
            </a:r>
            <a:r>
              <a:rPr sz="1600" spc="4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single-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 subgraph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(reaches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spanning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subgraph.</a:t>
            </a:r>
            <a:endParaRPr sz="16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subgraph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(reaches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to)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original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called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spanning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tree.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Among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trees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weighted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graph,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(possibly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more)</a:t>
            </a:r>
            <a:endParaRPr sz="16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total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called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minimum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spanning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(MST).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Minimum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minimum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total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cost.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Times New Roman"/>
                <a:cs typeface="Times New Roman"/>
              </a:rPr>
              <a:t>linked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undirected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weight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(or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cost)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combine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edge.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of</a:t>
            </a:r>
            <a:endParaRPr sz="16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would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DC909F-6844-73F1-376F-82B761197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1170C4-2769-635A-C975-8D21FCCF76D2}"/>
              </a:ext>
            </a:extLst>
          </p:cNvPr>
          <p:cNvSpPr txBox="1"/>
          <p:nvPr/>
        </p:nvSpPr>
        <p:spPr>
          <a:xfrm>
            <a:off x="541121" y="115976"/>
            <a:ext cx="8001634" cy="38215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Minimum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Spanning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Trees(MST)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C4FD7-B322-E499-E1DD-B2128D87140D}"/>
              </a:ext>
            </a:extLst>
          </p:cNvPr>
          <p:cNvSpPr txBox="1"/>
          <p:nvPr/>
        </p:nvSpPr>
        <p:spPr>
          <a:xfrm>
            <a:off x="381000" y="971550"/>
            <a:ext cx="7924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Minimum Spanning Tree (MST)</a:t>
            </a:r>
            <a:r>
              <a:rPr lang="en-US" dirty="0"/>
              <a:t> is a subset of edges in a </a:t>
            </a:r>
            <a:r>
              <a:rPr lang="en-US" b="1" dirty="0"/>
              <a:t>connected, weighted graph</a:t>
            </a:r>
            <a:r>
              <a:rPr lang="en-US" dirty="0"/>
              <a:t> that: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Spans all vertices</a:t>
            </a:r>
            <a:r>
              <a:rPr lang="en-US" dirty="0"/>
              <a:t> (i.e., connects all nodes).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Has no cycles</a:t>
            </a:r>
            <a:r>
              <a:rPr lang="en-US" dirty="0"/>
              <a:t> (forms a tree).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Has the minimum possible total edge weight</a:t>
            </a:r>
            <a:r>
              <a:rPr lang="en-US" dirty="0"/>
              <a:t> among all spanning trees.</a:t>
            </a:r>
          </a:p>
        </p:txBody>
      </p:sp>
      <p:pic>
        <p:nvPicPr>
          <p:cNvPr id="1026" name="Picture 2" descr="Minimum Spanning Tree (MST)">
            <a:extLst>
              <a:ext uri="{FF2B5EF4-FFF2-40B4-BE49-F238E27FC236}">
                <a16:creationId xmlns:a16="http://schemas.microsoft.com/office/drawing/2014/main" id="{F5046962-1500-F9C3-3569-48ED11043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43689"/>
            <a:ext cx="3876675" cy="238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345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688" y="371983"/>
            <a:ext cx="7966075" cy="276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Spanning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120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 spanning tree is a subset of Graph G, which has </a:t>
            </a:r>
            <a:r>
              <a:rPr sz="1600" dirty="0">
                <a:latin typeface="Times New Roman"/>
                <a:cs typeface="Times New Roman"/>
              </a:rPr>
              <a:t>all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vertices </a:t>
            </a:r>
            <a:r>
              <a:rPr sz="1600" spc="-5" dirty="0">
                <a:latin typeface="Times New Roman"/>
                <a:cs typeface="Times New Roman"/>
              </a:rPr>
              <a:t>covered </a:t>
            </a:r>
            <a:r>
              <a:rPr sz="1600" dirty="0">
                <a:latin typeface="Times New Roman"/>
                <a:cs typeface="Times New Roman"/>
              </a:rPr>
              <a:t>with </a:t>
            </a:r>
            <a:r>
              <a:rPr sz="1600" spc="-5" dirty="0">
                <a:latin typeface="Times New Roman"/>
                <a:cs typeface="Times New Roman"/>
              </a:rPr>
              <a:t>minimum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possible number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edges. Hence, a spanning tree </a:t>
            </a:r>
            <a:r>
              <a:rPr sz="1600" dirty="0">
                <a:latin typeface="Times New Roman"/>
                <a:cs typeface="Times New Roman"/>
              </a:rPr>
              <a:t>does not </a:t>
            </a:r>
            <a:r>
              <a:rPr sz="1600" spc="-5" dirty="0">
                <a:latin typeface="Times New Roman"/>
                <a:cs typeface="Times New Roman"/>
              </a:rPr>
              <a:t>have cycles and it cannot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disconnected.</a:t>
            </a:r>
            <a:endParaRPr sz="16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By this </a:t>
            </a:r>
            <a:r>
              <a:rPr sz="1600" dirty="0">
                <a:latin typeface="Times New Roman"/>
                <a:cs typeface="Times New Roman"/>
              </a:rPr>
              <a:t>definition, </a:t>
            </a:r>
            <a:r>
              <a:rPr sz="1600" spc="-5" dirty="0">
                <a:latin typeface="Times New Roman"/>
                <a:cs typeface="Times New Roman"/>
              </a:rPr>
              <a:t>we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draw </a:t>
            </a:r>
            <a:r>
              <a:rPr sz="1600" spc="-5" dirty="0">
                <a:latin typeface="Times New Roman"/>
                <a:cs typeface="Times New Roman"/>
              </a:rPr>
              <a:t>a conclusion that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every </a:t>
            </a:r>
            <a:r>
              <a:rPr sz="1600" spc="-5" dirty="0">
                <a:latin typeface="Times New Roman"/>
                <a:cs typeface="Times New Roman"/>
              </a:rPr>
              <a:t>connected and undirected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 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 </a:t>
            </a:r>
            <a:r>
              <a:rPr sz="1600" dirty="0">
                <a:latin typeface="Times New Roman"/>
                <a:cs typeface="Times New Roman"/>
              </a:rPr>
              <a:t>at least one </a:t>
            </a:r>
            <a:r>
              <a:rPr sz="1600" spc="-5" dirty="0">
                <a:latin typeface="Times New Roman"/>
                <a:cs typeface="Times New Roman"/>
              </a:rPr>
              <a:t>spanning tree. A </a:t>
            </a:r>
            <a:r>
              <a:rPr sz="1600" dirty="0">
                <a:latin typeface="Times New Roman"/>
                <a:cs typeface="Times New Roman"/>
              </a:rPr>
              <a:t>disconnected graph does not </a:t>
            </a:r>
            <a:r>
              <a:rPr sz="1600" spc="-5" dirty="0">
                <a:latin typeface="Times New Roman"/>
                <a:cs typeface="Times New Roman"/>
              </a:rPr>
              <a:t>have any spanning tree, as </a:t>
            </a:r>
            <a:r>
              <a:rPr sz="1600" spc="5" dirty="0">
                <a:latin typeface="Times New Roman"/>
                <a:cs typeface="Times New Roman"/>
              </a:rPr>
              <a:t>it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cannot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 vertices.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6928" y="2825495"/>
            <a:ext cx="3396996" cy="192633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904" y="112140"/>
            <a:ext cx="8501380" cy="490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152400" algn="just">
              <a:lnSpc>
                <a:spcPct val="1501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We </a:t>
            </a:r>
            <a:r>
              <a:rPr sz="1500" spc="-5" dirty="0">
                <a:latin typeface="Times New Roman"/>
                <a:cs typeface="Times New Roman"/>
              </a:rPr>
              <a:t>found three spanning trees off </a:t>
            </a:r>
            <a:r>
              <a:rPr sz="1500" dirty="0">
                <a:latin typeface="Times New Roman"/>
                <a:cs typeface="Times New Roman"/>
              </a:rPr>
              <a:t>one </a:t>
            </a:r>
            <a:r>
              <a:rPr sz="1500" spc="-5" dirty="0">
                <a:latin typeface="Times New Roman"/>
                <a:cs typeface="Times New Roman"/>
              </a:rPr>
              <a:t>complete graph. A complete undirected graph </a:t>
            </a:r>
            <a:r>
              <a:rPr sz="1500" spc="-10" dirty="0">
                <a:latin typeface="Times New Roman"/>
                <a:cs typeface="Times New Roman"/>
              </a:rPr>
              <a:t>can </a:t>
            </a:r>
            <a:r>
              <a:rPr sz="1500" dirty="0">
                <a:latin typeface="Times New Roman"/>
                <a:cs typeface="Times New Roman"/>
              </a:rPr>
              <a:t>have </a:t>
            </a:r>
            <a:r>
              <a:rPr sz="1500" spc="-10" dirty="0">
                <a:latin typeface="Times New Roman"/>
                <a:cs typeface="Times New Roman"/>
              </a:rPr>
              <a:t>maximum 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n</a:t>
            </a:r>
            <a:r>
              <a:rPr sz="1500" b="1" spc="-7" baseline="25000" dirty="0">
                <a:latin typeface="Times New Roman"/>
                <a:cs typeface="Times New Roman"/>
              </a:rPr>
              <a:t>n-2</a:t>
            </a:r>
            <a:r>
              <a:rPr sz="1500" b="1" spc="359" baseline="250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 of spanning trees, </a:t>
            </a:r>
            <a:r>
              <a:rPr sz="1500" dirty="0">
                <a:latin typeface="Times New Roman"/>
                <a:cs typeface="Times New Roman"/>
              </a:rPr>
              <a:t>where </a:t>
            </a:r>
            <a:r>
              <a:rPr sz="1500" b="1" spc="-5" dirty="0">
                <a:latin typeface="Times New Roman"/>
                <a:cs typeface="Times New Roman"/>
              </a:rPr>
              <a:t>n </a:t>
            </a:r>
            <a:r>
              <a:rPr sz="1500" spc="-5" dirty="0">
                <a:latin typeface="Times New Roman"/>
                <a:cs typeface="Times New Roman"/>
              </a:rPr>
              <a:t>is the number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nodes. </a:t>
            </a:r>
            <a:r>
              <a:rPr sz="1500" dirty="0">
                <a:latin typeface="Times New Roman"/>
                <a:cs typeface="Times New Roman"/>
              </a:rPr>
              <a:t>In the </a:t>
            </a:r>
            <a:r>
              <a:rPr sz="1500" spc="-5" dirty="0">
                <a:latin typeface="Times New Roman"/>
                <a:cs typeface="Times New Roman"/>
              </a:rPr>
              <a:t>above </a:t>
            </a:r>
            <a:r>
              <a:rPr sz="1500" spc="-10" dirty="0">
                <a:latin typeface="Times New Roman"/>
                <a:cs typeface="Times New Roman"/>
              </a:rPr>
              <a:t>example, </a:t>
            </a:r>
            <a:r>
              <a:rPr sz="1500" b="1" spc="-5" dirty="0">
                <a:latin typeface="Times New Roman"/>
                <a:cs typeface="Times New Roman"/>
              </a:rPr>
              <a:t>n is </a:t>
            </a:r>
            <a:r>
              <a:rPr sz="1500" b="1" dirty="0">
                <a:latin typeface="Times New Roman"/>
                <a:cs typeface="Times New Roman"/>
              </a:rPr>
              <a:t>3, </a:t>
            </a:r>
            <a:r>
              <a:rPr sz="1500" spc="-5" dirty="0">
                <a:latin typeface="Times New Roman"/>
                <a:cs typeface="Times New Roman"/>
              </a:rPr>
              <a:t>hence </a:t>
            </a:r>
            <a:r>
              <a:rPr sz="1500" b="1" dirty="0">
                <a:latin typeface="Times New Roman"/>
                <a:cs typeface="Times New Roman"/>
              </a:rPr>
              <a:t>3</a:t>
            </a:r>
            <a:r>
              <a:rPr sz="1500" b="1" baseline="25000" dirty="0">
                <a:latin typeface="Times New Roman"/>
                <a:cs typeface="Times New Roman"/>
              </a:rPr>
              <a:t>3-2</a:t>
            </a:r>
            <a:r>
              <a:rPr sz="1500" b="1" spc="375" baseline="2500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= 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3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spanning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possible.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266700" algn="just">
              <a:lnSpc>
                <a:spcPct val="100000"/>
              </a:lnSpc>
            </a:pPr>
            <a:r>
              <a:rPr sz="1500" b="1" spc="-5" dirty="0">
                <a:latin typeface="Times New Roman"/>
                <a:cs typeface="Times New Roman"/>
              </a:rPr>
              <a:t>General</a:t>
            </a:r>
            <a:r>
              <a:rPr sz="1500" b="1" spc="28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Properties</a:t>
            </a:r>
            <a:r>
              <a:rPr sz="1500" b="1" spc="27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28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Spanning</a:t>
            </a:r>
            <a:r>
              <a:rPr sz="1500" b="1" spc="29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Tree:</a:t>
            </a:r>
            <a:r>
              <a:rPr sz="1500" b="1" spc="2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</a:t>
            </a:r>
            <a:r>
              <a:rPr sz="1500" spc="25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now</a:t>
            </a:r>
            <a:r>
              <a:rPr sz="1500" spc="2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understand</a:t>
            </a:r>
            <a:r>
              <a:rPr sz="1500" spc="2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2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one</a:t>
            </a:r>
            <a:r>
              <a:rPr sz="1500" spc="25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graph</a:t>
            </a:r>
            <a:r>
              <a:rPr sz="1500" spc="2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2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2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</a:t>
            </a:r>
            <a:r>
              <a:rPr sz="1500" spc="2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than</a:t>
            </a:r>
            <a:r>
              <a:rPr sz="1500" spc="2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one</a:t>
            </a:r>
            <a:endParaRPr sz="1500">
              <a:latin typeface="Times New Roman"/>
              <a:cs typeface="Times New Roman"/>
            </a:endParaRPr>
          </a:p>
          <a:p>
            <a:pPr marL="266700" algn="just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Times New Roman"/>
                <a:cs typeface="Times New Roman"/>
              </a:rPr>
              <a:t>spanning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Following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few </a:t>
            </a:r>
            <a:r>
              <a:rPr sz="1500" dirty="0">
                <a:latin typeface="Times New Roman"/>
                <a:cs typeface="Times New Roman"/>
              </a:rPr>
              <a:t>properties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spanning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connected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5" dirty="0">
                <a:latin typeface="Times New Roman"/>
                <a:cs typeface="Times New Roman"/>
              </a:rPr>
              <a:t> G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buSzPct val="93333"/>
              <a:buFont typeface="Symbol"/>
              <a:buChar char=""/>
              <a:tabLst>
                <a:tab pos="418465" algn="l"/>
                <a:tab pos="419100" algn="l"/>
              </a:tabLst>
            </a:pP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connected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</a:t>
            </a:r>
            <a:r>
              <a:rPr sz="1500" spc="-10" dirty="0">
                <a:latin typeface="Times New Roman"/>
                <a:cs typeface="Times New Roman"/>
              </a:rPr>
              <a:t> can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spanning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"/>
              </a:spcBef>
              <a:buSzPct val="93333"/>
              <a:buFont typeface="Symbol"/>
              <a:buChar char=""/>
              <a:tabLst>
                <a:tab pos="418465" algn="l"/>
                <a:tab pos="419100" algn="l"/>
              </a:tabLst>
            </a:pPr>
            <a:r>
              <a:rPr sz="1500" spc="-5" dirty="0">
                <a:latin typeface="Times New Roman"/>
                <a:cs typeface="Times New Roman"/>
              </a:rPr>
              <a:t>All</a:t>
            </a:r>
            <a:r>
              <a:rPr sz="1500" dirty="0">
                <a:latin typeface="Times New Roman"/>
                <a:cs typeface="Times New Roman"/>
              </a:rPr>
              <a:t> possible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spanning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graph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same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vertices.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6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buSzPct val="93333"/>
              <a:buFont typeface="Symbol"/>
              <a:buChar char=""/>
              <a:tabLst>
                <a:tab pos="418465" algn="l"/>
                <a:tab pos="41910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spanning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does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any </a:t>
            </a:r>
            <a:r>
              <a:rPr sz="1500" spc="-10" dirty="0">
                <a:latin typeface="Times New Roman"/>
                <a:cs typeface="Times New Roman"/>
              </a:rPr>
              <a:t>cycle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(loops).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6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buSzPct val="93333"/>
              <a:buFont typeface="Symbol"/>
              <a:buChar char=""/>
              <a:tabLst>
                <a:tab pos="418465" algn="l"/>
                <a:tab pos="419100" algn="l"/>
              </a:tabLst>
            </a:pPr>
            <a:r>
              <a:rPr sz="1500" spc="-5" dirty="0">
                <a:latin typeface="Times New Roman"/>
                <a:cs typeface="Times New Roman"/>
              </a:rPr>
              <a:t>Removing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1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1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spanning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will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make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graph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disconnected,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i.e.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spanning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tree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endParaRPr sz="15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minimally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connected.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"/>
              </a:spcBef>
              <a:buSzPct val="93333"/>
              <a:buFont typeface="Symbol"/>
              <a:buChar char=""/>
              <a:tabLst>
                <a:tab pos="418465" algn="l"/>
                <a:tab pos="419100" algn="l"/>
              </a:tabLst>
            </a:pPr>
            <a:r>
              <a:rPr sz="1500" spc="-5" dirty="0">
                <a:latin typeface="Times New Roman"/>
                <a:cs typeface="Times New Roman"/>
              </a:rPr>
              <a:t>Adding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spanning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tree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will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circuit</a:t>
            </a:r>
            <a:r>
              <a:rPr sz="1500" spc="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loop,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i.e.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spanning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maximally</a:t>
            </a:r>
            <a:endParaRPr sz="15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Times New Roman"/>
                <a:cs typeface="Times New Roman"/>
              </a:rPr>
              <a:t>acyclic</a:t>
            </a:r>
            <a:r>
              <a:rPr sz="1500" spc="-5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1216007"/>
            <a:ext cx="3019851" cy="22780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040" y="1583461"/>
            <a:ext cx="3495674" cy="210537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054" y="454279"/>
            <a:ext cx="7939405" cy="23256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Generic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MST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dirty="0"/>
              <a:t>A </a:t>
            </a:r>
            <a:r>
              <a:rPr lang="en-US" sz="1600" b="1" dirty="0"/>
              <a:t>greedy algorithm</a:t>
            </a:r>
            <a:r>
              <a:rPr lang="en-US" sz="1600" dirty="0"/>
              <a:t> is an approach where we make the best possible choice at each step, hoping to find the global optimum. It </a:t>
            </a:r>
            <a:r>
              <a:rPr lang="en-US" sz="1600" b="1" dirty="0"/>
              <a:t>does not always guarantee the optimal solution</a:t>
            </a:r>
            <a:r>
              <a:rPr lang="en-US" sz="1600" dirty="0"/>
              <a:t> for every problem, but it works well for problems like </a:t>
            </a:r>
            <a:r>
              <a:rPr lang="en-US" sz="1600" b="1" dirty="0"/>
              <a:t>Minimum Spanning Tree (MST)</a:t>
            </a:r>
            <a:r>
              <a:rPr lang="en-US" sz="1600" dirty="0"/>
              <a:t>. 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greedy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chance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compute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optimal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solution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thus,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cannot</a:t>
            </a:r>
            <a:endParaRPr sz="16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go back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look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alternate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solutions.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Example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2876550"/>
            <a:ext cx="2439054" cy="1504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780" y="191515"/>
            <a:ext cx="8113395" cy="45853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three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types: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buSzPct val="93333"/>
              <a:buAutoNum type="arabicPeriod"/>
              <a:tabLst>
                <a:tab pos="157480" algn="l"/>
              </a:tabLst>
            </a:pPr>
            <a:r>
              <a:rPr sz="1500" spc="-5" dirty="0">
                <a:latin typeface="Times New Roman"/>
                <a:cs typeface="Times New Roman"/>
              </a:rPr>
              <a:t>Undirected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undirected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bidirectional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edge.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there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undirected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between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vertices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 </a:t>
            </a:r>
            <a:r>
              <a:rPr sz="1500" spc="-5" dirty="0">
                <a:latin typeface="Times New Roman"/>
                <a:cs typeface="Times New Roman"/>
              </a:rPr>
              <a:t>then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equal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(B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A).</a:t>
            </a:r>
            <a:endParaRPr sz="1500">
              <a:latin typeface="Times New Roman"/>
              <a:cs typeface="Times New Roman"/>
            </a:endParaRPr>
          </a:p>
          <a:p>
            <a:pPr marL="12700" marR="6350">
              <a:lnSpc>
                <a:spcPct val="150000"/>
              </a:lnSpc>
              <a:buSzPct val="93333"/>
              <a:buAutoNum type="arabicPeriod"/>
              <a:tabLst>
                <a:tab pos="157480" algn="l"/>
              </a:tabLst>
            </a:pPr>
            <a:r>
              <a:rPr sz="1500" spc="-5" dirty="0">
                <a:latin typeface="Times New Roman"/>
                <a:cs typeface="Times New Roman"/>
              </a:rPr>
              <a:t>Directed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directed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unidirectional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edge.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there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directed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between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vertices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 </a:t>
            </a:r>
            <a:r>
              <a:rPr sz="1500" spc="-5" dirty="0">
                <a:latin typeface="Times New Roman"/>
                <a:cs typeface="Times New Roman"/>
              </a:rPr>
              <a:t>then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equal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(B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A).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56845" indent="-144780">
              <a:lnSpc>
                <a:spcPct val="100000"/>
              </a:lnSpc>
              <a:buSzPct val="93333"/>
              <a:buAutoNum type="arabicPeriod"/>
              <a:tabLst>
                <a:tab pos="157480" algn="l"/>
              </a:tabLst>
            </a:pPr>
            <a:r>
              <a:rPr sz="1500" spc="-5" dirty="0">
                <a:latin typeface="Times New Roman"/>
                <a:cs typeface="Times New Roman"/>
              </a:rPr>
              <a:t>Weighted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weighted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 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cost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Degree:</a:t>
            </a:r>
            <a:r>
              <a:rPr sz="1500" b="1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Total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</a:t>
            </a:r>
            <a:r>
              <a:rPr sz="1500" dirty="0">
                <a:latin typeface="Times New Roman"/>
                <a:cs typeface="Times New Roman"/>
              </a:rPr>
              <a:t> of </a:t>
            </a:r>
            <a:r>
              <a:rPr sz="1500" spc="-5" dirty="0">
                <a:latin typeface="Times New Roman"/>
                <a:cs typeface="Times New Roman"/>
              </a:rPr>
              <a:t>edges connected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vertex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said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degree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vertex.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Times New Roman"/>
                <a:cs typeface="Times New Roman"/>
              </a:rPr>
              <a:t>Indegree: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Total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incoming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 connected</a:t>
            </a:r>
            <a:r>
              <a:rPr sz="1500" dirty="0">
                <a:latin typeface="Times New Roman"/>
                <a:cs typeface="Times New Roman"/>
              </a:rPr>
              <a:t> 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vertex 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said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indegree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vertex.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Times New Roman"/>
                <a:cs typeface="Times New Roman"/>
              </a:rPr>
              <a:t>Outdegree: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Total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outgoing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connected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vertex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said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outdegree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vertex.</a:t>
            </a:r>
            <a:endParaRPr sz="15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Parallel</a:t>
            </a:r>
            <a:r>
              <a:rPr sz="1500" b="1" spc="13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edges</a:t>
            </a:r>
            <a:r>
              <a:rPr sz="1500" b="1" spc="1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or</a:t>
            </a:r>
            <a:r>
              <a:rPr sz="1500" b="1" spc="1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Multiple</a:t>
            </a:r>
            <a:r>
              <a:rPr sz="1500" b="1" spc="13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edges:</a:t>
            </a:r>
            <a:r>
              <a:rPr sz="1500" b="1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there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two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undirected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same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end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vertices,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for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directed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same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origin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and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the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same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destination.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Such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edges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called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5"/>
              </a:spcBef>
            </a:pPr>
            <a:r>
              <a:rPr sz="1500" spc="-5" dirty="0">
                <a:latin typeface="Times New Roman"/>
                <a:cs typeface="Times New Roman"/>
              </a:rPr>
              <a:t>parallel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multiple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915" y="319785"/>
            <a:ext cx="8083550" cy="473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To </a:t>
            </a: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largest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sum.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Times New Roman"/>
                <a:cs typeface="Times New Roman"/>
              </a:rPr>
              <a:t>Following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steps are followed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find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solution: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Times New Roman"/>
                <a:cs typeface="Times New Roman"/>
              </a:rPr>
              <a:t>Step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1: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Initialize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Step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2: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Select</a:t>
            </a:r>
            <a:r>
              <a:rPr sz="1500" dirty="0">
                <a:latin typeface="Times New Roman"/>
                <a:cs typeface="Times New Roman"/>
              </a:rPr>
              <a:t> 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root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 </a:t>
            </a:r>
            <a:r>
              <a:rPr sz="1500" spc="-5" dirty="0">
                <a:latin typeface="Times New Roman"/>
                <a:cs typeface="Times New Roman"/>
              </a:rPr>
              <a:t>0+8</a:t>
            </a:r>
            <a:r>
              <a:rPr sz="1500" dirty="0">
                <a:latin typeface="Times New Roman"/>
                <a:cs typeface="Times New Roman"/>
              </a:rPr>
              <a:t> = 8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Step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3: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algorithm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compares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nodes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next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level,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selects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largest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which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12,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so,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sum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8+12=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20.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Times New Roman"/>
                <a:cs typeface="Times New Roman"/>
              </a:rPr>
              <a:t>Step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4: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2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algorithm</a:t>
            </a:r>
            <a:r>
              <a:rPr sz="1500" spc="1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compares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nodes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next</a:t>
            </a:r>
            <a:r>
              <a:rPr sz="1500" spc="2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level,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selects</a:t>
            </a:r>
            <a:r>
              <a:rPr sz="1500" spc="2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largest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</a:t>
            </a:r>
            <a:r>
              <a:rPr sz="1500" spc="2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10,</a:t>
            </a:r>
            <a:r>
              <a:rPr sz="1500" spc="204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making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sum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30.</a:t>
            </a:r>
            <a:endParaRPr sz="15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Thus,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using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greedy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algorithm,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get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8-12-10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as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path.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But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this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not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optimal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solution,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since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path </a:t>
            </a:r>
            <a:r>
              <a:rPr sz="1500" dirty="0">
                <a:latin typeface="Times New Roman"/>
                <a:cs typeface="Times New Roman"/>
              </a:rPr>
              <a:t>8-2-89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has</a:t>
            </a:r>
            <a:r>
              <a:rPr sz="1500" dirty="0">
                <a:latin typeface="Times New Roman"/>
                <a:cs typeface="Times New Roman"/>
              </a:rPr>
              <a:t> 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largest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sum</a:t>
            </a:r>
            <a:r>
              <a:rPr sz="1500" spc="-5" dirty="0">
                <a:latin typeface="Times New Roman"/>
                <a:cs typeface="Times New Roman"/>
              </a:rPr>
              <a:t> i,e.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99.</a:t>
            </a:r>
            <a:endParaRPr sz="150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happens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because</a:t>
            </a:r>
            <a:r>
              <a:rPr sz="1500" spc="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algorithm</a:t>
            </a:r>
            <a:r>
              <a:rPr sz="1500" spc="1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makes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decision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based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information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available</a:t>
            </a:r>
            <a:r>
              <a:rPr sz="1500" spc="1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each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step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without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considering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overall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problem.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772" y="547522"/>
            <a:ext cx="6920230" cy="33185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networking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greedy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approach.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few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−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Travelling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Salesman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Prim's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Minimal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Kruskal's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Minimal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Dijkstra's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Minimal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Coloring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Cover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Knapsack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Job Scheduling Problem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848" y="403631"/>
            <a:ext cx="7569834" cy="44157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Applications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MST: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7180" algn="l"/>
                <a:tab pos="297815" algn="l"/>
                <a:tab pos="1245870" algn="l"/>
                <a:tab pos="2117090" algn="l"/>
                <a:tab pos="2635250" algn="l"/>
                <a:tab pos="3018155" algn="l"/>
                <a:tab pos="3527425" algn="l"/>
                <a:tab pos="3898900" algn="l"/>
                <a:tab pos="4699000" algn="l"/>
                <a:tab pos="5445125" algn="l"/>
                <a:tab pos="5895975" algn="l"/>
                <a:tab pos="6824345" algn="l"/>
                <a:tab pos="7127875" algn="l"/>
              </a:tabLst>
            </a:pPr>
            <a:r>
              <a:rPr sz="1600" spc="-5" dirty="0">
                <a:latin typeface="Times New Roman"/>
                <a:cs typeface="Times New Roman"/>
              </a:rPr>
              <a:t>Min</a:t>
            </a:r>
            <a:r>
              <a:rPr sz="1600" spc="20" dirty="0">
                <a:latin typeface="Times New Roman"/>
                <a:cs typeface="Times New Roman"/>
              </a:rPr>
              <a:t>i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20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ann</a:t>
            </a:r>
            <a:r>
              <a:rPr sz="1600" spc="5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ng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trees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us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	f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desi</a:t>
            </a:r>
            <a:r>
              <a:rPr sz="1600" dirty="0">
                <a:latin typeface="Times New Roman"/>
                <a:cs typeface="Times New Roman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ns</a:t>
            </a:r>
            <a:r>
              <a:rPr sz="1600" dirty="0">
                <a:latin typeface="Times New Roman"/>
                <a:cs typeface="Times New Roman"/>
              </a:rPr>
              <a:t>	(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.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le</a:t>
            </a:r>
            <a:r>
              <a:rPr sz="1600" spc="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hone</a:t>
            </a:r>
            <a:r>
              <a:rPr sz="1600" dirty="0">
                <a:latin typeface="Times New Roman"/>
                <a:cs typeface="Times New Roman"/>
              </a:rPr>
              <a:t>	o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cable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networks).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>
              <a:lnSpc>
                <a:spcPct val="150000"/>
              </a:lnSpc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They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approximate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solutions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complex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mathematical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problems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Traveling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Salesman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Problem.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diverse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include:</a:t>
            </a:r>
            <a:endParaRPr sz="1600">
              <a:latin typeface="Times New Roman"/>
              <a:cs typeface="Times New Roman"/>
            </a:endParaRPr>
          </a:p>
          <a:p>
            <a:pPr marL="869315" lvl="1" indent="-229870">
              <a:lnSpc>
                <a:spcPct val="100000"/>
              </a:lnSpc>
              <a:spcBef>
                <a:spcPts val="960"/>
              </a:spcBef>
              <a:buSzPct val="62500"/>
              <a:buFont typeface="Symbol"/>
              <a:buChar char=""/>
              <a:tabLst>
                <a:tab pos="869315" algn="l"/>
                <a:tab pos="869950" algn="l"/>
              </a:tabLst>
            </a:pPr>
            <a:r>
              <a:rPr sz="1600" spc="-5" dirty="0">
                <a:latin typeface="Times New Roman"/>
                <a:cs typeface="Times New Roman"/>
              </a:rPr>
              <a:t>Cluster Analysis.</a:t>
            </a:r>
            <a:endParaRPr sz="1600">
              <a:latin typeface="Times New Roman"/>
              <a:cs typeface="Times New Roman"/>
            </a:endParaRPr>
          </a:p>
          <a:p>
            <a:pPr marL="869315" marR="5080" lvl="1" indent="-229235">
              <a:lnSpc>
                <a:spcPct val="150000"/>
              </a:lnSpc>
              <a:spcBef>
                <a:spcPts val="5"/>
              </a:spcBef>
              <a:buSzPct val="62500"/>
              <a:buFont typeface="Symbol"/>
              <a:buChar char=""/>
              <a:tabLst>
                <a:tab pos="869315" algn="l"/>
                <a:tab pos="869950" algn="l"/>
              </a:tabLst>
            </a:pPr>
            <a:r>
              <a:rPr sz="1600" dirty="0">
                <a:latin typeface="Times New Roman"/>
                <a:cs typeface="Times New Roman"/>
              </a:rPr>
              <a:t>Real-time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tracking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verification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(i.e.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locating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human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faces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video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stream).</a:t>
            </a:r>
            <a:endParaRPr sz="1600">
              <a:latin typeface="Times New Roman"/>
              <a:cs typeface="Times New Roman"/>
            </a:endParaRPr>
          </a:p>
          <a:p>
            <a:pPr marL="869315" lvl="1" indent="-229870">
              <a:lnSpc>
                <a:spcPct val="100000"/>
              </a:lnSpc>
              <a:spcBef>
                <a:spcPts val="960"/>
              </a:spcBef>
              <a:buSzPct val="62500"/>
              <a:buFont typeface="Symbol"/>
              <a:buChar char=""/>
              <a:tabLst>
                <a:tab pos="869315" algn="l"/>
                <a:tab pos="869950" algn="l"/>
              </a:tabLst>
            </a:pPr>
            <a:r>
              <a:rPr sz="1600" spc="-5" dirty="0">
                <a:latin typeface="Times New Roman"/>
                <a:cs typeface="Times New Roman"/>
              </a:rPr>
              <a:t>Protocols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computer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science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avoid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cycles.</a:t>
            </a:r>
            <a:endParaRPr sz="1600">
              <a:latin typeface="Times New Roman"/>
              <a:cs typeface="Times New Roman"/>
            </a:endParaRPr>
          </a:p>
          <a:p>
            <a:pPr marL="869315" lvl="1" indent="-229870">
              <a:lnSpc>
                <a:spcPct val="100000"/>
              </a:lnSpc>
              <a:spcBef>
                <a:spcPts val="960"/>
              </a:spcBef>
              <a:buSzPct val="62500"/>
              <a:buFont typeface="Symbol"/>
              <a:buChar char=""/>
              <a:tabLst>
                <a:tab pos="869315" algn="l"/>
                <a:tab pos="869950" algn="l"/>
              </a:tabLst>
            </a:pPr>
            <a:r>
              <a:rPr sz="1600" spc="-5" dirty="0">
                <a:latin typeface="Times New Roman"/>
                <a:cs typeface="Times New Roman"/>
              </a:rPr>
              <a:t>Entropy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registration.</a:t>
            </a:r>
            <a:endParaRPr sz="1600">
              <a:latin typeface="Times New Roman"/>
              <a:cs typeface="Times New Roman"/>
            </a:endParaRPr>
          </a:p>
          <a:p>
            <a:pPr marL="869315" lvl="1" indent="-229870">
              <a:lnSpc>
                <a:spcPct val="100000"/>
              </a:lnSpc>
              <a:spcBef>
                <a:spcPts val="960"/>
              </a:spcBef>
              <a:buSzPct val="62500"/>
              <a:buFont typeface="Symbol"/>
              <a:buChar char=""/>
              <a:tabLst>
                <a:tab pos="869315" algn="l"/>
                <a:tab pos="869950" algn="l"/>
              </a:tabLst>
            </a:pPr>
            <a:r>
              <a:rPr sz="1600" spc="-5" dirty="0">
                <a:latin typeface="Times New Roman"/>
                <a:cs typeface="Times New Roman"/>
              </a:rPr>
              <a:t>Max bottleneck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paths.</a:t>
            </a:r>
            <a:endParaRPr sz="1600">
              <a:latin typeface="Times New Roman"/>
              <a:cs typeface="Times New Roman"/>
            </a:endParaRPr>
          </a:p>
          <a:p>
            <a:pPr marL="869315" lvl="1" indent="-229870">
              <a:lnSpc>
                <a:spcPct val="100000"/>
              </a:lnSpc>
              <a:spcBef>
                <a:spcPts val="960"/>
              </a:spcBef>
              <a:buSzPct val="62500"/>
              <a:buFont typeface="Symbol"/>
              <a:buChar char=""/>
              <a:tabLst>
                <a:tab pos="869315" algn="l"/>
                <a:tab pos="869950" algn="l"/>
              </a:tabLst>
            </a:pPr>
            <a:r>
              <a:rPr sz="1600" spc="-5" dirty="0">
                <a:latin typeface="Times New Roman"/>
                <a:cs typeface="Times New Roman"/>
              </a:rPr>
              <a:t>Dithering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(adding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white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digital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recording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order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reduce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distortion)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666" y="255501"/>
            <a:ext cx="7882890" cy="451866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65"/>
              </a:spcBef>
            </a:pPr>
            <a:r>
              <a:rPr sz="1600" b="1" spc="-5" dirty="0">
                <a:latin typeface="Times New Roman"/>
                <a:cs typeface="Times New Roman"/>
              </a:rPr>
              <a:t>Spanning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Algorithms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Kruskal's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Prim's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Round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Kruskal's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Times New Roman"/>
                <a:cs typeface="Times New Roman"/>
              </a:rPr>
              <a:t>Prim’s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Kruskal’s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famous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greedy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Kruskal's</a:t>
            </a:r>
            <a:r>
              <a:rPr sz="1600" b="1" spc="2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algorithm</a:t>
            </a:r>
            <a:r>
              <a:rPr sz="1600" b="1" spc="2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minimum-spanning-tree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algorithm</a:t>
            </a:r>
            <a:r>
              <a:rPr sz="1600" b="1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finds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possible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forest.</a:t>
            </a:r>
            <a:endParaRPr sz="1600">
              <a:latin typeface="Times New Roman"/>
              <a:cs typeface="Times New Roman"/>
            </a:endParaRPr>
          </a:p>
          <a:p>
            <a:pPr marL="299085" marR="7620" indent="-287020">
              <a:lnSpc>
                <a:spcPts val="2880"/>
              </a:lnSpc>
              <a:spcBef>
                <a:spcPts val="25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greedy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theory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minimum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adding </a:t>
            </a:r>
            <a:r>
              <a:rPr sz="1600" spc="-5" dirty="0">
                <a:latin typeface="Times New Roman"/>
                <a:cs typeface="Times New Roman"/>
              </a:rPr>
              <a:t>increasing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arcs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88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ordering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representing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test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whether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same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blue tree.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433578"/>
            <a:ext cx="8058784" cy="394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Times New Roman"/>
                <a:cs typeface="Times New Roman"/>
              </a:rPr>
              <a:t>Step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to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Kruskal’s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10" dirty="0">
                <a:latin typeface="Times New Roman"/>
                <a:cs typeface="Times New Roman"/>
              </a:rPr>
              <a:t>Sort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graph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edges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with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respect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their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weights.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15" dirty="0">
                <a:latin typeface="Times New Roman"/>
                <a:cs typeface="Times New Roman"/>
              </a:rPr>
              <a:t>Start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adding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edges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the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minimum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spanning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tree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from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the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edge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the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smallest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weight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960"/>
              </a:spcBef>
            </a:pPr>
            <a:r>
              <a:rPr sz="1600" spc="15" dirty="0">
                <a:latin typeface="Times New Roman"/>
                <a:cs typeface="Times New Roman"/>
              </a:rPr>
              <a:t>until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edge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of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largest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weight.</a:t>
            </a:r>
            <a:endParaRPr sz="16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50000"/>
              </a:lnSpc>
              <a:spcBef>
                <a:spcPts val="79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10" dirty="0">
                <a:latin typeface="Times New Roman"/>
                <a:cs typeface="Times New Roman"/>
              </a:rPr>
              <a:t>Only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add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edges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which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don’t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form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cycle—edges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which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connect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only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disconnected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Or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simpler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explanation,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0" dirty="0">
                <a:latin typeface="Times New Roman"/>
                <a:cs typeface="Times New Roman"/>
              </a:rPr>
              <a:t>Remove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all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loops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and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parallel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edges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5" dirty="0">
                <a:latin typeface="Times New Roman"/>
                <a:cs typeface="Times New Roman"/>
              </a:rPr>
              <a:t>Arrange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all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edges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ascending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order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of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cost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0" dirty="0">
                <a:latin typeface="Times New Roman"/>
                <a:cs typeface="Times New Roman"/>
              </a:rPr>
              <a:t>Add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edges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with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least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weight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565" y="443865"/>
            <a:ext cx="1040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565" y="1000505"/>
            <a:ext cx="3347085" cy="3752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KRUSKAL(G):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∅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For each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∈</a:t>
            </a:r>
            <a:r>
              <a:rPr sz="1600" spc="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G.V: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MAKE-SET(v)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each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(u,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v)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∈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G.E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ordered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increasing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order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weight(u,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v):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FIND-SET(u)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≠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FIND-SET(v):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𝖴</a:t>
            </a:r>
            <a:r>
              <a:rPr sz="1600" spc="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{(u, v)}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UNION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(u,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4404" y="1742058"/>
            <a:ext cx="3676015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Kruskal’s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Algorithm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preferred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when-</a:t>
            </a: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sparse.</a:t>
            </a:r>
            <a:endParaRPr sz="15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spcBef>
                <a:spcPts val="6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There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less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number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like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 </a:t>
            </a:r>
            <a:r>
              <a:rPr sz="1500" spc="-5" dirty="0">
                <a:latin typeface="Times New Roman"/>
                <a:cs typeface="Times New Roman"/>
              </a:rPr>
              <a:t>O(V)</a:t>
            </a: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4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spc="4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4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already</a:t>
            </a:r>
            <a:r>
              <a:rPr sz="1500" spc="4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sorted</a:t>
            </a:r>
            <a:r>
              <a:rPr sz="1500" spc="4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or</a:t>
            </a:r>
            <a:r>
              <a:rPr sz="1500" spc="4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4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endParaRPr sz="1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Times New Roman"/>
                <a:cs typeface="Times New Roman"/>
              </a:rPr>
              <a:t>sorted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linear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time.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067" y="307847"/>
            <a:ext cx="4232644" cy="470154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780" y="508203"/>
            <a:ext cx="7830184" cy="433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Times New Roman"/>
                <a:cs typeface="Times New Roman"/>
              </a:rPr>
              <a:t>Prim’s</a:t>
            </a:r>
            <a:r>
              <a:rPr sz="1500" b="1" spc="-5" dirty="0">
                <a:latin typeface="Times New Roman"/>
                <a:cs typeface="Times New Roman"/>
              </a:rPr>
              <a:t> Algorithm:</a:t>
            </a: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used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finding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Minimum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Spanning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(MST)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given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graph.</a:t>
            </a:r>
            <a:endParaRPr sz="1500">
              <a:latin typeface="Times New Roman"/>
              <a:cs typeface="Times New Roman"/>
            </a:endParaRPr>
          </a:p>
          <a:p>
            <a:pPr marL="12700" marR="685800">
              <a:lnSpc>
                <a:spcPts val="3300"/>
              </a:lnSpc>
              <a:spcBef>
                <a:spcPts val="359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apply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Prim’s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algorithm,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given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5" dirty="0">
                <a:latin typeface="Times New Roman"/>
                <a:cs typeface="Times New Roman"/>
              </a:rPr>
              <a:t> must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 </a:t>
            </a:r>
            <a:r>
              <a:rPr sz="1500" spc="-5" dirty="0">
                <a:latin typeface="Times New Roman"/>
                <a:cs typeface="Times New Roman"/>
              </a:rPr>
              <a:t>weighted,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connected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undirected.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implementation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Prim’s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Algorithm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explained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following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steps-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Step-1:</a:t>
            </a: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Randomly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choose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vertex.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 vertex connecting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 having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least</a:t>
            </a:r>
            <a:r>
              <a:rPr sz="1500" dirty="0">
                <a:latin typeface="Times New Roman"/>
                <a:cs typeface="Times New Roman"/>
              </a:rPr>
              <a:t> weight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usually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selected.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500" b="1" dirty="0">
                <a:latin typeface="Times New Roman"/>
                <a:cs typeface="Times New Roman"/>
              </a:rPr>
              <a:t>Step-2:</a:t>
            </a: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all</a:t>
            </a:r>
            <a:r>
              <a:rPr sz="1500" dirty="0">
                <a:latin typeface="Times New Roman"/>
                <a:cs typeface="Times New Roman"/>
              </a:rPr>
              <a:t> 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connect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new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vertices.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weight edge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among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those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dirty="0">
                <a:latin typeface="Times New Roman"/>
                <a:cs typeface="Times New Roman"/>
              </a:rPr>
              <a:t> 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include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existing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including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creates</a:t>
            </a:r>
            <a:r>
              <a:rPr sz="1500" dirty="0">
                <a:latin typeface="Times New Roman"/>
                <a:cs typeface="Times New Roman"/>
              </a:rPr>
              <a:t> 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cycle,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reject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 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look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next least weight edge.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417" y="454863"/>
            <a:ext cx="7889240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Step-3:</a:t>
            </a:r>
            <a:endParaRPr sz="1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300"/>
              </a:spcBef>
              <a:buSzPct val="71428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400" spc="-5" dirty="0">
                <a:latin typeface="Times New Roman"/>
                <a:cs typeface="Times New Roman"/>
              </a:rPr>
              <a:t>Keep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repeating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step-02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until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vertices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Minimum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Spanning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(MST)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obtained.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222" y="2001392"/>
            <a:ext cx="5154930" cy="250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Times New Roman"/>
                <a:cs typeface="Times New Roman"/>
              </a:rPr>
              <a:t>Prim’s</a:t>
            </a:r>
            <a:r>
              <a:rPr sz="1500" b="1" spc="3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Algorithm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is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preferred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when-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431800" indent="-343535">
              <a:lnSpc>
                <a:spcPct val="100000"/>
              </a:lnSpc>
              <a:buSzPct val="66666"/>
              <a:buFont typeface="Symbol"/>
              <a:buChar char=""/>
              <a:tabLst>
                <a:tab pos="431800" algn="l"/>
                <a:tab pos="432434" algn="l"/>
              </a:tabLst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dense.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431800" indent="-343535">
              <a:lnSpc>
                <a:spcPct val="100000"/>
              </a:lnSpc>
              <a:buSzPct val="66666"/>
              <a:buFont typeface="Symbol"/>
              <a:buChar char=""/>
              <a:tabLst>
                <a:tab pos="431800" algn="l"/>
                <a:tab pos="432434" algn="l"/>
              </a:tabLst>
            </a:pPr>
            <a:r>
              <a:rPr sz="1500" spc="-5" dirty="0">
                <a:latin typeface="Times New Roman"/>
                <a:cs typeface="Times New Roman"/>
              </a:rPr>
              <a:t>There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 </a:t>
            </a:r>
            <a:r>
              <a:rPr sz="1500" dirty="0">
                <a:latin typeface="Times New Roman"/>
                <a:cs typeface="Times New Roman"/>
              </a:rPr>
              <a:t>large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dirty="0">
                <a:latin typeface="Times New Roman"/>
                <a:cs typeface="Times New Roman"/>
              </a:rPr>
              <a:t> 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like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O(V</a:t>
            </a:r>
            <a:r>
              <a:rPr sz="1500" spc="-7" baseline="25000" dirty="0">
                <a:latin typeface="Times New Roman"/>
                <a:cs typeface="Times New Roman"/>
              </a:rPr>
              <a:t>2</a:t>
            </a:r>
            <a:r>
              <a:rPr sz="1500" spc="-5" dirty="0">
                <a:latin typeface="Times New Roman"/>
                <a:cs typeface="Times New Roman"/>
              </a:rPr>
              <a:t>).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500" b="1" spc="-5" dirty="0">
                <a:latin typeface="Times New Roman"/>
                <a:cs typeface="Times New Roman"/>
              </a:rPr>
              <a:t>Worst</a:t>
            </a:r>
            <a:r>
              <a:rPr sz="1500" b="1" spc="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case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time</a:t>
            </a:r>
            <a:r>
              <a:rPr sz="1500" b="1" spc="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complexity</a:t>
            </a:r>
            <a:r>
              <a:rPr sz="1500" b="1" spc="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-10" dirty="0">
                <a:latin typeface="Times New Roman"/>
                <a:cs typeface="Times New Roman"/>
              </a:rPr>
              <a:t> Prim’s</a:t>
            </a:r>
            <a:r>
              <a:rPr sz="1500" b="1" spc="3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Algorithm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is-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431800" indent="-343535">
              <a:lnSpc>
                <a:spcPct val="100000"/>
              </a:lnSpc>
              <a:buSzPct val="66666"/>
              <a:buFont typeface="Symbol"/>
              <a:buChar char=""/>
              <a:tabLst>
                <a:tab pos="431800" algn="l"/>
                <a:tab pos="432434" algn="l"/>
              </a:tabLst>
            </a:pPr>
            <a:r>
              <a:rPr sz="1500" spc="-5" dirty="0">
                <a:latin typeface="Times New Roman"/>
                <a:cs typeface="Times New Roman"/>
              </a:rPr>
              <a:t>O(ElogV)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binary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heap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431800" indent="-343535">
              <a:lnSpc>
                <a:spcPct val="100000"/>
              </a:lnSpc>
              <a:buSzPct val="66666"/>
              <a:buFont typeface="Symbol"/>
              <a:buChar char=""/>
              <a:tabLst>
                <a:tab pos="431800" algn="l"/>
                <a:tab pos="432434" algn="l"/>
              </a:tabLst>
            </a:pPr>
            <a:r>
              <a:rPr sz="1500" spc="-5" dirty="0">
                <a:latin typeface="Times New Roman"/>
                <a:cs typeface="Times New Roman"/>
              </a:rPr>
              <a:t>O(E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VlogV)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Fibonacci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heap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915" y="423417"/>
            <a:ext cx="7596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Q. Construct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minimum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(MST)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Prim’s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15" y="3227273"/>
            <a:ext cx="815340" cy="7581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Solution-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Step-01: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1339" y="1380947"/>
            <a:ext cx="2667983" cy="14205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2755" y="3479291"/>
            <a:ext cx="1351788" cy="1161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127" y="506149"/>
            <a:ext cx="2374914" cy="19304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6752" y="2744850"/>
            <a:ext cx="214630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Here, in degree </a:t>
            </a:r>
            <a:r>
              <a:rPr sz="1600" dirty="0">
                <a:latin typeface="Times New Roman"/>
                <a:cs typeface="Times New Roman"/>
              </a:rPr>
              <a:t>of nodes:-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5097" y="2884423"/>
            <a:ext cx="16579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Out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degree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208" y="434162"/>
            <a:ext cx="612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Ste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-</a:t>
            </a:r>
            <a:r>
              <a:rPr sz="1600" spc="-5" dirty="0">
                <a:latin typeface="Times New Roman"/>
                <a:cs typeface="Times New Roman"/>
              </a:rPr>
              <a:t>2: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208" y="2263901"/>
            <a:ext cx="613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Step-3: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4644" y="329184"/>
            <a:ext cx="1524000" cy="17693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4732" y="2749295"/>
            <a:ext cx="2343912" cy="16363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35422" y="501777"/>
            <a:ext cx="613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Step-4: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40" y="1110996"/>
            <a:ext cx="3144012" cy="164989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36770" y="3068827"/>
            <a:ext cx="612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Ste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5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6840" y="3105911"/>
            <a:ext cx="3076956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428" y="485902"/>
            <a:ext cx="612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Ste</a:t>
            </a:r>
            <a:r>
              <a:rPr dirty="0"/>
              <a:t>p</a:t>
            </a:r>
            <a:r>
              <a:rPr spc="-10" dirty="0"/>
              <a:t>-</a:t>
            </a:r>
            <a:r>
              <a:rPr dirty="0"/>
              <a:t>6</a:t>
            </a:r>
            <a:r>
              <a:rPr spc="-5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136" y="1112519"/>
            <a:ext cx="3166872" cy="16619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17897" y="1178387"/>
            <a:ext cx="3958590" cy="26943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dirty="0">
                <a:latin typeface="Times New Roman"/>
                <a:cs typeface="Times New Roman"/>
              </a:rPr>
              <a:t>Since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all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vertices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been</a:t>
            </a:r>
            <a:r>
              <a:rPr sz="1500" spc="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included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MST,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stop.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Now,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Minimum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Spanning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Sum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all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weights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10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25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22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12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16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14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99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units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8" y="705612"/>
            <a:ext cx="7789129" cy="362597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86" y="104343"/>
            <a:ext cx="8452485" cy="469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Round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Robin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round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robin</a:t>
            </a:r>
            <a:r>
              <a:rPr sz="1600" dirty="0">
                <a:latin typeface="Times New Roman"/>
                <a:cs typeface="Times New Roman"/>
              </a:rPr>
              <a:t> algorithm 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minimum </a:t>
            </a:r>
            <a:r>
              <a:rPr sz="1600" spc="-5" dirty="0">
                <a:latin typeface="Times New Roman"/>
                <a:cs typeface="Times New Roman"/>
              </a:rPr>
              <a:t>spanning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dirty="0">
                <a:latin typeface="Times New Roman"/>
                <a:cs typeface="Times New Roman"/>
              </a:rPr>
              <a:t> problem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dirty="0">
                <a:latin typeface="Times New Roman"/>
                <a:cs typeface="Times New Roman"/>
              </a:rPr>
              <a:t> be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viewed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another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special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 general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greedy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builds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collection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trees,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repeatedly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merging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rule,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until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just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-5" dirty="0">
                <a:latin typeface="Times New Roman"/>
                <a:cs typeface="Times New Roman"/>
              </a:rPr>
              <a:t> tree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left.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Coloring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Rule.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Select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minimum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incident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Color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 </a:t>
            </a:r>
            <a:r>
              <a:rPr sz="1600" spc="-5" dirty="0">
                <a:latin typeface="Times New Roman"/>
                <a:cs typeface="Times New Roman"/>
              </a:rPr>
              <a:t>blue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incident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endpoints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carry </a:t>
            </a:r>
            <a:r>
              <a:rPr sz="1600" spc="-5" dirty="0">
                <a:latin typeface="Times New Roman"/>
                <a:cs typeface="Times New Roman"/>
              </a:rPr>
              <a:t>out a </a:t>
            </a:r>
            <a:r>
              <a:rPr sz="1600" dirty="0">
                <a:latin typeface="Times New Roman"/>
                <a:cs typeface="Times New Roman"/>
              </a:rPr>
              <a:t>coloring step, </a:t>
            </a:r>
            <a:r>
              <a:rPr sz="1600" spc="-5" dirty="0">
                <a:latin typeface="Times New Roman"/>
                <a:cs typeface="Times New Roman"/>
              </a:rPr>
              <a:t>we </a:t>
            </a:r>
            <a:r>
              <a:rPr sz="1600" dirty="0">
                <a:latin typeface="Times New Roman"/>
                <a:cs typeface="Times New Roman"/>
              </a:rPr>
              <a:t>remove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first tree, say </a:t>
            </a:r>
            <a:r>
              <a:rPr sz="1600" spc="-5" dirty="0">
                <a:latin typeface="Times New Roman"/>
                <a:cs typeface="Times New Roman"/>
              </a:rPr>
              <a:t>T1,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the front </a:t>
            </a:r>
            <a:r>
              <a:rPr sz="1600" spc="-5" dirty="0">
                <a:latin typeface="Times New Roman"/>
                <a:cs typeface="Times New Roman"/>
              </a:rPr>
              <a:t>of the </a:t>
            </a:r>
            <a:r>
              <a:rPr sz="1600" dirty="0">
                <a:latin typeface="Times New Roman"/>
                <a:cs typeface="Times New Roman"/>
              </a:rPr>
              <a:t>queue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 perform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findmin on </a:t>
            </a:r>
            <a:r>
              <a:rPr sz="1600" spc="-5" dirty="0">
                <a:latin typeface="Times New Roman"/>
                <a:cs typeface="Times New Roman"/>
              </a:rPr>
              <a:t>its heap. </a:t>
            </a:r>
            <a:r>
              <a:rPr sz="1600" spc="-10" dirty="0">
                <a:latin typeface="Times New Roman"/>
                <a:cs typeface="Times New Roman"/>
              </a:rPr>
              <a:t>We </a:t>
            </a:r>
            <a:r>
              <a:rPr sz="1600" dirty="0">
                <a:latin typeface="Times New Roman"/>
                <a:cs typeface="Times New Roman"/>
              </a:rPr>
              <a:t>color </a:t>
            </a:r>
            <a:r>
              <a:rPr sz="1600" spc="-5" dirty="0">
                <a:latin typeface="Times New Roman"/>
                <a:cs typeface="Times New Roman"/>
              </a:rPr>
              <a:t>blue the edge, say e, returned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findmin. </a:t>
            </a:r>
            <a:r>
              <a:rPr sz="1600" spc="-10" dirty="0">
                <a:latin typeface="Times New Roman"/>
                <a:cs typeface="Times New Roman"/>
              </a:rPr>
              <a:t>We </a:t>
            </a:r>
            <a:r>
              <a:rPr sz="1600" spc="-5" dirty="0">
                <a:latin typeface="Times New Roman"/>
                <a:cs typeface="Times New Roman"/>
              </a:rPr>
              <a:t>remove </a:t>
            </a:r>
            <a:r>
              <a:rPr sz="1600" dirty="0">
                <a:latin typeface="Times New Roman"/>
                <a:cs typeface="Times New Roman"/>
              </a:rPr>
              <a:t> from </a:t>
            </a:r>
            <a:r>
              <a:rPr sz="1600" spc="-5" dirty="0">
                <a:latin typeface="Times New Roman"/>
                <a:cs typeface="Times New Roman"/>
              </a:rPr>
              <a:t>the queue the other </a:t>
            </a:r>
            <a:r>
              <a:rPr sz="1600" dirty="0">
                <a:latin typeface="Times New Roman"/>
                <a:cs typeface="Times New Roman"/>
              </a:rPr>
              <a:t>tree, say T2, incident </a:t>
            </a:r>
            <a:r>
              <a:rPr sz="1600" spc="-5" dirty="0">
                <a:latin typeface="Times New Roman"/>
                <a:cs typeface="Times New Roman"/>
              </a:rPr>
              <a:t>to e. </a:t>
            </a:r>
            <a:r>
              <a:rPr sz="1600" spc="-10" dirty="0">
                <a:latin typeface="Times New Roman"/>
                <a:cs typeface="Times New Roman"/>
              </a:rPr>
              <a:t>We </a:t>
            </a:r>
            <a:r>
              <a:rPr sz="1600" spc="-5" dirty="0">
                <a:latin typeface="Times New Roman"/>
                <a:cs typeface="Times New Roman"/>
              </a:rPr>
              <a:t>update the vertex </a:t>
            </a:r>
            <a:r>
              <a:rPr sz="1600" dirty="0">
                <a:latin typeface="Times New Roman"/>
                <a:cs typeface="Times New Roman"/>
              </a:rPr>
              <a:t>sets </a:t>
            </a:r>
            <a:r>
              <a:rPr sz="1600" spc="-5" dirty="0">
                <a:latin typeface="Times New Roman"/>
                <a:cs typeface="Times New Roman"/>
              </a:rPr>
              <a:t>and edge heaps to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reflect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combining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T1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T2</a:t>
            </a:r>
            <a:r>
              <a:rPr sz="1600" dirty="0">
                <a:latin typeface="Times New Roman"/>
                <a:cs typeface="Times New Roman"/>
              </a:rPr>
              <a:t> 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queue.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O(n).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9556" y="586192"/>
            <a:ext cx="3827393" cy="30747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3780" y="3813025"/>
            <a:ext cx="8176895" cy="98551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Times New Roman"/>
                <a:cs typeface="Times New Roman"/>
              </a:rPr>
              <a:t>Fig: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Execution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round-robin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algorithm,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(a)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Input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graph.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queue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contains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vertex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blue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trees,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(b)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After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initial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pass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queue.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Edges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{a,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c},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{b,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d},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g},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{c,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f}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become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blue,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(c)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After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another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pass.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Edges </a:t>
            </a:r>
            <a:r>
              <a:rPr sz="1400" dirty="0">
                <a:latin typeface="Times New Roman"/>
                <a:cs typeface="Times New Roman"/>
              </a:rPr>
              <a:t>{c,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d}and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{d, e}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become</a:t>
            </a:r>
            <a:r>
              <a:rPr sz="1400" dirty="0">
                <a:latin typeface="Times New Roman"/>
                <a:cs typeface="Times New Roman"/>
              </a:rPr>
              <a:t> blue.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699" y="242697"/>
            <a:ext cx="2634615" cy="117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set</a:t>
            </a:r>
            <a:r>
              <a:rPr sz="1300" b="1" spc="-10" dirty="0">
                <a:latin typeface="Times New Roman"/>
                <a:cs typeface="Times New Roman"/>
              </a:rPr>
              <a:t> function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minspantree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(set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vertices),</a:t>
            </a:r>
            <a:endParaRPr sz="1300">
              <a:latin typeface="Times New Roman"/>
              <a:cs typeface="Times New Roman"/>
            </a:endParaRPr>
          </a:p>
          <a:p>
            <a:pPr marL="154305" indent="-13970">
              <a:lnSpc>
                <a:spcPct val="100000"/>
              </a:lnSpc>
              <a:spcBef>
                <a:spcPts val="915"/>
              </a:spcBef>
            </a:pPr>
            <a:r>
              <a:rPr sz="1300" spc="-5" dirty="0">
                <a:latin typeface="Times New Roman"/>
                <a:cs typeface="Times New Roman"/>
              </a:rPr>
              <a:t>set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blue;</a:t>
            </a:r>
            <a:endParaRPr sz="1300">
              <a:latin typeface="Times New Roman"/>
              <a:cs typeface="Times New Roman"/>
            </a:endParaRPr>
          </a:p>
          <a:p>
            <a:pPr marL="147955" marR="1797050" indent="5715">
              <a:lnSpc>
                <a:spcPct val="156900"/>
              </a:lnSpc>
              <a:spcBef>
                <a:spcPts val="120"/>
              </a:spcBef>
            </a:pPr>
            <a:r>
              <a:rPr sz="1300" spc="-10" dirty="0">
                <a:latin typeface="Times New Roman"/>
                <a:cs typeface="Times New Roman"/>
              </a:rPr>
              <a:t>map</a:t>
            </a:r>
            <a:r>
              <a:rPr sz="1300" spc="3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h;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list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queue;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767" y="1375616"/>
            <a:ext cx="4504690" cy="3584575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995"/>
              </a:spcBef>
            </a:pPr>
            <a:r>
              <a:rPr sz="1300" spc="-5" dirty="0">
                <a:latin typeface="Times New Roman"/>
                <a:cs typeface="Times New Roman"/>
              </a:rPr>
              <a:t>vertex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w; blue={};</a:t>
            </a:r>
            <a:endParaRPr sz="13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  <a:spcBef>
                <a:spcPts val="890"/>
              </a:spcBef>
            </a:pPr>
            <a:r>
              <a:rPr sz="1300" spc="-5" dirty="0">
                <a:latin typeface="Times New Roman"/>
                <a:cs typeface="Times New Roman"/>
              </a:rPr>
              <a:t>queue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= [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]</a:t>
            </a:r>
            <a:endParaRPr sz="1300">
              <a:latin typeface="Times New Roman"/>
              <a:cs typeface="Times New Roman"/>
            </a:endParaRPr>
          </a:p>
          <a:p>
            <a:pPr marL="360045" marR="5080" indent="2540">
              <a:lnSpc>
                <a:spcPct val="106200"/>
              </a:lnSpc>
              <a:spcBef>
                <a:spcPts val="919"/>
              </a:spcBef>
            </a:pP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5" dirty="0">
                <a:latin typeface="Times New Roman"/>
                <a:cs typeface="Times New Roman"/>
              </a:rPr>
              <a:t> v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mbria Math"/>
                <a:cs typeface="Cambria Math"/>
              </a:rPr>
              <a:t>⊂</a:t>
            </a:r>
            <a:r>
              <a:rPr sz="1300" spc="50" dirty="0">
                <a:latin typeface="Cambria Math"/>
                <a:cs typeface="Cambria Math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vertices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—&gt;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makeset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(v);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h[v)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-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makeheap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(edges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(v));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queue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=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queue &amp;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[v]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rof;</a:t>
            </a:r>
            <a:endParaRPr sz="13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  <a:spcBef>
                <a:spcPts val="915"/>
              </a:spcBef>
            </a:pPr>
            <a:r>
              <a:rPr sz="1300" spc="-5" dirty="0">
                <a:latin typeface="Times New Roman"/>
                <a:cs typeface="Times New Roman"/>
              </a:rPr>
              <a:t>do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queue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&gt;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1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—&gt;</a:t>
            </a:r>
            <a:endParaRPr sz="1300">
              <a:latin typeface="Times New Roman"/>
              <a:cs typeface="Times New Roman"/>
            </a:endParaRPr>
          </a:p>
          <a:p>
            <a:pPr marL="489584" marR="417195" indent="-6350">
              <a:lnSpc>
                <a:spcPts val="2440"/>
              </a:lnSpc>
              <a:spcBef>
                <a:spcPts val="190"/>
              </a:spcBef>
            </a:pPr>
            <a:r>
              <a:rPr sz="1300" spc="-5" dirty="0">
                <a:latin typeface="Times New Roman"/>
                <a:cs typeface="Times New Roman"/>
              </a:rPr>
              <a:t>{v, w)=findmin h(queue </a:t>
            </a:r>
            <a:r>
              <a:rPr sz="1300" spc="-15" dirty="0">
                <a:latin typeface="Times New Roman"/>
                <a:cs typeface="Times New Roman"/>
              </a:rPr>
              <a:t>(1))); </a:t>
            </a:r>
            <a:r>
              <a:rPr sz="1300" spc="-5" dirty="0">
                <a:latin typeface="Times New Roman"/>
                <a:cs typeface="Times New Roman"/>
              </a:rPr>
              <a:t>blue=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blue </a:t>
            </a:r>
            <a:r>
              <a:rPr sz="1300" spc="50" dirty="0">
                <a:latin typeface="Cambria Math"/>
                <a:cs typeface="Cambria Math"/>
              </a:rPr>
              <a:t>𝖴 </a:t>
            </a:r>
            <a:r>
              <a:rPr sz="1300" spc="-5" dirty="0">
                <a:latin typeface="Times New Roman"/>
                <a:cs typeface="Times New Roman"/>
              </a:rPr>
              <a:t>(v, w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,};-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Queue=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queue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–</a:t>
            </a:r>
            <a:r>
              <a:rPr sz="1300" dirty="0">
                <a:latin typeface="Times New Roman"/>
                <a:cs typeface="Times New Roman"/>
              </a:rPr>
              <a:t> {find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(v),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find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(w)};</a:t>
            </a:r>
            <a:endParaRPr sz="13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785"/>
              </a:spcBef>
            </a:pPr>
            <a:r>
              <a:rPr sz="1300" spc="-5" dirty="0">
                <a:latin typeface="Times New Roman"/>
                <a:cs typeface="Times New Roman"/>
              </a:rPr>
              <a:t>h{link</a:t>
            </a:r>
            <a:r>
              <a:rPr sz="1300" dirty="0">
                <a:latin typeface="Times New Roman"/>
                <a:cs typeface="Times New Roman"/>
              </a:rPr>
              <a:t> (find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(v),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find </a:t>
            </a:r>
            <a:r>
              <a:rPr sz="1300" spc="-5" dirty="0">
                <a:latin typeface="Times New Roman"/>
                <a:cs typeface="Times New Roman"/>
              </a:rPr>
              <a:t>(w)))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=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meld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(h(find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(v)),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h(find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(w)));</a:t>
            </a:r>
            <a:endParaRPr sz="1300">
              <a:latin typeface="Times New Roman"/>
              <a:cs typeface="Times New Roman"/>
            </a:endParaRPr>
          </a:p>
          <a:p>
            <a:pPr marL="489584">
              <a:lnSpc>
                <a:spcPct val="100000"/>
              </a:lnSpc>
              <a:spcBef>
                <a:spcPts val="30"/>
              </a:spcBef>
            </a:pPr>
            <a:r>
              <a:rPr sz="1300" spc="-5" dirty="0">
                <a:latin typeface="Times New Roman"/>
                <a:cs typeface="Times New Roman"/>
              </a:rPr>
              <a:t>queue=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queue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&amp;</a:t>
            </a:r>
            <a:r>
              <a:rPr sz="1300" dirty="0">
                <a:latin typeface="Times New Roman"/>
                <a:cs typeface="Times New Roman"/>
              </a:rPr>
              <a:t> [find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(v)]</a:t>
            </a:r>
            <a:endParaRPr sz="1300">
              <a:latin typeface="Times New Roman"/>
              <a:cs typeface="Times New Roman"/>
            </a:endParaRPr>
          </a:p>
          <a:p>
            <a:pPr marL="530860">
              <a:lnSpc>
                <a:spcPct val="100000"/>
              </a:lnSpc>
              <a:spcBef>
                <a:spcPts val="910"/>
              </a:spcBef>
            </a:pPr>
            <a:r>
              <a:rPr sz="1300" spc="-5" dirty="0">
                <a:latin typeface="Times New Roman"/>
                <a:cs typeface="Times New Roman"/>
              </a:rPr>
              <a:t>od;</a:t>
            </a:r>
            <a:endParaRPr sz="1300">
              <a:latin typeface="Times New Roman"/>
              <a:cs typeface="Times New Roman"/>
            </a:endParaRPr>
          </a:p>
          <a:p>
            <a:pPr marL="489584">
              <a:lnSpc>
                <a:spcPct val="100000"/>
              </a:lnSpc>
              <a:spcBef>
                <a:spcPts val="910"/>
              </a:spcBef>
            </a:pPr>
            <a:r>
              <a:rPr sz="1300" spc="-5" dirty="0">
                <a:latin typeface="Times New Roman"/>
                <a:cs typeface="Times New Roman"/>
              </a:rPr>
              <a:t>return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blue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00" spc="-5" dirty="0">
                <a:latin typeface="Times New Roman"/>
                <a:cs typeface="Times New Roman"/>
              </a:rPr>
              <a:t>end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minspantree;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1970" y="1457985"/>
            <a:ext cx="27006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predicate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(edge</a:t>
            </a:r>
            <a:r>
              <a:rPr sz="1600" dirty="0">
                <a:latin typeface="Times New Roman"/>
                <a:cs typeface="Times New Roman"/>
              </a:rPr>
              <a:t> {v,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›w});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(v)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=find </a:t>
            </a:r>
            <a:r>
              <a:rPr sz="1600" spc="-10" dirty="0">
                <a:latin typeface="Times New Roman"/>
                <a:cs typeface="Times New Roman"/>
              </a:rPr>
              <a:t>(w)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end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deleted;</a:t>
            </a:r>
            <a:endParaRPr sz="1600">
              <a:latin typeface="Times New Roman"/>
              <a:cs typeface="Times New Roman"/>
            </a:endParaRPr>
          </a:p>
          <a:p>
            <a:pPr marL="12700" marR="532130">
              <a:lnSpc>
                <a:spcPct val="150000"/>
              </a:lnSpc>
            </a:pPr>
            <a:r>
              <a:rPr sz="1600" spc="-5" dirty="0">
                <a:latin typeface="Times New Roman"/>
                <a:cs typeface="Times New Roman"/>
              </a:rPr>
              <a:t>real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(edge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e);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(e)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end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key;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417" y="352684"/>
            <a:ext cx="8011795" cy="4050029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Times New Roman"/>
                <a:cs typeface="Times New Roman"/>
              </a:rPr>
              <a:t>Shortest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Path Algorithms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shortest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problem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about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finding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total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sum</a:t>
            </a:r>
            <a:r>
              <a:rPr sz="1600" dirty="0">
                <a:latin typeface="Times New Roman"/>
                <a:cs typeface="Times New Roman"/>
              </a:rPr>
              <a:t> of 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minimum.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ts val="2880"/>
              </a:lnSpc>
              <a:spcBef>
                <a:spcPts val="259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most </a:t>
            </a:r>
            <a:r>
              <a:rPr sz="1600" spc="-5" dirty="0">
                <a:latin typeface="Times New Roman"/>
                <a:cs typeface="Times New Roman"/>
              </a:rPr>
              <a:t>important algorithms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solving this </a:t>
            </a:r>
            <a:r>
              <a:rPr sz="1600" dirty="0">
                <a:latin typeface="Times New Roman"/>
                <a:cs typeface="Times New Roman"/>
              </a:rPr>
              <a:t>problem are: </a:t>
            </a:r>
            <a:r>
              <a:rPr sz="1600" b="1" dirty="0">
                <a:latin typeface="Times New Roman"/>
                <a:cs typeface="Times New Roman"/>
              </a:rPr>
              <a:t>Dijkstra's </a:t>
            </a:r>
            <a:r>
              <a:rPr sz="1600" b="1" spc="-5" dirty="0">
                <a:latin typeface="Times New Roman"/>
                <a:cs typeface="Times New Roman"/>
              </a:rPr>
              <a:t>algorithm </a:t>
            </a:r>
            <a:r>
              <a:rPr sz="1600" spc="-5" dirty="0">
                <a:latin typeface="Times New Roman"/>
                <a:cs typeface="Times New Roman"/>
              </a:rPr>
              <a:t>solves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single-source 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shortest</a:t>
            </a:r>
            <a:r>
              <a:rPr sz="1600" spc="7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r>
              <a:rPr sz="1600" spc="7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problem 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7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non-negative</a:t>
            </a:r>
            <a:r>
              <a:rPr sz="1600" spc="390" dirty="0">
                <a:latin typeface="Times New Roman"/>
                <a:cs typeface="Times New Roman"/>
              </a:rPr>
              <a:t>  </a:t>
            </a:r>
            <a:r>
              <a:rPr sz="1600" spc="-5" dirty="0">
                <a:latin typeface="Times New Roman"/>
                <a:cs typeface="Times New Roman"/>
              </a:rPr>
              <a:t>edge</a:t>
            </a:r>
            <a:r>
              <a:rPr sz="1600" spc="390" dirty="0">
                <a:latin typeface="Times New Roman"/>
                <a:cs typeface="Times New Roman"/>
              </a:rPr>
              <a:t>  </a:t>
            </a:r>
            <a:r>
              <a:rPr sz="1600" spc="-5" dirty="0">
                <a:latin typeface="Times New Roman"/>
                <a:cs typeface="Times New Roman"/>
              </a:rPr>
              <a:t>weight.</a:t>
            </a:r>
            <a:r>
              <a:rPr sz="1600" spc="390" dirty="0">
                <a:latin typeface="Times New Roman"/>
                <a:cs typeface="Times New Roman"/>
              </a:rPr>
              <a:t>  </a:t>
            </a:r>
            <a:r>
              <a:rPr sz="1600" b="1" dirty="0">
                <a:latin typeface="Times New Roman"/>
                <a:cs typeface="Times New Roman"/>
              </a:rPr>
              <a:t>Bellman–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Ford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solves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single-source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negative.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Times New Roman"/>
                <a:cs typeface="Times New Roman"/>
              </a:rPr>
              <a:t>Dijkstra's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Dijkstra's </a:t>
            </a:r>
            <a:r>
              <a:rPr sz="1600" dirty="0">
                <a:latin typeface="Times New Roman"/>
                <a:cs typeface="Times New Roman"/>
              </a:rPr>
              <a:t>Algorithm </a:t>
            </a:r>
            <a:r>
              <a:rPr sz="1600" spc="-5" dirty="0">
                <a:latin typeface="Times New Roman"/>
                <a:cs typeface="Times New Roman"/>
              </a:rPr>
              <a:t>finds the </a:t>
            </a:r>
            <a:r>
              <a:rPr sz="1600" dirty="0">
                <a:latin typeface="Times New Roman"/>
                <a:cs typeface="Times New Roman"/>
              </a:rPr>
              <a:t>shortest </a:t>
            </a:r>
            <a:r>
              <a:rPr sz="1600" spc="-5" dirty="0">
                <a:latin typeface="Times New Roman"/>
                <a:cs typeface="Times New Roman"/>
              </a:rPr>
              <a:t>path between a </a:t>
            </a:r>
            <a:r>
              <a:rPr sz="1600" dirty="0">
                <a:latin typeface="Times New Roman"/>
                <a:cs typeface="Times New Roman"/>
              </a:rPr>
              <a:t>given node </a:t>
            </a:r>
            <a:r>
              <a:rPr sz="1600" spc="-5" dirty="0">
                <a:latin typeface="Times New Roman"/>
                <a:cs typeface="Times New Roman"/>
              </a:rPr>
              <a:t>(which is </a:t>
            </a:r>
            <a:r>
              <a:rPr sz="1600" dirty="0">
                <a:latin typeface="Times New Roman"/>
                <a:cs typeface="Times New Roman"/>
              </a:rPr>
              <a:t>called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"source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node")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graph.</a:t>
            </a:r>
            <a:endParaRPr sz="160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ts val="288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algorithm uses </a:t>
            </a:r>
            <a:r>
              <a:rPr sz="1600" spc="-5" dirty="0">
                <a:latin typeface="Times New Roman"/>
                <a:cs typeface="Times New Roman"/>
              </a:rPr>
              <a:t>the weights </a:t>
            </a:r>
            <a:r>
              <a:rPr sz="1600" dirty="0">
                <a:latin typeface="Times New Roman"/>
                <a:cs typeface="Times New Roman"/>
              </a:rPr>
              <a:t>of the </a:t>
            </a:r>
            <a:r>
              <a:rPr sz="1600" spc="-5" dirty="0">
                <a:latin typeface="Times New Roman"/>
                <a:cs typeface="Times New Roman"/>
              </a:rPr>
              <a:t>edges to find the path that minimizes the </a:t>
            </a:r>
            <a:r>
              <a:rPr sz="1600" dirty="0">
                <a:latin typeface="Times New Roman"/>
                <a:cs typeface="Times New Roman"/>
              </a:rPr>
              <a:t>total distance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(weight)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source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554" y="434492"/>
            <a:ext cx="7891780" cy="36842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1: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Remove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loops.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2: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Remove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parallel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higherweight/cost.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3: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matrix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infinite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remaining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Mark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smallest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unmarked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write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column.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those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directly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marked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update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all.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d[u]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c[u,v]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&lt;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d[v]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d[v]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d[u]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 c[u,v]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OR,</a:t>
            </a:r>
            <a:endParaRPr sz="16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Times New Roman"/>
                <a:cs typeface="Times New Roman"/>
              </a:rPr>
              <a:t>New</a:t>
            </a:r>
            <a:r>
              <a:rPr sz="1600" b="1" spc="-5" dirty="0">
                <a:latin typeface="Times New Roman"/>
                <a:cs typeface="Times New Roman"/>
              </a:rPr>
              <a:t> destination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 Min(Old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dest,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Marked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Edge Weight)</a:t>
            </a:r>
            <a:endParaRPr sz="16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AutoNum type="alphaLcPeriod" startAt="4"/>
              <a:tabLst>
                <a:tab pos="316865" algn="l"/>
                <a:tab pos="317500" algn="l"/>
              </a:tabLst>
            </a:pPr>
            <a:r>
              <a:rPr sz="1600" spc="-5" dirty="0">
                <a:latin typeface="Times New Roman"/>
                <a:cs typeface="Times New Roman"/>
              </a:rPr>
              <a:t>Repeat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until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495" y="515873"/>
            <a:ext cx="7665084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Step </a:t>
            </a:r>
            <a:r>
              <a:rPr sz="1600" b="1" dirty="0">
                <a:latin typeface="Times New Roman"/>
                <a:cs typeface="Times New Roman"/>
              </a:rPr>
              <a:t>4: </a:t>
            </a: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shortest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backward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tracking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Point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take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initial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lphaLcPeriod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Move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pointer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position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value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change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samevertex.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lphaLcPeriod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dirty="0">
                <a:latin typeface="Times New Roman"/>
                <a:cs typeface="Times New Roman"/>
              </a:rPr>
              <a:t>Update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pointer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smallest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(which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lphaLcPeriod" startAt="4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Repeat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 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until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 vertex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reached.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lphaLcPeriod" startAt="4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lphaLcPeriod" startAt="4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Finally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reverse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order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904" y="393832"/>
            <a:ext cx="8003540" cy="7569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Example:</a:t>
            </a:r>
            <a:r>
              <a:rPr sz="1600" b="1" spc="3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4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Dijkstra’s</a:t>
            </a:r>
            <a:r>
              <a:rPr sz="1600" spc="4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shortest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path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 the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following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graph.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904" y="2954781"/>
            <a:ext cx="800417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205"/>
              </a:spcBef>
            </a:pPr>
            <a:r>
              <a:rPr sz="1600" b="1" spc="-5" dirty="0">
                <a:latin typeface="Times New Roman"/>
                <a:cs typeface="Times New Roman"/>
              </a:rPr>
              <a:t>Step 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Remove </a:t>
            </a:r>
            <a:r>
              <a:rPr sz="1600" dirty="0">
                <a:latin typeface="Times New Roman"/>
                <a:cs typeface="Times New Roman"/>
              </a:rPr>
              <a:t>all the </a:t>
            </a:r>
            <a:r>
              <a:rPr sz="1600" spc="-5" dirty="0">
                <a:latin typeface="Times New Roman"/>
                <a:cs typeface="Times New Roman"/>
              </a:rPr>
              <a:t>loops. (Edges that </a:t>
            </a:r>
            <a:r>
              <a:rPr sz="1600" dirty="0">
                <a:latin typeface="Times New Roman"/>
                <a:cs typeface="Times New Roman"/>
              </a:rPr>
              <a:t>start </a:t>
            </a:r>
            <a:r>
              <a:rPr sz="1600" spc="-5" dirty="0">
                <a:latin typeface="Times New Roman"/>
                <a:cs typeface="Times New Roman"/>
              </a:rPr>
              <a:t>and end at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same </a:t>
            </a:r>
            <a:r>
              <a:rPr sz="1600" dirty="0">
                <a:latin typeface="Times New Roman"/>
                <a:cs typeface="Times New Roman"/>
              </a:rPr>
              <a:t>vertex </a:t>
            </a:r>
            <a:r>
              <a:rPr sz="1600" spc="-5" dirty="0">
                <a:latin typeface="Times New Roman"/>
                <a:cs typeface="Times New Roman"/>
              </a:rPr>
              <a:t>is called loop) </a:t>
            </a:r>
            <a:r>
              <a:rPr sz="1600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above graph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two loops. One 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vertex </a:t>
            </a:r>
            <a:r>
              <a:rPr sz="1600" b="1" spc="-5" dirty="0">
                <a:latin typeface="Times New Roman"/>
                <a:cs typeface="Times New Roman"/>
              </a:rPr>
              <a:t>C </a:t>
            </a:r>
            <a:r>
              <a:rPr sz="1600" spc="-5" dirty="0">
                <a:latin typeface="Times New Roman"/>
                <a:cs typeface="Times New Roman"/>
              </a:rPr>
              <a:t>and another</a:t>
            </a:r>
            <a:r>
              <a:rPr sz="1600" dirty="0">
                <a:latin typeface="Times New Roman"/>
                <a:cs typeface="Times New Roman"/>
              </a:rPr>
              <a:t> one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Vertex </a:t>
            </a:r>
            <a:r>
              <a:rPr sz="1600" b="1" spc="-5" dirty="0">
                <a:latin typeface="Times New Roman"/>
                <a:cs typeface="Times New Roman"/>
              </a:rPr>
              <a:t>F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(starting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ending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same),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thus</a:t>
            </a:r>
            <a:r>
              <a:rPr sz="1600" spc="-5" dirty="0">
                <a:latin typeface="Times New Roman"/>
                <a:cs typeface="Times New Roman"/>
              </a:rPr>
              <a:t> 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remove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692" y="1094232"/>
            <a:ext cx="3880104" cy="1906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839" y="331749"/>
            <a:ext cx="78359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Sub</a:t>
            </a:r>
            <a:r>
              <a:rPr sz="1600" b="1" spc="1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Graph:</a:t>
            </a:r>
            <a:r>
              <a:rPr sz="1600" b="1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said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S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in G, and </a:t>
            </a:r>
            <a:r>
              <a:rPr sz="1600" spc="-10" dirty="0">
                <a:latin typeface="Times New Roman"/>
                <a:cs typeface="Times New Roman"/>
              </a:rPr>
              <a:t>each </a:t>
            </a:r>
            <a:r>
              <a:rPr sz="1600" dirty="0">
                <a:latin typeface="Times New Roman"/>
                <a:cs typeface="Times New Roman"/>
              </a:rPr>
              <a:t>edge of </a:t>
            </a:r>
            <a:r>
              <a:rPr sz="1600" spc="-5" dirty="0">
                <a:latin typeface="Times New Roman"/>
                <a:cs typeface="Times New Roman"/>
              </a:rPr>
              <a:t>S has the </a:t>
            </a:r>
            <a:r>
              <a:rPr sz="1600" dirty="0">
                <a:latin typeface="Times New Roman"/>
                <a:cs typeface="Times New Roman"/>
              </a:rPr>
              <a:t>same </a:t>
            </a:r>
            <a:r>
              <a:rPr sz="1600" spc="-5" dirty="0">
                <a:latin typeface="Times New Roman"/>
                <a:cs typeface="Times New Roman"/>
              </a:rPr>
              <a:t>end vertices in S as in G. A subgraph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r>
              <a:rPr sz="1600" spc="-5" dirty="0">
                <a:latin typeface="Times New Roman"/>
                <a:cs typeface="Times New Roman"/>
              </a:rPr>
              <a:t> G’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V(G’)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⊆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V(G)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E(G’)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⊆</a:t>
            </a:r>
            <a:r>
              <a:rPr sz="1600" spc="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E(G)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155" y="2148839"/>
            <a:ext cx="5885688" cy="845819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267" y="320040"/>
            <a:ext cx="5023104" cy="18729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4202" y="2416914"/>
            <a:ext cx="7826375" cy="22218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03200" algn="just">
              <a:lnSpc>
                <a:spcPct val="100000"/>
              </a:lnSpc>
              <a:spcBef>
                <a:spcPts val="106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Remove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parallel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except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leastweight.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above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cost/weight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 and 2.This two edges </a:t>
            </a:r>
            <a:r>
              <a:rPr sz="1600" dirty="0">
                <a:latin typeface="Times New Roman"/>
                <a:cs typeface="Times New Roman"/>
              </a:rPr>
              <a:t>are called parallel edges. </a:t>
            </a:r>
            <a:r>
              <a:rPr sz="1600" spc="-5" dirty="0">
                <a:latin typeface="Times New Roman"/>
                <a:cs typeface="Times New Roman"/>
              </a:rPr>
              <a:t>We remove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 which </a:t>
            </a:r>
            <a:r>
              <a:rPr sz="1600" dirty="0">
                <a:latin typeface="Times New Roman"/>
                <a:cs typeface="Times New Roman"/>
              </a:rPr>
              <a:t>one </a:t>
            </a:r>
            <a:r>
              <a:rPr sz="1600" spc="-5" dirty="0">
                <a:latin typeface="Times New Roman"/>
                <a:cs typeface="Times New Roman"/>
              </a:rPr>
              <a:t>has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greater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(4&gt;2)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i.e.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-10" dirty="0">
                <a:latin typeface="Times New Roman"/>
                <a:cs typeface="Times New Roman"/>
              </a:rPr>
              <a:t> remove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</a:t>
            </a:r>
            <a:r>
              <a:rPr sz="1600" spc="-5" dirty="0">
                <a:latin typeface="Times New Roman"/>
                <a:cs typeface="Times New Roman"/>
              </a:rPr>
              <a:t> 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4.</a:t>
            </a:r>
            <a:endParaRPr sz="16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Similarly, </a:t>
            </a:r>
            <a:r>
              <a:rPr sz="1600" spc="-5" dirty="0">
                <a:latin typeface="Times New Roman"/>
                <a:cs typeface="Times New Roman"/>
              </a:rPr>
              <a:t>there is another </a:t>
            </a:r>
            <a:r>
              <a:rPr sz="1600" dirty="0">
                <a:latin typeface="Times New Roman"/>
                <a:cs typeface="Times New Roman"/>
              </a:rPr>
              <a:t>parallel </a:t>
            </a:r>
            <a:r>
              <a:rPr sz="1600" spc="-5" dirty="0">
                <a:latin typeface="Times New Roman"/>
                <a:cs typeface="Times New Roman"/>
              </a:rPr>
              <a:t>edge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b="1" spc="-5" dirty="0">
                <a:latin typeface="Times New Roman"/>
                <a:cs typeface="Times New Roman"/>
              </a:rPr>
              <a:t>E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b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and as </a:t>
            </a:r>
            <a:r>
              <a:rPr sz="1600" dirty="0">
                <a:latin typeface="Times New Roman"/>
                <a:cs typeface="Times New Roman"/>
              </a:rPr>
              <a:t>per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rules </a:t>
            </a:r>
            <a:r>
              <a:rPr sz="1600" spc="-5" dirty="0">
                <a:latin typeface="Times New Roman"/>
                <a:cs typeface="Times New Roman"/>
              </a:rPr>
              <a:t>we remove that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 which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 </a:t>
            </a:r>
            <a:r>
              <a:rPr sz="1600" spc="-5" dirty="0">
                <a:latin typeface="Times New Roman"/>
                <a:cs typeface="Times New Roman"/>
              </a:rPr>
              <a:t>has greater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(6&gt;3)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i.e.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6.</a:t>
            </a:r>
            <a:r>
              <a:rPr sz="1600" spc="-5" dirty="0">
                <a:latin typeface="Times New Roman"/>
                <a:cs typeface="Times New Roman"/>
              </a:rPr>
              <a:t> 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 </a:t>
            </a:r>
            <a:r>
              <a:rPr sz="1600" spc="-10" dirty="0">
                <a:latin typeface="Times New Roman"/>
                <a:cs typeface="Times New Roman"/>
              </a:rPr>
              <a:t>remove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cost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79" y="117347"/>
            <a:ext cx="3610355" cy="1868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2769" y="2090115"/>
            <a:ext cx="5420360" cy="1280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3: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weight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matrix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(i)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source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infinite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remaining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Weight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Matrix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table: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1388" y="3558540"/>
            <a:ext cx="5303520" cy="1232916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392125"/>
            <a:ext cx="7164070" cy="178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For all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repeat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(ii)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(iii)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314325" indent="-302260">
              <a:lnSpc>
                <a:spcPct val="100000"/>
              </a:lnSpc>
              <a:buAutoNum type="romanLcParenBoth" startAt="2"/>
              <a:tabLst>
                <a:tab pos="314960" algn="l"/>
              </a:tabLst>
            </a:pPr>
            <a:r>
              <a:rPr sz="1600" spc="-5" dirty="0">
                <a:latin typeface="Times New Roman"/>
                <a:cs typeface="Times New Roman"/>
              </a:rPr>
              <a:t>Find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smallest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unmarked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mark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romanLcParenBoth" startAt="2"/>
            </a:pPr>
            <a:endParaRPr sz="1750">
              <a:latin typeface="Times New Roman"/>
              <a:cs typeface="Times New Roman"/>
            </a:endParaRPr>
          </a:p>
          <a:p>
            <a:pPr marL="370840" indent="-358775">
              <a:lnSpc>
                <a:spcPct val="100000"/>
              </a:lnSpc>
              <a:buAutoNum type="romanLcParenBoth" startAt="2"/>
              <a:tabLst>
                <a:tab pos="371475" algn="l"/>
              </a:tabLst>
            </a:pP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those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directly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andupdate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So, smallest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 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put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3932326"/>
            <a:ext cx="6984365" cy="77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those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directly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vertex.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i.e.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andE.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80" y="2523744"/>
            <a:ext cx="4879848" cy="122682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563" y="628904"/>
            <a:ext cx="1984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Update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value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formula: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65"/>
              </a:spcBef>
            </a:pPr>
            <a:r>
              <a:rPr spc="-5" dirty="0"/>
              <a:t>New</a:t>
            </a:r>
            <a:r>
              <a:rPr spc="260" dirty="0"/>
              <a:t> </a:t>
            </a:r>
            <a:r>
              <a:rPr spc="-5" dirty="0"/>
              <a:t>Destination</a:t>
            </a:r>
            <a:r>
              <a:rPr spc="270" dirty="0"/>
              <a:t> </a:t>
            </a:r>
            <a:r>
              <a:rPr spc="-5" dirty="0"/>
              <a:t>value</a:t>
            </a:r>
            <a:r>
              <a:rPr spc="260" dirty="0"/>
              <a:t> </a:t>
            </a:r>
            <a:r>
              <a:rPr spc="-5" dirty="0"/>
              <a:t>=</a:t>
            </a:r>
            <a:r>
              <a:rPr spc="270" dirty="0"/>
              <a:t> </a:t>
            </a:r>
            <a:r>
              <a:rPr spc="-10" dirty="0"/>
              <a:t>minimum</a:t>
            </a:r>
            <a:r>
              <a:rPr spc="290" dirty="0"/>
              <a:t> </a:t>
            </a:r>
            <a:r>
              <a:rPr spc="-5" dirty="0"/>
              <a:t>(Old</a:t>
            </a:r>
            <a:r>
              <a:rPr spc="280" dirty="0"/>
              <a:t> </a:t>
            </a:r>
            <a:r>
              <a:rPr spc="-5" dirty="0"/>
              <a:t>Destination</a:t>
            </a:r>
            <a:r>
              <a:rPr spc="285" dirty="0"/>
              <a:t> </a:t>
            </a:r>
            <a:r>
              <a:rPr spc="-5" dirty="0"/>
              <a:t>value,</a:t>
            </a:r>
            <a:r>
              <a:rPr spc="254" dirty="0"/>
              <a:t> </a:t>
            </a:r>
            <a:r>
              <a:rPr spc="-5" dirty="0"/>
              <a:t>Marked</a:t>
            </a:r>
            <a:r>
              <a:rPr spc="280" dirty="0"/>
              <a:t> </a:t>
            </a:r>
            <a:r>
              <a:rPr spc="5" dirty="0"/>
              <a:t>value+Edge</a:t>
            </a:r>
            <a:r>
              <a:rPr dirty="0"/>
              <a:t> </a:t>
            </a:r>
            <a:r>
              <a:rPr spc="-5" dirty="0"/>
              <a:t>Weight</a:t>
            </a:r>
            <a:r>
              <a:rPr b="0" spc="-5" dirty="0">
                <a:latin typeface="Times New Roman"/>
                <a:cs typeface="Times New Roman"/>
              </a:rPr>
              <a:t>)</a:t>
            </a:r>
          </a:p>
          <a:p>
            <a:pPr marL="75565" marR="3277235">
              <a:lnSpc>
                <a:spcPct val="150100"/>
              </a:lnSpc>
            </a:pPr>
            <a:r>
              <a:rPr b="0" spc="-5" dirty="0">
                <a:latin typeface="Times New Roman"/>
                <a:cs typeface="Times New Roman"/>
              </a:rPr>
              <a:t>New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Value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spc="-5" dirty="0">
                <a:latin typeface="Times New Roman"/>
                <a:cs typeface="Times New Roman"/>
              </a:rPr>
              <a:t>B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= </a:t>
            </a:r>
            <a:r>
              <a:rPr b="0" spc="-10" dirty="0">
                <a:latin typeface="Times New Roman"/>
                <a:cs typeface="Times New Roman"/>
              </a:rPr>
              <a:t>minimum</a:t>
            </a:r>
            <a:r>
              <a:rPr b="0" spc="7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(</a:t>
            </a:r>
            <a:r>
              <a:rPr spc="-5" dirty="0"/>
              <a:t>∞</a:t>
            </a:r>
            <a:r>
              <a:rPr b="0" spc="-5" dirty="0">
                <a:latin typeface="Times New Roman"/>
                <a:cs typeface="Times New Roman"/>
              </a:rPr>
              <a:t>,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0+2) =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minimum(</a:t>
            </a:r>
            <a:r>
              <a:rPr spc="-10" dirty="0"/>
              <a:t>∞</a:t>
            </a:r>
            <a:r>
              <a:rPr b="0" spc="-10" dirty="0">
                <a:latin typeface="Times New Roman"/>
                <a:cs typeface="Times New Roman"/>
              </a:rPr>
              <a:t>,</a:t>
            </a:r>
            <a:r>
              <a:rPr b="0" spc="7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2)=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2 </a:t>
            </a:r>
            <a:r>
              <a:rPr b="0" spc="-3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New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Value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 =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minimum</a:t>
            </a:r>
            <a:r>
              <a:rPr b="0" spc="5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(</a:t>
            </a:r>
            <a:r>
              <a:rPr spc="-5" dirty="0"/>
              <a:t>∞</a:t>
            </a:r>
            <a:r>
              <a:rPr b="0" spc="-5" dirty="0">
                <a:latin typeface="Times New Roman"/>
                <a:cs typeface="Times New Roman"/>
              </a:rPr>
              <a:t>,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0+3)=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minimum(</a:t>
            </a:r>
            <a:r>
              <a:rPr spc="-10" dirty="0"/>
              <a:t>∞</a:t>
            </a:r>
            <a:r>
              <a:rPr b="0" spc="-10" dirty="0">
                <a:latin typeface="Times New Roman"/>
                <a:cs typeface="Times New Roman"/>
              </a:rPr>
              <a:t>,</a:t>
            </a:r>
            <a:r>
              <a:rPr b="0" spc="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3)=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3 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New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Value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of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= </a:t>
            </a:r>
            <a:r>
              <a:rPr b="0" spc="-10" dirty="0">
                <a:latin typeface="Times New Roman"/>
                <a:cs typeface="Times New Roman"/>
              </a:rPr>
              <a:t>minimum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(</a:t>
            </a:r>
            <a:r>
              <a:rPr spc="-5" dirty="0"/>
              <a:t>∞</a:t>
            </a:r>
            <a:r>
              <a:rPr b="0" spc="-5" dirty="0">
                <a:latin typeface="Times New Roman"/>
                <a:cs typeface="Times New Roman"/>
              </a:rPr>
              <a:t>,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0+2)=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minimum(</a:t>
            </a:r>
            <a:r>
              <a:rPr spc="-5" dirty="0"/>
              <a:t>∞</a:t>
            </a:r>
            <a:r>
              <a:rPr b="0" spc="-5" dirty="0">
                <a:latin typeface="Times New Roman"/>
                <a:cs typeface="Times New Roman"/>
              </a:rPr>
              <a:t>,</a:t>
            </a:r>
            <a:r>
              <a:rPr b="0" spc="5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2)=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2 </a:t>
            </a:r>
            <a:r>
              <a:rPr b="0" dirty="0">
                <a:latin typeface="Times New Roman"/>
                <a:cs typeface="Times New Roman"/>
              </a:rPr>
              <a:t> Value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5" dirty="0">
                <a:latin typeface="Times New Roman"/>
                <a:cs typeface="Times New Roman"/>
              </a:rPr>
              <a:t> all other vertices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remains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same.</a:t>
            </a:r>
            <a:r>
              <a:rPr b="0" spc="5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Now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the table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63" y="3377184"/>
            <a:ext cx="5743955" cy="1060703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454279"/>
            <a:ext cx="7976870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repeat: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50100"/>
              </a:lnSpc>
              <a:spcBef>
                <a:spcPts val="1295"/>
              </a:spcBef>
            </a:pPr>
            <a:r>
              <a:rPr sz="1600" spc="-5" dirty="0">
                <a:latin typeface="Times New Roman"/>
                <a:cs typeface="Times New Roman"/>
              </a:rPr>
              <a:t>Smallest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second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2.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multiple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smallest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one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them.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put</a:t>
            </a:r>
            <a:r>
              <a:rPr sz="1600" spc="-5" dirty="0">
                <a:latin typeface="Times New Roman"/>
                <a:cs typeface="Times New Roman"/>
              </a:rPr>
              <a:t> B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040" y="3718966"/>
            <a:ext cx="81629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those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directly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vertex.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i.e.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A,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But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already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5" dirty="0">
                <a:latin typeface="Times New Roman"/>
                <a:cs typeface="Times New Roman"/>
              </a:rPr>
              <a:t> chose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155" y="1857755"/>
            <a:ext cx="5475732" cy="1819656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372897"/>
            <a:ext cx="7902575" cy="22205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Update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formula: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tabLst>
                <a:tab pos="539750" algn="l"/>
                <a:tab pos="1679575" algn="l"/>
                <a:tab pos="2286635" algn="l"/>
                <a:tab pos="2548890" algn="l"/>
                <a:tab pos="3540760" algn="l"/>
                <a:tab pos="4081779" algn="l"/>
                <a:tab pos="5222240" algn="l"/>
                <a:tab pos="5882005" algn="l"/>
                <a:tab pos="6725284" algn="l"/>
                <a:tab pos="7449184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-20" dirty="0">
                <a:latin typeface="Times New Roman"/>
                <a:cs typeface="Times New Roman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w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Destin</a:t>
            </a:r>
            <a:r>
              <a:rPr sz="1600" b="1" spc="10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tion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value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5" dirty="0">
                <a:latin typeface="Times New Roman"/>
                <a:cs typeface="Times New Roman"/>
              </a:rPr>
              <a:t>ni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spc="15" dirty="0">
                <a:latin typeface="Times New Roman"/>
                <a:cs typeface="Times New Roman"/>
              </a:rPr>
              <a:t>u</a:t>
            </a:r>
            <a:r>
              <a:rPr sz="1600" b="1" spc="-5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	(</a:t>
            </a:r>
            <a:r>
              <a:rPr sz="1600" b="1" spc="-5" dirty="0">
                <a:latin typeface="Times New Roman"/>
                <a:cs typeface="Times New Roman"/>
              </a:rPr>
              <a:t>Old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De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ination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value,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Mar</a:t>
            </a:r>
            <a:r>
              <a:rPr sz="1600" b="1" spc="-20" dirty="0">
                <a:latin typeface="Times New Roman"/>
                <a:cs typeface="Times New Roman"/>
              </a:rPr>
              <a:t>k</a:t>
            </a:r>
            <a:r>
              <a:rPr sz="1600" b="1" spc="-5" dirty="0">
                <a:latin typeface="Times New Roman"/>
                <a:cs typeface="Times New Roman"/>
              </a:rPr>
              <a:t>ed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value+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Ed</a:t>
            </a:r>
            <a:r>
              <a:rPr sz="1600" b="1" dirty="0">
                <a:latin typeface="Times New Roman"/>
                <a:cs typeface="Times New Roman"/>
              </a:rPr>
              <a:t>g</a:t>
            </a:r>
            <a:r>
              <a:rPr sz="1600" b="1" spc="-5" dirty="0">
                <a:latin typeface="Times New Roman"/>
                <a:cs typeface="Times New Roman"/>
              </a:rPr>
              <a:t>e  Weight)</a:t>
            </a:r>
            <a:endParaRPr sz="1600">
              <a:latin typeface="Times New Roman"/>
              <a:cs typeface="Times New Roman"/>
            </a:endParaRPr>
          </a:p>
          <a:p>
            <a:pPr marL="12700" marR="3085465">
              <a:lnSpc>
                <a:spcPct val="150000"/>
              </a:lnSpc>
            </a:pPr>
            <a:r>
              <a:rPr sz="1600" spc="-10" dirty="0">
                <a:latin typeface="Times New Roman"/>
                <a:cs typeface="Times New Roman"/>
              </a:rPr>
              <a:t>New</a:t>
            </a:r>
            <a:r>
              <a:rPr sz="1600" spc="-5" dirty="0">
                <a:latin typeface="Times New Roman"/>
                <a:cs typeface="Times New Roman"/>
              </a:rPr>
              <a:t> Value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 =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minimum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2+4)=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minimum(</a:t>
            </a:r>
            <a:r>
              <a:rPr sz="1600" b="1" spc="-10" dirty="0">
                <a:latin typeface="Times New Roman"/>
                <a:cs typeface="Times New Roman"/>
              </a:rPr>
              <a:t>3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6)=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New</a:t>
            </a:r>
            <a:r>
              <a:rPr sz="1600" spc="-5" dirty="0">
                <a:latin typeface="Times New Roman"/>
                <a:cs typeface="Times New Roman"/>
              </a:rPr>
              <a:t> Value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</a:t>
            </a:r>
            <a:r>
              <a:rPr sz="1600" spc="-10" dirty="0">
                <a:latin typeface="Times New Roman"/>
                <a:cs typeface="Times New Roman"/>
              </a:rPr>
              <a:t>minimum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∞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2+2)=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minimum(</a:t>
            </a:r>
            <a:r>
              <a:rPr sz="1600" b="1" spc="-10" dirty="0">
                <a:latin typeface="Times New Roman"/>
                <a:cs typeface="Times New Roman"/>
              </a:rPr>
              <a:t>∞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4)=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all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remains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same.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Now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8" y="2699004"/>
            <a:ext cx="5740908" cy="1990344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621" y="454279"/>
            <a:ext cx="637921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repeat: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Smallest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3rd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2.</a:t>
            </a:r>
            <a:r>
              <a:rPr sz="1600" spc="-5" dirty="0">
                <a:latin typeface="Times New Roman"/>
                <a:cs typeface="Times New Roman"/>
              </a:rPr>
              <a:t> So, we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 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121" y="3288262"/>
            <a:ext cx="8215630" cy="11239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those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directly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vertex.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i.e.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already</a:t>
            </a:r>
            <a:endParaRPr sz="1600">
              <a:latin typeface="Times New Roman"/>
              <a:cs typeface="Times New Roman"/>
            </a:endParaRPr>
          </a:p>
          <a:p>
            <a:pPr marL="12700" marR="5549900">
              <a:lnSpc>
                <a:spcPct val="150000"/>
              </a:lnSpc>
            </a:pPr>
            <a:r>
              <a:rPr sz="1600" spc="-5" dirty="0">
                <a:latin typeface="Times New Roman"/>
                <a:cs typeface="Times New Roman"/>
              </a:rPr>
              <a:t>Marked,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 we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chose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A.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835" y="1458467"/>
            <a:ext cx="5184648" cy="2007107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479298"/>
            <a:ext cx="7955280" cy="2287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Update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formula: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10" dirty="0">
                <a:latin typeface="Times New Roman"/>
                <a:cs typeface="Times New Roman"/>
              </a:rPr>
              <a:t>New</a:t>
            </a:r>
            <a:r>
              <a:rPr sz="1600" b="1" spc="2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Destination</a:t>
            </a:r>
            <a:r>
              <a:rPr sz="1600" b="1" spc="2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</a:t>
            </a:r>
            <a:r>
              <a:rPr sz="1600" b="1" spc="25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spc="2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minimum</a:t>
            </a:r>
            <a:r>
              <a:rPr sz="1600" b="1" spc="2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(Old</a:t>
            </a:r>
            <a:r>
              <a:rPr sz="1600" b="1" spc="2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Destination</a:t>
            </a:r>
            <a:r>
              <a:rPr sz="1600" b="1" spc="2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value,</a:t>
            </a:r>
            <a:r>
              <a:rPr sz="1600" b="1" spc="2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Marked</a:t>
            </a:r>
            <a:r>
              <a:rPr sz="1600" b="1" spc="28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value+Edge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Weight)</a:t>
            </a:r>
            <a:endParaRPr sz="1600">
              <a:latin typeface="Times New Roman"/>
              <a:cs typeface="Times New Roman"/>
            </a:endParaRPr>
          </a:p>
          <a:p>
            <a:pPr marL="12700" marR="3159760">
              <a:lnSpc>
                <a:spcPts val="4380"/>
              </a:lnSpc>
              <a:spcBef>
                <a:spcPts val="90"/>
              </a:spcBef>
            </a:pPr>
            <a:r>
              <a:rPr sz="1600" spc="-10" dirty="0">
                <a:latin typeface="Times New Roman"/>
                <a:cs typeface="Times New Roman"/>
              </a:rPr>
              <a:t>New</a:t>
            </a:r>
            <a:r>
              <a:rPr sz="1600" spc="-5" dirty="0">
                <a:latin typeface="Times New Roman"/>
                <a:cs typeface="Times New Roman"/>
              </a:rPr>
              <a:t> Value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</a:t>
            </a:r>
            <a:r>
              <a:rPr sz="1600" spc="-10" dirty="0">
                <a:latin typeface="Times New Roman"/>
                <a:cs typeface="Times New Roman"/>
              </a:rPr>
              <a:t>minimum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∞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2+3)=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minimum(</a:t>
            </a:r>
            <a:r>
              <a:rPr sz="1600" b="1" spc="-10" dirty="0">
                <a:latin typeface="Times New Roman"/>
                <a:cs typeface="Times New Roman"/>
              </a:rPr>
              <a:t>∞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5)=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 other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remains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same.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Now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5832" y="2286000"/>
            <a:ext cx="5445252" cy="2235708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083" y="498729"/>
            <a:ext cx="64281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Now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repeat: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Smallest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575" baseline="26455" dirty="0">
                <a:latin typeface="Times New Roman"/>
                <a:cs typeface="Times New Roman"/>
              </a:rPr>
              <a:t>th</a:t>
            </a:r>
            <a:r>
              <a:rPr sz="1575" spc="217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first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 as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0932" y="1335024"/>
            <a:ext cx="5865876" cy="2825496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121" y="341099"/>
            <a:ext cx="8134984" cy="34455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65"/>
              </a:spcBef>
            </a:pP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those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directly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vertex.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i.e.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F.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already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chose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update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Update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value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formula: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Times New Roman"/>
                <a:cs typeface="Times New Roman"/>
              </a:rPr>
              <a:t>New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Destination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minimum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(Old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Destination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value,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Marked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value+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Edge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Weight)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imes New Roman"/>
                <a:cs typeface="Times New Roman"/>
              </a:rPr>
              <a:t>New</a:t>
            </a:r>
            <a:r>
              <a:rPr sz="1600" spc="-5" dirty="0">
                <a:latin typeface="Times New Roman"/>
                <a:cs typeface="Times New Roman"/>
              </a:rPr>
              <a:t> Value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C 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minimum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4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3+2)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minimum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4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5)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 marR="3274060">
              <a:lnSpc>
                <a:spcPct val="15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New</a:t>
            </a:r>
            <a:r>
              <a:rPr sz="1600" spc="-5" dirty="0">
                <a:latin typeface="Times New Roman"/>
                <a:cs typeface="Times New Roman"/>
              </a:rPr>
              <a:t> Value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</a:t>
            </a:r>
            <a:r>
              <a:rPr sz="1600" spc="-10" dirty="0">
                <a:latin typeface="Times New Roman"/>
                <a:cs typeface="Times New Roman"/>
              </a:rPr>
              <a:t>minimum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4+3)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</a:t>
            </a:r>
            <a:r>
              <a:rPr sz="1600" spc="-10" dirty="0">
                <a:latin typeface="Times New Roman"/>
                <a:cs typeface="Times New Roman"/>
              </a:rPr>
              <a:t>minimum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5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remains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same.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Now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table is: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91" y="393832"/>
            <a:ext cx="7304405" cy="7569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Times New Roman"/>
                <a:cs typeface="Times New Roman"/>
              </a:rPr>
              <a:t>Types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1.Undirected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Graph: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undirected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said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undirected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691" y="2998673"/>
            <a:ext cx="67221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2. Directed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Graph: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graph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edges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said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0364" y="1475232"/>
            <a:ext cx="1822704" cy="1350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7711" y="3514344"/>
            <a:ext cx="1705356" cy="1053084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835" y="355091"/>
            <a:ext cx="4788408" cy="18074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4702" y="2268473"/>
            <a:ext cx="6376035" cy="685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Now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repeat: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600" spc="-10" dirty="0">
                <a:latin typeface="Times New Roman"/>
                <a:cs typeface="Times New Roman"/>
              </a:rPr>
              <a:t>Smallest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the </a:t>
            </a:r>
            <a:r>
              <a:rPr sz="1600" dirty="0">
                <a:latin typeface="Times New Roman"/>
                <a:cs typeface="Times New Roman"/>
              </a:rPr>
              <a:t>5th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4.</a:t>
            </a:r>
            <a:r>
              <a:rPr sz="1600" spc="-5" dirty="0">
                <a:latin typeface="Times New Roman"/>
                <a:cs typeface="Times New Roman"/>
              </a:rPr>
              <a:t> So, we </a:t>
            </a:r>
            <a:r>
              <a:rPr sz="1600" spc="-10" dirty="0">
                <a:latin typeface="Times New Roman"/>
                <a:cs typeface="Times New Roman"/>
              </a:rPr>
              <a:t>marked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 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939" y="3000755"/>
            <a:ext cx="4079748" cy="179679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769" y="526161"/>
            <a:ext cx="7270750" cy="248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Now, Find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those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directly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i.e.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600" spc="-5" dirty="0">
                <a:latin typeface="Times New Roman"/>
                <a:cs typeface="Times New Roman"/>
              </a:rPr>
              <a:t>F.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already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dirty="0">
                <a:latin typeface="Times New Roman"/>
                <a:cs typeface="Times New Roman"/>
              </a:rPr>
              <a:t> not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chose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D.Now,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Update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formula: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tabLst>
                <a:tab pos="535305" algn="l"/>
                <a:tab pos="1669414" algn="l"/>
                <a:tab pos="2271395" algn="l"/>
                <a:tab pos="2528570" algn="l"/>
                <a:tab pos="3516629" algn="l"/>
                <a:tab pos="4051300" algn="l"/>
                <a:tab pos="5185410" algn="l"/>
                <a:tab pos="5840730" algn="l"/>
                <a:tab pos="667893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-20" dirty="0">
                <a:latin typeface="Times New Roman"/>
                <a:cs typeface="Times New Roman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w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Destina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ion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value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spc="5" dirty="0">
                <a:latin typeface="Times New Roman"/>
                <a:cs typeface="Times New Roman"/>
              </a:rPr>
              <a:t>ni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spc="15" dirty="0">
                <a:latin typeface="Times New Roman"/>
                <a:cs typeface="Times New Roman"/>
              </a:rPr>
              <a:t>u</a:t>
            </a:r>
            <a:r>
              <a:rPr sz="1600" b="1" spc="-5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	(</a:t>
            </a:r>
            <a:r>
              <a:rPr sz="1600" b="1" spc="-5" dirty="0">
                <a:latin typeface="Times New Roman"/>
                <a:cs typeface="Times New Roman"/>
              </a:rPr>
              <a:t>Old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De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ination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val</a:t>
            </a:r>
            <a:r>
              <a:rPr sz="1600" b="1" spc="5" dirty="0">
                <a:latin typeface="Times New Roman"/>
                <a:cs typeface="Times New Roman"/>
              </a:rPr>
              <a:t>u</a:t>
            </a:r>
            <a:r>
              <a:rPr sz="1600" b="1" spc="-5" dirty="0">
                <a:latin typeface="Times New Roman"/>
                <a:cs typeface="Times New Roman"/>
              </a:rPr>
              <a:t>e,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Mar</a:t>
            </a:r>
            <a:r>
              <a:rPr sz="1600" b="1" spc="-20" dirty="0">
                <a:latin typeface="Times New Roman"/>
                <a:cs typeface="Times New Roman"/>
              </a:rPr>
              <a:t>k</a:t>
            </a:r>
            <a:r>
              <a:rPr sz="1600" b="1" spc="-5" dirty="0">
                <a:latin typeface="Times New Roman"/>
                <a:cs typeface="Times New Roman"/>
              </a:rPr>
              <a:t>ed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value+  Weight)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 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minimum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4+2)=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minimum(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6)=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remains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same.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Now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9242" y="1649729"/>
            <a:ext cx="466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Ed</a:t>
            </a:r>
            <a:r>
              <a:rPr sz="1600" b="1" dirty="0">
                <a:latin typeface="Times New Roman"/>
                <a:cs typeface="Times New Roman"/>
              </a:rPr>
              <a:t>g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983" y="3020567"/>
            <a:ext cx="4026408" cy="1901952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433578"/>
            <a:ext cx="7880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 we</a:t>
            </a:r>
            <a:r>
              <a:rPr spc="10" dirty="0"/>
              <a:t> </a:t>
            </a:r>
            <a:r>
              <a:rPr spc="-5" dirty="0"/>
              <a:t>see</a:t>
            </a:r>
            <a:r>
              <a:rPr spc="15" dirty="0"/>
              <a:t> </a:t>
            </a:r>
            <a:r>
              <a:rPr spc="-5" dirty="0"/>
              <a:t>there</a:t>
            </a:r>
            <a:r>
              <a:rPr spc="20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only</a:t>
            </a:r>
            <a:r>
              <a:rPr spc="10" dirty="0"/>
              <a:t> </a:t>
            </a:r>
            <a:r>
              <a:rPr dirty="0"/>
              <a:t>one </a:t>
            </a:r>
            <a:r>
              <a:rPr spc="-10" dirty="0"/>
              <a:t>unmarked</a:t>
            </a:r>
            <a:r>
              <a:rPr spc="55" dirty="0"/>
              <a:t> </a:t>
            </a:r>
            <a:r>
              <a:rPr spc="-5" dirty="0"/>
              <a:t>vertex</a:t>
            </a:r>
            <a:r>
              <a:rPr spc="15" dirty="0"/>
              <a:t> </a:t>
            </a:r>
            <a:r>
              <a:rPr spc="-5" dirty="0"/>
              <a:t>remaining</a:t>
            </a:r>
            <a:r>
              <a:rPr spc="45" dirty="0"/>
              <a:t> </a:t>
            </a:r>
            <a:r>
              <a:rPr spc="-5" dirty="0"/>
              <a:t>i.e.</a:t>
            </a:r>
            <a:r>
              <a:rPr spc="20" dirty="0"/>
              <a:t> </a:t>
            </a:r>
            <a:r>
              <a:rPr spc="-5" dirty="0"/>
              <a:t>F.</a:t>
            </a:r>
            <a:r>
              <a:rPr spc="10" dirty="0"/>
              <a:t> </a:t>
            </a:r>
            <a:r>
              <a:rPr spc="-5" dirty="0"/>
              <a:t>So</a:t>
            </a:r>
            <a:r>
              <a:rPr spc="5" dirty="0"/>
              <a:t> </a:t>
            </a:r>
            <a:r>
              <a:rPr spc="-10" dirty="0"/>
              <a:t>marked</a:t>
            </a:r>
            <a:r>
              <a:rPr spc="60" dirty="0"/>
              <a:t> </a:t>
            </a:r>
            <a:r>
              <a:rPr spc="-5" dirty="0"/>
              <a:t>5</a:t>
            </a:r>
            <a:r>
              <a:rPr spc="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15" dirty="0"/>
              <a:t>putF</a:t>
            </a:r>
            <a:r>
              <a:rPr dirty="0"/>
              <a:t> </a:t>
            </a:r>
            <a:r>
              <a:rPr spc="-5" dirty="0"/>
              <a:t>as</a:t>
            </a:r>
            <a:r>
              <a:rPr spc="15" dirty="0"/>
              <a:t> </a:t>
            </a:r>
            <a:r>
              <a:rPr spc="-5" dirty="0"/>
              <a:t>Marked.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415" y="2961258"/>
            <a:ext cx="3239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So we cover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vertices.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over.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7632" y="952500"/>
            <a:ext cx="4413504" cy="1862327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987" y="474725"/>
            <a:ext cx="7856220" cy="3957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Now,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4: </a:t>
            </a:r>
            <a:r>
              <a:rPr sz="1600" spc="-5" dirty="0">
                <a:latin typeface="Times New Roman"/>
                <a:cs typeface="Times New Roman"/>
              </a:rPr>
              <a:t>Find the shortest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backtracking.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Put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‘shortest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path’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7500"/>
              <a:buAutoNum type="romanLcParenBoth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pointer</a:t>
            </a:r>
            <a:r>
              <a:rPr sz="1600" spc="-5" dirty="0">
                <a:latin typeface="Times New Roman"/>
                <a:cs typeface="Times New Roman"/>
              </a:rPr>
              <a:t> 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value</a:t>
            </a:r>
            <a:r>
              <a:rPr sz="1600" spc="-5" dirty="0">
                <a:latin typeface="Times New Roman"/>
                <a:cs typeface="Times New Roman"/>
              </a:rPr>
              <a:t> and </a:t>
            </a:r>
            <a:r>
              <a:rPr sz="1600" dirty="0">
                <a:latin typeface="Times New Roman"/>
                <a:cs typeface="Times New Roman"/>
              </a:rPr>
              <a:t>put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‘shortest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path’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romanLcParenBoth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7500"/>
              <a:buAutoNum type="romanLcParenBoth"/>
              <a:tabLst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Move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pointer</a:t>
            </a:r>
            <a:r>
              <a:rPr sz="1600" dirty="0">
                <a:latin typeface="Times New Roman"/>
                <a:cs typeface="Times New Roman"/>
              </a:rPr>
              <a:t> up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until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 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change.</a:t>
            </a:r>
            <a:endParaRPr sz="1600">
              <a:latin typeface="Times New Roman"/>
              <a:cs typeface="Times New Roman"/>
            </a:endParaRPr>
          </a:p>
          <a:p>
            <a:pPr marL="355600" marR="82550" indent="-342900">
              <a:lnSpc>
                <a:spcPct val="150000"/>
              </a:lnSpc>
              <a:spcBef>
                <a:spcPts val="1200"/>
              </a:spcBef>
              <a:buSzPct val="87500"/>
              <a:buAutoNum type="romanLcParenBoth"/>
              <a:tabLst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last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been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changed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pointer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‘shortest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path’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Repeat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(ii)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(iii)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until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move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vertex.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last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‘shortest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path’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769" y="341099"/>
            <a:ext cx="7741920" cy="42443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65"/>
              </a:spcBef>
            </a:pPr>
            <a:r>
              <a:rPr sz="1600" b="1" spc="-5" dirty="0">
                <a:latin typeface="Times New Roman"/>
                <a:cs typeface="Times New Roman"/>
              </a:rPr>
              <a:t>Shortest </a:t>
            </a:r>
            <a:r>
              <a:rPr sz="1600" b="1" dirty="0">
                <a:latin typeface="Times New Roman"/>
                <a:cs typeface="Times New Roman"/>
              </a:rPr>
              <a:t>path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: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1600" spc="-5" dirty="0">
                <a:latin typeface="Times New Roman"/>
                <a:cs typeface="Times New Roman"/>
              </a:rPr>
              <a:t>Now, Move the pointer </a:t>
            </a:r>
            <a:r>
              <a:rPr sz="1600" dirty="0">
                <a:latin typeface="Times New Roman"/>
                <a:cs typeface="Times New Roman"/>
              </a:rPr>
              <a:t>up, </a:t>
            </a:r>
            <a:r>
              <a:rPr sz="1600" spc="-5" dirty="0">
                <a:latin typeface="Times New Roman"/>
                <a:cs typeface="Times New Roman"/>
              </a:rPr>
              <a:t>the value is </a:t>
            </a:r>
            <a:r>
              <a:rPr sz="1600" dirty="0">
                <a:latin typeface="Times New Roman"/>
                <a:cs typeface="Times New Roman"/>
              </a:rPr>
              <a:t>same. </a:t>
            </a:r>
            <a:r>
              <a:rPr sz="1600" spc="-5" dirty="0">
                <a:latin typeface="Times New Roman"/>
                <a:cs typeface="Times New Roman"/>
              </a:rPr>
              <a:t>So again move the </a:t>
            </a:r>
            <a:r>
              <a:rPr sz="1600" dirty="0">
                <a:latin typeface="Times New Roman"/>
                <a:cs typeface="Times New Roman"/>
              </a:rPr>
              <a:t>pointer up </a:t>
            </a:r>
            <a:r>
              <a:rPr sz="1600" spc="-5" dirty="0">
                <a:latin typeface="Times New Roman"/>
                <a:cs typeface="Times New Roman"/>
              </a:rPr>
              <a:t>again, the value </a:t>
            </a:r>
            <a:r>
              <a:rPr sz="1600" spc="5" dirty="0">
                <a:latin typeface="Times New Roman"/>
                <a:cs typeface="Times New Roman"/>
              </a:rPr>
              <a:t>is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same.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again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move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pointer,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changed(infinity).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now,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move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pointer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marked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put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thevertex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‘shortest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path’ list.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Shortest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path 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-&gt;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100"/>
              </a:lnSpc>
              <a:spcBef>
                <a:spcPts val="1200"/>
              </a:spcBef>
            </a:pPr>
            <a:r>
              <a:rPr sz="1600" spc="-5" dirty="0">
                <a:latin typeface="Times New Roman"/>
                <a:cs typeface="Times New Roman"/>
              </a:rPr>
              <a:t>Now again, Move the </a:t>
            </a:r>
            <a:r>
              <a:rPr sz="1600" dirty="0">
                <a:latin typeface="Times New Roman"/>
                <a:cs typeface="Times New Roman"/>
              </a:rPr>
              <a:t>pointer </a:t>
            </a:r>
            <a:r>
              <a:rPr sz="1600" spc="-5" dirty="0">
                <a:latin typeface="Times New Roman"/>
                <a:cs typeface="Times New Roman"/>
              </a:rPr>
              <a:t>up, the value is </a:t>
            </a:r>
            <a:r>
              <a:rPr sz="1600" dirty="0">
                <a:latin typeface="Times New Roman"/>
                <a:cs typeface="Times New Roman"/>
              </a:rPr>
              <a:t>same. </a:t>
            </a:r>
            <a:r>
              <a:rPr sz="1600" spc="-5" dirty="0">
                <a:latin typeface="Times New Roman"/>
                <a:cs typeface="Times New Roman"/>
              </a:rPr>
              <a:t>So again </a:t>
            </a:r>
            <a:r>
              <a:rPr sz="1600" spc="-10" dirty="0">
                <a:latin typeface="Times New Roman"/>
                <a:cs typeface="Times New Roman"/>
              </a:rPr>
              <a:t>move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pointer </a:t>
            </a:r>
            <a:r>
              <a:rPr sz="1600" spc="-5" dirty="0">
                <a:latin typeface="Times New Roman"/>
                <a:cs typeface="Times New Roman"/>
              </a:rPr>
              <a:t>up </a:t>
            </a:r>
            <a:r>
              <a:rPr sz="1600" dirty="0">
                <a:latin typeface="Times New Roman"/>
                <a:cs typeface="Times New Roman"/>
              </a:rPr>
              <a:t>again, the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changed(infinity).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now,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pointer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marked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row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put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‘shortest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path’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Shortest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path : 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-&gt;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-&gt;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So </a:t>
            </a:r>
            <a:r>
              <a:rPr sz="1600" b="1" spc="-10" dirty="0">
                <a:latin typeface="Times New Roman"/>
                <a:cs typeface="Times New Roman"/>
              </a:rPr>
              <a:t>minimum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cost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from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is: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+ 3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577037"/>
            <a:ext cx="7954009" cy="305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Bellman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Ford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810"/>
              </a:spcBef>
            </a:pPr>
            <a:r>
              <a:rPr sz="1600" spc="-5" dirty="0">
                <a:latin typeface="Times New Roman"/>
                <a:cs typeface="Times New Roman"/>
              </a:rPr>
              <a:t>Given a </a:t>
            </a:r>
            <a:r>
              <a:rPr sz="1600" dirty="0">
                <a:latin typeface="Times New Roman"/>
                <a:cs typeface="Times New Roman"/>
              </a:rPr>
              <a:t>graph </a:t>
            </a:r>
            <a:r>
              <a:rPr sz="1600" spc="-5" dirty="0">
                <a:latin typeface="Times New Roman"/>
                <a:cs typeface="Times New Roman"/>
              </a:rPr>
              <a:t>and a source </a:t>
            </a:r>
            <a:r>
              <a:rPr sz="1600" dirty="0">
                <a:latin typeface="Times New Roman"/>
                <a:cs typeface="Times New Roman"/>
              </a:rPr>
              <a:t>vertex </a:t>
            </a:r>
            <a:r>
              <a:rPr sz="1600" b="1" i="1" dirty="0">
                <a:latin typeface="Times New Roman"/>
                <a:cs typeface="Times New Roman"/>
              </a:rPr>
              <a:t>src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graph, </a:t>
            </a:r>
            <a:r>
              <a:rPr sz="1600" spc="-5" dirty="0">
                <a:latin typeface="Times New Roman"/>
                <a:cs typeface="Times New Roman"/>
              </a:rPr>
              <a:t>find </a:t>
            </a:r>
            <a:r>
              <a:rPr sz="1600" dirty="0">
                <a:latin typeface="Times New Roman"/>
                <a:cs typeface="Times New Roman"/>
              </a:rPr>
              <a:t>shortest </a:t>
            </a:r>
            <a:r>
              <a:rPr sz="1600" spc="-5" dirty="0">
                <a:latin typeface="Times New Roman"/>
                <a:cs typeface="Times New Roman"/>
              </a:rPr>
              <a:t>paths </a:t>
            </a:r>
            <a:r>
              <a:rPr sz="1600" spc="5" dirty="0">
                <a:latin typeface="Times New Roman"/>
                <a:cs typeface="Times New Roman"/>
              </a:rPr>
              <a:t>from </a:t>
            </a:r>
            <a:r>
              <a:rPr sz="1600" b="1" i="1" dirty="0">
                <a:latin typeface="Times New Roman"/>
                <a:cs typeface="Times New Roman"/>
              </a:rPr>
              <a:t>src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all vertices </a:t>
            </a:r>
            <a:r>
              <a:rPr sz="1600" spc="-5" dirty="0">
                <a:latin typeface="Times New Roman"/>
                <a:cs typeface="Times New Roman"/>
              </a:rPr>
              <a:t>in 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given </a:t>
            </a:r>
            <a:r>
              <a:rPr sz="1600" dirty="0">
                <a:latin typeface="Times New Roman"/>
                <a:cs typeface="Times New Roman"/>
              </a:rPr>
              <a:t>graph. </a:t>
            </a:r>
            <a:r>
              <a:rPr sz="1600" spc="-5" dirty="0">
                <a:latin typeface="Times New Roman"/>
                <a:cs typeface="Times New Roman"/>
              </a:rPr>
              <a:t>The graph </a:t>
            </a:r>
            <a:r>
              <a:rPr sz="1600" spc="-10" dirty="0">
                <a:latin typeface="Times New Roman"/>
                <a:cs typeface="Times New Roman"/>
              </a:rPr>
              <a:t>may </a:t>
            </a:r>
            <a:r>
              <a:rPr sz="1600" spc="-5" dirty="0">
                <a:latin typeface="Times New Roman"/>
                <a:cs typeface="Times New Roman"/>
              </a:rPr>
              <a:t>contain negative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weight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edges. Dijkstra </a:t>
            </a:r>
            <a:r>
              <a:rPr sz="1600" spc="-15" dirty="0">
                <a:latin typeface="Times New Roman"/>
                <a:cs typeface="Times New Roman"/>
              </a:rPr>
              <a:t>doesn’t work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15" dirty="0">
                <a:latin typeface="Times New Roman"/>
                <a:cs typeface="Times New Roman"/>
              </a:rPr>
              <a:t>Graphs 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negative weight </a:t>
            </a:r>
            <a:r>
              <a:rPr sz="1600" spc="-5" dirty="0">
                <a:latin typeface="Times New Roman"/>
                <a:cs typeface="Times New Roman"/>
              </a:rPr>
              <a:t>cycle, </a:t>
            </a:r>
            <a:r>
              <a:rPr sz="1600" dirty="0">
                <a:latin typeface="Times New Roman"/>
                <a:cs typeface="Times New Roman"/>
              </a:rPr>
              <a:t>Bellman-Ford </a:t>
            </a:r>
            <a:r>
              <a:rPr sz="1600" spc="-5" dirty="0">
                <a:latin typeface="Times New Roman"/>
                <a:cs typeface="Times New Roman"/>
              </a:rPr>
              <a:t>works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such graphs. </a:t>
            </a:r>
            <a:r>
              <a:rPr sz="1600" dirty="0">
                <a:latin typeface="Times New Roman"/>
                <a:cs typeface="Times New Roman"/>
              </a:rPr>
              <a:t>Bellman-Ford </a:t>
            </a:r>
            <a:r>
              <a:rPr sz="1600" spc="-5" dirty="0">
                <a:latin typeface="Times New Roman"/>
                <a:cs typeface="Times New Roman"/>
              </a:rPr>
              <a:t>is also </a:t>
            </a:r>
            <a:r>
              <a:rPr sz="1600" dirty="0">
                <a:latin typeface="Times New Roman"/>
                <a:cs typeface="Times New Roman"/>
              </a:rPr>
              <a:t>simpler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Dijkstra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suites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well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distributed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  <a:p>
            <a:pPr marL="12700" marR="15875" algn="just">
              <a:lnSpc>
                <a:spcPct val="150100"/>
              </a:lnSpc>
              <a:spcBef>
                <a:spcPts val="995"/>
              </a:spcBef>
            </a:pPr>
            <a:r>
              <a:rPr sz="1600" i="1" spc="-5" dirty="0">
                <a:latin typeface="Times New Roman"/>
                <a:cs typeface="Times New Roman"/>
              </a:rPr>
              <a:t>If there is a negative weight </a:t>
            </a:r>
            <a:r>
              <a:rPr sz="1600" i="1" dirty="0">
                <a:latin typeface="Times New Roman"/>
                <a:cs typeface="Times New Roman"/>
              </a:rPr>
              <a:t>cycle </a:t>
            </a:r>
            <a:r>
              <a:rPr sz="1600" i="1" spc="-5" dirty="0">
                <a:latin typeface="Times New Roman"/>
                <a:cs typeface="Times New Roman"/>
              </a:rPr>
              <a:t>(a cycle </a:t>
            </a:r>
            <a:r>
              <a:rPr sz="1600" i="1" dirty="0">
                <a:latin typeface="Times New Roman"/>
                <a:cs typeface="Times New Roman"/>
              </a:rPr>
              <a:t>of </a:t>
            </a:r>
            <a:r>
              <a:rPr sz="1600" i="1" spc="-5" dirty="0">
                <a:latin typeface="Times New Roman"/>
                <a:cs typeface="Times New Roman"/>
              </a:rPr>
              <a:t>graph whose sum value is </a:t>
            </a:r>
            <a:r>
              <a:rPr sz="1600" i="1" dirty="0">
                <a:latin typeface="Times New Roman"/>
                <a:cs typeface="Times New Roman"/>
              </a:rPr>
              <a:t>negative), </a:t>
            </a:r>
            <a:r>
              <a:rPr sz="1600" i="1" spc="-5" dirty="0">
                <a:latin typeface="Times New Roman"/>
                <a:cs typeface="Times New Roman"/>
              </a:rPr>
              <a:t>then </a:t>
            </a:r>
            <a:r>
              <a:rPr sz="1600" i="1" dirty="0">
                <a:latin typeface="Times New Roman"/>
                <a:cs typeface="Times New Roman"/>
              </a:rPr>
              <a:t>shortest 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distances </a:t>
            </a:r>
            <a:r>
              <a:rPr sz="1600" i="1" dirty="0">
                <a:latin typeface="Times New Roman"/>
                <a:cs typeface="Times New Roman"/>
              </a:rPr>
              <a:t>are not calculated, negative </a:t>
            </a:r>
            <a:r>
              <a:rPr sz="1600" i="1" spc="-5" dirty="0">
                <a:latin typeface="Times New Roman"/>
                <a:cs typeface="Times New Roman"/>
              </a:rPr>
              <a:t>weight cycle is reported, </a:t>
            </a:r>
            <a:r>
              <a:rPr sz="1600" i="1" dirty="0">
                <a:latin typeface="Times New Roman"/>
                <a:cs typeface="Times New Roman"/>
              </a:rPr>
              <a:t>this </a:t>
            </a:r>
            <a:r>
              <a:rPr sz="1600" i="1" spc="-5" dirty="0">
                <a:latin typeface="Times New Roman"/>
                <a:cs typeface="Times New Roman"/>
              </a:rPr>
              <a:t>is the drawback </a:t>
            </a:r>
            <a:r>
              <a:rPr sz="1600" i="1" dirty="0">
                <a:latin typeface="Times New Roman"/>
                <a:cs typeface="Times New Roman"/>
              </a:rPr>
              <a:t>of this 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algorithm.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1" y="407288"/>
            <a:ext cx="7851775" cy="3923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2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1:</a:t>
            </a:r>
            <a:r>
              <a:rPr sz="1600" b="1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step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initializes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distances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from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source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infinite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itself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</a:t>
            </a:r>
            <a:endParaRPr sz="1600">
              <a:latin typeface="Times New Roman"/>
              <a:cs typeface="Times New Roman"/>
            </a:endParaRPr>
          </a:p>
          <a:p>
            <a:pPr marL="12700" marR="1487805">
              <a:lnSpc>
                <a:spcPct val="109400"/>
              </a:lnSpc>
              <a:spcBef>
                <a:spcPts val="110"/>
              </a:spcBef>
            </a:pPr>
            <a:r>
              <a:rPr sz="1600" b="1" spc="-5" dirty="0">
                <a:latin typeface="Times New Roman"/>
                <a:cs typeface="Times New Roman"/>
              </a:rPr>
              <a:t>Step </a:t>
            </a:r>
            <a:r>
              <a:rPr sz="1600" b="1" dirty="0">
                <a:latin typeface="Times New Roman"/>
                <a:cs typeface="Times New Roman"/>
              </a:rPr>
              <a:t>2: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 step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calculates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shortest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distances.Do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 u-v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 </a:t>
            </a:r>
            <a:r>
              <a:rPr sz="1600" b="1" spc="-5" dirty="0">
                <a:latin typeface="Times New Roman"/>
                <a:cs typeface="Times New Roman"/>
              </a:rPr>
              <a:t>d[u]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 c[u,v]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&lt; d[v]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Times New Roman"/>
                <a:cs typeface="Times New Roman"/>
              </a:rPr>
              <a:t>Then,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d[v]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d[u]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+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c[u,v]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Times New Roman"/>
                <a:cs typeface="Times New Roman"/>
              </a:rPr>
              <a:t>Repeat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(n-1)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iteration.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3: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complete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weight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vertices.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6350">
              <a:lnSpc>
                <a:spcPct val="114999"/>
              </a:lnSpc>
            </a:pPr>
            <a:r>
              <a:rPr sz="1600" b="1" i="1" spc="-5" dirty="0">
                <a:latin typeface="Times New Roman"/>
                <a:cs typeface="Times New Roman"/>
              </a:rPr>
              <a:t>Note:</a:t>
            </a:r>
            <a:r>
              <a:rPr sz="1600" b="1" i="1" spc="6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If</a:t>
            </a:r>
            <a:r>
              <a:rPr sz="1600" i="1" spc="6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we</a:t>
            </a:r>
            <a:r>
              <a:rPr sz="1600" i="1" spc="5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repeat</a:t>
            </a:r>
            <a:r>
              <a:rPr sz="1600" i="1" spc="6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step</a:t>
            </a:r>
            <a:r>
              <a:rPr sz="1600" b="1" i="1" spc="6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2</a:t>
            </a:r>
            <a:r>
              <a:rPr sz="1600" b="1" i="1" spc="6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one</a:t>
            </a:r>
            <a:r>
              <a:rPr sz="1600" i="1" spc="4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more</a:t>
            </a:r>
            <a:r>
              <a:rPr sz="1600" i="1" spc="6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than</a:t>
            </a:r>
            <a:r>
              <a:rPr sz="1600" i="1" spc="7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(</a:t>
            </a:r>
            <a:r>
              <a:rPr sz="1600" b="1" i="1" spc="-5" dirty="0">
                <a:latin typeface="Times New Roman"/>
                <a:cs typeface="Times New Roman"/>
              </a:rPr>
              <a:t>n-1</a:t>
            </a:r>
            <a:r>
              <a:rPr sz="1600" i="1" spc="-5" dirty="0">
                <a:latin typeface="Times New Roman"/>
                <a:cs typeface="Times New Roman"/>
              </a:rPr>
              <a:t>)</a:t>
            </a:r>
            <a:r>
              <a:rPr sz="1600" i="1" spc="5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times</a:t>
            </a:r>
            <a:r>
              <a:rPr sz="1600" i="1" spc="6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and</a:t>
            </a:r>
            <a:r>
              <a:rPr sz="1600" i="1" spc="5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get</a:t>
            </a:r>
            <a:r>
              <a:rPr sz="1600" i="1" spc="6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i="1" spc="6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shorter</a:t>
            </a:r>
            <a:r>
              <a:rPr sz="1600" i="1" spc="6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path</a:t>
            </a:r>
            <a:r>
              <a:rPr sz="1600" i="1" spc="7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for</a:t>
            </a:r>
            <a:r>
              <a:rPr sz="1600" i="1" spc="4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any</a:t>
            </a:r>
            <a:r>
              <a:rPr sz="1600" i="1" spc="6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vertex,</a:t>
            </a:r>
            <a:r>
              <a:rPr sz="1600" i="1" spc="5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then </a:t>
            </a:r>
            <a:r>
              <a:rPr sz="1600" i="1" spc="-38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there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is</a:t>
            </a:r>
            <a:r>
              <a:rPr sz="1600" i="1" spc="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negative</a:t>
            </a:r>
            <a:r>
              <a:rPr sz="1600" i="1" spc="2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weight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cycle.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348" y="523748"/>
            <a:ext cx="7588884" cy="112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Example:</a:t>
            </a:r>
            <a:r>
              <a:rPr sz="1600" b="1" spc="3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possible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routes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vertex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3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</a:t>
            </a:r>
            <a:r>
              <a:rPr sz="1600" b="1" spc="3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vectoralgorithm.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b="1" spc="-5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1600" b="1" spc="-5" dirty="0">
                <a:latin typeface="Times New Roman"/>
                <a:cs typeface="Times New Roman"/>
              </a:rPr>
              <a:t>Routes: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(AB)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(AC)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(AD)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(BE)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(CB)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(CE)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(DC)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(DF)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(EF)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1776983"/>
            <a:ext cx="5087111" cy="3058667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11" y="396240"/>
            <a:ext cx="4191000" cy="34046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6884" y="618744"/>
            <a:ext cx="3945636" cy="26532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" y="341099"/>
            <a:ext cx="784923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b="1" spc="-5" dirty="0">
                <a:latin typeface="Times New Roman"/>
                <a:cs typeface="Times New Roman"/>
              </a:rPr>
              <a:t>3. Complete Graph: </a:t>
            </a:r>
            <a:r>
              <a:rPr spc="-5" dirty="0"/>
              <a:t>A </a:t>
            </a:r>
            <a:r>
              <a:rPr dirty="0"/>
              <a:t>graph </a:t>
            </a:r>
            <a:r>
              <a:rPr spc="-5" dirty="0"/>
              <a:t>in which any V node is </a:t>
            </a:r>
            <a:r>
              <a:rPr dirty="0"/>
              <a:t>adjacent </a:t>
            </a:r>
            <a:r>
              <a:rPr spc="-5" dirty="0"/>
              <a:t>to </a:t>
            </a:r>
            <a:r>
              <a:rPr dirty="0"/>
              <a:t>all </a:t>
            </a:r>
            <a:r>
              <a:rPr spc="-5" dirty="0"/>
              <a:t>other nodes </a:t>
            </a:r>
            <a:r>
              <a:rPr dirty="0"/>
              <a:t>present </a:t>
            </a:r>
            <a:r>
              <a:rPr spc="-5" dirty="0"/>
              <a:t>in the </a:t>
            </a:r>
            <a:r>
              <a:rPr dirty="0"/>
              <a:t> </a:t>
            </a:r>
            <a:r>
              <a:rPr spc="-5" dirty="0"/>
              <a:t>graph is known as a complete </a:t>
            </a:r>
            <a:r>
              <a:rPr dirty="0"/>
              <a:t>graph. </a:t>
            </a:r>
            <a:r>
              <a:rPr spc="-10" dirty="0"/>
              <a:t>An </a:t>
            </a:r>
            <a:r>
              <a:rPr spc="-5" dirty="0"/>
              <a:t>undirected graph contains the edges that </a:t>
            </a:r>
            <a:r>
              <a:rPr dirty="0"/>
              <a:t>are </a:t>
            </a:r>
            <a:r>
              <a:rPr spc="-5" dirty="0"/>
              <a:t>equal to </a:t>
            </a:r>
            <a:r>
              <a:rPr dirty="0"/>
              <a:t> </a:t>
            </a:r>
            <a:r>
              <a:rPr spc="-5" dirty="0"/>
              <a:t>edges = </a:t>
            </a:r>
            <a:r>
              <a:rPr dirty="0"/>
              <a:t>n(n-1)/2 </a:t>
            </a:r>
            <a:r>
              <a:rPr spc="-5" dirty="0"/>
              <a:t>where n is </a:t>
            </a:r>
            <a:r>
              <a:rPr dirty="0"/>
              <a:t>the number of vertices present </a:t>
            </a:r>
            <a:r>
              <a:rPr spc="-5" dirty="0"/>
              <a:t>in the </a:t>
            </a:r>
            <a:r>
              <a:rPr dirty="0"/>
              <a:t>graph. </a:t>
            </a:r>
            <a:r>
              <a:rPr spc="-5" dirty="0"/>
              <a:t>The following </a:t>
            </a:r>
            <a:r>
              <a:rPr dirty="0"/>
              <a:t>figure </a:t>
            </a:r>
            <a:r>
              <a:rPr spc="5" dirty="0"/>
              <a:t> </a:t>
            </a:r>
            <a:r>
              <a:rPr spc="-5" dirty="0"/>
              <a:t>shows a</a:t>
            </a:r>
            <a:r>
              <a:rPr spc="-10" dirty="0"/>
              <a:t> </a:t>
            </a:r>
            <a:r>
              <a:rPr spc="-5" dirty="0"/>
              <a:t>complete</a:t>
            </a:r>
            <a:r>
              <a:rPr spc="50" dirty="0"/>
              <a:t> </a:t>
            </a:r>
            <a:r>
              <a:rPr spc="-5" dirty="0"/>
              <a:t>graph.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807021"/>
            <a:ext cx="7846695" cy="1450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4.</a:t>
            </a:r>
            <a:r>
              <a:rPr sz="1600" b="1" spc="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Regular</a:t>
            </a:r>
            <a:r>
              <a:rPr sz="1600" b="1" spc="1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Graph: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adjacent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other,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i.e.,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accessible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</a:t>
            </a:r>
            <a:r>
              <a:rPr lang="en-US" sz="1600" b="0" i="0" dirty="0">
                <a:solidFill>
                  <a:srgbClr val="001D35"/>
                </a:solidFill>
                <a:effectLst/>
                <a:latin typeface="Google Sans"/>
              </a:rPr>
              <a:t> Regular graph has all vertices with the same degree (number of connections). A complete graph is always regular, but a regular graph isn't always complete. 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354946"/>
            <a:ext cx="1556003" cy="13502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3874479"/>
            <a:ext cx="1449324" cy="1359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7026</Words>
  <Application>Microsoft Office PowerPoint</Application>
  <PresentationFormat>On-screen Show (16:9)</PresentationFormat>
  <Paragraphs>517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Complete Graph: A graph in which any V node is adjacent to all other nodes present in the  graph is known as a complete graph. An undirected graph contains the edges that are equal to  edges = n(n-1)/2 where n is the number of vertices present in the graph. The following figure  shows a complete graph.</vt:lpstr>
      <vt:lpstr>5. Cycle Graph: A graph having cycle is called cycle graph. In this case the first and last  nodes are the same. A closed simple path is a cycle.</vt:lpstr>
      <vt:lpstr>PowerPoint Presentation</vt:lpstr>
      <vt:lpstr>PowerPoint Presentation</vt:lpstr>
      <vt:lpstr>Representation of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Find the  Warshall’s algorithm.</vt:lpstr>
      <vt:lpstr>PowerPoint Presentation</vt:lpstr>
      <vt:lpstr>Likewise find all the distance between vertices</vt:lpstr>
      <vt:lpstr>Create a distance matrix (D3) for all the vertex of the graph which are connectedvia vertex 3.</vt:lpstr>
      <vt:lpstr>PowerPoint Presentation</vt:lpstr>
      <vt:lpstr>PowerPoint Presentation</vt:lpstr>
      <vt:lpstr>PowerPoint Presentation</vt:lpstr>
      <vt:lpstr>PowerPoint Presentation</vt:lpstr>
      <vt:lpstr>Step 2: Visit all the adjacent vertices of A which are not visited (B,D,E) and insert newly visited  vertices into the queue and delete A from queue.</vt:lpstr>
      <vt:lpstr>PowerPoint Presentation</vt:lpstr>
      <vt:lpstr>Step 6: Visit all the adjacent vertices of C which are not visited (G) and insert newly  visited vertices into the queue and delete C from queue.</vt:lpstr>
      <vt:lpstr>PowerPoint Presentation</vt:lpstr>
      <vt:lpstr>DFS (Depth First Search)</vt:lpstr>
      <vt:lpstr>PowerPoint Presentation</vt:lpstr>
      <vt:lpstr>Example: Visit and display all the value of following graph using DFS traversal.</vt:lpstr>
      <vt:lpstr>PowerPoint Presentation</vt:lpstr>
      <vt:lpstr>Step 4: Visit any one adjacent vertex of C which is not visited (E), push newly visited  vertex E into the stack.</vt:lpstr>
      <vt:lpstr>Step 6: Visit any one adjacent vertex of D which is not visited (no vertex). So, use back  tracking and pop D from the stack.</vt:lpstr>
      <vt:lpstr>Step 8: Visit any one adjacent vertex of F which is not visited (G), push newly visited  vertex G into the stack.</vt:lpstr>
      <vt:lpstr>Step 10: Visit any one adjacent vertex of F which is not visited (no vertex). So, use back  tracking and pop F from the stack.</vt:lpstr>
      <vt:lpstr>Step 12: Visit any one adjacent vertex of C which is not visited (no vertex). So, use back  tracking and pop C from the stack.</vt:lpstr>
      <vt:lpstr>Step 14: Visit any one adjacent vertex of A which is not visited (no vertex). So, use back  tracking and pop A from the stack.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Step-6: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 value formula: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 we see there is only one unmarked vertex remaining i.e. F. So marked 5 and putF as Marked.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KAKASHI</dc:creator>
  <cp:lastModifiedBy>Ayush Tuladhar</cp:lastModifiedBy>
  <cp:revision>11</cp:revision>
  <dcterms:created xsi:type="dcterms:W3CDTF">2023-02-03T06:02:11Z</dcterms:created>
  <dcterms:modified xsi:type="dcterms:W3CDTF">2025-03-27T05:21:02Z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2023-02-03T00:00:00Z</vt:filetime>
  </property>
</Properties>
</file>